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335" r:id="rId2"/>
    <p:sldId id="338" r:id="rId3"/>
    <p:sldId id="336" r:id="rId4"/>
    <p:sldId id="337" r:id="rId5"/>
    <p:sldId id="307" r:id="rId6"/>
    <p:sldId id="309" r:id="rId7"/>
    <p:sldId id="339" r:id="rId8"/>
    <p:sldId id="340" r:id="rId9"/>
    <p:sldId id="341" r:id="rId10"/>
    <p:sldId id="3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7BEBD8"/>
    <a:srgbClr val="8335E5"/>
    <a:srgbClr val="6B8DE1"/>
    <a:srgbClr val="6C92E1"/>
    <a:srgbClr val="6313DC"/>
    <a:srgbClr val="1E3ADA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544" y="4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outside of the substation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4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Parallel communication: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6679"/>
            <a:ext cx="10515600" cy="3346739"/>
          </a:xfrm>
        </p:spPr>
        <p:txBody>
          <a:bodyPr/>
          <a:lstStyle/>
          <a:p>
            <a:r>
              <a:rPr lang="en-US" sz="3200" dirty="0"/>
              <a:t>The advantage of parallel communication(Fiber Optics) is that the data is transmitted at the same time(very fast).</a:t>
            </a:r>
          </a:p>
          <a:p>
            <a:r>
              <a:rPr lang="en-US" sz="3200" dirty="0"/>
              <a:t>The disadvantage of parallel communication is that it needs a lot of wires.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67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381" y="1816389"/>
            <a:ext cx="10515600" cy="1721138"/>
          </a:xfrm>
        </p:spPr>
        <p:txBody>
          <a:bodyPr>
            <a:normAutofit/>
          </a:bodyPr>
          <a:lstStyle/>
          <a:p>
            <a:r>
              <a:rPr lang="en-US" sz="3600" dirty="0"/>
              <a:t>In IEC 61850, SV,GOOSE services data is inside substation  ,these communication protocols are over Ethernet inside a substation.</a:t>
            </a:r>
          </a:p>
        </p:txBody>
      </p:sp>
    </p:spTree>
    <p:extLst>
      <p:ext uri="{BB962C8B-B14F-4D97-AF65-F5344CB8AC3E}">
        <p14:creationId xmlns:p14="http://schemas.microsoft.com/office/powerpoint/2010/main" val="74665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options introduced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2934"/>
            <a:ext cx="10515600" cy="3466811"/>
          </a:xfrm>
        </p:spPr>
        <p:txBody>
          <a:bodyPr/>
          <a:lstStyle/>
          <a:p>
            <a:pPr lvl="1"/>
            <a:r>
              <a:rPr lang="en-US" sz="3200" dirty="0" smtClean="0"/>
              <a:t>1) </a:t>
            </a:r>
            <a:r>
              <a:rPr lang="en-US" sz="3200" dirty="0"/>
              <a:t>Internet Protocols (IP) networks (UDP/TCP)</a:t>
            </a:r>
          </a:p>
          <a:p>
            <a:pPr lvl="2"/>
            <a:r>
              <a:rPr lang="en-US" sz="2800" dirty="0"/>
              <a:t>In this mechanism, </a:t>
            </a:r>
            <a:r>
              <a:rPr lang="en-US" sz="2800" u="sng" dirty="0"/>
              <a:t>SV and GOOSE </a:t>
            </a:r>
            <a:r>
              <a:rPr lang="en-US" sz="2800" dirty="0"/>
              <a:t>services are communicated via IP networks.</a:t>
            </a:r>
          </a:p>
          <a:p>
            <a:pPr lvl="2"/>
            <a:r>
              <a:rPr lang="en-US" sz="2800" dirty="0"/>
              <a:t>Used when if the delays of the communication network are acceptable for particular WAMPAC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928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4" y="1622425"/>
            <a:ext cx="10515600" cy="3208193"/>
          </a:xfrm>
        </p:spPr>
        <p:txBody>
          <a:bodyPr/>
          <a:lstStyle/>
          <a:p>
            <a:pPr lvl="1"/>
            <a:r>
              <a:rPr lang="en-US" sz="3200" dirty="0" smtClean="0"/>
              <a:t>2)Tunneling </a:t>
            </a:r>
            <a:endParaRPr lang="en-US" sz="3200" dirty="0"/>
          </a:p>
          <a:p>
            <a:pPr lvl="2"/>
            <a:r>
              <a:rPr lang="en-US" sz="2800" dirty="0"/>
              <a:t>SV, GOOSE is tunneled across some high speed communication networks (Fiber Optics).</a:t>
            </a:r>
          </a:p>
          <a:p>
            <a:pPr lvl="3"/>
            <a:r>
              <a:rPr lang="en-US" sz="2800" dirty="0"/>
              <a:t>Very High Speed.</a:t>
            </a:r>
          </a:p>
        </p:txBody>
      </p:sp>
    </p:spTree>
    <p:extLst>
      <p:ext uri="{BB962C8B-B14F-4D97-AF65-F5344CB8AC3E}">
        <p14:creationId xmlns:p14="http://schemas.microsoft.com/office/powerpoint/2010/main" val="188792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uses across the internet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528848"/>
              </p:ext>
            </p:extLst>
          </p:nvPr>
        </p:nvGraphicFramePr>
        <p:xfrm>
          <a:off x="838200" y="1825625"/>
          <a:ext cx="10515600" cy="392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1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TCP/IP</a:t>
                      </a:r>
                    </a:p>
                    <a:p>
                      <a:pPr algn="l"/>
                      <a:endParaRPr lang="en-US" sz="2800" dirty="0" smtClean="0"/>
                    </a:p>
                    <a:p>
                      <a:pPr algn="l"/>
                      <a:r>
                        <a:rPr lang="en-US" sz="2800" dirty="0" smtClean="0"/>
                        <a:t>Stands For :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Transmission Control Protocol.</a:t>
                      </a:r>
                    </a:p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a handshake in which the receiver agrees to the communication before the data is sent.</a:t>
                      </a:r>
                    </a:p>
                    <a:p>
                      <a:pPr algn="l"/>
                      <a:endParaRPr lang="en-US" sz="24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sends in </a:t>
                      </a:r>
                      <a:r>
                        <a:rPr lang="en-US" sz="24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chuncks</a:t>
                      </a: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UDP/IP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Datagram Protocol.</a:t>
                      </a:r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requires a handshake.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4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062615"/>
            <a:ext cx="10515600" cy="4830882"/>
          </a:xfrm>
        </p:spPr>
      </p:pic>
    </p:spTree>
    <p:extLst>
      <p:ext uri="{BB962C8B-B14F-4D97-AF65-F5344CB8AC3E}">
        <p14:creationId xmlns:p14="http://schemas.microsoft.com/office/powerpoint/2010/main" val="297408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But in our project we simulate the internet protocol by using radio frequency to transmit the data from the PMU to PDC.</a:t>
            </a:r>
          </a:p>
          <a:p>
            <a:endParaRPr lang="en-US" sz="3200" dirty="0"/>
          </a:p>
          <a:p>
            <a:r>
              <a:rPr lang="en-US" sz="3200" dirty="0"/>
              <a:t>And we simulate the fiber optics by 8 wires (8bit) to transmit the data from PMU to PDC and that’s faster in time than the first method.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33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sending data in serial </a:t>
            </a:r>
            <a:r>
              <a:rPr lang="en-US" dirty="0" smtClean="0"/>
              <a:t>communication and </a:t>
            </a:r>
            <a:r>
              <a:rPr lang="en-US" dirty="0"/>
              <a:t>parallel </a:t>
            </a:r>
            <a:r>
              <a:rPr lang="en-US" dirty="0" smtClean="0"/>
              <a:t>communication: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00" y="2121274"/>
            <a:ext cx="6910252" cy="37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 communication: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advantage of serial communication (internet protocol) method is that it doesn’t need a lot of wires to transmit the data.</a:t>
            </a:r>
          </a:p>
          <a:p>
            <a:r>
              <a:rPr lang="en-US" sz="3200" dirty="0"/>
              <a:t>The disadvantage is that the data needs long time to be transmitted.</a:t>
            </a:r>
          </a:p>
        </p:txBody>
      </p:sp>
    </p:spTree>
    <p:extLst>
      <p:ext uri="{BB962C8B-B14F-4D97-AF65-F5344CB8AC3E}">
        <p14:creationId xmlns:p14="http://schemas.microsoft.com/office/powerpoint/2010/main" val="14300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252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Transfer outside of the substation</vt:lpstr>
      <vt:lpstr>PowerPoint Presentation</vt:lpstr>
      <vt:lpstr>There are two options introduced :</vt:lpstr>
      <vt:lpstr>PowerPoint Presentation</vt:lpstr>
      <vt:lpstr>Protocols uses across the internet</vt:lpstr>
      <vt:lpstr>PowerPoint Presentation</vt:lpstr>
      <vt:lpstr>PowerPoint Presentation</vt:lpstr>
      <vt:lpstr>Comparison between sending data in serial communication and parallel communication:</vt:lpstr>
      <vt:lpstr>Serial communication:</vt:lpstr>
      <vt:lpstr>Parallel communication: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2019-04-19T20:39:47Z</dcterms:created>
  <dcterms:modified xsi:type="dcterms:W3CDTF">2019-07-05T23:45:24Z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