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74C80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74C80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82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200400" y="9540"/>
            <a:ext cx="73914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000375" y="9540"/>
            <a:ext cx="11049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848240" y="1000125"/>
            <a:ext cx="3943350" cy="942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724400" y="1000125"/>
            <a:ext cx="685800" cy="942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74C80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82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4728" y="0"/>
            <a:ext cx="11579352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465" y="124200"/>
            <a:ext cx="103511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74C80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1" Type="http://schemas.openxmlformats.org/officeDocument/2006/relationships/image" Target="../media/image198.png"/><Relationship Id="rId12" Type="http://schemas.openxmlformats.org/officeDocument/2006/relationships/image" Target="../media/image199.png"/><Relationship Id="rId13" Type="http://schemas.openxmlformats.org/officeDocument/2006/relationships/image" Target="../media/image200.png"/><Relationship Id="rId14" Type="http://schemas.openxmlformats.org/officeDocument/2006/relationships/image" Target="../media/image20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Relationship Id="rId11" Type="http://schemas.openxmlformats.org/officeDocument/2006/relationships/image" Target="../media/image211.png"/><Relationship Id="rId12" Type="http://schemas.openxmlformats.org/officeDocument/2006/relationships/image" Target="../media/image212.png"/><Relationship Id="rId13" Type="http://schemas.openxmlformats.org/officeDocument/2006/relationships/image" Target="../media/image213.png"/><Relationship Id="rId14" Type="http://schemas.openxmlformats.org/officeDocument/2006/relationships/image" Target="../media/image214.png"/><Relationship Id="rId15" Type="http://schemas.openxmlformats.org/officeDocument/2006/relationships/image" Target="../media/image215.png"/><Relationship Id="rId16" Type="http://schemas.openxmlformats.org/officeDocument/2006/relationships/image" Target="../media/image216.png"/><Relationship Id="rId17" Type="http://schemas.openxmlformats.org/officeDocument/2006/relationships/image" Target="../media/image217.png"/><Relationship Id="rId18" Type="http://schemas.openxmlformats.org/officeDocument/2006/relationships/image" Target="../media/image218.png"/><Relationship Id="rId19" Type="http://schemas.openxmlformats.org/officeDocument/2006/relationships/image" Target="../media/image219.png"/><Relationship Id="rId20" Type="http://schemas.openxmlformats.org/officeDocument/2006/relationships/image" Target="../media/image220.png"/><Relationship Id="rId21" Type="http://schemas.openxmlformats.org/officeDocument/2006/relationships/image" Target="../media/image221.png"/><Relationship Id="rId22" Type="http://schemas.openxmlformats.org/officeDocument/2006/relationships/image" Target="../media/image22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Relationship Id="rId8" Type="http://schemas.openxmlformats.org/officeDocument/2006/relationships/image" Target="../media/image229.png"/><Relationship Id="rId9" Type="http://schemas.openxmlformats.org/officeDocument/2006/relationships/image" Target="../media/image230.png"/><Relationship Id="rId10" Type="http://schemas.openxmlformats.org/officeDocument/2006/relationships/image" Target="../media/image143.png"/><Relationship Id="rId11" Type="http://schemas.openxmlformats.org/officeDocument/2006/relationships/image" Target="../media/image231.png"/><Relationship Id="rId12" Type="http://schemas.openxmlformats.org/officeDocument/2006/relationships/image" Target="../media/image23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239.png"/><Relationship Id="rId9" Type="http://schemas.openxmlformats.org/officeDocument/2006/relationships/image" Target="../media/image240.png"/><Relationship Id="rId10" Type="http://schemas.openxmlformats.org/officeDocument/2006/relationships/image" Target="../media/image241.png"/><Relationship Id="rId11" Type="http://schemas.openxmlformats.org/officeDocument/2006/relationships/image" Target="../media/image242.png"/><Relationship Id="rId12" Type="http://schemas.openxmlformats.org/officeDocument/2006/relationships/image" Target="../media/image243.png"/><Relationship Id="rId13" Type="http://schemas.openxmlformats.org/officeDocument/2006/relationships/image" Target="../media/image244.png"/><Relationship Id="rId14" Type="http://schemas.openxmlformats.org/officeDocument/2006/relationships/image" Target="../media/image245.png"/><Relationship Id="rId15" Type="http://schemas.openxmlformats.org/officeDocument/2006/relationships/image" Target="../media/image246.png"/><Relationship Id="rId16" Type="http://schemas.openxmlformats.org/officeDocument/2006/relationships/image" Target="../media/image247.png"/><Relationship Id="rId17" Type="http://schemas.openxmlformats.org/officeDocument/2006/relationships/image" Target="../media/image248.png"/><Relationship Id="rId18" Type="http://schemas.openxmlformats.org/officeDocument/2006/relationships/image" Target="../media/image249.png"/><Relationship Id="rId19" Type="http://schemas.openxmlformats.org/officeDocument/2006/relationships/image" Target="../media/image25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image" Target="../media/image254.png"/><Relationship Id="rId6" Type="http://schemas.openxmlformats.org/officeDocument/2006/relationships/image" Target="../media/image255.png"/><Relationship Id="rId7" Type="http://schemas.openxmlformats.org/officeDocument/2006/relationships/image" Target="../media/image256.png"/><Relationship Id="rId8" Type="http://schemas.openxmlformats.org/officeDocument/2006/relationships/image" Target="../media/image257.png"/><Relationship Id="rId9" Type="http://schemas.openxmlformats.org/officeDocument/2006/relationships/image" Target="../media/image258.png"/><Relationship Id="rId10" Type="http://schemas.openxmlformats.org/officeDocument/2006/relationships/image" Target="../media/image259.png"/><Relationship Id="rId11" Type="http://schemas.openxmlformats.org/officeDocument/2006/relationships/image" Target="../media/image260.png"/><Relationship Id="rId12" Type="http://schemas.openxmlformats.org/officeDocument/2006/relationships/image" Target="../media/image261.png"/><Relationship Id="rId13" Type="http://schemas.openxmlformats.org/officeDocument/2006/relationships/image" Target="../media/image262.png"/><Relationship Id="rId14" Type="http://schemas.openxmlformats.org/officeDocument/2006/relationships/image" Target="../media/image263.png"/><Relationship Id="rId15" Type="http://schemas.openxmlformats.org/officeDocument/2006/relationships/image" Target="../media/image264.png"/><Relationship Id="rId16" Type="http://schemas.openxmlformats.org/officeDocument/2006/relationships/image" Target="../media/image265.png"/><Relationship Id="rId17" Type="http://schemas.openxmlformats.org/officeDocument/2006/relationships/image" Target="../media/image266.png"/><Relationship Id="rId18" Type="http://schemas.openxmlformats.org/officeDocument/2006/relationships/image" Target="../media/image267.png"/><Relationship Id="rId19" Type="http://schemas.openxmlformats.org/officeDocument/2006/relationships/image" Target="../media/image268.png"/><Relationship Id="rId20" Type="http://schemas.openxmlformats.org/officeDocument/2006/relationships/image" Target="../media/image269.png"/><Relationship Id="rId21" Type="http://schemas.openxmlformats.org/officeDocument/2006/relationships/image" Target="../media/image270.png"/><Relationship Id="rId22" Type="http://schemas.openxmlformats.org/officeDocument/2006/relationships/image" Target="../media/image27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2.png"/><Relationship Id="rId3" Type="http://schemas.openxmlformats.org/officeDocument/2006/relationships/image" Target="../media/image273.png"/><Relationship Id="rId4" Type="http://schemas.openxmlformats.org/officeDocument/2006/relationships/image" Target="../media/image274.png"/><Relationship Id="rId5" Type="http://schemas.openxmlformats.org/officeDocument/2006/relationships/image" Target="../media/image275.png"/><Relationship Id="rId6" Type="http://schemas.openxmlformats.org/officeDocument/2006/relationships/image" Target="../media/image276.png"/><Relationship Id="rId7" Type="http://schemas.openxmlformats.org/officeDocument/2006/relationships/image" Target="../media/image277.png"/><Relationship Id="rId8" Type="http://schemas.openxmlformats.org/officeDocument/2006/relationships/image" Target="../media/image278.png"/><Relationship Id="rId9" Type="http://schemas.openxmlformats.org/officeDocument/2006/relationships/image" Target="../media/image279.png"/><Relationship Id="rId10" Type="http://schemas.openxmlformats.org/officeDocument/2006/relationships/image" Target="../media/image280.png"/><Relationship Id="rId11" Type="http://schemas.openxmlformats.org/officeDocument/2006/relationships/image" Target="../media/image281.png"/><Relationship Id="rId12" Type="http://schemas.openxmlformats.org/officeDocument/2006/relationships/image" Target="../media/image282.png"/><Relationship Id="rId13" Type="http://schemas.openxmlformats.org/officeDocument/2006/relationships/image" Target="../media/image283.png"/><Relationship Id="rId14" Type="http://schemas.openxmlformats.org/officeDocument/2006/relationships/image" Target="../media/image284.png"/><Relationship Id="rId15" Type="http://schemas.openxmlformats.org/officeDocument/2006/relationships/image" Target="../media/image285.png"/><Relationship Id="rId16" Type="http://schemas.openxmlformats.org/officeDocument/2006/relationships/image" Target="../media/image286.png"/><Relationship Id="rId17" Type="http://schemas.openxmlformats.org/officeDocument/2006/relationships/image" Target="../media/image287.png"/><Relationship Id="rId18" Type="http://schemas.openxmlformats.org/officeDocument/2006/relationships/image" Target="../media/image288.png"/><Relationship Id="rId19" Type="http://schemas.openxmlformats.org/officeDocument/2006/relationships/image" Target="../media/image289.png"/><Relationship Id="rId20" Type="http://schemas.openxmlformats.org/officeDocument/2006/relationships/image" Target="../media/image290.png"/><Relationship Id="rId21" Type="http://schemas.openxmlformats.org/officeDocument/2006/relationships/image" Target="../media/image291.png"/><Relationship Id="rId22" Type="http://schemas.openxmlformats.org/officeDocument/2006/relationships/image" Target="../media/image292.png"/><Relationship Id="rId23" Type="http://schemas.openxmlformats.org/officeDocument/2006/relationships/image" Target="../media/image293.png"/><Relationship Id="rId24" Type="http://schemas.openxmlformats.org/officeDocument/2006/relationships/image" Target="../media/image294.png"/><Relationship Id="rId25" Type="http://schemas.openxmlformats.org/officeDocument/2006/relationships/image" Target="../media/image29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6.png"/><Relationship Id="rId3" Type="http://schemas.openxmlformats.org/officeDocument/2006/relationships/image" Target="../media/image297.png"/><Relationship Id="rId4" Type="http://schemas.openxmlformats.org/officeDocument/2006/relationships/image" Target="../media/image298.png"/><Relationship Id="rId5" Type="http://schemas.openxmlformats.org/officeDocument/2006/relationships/image" Target="../media/image299.png"/><Relationship Id="rId6" Type="http://schemas.openxmlformats.org/officeDocument/2006/relationships/image" Target="../media/image300.png"/><Relationship Id="rId7" Type="http://schemas.openxmlformats.org/officeDocument/2006/relationships/image" Target="../media/image301.png"/><Relationship Id="rId8" Type="http://schemas.openxmlformats.org/officeDocument/2006/relationships/image" Target="../media/image302.png"/><Relationship Id="rId9" Type="http://schemas.openxmlformats.org/officeDocument/2006/relationships/image" Target="../media/image303.png"/><Relationship Id="rId10" Type="http://schemas.openxmlformats.org/officeDocument/2006/relationships/image" Target="../media/image304.png"/><Relationship Id="rId11" Type="http://schemas.openxmlformats.org/officeDocument/2006/relationships/image" Target="../media/image305.png"/><Relationship Id="rId12" Type="http://schemas.openxmlformats.org/officeDocument/2006/relationships/image" Target="../media/image306.png"/><Relationship Id="rId13" Type="http://schemas.openxmlformats.org/officeDocument/2006/relationships/image" Target="../media/image307.png"/><Relationship Id="rId14" Type="http://schemas.openxmlformats.org/officeDocument/2006/relationships/image" Target="../media/image308.png"/><Relationship Id="rId15" Type="http://schemas.openxmlformats.org/officeDocument/2006/relationships/image" Target="../media/image309.png"/><Relationship Id="rId16" Type="http://schemas.openxmlformats.org/officeDocument/2006/relationships/image" Target="../media/image310.png"/><Relationship Id="rId17" Type="http://schemas.openxmlformats.org/officeDocument/2006/relationships/image" Target="../media/image311.png"/><Relationship Id="rId18" Type="http://schemas.openxmlformats.org/officeDocument/2006/relationships/image" Target="../media/image312.png"/><Relationship Id="rId19" Type="http://schemas.openxmlformats.org/officeDocument/2006/relationships/image" Target="../media/image31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4.png"/><Relationship Id="rId3" Type="http://schemas.openxmlformats.org/officeDocument/2006/relationships/image" Target="../media/image315.png"/><Relationship Id="rId4" Type="http://schemas.openxmlformats.org/officeDocument/2006/relationships/image" Target="../media/image316.png"/><Relationship Id="rId5" Type="http://schemas.openxmlformats.org/officeDocument/2006/relationships/image" Target="../media/image317.png"/><Relationship Id="rId6" Type="http://schemas.openxmlformats.org/officeDocument/2006/relationships/image" Target="../media/image318.png"/><Relationship Id="rId7" Type="http://schemas.openxmlformats.org/officeDocument/2006/relationships/image" Target="../media/image319.png"/><Relationship Id="rId8" Type="http://schemas.openxmlformats.org/officeDocument/2006/relationships/image" Target="../media/image320.png"/><Relationship Id="rId9" Type="http://schemas.openxmlformats.org/officeDocument/2006/relationships/image" Target="../media/image321.png"/><Relationship Id="rId10" Type="http://schemas.openxmlformats.org/officeDocument/2006/relationships/image" Target="../media/image322.png"/><Relationship Id="rId11" Type="http://schemas.openxmlformats.org/officeDocument/2006/relationships/image" Target="../media/image323.png"/><Relationship Id="rId12" Type="http://schemas.openxmlformats.org/officeDocument/2006/relationships/image" Target="../media/image199.png"/><Relationship Id="rId13" Type="http://schemas.openxmlformats.org/officeDocument/2006/relationships/image" Target="../media/image324.png"/><Relationship Id="rId14" Type="http://schemas.openxmlformats.org/officeDocument/2006/relationships/image" Target="../media/image32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image" Target="../media/image329.png"/><Relationship Id="rId6" Type="http://schemas.openxmlformats.org/officeDocument/2006/relationships/image" Target="../media/image330.png"/><Relationship Id="rId7" Type="http://schemas.openxmlformats.org/officeDocument/2006/relationships/image" Target="../media/image331.png"/><Relationship Id="rId8" Type="http://schemas.openxmlformats.org/officeDocument/2006/relationships/image" Target="../media/image332.png"/><Relationship Id="rId9" Type="http://schemas.openxmlformats.org/officeDocument/2006/relationships/image" Target="../media/image333.png"/><Relationship Id="rId10" Type="http://schemas.openxmlformats.org/officeDocument/2006/relationships/image" Target="../media/image334.png"/><Relationship Id="rId11" Type="http://schemas.openxmlformats.org/officeDocument/2006/relationships/image" Target="../media/image335.png"/><Relationship Id="rId12" Type="http://schemas.openxmlformats.org/officeDocument/2006/relationships/image" Target="../media/image336.png"/><Relationship Id="rId13" Type="http://schemas.openxmlformats.org/officeDocument/2006/relationships/image" Target="../media/image337.png"/><Relationship Id="rId14" Type="http://schemas.openxmlformats.org/officeDocument/2006/relationships/image" Target="../media/image338.png"/><Relationship Id="rId15" Type="http://schemas.openxmlformats.org/officeDocument/2006/relationships/image" Target="../media/image339.png"/><Relationship Id="rId16" Type="http://schemas.openxmlformats.org/officeDocument/2006/relationships/image" Target="../media/image340.png"/><Relationship Id="rId17" Type="http://schemas.openxmlformats.org/officeDocument/2006/relationships/image" Target="../media/image341.png"/><Relationship Id="rId18" Type="http://schemas.openxmlformats.org/officeDocument/2006/relationships/image" Target="../media/image342.png"/><Relationship Id="rId19" Type="http://schemas.openxmlformats.org/officeDocument/2006/relationships/image" Target="../media/image343.png"/><Relationship Id="rId20" Type="http://schemas.openxmlformats.org/officeDocument/2006/relationships/image" Target="../media/image344.png"/><Relationship Id="rId21" Type="http://schemas.openxmlformats.org/officeDocument/2006/relationships/image" Target="../media/image34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6.png"/><Relationship Id="rId3" Type="http://schemas.openxmlformats.org/officeDocument/2006/relationships/image" Target="../media/image347.png"/><Relationship Id="rId4" Type="http://schemas.openxmlformats.org/officeDocument/2006/relationships/image" Target="../media/image348.png"/><Relationship Id="rId5" Type="http://schemas.openxmlformats.org/officeDocument/2006/relationships/image" Target="../media/image349.png"/><Relationship Id="rId6" Type="http://schemas.openxmlformats.org/officeDocument/2006/relationships/image" Target="../media/image350.png"/><Relationship Id="rId7" Type="http://schemas.openxmlformats.org/officeDocument/2006/relationships/image" Target="../media/image351.png"/><Relationship Id="rId8" Type="http://schemas.openxmlformats.org/officeDocument/2006/relationships/image" Target="../media/image352.png"/><Relationship Id="rId9" Type="http://schemas.openxmlformats.org/officeDocument/2006/relationships/image" Target="../media/image353.png"/><Relationship Id="rId10" Type="http://schemas.openxmlformats.org/officeDocument/2006/relationships/image" Target="../media/image354.png"/><Relationship Id="rId11" Type="http://schemas.openxmlformats.org/officeDocument/2006/relationships/image" Target="../media/image355.png"/><Relationship Id="rId12" Type="http://schemas.openxmlformats.org/officeDocument/2006/relationships/image" Target="../media/image356.png"/><Relationship Id="rId13" Type="http://schemas.openxmlformats.org/officeDocument/2006/relationships/image" Target="../media/image357.png"/><Relationship Id="rId14" Type="http://schemas.openxmlformats.org/officeDocument/2006/relationships/image" Target="../media/image358.png"/><Relationship Id="rId15" Type="http://schemas.openxmlformats.org/officeDocument/2006/relationships/image" Target="../media/image359.png"/><Relationship Id="rId16" Type="http://schemas.openxmlformats.org/officeDocument/2006/relationships/image" Target="../media/image360.png"/><Relationship Id="rId17" Type="http://schemas.openxmlformats.org/officeDocument/2006/relationships/image" Target="../media/image361.png"/><Relationship Id="rId18" Type="http://schemas.openxmlformats.org/officeDocument/2006/relationships/image" Target="../media/image362.png"/><Relationship Id="rId19" Type="http://schemas.openxmlformats.org/officeDocument/2006/relationships/image" Target="../media/image363.png"/><Relationship Id="rId20" Type="http://schemas.openxmlformats.org/officeDocument/2006/relationships/image" Target="../media/image364.png"/><Relationship Id="rId21" Type="http://schemas.openxmlformats.org/officeDocument/2006/relationships/image" Target="../media/image365.png"/><Relationship Id="rId22" Type="http://schemas.openxmlformats.org/officeDocument/2006/relationships/image" Target="../media/image366.png"/><Relationship Id="rId23" Type="http://schemas.openxmlformats.org/officeDocument/2006/relationships/image" Target="../media/image18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7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72.png"/><Relationship Id="rId29" Type="http://schemas.openxmlformats.org/officeDocument/2006/relationships/image" Target="../media/image7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png"/><Relationship Id="rId19" Type="http://schemas.openxmlformats.org/officeDocument/2006/relationships/image" Target="../media/image111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Relationship Id="rId22" Type="http://schemas.openxmlformats.org/officeDocument/2006/relationships/image" Target="../media/image114.png"/><Relationship Id="rId23" Type="http://schemas.openxmlformats.org/officeDocument/2006/relationships/image" Target="../media/image115.png"/><Relationship Id="rId24" Type="http://schemas.openxmlformats.org/officeDocument/2006/relationships/image" Target="../media/image116.png"/><Relationship Id="rId25" Type="http://schemas.openxmlformats.org/officeDocument/2006/relationships/image" Target="../media/image117.png"/><Relationship Id="rId26" Type="http://schemas.openxmlformats.org/officeDocument/2006/relationships/image" Target="../media/image11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20" Type="http://schemas.openxmlformats.org/officeDocument/2006/relationships/image" Target="../media/image137.png"/><Relationship Id="rId21" Type="http://schemas.openxmlformats.org/officeDocument/2006/relationships/image" Target="../media/image138.png"/><Relationship Id="rId22" Type="http://schemas.openxmlformats.org/officeDocument/2006/relationships/image" Target="../media/image139.png"/><Relationship Id="rId23" Type="http://schemas.openxmlformats.org/officeDocument/2006/relationships/image" Target="../media/image140.png"/><Relationship Id="rId24" Type="http://schemas.openxmlformats.org/officeDocument/2006/relationships/image" Target="../media/image141.png"/><Relationship Id="rId25" Type="http://schemas.openxmlformats.org/officeDocument/2006/relationships/image" Target="../media/image142.png"/><Relationship Id="rId26" Type="http://schemas.openxmlformats.org/officeDocument/2006/relationships/image" Target="../media/image14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Relationship Id="rId11" Type="http://schemas.openxmlformats.org/officeDocument/2006/relationships/image" Target="../media/image176.png"/><Relationship Id="rId12" Type="http://schemas.openxmlformats.org/officeDocument/2006/relationships/image" Target="../media/image177.png"/><Relationship Id="rId13" Type="http://schemas.openxmlformats.org/officeDocument/2006/relationships/image" Target="../media/image178.png"/><Relationship Id="rId14" Type="http://schemas.openxmlformats.org/officeDocument/2006/relationships/image" Target="../media/image179.png"/><Relationship Id="rId15" Type="http://schemas.openxmlformats.org/officeDocument/2006/relationships/image" Target="../media/image180.png"/><Relationship Id="rId16" Type="http://schemas.openxmlformats.org/officeDocument/2006/relationships/image" Target="../media/image181.png"/><Relationship Id="rId17" Type="http://schemas.openxmlformats.org/officeDocument/2006/relationships/image" Target="../media/image182.png"/><Relationship Id="rId18" Type="http://schemas.openxmlformats.org/officeDocument/2006/relationships/image" Target="../media/image183.png"/><Relationship Id="rId19" Type="http://schemas.openxmlformats.org/officeDocument/2006/relationships/image" Target="../media/image184.png"/><Relationship Id="rId20" Type="http://schemas.openxmlformats.org/officeDocument/2006/relationships/image" Target="../media/image185.png"/><Relationship Id="rId21" Type="http://schemas.openxmlformats.org/officeDocument/2006/relationships/image" Target="../media/image186.png"/><Relationship Id="rId22" Type="http://schemas.openxmlformats.org/officeDocument/2006/relationships/image" Target="../media/image187.png"/><Relationship Id="rId23" Type="http://schemas.openxmlformats.org/officeDocument/2006/relationships/image" Target="../media/image18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693" y="16867"/>
            <a:ext cx="6313170" cy="1637030"/>
          </a:xfrm>
          <a:prstGeom prst="rect"/>
        </p:spPr>
        <p:txBody>
          <a:bodyPr wrap="square" lIns="0" tIns="1987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65"/>
              </a:spcBef>
            </a:pPr>
            <a:r>
              <a:rPr dirty="0" sz="5400" spc="5"/>
              <a:t>Graduation</a:t>
            </a:r>
            <a:r>
              <a:rPr dirty="0" sz="5400" spc="-100"/>
              <a:t> </a:t>
            </a:r>
            <a:r>
              <a:rPr dirty="0" sz="5400" spc="-5"/>
              <a:t>Project</a:t>
            </a:r>
            <a:endParaRPr sz="5400"/>
          </a:p>
          <a:p>
            <a:pPr algn="ctr" marL="68580">
              <a:lnSpc>
                <a:spcPct val="100000"/>
              </a:lnSpc>
              <a:spcBef>
                <a:spcPts val="900"/>
              </a:spcBef>
            </a:pPr>
            <a:r>
              <a:rPr dirty="0" sz="3200"/>
              <a:t>(Final</a:t>
            </a:r>
            <a:r>
              <a:rPr dirty="0" sz="3200" spc="-20"/>
              <a:t> </a:t>
            </a:r>
            <a:r>
              <a:rPr dirty="0" sz="3200" spc="15"/>
              <a:t>Discussion)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457700" y="1952609"/>
            <a:ext cx="6067409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96450" y="1952609"/>
            <a:ext cx="9525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0350" y="2714625"/>
            <a:ext cx="8677290" cy="1162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72759" y="2714625"/>
            <a:ext cx="809625" cy="1162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0350" y="3324225"/>
            <a:ext cx="6105509" cy="1162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01040" y="3324225"/>
            <a:ext cx="809625" cy="1162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00350" y="3933825"/>
            <a:ext cx="5810250" cy="1162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05750" y="3933825"/>
            <a:ext cx="866775" cy="11620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67690" y="3905250"/>
            <a:ext cx="857250" cy="1162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77044" y="2288651"/>
            <a:ext cx="5192268" cy="6042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951476" y="264261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5">
                <a:moveTo>
                  <a:pt x="54742" y="0"/>
                </a:moveTo>
                <a:lnTo>
                  <a:pt x="56387" y="0"/>
                </a:lnTo>
                <a:lnTo>
                  <a:pt x="57637" y="365"/>
                </a:lnTo>
                <a:lnTo>
                  <a:pt x="68748" y="10647"/>
                </a:lnTo>
                <a:lnTo>
                  <a:pt x="74428" y="16108"/>
                </a:lnTo>
                <a:lnTo>
                  <a:pt x="106102" y="40441"/>
                </a:lnTo>
                <a:lnTo>
                  <a:pt x="112501" y="44317"/>
                </a:lnTo>
                <a:lnTo>
                  <a:pt x="116067" y="47122"/>
                </a:lnTo>
                <a:lnTo>
                  <a:pt x="117835" y="50413"/>
                </a:lnTo>
                <a:lnTo>
                  <a:pt x="117835" y="54223"/>
                </a:lnTo>
                <a:lnTo>
                  <a:pt x="117835" y="55625"/>
                </a:lnTo>
                <a:lnTo>
                  <a:pt x="113903" y="64251"/>
                </a:lnTo>
                <a:lnTo>
                  <a:pt x="104549" y="77494"/>
                </a:lnTo>
                <a:lnTo>
                  <a:pt x="94781" y="89797"/>
                </a:lnTo>
                <a:lnTo>
                  <a:pt x="84607" y="101169"/>
                </a:lnTo>
                <a:lnTo>
                  <a:pt x="74035" y="111617"/>
                </a:lnTo>
                <a:lnTo>
                  <a:pt x="71109" y="114543"/>
                </a:lnTo>
                <a:lnTo>
                  <a:pt x="68458" y="116067"/>
                </a:lnTo>
                <a:lnTo>
                  <a:pt x="66019" y="116067"/>
                </a:lnTo>
                <a:lnTo>
                  <a:pt x="62849" y="116067"/>
                </a:lnTo>
                <a:lnTo>
                  <a:pt x="27157" y="93604"/>
                </a:lnTo>
                <a:lnTo>
                  <a:pt x="1005" y="65135"/>
                </a:lnTo>
                <a:lnTo>
                  <a:pt x="0" y="62483"/>
                </a:lnTo>
                <a:lnTo>
                  <a:pt x="0" y="60076"/>
                </a:lnTo>
                <a:lnTo>
                  <a:pt x="0" y="56387"/>
                </a:lnTo>
                <a:lnTo>
                  <a:pt x="1127" y="53096"/>
                </a:lnTo>
                <a:lnTo>
                  <a:pt x="3535" y="50291"/>
                </a:lnTo>
                <a:lnTo>
                  <a:pt x="6992" y="46247"/>
                </a:lnTo>
                <a:lnTo>
                  <a:pt x="37197" y="13148"/>
                </a:lnTo>
                <a:lnTo>
                  <a:pt x="44561" y="5699"/>
                </a:lnTo>
                <a:lnTo>
                  <a:pt x="48371" y="1889"/>
                </a:lnTo>
                <a:lnTo>
                  <a:pt x="51815" y="0"/>
                </a:lnTo>
                <a:lnTo>
                  <a:pt x="54742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07517" y="2494163"/>
            <a:ext cx="149992" cy="217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53587" y="2490475"/>
            <a:ext cx="129539" cy="964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951476" y="2489972"/>
            <a:ext cx="118110" cy="115570"/>
          </a:xfrm>
          <a:custGeom>
            <a:avLst/>
            <a:gdLst/>
            <a:ahLst/>
            <a:cxnLst/>
            <a:rect l="l" t="t" r="r" b="b"/>
            <a:pathLst>
              <a:path w="118109" h="115569">
                <a:moveTo>
                  <a:pt x="54742" y="0"/>
                </a:moveTo>
                <a:lnTo>
                  <a:pt x="56387" y="0"/>
                </a:lnTo>
                <a:lnTo>
                  <a:pt x="57637" y="243"/>
                </a:lnTo>
                <a:lnTo>
                  <a:pt x="58917" y="1005"/>
                </a:lnTo>
                <a:lnTo>
                  <a:pt x="60076" y="1645"/>
                </a:lnTo>
                <a:lnTo>
                  <a:pt x="61600" y="2895"/>
                </a:lnTo>
                <a:lnTo>
                  <a:pt x="63367" y="4693"/>
                </a:lnTo>
                <a:lnTo>
                  <a:pt x="68860" y="10335"/>
                </a:lnTo>
                <a:lnTo>
                  <a:pt x="74668" y="15830"/>
                </a:lnTo>
                <a:lnTo>
                  <a:pt x="106348" y="40030"/>
                </a:lnTo>
                <a:lnTo>
                  <a:pt x="112501" y="43677"/>
                </a:lnTo>
                <a:lnTo>
                  <a:pt x="116067" y="46329"/>
                </a:lnTo>
                <a:lnTo>
                  <a:pt x="117835" y="49377"/>
                </a:lnTo>
                <a:lnTo>
                  <a:pt x="117835" y="52943"/>
                </a:lnTo>
                <a:lnTo>
                  <a:pt x="117835" y="56113"/>
                </a:lnTo>
                <a:lnTo>
                  <a:pt x="116585" y="59435"/>
                </a:lnTo>
                <a:lnTo>
                  <a:pt x="113903" y="63093"/>
                </a:lnTo>
                <a:lnTo>
                  <a:pt x="104858" y="76040"/>
                </a:lnTo>
                <a:lnTo>
                  <a:pt x="74035" y="111251"/>
                </a:lnTo>
                <a:lnTo>
                  <a:pt x="68183" y="115427"/>
                </a:lnTo>
                <a:lnTo>
                  <a:pt x="66019" y="115427"/>
                </a:lnTo>
                <a:lnTo>
                  <a:pt x="62209" y="115427"/>
                </a:lnTo>
                <a:lnTo>
                  <a:pt x="59435" y="114787"/>
                </a:lnTo>
                <a:lnTo>
                  <a:pt x="57393" y="113385"/>
                </a:lnTo>
                <a:lnTo>
                  <a:pt x="49602" y="109075"/>
                </a:lnTo>
                <a:lnTo>
                  <a:pt x="14279" y="80707"/>
                </a:lnTo>
                <a:lnTo>
                  <a:pt x="0" y="61325"/>
                </a:lnTo>
                <a:lnTo>
                  <a:pt x="0" y="58917"/>
                </a:lnTo>
                <a:lnTo>
                  <a:pt x="0" y="55107"/>
                </a:lnTo>
                <a:lnTo>
                  <a:pt x="1127" y="51937"/>
                </a:lnTo>
                <a:lnTo>
                  <a:pt x="3535" y="49377"/>
                </a:lnTo>
                <a:lnTo>
                  <a:pt x="8096" y="44263"/>
                </a:lnTo>
                <a:lnTo>
                  <a:pt x="37718" y="12180"/>
                </a:lnTo>
                <a:lnTo>
                  <a:pt x="51815" y="0"/>
                </a:lnTo>
                <a:lnTo>
                  <a:pt x="54742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68277" y="2332466"/>
            <a:ext cx="3106033" cy="5699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78636" y="2464308"/>
            <a:ext cx="248285" cy="285750"/>
          </a:xfrm>
          <a:custGeom>
            <a:avLst/>
            <a:gdLst/>
            <a:ahLst/>
            <a:cxnLst/>
            <a:rect l="l" t="t" r="r" b="b"/>
            <a:pathLst>
              <a:path w="248284" h="285750">
                <a:moveTo>
                  <a:pt x="93847" y="0"/>
                </a:moveTo>
                <a:lnTo>
                  <a:pt x="106283" y="12557"/>
                </a:lnTo>
                <a:lnTo>
                  <a:pt x="110093" y="55625"/>
                </a:lnTo>
                <a:lnTo>
                  <a:pt x="119022" y="43985"/>
                </a:lnTo>
                <a:lnTo>
                  <a:pt x="150997" y="15605"/>
                </a:lnTo>
                <a:lnTo>
                  <a:pt x="186985" y="976"/>
                </a:lnTo>
                <a:lnTo>
                  <a:pt x="199125" y="0"/>
                </a:lnTo>
                <a:lnTo>
                  <a:pt x="206745" y="0"/>
                </a:lnTo>
                <a:lnTo>
                  <a:pt x="246247" y="13075"/>
                </a:lnTo>
                <a:lnTo>
                  <a:pt x="248015" y="16520"/>
                </a:lnTo>
                <a:lnTo>
                  <a:pt x="248015" y="20817"/>
                </a:lnTo>
                <a:lnTo>
                  <a:pt x="240517" y="67574"/>
                </a:lnTo>
                <a:lnTo>
                  <a:pt x="230024" y="105323"/>
                </a:lnTo>
                <a:lnTo>
                  <a:pt x="226801" y="113416"/>
                </a:lnTo>
                <a:lnTo>
                  <a:pt x="205099" y="113416"/>
                </a:lnTo>
                <a:lnTo>
                  <a:pt x="203644" y="101214"/>
                </a:lnTo>
                <a:lnTo>
                  <a:pt x="201392" y="90163"/>
                </a:lnTo>
                <a:lnTo>
                  <a:pt x="178707" y="56131"/>
                </a:lnTo>
                <a:lnTo>
                  <a:pt x="172090" y="55107"/>
                </a:lnTo>
                <a:lnTo>
                  <a:pt x="155533" y="58898"/>
                </a:lnTo>
                <a:lnTo>
                  <a:pt x="139788" y="70275"/>
                </a:lnTo>
                <a:lnTo>
                  <a:pt x="124855" y="89247"/>
                </a:lnTo>
                <a:lnTo>
                  <a:pt x="110733" y="115823"/>
                </a:lnTo>
                <a:lnTo>
                  <a:pt x="110733" y="245882"/>
                </a:lnTo>
                <a:lnTo>
                  <a:pt x="110733" y="249052"/>
                </a:lnTo>
                <a:lnTo>
                  <a:pt x="151031" y="262048"/>
                </a:lnTo>
                <a:lnTo>
                  <a:pt x="163433" y="264017"/>
                </a:lnTo>
                <a:lnTo>
                  <a:pt x="163433" y="285749"/>
                </a:lnTo>
                <a:lnTo>
                  <a:pt x="0" y="285749"/>
                </a:lnTo>
                <a:lnTo>
                  <a:pt x="0" y="264017"/>
                </a:lnTo>
                <a:lnTo>
                  <a:pt x="9347" y="261821"/>
                </a:lnTo>
                <a:lnTo>
                  <a:pt x="17404" y="259594"/>
                </a:lnTo>
                <a:lnTo>
                  <a:pt x="24157" y="257361"/>
                </a:lnTo>
                <a:lnTo>
                  <a:pt x="29596" y="255148"/>
                </a:lnTo>
                <a:lnTo>
                  <a:pt x="36057" y="252100"/>
                </a:lnTo>
                <a:lnTo>
                  <a:pt x="39349" y="249052"/>
                </a:lnTo>
                <a:lnTo>
                  <a:pt x="39349" y="245882"/>
                </a:lnTo>
                <a:lnTo>
                  <a:pt x="39349" y="88148"/>
                </a:lnTo>
                <a:lnTo>
                  <a:pt x="32491" y="50291"/>
                </a:lnTo>
                <a:lnTo>
                  <a:pt x="29717" y="47487"/>
                </a:lnTo>
                <a:lnTo>
                  <a:pt x="26273" y="45719"/>
                </a:lnTo>
                <a:lnTo>
                  <a:pt x="22341" y="44714"/>
                </a:lnTo>
                <a:lnTo>
                  <a:pt x="18409" y="43677"/>
                </a:lnTo>
                <a:lnTo>
                  <a:pt x="10911" y="42915"/>
                </a:lnTo>
                <a:lnTo>
                  <a:pt x="0" y="42275"/>
                </a:lnTo>
                <a:lnTo>
                  <a:pt x="0" y="21457"/>
                </a:lnTo>
                <a:lnTo>
                  <a:pt x="40950" y="14445"/>
                </a:lnTo>
                <a:lnTo>
                  <a:pt x="81865" y="3904"/>
                </a:lnTo>
                <a:lnTo>
                  <a:pt x="93847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88436" y="2464308"/>
            <a:ext cx="256540" cy="295275"/>
          </a:xfrm>
          <a:custGeom>
            <a:avLst/>
            <a:gdLst/>
            <a:ahLst/>
            <a:cxnLst/>
            <a:rect l="l" t="t" r="r" b="b"/>
            <a:pathLst>
              <a:path w="256539" h="295275">
                <a:moveTo>
                  <a:pt x="143499" y="0"/>
                </a:moveTo>
                <a:lnTo>
                  <a:pt x="192834" y="9374"/>
                </a:lnTo>
                <a:lnTo>
                  <a:pt x="228344" y="36095"/>
                </a:lnTo>
                <a:lnTo>
                  <a:pt x="249370" y="75248"/>
                </a:lnTo>
                <a:lnTo>
                  <a:pt x="256275" y="122041"/>
                </a:lnTo>
                <a:lnTo>
                  <a:pt x="252862" y="125851"/>
                </a:lnTo>
                <a:lnTo>
                  <a:pt x="214640" y="146425"/>
                </a:lnTo>
                <a:lnTo>
                  <a:pt x="73792" y="146425"/>
                </a:lnTo>
                <a:lnTo>
                  <a:pt x="74771" y="160472"/>
                </a:lnTo>
                <a:lnTo>
                  <a:pt x="88792" y="208013"/>
                </a:lnTo>
                <a:lnTo>
                  <a:pt x="118007" y="237664"/>
                </a:lnTo>
                <a:lnTo>
                  <a:pt x="148589" y="244723"/>
                </a:lnTo>
                <a:lnTo>
                  <a:pt x="155396" y="244560"/>
                </a:lnTo>
                <a:lnTo>
                  <a:pt x="193685" y="235468"/>
                </a:lnTo>
                <a:lnTo>
                  <a:pt x="228299" y="215895"/>
                </a:lnTo>
                <a:lnTo>
                  <a:pt x="239024" y="208666"/>
                </a:lnTo>
                <a:lnTo>
                  <a:pt x="241157" y="209793"/>
                </a:lnTo>
                <a:lnTo>
                  <a:pt x="243839" y="212597"/>
                </a:lnTo>
                <a:lnTo>
                  <a:pt x="247009" y="216926"/>
                </a:lnTo>
                <a:lnTo>
                  <a:pt x="250179" y="221101"/>
                </a:lnTo>
                <a:lnTo>
                  <a:pt x="252740" y="224789"/>
                </a:lnTo>
                <a:lnTo>
                  <a:pt x="254507" y="227716"/>
                </a:lnTo>
                <a:lnTo>
                  <a:pt x="241241" y="240708"/>
                </a:lnTo>
                <a:lnTo>
                  <a:pt x="206745" y="269747"/>
                </a:lnTo>
                <a:lnTo>
                  <a:pt x="167396" y="289316"/>
                </a:lnTo>
                <a:lnTo>
                  <a:pt x="123565" y="294650"/>
                </a:lnTo>
                <a:lnTo>
                  <a:pt x="107068" y="293550"/>
                </a:lnTo>
                <a:lnTo>
                  <a:pt x="61600" y="276971"/>
                </a:lnTo>
                <a:lnTo>
                  <a:pt x="25728" y="242265"/>
                </a:lnTo>
                <a:lnTo>
                  <a:pt x="4171" y="192816"/>
                </a:lnTo>
                <a:lnTo>
                  <a:pt x="0" y="154167"/>
                </a:lnTo>
                <a:lnTo>
                  <a:pt x="974" y="134597"/>
                </a:lnTo>
                <a:lnTo>
                  <a:pt x="15483" y="82052"/>
                </a:lnTo>
                <a:lnTo>
                  <a:pt x="47099" y="39613"/>
                </a:lnTo>
                <a:lnTo>
                  <a:pt x="79141" y="16855"/>
                </a:lnTo>
                <a:lnTo>
                  <a:pt x="121691" y="1977"/>
                </a:lnTo>
                <a:lnTo>
                  <a:pt x="132618" y="495"/>
                </a:lnTo>
                <a:lnTo>
                  <a:pt x="143499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88036" y="2464308"/>
            <a:ext cx="333375" cy="285750"/>
          </a:xfrm>
          <a:custGeom>
            <a:avLst/>
            <a:gdLst/>
            <a:ahLst/>
            <a:cxnLst/>
            <a:rect l="l" t="t" r="r" b="b"/>
            <a:pathLst>
              <a:path w="333375" h="285750">
                <a:moveTo>
                  <a:pt x="93847" y="0"/>
                </a:moveTo>
                <a:lnTo>
                  <a:pt x="106283" y="12557"/>
                </a:lnTo>
                <a:lnTo>
                  <a:pt x="109606" y="55382"/>
                </a:lnTo>
                <a:lnTo>
                  <a:pt x="125923" y="42187"/>
                </a:lnTo>
                <a:lnTo>
                  <a:pt x="172973" y="13594"/>
                </a:lnTo>
                <a:lnTo>
                  <a:pt x="215339" y="855"/>
                </a:lnTo>
                <a:lnTo>
                  <a:pt x="228081" y="0"/>
                </a:lnTo>
                <a:lnTo>
                  <a:pt x="241589" y="1165"/>
                </a:lnTo>
                <a:lnTo>
                  <a:pt x="283262" y="29192"/>
                </a:lnTo>
                <a:lnTo>
                  <a:pt x="293857" y="76199"/>
                </a:lnTo>
                <a:lnTo>
                  <a:pt x="293857" y="245882"/>
                </a:lnTo>
                <a:lnTo>
                  <a:pt x="293857" y="248655"/>
                </a:lnTo>
                <a:lnTo>
                  <a:pt x="333359" y="264017"/>
                </a:lnTo>
                <a:lnTo>
                  <a:pt x="333359" y="285749"/>
                </a:lnTo>
                <a:lnTo>
                  <a:pt x="183123" y="285749"/>
                </a:lnTo>
                <a:lnTo>
                  <a:pt x="183123" y="264017"/>
                </a:lnTo>
                <a:lnTo>
                  <a:pt x="192944" y="261432"/>
                </a:lnTo>
                <a:lnTo>
                  <a:pt x="201248" y="258973"/>
                </a:lnTo>
                <a:lnTo>
                  <a:pt x="208048" y="256628"/>
                </a:lnTo>
                <a:lnTo>
                  <a:pt x="213359" y="254386"/>
                </a:lnTo>
                <a:lnTo>
                  <a:pt x="219334" y="251459"/>
                </a:lnTo>
                <a:lnTo>
                  <a:pt x="222382" y="248655"/>
                </a:lnTo>
                <a:lnTo>
                  <a:pt x="222382" y="245882"/>
                </a:lnTo>
                <a:lnTo>
                  <a:pt x="222382" y="110733"/>
                </a:lnTo>
                <a:lnTo>
                  <a:pt x="217413" y="68336"/>
                </a:lnTo>
                <a:lnTo>
                  <a:pt x="209671" y="59314"/>
                </a:lnTo>
                <a:lnTo>
                  <a:pt x="205221" y="55869"/>
                </a:lnTo>
                <a:lnTo>
                  <a:pt x="199003" y="54223"/>
                </a:lnTo>
                <a:lnTo>
                  <a:pt x="191140" y="54223"/>
                </a:lnTo>
                <a:lnTo>
                  <a:pt x="146755" y="68696"/>
                </a:lnTo>
                <a:lnTo>
                  <a:pt x="110733" y="95493"/>
                </a:lnTo>
                <a:lnTo>
                  <a:pt x="110733" y="245882"/>
                </a:lnTo>
                <a:lnTo>
                  <a:pt x="110733" y="248930"/>
                </a:lnTo>
                <a:lnTo>
                  <a:pt x="150357" y="264017"/>
                </a:lnTo>
                <a:lnTo>
                  <a:pt x="150357" y="285749"/>
                </a:lnTo>
                <a:lnTo>
                  <a:pt x="0" y="285749"/>
                </a:lnTo>
                <a:lnTo>
                  <a:pt x="0" y="264017"/>
                </a:lnTo>
                <a:lnTo>
                  <a:pt x="9803" y="261436"/>
                </a:lnTo>
                <a:lnTo>
                  <a:pt x="18097" y="259003"/>
                </a:lnTo>
                <a:lnTo>
                  <a:pt x="24894" y="256731"/>
                </a:lnTo>
                <a:lnTo>
                  <a:pt x="30205" y="254629"/>
                </a:lnTo>
                <a:lnTo>
                  <a:pt x="36301" y="251978"/>
                </a:lnTo>
                <a:lnTo>
                  <a:pt x="39349" y="249052"/>
                </a:lnTo>
                <a:lnTo>
                  <a:pt x="39349" y="245882"/>
                </a:lnTo>
                <a:lnTo>
                  <a:pt x="39349" y="80650"/>
                </a:lnTo>
                <a:lnTo>
                  <a:pt x="39349" y="68823"/>
                </a:lnTo>
                <a:lnTo>
                  <a:pt x="38740" y="60716"/>
                </a:lnTo>
                <a:lnTo>
                  <a:pt x="0" y="42275"/>
                </a:lnTo>
                <a:lnTo>
                  <a:pt x="0" y="21457"/>
                </a:lnTo>
                <a:lnTo>
                  <a:pt x="38820" y="15821"/>
                </a:lnTo>
                <a:lnTo>
                  <a:pt x="82917" y="3973"/>
                </a:lnTo>
                <a:lnTo>
                  <a:pt x="93847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77043" y="2375032"/>
            <a:ext cx="378460" cy="384175"/>
          </a:xfrm>
          <a:custGeom>
            <a:avLst/>
            <a:gdLst/>
            <a:ahLst/>
            <a:cxnLst/>
            <a:rect l="l" t="t" r="r" b="b"/>
            <a:pathLst>
              <a:path w="378460" h="384175">
                <a:moveTo>
                  <a:pt x="0" y="0"/>
                </a:moveTo>
                <a:lnTo>
                  <a:pt x="156209" y="0"/>
                </a:lnTo>
                <a:lnTo>
                  <a:pt x="156209" y="21701"/>
                </a:lnTo>
                <a:lnTo>
                  <a:pt x="146953" y="23850"/>
                </a:lnTo>
                <a:lnTo>
                  <a:pt x="138805" y="26090"/>
                </a:lnTo>
                <a:lnTo>
                  <a:pt x="131778" y="28422"/>
                </a:lnTo>
                <a:lnTo>
                  <a:pt x="125882" y="30845"/>
                </a:lnTo>
                <a:lnTo>
                  <a:pt x="118750" y="34015"/>
                </a:lnTo>
                <a:lnTo>
                  <a:pt x="115214" y="37216"/>
                </a:lnTo>
                <a:lnTo>
                  <a:pt x="115214" y="40111"/>
                </a:lnTo>
                <a:lnTo>
                  <a:pt x="115214" y="223509"/>
                </a:lnTo>
                <a:lnTo>
                  <a:pt x="120651" y="275059"/>
                </a:lnTo>
                <a:lnTo>
                  <a:pt x="137038" y="311657"/>
                </a:lnTo>
                <a:lnTo>
                  <a:pt x="185344" y="339025"/>
                </a:lnTo>
                <a:lnTo>
                  <a:pt x="208300" y="340857"/>
                </a:lnTo>
                <a:lnTo>
                  <a:pt x="226772" y="338815"/>
                </a:lnTo>
                <a:lnTo>
                  <a:pt x="266334" y="308335"/>
                </a:lnTo>
                <a:lnTo>
                  <a:pt x="280156" y="271763"/>
                </a:lnTo>
                <a:lnTo>
                  <a:pt x="284744" y="226801"/>
                </a:lnTo>
                <a:lnTo>
                  <a:pt x="284744" y="40111"/>
                </a:lnTo>
                <a:lnTo>
                  <a:pt x="284744" y="37459"/>
                </a:lnTo>
                <a:lnTo>
                  <a:pt x="243992" y="21701"/>
                </a:lnTo>
                <a:lnTo>
                  <a:pt x="243992" y="0"/>
                </a:lnTo>
                <a:lnTo>
                  <a:pt x="377951" y="0"/>
                </a:lnTo>
                <a:lnTo>
                  <a:pt x="377951" y="21701"/>
                </a:lnTo>
                <a:lnTo>
                  <a:pt x="368695" y="23850"/>
                </a:lnTo>
                <a:lnTo>
                  <a:pt x="360547" y="26090"/>
                </a:lnTo>
                <a:lnTo>
                  <a:pt x="353520" y="28422"/>
                </a:lnTo>
                <a:lnTo>
                  <a:pt x="347624" y="30845"/>
                </a:lnTo>
                <a:lnTo>
                  <a:pt x="340492" y="34015"/>
                </a:lnTo>
                <a:lnTo>
                  <a:pt x="336956" y="37216"/>
                </a:lnTo>
                <a:lnTo>
                  <a:pt x="336956" y="40111"/>
                </a:lnTo>
                <a:lnTo>
                  <a:pt x="336956" y="219059"/>
                </a:lnTo>
                <a:lnTo>
                  <a:pt x="332216" y="266578"/>
                </a:lnTo>
                <a:lnTo>
                  <a:pt x="318150" y="307329"/>
                </a:lnTo>
                <a:lnTo>
                  <a:pt x="295789" y="340278"/>
                </a:lnTo>
                <a:lnTo>
                  <a:pt x="266090" y="364357"/>
                </a:lnTo>
                <a:lnTo>
                  <a:pt x="230356" y="379045"/>
                </a:lnTo>
                <a:lnTo>
                  <a:pt x="189890" y="383926"/>
                </a:lnTo>
                <a:lnTo>
                  <a:pt x="169286" y="382969"/>
                </a:lnTo>
                <a:lnTo>
                  <a:pt x="131314" y="375284"/>
                </a:lnTo>
                <a:lnTo>
                  <a:pt x="83774" y="348969"/>
                </a:lnTo>
                <a:lnTo>
                  <a:pt x="51879" y="304536"/>
                </a:lnTo>
                <a:lnTo>
                  <a:pt x="42020" y="265349"/>
                </a:lnTo>
                <a:lnTo>
                  <a:pt x="40782" y="242956"/>
                </a:lnTo>
                <a:lnTo>
                  <a:pt x="40782" y="40111"/>
                </a:lnTo>
                <a:lnTo>
                  <a:pt x="40782" y="37459"/>
                </a:lnTo>
                <a:lnTo>
                  <a:pt x="0" y="2170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45536" y="2288651"/>
            <a:ext cx="320675" cy="470534"/>
          </a:xfrm>
          <a:custGeom>
            <a:avLst/>
            <a:gdLst/>
            <a:ahLst/>
            <a:cxnLst/>
            <a:rect l="l" t="t" r="r" b="b"/>
            <a:pathLst>
              <a:path w="320675" h="470535">
                <a:moveTo>
                  <a:pt x="262493" y="0"/>
                </a:moveTo>
                <a:lnTo>
                  <a:pt x="273801" y="11064"/>
                </a:lnTo>
                <a:lnTo>
                  <a:pt x="273801" y="372374"/>
                </a:lnTo>
                <a:lnTo>
                  <a:pt x="273898" y="381804"/>
                </a:lnTo>
                <a:lnTo>
                  <a:pt x="284225" y="413522"/>
                </a:lnTo>
                <a:lnTo>
                  <a:pt x="286633" y="413522"/>
                </a:lnTo>
                <a:lnTo>
                  <a:pt x="291019" y="413028"/>
                </a:lnTo>
                <a:lnTo>
                  <a:pt x="296707" y="411560"/>
                </a:lnTo>
                <a:lnTo>
                  <a:pt x="303676" y="409137"/>
                </a:lnTo>
                <a:lnTo>
                  <a:pt x="311901" y="405780"/>
                </a:lnTo>
                <a:lnTo>
                  <a:pt x="320283" y="427481"/>
                </a:lnTo>
                <a:lnTo>
                  <a:pt x="280644" y="451052"/>
                </a:lnTo>
                <a:lnTo>
                  <a:pt x="245043" y="467155"/>
                </a:lnTo>
                <a:lnTo>
                  <a:pt x="231891" y="470306"/>
                </a:lnTo>
                <a:lnTo>
                  <a:pt x="222102" y="467062"/>
                </a:lnTo>
                <a:lnTo>
                  <a:pt x="214266" y="457314"/>
                </a:lnTo>
                <a:lnTo>
                  <a:pt x="208386" y="441039"/>
                </a:lnTo>
                <a:lnTo>
                  <a:pt x="204459" y="418216"/>
                </a:lnTo>
                <a:lnTo>
                  <a:pt x="195130" y="427500"/>
                </a:lnTo>
                <a:lnTo>
                  <a:pt x="163668" y="454104"/>
                </a:lnTo>
                <a:lnTo>
                  <a:pt x="126419" y="469026"/>
                </a:lnTo>
                <a:lnTo>
                  <a:pt x="108965" y="470306"/>
                </a:lnTo>
                <a:lnTo>
                  <a:pt x="95552" y="469232"/>
                </a:lnTo>
                <a:lnTo>
                  <a:pt x="56753" y="453146"/>
                </a:lnTo>
                <a:lnTo>
                  <a:pt x="24242" y="418783"/>
                </a:lnTo>
                <a:lnTo>
                  <a:pt x="3924" y="368990"/>
                </a:lnTo>
                <a:lnTo>
                  <a:pt x="0" y="329336"/>
                </a:lnTo>
                <a:lnTo>
                  <a:pt x="1165" y="309621"/>
                </a:lnTo>
                <a:lnTo>
                  <a:pt x="10492" y="271952"/>
                </a:lnTo>
                <a:lnTo>
                  <a:pt x="28829" y="237164"/>
                </a:lnTo>
                <a:lnTo>
                  <a:pt x="54632" y="208688"/>
                </a:lnTo>
                <a:lnTo>
                  <a:pt x="87303" y="187704"/>
                </a:lnTo>
                <a:lnTo>
                  <a:pt x="124511" y="176990"/>
                </a:lnTo>
                <a:lnTo>
                  <a:pt x="144658" y="175656"/>
                </a:lnTo>
                <a:lnTo>
                  <a:pt x="152268" y="175893"/>
                </a:lnTo>
                <a:lnTo>
                  <a:pt x="195087" y="188534"/>
                </a:lnTo>
                <a:lnTo>
                  <a:pt x="202448" y="193182"/>
                </a:lnTo>
                <a:lnTo>
                  <a:pt x="202448" y="91196"/>
                </a:lnTo>
                <a:lnTo>
                  <a:pt x="199643" y="51450"/>
                </a:lnTo>
                <a:lnTo>
                  <a:pt x="161665" y="39898"/>
                </a:lnTo>
                <a:lnTo>
                  <a:pt x="161665" y="19446"/>
                </a:lnTo>
                <a:lnTo>
                  <a:pt x="204721" y="13591"/>
                </a:lnTo>
                <a:lnTo>
                  <a:pt x="242529" y="5623"/>
                </a:lnTo>
                <a:lnTo>
                  <a:pt x="253074" y="2834"/>
                </a:lnTo>
                <a:lnTo>
                  <a:pt x="262493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57088" y="3006211"/>
            <a:ext cx="7953512" cy="3893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002898" y="3289691"/>
            <a:ext cx="117226" cy="1151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69398" y="3299216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89" h="96520">
                <a:moveTo>
                  <a:pt x="45323" y="0"/>
                </a:moveTo>
                <a:lnTo>
                  <a:pt x="46725" y="0"/>
                </a:lnTo>
                <a:lnTo>
                  <a:pt x="47853" y="365"/>
                </a:lnTo>
                <a:lnTo>
                  <a:pt x="56998" y="8862"/>
                </a:lnTo>
                <a:lnTo>
                  <a:pt x="61699" y="13411"/>
                </a:lnTo>
                <a:lnTo>
                  <a:pt x="93207" y="36819"/>
                </a:lnTo>
                <a:lnTo>
                  <a:pt x="96133" y="39105"/>
                </a:lnTo>
                <a:lnTo>
                  <a:pt x="97657" y="41757"/>
                </a:lnTo>
                <a:lnTo>
                  <a:pt x="97657" y="44957"/>
                </a:lnTo>
                <a:lnTo>
                  <a:pt x="97657" y="46085"/>
                </a:lnTo>
                <a:lnTo>
                  <a:pt x="97261" y="47487"/>
                </a:lnTo>
                <a:lnTo>
                  <a:pt x="96499" y="49255"/>
                </a:lnTo>
                <a:lnTo>
                  <a:pt x="95737" y="50901"/>
                </a:lnTo>
                <a:lnTo>
                  <a:pt x="95097" y="52303"/>
                </a:lnTo>
                <a:lnTo>
                  <a:pt x="70150" y="83853"/>
                </a:lnTo>
                <a:lnTo>
                  <a:pt x="61447" y="92445"/>
                </a:lnTo>
                <a:lnTo>
                  <a:pt x="58917" y="94975"/>
                </a:lnTo>
                <a:lnTo>
                  <a:pt x="56753" y="96133"/>
                </a:lnTo>
                <a:lnTo>
                  <a:pt x="54711" y="96133"/>
                </a:lnTo>
                <a:lnTo>
                  <a:pt x="52059" y="96133"/>
                </a:lnTo>
                <a:lnTo>
                  <a:pt x="16918" y="72480"/>
                </a:lnTo>
                <a:lnTo>
                  <a:pt x="0" y="51815"/>
                </a:lnTo>
                <a:lnTo>
                  <a:pt x="0" y="49895"/>
                </a:lnTo>
                <a:lnTo>
                  <a:pt x="0" y="46725"/>
                </a:lnTo>
                <a:lnTo>
                  <a:pt x="28803" y="13075"/>
                </a:lnTo>
                <a:lnTo>
                  <a:pt x="42915" y="0"/>
                </a:lnTo>
                <a:lnTo>
                  <a:pt x="45323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44898" y="3289691"/>
            <a:ext cx="117226" cy="1151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32900" y="3172830"/>
            <a:ext cx="127528" cy="2015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69398" y="3172846"/>
            <a:ext cx="97790" cy="95885"/>
          </a:xfrm>
          <a:custGeom>
            <a:avLst/>
            <a:gdLst/>
            <a:ahLst/>
            <a:cxnLst/>
            <a:rect l="l" t="t" r="r" b="b"/>
            <a:pathLst>
              <a:path w="97789" h="95885">
                <a:moveTo>
                  <a:pt x="45323" y="0"/>
                </a:moveTo>
                <a:lnTo>
                  <a:pt x="46725" y="0"/>
                </a:lnTo>
                <a:lnTo>
                  <a:pt x="47853" y="243"/>
                </a:lnTo>
                <a:lnTo>
                  <a:pt x="48889" y="883"/>
                </a:lnTo>
                <a:lnTo>
                  <a:pt x="49773" y="1402"/>
                </a:lnTo>
                <a:lnTo>
                  <a:pt x="51053" y="2407"/>
                </a:lnTo>
                <a:lnTo>
                  <a:pt x="52577" y="3931"/>
                </a:lnTo>
                <a:lnTo>
                  <a:pt x="57089" y="8551"/>
                </a:lnTo>
                <a:lnTo>
                  <a:pt x="61882" y="13091"/>
                </a:lnTo>
                <a:lnTo>
                  <a:pt x="93207" y="36179"/>
                </a:lnTo>
                <a:lnTo>
                  <a:pt x="96133" y="38343"/>
                </a:lnTo>
                <a:lnTo>
                  <a:pt x="97657" y="40873"/>
                </a:lnTo>
                <a:lnTo>
                  <a:pt x="97657" y="43799"/>
                </a:lnTo>
                <a:lnTo>
                  <a:pt x="97657" y="46481"/>
                </a:lnTo>
                <a:lnTo>
                  <a:pt x="70429" y="82909"/>
                </a:lnTo>
                <a:lnTo>
                  <a:pt x="56509" y="95615"/>
                </a:lnTo>
                <a:lnTo>
                  <a:pt x="54711" y="95615"/>
                </a:lnTo>
                <a:lnTo>
                  <a:pt x="51663" y="95615"/>
                </a:lnTo>
                <a:lnTo>
                  <a:pt x="49255" y="94975"/>
                </a:lnTo>
                <a:lnTo>
                  <a:pt x="47609" y="93847"/>
                </a:lnTo>
                <a:lnTo>
                  <a:pt x="41140" y="90317"/>
                </a:lnTo>
                <a:lnTo>
                  <a:pt x="7000" y="61333"/>
                </a:lnTo>
                <a:lnTo>
                  <a:pt x="0" y="50779"/>
                </a:lnTo>
                <a:lnTo>
                  <a:pt x="0" y="48767"/>
                </a:lnTo>
                <a:lnTo>
                  <a:pt x="0" y="45598"/>
                </a:lnTo>
                <a:lnTo>
                  <a:pt x="1005" y="43037"/>
                </a:lnTo>
                <a:lnTo>
                  <a:pt x="3047" y="40873"/>
                </a:lnTo>
                <a:lnTo>
                  <a:pt x="6783" y="36675"/>
                </a:lnTo>
                <a:lnTo>
                  <a:pt x="11125" y="31863"/>
                </a:lnTo>
                <a:lnTo>
                  <a:pt x="16061" y="26450"/>
                </a:lnTo>
                <a:lnTo>
                  <a:pt x="21579" y="20452"/>
                </a:lnTo>
                <a:lnTo>
                  <a:pt x="29443" y="12070"/>
                </a:lnTo>
                <a:lnTo>
                  <a:pt x="34533" y="6583"/>
                </a:lnTo>
                <a:lnTo>
                  <a:pt x="36941" y="4175"/>
                </a:lnTo>
                <a:lnTo>
                  <a:pt x="40111" y="1402"/>
                </a:lnTo>
                <a:lnTo>
                  <a:pt x="42915" y="0"/>
                </a:lnTo>
                <a:lnTo>
                  <a:pt x="45323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239753" y="2996687"/>
            <a:ext cx="1725442" cy="4084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99828" y="3151632"/>
            <a:ext cx="205740" cy="236854"/>
          </a:xfrm>
          <a:custGeom>
            <a:avLst/>
            <a:gdLst/>
            <a:ahLst/>
            <a:cxnLst/>
            <a:rect l="l" t="t" r="r" b="b"/>
            <a:pathLst>
              <a:path w="205739" h="236854">
                <a:moveTo>
                  <a:pt x="77571" y="0"/>
                </a:moveTo>
                <a:lnTo>
                  <a:pt x="87995" y="10271"/>
                </a:lnTo>
                <a:lnTo>
                  <a:pt x="91165" y="46085"/>
                </a:lnTo>
                <a:lnTo>
                  <a:pt x="98560" y="36451"/>
                </a:lnTo>
                <a:lnTo>
                  <a:pt x="134819" y="7290"/>
                </a:lnTo>
                <a:lnTo>
                  <a:pt x="164835" y="0"/>
                </a:lnTo>
                <a:lnTo>
                  <a:pt x="171175" y="0"/>
                </a:lnTo>
                <a:lnTo>
                  <a:pt x="205343" y="13594"/>
                </a:lnTo>
                <a:lnTo>
                  <a:pt x="205343" y="17282"/>
                </a:lnTo>
                <a:lnTo>
                  <a:pt x="199125" y="55869"/>
                </a:lnTo>
                <a:lnTo>
                  <a:pt x="187817" y="93847"/>
                </a:lnTo>
                <a:lnTo>
                  <a:pt x="169773" y="93847"/>
                </a:lnTo>
                <a:lnTo>
                  <a:pt x="168591" y="83756"/>
                </a:lnTo>
                <a:lnTo>
                  <a:pt x="166737" y="74611"/>
                </a:lnTo>
                <a:lnTo>
                  <a:pt x="164214" y="66420"/>
                </a:lnTo>
                <a:lnTo>
                  <a:pt x="161025" y="59192"/>
                </a:lnTo>
                <a:lnTo>
                  <a:pt x="156331" y="50170"/>
                </a:lnTo>
                <a:lnTo>
                  <a:pt x="150235" y="45598"/>
                </a:lnTo>
                <a:lnTo>
                  <a:pt x="142493" y="45598"/>
                </a:lnTo>
                <a:lnTo>
                  <a:pt x="128747" y="48741"/>
                </a:lnTo>
                <a:lnTo>
                  <a:pt x="115705" y="58171"/>
                </a:lnTo>
                <a:lnTo>
                  <a:pt x="103356" y="73887"/>
                </a:lnTo>
                <a:lnTo>
                  <a:pt x="91683" y="95890"/>
                </a:lnTo>
                <a:lnTo>
                  <a:pt x="91683" y="203575"/>
                </a:lnTo>
                <a:lnTo>
                  <a:pt x="91683" y="206258"/>
                </a:lnTo>
                <a:lnTo>
                  <a:pt x="135239" y="218572"/>
                </a:lnTo>
                <a:lnTo>
                  <a:pt x="135239" y="236585"/>
                </a:lnTo>
                <a:lnTo>
                  <a:pt x="0" y="236585"/>
                </a:lnTo>
                <a:lnTo>
                  <a:pt x="0" y="218572"/>
                </a:lnTo>
                <a:lnTo>
                  <a:pt x="7733" y="216759"/>
                </a:lnTo>
                <a:lnTo>
                  <a:pt x="14390" y="214929"/>
                </a:lnTo>
                <a:lnTo>
                  <a:pt x="19978" y="213077"/>
                </a:lnTo>
                <a:lnTo>
                  <a:pt x="24505" y="211195"/>
                </a:lnTo>
                <a:lnTo>
                  <a:pt x="29839" y="208787"/>
                </a:lnTo>
                <a:lnTo>
                  <a:pt x="32491" y="206258"/>
                </a:lnTo>
                <a:lnTo>
                  <a:pt x="32491" y="203575"/>
                </a:lnTo>
                <a:lnTo>
                  <a:pt x="32491" y="72908"/>
                </a:lnTo>
                <a:lnTo>
                  <a:pt x="32491" y="63124"/>
                </a:lnTo>
                <a:lnTo>
                  <a:pt x="32003" y="55869"/>
                </a:lnTo>
                <a:lnTo>
                  <a:pt x="30967" y="51297"/>
                </a:lnTo>
                <a:lnTo>
                  <a:pt x="30083" y="46603"/>
                </a:lnTo>
                <a:lnTo>
                  <a:pt x="28681" y="43433"/>
                </a:lnTo>
                <a:lnTo>
                  <a:pt x="26791" y="41666"/>
                </a:lnTo>
                <a:lnTo>
                  <a:pt x="24505" y="39380"/>
                </a:lnTo>
                <a:lnTo>
                  <a:pt x="21701" y="37703"/>
                </a:lnTo>
                <a:lnTo>
                  <a:pt x="18409" y="36941"/>
                </a:lnTo>
                <a:lnTo>
                  <a:pt x="15239" y="36179"/>
                </a:lnTo>
                <a:lnTo>
                  <a:pt x="8991" y="35417"/>
                </a:lnTo>
                <a:lnTo>
                  <a:pt x="0" y="34930"/>
                </a:lnTo>
                <a:lnTo>
                  <a:pt x="0" y="17769"/>
                </a:lnTo>
                <a:lnTo>
                  <a:pt x="42153" y="10149"/>
                </a:lnTo>
                <a:lnTo>
                  <a:pt x="67725" y="3210"/>
                </a:lnTo>
                <a:lnTo>
                  <a:pt x="77571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80093" y="3151632"/>
            <a:ext cx="233045" cy="244475"/>
          </a:xfrm>
          <a:custGeom>
            <a:avLst/>
            <a:gdLst/>
            <a:ahLst/>
            <a:cxnLst/>
            <a:rect l="l" t="t" r="r" b="b"/>
            <a:pathLst>
              <a:path w="233045" h="244475">
                <a:moveTo>
                  <a:pt x="121523" y="0"/>
                </a:moveTo>
                <a:lnTo>
                  <a:pt x="166675" y="8525"/>
                </a:lnTo>
                <a:lnTo>
                  <a:pt x="202196" y="33143"/>
                </a:lnTo>
                <a:lnTo>
                  <a:pt x="225079" y="70662"/>
                </a:lnTo>
                <a:lnTo>
                  <a:pt x="232897" y="117104"/>
                </a:lnTo>
                <a:lnTo>
                  <a:pt x="231853" y="133029"/>
                </a:lnTo>
                <a:lnTo>
                  <a:pt x="216255" y="178673"/>
                </a:lnTo>
                <a:lnTo>
                  <a:pt x="184974" y="216324"/>
                </a:lnTo>
                <a:lnTo>
                  <a:pt x="142726" y="239485"/>
                </a:lnTo>
                <a:lnTo>
                  <a:pt x="111861" y="243961"/>
                </a:lnTo>
                <a:lnTo>
                  <a:pt x="95698" y="243031"/>
                </a:lnTo>
                <a:lnTo>
                  <a:pt x="53187" y="228843"/>
                </a:lnTo>
                <a:lnTo>
                  <a:pt x="21623" y="199731"/>
                </a:lnTo>
                <a:lnTo>
                  <a:pt x="3459" y="158918"/>
                </a:lnTo>
                <a:lnTo>
                  <a:pt x="0" y="127132"/>
                </a:lnTo>
                <a:lnTo>
                  <a:pt x="974" y="110958"/>
                </a:lnTo>
                <a:lnTo>
                  <a:pt x="15727" y="65013"/>
                </a:lnTo>
                <a:lnTo>
                  <a:pt x="46207" y="27496"/>
                </a:lnTo>
                <a:lnTo>
                  <a:pt x="88856" y="4476"/>
                </a:lnTo>
                <a:lnTo>
                  <a:pt x="121523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47288" y="3151632"/>
            <a:ext cx="205740" cy="236854"/>
          </a:xfrm>
          <a:custGeom>
            <a:avLst/>
            <a:gdLst/>
            <a:ahLst/>
            <a:cxnLst/>
            <a:rect l="l" t="t" r="r" b="b"/>
            <a:pathLst>
              <a:path w="205739" h="236854">
                <a:moveTo>
                  <a:pt x="77602" y="0"/>
                </a:moveTo>
                <a:lnTo>
                  <a:pt x="88026" y="10271"/>
                </a:lnTo>
                <a:lnTo>
                  <a:pt x="91196" y="46085"/>
                </a:lnTo>
                <a:lnTo>
                  <a:pt x="98577" y="36451"/>
                </a:lnTo>
                <a:lnTo>
                  <a:pt x="134823" y="7290"/>
                </a:lnTo>
                <a:lnTo>
                  <a:pt x="164835" y="0"/>
                </a:lnTo>
                <a:lnTo>
                  <a:pt x="171206" y="0"/>
                </a:lnTo>
                <a:lnTo>
                  <a:pt x="205374" y="13594"/>
                </a:lnTo>
                <a:lnTo>
                  <a:pt x="205374" y="17282"/>
                </a:lnTo>
                <a:lnTo>
                  <a:pt x="199125" y="55869"/>
                </a:lnTo>
                <a:lnTo>
                  <a:pt x="187848" y="93847"/>
                </a:lnTo>
                <a:lnTo>
                  <a:pt x="169804" y="93847"/>
                </a:lnTo>
                <a:lnTo>
                  <a:pt x="168608" y="83756"/>
                </a:lnTo>
                <a:lnTo>
                  <a:pt x="166752" y="74611"/>
                </a:lnTo>
                <a:lnTo>
                  <a:pt x="164227" y="66420"/>
                </a:lnTo>
                <a:lnTo>
                  <a:pt x="161025" y="59192"/>
                </a:lnTo>
                <a:lnTo>
                  <a:pt x="156331" y="50170"/>
                </a:lnTo>
                <a:lnTo>
                  <a:pt x="150235" y="45598"/>
                </a:lnTo>
                <a:lnTo>
                  <a:pt x="142493" y="45598"/>
                </a:lnTo>
                <a:lnTo>
                  <a:pt x="128747" y="48741"/>
                </a:lnTo>
                <a:lnTo>
                  <a:pt x="115705" y="58171"/>
                </a:lnTo>
                <a:lnTo>
                  <a:pt x="103356" y="73887"/>
                </a:lnTo>
                <a:lnTo>
                  <a:pt x="91683" y="95890"/>
                </a:lnTo>
                <a:lnTo>
                  <a:pt x="91683" y="203575"/>
                </a:lnTo>
                <a:lnTo>
                  <a:pt x="91683" y="206258"/>
                </a:lnTo>
                <a:lnTo>
                  <a:pt x="135270" y="218572"/>
                </a:lnTo>
                <a:lnTo>
                  <a:pt x="135270" y="236585"/>
                </a:lnTo>
                <a:lnTo>
                  <a:pt x="0" y="236585"/>
                </a:lnTo>
                <a:lnTo>
                  <a:pt x="0" y="218572"/>
                </a:lnTo>
                <a:lnTo>
                  <a:pt x="7746" y="216759"/>
                </a:lnTo>
                <a:lnTo>
                  <a:pt x="14401" y="214929"/>
                </a:lnTo>
                <a:lnTo>
                  <a:pt x="19982" y="213077"/>
                </a:lnTo>
                <a:lnTo>
                  <a:pt x="24505" y="211195"/>
                </a:lnTo>
                <a:lnTo>
                  <a:pt x="29839" y="208787"/>
                </a:lnTo>
                <a:lnTo>
                  <a:pt x="32522" y="206258"/>
                </a:lnTo>
                <a:lnTo>
                  <a:pt x="32522" y="203575"/>
                </a:lnTo>
                <a:lnTo>
                  <a:pt x="32522" y="72908"/>
                </a:lnTo>
                <a:lnTo>
                  <a:pt x="32522" y="63124"/>
                </a:lnTo>
                <a:lnTo>
                  <a:pt x="32003" y="55869"/>
                </a:lnTo>
                <a:lnTo>
                  <a:pt x="30998" y="51297"/>
                </a:lnTo>
                <a:lnTo>
                  <a:pt x="30114" y="46603"/>
                </a:lnTo>
                <a:lnTo>
                  <a:pt x="28712" y="43433"/>
                </a:lnTo>
                <a:lnTo>
                  <a:pt x="26791" y="41666"/>
                </a:lnTo>
                <a:lnTo>
                  <a:pt x="24505" y="39380"/>
                </a:lnTo>
                <a:lnTo>
                  <a:pt x="21732" y="37703"/>
                </a:lnTo>
                <a:lnTo>
                  <a:pt x="18409" y="36941"/>
                </a:lnTo>
                <a:lnTo>
                  <a:pt x="15239" y="36179"/>
                </a:lnTo>
                <a:lnTo>
                  <a:pt x="9022" y="35417"/>
                </a:lnTo>
                <a:lnTo>
                  <a:pt x="0" y="34930"/>
                </a:lnTo>
                <a:lnTo>
                  <a:pt x="0" y="17769"/>
                </a:lnTo>
                <a:lnTo>
                  <a:pt x="42153" y="10149"/>
                </a:lnTo>
                <a:lnTo>
                  <a:pt x="67742" y="3210"/>
                </a:lnTo>
                <a:lnTo>
                  <a:pt x="77602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13182" y="2996687"/>
            <a:ext cx="1609100" cy="4084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70070" y="3096371"/>
            <a:ext cx="128905" cy="266065"/>
          </a:xfrm>
          <a:custGeom>
            <a:avLst/>
            <a:gdLst/>
            <a:ahLst/>
            <a:cxnLst/>
            <a:rect l="l" t="t" r="r" b="b"/>
            <a:pathLst>
              <a:path w="128904" h="266064">
                <a:moveTo>
                  <a:pt x="18806" y="0"/>
                </a:moveTo>
                <a:lnTo>
                  <a:pt x="14874" y="0"/>
                </a:lnTo>
                <a:lnTo>
                  <a:pt x="8625" y="152"/>
                </a:lnTo>
                <a:lnTo>
                  <a:pt x="0" y="518"/>
                </a:lnTo>
                <a:lnTo>
                  <a:pt x="0" y="246522"/>
                </a:lnTo>
                <a:lnTo>
                  <a:pt x="37459" y="265450"/>
                </a:lnTo>
                <a:lnTo>
                  <a:pt x="47865" y="264569"/>
                </a:lnTo>
                <a:lnTo>
                  <a:pt x="89572" y="243270"/>
                </a:lnTo>
                <a:lnTo>
                  <a:pt x="114818" y="207660"/>
                </a:lnTo>
                <a:lnTo>
                  <a:pt x="128019" y="155710"/>
                </a:lnTo>
                <a:lnTo>
                  <a:pt x="128899" y="134873"/>
                </a:lnTo>
                <a:lnTo>
                  <a:pt x="127139" y="104042"/>
                </a:lnTo>
                <a:lnTo>
                  <a:pt x="113045" y="53945"/>
                </a:lnTo>
                <a:lnTo>
                  <a:pt x="85024" y="19519"/>
                </a:lnTo>
                <a:lnTo>
                  <a:pt x="44071" y="2170"/>
                </a:lnTo>
                <a:lnTo>
                  <a:pt x="18806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01152" y="2996687"/>
            <a:ext cx="2201692" cy="4084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71528" y="3070219"/>
            <a:ext cx="294005" cy="318135"/>
          </a:xfrm>
          <a:custGeom>
            <a:avLst/>
            <a:gdLst/>
            <a:ahLst/>
            <a:cxnLst/>
            <a:rect l="l" t="t" r="r" b="b"/>
            <a:pathLst>
              <a:path w="294004" h="318135">
                <a:moveTo>
                  <a:pt x="135117" y="0"/>
                </a:moveTo>
                <a:lnTo>
                  <a:pt x="181489" y="4480"/>
                </a:lnTo>
                <a:lnTo>
                  <a:pt x="220705" y="17922"/>
                </a:lnTo>
                <a:lnTo>
                  <a:pt x="252073" y="39833"/>
                </a:lnTo>
                <a:lnTo>
                  <a:pt x="283121" y="87661"/>
                </a:lnTo>
                <a:lnTo>
                  <a:pt x="292447" y="128431"/>
                </a:lnTo>
                <a:lnTo>
                  <a:pt x="293613" y="151394"/>
                </a:lnTo>
                <a:lnTo>
                  <a:pt x="292233" y="179073"/>
                </a:lnTo>
                <a:lnTo>
                  <a:pt x="281230" y="226785"/>
                </a:lnTo>
                <a:lnTo>
                  <a:pt x="259931" y="264245"/>
                </a:lnTo>
                <a:lnTo>
                  <a:pt x="232037" y="291433"/>
                </a:lnTo>
                <a:lnTo>
                  <a:pt x="181340" y="313795"/>
                </a:lnTo>
                <a:lnTo>
                  <a:pt x="145145" y="317997"/>
                </a:lnTo>
                <a:lnTo>
                  <a:pt x="3169" y="317997"/>
                </a:lnTo>
                <a:lnTo>
                  <a:pt x="3169" y="299984"/>
                </a:lnTo>
                <a:lnTo>
                  <a:pt x="10738" y="298364"/>
                </a:lnTo>
                <a:lnTo>
                  <a:pt x="17426" y="296581"/>
                </a:lnTo>
                <a:lnTo>
                  <a:pt x="23212" y="294656"/>
                </a:lnTo>
                <a:lnTo>
                  <a:pt x="28072" y="292607"/>
                </a:lnTo>
                <a:lnTo>
                  <a:pt x="34015" y="289803"/>
                </a:lnTo>
                <a:lnTo>
                  <a:pt x="36941" y="287273"/>
                </a:lnTo>
                <a:lnTo>
                  <a:pt x="36941" y="284987"/>
                </a:lnTo>
                <a:lnTo>
                  <a:pt x="36941" y="32765"/>
                </a:lnTo>
                <a:lnTo>
                  <a:pt x="3169" y="37459"/>
                </a:lnTo>
                <a:lnTo>
                  <a:pt x="0" y="14874"/>
                </a:lnTo>
                <a:lnTo>
                  <a:pt x="13136" y="11863"/>
                </a:lnTo>
                <a:lnTo>
                  <a:pt x="63886" y="4328"/>
                </a:lnTo>
                <a:lnTo>
                  <a:pt x="118732" y="281"/>
                </a:lnTo>
                <a:lnTo>
                  <a:pt x="135117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57087" y="3070219"/>
            <a:ext cx="260985" cy="318135"/>
          </a:xfrm>
          <a:custGeom>
            <a:avLst/>
            <a:gdLst/>
            <a:ahLst/>
            <a:cxnLst/>
            <a:rect l="l" t="t" r="r" b="b"/>
            <a:pathLst>
              <a:path w="260985" h="318135">
                <a:moveTo>
                  <a:pt x="133106" y="0"/>
                </a:moveTo>
                <a:lnTo>
                  <a:pt x="185308" y="5735"/>
                </a:lnTo>
                <a:lnTo>
                  <a:pt x="225750" y="22650"/>
                </a:lnTo>
                <a:lnTo>
                  <a:pt x="256618" y="61687"/>
                </a:lnTo>
                <a:lnTo>
                  <a:pt x="260603" y="87264"/>
                </a:lnTo>
                <a:lnTo>
                  <a:pt x="259582" y="102788"/>
                </a:lnTo>
                <a:lnTo>
                  <a:pt x="244358" y="142615"/>
                </a:lnTo>
                <a:lnTo>
                  <a:pt x="215635" y="171222"/>
                </a:lnTo>
                <a:lnTo>
                  <a:pt x="179988" y="186850"/>
                </a:lnTo>
                <a:lnTo>
                  <a:pt x="156484" y="189859"/>
                </a:lnTo>
                <a:lnTo>
                  <a:pt x="148864" y="189859"/>
                </a:lnTo>
                <a:lnTo>
                  <a:pt x="141244" y="189219"/>
                </a:lnTo>
                <a:lnTo>
                  <a:pt x="133990" y="187970"/>
                </a:lnTo>
                <a:lnTo>
                  <a:pt x="126613" y="186811"/>
                </a:lnTo>
                <a:lnTo>
                  <a:pt x="120152" y="184922"/>
                </a:lnTo>
                <a:lnTo>
                  <a:pt x="114574" y="182514"/>
                </a:lnTo>
                <a:lnTo>
                  <a:pt x="106954" y="156606"/>
                </a:lnTo>
                <a:lnTo>
                  <a:pt x="113416" y="159501"/>
                </a:lnTo>
                <a:lnTo>
                  <a:pt x="119146" y="161543"/>
                </a:lnTo>
                <a:lnTo>
                  <a:pt x="124205" y="162427"/>
                </a:lnTo>
                <a:lnTo>
                  <a:pt x="129296" y="163464"/>
                </a:lnTo>
                <a:lnTo>
                  <a:pt x="134995" y="163951"/>
                </a:lnTo>
                <a:lnTo>
                  <a:pt x="175534" y="152604"/>
                </a:lnTo>
                <a:lnTo>
                  <a:pt x="196386" y="117767"/>
                </a:lnTo>
                <a:lnTo>
                  <a:pt x="198394" y="97414"/>
                </a:lnTo>
                <a:lnTo>
                  <a:pt x="197791" y="86393"/>
                </a:lnTo>
                <a:lnTo>
                  <a:pt x="183150" y="50924"/>
                </a:lnTo>
                <a:lnTo>
                  <a:pt x="141301" y="28174"/>
                </a:lnTo>
                <a:lnTo>
                  <a:pt x="118993" y="26151"/>
                </a:lnTo>
                <a:lnTo>
                  <a:pt x="114940" y="26151"/>
                </a:lnTo>
                <a:lnTo>
                  <a:pt x="108082" y="26304"/>
                </a:lnTo>
                <a:lnTo>
                  <a:pt x="98572" y="26669"/>
                </a:lnTo>
                <a:lnTo>
                  <a:pt x="98572" y="284987"/>
                </a:lnTo>
                <a:lnTo>
                  <a:pt x="101165" y="288989"/>
                </a:lnTo>
                <a:lnTo>
                  <a:pt x="108935" y="292817"/>
                </a:lnTo>
                <a:lnTo>
                  <a:pt x="121872" y="296479"/>
                </a:lnTo>
                <a:lnTo>
                  <a:pt x="139964" y="299984"/>
                </a:lnTo>
                <a:lnTo>
                  <a:pt x="139964" y="317997"/>
                </a:lnTo>
                <a:lnTo>
                  <a:pt x="3169" y="317997"/>
                </a:lnTo>
                <a:lnTo>
                  <a:pt x="3169" y="299984"/>
                </a:lnTo>
                <a:lnTo>
                  <a:pt x="10738" y="298364"/>
                </a:lnTo>
                <a:lnTo>
                  <a:pt x="17426" y="296581"/>
                </a:lnTo>
                <a:lnTo>
                  <a:pt x="23212" y="294656"/>
                </a:lnTo>
                <a:lnTo>
                  <a:pt x="28072" y="292607"/>
                </a:lnTo>
                <a:lnTo>
                  <a:pt x="34046" y="289803"/>
                </a:lnTo>
                <a:lnTo>
                  <a:pt x="36972" y="287273"/>
                </a:lnTo>
                <a:lnTo>
                  <a:pt x="36972" y="284987"/>
                </a:lnTo>
                <a:lnTo>
                  <a:pt x="36972" y="32644"/>
                </a:lnTo>
                <a:lnTo>
                  <a:pt x="28201" y="33739"/>
                </a:lnTo>
                <a:lnTo>
                  <a:pt x="19636" y="34914"/>
                </a:lnTo>
                <a:lnTo>
                  <a:pt x="11289" y="36158"/>
                </a:lnTo>
                <a:lnTo>
                  <a:pt x="3169" y="37459"/>
                </a:lnTo>
                <a:lnTo>
                  <a:pt x="0" y="14874"/>
                </a:lnTo>
                <a:lnTo>
                  <a:pt x="45931" y="6434"/>
                </a:lnTo>
                <a:lnTo>
                  <a:pt x="99475" y="1051"/>
                </a:lnTo>
                <a:lnTo>
                  <a:pt x="116549" y="262"/>
                </a:lnTo>
                <a:lnTo>
                  <a:pt x="133106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40057" y="3006212"/>
            <a:ext cx="210820" cy="382270"/>
          </a:xfrm>
          <a:custGeom>
            <a:avLst/>
            <a:gdLst/>
            <a:ahLst/>
            <a:cxnLst/>
            <a:rect l="l" t="t" r="r" b="b"/>
            <a:pathLst>
              <a:path w="210820" h="382270">
                <a:moveTo>
                  <a:pt x="150875" y="0"/>
                </a:moveTo>
                <a:lnTo>
                  <a:pt x="195071" y="10789"/>
                </a:lnTo>
                <a:lnTo>
                  <a:pt x="210311" y="21732"/>
                </a:lnTo>
                <a:lnTo>
                  <a:pt x="210311" y="23621"/>
                </a:lnTo>
                <a:lnTo>
                  <a:pt x="210311" y="26913"/>
                </a:lnTo>
                <a:lnTo>
                  <a:pt x="184769" y="54985"/>
                </a:lnTo>
                <a:lnTo>
                  <a:pt x="178186" y="60594"/>
                </a:lnTo>
                <a:lnTo>
                  <a:pt x="173095" y="64129"/>
                </a:lnTo>
                <a:lnTo>
                  <a:pt x="169651" y="65775"/>
                </a:lnTo>
                <a:lnTo>
                  <a:pt x="164118" y="59275"/>
                </a:lnTo>
                <a:lnTo>
                  <a:pt x="158553" y="53667"/>
                </a:lnTo>
                <a:lnTo>
                  <a:pt x="152982" y="48939"/>
                </a:lnTo>
                <a:lnTo>
                  <a:pt x="147431" y="45079"/>
                </a:lnTo>
                <a:lnTo>
                  <a:pt x="140086" y="40507"/>
                </a:lnTo>
                <a:lnTo>
                  <a:pt x="133471" y="38221"/>
                </a:lnTo>
                <a:lnTo>
                  <a:pt x="127741" y="38221"/>
                </a:lnTo>
                <a:lnTo>
                  <a:pt x="100431" y="70888"/>
                </a:lnTo>
                <a:lnTo>
                  <a:pt x="95493" y="131582"/>
                </a:lnTo>
                <a:lnTo>
                  <a:pt x="95493" y="152796"/>
                </a:lnTo>
                <a:lnTo>
                  <a:pt x="156850" y="152796"/>
                </a:lnTo>
                <a:lnTo>
                  <a:pt x="165994" y="161665"/>
                </a:lnTo>
                <a:lnTo>
                  <a:pt x="141853" y="192267"/>
                </a:lnTo>
                <a:lnTo>
                  <a:pt x="136885" y="189737"/>
                </a:lnTo>
                <a:lnTo>
                  <a:pt x="130789" y="187695"/>
                </a:lnTo>
                <a:lnTo>
                  <a:pt x="95493" y="183641"/>
                </a:lnTo>
                <a:lnTo>
                  <a:pt x="95493" y="349514"/>
                </a:lnTo>
                <a:lnTo>
                  <a:pt x="95493" y="351403"/>
                </a:lnTo>
                <a:lnTo>
                  <a:pt x="145267" y="363992"/>
                </a:lnTo>
                <a:lnTo>
                  <a:pt x="145267" y="382005"/>
                </a:lnTo>
                <a:lnTo>
                  <a:pt x="3809" y="382005"/>
                </a:lnTo>
                <a:lnTo>
                  <a:pt x="3809" y="363992"/>
                </a:lnTo>
                <a:lnTo>
                  <a:pt x="14081" y="362193"/>
                </a:lnTo>
                <a:lnTo>
                  <a:pt x="22097" y="359907"/>
                </a:lnTo>
                <a:lnTo>
                  <a:pt x="27797" y="357134"/>
                </a:lnTo>
                <a:lnTo>
                  <a:pt x="33406" y="354329"/>
                </a:lnTo>
                <a:lnTo>
                  <a:pt x="36301" y="351800"/>
                </a:lnTo>
                <a:lnTo>
                  <a:pt x="36301" y="349514"/>
                </a:lnTo>
                <a:lnTo>
                  <a:pt x="36301" y="183641"/>
                </a:lnTo>
                <a:lnTo>
                  <a:pt x="6979" y="183641"/>
                </a:lnTo>
                <a:lnTo>
                  <a:pt x="0" y="174741"/>
                </a:lnTo>
                <a:lnTo>
                  <a:pt x="19293" y="152796"/>
                </a:lnTo>
                <a:lnTo>
                  <a:pt x="36301" y="152796"/>
                </a:lnTo>
                <a:lnTo>
                  <a:pt x="36301" y="145176"/>
                </a:lnTo>
                <a:lnTo>
                  <a:pt x="42152" y="93818"/>
                </a:lnTo>
                <a:lnTo>
                  <a:pt x="59775" y="55126"/>
                </a:lnTo>
                <a:lnTo>
                  <a:pt x="86635" y="25993"/>
                </a:lnTo>
                <a:lnTo>
                  <a:pt x="124489" y="4822"/>
                </a:lnTo>
                <a:lnTo>
                  <a:pt x="142545" y="529"/>
                </a:lnTo>
                <a:lnTo>
                  <a:pt x="150875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57088" y="3615811"/>
            <a:ext cx="5381762" cy="5035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431148" y="3899285"/>
            <a:ext cx="117226" cy="1151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69398" y="3908810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89" h="96520">
                <a:moveTo>
                  <a:pt x="45323" y="0"/>
                </a:moveTo>
                <a:lnTo>
                  <a:pt x="46725" y="0"/>
                </a:lnTo>
                <a:lnTo>
                  <a:pt x="47853" y="380"/>
                </a:lnTo>
                <a:lnTo>
                  <a:pt x="56998" y="8879"/>
                </a:lnTo>
                <a:lnTo>
                  <a:pt x="61699" y="13425"/>
                </a:lnTo>
                <a:lnTo>
                  <a:pt x="93207" y="36825"/>
                </a:lnTo>
                <a:lnTo>
                  <a:pt x="96133" y="39111"/>
                </a:lnTo>
                <a:lnTo>
                  <a:pt x="97657" y="41778"/>
                </a:lnTo>
                <a:lnTo>
                  <a:pt x="97657" y="44957"/>
                </a:lnTo>
                <a:lnTo>
                  <a:pt x="97657" y="46100"/>
                </a:lnTo>
                <a:lnTo>
                  <a:pt x="97261" y="47493"/>
                </a:lnTo>
                <a:lnTo>
                  <a:pt x="96499" y="49267"/>
                </a:lnTo>
                <a:lnTo>
                  <a:pt x="95737" y="50922"/>
                </a:lnTo>
                <a:lnTo>
                  <a:pt x="95097" y="52315"/>
                </a:lnTo>
                <a:lnTo>
                  <a:pt x="70150" y="83859"/>
                </a:lnTo>
                <a:lnTo>
                  <a:pt x="61447" y="92451"/>
                </a:lnTo>
                <a:lnTo>
                  <a:pt x="58917" y="94987"/>
                </a:lnTo>
                <a:lnTo>
                  <a:pt x="56753" y="96130"/>
                </a:lnTo>
                <a:lnTo>
                  <a:pt x="54711" y="96130"/>
                </a:lnTo>
                <a:lnTo>
                  <a:pt x="52059" y="96130"/>
                </a:lnTo>
                <a:lnTo>
                  <a:pt x="16918" y="72492"/>
                </a:lnTo>
                <a:lnTo>
                  <a:pt x="0" y="51815"/>
                </a:lnTo>
                <a:lnTo>
                  <a:pt x="0" y="49910"/>
                </a:lnTo>
                <a:lnTo>
                  <a:pt x="0" y="46731"/>
                </a:lnTo>
                <a:lnTo>
                  <a:pt x="28803" y="13072"/>
                </a:lnTo>
                <a:lnTo>
                  <a:pt x="42915" y="0"/>
                </a:lnTo>
                <a:lnTo>
                  <a:pt x="45323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44898" y="3899285"/>
            <a:ext cx="117226" cy="1151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32900" y="3782430"/>
            <a:ext cx="127528" cy="20155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69398" y="3782446"/>
            <a:ext cx="97790" cy="95885"/>
          </a:xfrm>
          <a:custGeom>
            <a:avLst/>
            <a:gdLst/>
            <a:ahLst/>
            <a:cxnLst/>
            <a:rect l="l" t="t" r="r" b="b"/>
            <a:pathLst>
              <a:path w="97789" h="95885">
                <a:moveTo>
                  <a:pt x="45323" y="0"/>
                </a:moveTo>
                <a:lnTo>
                  <a:pt x="46725" y="0"/>
                </a:lnTo>
                <a:lnTo>
                  <a:pt x="47853" y="243"/>
                </a:lnTo>
                <a:lnTo>
                  <a:pt x="48889" y="883"/>
                </a:lnTo>
                <a:lnTo>
                  <a:pt x="49773" y="1402"/>
                </a:lnTo>
                <a:lnTo>
                  <a:pt x="51053" y="2407"/>
                </a:lnTo>
                <a:lnTo>
                  <a:pt x="52577" y="3931"/>
                </a:lnTo>
                <a:lnTo>
                  <a:pt x="57089" y="8551"/>
                </a:lnTo>
                <a:lnTo>
                  <a:pt x="61882" y="13091"/>
                </a:lnTo>
                <a:lnTo>
                  <a:pt x="93207" y="36185"/>
                </a:lnTo>
                <a:lnTo>
                  <a:pt x="96133" y="38352"/>
                </a:lnTo>
                <a:lnTo>
                  <a:pt x="97657" y="40888"/>
                </a:lnTo>
                <a:lnTo>
                  <a:pt x="97657" y="43805"/>
                </a:lnTo>
                <a:lnTo>
                  <a:pt x="97657" y="46472"/>
                </a:lnTo>
                <a:lnTo>
                  <a:pt x="70429" y="82908"/>
                </a:lnTo>
                <a:lnTo>
                  <a:pt x="56509" y="95621"/>
                </a:lnTo>
                <a:lnTo>
                  <a:pt x="54711" y="95621"/>
                </a:lnTo>
                <a:lnTo>
                  <a:pt x="51663" y="95621"/>
                </a:lnTo>
                <a:lnTo>
                  <a:pt x="49255" y="94990"/>
                </a:lnTo>
                <a:lnTo>
                  <a:pt x="47609" y="93847"/>
                </a:lnTo>
                <a:lnTo>
                  <a:pt x="41140" y="90321"/>
                </a:lnTo>
                <a:lnTo>
                  <a:pt x="7000" y="61332"/>
                </a:lnTo>
                <a:lnTo>
                  <a:pt x="0" y="50794"/>
                </a:lnTo>
                <a:lnTo>
                  <a:pt x="0" y="48758"/>
                </a:lnTo>
                <a:lnTo>
                  <a:pt x="0" y="45591"/>
                </a:lnTo>
                <a:lnTo>
                  <a:pt x="1005" y="43043"/>
                </a:lnTo>
                <a:lnTo>
                  <a:pt x="3047" y="40888"/>
                </a:lnTo>
                <a:lnTo>
                  <a:pt x="6783" y="36678"/>
                </a:lnTo>
                <a:lnTo>
                  <a:pt x="11125" y="31860"/>
                </a:lnTo>
                <a:lnTo>
                  <a:pt x="16061" y="26447"/>
                </a:lnTo>
                <a:lnTo>
                  <a:pt x="21579" y="20452"/>
                </a:lnTo>
                <a:lnTo>
                  <a:pt x="29443" y="12070"/>
                </a:lnTo>
                <a:lnTo>
                  <a:pt x="34533" y="6583"/>
                </a:lnTo>
                <a:lnTo>
                  <a:pt x="36941" y="4175"/>
                </a:lnTo>
                <a:lnTo>
                  <a:pt x="40111" y="1402"/>
                </a:lnTo>
                <a:lnTo>
                  <a:pt x="42915" y="0"/>
                </a:lnTo>
                <a:lnTo>
                  <a:pt x="45323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94022" y="3677792"/>
            <a:ext cx="1899909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99828" y="3761232"/>
            <a:ext cx="205740" cy="236854"/>
          </a:xfrm>
          <a:custGeom>
            <a:avLst/>
            <a:gdLst/>
            <a:ahLst/>
            <a:cxnLst/>
            <a:rect l="l" t="t" r="r" b="b"/>
            <a:pathLst>
              <a:path w="205739" h="236854">
                <a:moveTo>
                  <a:pt x="77571" y="0"/>
                </a:moveTo>
                <a:lnTo>
                  <a:pt x="87995" y="10271"/>
                </a:lnTo>
                <a:lnTo>
                  <a:pt x="91165" y="46085"/>
                </a:lnTo>
                <a:lnTo>
                  <a:pt x="98560" y="36451"/>
                </a:lnTo>
                <a:lnTo>
                  <a:pt x="134819" y="7290"/>
                </a:lnTo>
                <a:lnTo>
                  <a:pt x="164835" y="0"/>
                </a:lnTo>
                <a:lnTo>
                  <a:pt x="171175" y="0"/>
                </a:lnTo>
                <a:lnTo>
                  <a:pt x="205343" y="13594"/>
                </a:lnTo>
                <a:lnTo>
                  <a:pt x="205343" y="17282"/>
                </a:lnTo>
                <a:lnTo>
                  <a:pt x="199125" y="55875"/>
                </a:lnTo>
                <a:lnTo>
                  <a:pt x="187817" y="93857"/>
                </a:lnTo>
                <a:lnTo>
                  <a:pt x="169773" y="93857"/>
                </a:lnTo>
                <a:lnTo>
                  <a:pt x="168591" y="83759"/>
                </a:lnTo>
                <a:lnTo>
                  <a:pt x="166737" y="74615"/>
                </a:lnTo>
                <a:lnTo>
                  <a:pt x="164214" y="66423"/>
                </a:lnTo>
                <a:lnTo>
                  <a:pt x="161025" y="59186"/>
                </a:lnTo>
                <a:lnTo>
                  <a:pt x="156331" y="50160"/>
                </a:lnTo>
                <a:lnTo>
                  <a:pt x="150235" y="45598"/>
                </a:lnTo>
                <a:lnTo>
                  <a:pt x="142493" y="45598"/>
                </a:lnTo>
                <a:lnTo>
                  <a:pt x="128747" y="48739"/>
                </a:lnTo>
                <a:lnTo>
                  <a:pt x="115705" y="58166"/>
                </a:lnTo>
                <a:lnTo>
                  <a:pt x="103356" y="73879"/>
                </a:lnTo>
                <a:lnTo>
                  <a:pt x="91683" y="95880"/>
                </a:lnTo>
                <a:lnTo>
                  <a:pt x="91683" y="203585"/>
                </a:lnTo>
                <a:lnTo>
                  <a:pt x="91683" y="206252"/>
                </a:lnTo>
                <a:lnTo>
                  <a:pt x="135239" y="218562"/>
                </a:lnTo>
                <a:lnTo>
                  <a:pt x="135239" y="236600"/>
                </a:lnTo>
                <a:lnTo>
                  <a:pt x="0" y="236600"/>
                </a:lnTo>
                <a:lnTo>
                  <a:pt x="0" y="218562"/>
                </a:lnTo>
                <a:lnTo>
                  <a:pt x="7733" y="216755"/>
                </a:lnTo>
                <a:lnTo>
                  <a:pt x="14390" y="214933"/>
                </a:lnTo>
                <a:lnTo>
                  <a:pt x="19978" y="213086"/>
                </a:lnTo>
                <a:lnTo>
                  <a:pt x="24505" y="211205"/>
                </a:lnTo>
                <a:lnTo>
                  <a:pt x="29839" y="208787"/>
                </a:lnTo>
                <a:lnTo>
                  <a:pt x="32491" y="206252"/>
                </a:lnTo>
                <a:lnTo>
                  <a:pt x="32491" y="203585"/>
                </a:lnTo>
                <a:lnTo>
                  <a:pt x="32491" y="72902"/>
                </a:lnTo>
                <a:lnTo>
                  <a:pt x="32491" y="63114"/>
                </a:lnTo>
                <a:lnTo>
                  <a:pt x="32003" y="55875"/>
                </a:lnTo>
                <a:lnTo>
                  <a:pt x="30967" y="51303"/>
                </a:lnTo>
                <a:lnTo>
                  <a:pt x="30083" y="46603"/>
                </a:lnTo>
                <a:lnTo>
                  <a:pt x="28681" y="43433"/>
                </a:lnTo>
                <a:lnTo>
                  <a:pt x="26791" y="41666"/>
                </a:lnTo>
                <a:lnTo>
                  <a:pt x="24505" y="39380"/>
                </a:lnTo>
                <a:lnTo>
                  <a:pt x="21701" y="37703"/>
                </a:lnTo>
                <a:lnTo>
                  <a:pt x="18409" y="36941"/>
                </a:lnTo>
                <a:lnTo>
                  <a:pt x="15239" y="36179"/>
                </a:lnTo>
                <a:lnTo>
                  <a:pt x="8991" y="35417"/>
                </a:lnTo>
                <a:lnTo>
                  <a:pt x="0" y="34930"/>
                </a:lnTo>
                <a:lnTo>
                  <a:pt x="0" y="17769"/>
                </a:lnTo>
                <a:lnTo>
                  <a:pt x="42153" y="10149"/>
                </a:lnTo>
                <a:lnTo>
                  <a:pt x="67725" y="3210"/>
                </a:lnTo>
                <a:lnTo>
                  <a:pt x="77571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80093" y="3761232"/>
            <a:ext cx="233045" cy="244475"/>
          </a:xfrm>
          <a:custGeom>
            <a:avLst/>
            <a:gdLst/>
            <a:ahLst/>
            <a:cxnLst/>
            <a:rect l="l" t="t" r="r" b="b"/>
            <a:pathLst>
              <a:path w="233045" h="244475">
                <a:moveTo>
                  <a:pt x="121523" y="0"/>
                </a:moveTo>
                <a:lnTo>
                  <a:pt x="166675" y="8525"/>
                </a:lnTo>
                <a:lnTo>
                  <a:pt x="202196" y="33142"/>
                </a:lnTo>
                <a:lnTo>
                  <a:pt x="225079" y="70660"/>
                </a:lnTo>
                <a:lnTo>
                  <a:pt x="232897" y="117098"/>
                </a:lnTo>
                <a:lnTo>
                  <a:pt x="231853" y="133022"/>
                </a:lnTo>
                <a:lnTo>
                  <a:pt x="216255" y="178688"/>
                </a:lnTo>
                <a:lnTo>
                  <a:pt x="184974" y="216319"/>
                </a:lnTo>
                <a:lnTo>
                  <a:pt x="142726" y="239491"/>
                </a:lnTo>
                <a:lnTo>
                  <a:pt x="111861" y="243971"/>
                </a:lnTo>
                <a:lnTo>
                  <a:pt x="95698" y="243038"/>
                </a:lnTo>
                <a:lnTo>
                  <a:pt x="53187" y="228849"/>
                </a:lnTo>
                <a:lnTo>
                  <a:pt x="21623" y="199725"/>
                </a:lnTo>
                <a:lnTo>
                  <a:pt x="3459" y="158926"/>
                </a:lnTo>
                <a:lnTo>
                  <a:pt x="0" y="127122"/>
                </a:lnTo>
                <a:lnTo>
                  <a:pt x="974" y="110958"/>
                </a:lnTo>
                <a:lnTo>
                  <a:pt x="15727" y="65019"/>
                </a:lnTo>
                <a:lnTo>
                  <a:pt x="46207" y="27496"/>
                </a:lnTo>
                <a:lnTo>
                  <a:pt x="88856" y="4476"/>
                </a:lnTo>
                <a:lnTo>
                  <a:pt x="121523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47288" y="3761232"/>
            <a:ext cx="205740" cy="236854"/>
          </a:xfrm>
          <a:custGeom>
            <a:avLst/>
            <a:gdLst/>
            <a:ahLst/>
            <a:cxnLst/>
            <a:rect l="l" t="t" r="r" b="b"/>
            <a:pathLst>
              <a:path w="205739" h="236854">
                <a:moveTo>
                  <a:pt x="77602" y="0"/>
                </a:moveTo>
                <a:lnTo>
                  <a:pt x="88026" y="10271"/>
                </a:lnTo>
                <a:lnTo>
                  <a:pt x="91196" y="46085"/>
                </a:lnTo>
                <a:lnTo>
                  <a:pt x="98577" y="36451"/>
                </a:lnTo>
                <a:lnTo>
                  <a:pt x="134823" y="7290"/>
                </a:lnTo>
                <a:lnTo>
                  <a:pt x="164835" y="0"/>
                </a:lnTo>
                <a:lnTo>
                  <a:pt x="171206" y="0"/>
                </a:lnTo>
                <a:lnTo>
                  <a:pt x="205374" y="13594"/>
                </a:lnTo>
                <a:lnTo>
                  <a:pt x="205374" y="17282"/>
                </a:lnTo>
                <a:lnTo>
                  <a:pt x="199125" y="55875"/>
                </a:lnTo>
                <a:lnTo>
                  <a:pt x="187848" y="93857"/>
                </a:lnTo>
                <a:lnTo>
                  <a:pt x="169804" y="93857"/>
                </a:lnTo>
                <a:lnTo>
                  <a:pt x="168608" y="83759"/>
                </a:lnTo>
                <a:lnTo>
                  <a:pt x="166752" y="74615"/>
                </a:lnTo>
                <a:lnTo>
                  <a:pt x="164227" y="66423"/>
                </a:lnTo>
                <a:lnTo>
                  <a:pt x="161025" y="59186"/>
                </a:lnTo>
                <a:lnTo>
                  <a:pt x="156331" y="50160"/>
                </a:lnTo>
                <a:lnTo>
                  <a:pt x="150235" y="45598"/>
                </a:lnTo>
                <a:lnTo>
                  <a:pt x="142493" y="45598"/>
                </a:lnTo>
                <a:lnTo>
                  <a:pt x="128747" y="48739"/>
                </a:lnTo>
                <a:lnTo>
                  <a:pt x="115705" y="58166"/>
                </a:lnTo>
                <a:lnTo>
                  <a:pt x="103356" y="73879"/>
                </a:lnTo>
                <a:lnTo>
                  <a:pt x="91683" y="95880"/>
                </a:lnTo>
                <a:lnTo>
                  <a:pt x="91683" y="203585"/>
                </a:lnTo>
                <a:lnTo>
                  <a:pt x="91683" y="206252"/>
                </a:lnTo>
                <a:lnTo>
                  <a:pt x="135270" y="218562"/>
                </a:lnTo>
                <a:lnTo>
                  <a:pt x="135270" y="236600"/>
                </a:lnTo>
                <a:lnTo>
                  <a:pt x="0" y="236600"/>
                </a:lnTo>
                <a:lnTo>
                  <a:pt x="0" y="218562"/>
                </a:lnTo>
                <a:lnTo>
                  <a:pt x="7746" y="216755"/>
                </a:lnTo>
                <a:lnTo>
                  <a:pt x="14401" y="214933"/>
                </a:lnTo>
                <a:lnTo>
                  <a:pt x="19982" y="213086"/>
                </a:lnTo>
                <a:lnTo>
                  <a:pt x="24505" y="211205"/>
                </a:lnTo>
                <a:lnTo>
                  <a:pt x="29839" y="208787"/>
                </a:lnTo>
                <a:lnTo>
                  <a:pt x="32522" y="206252"/>
                </a:lnTo>
                <a:lnTo>
                  <a:pt x="32522" y="203585"/>
                </a:lnTo>
                <a:lnTo>
                  <a:pt x="32522" y="72902"/>
                </a:lnTo>
                <a:lnTo>
                  <a:pt x="32522" y="63114"/>
                </a:lnTo>
                <a:lnTo>
                  <a:pt x="32003" y="55875"/>
                </a:lnTo>
                <a:lnTo>
                  <a:pt x="30998" y="51303"/>
                </a:lnTo>
                <a:lnTo>
                  <a:pt x="30114" y="46603"/>
                </a:lnTo>
                <a:lnTo>
                  <a:pt x="28712" y="43433"/>
                </a:lnTo>
                <a:lnTo>
                  <a:pt x="26791" y="41666"/>
                </a:lnTo>
                <a:lnTo>
                  <a:pt x="24505" y="39380"/>
                </a:lnTo>
                <a:lnTo>
                  <a:pt x="21732" y="37703"/>
                </a:lnTo>
                <a:lnTo>
                  <a:pt x="18409" y="36941"/>
                </a:lnTo>
                <a:lnTo>
                  <a:pt x="15239" y="36179"/>
                </a:lnTo>
                <a:lnTo>
                  <a:pt x="9022" y="35417"/>
                </a:lnTo>
                <a:lnTo>
                  <a:pt x="0" y="34930"/>
                </a:lnTo>
                <a:lnTo>
                  <a:pt x="0" y="17769"/>
                </a:lnTo>
                <a:lnTo>
                  <a:pt x="42153" y="10149"/>
                </a:lnTo>
                <a:lnTo>
                  <a:pt x="67742" y="3210"/>
                </a:lnTo>
                <a:lnTo>
                  <a:pt x="77602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08706" y="3606286"/>
            <a:ext cx="1274947" cy="4084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70070" y="3705971"/>
            <a:ext cx="128905" cy="266065"/>
          </a:xfrm>
          <a:custGeom>
            <a:avLst/>
            <a:gdLst/>
            <a:ahLst/>
            <a:cxnLst/>
            <a:rect l="l" t="t" r="r" b="b"/>
            <a:pathLst>
              <a:path w="128904" h="266064">
                <a:moveTo>
                  <a:pt x="18806" y="0"/>
                </a:moveTo>
                <a:lnTo>
                  <a:pt x="14874" y="0"/>
                </a:lnTo>
                <a:lnTo>
                  <a:pt x="8625" y="152"/>
                </a:lnTo>
                <a:lnTo>
                  <a:pt x="0" y="518"/>
                </a:lnTo>
                <a:lnTo>
                  <a:pt x="0" y="246522"/>
                </a:lnTo>
                <a:lnTo>
                  <a:pt x="37459" y="265441"/>
                </a:lnTo>
                <a:lnTo>
                  <a:pt x="47865" y="264561"/>
                </a:lnTo>
                <a:lnTo>
                  <a:pt x="89572" y="243267"/>
                </a:lnTo>
                <a:lnTo>
                  <a:pt x="114818" y="207660"/>
                </a:lnTo>
                <a:lnTo>
                  <a:pt x="128019" y="155724"/>
                </a:lnTo>
                <a:lnTo>
                  <a:pt x="128899" y="134889"/>
                </a:lnTo>
                <a:lnTo>
                  <a:pt x="127139" y="104048"/>
                </a:lnTo>
                <a:lnTo>
                  <a:pt x="113045" y="53945"/>
                </a:lnTo>
                <a:lnTo>
                  <a:pt x="85024" y="19519"/>
                </a:lnTo>
                <a:lnTo>
                  <a:pt x="44071" y="2170"/>
                </a:lnTo>
                <a:lnTo>
                  <a:pt x="18806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71528" y="3679819"/>
            <a:ext cx="294005" cy="318135"/>
          </a:xfrm>
          <a:custGeom>
            <a:avLst/>
            <a:gdLst/>
            <a:ahLst/>
            <a:cxnLst/>
            <a:rect l="l" t="t" r="r" b="b"/>
            <a:pathLst>
              <a:path w="294004" h="318135">
                <a:moveTo>
                  <a:pt x="135117" y="0"/>
                </a:moveTo>
                <a:lnTo>
                  <a:pt x="181489" y="4480"/>
                </a:lnTo>
                <a:lnTo>
                  <a:pt x="220705" y="17922"/>
                </a:lnTo>
                <a:lnTo>
                  <a:pt x="252073" y="39833"/>
                </a:lnTo>
                <a:lnTo>
                  <a:pt x="283121" y="87661"/>
                </a:lnTo>
                <a:lnTo>
                  <a:pt x="292447" y="128427"/>
                </a:lnTo>
                <a:lnTo>
                  <a:pt x="293613" y="151385"/>
                </a:lnTo>
                <a:lnTo>
                  <a:pt x="292233" y="179076"/>
                </a:lnTo>
                <a:lnTo>
                  <a:pt x="281230" y="226789"/>
                </a:lnTo>
                <a:lnTo>
                  <a:pt x="259931" y="264241"/>
                </a:lnTo>
                <a:lnTo>
                  <a:pt x="232037" y="291431"/>
                </a:lnTo>
                <a:lnTo>
                  <a:pt x="181340" y="313807"/>
                </a:lnTo>
                <a:lnTo>
                  <a:pt x="145145" y="318013"/>
                </a:lnTo>
                <a:lnTo>
                  <a:pt x="3169" y="318013"/>
                </a:lnTo>
                <a:lnTo>
                  <a:pt x="3169" y="299975"/>
                </a:lnTo>
                <a:lnTo>
                  <a:pt x="10738" y="298363"/>
                </a:lnTo>
                <a:lnTo>
                  <a:pt x="17426" y="296581"/>
                </a:lnTo>
                <a:lnTo>
                  <a:pt x="23212" y="294657"/>
                </a:lnTo>
                <a:lnTo>
                  <a:pt x="28072" y="292617"/>
                </a:lnTo>
                <a:lnTo>
                  <a:pt x="34015" y="289819"/>
                </a:lnTo>
                <a:lnTo>
                  <a:pt x="36941" y="287283"/>
                </a:lnTo>
                <a:lnTo>
                  <a:pt x="36941" y="284997"/>
                </a:lnTo>
                <a:lnTo>
                  <a:pt x="36941" y="32765"/>
                </a:lnTo>
                <a:lnTo>
                  <a:pt x="3169" y="37459"/>
                </a:lnTo>
                <a:lnTo>
                  <a:pt x="0" y="14874"/>
                </a:lnTo>
                <a:lnTo>
                  <a:pt x="13136" y="11863"/>
                </a:lnTo>
                <a:lnTo>
                  <a:pt x="63886" y="4328"/>
                </a:lnTo>
                <a:lnTo>
                  <a:pt x="118732" y="281"/>
                </a:lnTo>
                <a:lnTo>
                  <a:pt x="135117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57087" y="3679819"/>
            <a:ext cx="260985" cy="318135"/>
          </a:xfrm>
          <a:custGeom>
            <a:avLst/>
            <a:gdLst/>
            <a:ahLst/>
            <a:cxnLst/>
            <a:rect l="l" t="t" r="r" b="b"/>
            <a:pathLst>
              <a:path w="260985" h="318135">
                <a:moveTo>
                  <a:pt x="133106" y="0"/>
                </a:moveTo>
                <a:lnTo>
                  <a:pt x="185308" y="5735"/>
                </a:lnTo>
                <a:lnTo>
                  <a:pt x="225750" y="22650"/>
                </a:lnTo>
                <a:lnTo>
                  <a:pt x="256618" y="61687"/>
                </a:lnTo>
                <a:lnTo>
                  <a:pt x="260603" y="87264"/>
                </a:lnTo>
                <a:lnTo>
                  <a:pt x="259582" y="102788"/>
                </a:lnTo>
                <a:lnTo>
                  <a:pt x="244358" y="142622"/>
                </a:lnTo>
                <a:lnTo>
                  <a:pt x="215635" y="171222"/>
                </a:lnTo>
                <a:lnTo>
                  <a:pt x="179988" y="186852"/>
                </a:lnTo>
                <a:lnTo>
                  <a:pt x="156484" y="189866"/>
                </a:lnTo>
                <a:lnTo>
                  <a:pt x="148864" y="189866"/>
                </a:lnTo>
                <a:lnTo>
                  <a:pt x="141244" y="189235"/>
                </a:lnTo>
                <a:lnTo>
                  <a:pt x="133990" y="187961"/>
                </a:lnTo>
                <a:lnTo>
                  <a:pt x="126613" y="186818"/>
                </a:lnTo>
                <a:lnTo>
                  <a:pt x="120152" y="184913"/>
                </a:lnTo>
                <a:lnTo>
                  <a:pt x="114574" y="182508"/>
                </a:lnTo>
                <a:lnTo>
                  <a:pt x="106954" y="156600"/>
                </a:lnTo>
                <a:lnTo>
                  <a:pt x="113416" y="159517"/>
                </a:lnTo>
                <a:lnTo>
                  <a:pt x="119146" y="161553"/>
                </a:lnTo>
                <a:lnTo>
                  <a:pt x="124205" y="162434"/>
                </a:lnTo>
                <a:lnTo>
                  <a:pt x="129296" y="163458"/>
                </a:lnTo>
                <a:lnTo>
                  <a:pt x="134995" y="163958"/>
                </a:lnTo>
                <a:lnTo>
                  <a:pt x="175534" y="152606"/>
                </a:lnTo>
                <a:lnTo>
                  <a:pt x="196386" y="117766"/>
                </a:lnTo>
                <a:lnTo>
                  <a:pt x="198394" y="97414"/>
                </a:lnTo>
                <a:lnTo>
                  <a:pt x="197791" y="86393"/>
                </a:lnTo>
                <a:lnTo>
                  <a:pt x="183150" y="50924"/>
                </a:lnTo>
                <a:lnTo>
                  <a:pt x="141301" y="28174"/>
                </a:lnTo>
                <a:lnTo>
                  <a:pt x="118993" y="26151"/>
                </a:lnTo>
                <a:lnTo>
                  <a:pt x="114940" y="26151"/>
                </a:lnTo>
                <a:lnTo>
                  <a:pt x="108082" y="26304"/>
                </a:lnTo>
                <a:lnTo>
                  <a:pt x="98572" y="26669"/>
                </a:lnTo>
                <a:lnTo>
                  <a:pt x="98572" y="284997"/>
                </a:lnTo>
                <a:lnTo>
                  <a:pt x="101165" y="288994"/>
                </a:lnTo>
                <a:lnTo>
                  <a:pt x="108935" y="292816"/>
                </a:lnTo>
                <a:lnTo>
                  <a:pt x="121872" y="296472"/>
                </a:lnTo>
                <a:lnTo>
                  <a:pt x="139964" y="299975"/>
                </a:lnTo>
                <a:lnTo>
                  <a:pt x="139964" y="318013"/>
                </a:lnTo>
                <a:lnTo>
                  <a:pt x="3169" y="318013"/>
                </a:lnTo>
                <a:lnTo>
                  <a:pt x="3169" y="299975"/>
                </a:lnTo>
                <a:lnTo>
                  <a:pt x="10738" y="298363"/>
                </a:lnTo>
                <a:lnTo>
                  <a:pt x="17426" y="296581"/>
                </a:lnTo>
                <a:lnTo>
                  <a:pt x="23212" y="294657"/>
                </a:lnTo>
                <a:lnTo>
                  <a:pt x="28072" y="292617"/>
                </a:lnTo>
                <a:lnTo>
                  <a:pt x="34046" y="289819"/>
                </a:lnTo>
                <a:lnTo>
                  <a:pt x="36972" y="287283"/>
                </a:lnTo>
                <a:lnTo>
                  <a:pt x="36972" y="284997"/>
                </a:lnTo>
                <a:lnTo>
                  <a:pt x="36972" y="32644"/>
                </a:lnTo>
                <a:lnTo>
                  <a:pt x="28201" y="33739"/>
                </a:lnTo>
                <a:lnTo>
                  <a:pt x="19636" y="34914"/>
                </a:lnTo>
                <a:lnTo>
                  <a:pt x="11289" y="36158"/>
                </a:lnTo>
                <a:lnTo>
                  <a:pt x="3169" y="37459"/>
                </a:lnTo>
                <a:lnTo>
                  <a:pt x="0" y="14874"/>
                </a:lnTo>
                <a:lnTo>
                  <a:pt x="45931" y="6434"/>
                </a:lnTo>
                <a:lnTo>
                  <a:pt x="99475" y="1051"/>
                </a:lnTo>
                <a:lnTo>
                  <a:pt x="116549" y="262"/>
                </a:lnTo>
                <a:lnTo>
                  <a:pt x="133106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40057" y="3615811"/>
            <a:ext cx="210820" cy="382270"/>
          </a:xfrm>
          <a:custGeom>
            <a:avLst/>
            <a:gdLst/>
            <a:ahLst/>
            <a:cxnLst/>
            <a:rect l="l" t="t" r="r" b="b"/>
            <a:pathLst>
              <a:path w="210820" h="382270">
                <a:moveTo>
                  <a:pt x="150875" y="0"/>
                </a:moveTo>
                <a:lnTo>
                  <a:pt x="195071" y="10789"/>
                </a:lnTo>
                <a:lnTo>
                  <a:pt x="210311" y="21732"/>
                </a:lnTo>
                <a:lnTo>
                  <a:pt x="210311" y="23621"/>
                </a:lnTo>
                <a:lnTo>
                  <a:pt x="210311" y="26913"/>
                </a:lnTo>
                <a:lnTo>
                  <a:pt x="184769" y="54985"/>
                </a:lnTo>
                <a:lnTo>
                  <a:pt x="178186" y="60594"/>
                </a:lnTo>
                <a:lnTo>
                  <a:pt x="173095" y="64129"/>
                </a:lnTo>
                <a:lnTo>
                  <a:pt x="169651" y="65775"/>
                </a:lnTo>
                <a:lnTo>
                  <a:pt x="164118" y="59275"/>
                </a:lnTo>
                <a:lnTo>
                  <a:pt x="158553" y="53667"/>
                </a:lnTo>
                <a:lnTo>
                  <a:pt x="152982" y="48939"/>
                </a:lnTo>
                <a:lnTo>
                  <a:pt x="147431" y="45079"/>
                </a:lnTo>
                <a:lnTo>
                  <a:pt x="140086" y="40507"/>
                </a:lnTo>
                <a:lnTo>
                  <a:pt x="133471" y="38221"/>
                </a:lnTo>
                <a:lnTo>
                  <a:pt x="127741" y="38221"/>
                </a:lnTo>
                <a:lnTo>
                  <a:pt x="100431" y="70888"/>
                </a:lnTo>
                <a:lnTo>
                  <a:pt x="95493" y="131582"/>
                </a:lnTo>
                <a:lnTo>
                  <a:pt x="95493" y="152796"/>
                </a:lnTo>
                <a:lnTo>
                  <a:pt x="156850" y="152796"/>
                </a:lnTo>
                <a:lnTo>
                  <a:pt x="165994" y="161665"/>
                </a:lnTo>
                <a:lnTo>
                  <a:pt x="141853" y="192267"/>
                </a:lnTo>
                <a:lnTo>
                  <a:pt x="136885" y="189737"/>
                </a:lnTo>
                <a:lnTo>
                  <a:pt x="130789" y="187695"/>
                </a:lnTo>
                <a:lnTo>
                  <a:pt x="95493" y="183641"/>
                </a:lnTo>
                <a:lnTo>
                  <a:pt x="95493" y="349505"/>
                </a:lnTo>
                <a:lnTo>
                  <a:pt x="95493" y="351410"/>
                </a:lnTo>
                <a:lnTo>
                  <a:pt x="145267" y="363983"/>
                </a:lnTo>
                <a:lnTo>
                  <a:pt x="145267" y="382021"/>
                </a:lnTo>
                <a:lnTo>
                  <a:pt x="3809" y="382021"/>
                </a:lnTo>
                <a:lnTo>
                  <a:pt x="3809" y="363983"/>
                </a:lnTo>
                <a:lnTo>
                  <a:pt x="14081" y="362209"/>
                </a:lnTo>
                <a:lnTo>
                  <a:pt x="22097" y="359923"/>
                </a:lnTo>
                <a:lnTo>
                  <a:pt x="27797" y="357125"/>
                </a:lnTo>
                <a:lnTo>
                  <a:pt x="33406" y="354339"/>
                </a:lnTo>
                <a:lnTo>
                  <a:pt x="36301" y="351791"/>
                </a:lnTo>
                <a:lnTo>
                  <a:pt x="36301" y="349505"/>
                </a:lnTo>
                <a:lnTo>
                  <a:pt x="36301" y="183641"/>
                </a:lnTo>
                <a:lnTo>
                  <a:pt x="6979" y="183641"/>
                </a:lnTo>
                <a:lnTo>
                  <a:pt x="0" y="174741"/>
                </a:lnTo>
                <a:lnTo>
                  <a:pt x="19293" y="152796"/>
                </a:lnTo>
                <a:lnTo>
                  <a:pt x="36301" y="152796"/>
                </a:lnTo>
                <a:lnTo>
                  <a:pt x="36301" y="145176"/>
                </a:lnTo>
                <a:lnTo>
                  <a:pt x="42152" y="93818"/>
                </a:lnTo>
                <a:lnTo>
                  <a:pt x="59775" y="55126"/>
                </a:lnTo>
                <a:lnTo>
                  <a:pt x="86635" y="25993"/>
                </a:lnTo>
                <a:lnTo>
                  <a:pt x="124489" y="4822"/>
                </a:lnTo>
                <a:lnTo>
                  <a:pt x="142545" y="529"/>
                </a:lnTo>
                <a:lnTo>
                  <a:pt x="150875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57088" y="4225421"/>
            <a:ext cx="5088910" cy="50355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969398" y="4518410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89" h="96520">
                <a:moveTo>
                  <a:pt x="45323" y="0"/>
                </a:moveTo>
                <a:lnTo>
                  <a:pt x="46725" y="0"/>
                </a:lnTo>
                <a:lnTo>
                  <a:pt x="47853" y="380"/>
                </a:lnTo>
                <a:lnTo>
                  <a:pt x="56998" y="8879"/>
                </a:lnTo>
                <a:lnTo>
                  <a:pt x="61699" y="13425"/>
                </a:lnTo>
                <a:lnTo>
                  <a:pt x="93207" y="36825"/>
                </a:lnTo>
                <a:lnTo>
                  <a:pt x="96133" y="39111"/>
                </a:lnTo>
                <a:lnTo>
                  <a:pt x="97657" y="41778"/>
                </a:lnTo>
                <a:lnTo>
                  <a:pt x="97657" y="44957"/>
                </a:lnTo>
                <a:lnTo>
                  <a:pt x="97657" y="46100"/>
                </a:lnTo>
                <a:lnTo>
                  <a:pt x="97261" y="47493"/>
                </a:lnTo>
                <a:lnTo>
                  <a:pt x="96499" y="49267"/>
                </a:lnTo>
                <a:lnTo>
                  <a:pt x="95737" y="50922"/>
                </a:lnTo>
                <a:lnTo>
                  <a:pt x="95097" y="52315"/>
                </a:lnTo>
                <a:lnTo>
                  <a:pt x="70150" y="83859"/>
                </a:lnTo>
                <a:lnTo>
                  <a:pt x="61447" y="92451"/>
                </a:lnTo>
                <a:lnTo>
                  <a:pt x="58917" y="94987"/>
                </a:lnTo>
                <a:lnTo>
                  <a:pt x="56753" y="96130"/>
                </a:lnTo>
                <a:lnTo>
                  <a:pt x="54711" y="96130"/>
                </a:lnTo>
                <a:lnTo>
                  <a:pt x="52059" y="96130"/>
                </a:lnTo>
                <a:lnTo>
                  <a:pt x="16918" y="72492"/>
                </a:lnTo>
                <a:lnTo>
                  <a:pt x="0" y="51815"/>
                </a:lnTo>
                <a:lnTo>
                  <a:pt x="0" y="49910"/>
                </a:lnTo>
                <a:lnTo>
                  <a:pt x="0" y="46731"/>
                </a:lnTo>
                <a:lnTo>
                  <a:pt x="28803" y="13072"/>
                </a:lnTo>
                <a:lnTo>
                  <a:pt x="42915" y="0"/>
                </a:lnTo>
                <a:lnTo>
                  <a:pt x="45323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44898" y="4508885"/>
            <a:ext cx="117226" cy="1151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95050" y="4392036"/>
            <a:ext cx="127528" cy="2015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32900" y="4392036"/>
            <a:ext cx="127528" cy="2015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969398" y="4392036"/>
            <a:ext cx="97790" cy="95885"/>
          </a:xfrm>
          <a:custGeom>
            <a:avLst/>
            <a:gdLst/>
            <a:ahLst/>
            <a:cxnLst/>
            <a:rect l="l" t="t" r="r" b="b"/>
            <a:pathLst>
              <a:path w="97789" h="95885">
                <a:moveTo>
                  <a:pt x="45323" y="0"/>
                </a:moveTo>
                <a:lnTo>
                  <a:pt x="46725" y="0"/>
                </a:lnTo>
                <a:lnTo>
                  <a:pt x="47853" y="262"/>
                </a:lnTo>
                <a:lnTo>
                  <a:pt x="48889" y="893"/>
                </a:lnTo>
                <a:lnTo>
                  <a:pt x="49773" y="1405"/>
                </a:lnTo>
                <a:lnTo>
                  <a:pt x="51053" y="2417"/>
                </a:lnTo>
                <a:lnTo>
                  <a:pt x="52577" y="3941"/>
                </a:lnTo>
                <a:lnTo>
                  <a:pt x="57089" y="8564"/>
                </a:lnTo>
                <a:lnTo>
                  <a:pt x="61882" y="13102"/>
                </a:lnTo>
                <a:lnTo>
                  <a:pt x="93207" y="36194"/>
                </a:lnTo>
                <a:lnTo>
                  <a:pt x="96133" y="38362"/>
                </a:lnTo>
                <a:lnTo>
                  <a:pt x="97657" y="40898"/>
                </a:lnTo>
                <a:lnTo>
                  <a:pt x="97657" y="43814"/>
                </a:lnTo>
                <a:lnTo>
                  <a:pt x="97657" y="46481"/>
                </a:lnTo>
                <a:lnTo>
                  <a:pt x="70429" y="82917"/>
                </a:lnTo>
                <a:lnTo>
                  <a:pt x="56509" y="95630"/>
                </a:lnTo>
                <a:lnTo>
                  <a:pt x="54711" y="95630"/>
                </a:lnTo>
                <a:lnTo>
                  <a:pt x="51663" y="95630"/>
                </a:lnTo>
                <a:lnTo>
                  <a:pt x="49255" y="95000"/>
                </a:lnTo>
                <a:lnTo>
                  <a:pt x="47609" y="93857"/>
                </a:lnTo>
                <a:lnTo>
                  <a:pt x="41140" y="90330"/>
                </a:lnTo>
                <a:lnTo>
                  <a:pt x="7000" y="61341"/>
                </a:lnTo>
                <a:lnTo>
                  <a:pt x="0" y="50804"/>
                </a:lnTo>
                <a:lnTo>
                  <a:pt x="0" y="48767"/>
                </a:lnTo>
                <a:lnTo>
                  <a:pt x="0" y="45601"/>
                </a:lnTo>
                <a:lnTo>
                  <a:pt x="1005" y="43052"/>
                </a:lnTo>
                <a:lnTo>
                  <a:pt x="3047" y="40898"/>
                </a:lnTo>
                <a:lnTo>
                  <a:pt x="6783" y="36687"/>
                </a:lnTo>
                <a:lnTo>
                  <a:pt x="11125" y="31868"/>
                </a:lnTo>
                <a:lnTo>
                  <a:pt x="16061" y="26453"/>
                </a:lnTo>
                <a:lnTo>
                  <a:pt x="21579" y="20455"/>
                </a:lnTo>
                <a:lnTo>
                  <a:pt x="29443" y="12073"/>
                </a:lnTo>
                <a:lnTo>
                  <a:pt x="34533" y="6608"/>
                </a:lnTo>
                <a:lnTo>
                  <a:pt x="36941" y="4190"/>
                </a:lnTo>
                <a:lnTo>
                  <a:pt x="40111" y="1405"/>
                </a:lnTo>
                <a:lnTo>
                  <a:pt x="42915" y="0"/>
                </a:lnTo>
                <a:lnTo>
                  <a:pt x="45323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325239" y="4378202"/>
            <a:ext cx="268605" cy="351155"/>
          </a:xfrm>
          <a:custGeom>
            <a:avLst/>
            <a:gdLst/>
            <a:ahLst/>
            <a:cxnLst/>
            <a:rect l="l" t="t" r="r" b="b"/>
            <a:pathLst>
              <a:path w="268604" h="351154">
                <a:moveTo>
                  <a:pt x="18531" y="0"/>
                </a:moveTo>
                <a:lnTo>
                  <a:pt x="130180" y="0"/>
                </a:lnTo>
                <a:lnTo>
                  <a:pt x="130180" y="18025"/>
                </a:lnTo>
                <a:lnTo>
                  <a:pt x="121036" y="19168"/>
                </a:lnTo>
                <a:lnTo>
                  <a:pt x="114665" y="20442"/>
                </a:lnTo>
                <a:lnTo>
                  <a:pt x="111251" y="21835"/>
                </a:lnTo>
                <a:lnTo>
                  <a:pt x="107807" y="23240"/>
                </a:lnTo>
                <a:lnTo>
                  <a:pt x="106039" y="25264"/>
                </a:lnTo>
                <a:lnTo>
                  <a:pt x="106039" y="27812"/>
                </a:lnTo>
                <a:lnTo>
                  <a:pt x="106039" y="29455"/>
                </a:lnTo>
                <a:lnTo>
                  <a:pt x="106679" y="31741"/>
                </a:lnTo>
                <a:lnTo>
                  <a:pt x="108082" y="34789"/>
                </a:lnTo>
                <a:lnTo>
                  <a:pt x="158739" y="158495"/>
                </a:lnTo>
                <a:lnTo>
                  <a:pt x="207142" y="34789"/>
                </a:lnTo>
                <a:lnTo>
                  <a:pt x="208787" y="27812"/>
                </a:lnTo>
                <a:lnTo>
                  <a:pt x="208787" y="25526"/>
                </a:lnTo>
                <a:lnTo>
                  <a:pt x="207385" y="23621"/>
                </a:lnTo>
                <a:lnTo>
                  <a:pt x="204337" y="22216"/>
                </a:lnTo>
                <a:lnTo>
                  <a:pt x="201411" y="20692"/>
                </a:lnTo>
                <a:lnTo>
                  <a:pt x="195955" y="19299"/>
                </a:lnTo>
                <a:lnTo>
                  <a:pt x="187817" y="18025"/>
                </a:lnTo>
                <a:lnTo>
                  <a:pt x="187817" y="0"/>
                </a:lnTo>
                <a:lnTo>
                  <a:pt x="268467" y="0"/>
                </a:lnTo>
                <a:lnTo>
                  <a:pt x="268467" y="18025"/>
                </a:lnTo>
                <a:lnTo>
                  <a:pt x="261609" y="19680"/>
                </a:lnTo>
                <a:lnTo>
                  <a:pt x="256550" y="21073"/>
                </a:lnTo>
                <a:lnTo>
                  <a:pt x="253227" y="22478"/>
                </a:lnTo>
                <a:lnTo>
                  <a:pt x="249935" y="23740"/>
                </a:lnTo>
                <a:lnTo>
                  <a:pt x="247406" y="25264"/>
                </a:lnTo>
                <a:lnTo>
                  <a:pt x="245729" y="27169"/>
                </a:lnTo>
                <a:lnTo>
                  <a:pt x="243961" y="28955"/>
                </a:lnTo>
                <a:lnTo>
                  <a:pt x="242559" y="31491"/>
                </a:lnTo>
                <a:lnTo>
                  <a:pt x="159014" y="247768"/>
                </a:lnTo>
                <a:lnTo>
                  <a:pt x="136752" y="293603"/>
                </a:lnTo>
                <a:lnTo>
                  <a:pt x="110855" y="325623"/>
                </a:lnTo>
                <a:lnTo>
                  <a:pt x="66368" y="349198"/>
                </a:lnTo>
                <a:lnTo>
                  <a:pt x="50291" y="350769"/>
                </a:lnTo>
                <a:lnTo>
                  <a:pt x="42428" y="350769"/>
                </a:lnTo>
                <a:lnTo>
                  <a:pt x="34533" y="349876"/>
                </a:lnTo>
                <a:lnTo>
                  <a:pt x="26791" y="347971"/>
                </a:lnTo>
                <a:lnTo>
                  <a:pt x="19049" y="346066"/>
                </a:lnTo>
                <a:lnTo>
                  <a:pt x="12557" y="343780"/>
                </a:lnTo>
                <a:lnTo>
                  <a:pt x="7619" y="341113"/>
                </a:lnTo>
                <a:lnTo>
                  <a:pt x="2529" y="338577"/>
                </a:lnTo>
                <a:lnTo>
                  <a:pt x="0" y="336160"/>
                </a:lnTo>
                <a:lnTo>
                  <a:pt x="0" y="334005"/>
                </a:lnTo>
                <a:lnTo>
                  <a:pt x="0" y="331969"/>
                </a:lnTo>
                <a:lnTo>
                  <a:pt x="2407" y="327778"/>
                </a:lnTo>
                <a:lnTo>
                  <a:pt x="6979" y="321432"/>
                </a:lnTo>
                <a:lnTo>
                  <a:pt x="11551" y="315086"/>
                </a:lnTo>
                <a:lnTo>
                  <a:pt x="16763" y="308609"/>
                </a:lnTo>
                <a:lnTo>
                  <a:pt x="22616" y="302251"/>
                </a:lnTo>
                <a:lnTo>
                  <a:pt x="28437" y="295774"/>
                </a:lnTo>
                <a:lnTo>
                  <a:pt x="33009" y="291583"/>
                </a:lnTo>
                <a:lnTo>
                  <a:pt x="36332" y="289678"/>
                </a:lnTo>
                <a:lnTo>
                  <a:pt x="41513" y="293107"/>
                </a:lnTo>
                <a:lnTo>
                  <a:pt x="47000" y="295655"/>
                </a:lnTo>
                <a:lnTo>
                  <a:pt x="52699" y="297429"/>
                </a:lnTo>
                <a:lnTo>
                  <a:pt x="58277" y="299084"/>
                </a:lnTo>
                <a:lnTo>
                  <a:pt x="63764" y="299965"/>
                </a:lnTo>
                <a:lnTo>
                  <a:pt x="69098" y="299965"/>
                </a:lnTo>
                <a:lnTo>
                  <a:pt x="74157" y="299965"/>
                </a:lnTo>
                <a:lnTo>
                  <a:pt x="78729" y="299203"/>
                </a:lnTo>
                <a:lnTo>
                  <a:pt x="82661" y="297810"/>
                </a:lnTo>
                <a:lnTo>
                  <a:pt x="89397" y="295524"/>
                </a:lnTo>
                <a:lnTo>
                  <a:pt x="117119" y="261269"/>
                </a:lnTo>
                <a:lnTo>
                  <a:pt x="128534" y="234945"/>
                </a:lnTo>
                <a:lnTo>
                  <a:pt x="45841" y="34789"/>
                </a:lnTo>
                <a:lnTo>
                  <a:pt x="44074" y="30348"/>
                </a:lnTo>
                <a:lnTo>
                  <a:pt x="18531" y="18025"/>
                </a:lnTo>
                <a:lnTo>
                  <a:pt x="18531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03685" y="4370832"/>
            <a:ext cx="125095" cy="236854"/>
          </a:xfrm>
          <a:custGeom>
            <a:avLst/>
            <a:gdLst/>
            <a:ahLst/>
            <a:cxnLst/>
            <a:rect l="l" t="t" r="r" b="b"/>
            <a:pathLst>
              <a:path w="125095" h="236854">
                <a:moveTo>
                  <a:pt x="75956" y="0"/>
                </a:moveTo>
                <a:lnTo>
                  <a:pt x="91714" y="0"/>
                </a:lnTo>
                <a:lnTo>
                  <a:pt x="91714" y="203585"/>
                </a:lnTo>
                <a:lnTo>
                  <a:pt x="91714" y="205871"/>
                </a:lnTo>
                <a:lnTo>
                  <a:pt x="124480" y="218562"/>
                </a:lnTo>
                <a:lnTo>
                  <a:pt x="124480" y="236600"/>
                </a:lnTo>
                <a:lnTo>
                  <a:pt x="0" y="236600"/>
                </a:lnTo>
                <a:lnTo>
                  <a:pt x="0" y="218562"/>
                </a:lnTo>
                <a:lnTo>
                  <a:pt x="10546" y="216539"/>
                </a:lnTo>
                <a:lnTo>
                  <a:pt x="18562" y="214121"/>
                </a:lnTo>
                <a:lnTo>
                  <a:pt x="24140" y="211323"/>
                </a:lnTo>
                <a:lnTo>
                  <a:pt x="29717" y="208656"/>
                </a:lnTo>
                <a:lnTo>
                  <a:pt x="32522" y="205989"/>
                </a:lnTo>
                <a:lnTo>
                  <a:pt x="32522" y="203585"/>
                </a:lnTo>
                <a:lnTo>
                  <a:pt x="32522" y="76830"/>
                </a:lnTo>
                <a:lnTo>
                  <a:pt x="32522" y="66543"/>
                </a:lnTo>
                <a:lnTo>
                  <a:pt x="32522" y="57662"/>
                </a:lnTo>
                <a:lnTo>
                  <a:pt x="31882" y="51303"/>
                </a:lnTo>
                <a:lnTo>
                  <a:pt x="0" y="34920"/>
                </a:lnTo>
                <a:lnTo>
                  <a:pt x="0" y="17775"/>
                </a:lnTo>
                <a:lnTo>
                  <a:pt x="21460" y="14320"/>
                </a:lnTo>
                <a:lnTo>
                  <a:pt x="41269" y="10222"/>
                </a:lnTo>
                <a:lnTo>
                  <a:pt x="59433" y="5458"/>
                </a:lnTo>
                <a:lnTo>
                  <a:pt x="75956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42243" y="4370832"/>
            <a:ext cx="233045" cy="244475"/>
          </a:xfrm>
          <a:custGeom>
            <a:avLst/>
            <a:gdLst/>
            <a:ahLst/>
            <a:cxnLst/>
            <a:rect l="l" t="t" r="r" b="b"/>
            <a:pathLst>
              <a:path w="233045" h="244475">
                <a:moveTo>
                  <a:pt x="121523" y="0"/>
                </a:moveTo>
                <a:lnTo>
                  <a:pt x="166675" y="8518"/>
                </a:lnTo>
                <a:lnTo>
                  <a:pt x="202196" y="33146"/>
                </a:lnTo>
                <a:lnTo>
                  <a:pt x="225079" y="70660"/>
                </a:lnTo>
                <a:lnTo>
                  <a:pt x="232897" y="117098"/>
                </a:lnTo>
                <a:lnTo>
                  <a:pt x="231853" y="133022"/>
                </a:lnTo>
                <a:lnTo>
                  <a:pt x="216255" y="178688"/>
                </a:lnTo>
                <a:lnTo>
                  <a:pt x="184974" y="216319"/>
                </a:lnTo>
                <a:lnTo>
                  <a:pt x="142726" y="239491"/>
                </a:lnTo>
                <a:lnTo>
                  <a:pt x="111861" y="243971"/>
                </a:lnTo>
                <a:lnTo>
                  <a:pt x="95698" y="243038"/>
                </a:lnTo>
                <a:lnTo>
                  <a:pt x="53187" y="228849"/>
                </a:lnTo>
                <a:lnTo>
                  <a:pt x="21623" y="199725"/>
                </a:lnTo>
                <a:lnTo>
                  <a:pt x="3459" y="158926"/>
                </a:lnTo>
                <a:lnTo>
                  <a:pt x="0" y="127122"/>
                </a:lnTo>
                <a:lnTo>
                  <a:pt x="974" y="110958"/>
                </a:lnTo>
                <a:lnTo>
                  <a:pt x="15727" y="65019"/>
                </a:lnTo>
                <a:lnTo>
                  <a:pt x="46207" y="27501"/>
                </a:lnTo>
                <a:lnTo>
                  <a:pt x="88856" y="4475"/>
                </a:lnTo>
                <a:lnTo>
                  <a:pt x="121523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599828" y="4370832"/>
            <a:ext cx="205740" cy="236854"/>
          </a:xfrm>
          <a:custGeom>
            <a:avLst/>
            <a:gdLst/>
            <a:ahLst/>
            <a:cxnLst/>
            <a:rect l="l" t="t" r="r" b="b"/>
            <a:pathLst>
              <a:path w="205739" h="236854">
                <a:moveTo>
                  <a:pt x="77571" y="0"/>
                </a:moveTo>
                <a:lnTo>
                  <a:pt x="87995" y="10286"/>
                </a:lnTo>
                <a:lnTo>
                  <a:pt x="91165" y="46100"/>
                </a:lnTo>
                <a:lnTo>
                  <a:pt x="98560" y="36454"/>
                </a:lnTo>
                <a:lnTo>
                  <a:pt x="134819" y="7288"/>
                </a:lnTo>
                <a:lnTo>
                  <a:pt x="164835" y="0"/>
                </a:lnTo>
                <a:lnTo>
                  <a:pt x="171175" y="0"/>
                </a:lnTo>
                <a:lnTo>
                  <a:pt x="205343" y="13584"/>
                </a:lnTo>
                <a:lnTo>
                  <a:pt x="205343" y="17276"/>
                </a:lnTo>
                <a:lnTo>
                  <a:pt x="199125" y="55875"/>
                </a:lnTo>
                <a:lnTo>
                  <a:pt x="187817" y="93857"/>
                </a:lnTo>
                <a:lnTo>
                  <a:pt x="169773" y="93857"/>
                </a:lnTo>
                <a:lnTo>
                  <a:pt x="168591" y="83759"/>
                </a:lnTo>
                <a:lnTo>
                  <a:pt x="166737" y="74615"/>
                </a:lnTo>
                <a:lnTo>
                  <a:pt x="164214" y="66423"/>
                </a:lnTo>
                <a:lnTo>
                  <a:pt x="161025" y="59186"/>
                </a:lnTo>
                <a:lnTo>
                  <a:pt x="156331" y="50160"/>
                </a:lnTo>
                <a:lnTo>
                  <a:pt x="150235" y="45588"/>
                </a:lnTo>
                <a:lnTo>
                  <a:pt x="142493" y="45588"/>
                </a:lnTo>
                <a:lnTo>
                  <a:pt x="128747" y="48732"/>
                </a:lnTo>
                <a:lnTo>
                  <a:pt x="115705" y="58161"/>
                </a:lnTo>
                <a:lnTo>
                  <a:pt x="103356" y="73878"/>
                </a:lnTo>
                <a:lnTo>
                  <a:pt x="91683" y="95880"/>
                </a:lnTo>
                <a:lnTo>
                  <a:pt x="91683" y="203585"/>
                </a:lnTo>
                <a:lnTo>
                  <a:pt x="91683" y="206252"/>
                </a:lnTo>
                <a:lnTo>
                  <a:pt x="135239" y="218562"/>
                </a:lnTo>
                <a:lnTo>
                  <a:pt x="135239" y="236600"/>
                </a:lnTo>
                <a:lnTo>
                  <a:pt x="0" y="236600"/>
                </a:lnTo>
                <a:lnTo>
                  <a:pt x="0" y="218562"/>
                </a:lnTo>
                <a:lnTo>
                  <a:pt x="7733" y="216755"/>
                </a:lnTo>
                <a:lnTo>
                  <a:pt x="14390" y="214933"/>
                </a:lnTo>
                <a:lnTo>
                  <a:pt x="19978" y="213086"/>
                </a:lnTo>
                <a:lnTo>
                  <a:pt x="24505" y="211205"/>
                </a:lnTo>
                <a:lnTo>
                  <a:pt x="29839" y="208787"/>
                </a:lnTo>
                <a:lnTo>
                  <a:pt x="32491" y="206252"/>
                </a:lnTo>
                <a:lnTo>
                  <a:pt x="32491" y="203585"/>
                </a:lnTo>
                <a:lnTo>
                  <a:pt x="32491" y="72902"/>
                </a:lnTo>
                <a:lnTo>
                  <a:pt x="32491" y="63114"/>
                </a:lnTo>
                <a:lnTo>
                  <a:pt x="32003" y="55875"/>
                </a:lnTo>
                <a:lnTo>
                  <a:pt x="30967" y="51303"/>
                </a:lnTo>
                <a:lnTo>
                  <a:pt x="30083" y="46613"/>
                </a:lnTo>
                <a:lnTo>
                  <a:pt x="28681" y="43433"/>
                </a:lnTo>
                <a:lnTo>
                  <a:pt x="26791" y="41660"/>
                </a:lnTo>
                <a:lnTo>
                  <a:pt x="24505" y="39374"/>
                </a:lnTo>
                <a:lnTo>
                  <a:pt x="21701" y="37718"/>
                </a:lnTo>
                <a:lnTo>
                  <a:pt x="18409" y="36956"/>
                </a:lnTo>
                <a:lnTo>
                  <a:pt x="15239" y="36194"/>
                </a:lnTo>
                <a:lnTo>
                  <a:pt x="8991" y="35432"/>
                </a:lnTo>
                <a:lnTo>
                  <a:pt x="0" y="34920"/>
                </a:lnTo>
                <a:lnTo>
                  <a:pt x="0" y="17775"/>
                </a:lnTo>
                <a:lnTo>
                  <a:pt x="42153" y="10155"/>
                </a:lnTo>
                <a:lnTo>
                  <a:pt x="67725" y="3212"/>
                </a:lnTo>
                <a:lnTo>
                  <a:pt x="77571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680093" y="4370832"/>
            <a:ext cx="233045" cy="244475"/>
          </a:xfrm>
          <a:custGeom>
            <a:avLst/>
            <a:gdLst/>
            <a:ahLst/>
            <a:cxnLst/>
            <a:rect l="l" t="t" r="r" b="b"/>
            <a:pathLst>
              <a:path w="233045" h="244475">
                <a:moveTo>
                  <a:pt x="121523" y="0"/>
                </a:moveTo>
                <a:lnTo>
                  <a:pt x="166675" y="8518"/>
                </a:lnTo>
                <a:lnTo>
                  <a:pt x="202196" y="33146"/>
                </a:lnTo>
                <a:lnTo>
                  <a:pt x="225079" y="70660"/>
                </a:lnTo>
                <a:lnTo>
                  <a:pt x="232897" y="117098"/>
                </a:lnTo>
                <a:lnTo>
                  <a:pt x="231853" y="133022"/>
                </a:lnTo>
                <a:lnTo>
                  <a:pt x="216255" y="178688"/>
                </a:lnTo>
                <a:lnTo>
                  <a:pt x="184974" y="216319"/>
                </a:lnTo>
                <a:lnTo>
                  <a:pt x="142726" y="239491"/>
                </a:lnTo>
                <a:lnTo>
                  <a:pt x="111861" y="243971"/>
                </a:lnTo>
                <a:lnTo>
                  <a:pt x="95698" y="243038"/>
                </a:lnTo>
                <a:lnTo>
                  <a:pt x="53187" y="228849"/>
                </a:lnTo>
                <a:lnTo>
                  <a:pt x="21623" y="199725"/>
                </a:lnTo>
                <a:lnTo>
                  <a:pt x="3459" y="158926"/>
                </a:lnTo>
                <a:lnTo>
                  <a:pt x="0" y="127122"/>
                </a:lnTo>
                <a:lnTo>
                  <a:pt x="974" y="110958"/>
                </a:lnTo>
                <a:lnTo>
                  <a:pt x="15727" y="65019"/>
                </a:lnTo>
                <a:lnTo>
                  <a:pt x="46207" y="27501"/>
                </a:lnTo>
                <a:lnTo>
                  <a:pt x="88856" y="4475"/>
                </a:lnTo>
                <a:lnTo>
                  <a:pt x="121523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09912" y="4215896"/>
            <a:ext cx="1545610" cy="522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447288" y="4370832"/>
            <a:ext cx="205740" cy="236854"/>
          </a:xfrm>
          <a:custGeom>
            <a:avLst/>
            <a:gdLst/>
            <a:ahLst/>
            <a:cxnLst/>
            <a:rect l="l" t="t" r="r" b="b"/>
            <a:pathLst>
              <a:path w="205739" h="236854">
                <a:moveTo>
                  <a:pt x="77602" y="0"/>
                </a:moveTo>
                <a:lnTo>
                  <a:pt x="88026" y="10286"/>
                </a:lnTo>
                <a:lnTo>
                  <a:pt x="91196" y="46100"/>
                </a:lnTo>
                <a:lnTo>
                  <a:pt x="98577" y="36454"/>
                </a:lnTo>
                <a:lnTo>
                  <a:pt x="134823" y="7288"/>
                </a:lnTo>
                <a:lnTo>
                  <a:pt x="164835" y="0"/>
                </a:lnTo>
                <a:lnTo>
                  <a:pt x="171206" y="0"/>
                </a:lnTo>
                <a:lnTo>
                  <a:pt x="205374" y="13584"/>
                </a:lnTo>
                <a:lnTo>
                  <a:pt x="205374" y="17276"/>
                </a:lnTo>
                <a:lnTo>
                  <a:pt x="199125" y="55875"/>
                </a:lnTo>
                <a:lnTo>
                  <a:pt x="187848" y="93857"/>
                </a:lnTo>
                <a:lnTo>
                  <a:pt x="169804" y="93857"/>
                </a:lnTo>
                <a:lnTo>
                  <a:pt x="168608" y="83759"/>
                </a:lnTo>
                <a:lnTo>
                  <a:pt x="166752" y="74615"/>
                </a:lnTo>
                <a:lnTo>
                  <a:pt x="164227" y="66423"/>
                </a:lnTo>
                <a:lnTo>
                  <a:pt x="161025" y="59186"/>
                </a:lnTo>
                <a:lnTo>
                  <a:pt x="156331" y="50160"/>
                </a:lnTo>
                <a:lnTo>
                  <a:pt x="150235" y="45588"/>
                </a:lnTo>
                <a:lnTo>
                  <a:pt x="142493" y="45588"/>
                </a:lnTo>
                <a:lnTo>
                  <a:pt x="128747" y="48732"/>
                </a:lnTo>
                <a:lnTo>
                  <a:pt x="115705" y="58161"/>
                </a:lnTo>
                <a:lnTo>
                  <a:pt x="103356" y="73878"/>
                </a:lnTo>
                <a:lnTo>
                  <a:pt x="91683" y="95880"/>
                </a:lnTo>
                <a:lnTo>
                  <a:pt x="91683" y="203585"/>
                </a:lnTo>
                <a:lnTo>
                  <a:pt x="91683" y="206252"/>
                </a:lnTo>
                <a:lnTo>
                  <a:pt x="135270" y="218562"/>
                </a:lnTo>
                <a:lnTo>
                  <a:pt x="135270" y="236600"/>
                </a:lnTo>
                <a:lnTo>
                  <a:pt x="0" y="236600"/>
                </a:lnTo>
                <a:lnTo>
                  <a:pt x="0" y="218562"/>
                </a:lnTo>
                <a:lnTo>
                  <a:pt x="7746" y="216755"/>
                </a:lnTo>
                <a:lnTo>
                  <a:pt x="14401" y="214933"/>
                </a:lnTo>
                <a:lnTo>
                  <a:pt x="19982" y="213086"/>
                </a:lnTo>
                <a:lnTo>
                  <a:pt x="24505" y="211205"/>
                </a:lnTo>
                <a:lnTo>
                  <a:pt x="29839" y="208787"/>
                </a:lnTo>
                <a:lnTo>
                  <a:pt x="32522" y="206252"/>
                </a:lnTo>
                <a:lnTo>
                  <a:pt x="32522" y="203585"/>
                </a:lnTo>
                <a:lnTo>
                  <a:pt x="32522" y="72902"/>
                </a:lnTo>
                <a:lnTo>
                  <a:pt x="32522" y="63114"/>
                </a:lnTo>
                <a:lnTo>
                  <a:pt x="32003" y="55875"/>
                </a:lnTo>
                <a:lnTo>
                  <a:pt x="30998" y="51303"/>
                </a:lnTo>
                <a:lnTo>
                  <a:pt x="30114" y="46613"/>
                </a:lnTo>
                <a:lnTo>
                  <a:pt x="28712" y="43433"/>
                </a:lnTo>
                <a:lnTo>
                  <a:pt x="26791" y="41660"/>
                </a:lnTo>
                <a:lnTo>
                  <a:pt x="24505" y="39374"/>
                </a:lnTo>
                <a:lnTo>
                  <a:pt x="21732" y="37718"/>
                </a:lnTo>
                <a:lnTo>
                  <a:pt x="18409" y="36956"/>
                </a:lnTo>
                <a:lnTo>
                  <a:pt x="15239" y="36194"/>
                </a:lnTo>
                <a:lnTo>
                  <a:pt x="9022" y="35432"/>
                </a:lnTo>
                <a:lnTo>
                  <a:pt x="0" y="34920"/>
                </a:lnTo>
                <a:lnTo>
                  <a:pt x="0" y="17775"/>
                </a:lnTo>
                <a:lnTo>
                  <a:pt x="42153" y="10155"/>
                </a:lnTo>
                <a:lnTo>
                  <a:pt x="67742" y="3212"/>
                </a:lnTo>
                <a:lnTo>
                  <a:pt x="77602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70070" y="4315586"/>
            <a:ext cx="128905" cy="265430"/>
          </a:xfrm>
          <a:custGeom>
            <a:avLst/>
            <a:gdLst/>
            <a:ahLst/>
            <a:cxnLst/>
            <a:rect l="l" t="t" r="r" b="b"/>
            <a:pathLst>
              <a:path w="128904" h="265429">
                <a:moveTo>
                  <a:pt x="18806" y="0"/>
                </a:moveTo>
                <a:lnTo>
                  <a:pt x="14874" y="0"/>
                </a:lnTo>
                <a:lnTo>
                  <a:pt x="8625" y="131"/>
                </a:lnTo>
                <a:lnTo>
                  <a:pt x="0" y="512"/>
                </a:lnTo>
                <a:lnTo>
                  <a:pt x="0" y="246506"/>
                </a:lnTo>
                <a:lnTo>
                  <a:pt x="37459" y="265425"/>
                </a:lnTo>
                <a:lnTo>
                  <a:pt x="47865" y="264546"/>
                </a:lnTo>
                <a:lnTo>
                  <a:pt x="89572" y="243252"/>
                </a:lnTo>
                <a:lnTo>
                  <a:pt x="114818" y="207644"/>
                </a:lnTo>
                <a:lnTo>
                  <a:pt x="128019" y="155709"/>
                </a:lnTo>
                <a:lnTo>
                  <a:pt x="128899" y="134873"/>
                </a:lnTo>
                <a:lnTo>
                  <a:pt x="127139" y="104037"/>
                </a:lnTo>
                <a:lnTo>
                  <a:pt x="113045" y="53934"/>
                </a:lnTo>
                <a:lnTo>
                  <a:pt x="85024" y="19504"/>
                </a:lnTo>
                <a:lnTo>
                  <a:pt x="44071" y="2167"/>
                </a:lnTo>
                <a:lnTo>
                  <a:pt x="18806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210677" y="4296917"/>
            <a:ext cx="396240" cy="310515"/>
          </a:xfrm>
          <a:custGeom>
            <a:avLst/>
            <a:gdLst/>
            <a:ahLst/>
            <a:cxnLst/>
            <a:rect l="l" t="t" r="r" b="b"/>
            <a:pathLst>
              <a:path w="396239" h="310514">
                <a:moveTo>
                  <a:pt x="2407" y="0"/>
                </a:moveTo>
                <a:lnTo>
                  <a:pt x="87751" y="0"/>
                </a:lnTo>
                <a:lnTo>
                  <a:pt x="90037" y="0"/>
                </a:lnTo>
                <a:lnTo>
                  <a:pt x="91958" y="380"/>
                </a:lnTo>
                <a:lnTo>
                  <a:pt x="93604" y="1392"/>
                </a:lnTo>
                <a:lnTo>
                  <a:pt x="95249" y="2417"/>
                </a:lnTo>
                <a:lnTo>
                  <a:pt x="96895" y="4322"/>
                </a:lnTo>
                <a:lnTo>
                  <a:pt x="98694" y="7238"/>
                </a:lnTo>
                <a:lnTo>
                  <a:pt x="100462" y="10037"/>
                </a:lnTo>
                <a:lnTo>
                  <a:pt x="102626" y="14609"/>
                </a:lnTo>
                <a:lnTo>
                  <a:pt x="105155" y="20705"/>
                </a:lnTo>
                <a:lnTo>
                  <a:pt x="195955" y="226445"/>
                </a:lnTo>
                <a:lnTo>
                  <a:pt x="288310" y="20705"/>
                </a:lnTo>
                <a:lnTo>
                  <a:pt x="291083" y="14228"/>
                </a:lnTo>
                <a:lnTo>
                  <a:pt x="293491" y="9656"/>
                </a:lnTo>
                <a:lnTo>
                  <a:pt x="295290" y="6726"/>
                </a:lnTo>
                <a:lnTo>
                  <a:pt x="297058" y="3809"/>
                </a:lnTo>
                <a:lnTo>
                  <a:pt x="298703" y="2036"/>
                </a:lnTo>
                <a:lnTo>
                  <a:pt x="300227" y="1142"/>
                </a:lnTo>
                <a:lnTo>
                  <a:pt x="301630" y="380"/>
                </a:lnTo>
                <a:lnTo>
                  <a:pt x="303550" y="0"/>
                </a:lnTo>
                <a:lnTo>
                  <a:pt x="305836" y="0"/>
                </a:lnTo>
                <a:lnTo>
                  <a:pt x="389381" y="0"/>
                </a:lnTo>
                <a:lnTo>
                  <a:pt x="389381" y="17906"/>
                </a:lnTo>
                <a:lnTo>
                  <a:pt x="382554" y="18337"/>
                </a:lnTo>
                <a:lnTo>
                  <a:pt x="375022" y="19637"/>
                </a:lnTo>
                <a:lnTo>
                  <a:pt x="366797" y="21819"/>
                </a:lnTo>
                <a:lnTo>
                  <a:pt x="357896" y="24896"/>
                </a:lnTo>
                <a:lnTo>
                  <a:pt x="360304" y="277499"/>
                </a:lnTo>
                <a:lnTo>
                  <a:pt x="360304" y="279653"/>
                </a:lnTo>
                <a:lnTo>
                  <a:pt x="396118" y="292476"/>
                </a:lnTo>
                <a:lnTo>
                  <a:pt x="396118" y="310514"/>
                </a:lnTo>
                <a:lnTo>
                  <a:pt x="267340" y="310514"/>
                </a:lnTo>
                <a:lnTo>
                  <a:pt x="267340" y="292476"/>
                </a:lnTo>
                <a:lnTo>
                  <a:pt x="275123" y="290865"/>
                </a:lnTo>
                <a:lnTo>
                  <a:pt x="282103" y="289083"/>
                </a:lnTo>
                <a:lnTo>
                  <a:pt x="288278" y="287159"/>
                </a:lnTo>
                <a:lnTo>
                  <a:pt x="293644" y="285119"/>
                </a:lnTo>
                <a:lnTo>
                  <a:pt x="300349" y="282320"/>
                </a:lnTo>
                <a:lnTo>
                  <a:pt x="303672" y="279785"/>
                </a:lnTo>
                <a:lnTo>
                  <a:pt x="303672" y="277499"/>
                </a:lnTo>
                <a:lnTo>
                  <a:pt x="301630" y="77093"/>
                </a:lnTo>
                <a:lnTo>
                  <a:pt x="197114" y="310514"/>
                </a:lnTo>
                <a:lnTo>
                  <a:pt x="174010" y="310514"/>
                </a:lnTo>
                <a:lnTo>
                  <a:pt x="71384" y="77592"/>
                </a:lnTo>
                <a:lnTo>
                  <a:pt x="69463" y="277499"/>
                </a:lnTo>
                <a:lnTo>
                  <a:pt x="69463" y="279785"/>
                </a:lnTo>
                <a:lnTo>
                  <a:pt x="103510" y="292476"/>
                </a:lnTo>
                <a:lnTo>
                  <a:pt x="103510" y="310514"/>
                </a:lnTo>
                <a:lnTo>
                  <a:pt x="0" y="310514"/>
                </a:lnTo>
                <a:lnTo>
                  <a:pt x="0" y="292476"/>
                </a:lnTo>
                <a:lnTo>
                  <a:pt x="7551" y="290865"/>
                </a:lnTo>
                <a:lnTo>
                  <a:pt x="14211" y="289083"/>
                </a:lnTo>
                <a:lnTo>
                  <a:pt x="19991" y="287159"/>
                </a:lnTo>
                <a:lnTo>
                  <a:pt x="24902" y="285119"/>
                </a:lnTo>
                <a:lnTo>
                  <a:pt x="30754" y="282320"/>
                </a:lnTo>
                <a:lnTo>
                  <a:pt x="33802" y="279785"/>
                </a:lnTo>
                <a:lnTo>
                  <a:pt x="33802" y="277499"/>
                </a:lnTo>
                <a:lnTo>
                  <a:pt x="36210" y="26538"/>
                </a:lnTo>
                <a:lnTo>
                  <a:pt x="7619" y="17906"/>
                </a:lnTo>
                <a:lnTo>
                  <a:pt x="2407" y="17906"/>
                </a:lnTo>
                <a:lnTo>
                  <a:pt x="2407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71528" y="4289429"/>
            <a:ext cx="294005" cy="318135"/>
          </a:xfrm>
          <a:custGeom>
            <a:avLst/>
            <a:gdLst/>
            <a:ahLst/>
            <a:cxnLst/>
            <a:rect l="l" t="t" r="r" b="b"/>
            <a:pathLst>
              <a:path w="294004" h="318135">
                <a:moveTo>
                  <a:pt x="135117" y="0"/>
                </a:moveTo>
                <a:lnTo>
                  <a:pt x="181489" y="4475"/>
                </a:lnTo>
                <a:lnTo>
                  <a:pt x="220705" y="17906"/>
                </a:lnTo>
                <a:lnTo>
                  <a:pt x="252073" y="39824"/>
                </a:lnTo>
                <a:lnTo>
                  <a:pt x="283121" y="87656"/>
                </a:lnTo>
                <a:lnTo>
                  <a:pt x="292447" y="128424"/>
                </a:lnTo>
                <a:lnTo>
                  <a:pt x="293613" y="151375"/>
                </a:lnTo>
                <a:lnTo>
                  <a:pt x="292233" y="179067"/>
                </a:lnTo>
                <a:lnTo>
                  <a:pt x="281230" y="226780"/>
                </a:lnTo>
                <a:lnTo>
                  <a:pt x="259931" y="264232"/>
                </a:lnTo>
                <a:lnTo>
                  <a:pt x="232037" y="291422"/>
                </a:lnTo>
                <a:lnTo>
                  <a:pt x="181340" y="313798"/>
                </a:lnTo>
                <a:lnTo>
                  <a:pt x="145145" y="318003"/>
                </a:lnTo>
                <a:lnTo>
                  <a:pt x="3169" y="318003"/>
                </a:lnTo>
                <a:lnTo>
                  <a:pt x="3169" y="299965"/>
                </a:lnTo>
                <a:lnTo>
                  <a:pt x="10738" y="298354"/>
                </a:lnTo>
                <a:lnTo>
                  <a:pt x="17426" y="296572"/>
                </a:lnTo>
                <a:lnTo>
                  <a:pt x="23212" y="294648"/>
                </a:lnTo>
                <a:lnTo>
                  <a:pt x="28072" y="292607"/>
                </a:lnTo>
                <a:lnTo>
                  <a:pt x="34015" y="289809"/>
                </a:lnTo>
                <a:lnTo>
                  <a:pt x="36941" y="287273"/>
                </a:lnTo>
                <a:lnTo>
                  <a:pt x="36941" y="284987"/>
                </a:lnTo>
                <a:lnTo>
                  <a:pt x="36941" y="32765"/>
                </a:lnTo>
                <a:lnTo>
                  <a:pt x="3169" y="37456"/>
                </a:lnTo>
                <a:lnTo>
                  <a:pt x="0" y="14858"/>
                </a:lnTo>
                <a:lnTo>
                  <a:pt x="13136" y="11854"/>
                </a:lnTo>
                <a:lnTo>
                  <a:pt x="63886" y="4309"/>
                </a:lnTo>
                <a:lnTo>
                  <a:pt x="118732" y="281"/>
                </a:lnTo>
                <a:lnTo>
                  <a:pt x="135117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57087" y="4289429"/>
            <a:ext cx="260985" cy="318135"/>
          </a:xfrm>
          <a:custGeom>
            <a:avLst/>
            <a:gdLst/>
            <a:ahLst/>
            <a:cxnLst/>
            <a:rect l="l" t="t" r="r" b="b"/>
            <a:pathLst>
              <a:path w="260985" h="318135">
                <a:moveTo>
                  <a:pt x="133106" y="0"/>
                </a:moveTo>
                <a:lnTo>
                  <a:pt x="185308" y="5731"/>
                </a:lnTo>
                <a:lnTo>
                  <a:pt x="225750" y="22647"/>
                </a:lnTo>
                <a:lnTo>
                  <a:pt x="256618" y="61671"/>
                </a:lnTo>
                <a:lnTo>
                  <a:pt x="260603" y="87248"/>
                </a:lnTo>
                <a:lnTo>
                  <a:pt x="259582" y="102772"/>
                </a:lnTo>
                <a:lnTo>
                  <a:pt x="244358" y="142612"/>
                </a:lnTo>
                <a:lnTo>
                  <a:pt x="215635" y="171213"/>
                </a:lnTo>
                <a:lnTo>
                  <a:pt x="179988" y="186843"/>
                </a:lnTo>
                <a:lnTo>
                  <a:pt x="156484" y="189856"/>
                </a:lnTo>
                <a:lnTo>
                  <a:pt x="148864" y="189856"/>
                </a:lnTo>
                <a:lnTo>
                  <a:pt x="141244" y="189225"/>
                </a:lnTo>
                <a:lnTo>
                  <a:pt x="133990" y="187951"/>
                </a:lnTo>
                <a:lnTo>
                  <a:pt x="126613" y="186808"/>
                </a:lnTo>
                <a:lnTo>
                  <a:pt x="120152" y="184903"/>
                </a:lnTo>
                <a:lnTo>
                  <a:pt x="114574" y="182498"/>
                </a:lnTo>
                <a:lnTo>
                  <a:pt x="106954" y="156590"/>
                </a:lnTo>
                <a:lnTo>
                  <a:pt x="113416" y="159507"/>
                </a:lnTo>
                <a:lnTo>
                  <a:pt x="119146" y="161543"/>
                </a:lnTo>
                <a:lnTo>
                  <a:pt x="124205" y="162424"/>
                </a:lnTo>
                <a:lnTo>
                  <a:pt x="129296" y="163448"/>
                </a:lnTo>
                <a:lnTo>
                  <a:pt x="134995" y="163948"/>
                </a:lnTo>
                <a:lnTo>
                  <a:pt x="175534" y="152597"/>
                </a:lnTo>
                <a:lnTo>
                  <a:pt x="196386" y="117757"/>
                </a:lnTo>
                <a:lnTo>
                  <a:pt x="198394" y="97404"/>
                </a:lnTo>
                <a:lnTo>
                  <a:pt x="197791" y="86383"/>
                </a:lnTo>
                <a:lnTo>
                  <a:pt x="183150" y="50909"/>
                </a:lnTo>
                <a:lnTo>
                  <a:pt x="141301" y="28174"/>
                </a:lnTo>
                <a:lnTo>
                  <a:pt x="118993" y="26157"/>
                </a:lnTo>
                <a:lnTo>
                  <a:pt x="114940" y="26157"/>
                </a:lnTo>
                <a:lnTo>
                  <a:pt x="108082" y="26288"/>
                </a:lnTo>
                <a:lnTo>
                  <a:pt x="98572" y="26669"/>
                </a:lnTo>
                <a:lnTo>
                  <a:pt x="98572" y="284987"/>
                </a:lnTo>
                <a:lnTo>
                  <a:pt x="101165" y="288985"/>
                </a:lnTo>
                <a:lnTo>
                  <a:pt x="108935" y="292807"/>
                </a:lnTo>
                <a:lnTo>
                  <a:pt x="121872" y="296463"/>
                </a:lnTo>
                <a:lnTo>
                  <a:pt x="139964" y="299965"/>
                </a:lnTo>
                <a:lnTo>
                  <a:pt x="139964" y="318003"/>
                </a:lnTo>
                <a:lnTo>
                  <a:pt x="3169" y="318003"/>
                </a:lnTo>
                <a:lnTo>
                  <a:pt x="3169" y="299965"/>
                </a:lnTo>
                <a:lnTo>
                  <a:pt x="10738" y="298354"/>
                </a:lnTo>
                <a:lnTo>
                  <a:pt x="17426" y="296572"/>
                </a:lnTo>
                <a:lnTo>
                  <a:pt x="23212" y="294648"/>
                </a:lnTo>
                <a:lnTo>
                  <a:pt x="28072" y="292607"/>
                </a:lnTo>
                <a:lnTo>
                  <a:pt x="34046" y="289809"/>
                </a:lnTo>
                <a:lnTo>
                  <a:pt x="36972" y="287273"/>
                </a:lnTo>
                <a:lnTo>
                  <a:pt x="36972" y="284987"/>
                </a:lnTo>
                <a:lnTo>
                  <a:pt x="36972" y="32634"/>
                </a:lnTo>
                <a:lnTo>
                  <a:pt x="28201" y="33726"/>
                </a:lnTo>
                <a:lnTo>
                  <a:pt x="19636" y="34903"/>
                </a:lnTo>
                <a:lnTo>
                  <a:pt x="11289" y="36150"/>
                </a:lnTo>
                <a:lnTo>
                  <a:pt x="3169" y="37456"/>
                </a:lnTo>
                <a:lnTo>
                  <a:pt x="0" y="14858"/>
                </a:lnTo>
                <a:lnTo>
                  <a:pt x="45931" y="6425"/>
                </a:lnTo>
                <a:lnTo>
                  <a:pt x="99475" y="1046"/>
                </a:lnTo>
                <a:lnTo>
                  <a:pt x="116549" y="261"/>
                </a:lnTo>
                <a:lnTo>
                  <a:pt x="133106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220068" y="4259960"/>
            <a:ext cx="94244" cy="836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904738" y="4225421"/>
            <a:ext cx="276225" cy="382270"/>
          </a:xfrm>
          <a:custGeom>
            <a:avLst/>
            <a:gdLst/>
            <a:ahLst/>
            <a:cxnLst/>
            <a:rect l="l" t="t" r="r" b="b"/>
            <a:pathLst>
              <a:path w="276225" h="382270">
                <a:moveTo>
                  <a:pt x="80893" y="0"/>
                </a:moveTo>
                <a:lnTo>
                  <a:pt x="91683" y="10024"/>
                </a:lnTo>
                <a:lnTo>
                  <a:pt x="91683" y="189225"/>
                </a:lnTo>
                <a:lnTo>
                  <a:pt x="105093" y="178871"/>
                </a:lnTo>
                <a:lnTo>
                  <a:pt x="143652" y="156209"/>
                </a:lnTo>
                <a:lnTo>
                  <a:pt x="188854" y="145410"/>
                </a:lnTo>
                <a:lnTo>
                  <a:pt x="200061" y="146366"/>
                </a:lnTo>
                <a:lnTo>
                  <a:pt x="234552" y="169546"/>
                </a:lnTo>
                <a:lnTo>
                  <a:pt x="243321" y="208525"/>
                </a:lnTo>
                <a:lnTo>
                  <a:pt x="243321" y="348995"/>
                </a:lnTo>
                <a:lnTo>
                  <a:pt x="243321" y="351281"/>
                </a:lnTo>
                <a:lnTo>
                  <a:pt x="276087" y="363973"/>
                </a:lnTo>
                <a:lnTo>
                  <a:pt x="276087" y="382011"/>
                </a:lnTo>
                <a:lnTo>
                  <a:pt x="151637" y="382011"/>
                </a:lnTo>
                <a:lnTo>
                  <a:pt x="151637" y="363973"/>
                </a:lnTo>
                <a:lnTo>
                  <a:pt x="159705" y="361833"/>
                </a:lnTo>
                <a:lnTo>
                  <a:pt x="166573" y="359785"/>
                </a:lnTo>
                <a:lnTo>
                  <a:pt x="172229" y="357832"/>
                </a:lnTo>
                <a:lnTo>
                  <a:pt x="176662" y="355972"/>
                </a:lnTo>
                <a:lnTo>
                  <a:pt x="181599" y="353686"/>
                </a:lnTo>
                <a:lnTo>
                  <a:pt x="184160" y="351281"/>
                </a:lnTo>
                <a:lnTo>
                  <a:pt x="184160" y="348995"/>
                </a:lnTo>
                <a:lnTo>
                  <a:pt x="184160" y="240791"/>
                </a:lnTo>
                <a:lnTo>
                  <a:pt x="179466" y="202691"/>
                </a:lnTo>
                <a:lnTo>
                  <a:pt x="163189" y="190237"/>
                </a:lnTo>
                <a:lnTo>
                  <a:pt x="156209" y="190237"/>
                </a:lnTo>
                <a:lnTo>
                  <a:pt x="120247" y="203207"/>
                </a:lnTo>
                <a:lnTo>
                  <a:pt x="91683" y="224527"/>
                </a:lnTo>
                <a:lnTo>
                  <a:pt x="91683" y="348995"/>
                </a:lnTo>
                <a:lnTo>
                  <a:pt x="91683" y="351400"/>
                </a:lnTo>
                <a:lnTo>
                  <a:pt x="94609" y="354067"/>
                </a:lnTo>
                <a:lnTo>
                  <a:pt x="100340" y="356734"/>
                </a:lnTo>
                <a:lnTo>
                  <a:pt x="106039" y="359532"/>
                </a:lnTo>
                <a:lnTo>
                  <a:pt x="114178" y="361949"/>
                </a:lnTo>
                <a:lnTo>
                  <a:pt x="124449" y="363973"/>
                </a:lnTo>
                <a:lnTo>
                  <a:pt x="124449" y="382011"/>
                </a:lnTo>
                <a:lnTo>
                  <a:pt x="0" y="382011"/>
                </a:lnTo>
                <a:lnTo>
                  <a:pt x="0" y="363973"/>
                </a:lnTo>
                <a:lnTo>
                  <a:pt x="8119" y="361855"/>
                </a:lnTo>
                <a:lnTo>
                  <a:pt x="14980" y="359867"/>
                </a:lnTo>
                <a:lnTo>
                  <a:pt x="20608" y="357998"/>
                </a:lnTo>
                <a:lnTo>
                  <a:pt x="25024" y="356234"/>
                </a:lnTo>
                <a:lnTo>
                  <a:pt x="29961" y="354067"/>
                </a:lnTo>
                <a:lnTo>
                  <a:pt x="32522" y="351662"/>
                </a:lnTo>
                <a:lnTo>
                  <a:pt x="32522" y="348995"/>
                </a:lnTo>
                <a:lnTo>
                  <a:pt x="32522" y="69460"/>
                </a:lnTo>
                <a:lnTo>
                  <a:pt x="32522" y="59435"/>
                </a:lnTo>
                <a:lnTo>
                  <a:pt x="32003" y="52577"/>
                </a:lnTo>
                <a:lnTo>
                  <a:pt x="30876" y="48886"/>
                </a:lnTo>
                <a:lnTo>
                  <a:pt x="29839" y="45207"/>
                </a:lnTo>
                <a:lnTo>
                  <a:pt x="27310" y="42540"/>
                </a:lnTo>
                <a:lnTo>
                  <a:pt x="23256" y="41147"/>
                </a:lnTo>
                <a:lnTo>
                  <a:pt x="19293" y="39623"/>
                </a:lnTo>
                <a:lnTo>
                  <a:pt x="11429" y="38218"/>
                </a:lnTo>
                <a:lnTo>
                  <a:pt x="0" y="36956"/>
                </a:lnTo>
                <a:lnTo>
                  <a:pt x="0" y="19680"/>
                </a:lnTo>
                <a:lnTo>
                  <a:pt x="44836" y="11548"/>
                </a:lnTo>
                <a:lnTo>
                  <a:pt x="71655" y="3502"/>
                </a:lnTo>
                <a:lnTo>
                  <a:pt x="80893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40057" y="4225421"/>
            <a:ext cx="210820" cy="382270"/>
          </a:xfrm>
          <a:custGeom>
            <a:avLst/>
            <a:gdLst/>
            <a:ahLst/>
            <a:cxnLst/>
            <a:rect l="l" t="t" r="r" b="b"/>
            <a:pathLst>
              <a:path w="210820" h="382270">
                <a:moveTo>
                  <a:pt x="150875" y="0"/>
                </a:moveTo>
                <a:lnTo>
                  <a:pt x="195071" y="10786"/>
                </a:lnTo>
                <a:lnTo>
                  <a:pt x="201167" y="14727"/>
                </a:lnTo>
                <a:lnTo>
                  <a:pt x="207263" y="18668"/>
                </a:lnTo>
                <a:lnTo>
                  <a:pt x="210311" y="21716"/>
                </a:lnTo>
                <a:lnTo>
                  <a:pt x="210311" y="23621"/>
                </a:lnTo>
                <a:lnTo>
                  <a:pt x="210311" y="26919"/>
                </a:lnTo>
                <a:lnTo>
                  <a:pt x="184769" y="54982"/>
                </a:lnTo>
                <a:lnTo>
                  <a:pt x="178186" y="60578"/>
                </a:lnTo>
                <a:lnTo>
                  <a:pt x="173095" y="64126"/>
                </a:lnTo>
                <a:lnTo>
                  <a:pt x="169651" y="65781"/>
                </a:lnTo>
                <a:lnTo>
                  <a:pt x="164118" y="59276"/>
                </a:lnTo>
                <a:lnTo>
                  <a:pt x="158553" y="53665"/>
                </a:lnTo>
                <a:lnTo>
                  <a:pt x="152982" y="48936"/>
                </a:lnTo>
                <a:lnTo>
                  <a:pt x="147431" y="45076"/>
                </a:lnTo>
                <a:lnTo>
                  <a:pt x="140086" y="40504"/>
                </a:lnTo>
                <a:lnTo>
                  <a:pt x="133471" y="38218"/>
                </a:lnTo>
                <a:lnTo>
                  <a:pt x="127741" y="38218"/>
                </a:lnTo>
                <a:lnTo>
                  <a:pt x="100431" y="70883"/>
                </a:lnTo>
                <a:lnTo>
                  <a:pt x="95493" y="131563"/>
                </a:lnTo>
                <a:lnTo>
                  <a:pt x="95493" y="152780"/>
                </a:lnTo>
                <a:lnTo>
                  <a:pt x="156850" y="152780"/>
                </a:lnTo>
                <a:lnTo>
                  <a:pt x="165994" y="161662"/>
                </a:lnTo>
                <a:lnTo>
                  <a:pt x="141853" y="192273"/>
                </a:lnTo>
                <a:lnTo>
                  <a:pt x="136885" y="189737"/>
                </a:lnTo>
                <a:lnTo>
                  <a:pt x="130789" y="187701"/>
                </a:lnTo>
                <a:lnTo>
                  <a:pt x="95493" y="183641"/>
                </a:lnTo>
                <a:lnTo>
                  <a:pt x="95493" y="349495"/>
                </a:lnTo>
                <a:lnTo>
                  <a:pt x="95493" y="351400"/>
                </a:lnTo>
                <a:lnTo>
                  <a:pt x="145267" y="363973"/>
                </a:lnTo>
                <a:lnTo>
                  <a:pt x="145267" y="382011"/>
                </a:lnTo>
                <a:lnTo>
                  <a:pt x="3809" y="382011"/>
                </a:lnTo>
                <a:lnTo>
                  <a:pt x="3809" y="363973"/>
                </a:lnTo>
                <a:lnTo>
                  <a:pt x="14081" y="362199"/>
                </a:lnTo>
                <a:lnTo>
                  <a:pt x="22097" y="359913"/>
                </a:lnTo>
                <a:lnTo>
                  <a:pt x="27797" y="357115"/>
                </a:lnTo>
                <a:lnTo>
                  <a:pt x="33406" y="354329"/>
                </a:lnTo>
                <a:lnTo>
                  <a:pt x="36301" y="351781"/>
                </a:lnTo>
                <a:lnTo>
                  <a:pt x="36301" y="349495"/>
                </a:lnTo>
                <a:lnTo>
                  <a:pt x="36301" y="183641"/>
                </a:lnTo>
                <a:lnTo>
                  <a:pt x="6979" y="183641"/>
                </a:lnTo>
                <a:lnTo>
                  <a:pt x="0" y="174747"/>
                </a:lnTo>
                <a:lnTo>
                  <a:pt x="19293" y="152780"/>
                </a:lnTo>
                <a:lnTo>
                  <a:pt x="36301" y="152780"/>
                </a:lnTo>
                <a:lnTo>
                  <a:pt x="36301" y="145160"/>
                </a:lnTo>
                <a:lnTo>
                  <a:pt x="42152" y="93811"/>
                </a:lnTo>
                <a:lnTo>
                  <a:pt x="59775" y="55113"/>
                </a:lnTo>
                <a:lnTo>
                  <a:pt x="86635" y="25991"/>
                </a:lnTo>
                <a:lnTo>
                  <a:pt x="124489" y="4816"/>
                </a:lnTo>
                <a:lnTo>
                  <a:pt x="142545" y="526"/>
                </a:lnTo>
                <a:lnTo>
                  <a:pt x="150875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307323" y="4518409"/>
            <a:ext cx="98176" cy="9613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297798" y="4508885"/>
            <a:ext cx="117226" cy="1151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48250" y="5772150"/>
            <a:ext cx="7086600" cy="103822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1506200" y="5772150"/>
            <a:ext cx="685800" cy="103822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379598" y="6034028"/>
            <a:ext cx="6395831" cy="42548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33350"/>
            <a:ext cx="10763250" cy="7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500" y="476250"/>
            <a:ext cx="1122045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0500" y="819150"/>
            <a:ext cx="9725040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00" y="1171590"/>
            <a:ext cx="5924550" cy="7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76900" y="1171590"/>
            <a:ext cx="561975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00709" y="1171590"/>
            <a:ext cx="6315090" cy="7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500" y="1514459"/>
            <a:ext cx="11058509" cy="7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500" y="1866900"/>
            <a:ext cx="11430000" cy="704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0500" y="2209800"/>
            <a:ext cx="2381250" cy="704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33600" y="2209800"/>
            <a:ext cx="1704975" cy="704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250" y="2209800"/>
            <a:ext cx="523875" cy="7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250" y="2809859"/>
            <a:ext cx="523875" cy="7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0682" y="217799"/>
            <a:ext cx="11439525" cy="24714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254"/>
              </a:spcBef>
            </a:pPr>
            <a:r>
              <a:rPr dirty="0" sz="2400" spc="-15" b="1">
                <a:latin typeface="Century Gothic"/>
                <a:cs typeface="Century Gothic"/>
              </a:rPr>
              <a:t>The </a:t>
            </a:r>
            <a:r>
              <a:rPr dirty="0" sz="2400" spc="5" b="1">
                <a:latin typeface="Century Gothic"/>
                <a:cs typeface="Century Gothic"/>
              </a:rPr>
              <a:t>Wide </a:t>
            </a:r>
            <a:r>
              <a:rPr dirty="0" sz="2400" spc="-10" b="1">
                <a:latin typeface="Century Gothic"/>
                <a:cs typeface="Century Gothic"/>
              </a:rPr>
              <a:t>Area protection and </a:t>
            </a:r>
            <a:r>
              <a:rPr dirty="0" sz="2400" spc="-20" b="1">
                <a:latin typeface="Century Gothic"/>
                <a:cs typeface="Century Gothic"/>
              </a:rPr>
              <a:t>control </a:t>
            </a:r>
            <a:r>
              <a:rPr dirty="0" sz="2400" spc="-10" b="1">
                <a:latin typeface="Century Gothic"/>
                <a:cs typeface="Century Gothic"/>
              </a:rPr>
              <a:t>are </a:t>
            </a:r>
            <a:r>
              <a:rPr dirty="0" sz="2400" spc="-5" b="1">
                <a:latin typeface="Century Gothic"/>
                <a:cs typeface="Century Gothic"/>
              </a:rPr>
              <a:t>exist at </a:t>
            </a:r>
            <a:r>
              <a:rPr dirty="0" sz="2400" spc="5" b="1">
                <a:latin typeface="Century Gothic"/>
                <a:cs typeface="Century Gothic"/>
              </a:rPr>
              <a:t>bay, </a:t>
            </a:r>
            <a:r>
              <a:rPr dirty="0" sz="2400" spc="-5" b="1">
                <a:latin typeface="Century Gothic"/>
                <a:cs typeface="Century Gothic"/>
              </a:rPr>
              <a:t>substation </a:t>
            </a:r>
            <a:r>
              <a:rPr dirty="0" sz="2400" spc="-10" b="1">
                <a:latin typeface="Century Gothic"/>
                <a:cs typeface="Century Gothic"/>
              </a:rPr>
              <a:t>and  </a:t>
            </a:r>
            <a:r>
              <a:rPr dirty="0" sz="2400" spc="-15" b="1">
                <a:latin typeface="Century Gothic"/>
                <a:cs typeface="Century Gothic"/>
              </a:rPr>
              <a:t>regional </a:t>
            </a:r>
            <a:r>
              <a:rPr dirty="0" sz="2400" spc="-5" b="1">
                <a:latin typeface="Century Gothic"/>
                <a:cs typeface="Century Gothic"/>
              </a:rPr>
              <a:t>levels, </a:t>
            </a:r>
            <a:r>
              <a:rPr dirty="0" sz="2400" spc="-10" b="1">
                <a:latin typeface="Century Gothic"/>
                <a:cs typeface="Century Gothic"/>
              </a:rPr>
              <a:t>Covering </a:t>
            </a:r>
            <a:r>
              <a:rPr dirty="0" sz="2400" spc="-5" b="1">
                <a:latin typeface="Century Gothic"/>
                <a:cs typeface="Century Gothic"/>
              </a:rPr>
              <a:t>both transmission </a:t>
            </a:r>
            <a:r>
              <a:rPr dirty="0" sz="2400" spc="-10" b="1">
                <a:latin typeface="Century Gothic"/>
                <a:cs typeface="Century Gothic"/>
              </a:rPr>
              <a:t>and </a:t>
            </a:r>
            <a:r>
              <a:rPr dirty="0" sz="2400" b="1">
                <a:latin typeface="Century Gothic"/>
                <a:cs typeface="Century Gothic"/>
              </a:rPr>
              <a:t>distribution </a:t>
            </a:r>
            <a:r>
              <a:rPr dirty="0" sz="2400" spc="-5" b="1">
                <a:latin typeface="Century Gothic"/>
                <a:cs typeface="Century Gothic"/>
              </a:rPr>
              <a:t>networks, </a:t>
            </a:r>
            <a:r>
              <a:rPr dirty="0" sz="2400" b="1">
                <a:latin typeface="Century Gothic"/>
                <a:cs typeface="Century Gothic"/>
              </a:rPr>
              <a:t>the  system </a:t>
            </a:r>
            <a:r>
              <a:rPr dirty="0" sz="2400" spc="10" b="1">
                <a:latin typeface="Century Gothic"/>
                <a:cs typeface="Century Gothic"/>
              </a:rPr>
              <a:t>is </a:t>
            </a:r>
            <a:r>
              <a:rPr dirty="0" sz="2400" spc="-15" b="1">
                <a:latin typeface="Century Gothic"/>
                <a:cs typeface="Century Gothic"/>
              </a:rPr>
              <a:t>supported </a:t>
            </a:r>
            <a:r>
              <a:rPr dirty="0" sz="2400" spc="-5" b="1">
                <a:latin typeface="Century Gothic"/>
                <a:cs typeface="Century Gothic"/>
              </a:rPr>
              <a:t>by </a:t>
            </a:r>
            <a:r>
              <a:rPr dirty="0" sz="2400" spc="5" b="1">
                <a:latin typeface="Century Gothic"/>
                <a:cs typeface="Century Gothic"/>
              </a:rPr>
              <a:t>the </a:t>
            </a:r>
            <a:r>
              <a:rPr dirty="0" sz="2400" spc="-20" b="1">
                <a:latin typeface="Century Gothic"/>
                <a:cs typeface="Century Gothic"/>
              </a:rPr>
              <a:t>proposed </a:t>
            </a:r>
            <a:r>
              <a:rPr dirty="0" sz="2400" b="1">
                <a:latin typeface="Century Gothic"/>
                <a:cs typeface="Century Gothic"/>
              </a:rPr>
              <a:t>high </a:t>
            </a:r>
            <a:r>
              <a:rPr dirty="0" sz="2400" spc="-20" b="1">
                <a:latin typeface="Century Gothic"/>
                <a:cs typeface="Century Gothic"/>
              </a:rPr>
              <a:t>speed </a:t>
            </a:r>
            <a:r>
              <a:rPr dirty="0" sz="2400" spc="-10" b="1">
                <a:latin typeface="Century Gothic"/>
                <a:cs typeface="Century Gothic"/>
              </a:rPr>
              <a:t>synchronized  </a:t>
            </a:r>
            <a:r>
              <a:rPr dirty="0" sz="2400" spc="-15" b="1">
                <a:latin typeface="Century Gothic"/>
                <a:cs typeface="Century Gothic"/>
              </a:rPr>
              <a:t>communication </a:t>
            </a:r>
            <a:r>
              <a:rPr dirty="0" sz="2400" spc="-10" b="1">
                <a:latin typeface="Century Gothic"/>
                <a:cs typeface="Century Gothic"/>
              </a:rPr>
              <a:t>network and </a:t>
            </a:r>
            <a:r>
              <a:rPr dirty="0" sz="2400" spc="5" b="1">
                <a:latin typeface="Century Gothic"/>
                <a:cs typeface="Century Gothic"/>
              </a:rPr>
              <a:t>the </a:t>
            </a:r>
            <a:r>
              <a:rPr dirty="0" sz="2400" spc="-5" b="1">
                <a:latin typeface="Century Gothic"/>
                <a:cs typeface="Century Gothic"/>
              </a:rPr>
              <a:t>real-time </a:t>
            </a:r>
            <a:r>
              <a:rPr dirty="0" sz="2400" spc="-15" b="1">
                <a:latin typeface="Century Gothic"/>
                <a:cs typeface="Century Gothic"/>
              </a:rPr>
              <a:t>protection </a:t>
            </a:r>
            <a:r>
              <a:rPr dirty="0" sz="2400" spc="-10" b="1">
                <a:latin typeface="Century Gothic"/>
                <a:cs typeface="Century Gothic"/>
              </a:rPr>
              <a:t>and </a:t>
            </a:r>
            <a:r>
              <a:rPr dirty="0" sz="2400" spc="-20" b="1">
                <a:latin typeface="Century Gothic"/>
                <a:cs typeface="Century Gothic"/>
              </a:rPr>
              <a:t>control </a:t>
            </a:r>
            <a:r>
              <a:rPr dirty="0" sz="2400" spc="-5" b="1">
                <a:latin typeface="Century Gothic"/>
                <a:cs typeface="Century Gothic"/>
              </a:rPr>
              <a:t>information  platform, </a:t>
            </a:r>
            <a:r>
              <a:rPr dirty="0" sz="2400" spc="-15" b="1">
                <a:latin typeface="Century Gothic"/>
                <a:cs typeface="Century Gothic"/>
              </a:rPr>
              <a:t>The </a:t>
            </a:r>
            <a:r>
              <a:rPr dirty="0" sz="2400" b="1">
                <a:latin typeface="Century Gothic"/>
                <a:cs typeface="Century Gothic"/>
              </a:rPr>
              <a:t>system </a:t>
            </a:r>
            <a:r>
              <a:rPr dirty="0" sz="2400" spc="-10" b="1">
                <a:latin typeface="Century Gothic"/>
                <a:cs typeface="Century Gothic"/>
              </a:rPr>
              <a:t>section </a:t>
            </a:r>
            <a:r>
              <a:rPr dirty="0" sz="2400" spc="-15" b="1">
                <a:latin typeface="Century Gothic"/>
                <a:cs typeface="Century Gothic"/>
              </a:rPr>
              <a:t>techniques </a:t>
            </a:r>
            <a:r>
              <a:rPr dirty="0" sz="2400" spc="-10" b="1">
                <a:latin typeface="Century Gothic"/>
                <a:cs typeface="Century Gothic"/>
              </a:rPr>
              <a:t>and </a:t>
            </a:r>
            <a:r>
              <a:rPr dirty="0" sz="2400" spc="5" b="1">
                <a:latin typeface="Century Gothic"/>
                <a:cs typeface="Century Gothic"/>
              </a:rPr>
              <a:t>the </a:t>
            </a:r>
            <a:r>
              <a:rPr dirty="0" sz="2400" b="1">
                <a:latin typeface="Century Gothic"/>
                <a:cs typeface="Century Gothic"/>
              </a:rPr>
              <a:t>latest </a:t>
            </a:r>
            <a:r>
              <a:rPr dirty="0" sz="2400" spc="-15" b="1">
                <a:latin typeface="Century Gothic"/>
                <a:cs typeface="Century Gothic"/>
              </a:rPr>
              <a:t>developments </a:t>
            </a:r>
            <a:r>
              <a:rPr dirty="0" sz="2400" spc="5" b="1">
                <a:latin typeface="Century Gothic"/>
                <a:cs typeface="Century Gothic"/>
              </a:rPr>
              <a:t>in  </a:t>
            </a:r>
            <a:r>
              <a:rPr dirty="0" sz="2400" spc="-20" b="1">
                <a:latin typeface="Century Gothic"/>
                <a:cs typeface="Century Gothic"/>
              </a:rPr>
              <a:t>control </a:t>
            </a:r>
            <a:r>
              <a:rPr dirty="0" sz="2400" b="1">
                <a:latin typeface="Century Gothic"/>
                <a:cs typeface="Century Gothic"/>
              </a:rPr>
              <a:t>system, </a:t>
            </a:r>
            <a:r>
              <a:rPr dirty="0" sz="2400" spc="-15" b="1">
                <a:latin typeface="Century Gothic"/>
                <a:cs typeface="Century Gothic"/>
              </a:rPr>
              <a:t>offers </a:t>
            </a:r>
            <a:r>
              <a:rPr dirty="0" sz="2400" spc="-20" b="1">
                <a:latin typeface="Century Gothic"/>
                <a:cs typeface="Century Gothic"/>
              </a:rPr>
              <a:t>not </a:t>
            </a:r>
            <a:r>
              <a:rPr dirty="0" sz="2400" spc="-10" b="1">
                <a:latin typeface="Century Gothic"/>
                <a:cs typeface="Century Gothic"/>
              </a:rPr>
              <a:t>only </a:t>
            </a:r>
            <a:r>
              <a:rPr dirty="0" sz="2400" spc="-5" b="1">
                <a:latin typeface="Century Gothic"/>
                <a:cs typeface="Century Gothic"/>
              </a:rPr>
              <a:t>fast </a:t>
            </a:r>
            <a:r>
              <a:rPr dirty="0" sz="2400" spc="-15" b="1">
                <a:latin typeface="Century Gothic"/>
                <a:cs typeface="Century Gothic"/>
              </a:rPr>
              <a:t>protection, </a:t>
            </a:r>
            <a:r>
              <a:rPr dirty="0" sz="2400" spc="-10" b="1">
                <a:latin typeface="Century Gothic"/>
                <a:cs typeface="Century Gothic"/>
              </a:rPr>
              <a:t>but </a:t>
            </a:r>
            <a:r>
              <a:rPr dirty="0" sz="2400" b="1">
                <a:latin typeface="Century Gothic"/>
                <a:cs typeface="Century Gothic"/>
              </a:rPr>
              <a:t>also </a:t>
            </a:r>
            <a:r>
              <a:rPr dirty="0" sz="2400" spc="-10" b="1">
                <a:latin typeface="Century Gothic"/>
                <a:cs typeface="Century Gothic"/>
              </a:rPr>
              <a:t>complete </a:t>
            </a:r>
            <a:r>
              <a:rPr dirty="0" sz="2400" spc="-20" b="1">
                <a:latin typeface="Century Gothic"/>
                <a:cs typeface="Century Gothic"/>
              </a:rPr>
              <a:t>control of  </a:t>
            </a:r>
            <a:r>
              <a:rPr dirty="0" sz="2400" spc="-5" b="1">
                <a:latin typeface="Century Gothic"/>
                <a:cs typeface="Century Gothic"/>
              </a:rPr>
              <a:t>entire </a:t>
            </a:r>
            <a:r>
              <a:rPr dirty="0" sz="2400" spc="-10" b="1">
                <a:latin typeface="Century Gothic"/>
                <a:cs typeface="Century Gothic"/>
              </a:rPr>
              <a:t>power</a:t>
            </a:r>
            <a:r>
              <a:rPr dirty="0" sz="2400" spc="90" b="1">
                <a:latin typeface="Century Gothic"/>
                <a:cs typeface="Century Gothic"/>
              </a:rPr>
              <a:t> </a:t>
            </a:r>
            <a:r>
              <a:rPr dirty="0" sz="2400" spc="-5" b="1">
                <a:latin typeface="Century Gothic"/>
                <a:cs typeface="Century Gothic"/>
              </a:rPr>
              <a:t>network.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29100" y="2219309"/>
            <a:ext cx="7810500" cy="46386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38284" y="2420827"/>
            <a:ext cx="7200778" cy="43205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75" y="38100"/>
            <a:ext cx="6162659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43550" y="38100"/>
            <a:ext cx="6219809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675" y="552450"/>
            <a:ext cx="4791059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42940"/>
            <a:ext cx="742950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682" y="192018"/>
            <a:ext cx="10898505" cy="1147445"/>
          </a:xfrm>
          <a:prstGeom prst="rect"/>
        </p:spPr>
        <p:txBody>
          <a:bodyPr wrap="square" lIns="0" tIns="105410" rIns="0" bIns="0" rtlCol="0" vert="horz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830"/>
              </a:spcBef>
            </a:pPr>
            <a:r>
              <a:rPr dirty="0" sz="3950" spc="25"/>
              <a:t>Wide </a:t>
            </a:r>
            <a:r>
              <a:rPr dirty="0" sz="3950" spc="10"/>
              <a:t>Area </a:t>
            </a:r>
            <a:r>
              <a:rPr dirty="0" sz="3950" spc="20"/>
              <a:t>Monitoring is the </a:t>
            </a:r>
            <a:r>
              <a:rPr dirty="0" sz="3950" spc="10"/>
              <a:t>first step of </a:t>
            </a:r>
            <a:r>
              <a:rPr dirty="0" sz="3950" spc="20"/>
              <a:t>Wide  </a:t>
            </a:r>
            <a:r>
              <a:rPr dirty="0" sz="3950" spc="10"/>
              <a:t>Area</a:t>
            </a:r>
            <a:r>
              <a:rPr dirty="0" sz="3950" spc="100"/>
              <a:t> </a:t>
            </a:r>
            <a:r>
              <a:rPr dirty="0" sz="3950" spc="15"/>
              <a:t>Protection:</a:t>
            </a:r>
            <a:endParaRPr sz="3950"/>
          </a:p>
        </p:txBody>
      </p:sp>
      <p:sp>
        <p:nvSpPr>
          <p:cNvPr id="7" name="object 7"/>
          <p:cNvSpPr/>
          <p:nvPr/>
        </p:nvSpPr>
        <p:spPr>
          <a:xfrm>
            <a:off x="28575" y="1333500"/>
            <a:ext cx="11953859" cy="781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75" y="1724009"/>
            <a:ext cx="9601200" cy="781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575" y="2114550"/>
            <a:ext cx="4714890" cy="7810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57690" y="2114550"/>
            <a:ext cx="628650" cy="781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00550" y="2114550"/>
            <a:ext cx="7524750" cy="7810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575" y="2505059"/>
            <a:ext cx="11125200" cy="7810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575" y="2895600"/>
            <a:ext cx="12163409" cy="7810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575" y="3286125"/>
            <a:ext cx="11410950" cy="7810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575" y="3676650"/>
            <a:ext cx="11277600" cy="7810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575" y="4067175"/>
            <a:ext cx="2952750" cy="7810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95550" y="4067175"/>
            <a:ext cx="628650" cy="781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38425" y="4067175"/>
            <a:ext cx="9058259" cy="7810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575" y="4467225"/>
            <a:ext cx="11753850" cy="7810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575" y="4857750"/>
            <a:ext cx="11401409" cy="7810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575" y="5248275"/>
            <a:ext cx="11639550" cy="7810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575" y="5638800"/>
            <a:ext cx="11639550" cy="7810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575" y="6029325"/>
            <a:ext cx="11487150" cy="7810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6019800"/>
            <a:ext cx="504825" cy="7810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36533" y="1434524"/>
            <a:ext cx="11665585" cy="514032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ct val="95200"/>
              </a:lnSpc>
              <a:spcBef>
                <a:spcPts val="254"/>
              </a:spcBef>
            </a:pPr>
            <a:r>
              <a:rPr dirty="0" sz="2700" spc="5" b="1">
                <a:latin typeface="Century Gothic"/>
                <a:cs typeface="Century Gothic"/>
              </a:rPr>
              <a:t>The </a:t>
            </a:r>
            <a:r>
              <a:rPr dirty="0" sz="2700" b="1">
                <a:latin typeface="Century Gothic"/>
                <a:cs typeface="Century Gothic"/>
              </a:rPr>
              <a:t>Wide </a:t>
            </a:r>
            <a:r>
              <a:rPr dirty="0" sz="2700" spc="10" b="1">
                <a:latin typeface="Century Gothic"/>
                <a:cs typeface="Century Gothic"/>
              </a:rPr>
              <a:t>Area Monitoring </a:t>
            </a:r>
            <a:r>
              <a:rPr dirty="0" sz="2700" spc="5" b="1">
                <a:latin typeface="Century Gothic"/>
                <a:cs typeface="Century Gothic"/>
              </a:rPr>
              <a:t>System </a:t>
            </a:r>
            <a:r>
              <a:rPr dirty="0" sz="2700" b="1">
                <a:latin typeface="Century Gothic"/>
                <a:cs typeface="Century Gothic"/>
              </a:rPr>
              <a:t>(WAMS) </a:t>
            </a:r>
            <a:r>
              <a:rPr dirty="0" sz="2700" spc="5" b="1">
                <a:latin typeface="Century Gothic"/>
                <a:cs typeface="Century Gothic"/>
              </a:rPr>
              <a:t>consists </a:t>
            </a:r>
            <a:r>
              <a:rPr dirty="0" sz="2700" spc="-5" b="1">
                <a:latin typeface="Century Gothic"/>
                <a:cs typeface="Century Gothic"/>
              </a:rPr>
              <a:t>of </a:t>
            </a:r>
            <a:r>
              <a:rPr dirty="0" sz="2700" spc="10" b="1">
                <a:latin typeface="Century Gothic"/>
                <a:cs typeface="Century Gothic"/>
              </a:rPr>
              <a:t>geographically  dispersed </a:t>
            </a:r>
            <a:r>
              <a:rPr dirty="0" sz="2700" spc="5" b="1">
                <a:latin typeface="Century Gothic"/>
                <a:cs typeface="Century Gothic"/>
              </a:rPr>
              <a:t>Phasor Measurement </a:t>
            </a:r>
            <a:r>
              <a:rPr dirty="0" sz="2700" spc="10" b="1">
                <a:latin typeface="Century Gothic"/>
                <a:cs typeface="Century Gothic"/>
              </a:rPr>
              <a:t>Units </a:t>
            </a:r>
            <a:r>
              <a:rPr dirty="0" sz="2700" spc="-5" b="1">
                <a:latin typeface="Century Gothic"/>
                <a:cs typeface="Century Gothic"/>
              </a:rPr>
              <a:t>(PMUs) </a:t>
            </a:r>
            <a:r>
              <a:rPr dirty="0" sz="2700" spc="10" b="1">
                <a:latin typeface="Century Gothic"/>
                <a:cs typeface="Century Gothic"/>
              </a:rPr>
              <a:t>delivering  Synchrophasors, </a:t>
            </a:r>
            <a:r>
              <a:rPr dirty="0" sz="2700" b="1">
                <a:latin typeface="Century Gothic"/>
                <a:cs typeface="Century Gothic"/>
              </a:rPr>
              <a:t>i.e., </a:t>
            </a:r>
            <a:r>
              <a:rPr dirty="0" sz="2700" spc="5" b="1">
                <a:latin typeface="Century Gothic"/>
                <a:cs typeface="Century Gothic"/>
              </a:rPr>
              <a:t>time-tagged </a:t>
            </a:r>
            <a:r>
              <a:rPr dirty="0" sz="2700" spc="10" b="1">
                <a:latin typeface="Century Gothic"/>
                <a:cs typeface="Century Gothic"/>
              </a:rPr>
              <a:t>data samples </a:t>
            </a:r>
            <a:r>
              <a:rPr dirty="0" sz="2700" spc="-5" b="1">
                <a:latin typeface="Century Gothic"/>
                <a:cs typeface="Century Gothic"/>
              </a:rPr>
              <a:t>of </a:t>
            </a:r>
            <a:r>
              <a:rPr dirty="0" sz="2700" b="1">
                <a:latin typeface="Century Gothic"/>
                <a:cs typeface="Century Gothic"/>
              </a:rPr>
              <a:t>a power system’s  </a:t>
            </a:r>
            <a:r>
              <a:rPr dirty="0" sz="2700" spc="15" b="1">
                <a:latin typeface="Century Gothic"/>
                <a:cs typeface="Century Gothic"/>
              </a:rPr>
              <a:t>sinusoidal </a:t>
            </a:r>
            <a:r>
              <a:rPr dirty="0" sz="2700" spc="5" b="1">
                <a:latin typeface="Century Gothic"/>
                <a:cs typeface="Century Gothic"/>
              </a:rPr>
              <a:t>voltage </a:t>
            </a:r>
            <a:r>
              <a:rPr dirty="0" sz="2700" spc="-5" b="1">
                <a:latin typeface="Century Gothic"/>
                <a:cs typeface="Century Gothic"/>
              </a:rPr>
              <a:t>or </a:t>
            </a:r>
            <a:r>
              <a:rPr dirty="0" sz="2700" spc="15" b="1">
                <a:latin typeface="Century Gothic"/>
                <a:cs typeface="Century Gothic"/>
              </a:rPr>
              <a:t>current using </a:t>
            </a:r>
            <a:r>
              <a:rPr dirty="0" sz="2700" b="1">
                <a:latin typeface="Century Gothic"/>
                <a:cs typeface="Century Gothic"/>
              </a:rPr>
              <a:t>a </a:t>
            </a:r>
            <a:r>
              <a:rPr dirty="0" sz="2700" spc="15" b="1">
                <a:latin typeface="Century Gothic"/>
                <a:cs typeface="Century Gothic"/>
              </a:rPr>
              <a:t>standard </a:t>
            </a:r>
            <a:r>
              <a:rPr dirty="0" sz="2700" spc="10" b="1">
                <a:latin typeface="Century Gothic"/>
                <a:cs typeface="Century Gothic"/>
              </a:rPr>
              <a:t>time </a:t>
            </a:r>
            <a:r>
              <a:rPr dirty="0" sz="2700" spc="15" b="1">
                <a:latin typeface="Century Gothic"/>
                <a:cs typeface="Century Gothic"/>
              </a:rPr>
              <a:t>signal </a:t>
            </a:r>
            <a:r>
              <a:rPr dirty="0" sz="2700" spc="10" b="1">
                <a:latin typeface="Century Gothic"/>
                <a:cs typeface="Century Gothic"/>
              </a:rPr>
              <a:t>as the  </a:t>
            </a:r>
            <a:r>
              <a:rPr dirty="0" sz="2700" spc="5" b="1">
                <a:latin typeface="Century Gothic"/>
                <a:cs typeface="Century Gothic"/>
              </a:rPr>
              <a:t>reference, to Phasor </a:t>
            </a:r>
            <a:r>
              <a:rPr dirty="0" sz="2700" b="1">
                <a:latin typeface="Century Gothic"/>
                <a:cs typeface="Century Gothic"/>
              </a:rPr>
              <a:t>Data </a:t>
            </a:r>
            <a:r>
              <a:rPr dirty="0" sz="2700" spc="5" b="1">
                <a:latin typeface="Century Gothic"/>
                <a:cs typeface="Century Gothic"/>
              </a:rPr>
              <a:t>Concentrators </a:t>
            </a:r>
            <a:r>
              <a:rPr dirty="0" sz="2700" b="1">
                <a:latin typeface="Century Gothic"/>
                <a:cs typeface="Century Gothic"/>
              </a:rPr>
              <a:t>(PDCs), </a:t>
            </a:r>
            <a:r>
              <a:rPr dirty="0" sz="2700" spc="5" b="1">
                <a:latin typeface="Century Gothic"/>
                <a:cs typeface="Century Gothic"/>
              </a:rPr>
              <a:t>These </a:t>
            </a:r>
            <a:r>
              <a:rPr dirty="0" sz="2700" spc="-5" b="1">
                <a:latin typeface="Century Gothic"/>
                <a:cs typeface="Century Gothic"/>
              </a:rPr>
              <a:t>(PDCs)</a:t>
            </a:r>
            <a:r>
              <a:rPr dirty="0" sz="2700" spc="-370" b="1">
                <a:latin typeface="Century Gothic"/>
                <a:cs typeface="Century Gothic"/>
              </a:rPr>
              <a:t> </a:t>
            </a:r>
            <a:r>
              <a:rPr dirty="0" sz="2700" spc="10" b="1">
                <a:latin typeface="Century Gothic"/>
                <a:cs typeface="Century Gothic"/>
              </a:rPr>
              <a:t>perform  the desired </a:t>
            </a:r>
            <a:r>
              <a:rPr dirty="0" sz="2700" spc="15" b="1">
                <a:latin typeface="Century Gothic"/>
                <a:cs typeface="Century Gothic"/>
              </a:rPr>
              <a:t>signal </a:t>
            </a:r>
            <a:r>
              <a:rPr dirty="0" sz="2700" spc="20" b="1">
                <a:latin typeface="Century Gothic"/>
                <a:cs typeface="Century Gothic"/>
              </a:rPr>
              <a:t>handling </a:t>
            </a:r>
            <a:r>
              <a:rPr dirty="0" sz="2700" spc="10" b="1">
                <a:latin typeface="Century Gothic"/>
                <a:cs typeface="Century Gothic"/>
              </a:rPr>
              <a:t>and assembly </a:t>
            </a:r>
            <a:r>
              <a:rPr dirty="0" sz="2700" spc="-5" b="1">
                <a:latin typeface="Century Gothic"/>
                <a:cs typeface="Century Gothic"/>
              </a:rPr>
              <a:t>of </a:t>
            </a:r>
            <a:r>
              <a:rPr dirty="0" sz="2700" spc="10" b="1">
                <a:latin typeface="Century Gothic"/>
                <a:cs typeface="Century Gothic"/>
              </a:rPr>
              <a:t>synchronized </a:t>
            </a:r>
            <a:r>
              <a:rPr dirty="0" sz="2700" spc="5" b="1">
                <a:latin typeface="Century Gothic"/>
                <a:cs typeface="Century Gothic"/>
              </a:rPr>
              <a:t>Phasor  </a:t>
            </a:r>
            <a:r>
              <a:rPr dirty="0" sz="2700" spc="10" b="1">
                <a:latin typeface="Century Gothic"/>
                <a:cs typeface="Century Gothic"/>
              </a:rPr>
              <a:t>measurements </a:t>
            </a:r>
            <a:r>
              <a:rPr dirty="0" sz="2700" spc="15" b="1">
                <a:latin typeface="Century Gothic"/>
                <a:cs typeface="Century Gothic"/>
              </a:rPr>
              <a:t>into </a:t>
            </a:r>
            <a:r>
              <a:rPr dirty="0" sz="2700" spc="10" b="1">
                <a:latin typeface="Century Gothic"/>
                <a:cs typeface="Century Gothic"/>
              </a:rPr>
              <a:t>snapshots. </a:t>
            </a:r>
            <a:r>
              <a:rPr dirty="0" sz="2700" spc="5" b="1">
                <a:latin typeface="Century Gothic"/>
                <a:cs typeface="Century Gothic"/>
              </a:rPr>
              <a:t>They may </a:t>
            </a:r>
            <a:r>
              <a:rPr dirty="0" sz="2700" spc="10" b="1">
                <a:latin typeface="Century Gothic"/>
                <a:cs typeface="Century Gothic"/>
              </a:rPr>
              <a:t>also facilitate long term  storage in high-resolution historical archives. </a:t>
            </a:r>
            <a:r>
              <a:rPr dirty="0" sz="2700" spc="5" b="1">
                <a:latin typeface="Century Gothic"/>
                <a:cs typeface="Century Gothic"/>
              </a:rPr>
              <a:t>The </a:t>
            </a:r>
            <a:r>
              <a:rPr dirty="0" sz="2700" spc="10" b="1">
                <a:latin typeface="Century Gothic"/>
                <a:cs typeface="Century Gothic"/>
              </a:rPr>
              <a:t>data in </a:t>
            </a:r>
            <a:r>
              <a:rPr dirty="0" sz="2700" b="1">
                <a:latin typeface="Century Gothic"/>
                <a:cs typeface="Century Gothic"/>
              </a:rPr>
              <a:t>each </a:t>
            </a:r>
            <a:r>
              <a:rPr dirty="0" sz="2700" spc="-15" b="1">
                <a:latin typeface="Century Gothic"/>
                <a:cs typeface="Century Gothic"/>
              </a:rPr>
              <a:t>PMU  </a:t>
            </a:r>
            <a:r>
              <a:rPr dirty="0" sz="2700" spc="15" b="1">
                <a:latin typeface="Century Gothic"/>
                <a:cs typeface="Century Gothic"/>
              </a:rPr>
              <a:t>are </a:t>
            </a:r>
            <a:r>
              <a:rPr dirty="0" sz="2700" spc="10" b="1">
                <a:latin typeface="Century Gothic"/>
                <a:cs typeface="Century Gothic"/>
              </a:rPr>
              <a:t>time </a:t>
            </a:r>
            <a:r>
              <a:rPr dirty="0" sz="2700" spc="15" b="1">
                <a:latin typeface="Century Gothic"/>
                <a:cs typeface="Century Gothic"/>
              </a:rPr>
              <a:t>Synchronized </a:t>
            </a:r>
            <a:r>
              <a:rPr dirty="0" sz="2700" spc="5" b="1">
                <a:latin typeface="Century Gothic"/>
                <a:cs typeface="Century Gothic"/>
              </a:rPr>
              <a:t>to Universal </a:t>
            </a:r>
            <a:r>
              <a:rPr dirty="0" sz="2700" spc="10" b="1">
                <a:latin typeface="Century Gothic"/>
                <a:cs typeface="Century Gothic"/>
              </a:rPr>
              <a:t>Coordinated </a:t>
            </a:r>
            <a:r>
              <a:rPr dirty="0" sz="2700" spc="5" b="1">
                <a:latin typeface="Century Gothic"/>
                <a:cs typeface="Century Gothic"/>
              </a:rPr>
              <a:t>Time </a:t>
            </a:r>
            <a:r>
              <a:rPr dirty="0" sz="2700" b="1">
                <a:latin typeface="Century Gothic"/>
                <a:cs typeface="Century Gothic"/>
              </a:rPr>
              <a:t>(UTC),, </a:t>
            </a:r>
            <a:r>
              <a:rPr dirty="0" sz="2700" spc="-5" b="1">
                <a:latin typeface="Century Gothic"/>
                <a:cs typeface="Century Gothic"/>
              </a:rPr>
              <a:t>(WAM)  </a:t>
            </a:r>
            <a:r>
              <a:rPr dirty="0" sz="2700" spc="5" b="1">
                <a:latin typeface="Century Gothic"/>
                <a:cs typeface="Century Gothic"/>
              </a:rPr>
              <a:t>became one </a:t>
            </a:r>
            <a:r>
              <a:rPr dirty="0" sz="2700" spc="-5" b="1">
                <a:latin typeface="Century Gothic"/>
                <a:cs typeface="Century Gothic"/>
              </a:rPr>
              <a:t>of </a:t>
            </a:r>
            <a:r>
              <a:rPr dirty="0" sz="2700" spc="10" b="1">
                <a:latin typeface="Century Gothic"/>
                <a:cs typeface="Century Gothic"/>
              </a:rPr>
              <a:t>the </a:t>
            </a:r>
            <a:r>
              <a:rPr dirty="0" sz="2700" b="1">
                <a:latin typeface="Century Gothic"/>
                <a:cs typeface="Century Gothic"/>
              </a:rPr>
              <a:t>most </a:t>
            </a:r>
            <a:r>
              <a:rPr dirty="0" sz="2700" spc="5" b="1">
                <a:latin typeface="Century Gothic"/>
                <a:cs typeface="Century Gothic"/>
              </a:rPr>
              <a:t>recent technologies </a:t>
            </a:r>
            <a:r>
              <a:rPr dirty="0" sz="2700" spc="10" b="1">
                <a:latin typeface="Century Gothic"/>
                <a:cs typeface="Century Gothic"/>
              </a:rPr>
              <a:t>that </a:t>
            </a:r>
            <a:r>
              <a:rPr dirty="0" sz="2700" spc="15" b="1">
                <a:latin typeface="Century Gothic"/>
                <a:cs typeface="Century Gothic"/>
              </a:rPr>
              <a:t>are </a:t>
            </a:r>
            <a:r>
              <a:rPr dirty="0" sz="2700" spc="10" b="1">
                <a:latin typeface="Century Gothic"/>
                <a:cs typeface="Century Gothic"/>
              </a:rPr>
              <a:t>popular </a:t>
            </a:r>
            <a:r>
              <a:rPr dirty="0" sz="2700" spc="-5" b="1">
                <a:latin typeface="Century Gothic"/>
                <a:cs typeface="Century Gothic"/>
              </a:rPr>
              <a:t>for  </a:t>
            </a:r>
            <a:r>
              <a:rPr dirty="0" sz="2700" spc="20" b="1">
                <a:latin typeface="Century Gothic"/>
                <a:cs typeface="Century Gothic"/>
              </a:rPr>
              <a:t>upgrading </a:t>
            </a:r>
            <a:r>
              <a:rPr dirty="0" sz="2700" spc="10" b="1">
                <a:latin typeface="Century Gothic"/>
                <a:cs typeface="Century Gothic"/>
              </a:rPr>
              <a:t>the </a:t>
            </a:r>
            <a:r>
              <a:rPr dirty="0" sz="2700" spc="15" b="1">
                <a:latin typeface="Century Gothic"/>
                <a:cs typeface="Century Gothic"/>
              </a:rPr>
              <a:t>traditional </a:t>
            </a:r>
            <a:r>
              <a:rPr dirty="0" sz="2700" spc="10" b="1">
                <a:latin typeface="Century Gothic"/>
                <a:cs typeface="Century Gothic"/>
              </a:rPr>
              <a:t>electric </a:t>
            </a:r>
            <a:r>
              <a:rPr dirty="0" sz="2700" spc="15" b="1">
                <a:latin typeface="Century Gothic"/>
                <a:cs typeface="Century Gothic"/>
              </a:rPr>
              <a:t>grid, </a:t>
            </a:r>
            <a:r>
              <a:rPr dirty="0" sz="2700" spc="10" b="1">
                <a:latin typeface="Century Gothic"/>
                <a:cs typeface="Century Gothic"/>
              </a:rPr>
              <a:t>This </a:t>
            </a:r>
            <a:r>
              <a:rPr dirty="0" sz="2700" spc="15" b="1">
                <a:latin typeface="Century Gothic"/>
                <a:cs typeface="Century Gothic"/>
              </a:rPr>
              <a:t>upgrade </a:t>
            </a:r>
            <a:r>
              <a:rPr dirty="0" sz="2700" spc="10" b="1">
                <a:latin typeface="Century Gothic"/>
                <a:cs typeface="Century Gothic"/>
              </a:rPr>
              <a:t>has </a:t>
            </a:r>
            <a:r>
              <a:rPr dirty="0" sz="2700" b="1">
                <a:latin typeface="Century Gothic"/>
                <a:cs typeface="Century Gothic"/>
              </a:rPr>
              <a:t>become a  </a:t>
            </a:r>
            <a:r>
              <a:rPr dirty="0" sz="2700" spc="5" b="1">
                <a:latin typeface="Century Gothic"/>
                <a:cs typeface="Century Gothic"/>
              </a:rPr>
              <a:t>necessity to </a:t>
            </a:r>
            <a:r>
              <a:rPr dirty="0" sz="2700" spc="10" b="1">
                <a:latin typeface="Century Gothic"/>
                <a:cs typeface="Century Gothic"/>
              </a:rPr>
              <a:t>modernize the electricity </a:t>
            </a:r>
            <a:r>
              <a:rPr dirty="0" sz="2700" spc="5" b="1">
                <a:latin typeface="Century Gothic"/>
                <a:cs typeface="Century Gothic"/>
              </a:rPr>
              <a:t>delivery system </a:t>
            </a:r>
            <a:r>
              <a:rPr dirty="0" sz="2700" spc="10" b="1">
                <a:latin typeface="Century Gothic"/>
                <a:cs typeface="Century Gothic"/>
              </a:rPr>
              <a:t>following the  occurrence </a:t>
            </a:r>
            <a:r>
              <a:rPr dirty="0" sz="2700" spc="-5" b="1">
                <a:latin typeface="Century Gothic"/>
                <a:cs typeface="Century Gothic"/>
              </a:rPr>
              <a:t>of major </a:t>
            </a:r>
            <a:r>
              <a:rPr dirty="0" sz="2700" spc="5" b="1">
                <a:latin typeface="Century Gothic"/>
                <a:cs typeface="Century Gothic"/>
              </a:rPr>
              <a:t>blackouts </a:t>
            </a:r>
            <a:r>
              <a:rPr dirty="0" sz="2700" spc="10" b="1">
                <a:latin typeface="Century Gothic"/>
                <a:cs typeface="Century Gothic"/>
              </a:rPr>
              <a:t>in </a:t>
            </a:r>
            <a:r>
              <a:rPr dirty="0" sz="2700" b="1">
                <a:latin typeface="Century Gothic"/>
                <a:cs typeface="Century Gothic"/>
              </a:rPr>
              <a:t>power </a:t>
            </a:r>
            <a:r>
              <a:rPr dirty="0" sz="2700" spc="5" b="1">
                <a:latin typeface="Century Gothic"/>
                <a:cs typeface="Century Gothic"/>
              </a:rPr>
              <a:t>systems </a:t>
            </a:r>
            <a:r>
              <a:rPr dirty="0" sz="2700" spc="15" b="1">
                <a:latin typeface="Century Gothic"/>
                <a:cs typeface="Century Gothic"/>
              </a:rPr>
              <a:t>around</a:t>
            </a:r>
            <a:r>
              <a:rPr dirty="0" sz="2700" spc="-530" b="1">
                <a:latin typeface="Century Gothic"/>
                <a:cs typeface="Century Gothic"/>
              </a:rPr>
              <a:t> </a:t>
            </a:r>
            <a:r>
              <a:rPr dirty="0" sz="2700" spc="10" b="1">
                <a:latin typeface="Century Gothic"/>
                <a:cs typeface="Century Gothic"/>
              </a:rPr>
              <a:t>the world</a:t>
            </a:r>
            <a:endParaRPr sz="2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" y="104775"/>
            <a:ext cx="11296650" cy="80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50" y="514365"/>
            <a:ext cx="11306159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050" y="923925"/>
            <a:ext cx="11896709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0" y="1323975"/>
            <a:ext cx="10620359" cy="809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44109" y="1323975"/>
            <a:ext cx="790575" cy="809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39400" y="1323975"/>
            <a:ext cx="1600200" cy="809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50" y="1733534"/>
            <a:ext cx="10696559" cy="809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50" y="2133584"/>
            <a:ext cx="9086850" cy="809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2133584"/>
            <a:ext cx="504825" cy="809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6532" y="208655"/>
            <a:ext cx="11452860" cy="24803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ct val="96900"/>
              </a:lnSpc>
              <a:spcBef>
                <a:spcPts val="229"/>
              </a:spcBef>
            </a:pPr>
            <a:r>
              <a:rPr dirty="0" sz="2750" b="1">
                <a:solidFill>
                  <a:srgbClr val="374C80"/>
                </a:solidFill>
                <a:latin typeface="Century Gothic"/>
                <a:cs typeface="Century Gothic"/>
              </a:rPr>
              <a:t>Wide </a:t>
            </a:r>
            <a:r>
              <a:rPr dirty="0" sz="2750" spc="15" b="1">
                <a:solidFill>
                  <a:srgbClr val="374C80"/>
                </a:solidFill>
                <a:latin typeface="Century Gothic"/>
                <a:cs typeface="Century Gothic"/>
              </a:rPr>
              <a:t>Area </a:t>
            </a:r>
            <a:r>
              <a:rPr dirty="0" sz="2750" spc="10" b="1">
                <a:solidFill>
                  <a:srgbClr val="374C80"/>
                </a:solidFill>
                <a:latin typeface="Century Gothic"/>
                <a:cs typeface="Century Gothic"/>
              </a:rPr>
              <a:t>Monitoring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Systems </a:t>
            </a:r>
            <a:r>
              <a:rPr dirty="0" sz="2750" spc="20" b="1">
                <a:solidFill>
                  <a:srgbClr val="374C80"/>
                </a:solidFill>
                <a:latin typeface="Century Gothic"/>
                <a:cs typeface="Century Gothic"/>
              </a:rPr>
              <a:t>collect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the </a:t>
            </a:r>
            <a:r>
              <a:rPr dirty="0" sz="2750" spc="10" b="1">
                <a:solidFill>
                  <a:srgbClr val="374C80"/>
                </a:solidFill>
                <a:latin typeface="Century Gothic"/>
                <a:cs typeface="Century Gothic"/>
              </a:rPr>
              <a:t>information </a:t>
            </a:r>
            <a:r>
              <a:rPr dirty="0" sz="2750" spc="15" b="1">
                <a:solidFill>
                  <a:srgbClr val="374C80"/>
                </a:solidFill>
                <a:latin typeface="Century Gothic"/>
                <a:cs typeface="Century Gothic"/>
              </a:rPr>
              <a:t>from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the  </a:t>
            </a:r>
            <a:r>
              <a:rPr dirty="0" sz="2750" spc="20" b="1">
                <a:solidFill>
                  <a:srgbClr val="374C80"/>
                </a:solidFill>
                <a:latin typeface="Century Gothic"/>
                <a:cs typeface="Century Gothic"/>
              </a:rPr>
              <a:t>power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system, </a:t>
            </a:r>
            <a:r>
              <a:rPr dirty="0" sz="2750" spc="-5" b="1">
                <a:solidFill>
                  <a:srgbClr val="374C80"/>
                </a:solidFill>
                <a:latin typeface="Century Gothic"/>
                <a:cs typeface="Century Gothic"/>
              </a:rPr>
              <a:t>analyze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the </a:t>
            </a:r>
            <a:r>
              <a:rPr dirty="0" sz="2750" spc="-5" b="1">
                <a:solidFill>
                  <a:srgbClr val="374C80"/>
                </a:solidFill>
                <a:latin typeface="Century Gothic"/>
                <a:cs typeface="Century Gothic"/>
              </a:rPr>
              <a:t>data </a:t>
            </a:r>
            <a:r>
              <a:rPr dirty="0" sz="2750" b="1">
                <a:solidFill>
                  <a:srgbClr val="374C80"/>
                </a:solidFill>
                <a:latin typeface="Century Gothic"/>
                <a:cs typeface="Century Gothic"/>
              </a:rPr>
              <a:t>and </a:t>
            </a:r>
            <a:r>
              <a:rPr dirty="0" sz="2750" spc="10" b="1">
                <a:solidFill>
                  <a:srgbClr val="374C80"/>
                </a:solidFill>
                <a:latin typeface="Century Gothic"/>
                <a:cs typeface="Century Gothic"/>
              </a:rPr>
              <a:t>interpret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the </a:t>
            </a:r>
            <a:r>
              <a:rPr dirty="0" sz="2750" spc="10" b="1">
                <a:solidFill>
                  <a:srgbClr val="374C80"/>
                </a:solidFill>
                <a:latin typeface="Century Gothic"/>
                <a:cs typeface="Century Gothic"/>
              </a:rPr>
              <a:t>result,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giving  “warnings” </a:t>
            </a:r>
            <a:r>
              <a:rPr dirty="0" sz="2750" spc="10" b="1">
                <a:solidFill>
                  <a:srgbClr val="374C80"/>
                </a:solidFill>
                <a:latin typeface="Century Gothic"/>
                <a:cs typeface="Century Gothic"/>
              </a:rPr>
              <a:t>to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the system </a:t>
            </a:r>
            <a:r>
              <a:rPr dirty="0" sz="2750" spc="10" b="1">
                <a:solidFill>
                  <a:srgbClr val="374C80"/>
                </a:solidFill>
                <a:latin typeface="Century Gothic"/>
                <a:cs typeface="Century Gothic"/>
              </a:rPr>
              <a:t>operator </a:t>
            </a:r>
            <a:r>
              <a:rPr dirty="0" sz="2750" spc="20" b="1">
                <a:solidFill>
                  <a:srgbClr val="374C80"/>
                </a:solidFill>
                <a:latin typeface="Century Gothic"/>
                <a:cs typeface="Century Gothic"/>
              </a:rPr>
              <a:t>or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initiating </a:t>
            </a:r>
            <a:r>
              <a:rPr dirty="0" sz="2750" spc="10" b="1">
                <a:solidFill>
                  <a:srgbClr val="374C80"/>
                </a:solidFill>
                <a:latin typeface="Century Gothic"/>
                <a:cs typeface="Century Gothic"/>
              </a:rPr>
              <a:t>“defense </a:t>
            </a:r>
            <a:r>
              <a:rPr dirty="0" sz="2750" spc="15" b="1">
                <a:solidFill>
                  <a:srgbClr val="374C80"/>
                </a:solidFill>
                <a:latin typeface="Century Gothic"/>
                <a:cs typeface="Century Gothic"/>
              </a:rPr>
              <a:t>schemes”  in order </a:t>
            </a:r>
            <a:r>
              <a:rPr dirty="0" sz="2750" spc="10" b="1">
                <a:solidFill>
                  <a:srgbClr val="374C80"/>
                </a:solidFill>
                <a:latin typeface="Century Gothic"/>
                <a:cs typeface="Century Gothic"/>
              </a:rPr>
              <a:t>to </a:t>
            </a:r>
            <a:r>
              <a:rPr dirty="0" sz="2750" spc="15" b="1">
                <a:solidFill>
                  <a:srgbClr val="374C80"/>
                </a:solidFill>
                <a:latin typeface="Century Gothic"/>
                <a:cs typeface="Century Gothic"/>
              </a:rPr>
              <a:t>prevent </a:t>
            </a:r>
            <a:r>
              <a:rPr dirty="0" sz="2750" b="1">
                <a:solidFill>
                  <a:srgbClr val="374C80"/>
                </a:solidFill>
                <a:latin typeface="Century Gothic"/>
                <a:cs typeface="Century Gothic"/>
              </a:rPr>
              <a:t>stability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problems,, </a:t>
            </a:r>
            <a:r>
              <a:rPr dirty="0" sz="2750" b="1">
                <a:solidFill>
                  <a:srgbClr val="374C80"/>
                </a:solidFill>
                <a:latin typeface="Century Gothic"/>
                <a:cs typeface="Century Gothic"/>
              </a:rPr>
              <a:t>WAMS </a:t>
            </a:r>
            <a:r>
              <a:rPr dirty="0" sz="2750" spc="10" b="1">
                <a:solidFill>
                  <a:srgbClr val="374C80"/>
                </a:solidFill>
                <a:latin typeface="Century Gothic"/>
                <a:cs typeface="Century Gothic"/>
              </a:rPr>
              <a:t>consist </a:t>
            </a:r>
            <a:r>
              <a:rPr dirty="0" sz="2750" spc="20" b="1">
                <a:solidFill>
                  <a:srgbClr val="374C80"/>
                </a:solidFill>
                <a:latin typeface="Century Gothic"/>
                <a:cs typeface="Century Gothic"/>
              </a:rPr>
              <a:t>of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the </a:t>
            </a:r>
            <a:r>
              <a:rPr dirty="0" sz="2750" spc="15" b="1">
                <a:solidFill>
                  <a:srgbClr val="374C80"/>
                </a:solidFill>
                <a:latin typeface="Century Gothic"/>
                <a:cs typeface="Century Gothic"/>
              </a:rPr>
              <a:t>3 major  </a:t>
            </a:r>
            <a:r>
              <a:rPr dirty="0" sz="2750" spc="10" b="1">
                <a:solidFill>
                  <a:srgbClr val="374C80"/>
                </a:solidFill>
                <a:latin typeface="Century Gothic"/>
                <a:cs typeface="Century Gothic"/>
              </a:rPr>
              <a:t>components: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Phasor </a:t>
            </a:r>
            <a:r>
              <a:rPr dirty="0" sz="2750" spc="10" b="1">
                <a:solidFill>
                  <a:srgbClr val="374C80"/>
                </a:solidFill>
                <a:latin typeface="Century Gothic"/>
                <a:cs typeface="Century Gothic"/>
              </a:rPr>
              <a:t>Measurement Unit </a:t>
            </a:r>
            <a:r>
              <a:rPr dirty="0" sz="2750" spc="15" b="1">
                <a:solidFill>
                  <a:srgbClr val="374C80"/>
                </a:solidFill>
                <a:latin typeface="Century Gothic"/>
                <a:cs typeface="Century Gothic"/>
              </a:rPr>
              <a:t>(PMU), </a:t>
            </a:r>
            <a:r>
              <a:rPr dirty="0" sz="2750" spc="5" b="1">
                <a:solidFill>
                  <a:srgbClr val="374C80"/>
                </a:solidFill>
                <a:latin typeface="Century Gothic"/>
                <a:cs typeface="Century Gothic"/>
              </a:rPr>
              <a:t>Phasor Data  </a:t>
            </a:r>
            <a:r>
              <a:rPr dirty="0" sz="2750" spc="15" b="1">
                <a:solidFill>
                  <a:srgbClr val="374C80"/>
                </a:solidFill>
                <a:latin typeface="Century Gothic"/>
                <a:cs typeface="Century Gothic"/>
              </a:rPr>
              <a:t>Concentrator </a:t>
            </a:r>
            <a:r>
              <a:rPr dirty="0" sz="2750" spc="20" b="1">
                <a:solidFill>
                  <a:srgbClr val="374C80"/>
                </a:solidFill>
                <a:latin typeface="Century Gothic"/>
                <a:cs typeface="Century Gothic"/>
              </a:rPr>
              <a:t>(PDC) </a:t>
            </a:r>
            <a:r>
              <a:rPr dirty="0" sz="2750" b="1">
                <a:solidFill>
                  <a:srgbClr val="374C80"/>
                </a:solidFill>
                <a:latin typeface="Century Gothic"/>
                <a:cs typeface="Century Gothic"/>
              </a:rPr>
              <a:t>and </a:t>
            </a:r>
            <a:r>
              <a:rPr dirty="0" sz="2750" spc="15" b="1">
                <a:solidFill>
                  <a:srgbClr val="374C80"/>
                </a:solidFill>
                <a:latin typeface="Century Gothic"/>
                <a:cs typeface="Century Gothic"/>
              </a:rPr>
              <a:t>communication</a:t>
            </a:r>
            <a:r>
              <a:rPr dirty="0" sz="2750" spc="365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2750" spc="10" b="1">
                <a:solidFill>
                  <a:srgbClr val="374C80"/>
                </a:solidFill>
                <a:latin typeface="Century Gothic"/>
                <a:cs typeface="Century Gothic"/>
              </a:rPr>
              <a:t>channel.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47825" y="2533650"/>
            <a:ext cx="9105900" cy="43243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4455" y="2740470"/>
            <a:ext cx="8496940" cy="40008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"/>
            <a:ext cx="9534540" cy="96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05890" y="15"/>
            <a:ext cx="819150" cy="96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96390" y="15"/>
            <a:ext cx="1323975" cy="962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00065"/>
            <a:ext cx="7486650" cy="1038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90525"/>
            <a:ext cx="352425" cy="1038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16" y="52382"/>
            <a:ext cx="99739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Applying </a:t>
            </a:r>
            <a:r>
              <a:rPr dirty="0" spc="10"/>
              <a:t>Wide </a:t>
            </a:r>
            <a:r>
              <a:rPr dirty="0" spc="5"/>
              <a:t>Area </a:t>
            </a:r>
            <a:r>
              <a:rPr dirty="0"/>
              <a:t>Protection </a:t>
            </a:r>
            <a:r>
              <a:rPr dirty="0" spc="10"/>
              <a:t>as </a:t>
            </a:r>
            <a:r>
              <a:rPr dirty="0"/>
              <a:t>a</a:t>
            </a:r>
            <a:r>
              <a:rPr dirty="0" spc="-425"/>
              <a:t> </a:t>
            </a:r>
            <a:r>
              <a:rPr dirty="0" spc="15"/>
              <a:t>back-up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316" y="529275"/>
            <a:ext cx="715708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74C80"/>
                </a:solidFill>
                <a:latin typeface="Century Gothic"/>
                <a:cs typeface="Century Gothic"/>
              </a:rPr>
              <a:t>Protection </a:t>
            </a:r>
            <a:r>
              <a:rPr dirty="0" sz="3600" spc="-10" b="1">
                <a:solidFill>
                  <a:srgbClr val="374C80"/>
                </a:solidFill>
                <a:latin typeface="Century Gothic"/>
                <a:cs typeface="Century Gothic"/>
              </a:rPr>
              <a:t>for the </a:t>
            </a:r>
            <a:r>
              <a:rPr dirty="0" sz="3600" spc="5" b="1">
                <a:solidFill>
                  <a:srgbClr val="374C80"/>
                </a:solidFill>
                <a:latin typeface="Century Gothic"/>
                <a:cs typeface="Century Gothic"/>
              </a:rPr>
              <a:t>whole </a:t>
            </a:r>
            <a:r>
              <a:rPr dirty="0" sz="3600" spc="-5" b="1">
                <a:solidFill>
                  <a:srgbClr val="374C80"/>
                </a:solidFill>
                <a:latin typeface="Century Gothic"/>
                <a:cs typeface="Century Gothic"/>
              </a:rPr>
              <a:t>system</a:t>
            </a:r>
            <a:r>
              <a:rPr dirty="0" sz="3600" spc="-80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600" b="1">
                <a:solidFill>
                  <a:srgbClr val="374C80"/>
                </a:solidFill>
                <a:latin typeface="Century Gothic"/>
                <a:cs typeface="Century Gothic"/>
              </a:rPr>
              <a:t>: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25" y="1209690"/>
            <a:ext cx="11801459" cy="7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625" y="1552559"/>
            <a:ext cx="11363309" cy="7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625" y="1895459"/>
            <a:ext cx="10420350" cy="704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029809" y="1895459"/>
            <a:ext cx="2152650" cy="704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625" y="2247900"/>
            <a:ext cx="11782409" cy="704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625" y="2590800"/>
            <a:ext cx="12115800" cy="7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625" y="2943209"/>
            <a:ext cx="8648700" cy="7048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58190" y="2943209"/>
            <a:ext cx="2647950" cy="7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467959" y="2943209"/>
            <a:ext cx="1333500" cy="7048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625" y="3286125"/>
            <a:ext cx="10515600" cy="7048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3286125"/>
            <a:ext cx="476250" cy="7048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36533" y="1299776"/>
            <a:ext cx="11647805" cy="247142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ct val="94800"/>
              </a:lnSpc>
              <a:spcBef>
                <a:spcPts val="250"/>
              </a:spcBef>
            </a:pPr>
            <a:r>
              <a:rPr dirty="0" sz="2400" b="1">
                <a:latin typeface="Century Gothic"/>
                <a:cs typeface="Century Gothic"/>
              </a:rPr>
              <a:t>Blackouts </a:t>
            </a:r>
            <a:r>
              <a:rPr dirty="0" sz="2400" spc="-10" b="1">
                <a:latin typeface="Century Gothic"/>
                <a:cs typeface="Century Gothic"/>
              </a:rPr>
              <a:t>and </a:t>
            </a:r>
            <a:r>
              <a:rPr dirty="0" sz="2400" spc="-5" b="1">
                <a:latin typeface="Century Gothic"/>
                <a:cs typeface="Century Gothic"/>
              </a:rPr>
              <a:t>load </a:t>
            </a:r>
            <a:r>
              <a:rPr dirty="0" sz="2400" spc="-10" b="1">
                <a:latin typeface="Century Gothic"/>
                <a:cs typeface="Century Gothic"/>
              </a:rPr>
              <a:t>shedding are </a:t>
            </a:r>
            <a:r>
              <a:rPr dirty="0" sz="2400" spc="-15" b="1">
                <a:latin typeface="Century Gothic"/>
                <a:cs typeface="Century Gothic"/>
              </a:rPr>
              <a:t>major problems faced </a:t>
            </a:r>
            <a:r>
              <a:rPr dirty="0" sz="2400" spc="10" b="1">
                <a:latin typeface="Century Gothic"/>
                <a:cs typeface="Century Gothic"/>
              </a:rPr>
              <a:t>in </a:t>
            </a:r>
            <a:r>
              <a:rPr dirty="0" sz="2400" spc="5" b="1">
                <a:latin typeface="Century Gothic"/>
                <a:cs typeface="Century Gothic"/>
              </a:rPr>
              <a:t>the </a:t>
            </a:r>
            <a:r>
              <a:rPr dirty="0" sz="2400" spc="-25" b="1">
                <a:latin typeface="Century Gothic"/>
                <a:cs typeface="Century Gothic"/>
              </a:rPr>
              <a:t>current </a:t>
            </a:r>
            <a:r>
              <a:rPr dirty="0" sz="2400" spc="-5" b="1">
                <a:latin typeface="Century Gothic"/>
                <a:cs typeface="Century Gothic"/>
              </a:rPr>
              <a:t>world.  </a:t>
            </a:r>
            <a:r>
              <a:rPr dirty="0" sz="2400" spc="-20" b="1">
                <a:latin typeface="Century Gothic"/>
                <a:cs typeface="Century Gothic"/>
              </a:rPr>
              <a:t>These </a:t>
            </a:r>
            <a:r>
              <a:rPr dirty="0" sz="2400" spc="-15" b="1">
                <a:latin typeface="Century Gothic"/>
                <a:cs typeface="Century Gothic"/>
              </a:rPr>
              <a:t>can </a:t>
            </a:r>
            <a:r>
              <a:rPr dirty="0" sz="2400" b="1">
                <a:latin typeface="Century Gothic"/>
                <a:cs typeface="Century Gothic"/>
              </a:rPr>
              <a:t>be </a:t>
            </a:r>
            <a:r>
              <a:rPr dirty="0" sz="2400" spc="-10" b="1">
                <a:latin typeface="Century Gothic"/>
                <a:cs typeface="Century Gothic"/>
              </a:rPr>
              <a:t>avoided </a:t>
            </a:r>
            <a:r>
              <a:rPr dirty="0" sz="2400" spc="-5" b="1">
                <a:latin typeface="Century Gothic"/>
                <a:cs typeface="Century Gothic"/>
              </a:rPr>
              <a:t>by </a:t>
            </a:r>
            <a:r>
              <a:rPr dirty="0" sz="2400" spc="-15" b="1">
                <a:latin typeface="Century Gothic"/>
                <a:cs typeface="Century Gothic"/>
              </a:rPr>
              <a:t>properly </a:t>
            </a:r>
            <a:r>
              <a:rPr dirty="0" sz="2400" spc="-5" b="1">
                <a:latin typeface="Century Gothic"/>
                <a:cs typeface="Century Gothic"/>
              </a:rPr>
              <a:t>monitoring </a:t>
            </a:r>
            <a:r>
              <a:rPr dirty="0" sz="2400" spc="-10" b="1">
                <a:latin typeface="Century Gothic"/>
                <a:cs typeface="Century Gothic"/>
              </a:rPr>
              <a:t>and controlling </a:t>
            </a:r>
            <a:r>
              <a:rPr dirty="0" sz="2400" spc="5" b="1">
                <a:latin typeface="Century Gothic"/>
                <a:cs typeface="Century Gothic"/>
              </a:rPr>
              <a:t>the </a:t>
            </a:r>
            <a:r>
              <a:rPr dirty="0" sz="2400" b="1">
                <a:latin typeface="Century Gothic"/>
                <a:cs typeface="Century Gothic"/>
              </a:rPr>
              <a:t>existing  </a:t>
            </a:r>
            <a:r>
              <a:rPr dirty="0" sz="2400" spc="-15" b="1">
                <a:latin typeface="Century Gothic"/>
                <a:cs typeface="Century Gothic"/>
              </a:rPr>
              <a:t>power </a:t>
            </a:r>
            <a:r>
              <a:rPr dirty="0" sz="2400" spc="-5" b="1">
                <a:latin typeface="Century Gothic"/>
                <a:cs typeface="Century Gothic"/>
              </a:rPr>
              <a:t>grid. </a:t>
            </a:r>
            <a:r>
              <a:rPr dirty="0" sz="2400" spc="-20" b="1">
                <a:latin typeface="Century Gothic"/>
                <a:cs typeface="Century Gothic"/>
              </a:rPr>
              <a:t>Proper </a:t>
            </a:r>
            <a:r>
              <a:rPr dirty="0" sz="2400" spc="-10" b="1">
                <a:latin typeface="Century Gothic"/>
                <a:cs typeface="Century Gothic"/>
              </a:rPr>
              <a:t>monitoring and controlling </a:t>
            </a:r>
            <a:r>
              <a:rPr dirty="0" sz="2400" spc="-20" b="1">
                <a:latin typeface="Century Gothic"/>
                <a:cs typeface="Century Gothic"/>
              </a:rPr>
              <a:t>of </a:t>
            </a:r>
            <a:r>
              <a:rPr dirty="0" sz="2400" spc="-15" b="1">
                <a:latin typeface="Century Gothic"/>
                <a:cs typeface="Century Gothic"/>
              </a:rPr>
              <a:t>power </a:t>
            </a:r>
            <a:r>
              <a:rPr dirty="0" sz="2400" spc="-5" b="1">
                <a:latin typeface="Century Gothic"/>
                <a:cs typeface="Century Gothic"/>
              </a:rPr>
              <a:t>grid </a:t>
            </a:r>
            <a:r>
              <a:rPr dirty="0" sz="2400" spc="-15" b="1">
                <a:latin typeface="Century Gothic"/>
                <a:cs typeface="Century Gothic"/>
              </a:rPr>
              <a:t>can </a:t>
            </a:r>
            <a:r>
              <a:rPr dirty="0" sz="2400" spc="-5" b="1">
                <a:latin typeface="Century Gothic"/>
                <a:cs typeface="Century Gothic"/>
              </a:rPr>
              <a:t>be </a:t>
            </a:r>
            <a:r>
              <a:rPr dirty="0" sz="2400" spc="-15" b="1">
                <a:latin typeface="Century Gothic"/>
                <a:cs typeface="Century Gothic"/>
              </a:rPr>
              <a:t>done </a:t>
            </a:r>
            <a:r>
              <a:rPr dirty="0" sz="2400" spc="-5" b="1">
                <a:latin typeface="Century Gothic"/>
                <a:cs typeface="Century Gothic"/>
              </a:rPr>
              <a:t>using  </a:t>
            </a:r>
            <a:r>
              <a:rPr dirty="0" sz="2400" b="1">
                <a:latin typeface="Century Gothic"/>
                <a:cs typeface="Century Gothic"/>
              </a:rPr>
              <a:t>a </a:t>
            </a:r>
            <a:r>
              <a:rPr dirty="0" sz="2400" spc="-5" b="1">
                <a:latin typeface="Century Gothic"/>
                <a:cs typeface="Century Gothic"/>
              </a:rPr>
              <a:t>PMU, </a:t>
            </a:r>
            <a:r>
              <a:rPr dirty="0" sz="2400" spc="-15" b="1">
                <a:latin typeface="Century Gothic"/>
                <a:cs typeface="Century Gothic"/>
              </a:rPr>
              <a:t>The parameters </a:t>
            </a:r>
            <a:r>
              <a:rPr dirty="0" sz="2400" spc="-20" b="1">
                <a:latin typeface="Century Gothic"/>
                <a:cs typeface="Century Gothic"/>
              </a:rPr>
              <a:t>measured </a:t>
            </a:r>
            <a:r>
              <a:rPr dirty="0" sz="2400" spc="-5" b="1">
                <a:latin typeface="Century Gothic"/>
                <a:cs typeface="Century Gothic"/>
              </a:rPr>
              <a:t>using PMUs </a:t>
            </a:r>
            <a:r>
              <a:rPr dirty="0" sz="2400" spc="-15" b="1">
                <a:latin typeface="Century Gothic"/>
                <a:cs typeface="Century Gothic"/>
              </a:rPr>
              <a:t>can </a:t>
            </a:r>
            <a:r>
              <a:rPr dirty="0" sz="2400" spc="-5" b="1">
                <a:latin typeface="Century Gothic"/>
                <a:cs typeface="Century Gothic"/>
              </a:rPr>
              <a:t>be </a:t>
            </a:r>
            <a:r>
              <a:rPr dirty="0" sz="2400" b="1">
                <a:latin typeface="Century Gothic"/>
                <a:cs typeface="Century Gothic"/>
              </a:rPr>
              <a:t>transmitted </a:t>
            </a:r>
            <a:r>
              <a:rPr dirty="0" sz="2400" spc="-15" b="1">
                <a:latin typeface="Century Gothic"/>
                <a:cs typeface="Century Gothic"/>
              </a:rPr>
              <a:t>throughout  </a:t>
            </a:r>
            <a:r>
              <a:rPr dirty="0" sz="2400" b="1">
                <a:latin typeface="Century Gothic"/>
                <a:cs typeface="Century Gothic"/>
              </a:rPr>
              <a:t>the </a:t>
            </a:r>
            <a:r>
              <a:rPr dirty="0" sz="2400" spc="-5" b="1">
                <a:latin typeface="Century Gothic"/>
                <a:cs typeface="Century Gothic"/>
              </a:rPr>
              <a:t>network, Smart grid </a:t>
            </a:r>
            <a:r>
              <a:rPr dirty="0" sz="2400" spc="10" b="1">
                <a:latin typeface="Century Gothic"/>
                <a:cs typeface="Century Gothic"/>
              </a:rPr>
              <a:t>is </a:t>
            </a:r>
            <a:r>
              <a:rPr dirty="0" sz="2400" b="1">
                <a:latin typeface="Century Gothic"/>
                <a:cs typeface="Century Gothic"/>
              </a:rPr>
              <a:t>a </a:t>
            </a:r>
            <a:r>
              <a:rPr dirty="0" sz="2400" spc="-15" b="1">
                <a:latin typeface="Century Gothic"/>
                <a:cs typeface="Century Gothic"/>
              </a:rPr>
              <a:t>modernized power </a:t>
            </a:r>
            <a:r>
              <a:rPr dirty="0" sz="2400" spc="-5" b="1">
                <a:latin typeface="Century Gothic"/>
                <a:cs typeface="Century Gothic"/>
              </a:rPr>
              <a:t>grid </a:t>
            </a:r>
            <a:r>
              <a:rPr dirty="0" sz="2400" b="1">
                <a:latin typeface="Century Gothic"/>
                <a:cs typeface="Century Gothic"/>
              </a:rPr>
              <a:t>that </a:t>
            </a:r>
            <a:r>
              <a:rPr dirty="0" sz="2400" spc="-15" b="1">
                <a:latin typeface="Century Gothic"/>
                <a:cs typeface="Century Gothic"/>
              </a:rPr>
              <a:t>uses </a:t>
            </a:r>
            <a:r>
              <a:rPr dirty="0" sz="2400" spc="5" b="1">
                <a:latin typeface="Century Gothic"/>
                <a:cs typeface="Century Gothic"/>
              </a:rPr>
              <a:t>digital </a:t>
            </a:r>
            <a:r>
              <a:rPr dirty="0" sz="2400" spc="-15" b="1">
                <a:latin typeface="Century Gothic"/>
                <a:cs typeface="Century Gothic"/>
              </a:rPr>
              <a:t>processing  </a:t>
            </a:r>
            <a:r>
              <a:rPr dirty="0" sz="2400" spc="-10" b="1">
                <a:latin typeface="Century Gothic"/>
                <a:cs typeface="Century Gothic"/>
              </a:rPr>
              <a:t>and communication </a:t>
            </a:r>
            <a:r>
              <a:rPr dirty="0" sz="2400" spc="-15" b="1">
                <a:latin typeface="Century Gothic"/>
                <a:cs typeface="Century Gothic"/>
              </a:rPr>
              <a:t>technology </a:t>
            </a:r>
            <a:r>
              <a:rPr dirty="0" sz="2400" spc="10" b="1">
                <a:latin typeface="Century Gothic"/>
                <a:cs typeface="Century Gothic"/>
              </a:rPr>
              <a:t>to </a:t>
            </a:r>
            <a:r>
              <a:rPr dirty="0" sz="2400" spc="-15" b="1">
                <a:latin typeface="Century Gothic"/>
                <a:cs typeface="Century Gothic"/>
              </a:rPr>
              <a:t>detect </a:t>
            </a:r>
            <a:r>
              <a:rPr dirty="0" sz="2400" spc="-10" b="1">
                <a:latin typeface="Century Gothic"/>
                <a:cs typeface="Century Gothic"/>
              </a:rPr>
              <a:t>and </a:t>
            </a:r>
            <a:r>
              <a:rPr dirty="0" sz="2400" spc="-20" b="1">
                <a:latin typeface="Century Gothic"/>
                <a:cs typeface="Century Gothic"/>
              </a:rPr>
              <a:t>react </a:t>
            </a:r>
            <a:r>
              <a:rPr dirty="0" sz="2400" spc="10" b="1">
                <a:latin typeface="Century Gothic"/>
                <a:cs typeface="Century Gothic"/>
              </a:rPr>
              <a:t>to </a:t>
            </a:r>
            <a:r>
              <a:rPr dirty="0" sz="2400" spc="-15" b="1">
                <a:latin typeface="Century Gothic"/>
                <a:cs typeface="Century Gothic"/>
              </a:rPr>
              <a:t>local </a:t>
            </a:r>
            <a:r>
              <a:rPr dirty="0" sz="2400" spc="-20" b="1">
                <a:latin typeface="Century Gothic"/>
                <a:cs typeface="Century Gothic"/>
              </a:rPr>
              <a:t>changes </a:t>
            </a:r>
            <a:r>
              <a:rPr dirty="0" sz="2400" spc="10" b="1">
                <a:latin typeface="Century Gothic"/>
                <a:cs typeface="Century Gothic"/>
              </a:rPr>
              <a:t>in </a:t>
            </a:r>
            <a:r>
              <a:rPr dirty="0" sz="2400" spc="5" b="1">
                <a:latin typeface="Century Gothic"/>
                <a:cs typeface="Century Gothic"/>
              </a:rPr>
              <a:t>the  </a:t>
            </a:r>
            <a:r>
              <a:rPr dirty="0" sz="2400" spc="-10" b="1">
                <a:latin typeface="Century Gothic"/>
                <a:cs typeface="Century Gothic"/>
              </a:rPr>
              <a:t>network </a:t>
            </a:r>
            <a:r>
              <a:rPr dirty="0" sz="2400" b="1">
                <a:latin typeface="Century Gothic"/>
                <a:cs typeface="Century Gothic"/>
              </a:rPr>
              <a:t>thus </a:t>
            </a:r>
            <a:r>
              <a:rPr dirty="0" sz="2400" spc="-5" b="1">
                <a:latin typeface="Century Gothic"/>
                <a:cs typeface="Century Gothic"/>
              </a:rPr>
              <a:t>providing </a:t>
            </a:r>
            <a:r>
              <a:rPr dirty="0" sz="2400" b="1">
                <a:latin typeface="Century Gothic"/>
                <a:cs typeface="Century Gothic"/>
              </a:rPr>
              <a:t>stable </a:t>
            </a:r>
            <a:r>
              <a:rPr dirty="0" sz="2400" spc="-10" b="1">
                <a:latin typeface="Century Gothic"/>
                <a:cs typeface="Century Gothic"/>
              </a:rPr>
              <a:t>and </a:t>
            </a:r>
            <a:r>
              <a:rPr dirty="0" sz="2400" spc="5" b="1">
                <a:latin typeface="Century Gothic"/>
                <a:cs typeface="Century Gothic"/>
              </a:rPr>
              <a:t>quality </a:t>
            </a:r>
            <a:r>
              <a:rPr dirty="0" sz="2400" spc="-15" b="1">
                <a:latin typeface="Century Gothic"/>
                <a:cs typeface="Century Gothic"/>
              </a:rPr>
              <a:t>power </a:t>
            </a:r>
            <a:r>
              <a:rPr dirty="0" sz="2400" spc="-5" b="1">
                <a:latin typeface="Century Gothic"/>
                <a:cs typeface="Century Gothic"/>
              </a:rPr>
              <a:t>at </a:t>
            </a:r>
            <a:r>
              <a:rPr dirty="0" sz="2400" spc="-10" b="1">
                <a:latin typeface="Century Gothic"/>
                <a:cs typeface="Century Gothic"/>
              </a:rPr>
              <a:t>affordable</a:t>
            </a:r>
            <a:r>
              <a:rPr dirty="0" sz="2400" spc="265" b="1">
                <a:latin typeface="Century Gothic"/>
                <a:cs typeface="Century Gothic"/>
              </a:rPr>
              <a:t> </a:t>
            </a:r>
            <a:r>
              <a:rPr dirty="0" sz="2400" spc="-10" b="1">
                <a:latin typeface="Century Gothic"/>
                <a:cs typeface="Century Gothic"/>
              </a:rPr>
              <a:t>rates.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23975" y="3619500"/>
            <a:ext cx="8886809" cy="32384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29967" y="3827653"/>
            <a:ext cx="8280897" cy="30303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"/>
            <a:ext cx="8439150" cy="80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43850" y="104775"/>
            <a:ext cx="64770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96250" y="104775"/>
            <a:ext cx="382905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14365"/>
            <a:ext cx="11258550" cy="809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23925"/>
            <a:ext cx="11087100" cy="809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23975"/>
            <a:ext cx="4572000" cy="809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76700" y="1323975"/>
            <a:ext cx="1714500" cy="809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95900" y="1323975"/>
            <a:ext cx="2705100" cy="809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05700" y="1323975"/>
            <a:ext cx="2457450" cy="809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67850" y="1323975"/>
            <a:ext cx="1143000" cy="8096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1733534"/>
            <a:ext cx="11096609" cy="8096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2133584"/>
            <a:ext cx="10991850" cy="8096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2543175"/>
            <a:ext cx="11972909" cy="8096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2943225"/>
            <a:ext cx="11087100" cy="8096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3352800"/>
            <a:ext cx="11963400" cy="809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3752850"/>
            <a:ext cx="11506200" cy="8096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4162425"/>
            <a:ext cx="9744090" cy="8096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48790" y="4162425"/>
            <a:ext cx="895350" cy="8096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648840" y="4162425"/>
            <a:ext cx="1971675" cy="8096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4572000"/>
            <a:ext cx="8820150" cy="8096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572000"/>
            <a:ext cx="381000" cy="80962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8745" y="208655"/>
            <a:ext cx="11490325" cy="49225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ct val="97000"/>
              </a:lnSpc>
              <a:spcBef>
                <a:spcPts val="229"/>
              </a:spcBef>
            </a:pPr>
            <a:r>
              <a:rPr dirty="0" sz="2750" spc="10" b="1">
                <a:latin typeface="Century Gothic"/>
                <a:cs typeface="Century Gothic"/>
              </a:rPr>
              <a:t>Thus </a:t>
            </a:r>
            <a:r>
              <a:rPr dirty="0" sz="2750" spc="-5" b="1">
                <a:latin typeface="Century Gothic"/>
                <a:cs typeface="Century Gothic"/>
              </a:rPr>
              <a:t>fault </a:t>
            </a:r>
            <a:r>
              <a:rPr dirty="0" sz="2750" spc="15" b="1">
                <a:latin typeface="Century Gothic"/>
                <a:cs typeface="Century Gothic"/>
              </a:rPr>
              <a:t>detection </a:t>
            </a:r>
            <a:r>
              <a:rPr dirty="0" sz="2750" spc="10" b="1">
                <a:latin typeface="Century Gothic"/>
                <a:cs typeface="Century Gothic"/>
              </a:rPr>
              <a:t>is </a:t>
            </a:r>
            <a:r>
              <a:rPr dirty="0" sz="2750" spc="20" b="1">
                <a:latin typeface="Century Gothic"/>
                <a:cs typeface="Century Gothic"/>
              </a:rPr>
              <a:t>improved </a:t>
            </a:r>
            <a:r>
              <a:rPr dirty="0" sz="2750" b="1">
                <a:latin typeface="Century Gothic"/>
                <a:cs typeface="Century Gothic"/>
              </a:rPr>
              <a:t>and </a:t>
            </a:r>
            <a:r>
              <a:rPr dirty="0" sz="2750" spc="15" b="1">
                <a:latin typeface="Century Gothic"/>
                <a:cs typeface="Century Gothic"/>
              </a:rPr>
              <a:t>allows </a:t>
            </a:r>
            <a:r>
              <a:rPr dirty="0" sz="2750" spc="10" b="1">
                <a:latin typeface="Century Gothic"/>
                <a:cs typeface="Century Gothic"/>
              </a:rPr>
              <a:t>self-healing </a:t>
            </a:r>
            <a:r>
              <a:rPr dirty="0" sz="2750" spc="5" b="1">
                <a:latin typeface="Century Gothic"/>
                <a:cs typeface="Century Gothic"/>
              </a:rPr>
              <a:t>using </a:t>
            </a:r>
            <a:r>
              <a:rPr dirty="0" sz="2750" b="1">
                <a:latin typeface="Century Gothic"/>
                <a:cs typeface="Century Gothic"/>
              </a:rPr>
              <a:t>state  </a:t>
            </a:r>
            <a:r>
              <a:rPr dirty="0" sz="2750" spc="10" b="1">
                <a:latin typeface="Century Gothic"/>
                <a:cs typeface="Century Gothic"/>
              </a:rPr>
              <a:t>estimation, </a:t>
            </a:r>
            <a:r>
              <a:rPr dirty="0" sz="2750" spc="20" b="1">
                <a:latin typeface="Century Gothic"/>
                <a:cs typeface="Century Gothic"/>
              </a:rPr>
              <a:t>The </a:t>
            </a:r>
            <a:r>
              <a:rPr dirty="0" sz="2750" spc="10" b="1">
                <a:latin typeface="Century Gothic"/>
                <a:cs typeface="Century Gothic"/>
              </a:rPr>
              <a:t>information </a:t>
            </a:r>
            <a:r>
              <a:rPr dirty="0" sz="2750" spc="15" b="1">
                <a:latin typeface="Century Gothic"/>
                <a:cs typeface="Century Gothic"/>
              </a:rPr>
              <a:t>from </a:t>
            </a:r>
            <a:r>
              <a:rPr dirty="0" sz="2750" spc="5" b="1">
                <a:latin typeface="Century Gothic"/>
                <a:cs typeface="Century Gothic"/>
              </a:rPr>
              <a:t>the grid must </a:t>
            </a:r>
            <a:r>
              <a:rPr dirty="0" sz="2750" b="1">
                <a:latin typeface="Century Gothic"/>
                <a:cs typeface="Century Gothic"/>
              </a:rPr>
              <a:t>be </a:t>
            </a:r>
            <a:r>
              <a:rPr dirty="0" sz="2750" spc="5" b="1">
                <a:latin typeface="Century Gothic"/>
                <a:cs typeface="Century Gothic"/>
              </a:rPr>
              <a:t>obtained </a:t>
            </a:r>
            <a:r>
              <a:rPr dirty="0" sz="2750" spc="10" b="1">
                <a:latin typeface="Century Gothic"/>
                <a:cs typeface="Century Gothic"/>
              </a:rPr>
              <a:t>in </a:t>
            </a:r>
            <a:r>
              <a:rPr dirty="0" sz="2750" spc="15" b="1">
                <a:latin typeface="Century Gothic"/>
                <a:cs typeface="Century Gothic"/>
              </a:rPr>
              <a:t>a  </a:t>
            </a:r>
            <a:r>
              <a:rPr dirty="0" sz="2750" spc="10" b="1">
                <a:latin typeface="Century Gothic"/>
                <a:cs typeface="Century Gothic"/>
              </a:rPr>
              <a:t>synchronized manner in </a:t>
            </a:r>
            <a:r>
              <a:rPr dirty="0" sz="2750" spc="15" b="1">
                <a:latin typeface="Century Gothic"/>
                <a:cs typeface="Century Gothic"/>
              </a:rPr>
              <a:t>order </a:t>
            </a:r>
            <a:r>
              <a:rPr dirty="0" sz="2750" spc="10" b="1">
                <a:latin typeface="Century Gothic"/>
                <a:cs typeface="Century Gothic"/>
              </a:rPr>
              <a:t>to ensure uniform </a:t>
            </a:r>
            <a:r>
              <a:rPr dirty="0" sz="2750" spc="5" b="1">
                <a:latin typeface="Century Gothic"/>
                <a:cs typeface="Century Gothic"/>
              </a:rPr>
              <a:t>distribution </a:t>
            </a:r>
            <a:r>
              <a:rPr dirty="0" sz="2750" spc="20" b="1">
                <a:latin typeface="Century Gothic"/>
                <a:cs typeface="Century Gothic"/>
              </a:rPr>
              <a:t>of  power </a:t>
            </a:r>
            <a:r>
              <a:rPr dirty="0" sz="2750" spc="25" b="1">
                <a:latin typeface="Century Gothic"/>
                <a:cs typeface="Century Gothic"/>
              </a:rPr>
              <a:t>over </a:t>
            </a:r>
            <a:r>
              <a:rPr dirty="0" sz="2750" spc="15" b="1">
                <a:latin typeface="Century Gothic"/>
                <a:cs typeface="Century Gothic"/>
              </a:rPr>
              <a:t>a </a:t>
            </a:r>
            <a:r>
              <a:rPr dirty="0" sz="2750" spc="5" b="1">
                <a:latin typeface="Century Gothic"/>
                <a:cs typeface="Century Gothic"/>
              </a:rPr>
              <a:t>large </a:t>
            </a:r>
            <a:r>
              <a:rPr dirty="0" sz="2750" spc="10" b="1">
                <a:latin typeface="Century Gothic"/>
                <a:cs typeface="Century Gothic"/>
              </a:rPr>
              <a:t>area. </a:t>
            </a:r>
            <a:r>
              <a:rPr dirty="0" sz="2750" spc="20" b="1">
                <a:latin typeface="Century Gothic"/>
                <a:cs typeface="Century Gothic"/>
              </a:rPr>
              <a:t>PMUs </a:t>
            </a:r>
            <a:r>
              <a:rPr dirty="0" sz="2750" spc="5" b="1">
                <a:latin typeface="Century Gothic"/>
                <a:cs typeface="Century Gothic"/>
              </a:rPr>
              <a:t>are installed throughout the  transmission </a:t>
            </a:r>
            <a:r>
              <a:rPr dirty="0" sz="2750" b="1">
                <a:latin typeface="Century Gothic"/>
                <a:cs typeface="Century Gothic"/>
              </a:rPr>
              <a:t>side </a:t>
            </a:r>
            <a:r>
              <a:rPr dirty="0" sz="2750" spc="20" b="1">
                <a:latin typeface="Century Gothic"/>
                <a:cs typeface="Century Gothic"/>
              </a:rPr>
              <a:t>of </a:t>
            </a:r>
            <a:r>
              <a:rPr dirty="0" sz="2750" spc="5" b="1">
                <a:latin typeface="Century Gothic"/>
                <a:cs typeface="Century Gothic"/>
              </a:rPr>
              <a:t>the grid </a:t>
            </a:r>
            <a:r>
              <a:rPr dirty="0" sz="2750" b="1">
                <a:latin typeface="Century Gothic"/>
                <a:cs typeface="Century Gothic"/>
              </a:rPr>
              <a:t>and </a:t>
            </a:r>
            <a:r>
              <a:rPr dirty="0" sz="2750" spc="5" b="1">
                <a:latin typeface="Century Gothic"/>
                <a:cs typeface="Century Gothic"/>
              </a:rPr>
              <a:t>these </a:t>
            </a:r>
            <a:r>
              <a:rPr dirty="0" sz="2750" spc="15" b="1">
                <a:latin typeface="Century Gothic"/>
                <a:cs typeface="Century Gothic"/>
              </a:rPr>
              <a:t>monitor </a:t>
            </a:r>
            <a:r>
              <a:rPr dirty="0" sz="2750" spc="5" b="1">
                <a:latin typeface="Century Gothic"/>
                <a:cs typeface="Century Gothic"/>
              </a:rPr>
              <a:t>the </a:t>
            </a:r>
            <a:r>
              <a:rPr dirty="0" sz="2750" b="1">
                <a:latin typeface="Century Gothic"/>
                <a:cs typeface="Century Gothic"/>
              </a:rPr>
              <a:t>state </a:t>
            </a:r>
            <a:r>
              <a:rPr dirty="0" sz="2750" spc="20" b="1">
                <a:latin typeface="Century Gothic"/>
                <a:cs typeface="Century Gothic"/>
              </a:rPr>
              <a:t>of </a:t>
            </a:r>
            <a:r>
              <a:rPr dirty="0" sz="2750" spc="5" b="1">
                <a:latin typeface="Century Gothic"/>
                <a:cs typeface="Century Gothic"/>
              </a:rPr>
              <a:t>the  </a:t>
            </a:r>
            <a:r>
              <a:rPr dirty="0" sz="2750" spc="15" b="1">
                <a:latin typeface="Century Gothic"/>
                <a:cs typeface="Century Gothic"/>
              </a:rPr>
              <a:t>electrical network. These networks </a:t>
            </a:r>
            <a:r>
              <a:rPr dirty="0" sz="2750" spc="20" b="1">
                <a:latin typeface="Century Gothic"/>
                <a:cs typeface="Century Gothic"/>
              </a:rPr>
              <a:t>of PMUs </a:t>
            </a:r>
            <a:r>
              <a:rPr dirty="0" sz="2750" spc="5" b="1">
                <a:latin typeface="Century Gothic"/>
                <a:cs typeface="Century Gothic"/>
              </a:rPr>
              <a:t>are </a:t>
            </a:r>
            <a:r>
              <a:rPr dirty="0" sz="2750" spc="15" b="1">
                <a:latin typeface="Century Gothic"/>
                <a:cs typeface="Century Gothic"/>
              </a:rPr>
              <a:t>called </a:t>
            </a:r>
            <a:r>
              <a:rPr dirty="0" sz="2750" spc="-5" b="1">
                <a:latin typeface="Century Gothic"/>
                <a:cs typeface="Century Gothic"/>
              </a:rPr>
              <a:t>WAMS,  </a:t>
            </a:r>
            <a:r>
              <a:rPr dirty="0" sz="2750" spc="15" b="1">
                <a:latin typeface="Century Gothic"/>
                <a:cs typeface="Century Gothic"/>
              </a:rPr>
              <a:t>These </a:t>
            </a:r>
            <a:r>
              <a:rPr dirty="0" sz="2750" spc="20" b="1">
                <a:latin typeface="Century Gothic"/>
                <a:cs typeface="Century Gothic"/>
              </a:rPr>
              <a:t>PMUs </a:t>
            </a:r>
            <a:r>
              <a:rPr dirty="0" sz="2750" spc="5" b="1">
                <a:latin typeface="Century Gothic"/>
                <a:cs typeface="Century Gothic"/>
              </a:rPr>
              <a:t>are </a:t>
            </a:r>
            <a:r>
              <a:rPr dirty="0" sz="2750" spc="15" b="1">
                <a:latin typeface="Century Gothic"/>
                <a:cs typeface="Century Gothic"/>
              </a:rPr>
              <a:t>time </a:t>
            </a:r>
            <a:r>
              <a:rPr dirty="0" sz="2750" spc="10" b="1">
                <a:latin typeface="Century Gothic"/>
                <a:cs typeface="Century Gothic"/>
              </a:rPr>
              <a:t>synchronized </a:t>
            </a:r>
            <a:r>
              <a:rPr dirty="0" sz="2750" spc="5" b="1">
                <a:latin typeface="Century Gothic"/>
                <a:cs typeface="Century Gothic"/>
              </a:rPr>
              <a:t>using </a:t>
            </a:r>
            <a:r>
              <a:rPr dirty="0" sz="2750" spc="10" b="1">
                <a:latin typeface="Century Gothic"/>
                <a:cs typeface="Century Gothic"/>
              </a:rPr>
              <a:t>GPS. </a:t>
            </a:r>
            <a:r>
              <a:rPr dirty="0" sz="2750" spc="20" b="1">
                <a:latin typeface="Century Gothic"/>
                <a:cs typeface="Century Gothic"/>
              </a:rPr>
              <a:t>PMUs </a:t>
            </a:r>
            <a:r>
              <a:rPr dirty="0" sz="2750" spc="10" b="1">
                <a:latin typeface="Century Gothic"/>
                <a:cs typeface="Century Gothic"/>
              </a:rPr>
              <a:t>provide </a:t>
            </a:r>
            <a:r>
              <a:rPr dirty="0" sz="2750" b="1">
                <a:latin typeface="Century Gothic"/>
                <a:cs typeface="Century Gothic"/>
              </a:rPr>
              <a:t>phasor  </a:t>
            </a:r>
            <a:r>
              <a:rPr dirty="0" sz="2750" spc="10" b="1">
                <a:latin typeface="Century Gothic"/>
                <a:cs typeface="Century Gothic"/>
              </a:rPr>
              <a:t>parameters </a:t>
            </a:r>
            <a:r>
              <a:rPr dirty="0" sz="2750" spc="20" b="1">
                <a:latin typeface="Century Gothic"/>
                <a:cs typeface="Century Gothic"/>
              </a:rPr>
              <a:t>of </a:t>
            </a:r>
            <a:r>
              <a:rPr dirty="0" sz="2750" spc="5" b="1">
                <a:latin typeface="Century Gothic"/>
                <a:cs typeface="Century Gothic"/>
              </a:rPr>
              <a:t>the </a:t>
            </a:r>
            <a:r>
              <a:rPr dirty="0" sz="2750" spc="-5" b="1">
                <a:latin typeface="Century Gothic"/>
                <a:cs typeface="Century Gothic"/>
              </a:rPr>
              <a:t>signal. </a:t>
            </a:r>
            <a:r>
              <a:rPr dirty="0" sz="2750" spc="-10" b="1">
                <a:latin typeface="Century Gothic"/>
                <a:cs typeface="Century Gothic"/>
              </a:rPr>
              <a:t>It </a:t>
            </a:r>
            <a:r>
              <a:rPr dirty="0" sz="2750" spc="15" b="1">
                <a:latin typeface="Century Gothic"/>
                <a:cs typeface="Century Gothic"/>
              </a:rPr>
              <a:t>monitors </a:t>
            </a:r>
            <a:r>
              <a:rPr dirty="0" sz="2750" spc="5" b="1">
                <a:latin typeface="Century Gothic"/>
                <a:cs typeface="Century Gothic"/>
              </a:rPr>
              <a:t>the </a:t>
            </a:r>
            <a:r>
              <a:rPr dirty="0" sz="2750" spc="-5" b="1">
                <a:latin typeface="Century Gothic"/>
                <a:cs typeface="Century Gothic"/>
              </a:rPr>
              <a:t>status </a:t>
            </a:r>
            <a:r>
              <a:rPr dirty="0" sz="2750" spc="20" b="1">
                <a:latin typeface="Century Gothic"/>
                <a:cs typeface="Century Gothic"/>
              </a:rPr>
              <a:t>of </a:t>
            </a:r>
            <a:r>
              <a:rPr dirty="0" sz="2750" spc="5" b="1">
                <a:latin typeface="Century Gothic"/>
                <a:cs typeface="Century Gothic"/>
              </a:rPr>
              <a:t>the </a:t>
            </a:r>
            <a:r>
              <a:rPr dirty="0" sz="2750" spc="10" b="1">
                <a:latin typeface="Century Gothic"/>
                <a:cs typeface="Century Gothic"/>
              </a:rPr>
              <a:t>switches,  </a:t>
            </a:r>
            <a:r>
              <a:rPr dirty="0" sz="2750" spc="-5" b="1">
                <a:latin typeface="Century Gothic"/>
                <a:cs typeface="Century Gothic"/>
              </a:rPr>
              <a:t>status </a:t>
            </a:r>
            <a:r>
              <a:rPr dirty="0" sz="2750" spc="20" b="1">
                <a:latin typeface="Century Gothic"/>
                <a:cs typeface="Century Gothic"/>
              </a:rPr>
              <a:t>of </a:t>
            </a:r>
            <a:r>
              <a:rPr dirty="0" sz="2750" spc="5" b="1">
                <a:latin typeface="Century Gothic"/>
                <a:cs typeface="Century Gothic"/>
              </a:rPr>
              <a:t>the </a:t>
            </a:r>
            <a:r>
              <a:rPr dirty="0" sz="2750" spc="15" b="1">
                <a:latin typeface="Century Gothic"/>
                <a:cs typeface="Century Gothic"/>
              </a:rPr>
              <a:t>circuit </a:t>
            </a:r>
            <a:r>
              <a:rPr dirty="0" sz="2750" spc="5" b="1">
                <a:latin typeface="Century Gothic"/>
                <a:cs typeface="Century Gothic"/>
              </a:rPr>
              <a:t>breakers, </a:t>
            </a:r>
            <a:r>
              <a:rPr dirty="0" sz="2750" spc="10" b="1">
                <a:latin typeface="Century Gothic"/>
                <a:cs typeface="Century Gothic"/>
              </a:rPr>
              <a:t>equipment performance, congestion,  </a:t>
            </a:r>
            <a:r>
              <a:rPr dirty="0" sz="2750" spc="5" b="1">
                <a:latin typeface="Century Gothic"/>
                <a:cs typeface="Century Gothic"/>
              </a:rPr>
              <a:t>outages </a:t>
            </a:r>
            <a:r>
              <a:rPr dirty="0" sz="2750" b="1">
                <a:latin typeface="Century Gothic"/>
                <a:cs typeface="Century Gothic"/>
              </a:rPr>
              <a:t>and </a:t>
            </a:r>
            <a:r>
              <a:rPr dirty="0" sz="2750" spc="5" b="1">
                <a:latin typeface="Century Gothic"/>
                <a:cs typeface="Century Gothic"/>
              </a:rPr>
              <a:t>demand </a:t>
            </a:r>
            <a:r>
              <a:rPr dirty="0" sz="2750" spc="10" b="1">
                <a:latin typeface="Century Gothic"/>
                <a:cs typeface="Century Gothic"/>
              </a:rPr>
              <a:t>response </a:t>
            </a:r>
            <a:r>
              <a:rPr dirty="0" sz="2750" spc="15" b="1">
                <a:latin typeface="Century Gothic"/>
                <a:cs typeface="Century Gothic"/>
              </a:rPr>
              <a:t>events, </a:t>
            </a:r>
            <a:r>
              <a:rPr dirty="0" sz="2750" spc="-5" b="1">
                <a:latin typeface="Century Gothic"/>
                <a:cs typeface="Century Gothic"/>
              </a:rPr>
              <a:t>At </a:t>
            </a:r>
            <a:r>
              <a:rPr dirty="0" sz="2750" b="1">
                <a:latin typeface="Century Gothic"/>
                <a:cs typeface="Century Gothic"/>
              </a:rPr>
              <a:t>first </a:t>
            </a:r>
            <a:r>
              <a:rPr dirty="0" sz="2750" spc="15" b="1">
                <a:latin typeface="Century Gothic"/>
                <a:cs typeface="Century Gothic"/>
              </a:rPr>
              <a:t>implementing </a:t>
            </a:r>
            <a:r>
              <a:rPr dirty="0" sz="2750" spc="5" b="1">
                <a:latin typeface="Century Gothic"/>
                <a:cs typeface="Century Gothic"/>
              </a:rPr>
              <a:t>the  </a:t>
            </a:r>
            <a:r>
              <a:rPr dirty="0" sz="2750" spc="20" b="1">
                <a:latin typeface="Century Gothic"/>
                <a:cs typeface="Century Gothic"/>
              </a:rPr>
              <a:t>PMUs </a:t>
            </a:r>
            <a:r>
              <a:rPr dirty="0" sz="2750" spc="-5" b="1">
                <a:latin typeface="Century Gothic"/>
                <a:cs typeface="Century Gothic"/>
              </a:rPr>
              <a:t>at </a:t>
            </a:r>
            <a:r>
              <a:rPr dirty="0" sz="2750" spc="5" b="1">
                <a:latin typeface="Century Gothic"/>
                <a:cs typeface="Century Gothic"/>
              </a:rPr>
              <a:t>the System </a:t>
            </a:r>
            <a:r>
              <a:rPr dirty="0" sz="2750" spc="20" b="1">
                <a:latin typeface="Century Gothic"/>
                <a:cs typeface="Century Gothic"/>
              </a:rPr>
              <a:t>with </a:t>
            </a:r>
            <a:r>
              <a:rPr dirty="0" sz="2750" spc="-5" b="1">
                <a:latin typeface="Century Gothic"/>
                <a:cs typeface="Century Gothic"/>
              </a:rPr>
              <a:t>an </a:t>
            </a:r>
            <a:r>
              <a:rPr dirty="0" sz="2750" spc="5" b="1">
                <a:latin typeface="Century Gothic"/>
                <a:cs typeface="Century Gothic"/>
              </a:rPr>
              <a:t>algorithm </a:t>
            </a:r>
            <a:r>
              <a:rPr dirty="0" sz="2750" spc="20" b="1">
                <a:latin typeface="Century Gothic"/>
                <a:cs typeface="Century Gothic"/>
              </a:rPr>
              <a:t>of </a:t>
            </a:r>
            <a:r>
              <a:rPr dirty="0" sz="2750" spc="5" b="1">
                <a:latin typeface="Century Gothic"/>
                <a:cs typeface="Century Gothic"/>
              </a:rPr>
              <a:t>using </a:t>
            </a:r>
            <a:r>
              <a:rPr dirty="0" sz="2750" spc="20" b="1">
                <a:latin typeface="Century Gothic"/>
                <a:cs typeface="Century Gothic"/>
              </a:rPr>
              <a:t>PMUs </a:t>
            </a:r>
            <a:r>
              <a:rPr dirty="0" sz="2750" spc="-5" b="1">
                <a:latin typeface="Century Gothic"/>
                <a:cs typeface="Century Gothic"/>
              </a:rPr>
              <a:t>at </a:t>
            </a:r>
            <a:r>
              <a:rPr dirty="0" sz="2750" spc="25" b="1">
                <a:latin typeface="Century Gothic"/>
                <a:cs typeface="Century Gothic"/>
              </a:rPr>
              <a:t>25% </a:t>
            </a:r>
            <a:r>
              <a:rPr dirty="0" sz="2750" spc="20" b="1">
                <a:latin typeface="Century Gothic"/>
                <a:cs typeface="Century Gothic"/>
              </a:rPr>
              <a:t>of </a:t>
            </a:r>
            <a:r>
              <a:rPr dirty="0" sz="2750" spc="5" b="1">
                <a:latin typeface="Century Gothic"/>
                <a:cs typeface="Century Gothic"/>
              </a:rPr>
              <a:t>the  </a:t>
            </a:r>
            <a:r>
              <a:rPr dirty="0" sz="2750" spc="10" b="1">
                <a:latin typeface="Century Gothic"/>
                <a:cs typeface="Century Gothic"/>
              </a:rPr>
              <a:t>number </a:t>
            </a:r>
            <a:r>
              <a:rPr dirty="0" sz="2750" spc="20" b="1">
                <a:latin typeface="Century Gothic"/>
                <a:cs typeface="Century Gothic"/>
              </a:rPr>
              <a:t>of </a:t>
            </a:r>
            <a:r>
              <a:rPr dirty="0" sz="2750" spc="5" b="1">
                <a:latin typeface="Century Gothic"/>
                <a:cs typeface="Century Gothic"/>
              </a:rPr>
              <a:t>the </a:t>
            </a:r>
            <a:r>
              <a:rPr dirty="0" sz="2750" spc="15" b="1">
                <a:latin typeface="Century Gothic"/>
                <a:cs typeface="Century Gothic"/>
              </a:rPr>
              <a:t>existed </a:t>
            </a:r>
            <a:r>
              <a:rPr dirty="0" sz="2750" b="1">
                <a:latin typeface="Century Gothic"/>
                <a:cs typeface="Century Gothic"/>
              </a:rPr>
              <a:t>buses </a:t>
            </a:r>
            <a:r>
              <a:rPr dirty="0" sz="2750" spc="-5" b="1">
                <a:latin typeface="Century Gothic"/>
                <a:cs typeface="Century Gothic"/>
              </a:rPr>
              <a:t>at </a:t>
            </a:r>
            <a:r>
              <a:rPr dirty="0" sz="2750" spc="5" b="1">
                <a:latin typeface="Century Gothic"/>
                <a:cs typeface="Century Gothic"/>
              </a:rPr>
              <a:t>the </a:t>
            </a:r>
            <a:r>
              <a:rPr dirty="0" sz="2750" spc="20" b="1">
                <a:latin typeface="Century Gothic"/>
                <a:cs typeface="Century Gothic"/>
              </a:rPr>
              <a:t>whole</a:t>
            </a:r>
            <a:r>
              <a:rPr dirty="0" sz="2750" spc="515" b="1">
                <a:latin typeface="Century Gothic"/>
                <a:cs typeface="Century Gothic"/>
              </a:rPr>
              <a:t> </a:t>
            </a:r>
            <a:r>
              <a:rPr dirty="0" sz="2750" spc="5" b="1">
                <a:latin typeface="Century Gothic"/>
                <a:cs typeface="Century Gothic"/>
              </a:rPr>
              <a:t>system.</a:t>
            </a:r>
            <a:endParaRPr sz="27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299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01250" y="0"/>
            <a:ext cx="819150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66725"/>
            <a:ext cx="7724790" cy="1038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57215"/>
            <a:ext cx="495300" cy="1038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Conventional </a:t>
            </a:r>
            <a:r>
              <a:rPr dirty="0"/>
              <a:t>protection </a:t>
            </a:r>
            <a:r>
              <a:rPr dirty="0" spc="5"/>
              <a:t>schemes </a:t>
            </a:r>
            <a:r>
              <a:rPr dirty="0" spc="10"/>
              <a:t>and </a:t>
            </a:r>
            <a:r>
              <a:rPr dirty="0"/>
              <a:t>a</a:t>
            </a:r>
            <a:r>
              <a:rPr dirty="0" spc="-320"/>
              <a:t> </a:t>
            </a:r>
            <a:r>
              <a:rPr dirty="0" spc="15"/>
              <a:t>wide-</a:t>
            </a:r>
          </a:p>
        </p:txBody>
      </p:sp>
      <p:sp>
        <p:nvSpPr>
          <p:cNvPr id="7" name="object 7"/>
          <p:cNvSpPr/>
          <p:nvPr/>
        </p:nvSpPr>
        <p:spPr>
          <a:xfrm>
            <a:off x="95250" y="1333484"/>
            <a:ext cx="6286500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05500" y="1333484"/>
            <a:ext cx="619125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48359" y="1333484"/>
            <a:ext cx="2990850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62990" y="1333484"/>
            <a:ext cx="619125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05850" y="1333484"/>
            <a:ext cx="1866900" cy="771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250" y="1704975"/>
            <a:ext cx="11563350" cy="7715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250" y="2085975"/>
            <a:ext cx="10401300" cy="7715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020300" y="2085975"/>
            <a:ext cx="619125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5250" y="2466975"/>
            <a:ext cx="11201400" cy="7715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5250" y="2838434"/>
            <a:ext cx="7810500" cy="7715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29500" y="2838434"/>
            <a:ext cx="857250" cy="7715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10500" y="2838434"/>
            <a:ext cx="4314840" cy="7715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250" y="3219450"/>
            <a:ext cx="12049109" cy="7715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5250" y="3590925"/>
            <a:ext cx="10972800" cy="7715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250" y="3971925"/>
            <a:ext cx="11668109" cy="7715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5250" y="4343400"/>
            <a:ext cx="11849100" cy="7715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5250" y="4724400"/>
            <a:ext cx="11106150" cy="7715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5250" y="5095875"/>
            <a:ext cx="11953859" cy="7715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5250" y="5476875"/>
            <a:ext cx="10839450" cy="77152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50" y="5848350"/>
            <a:ext cx="11458559" cy="7715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50" y="6229350"/>
            <a:ext cx="2667000" cy="6286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6219825"/>
            <a:ext cx="561975" cy="6381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64465" y="600962"/>
            <a:ext cx="11676380" cy="6162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b="1">
                <a:solidFill>
                  <a:srgbClr val="374C80"/>
                </a:solidFill>
                <a:latin typeface="Century Gothic"/>
                <a:cs typeface="Century Gothic"/>
              </a:rPr>
              <a:t>area </a:t>
            </a:r>
            <a:r>
              <a:rPr dirty="0" sz="3600" spc="10" b="1">
                <a:solidFill>
                  <a:srgbClr val="374C80"/>
                </a:solidFill>
                <a:latin typeface="Century Gothic"/>
                <a:cs typeface="Century Gothic"/>
              </a:rPr>
              <a:t>backup </a:t>
            </a:r>
            <a:r>
              <a:rPr dirty="0" sz="3600" b="1">
                <a:solidFill>
                  <a:srgbClr val="374C80"/>
                </a:solidFill>
                <a:latin typeface="Century Gothic"/>
                <a:cs typeface="Century Gothic"/>
              </a:rPr>
              <a:t>protection </a:t>
            </a:r>
            <a:r>
              <a:rPr dirty="0" sz="3600" spc="-5" b="1">
                <a:solidFill>
                  <a:srgbClr val="374C80"/>
                </a:solidFill>
                <a:latin typeface="Century Gothic"/>
                <a:cs typeface="Century Gothic"/>
              </a:rPr>
              <a:t>system</a:t>
            </a:r>
            <a:r>
              <a:rPr dirty="0" sz="3600" spc="-190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600" b="1">
                <a:solidFill>
                  <a:srgbClr val="374C80"/>
                </a:solidFill>
                <a:latin typeface="Century Gothic"/>
                <a:cs typeface="Century Gothic"/>
              </a:rPr>
              <a:t>:</a:t>
            </a:r>
            <a:endParaRPr sz="3600">
              <a:latin typeface="Century Gothic"/>
              <a:cs typeface="Century Gothic"/>
            </a:endParaRPr>
          </a:p>
          <a:p>
            <a:pPr marL="156845" marR="5080">
              <a:lnSpc>
                <a:spcPct val="95200"/>
              </a:lnSpc>
              <a:spcBef>
                <a:spcPts val="2415"/>
              </a:spcBef>
            </a:pPr>
            <a:r>
              <a:rPr dirty="0" sz="2600" spc="-5" b="1">
                <a:latin typeface="Century Gothic"/>
                <a:cs typeface="Century Gothic"/>
              </a:rPr>
              <a:t>According </a:t>
            </a:r>
            <a:r>
              <a:rPr dirty="0" sz="2600" spc="-10" b="1">
                <a:latin typeface="Century Gothic"/>
                <a:cs typeface="Century Gothic"/>
              </a:rPr>
              <a:t>to </a:t>
            </a:r>
            <a:r>
              <a:rPr dirty="0" sz="2600" spc="-5" b="1">
                <a:latin typeface="Century Gothic"/>
                <a:cs typeface="Century Gothic"/>
              </a:rPr>
              <a:t>recent </a:t>
            </a:r>
            <a:r>
              <a:rPr dirty="0" sz="2600" spc="-10" b="1">
                <a:latin typeface="Century Gothic"/>
                <a:cs typeface="Century Gothic"/>
              </a:rPr>
              <a:t>studies, </a:t>
            </a:r>
            <a:r>
              <a:rPr dirty="0" sz="2600" spc="-5" b="1">
                <a:latin typeface="Century Gothic"/>
                <a:cs typeface="Century Gothic"/>
              </a:rPr>
              <a:t>the mal-operation or fail-to </a:t>
            </a:r>
            <a:r>
              <a:rPr dirty="0" sz="2600" spc="-15" b="1">
                <a:latin typeface="Century Gothic"/>
                <a:cs typeface="Century Gothic"/>
              </a:rPr>
              <a:t>trip </a:t>
            </a:r>
            <a:r>
              <a:rPr dirty="0" sz="2600" spc="-5" b="1">
                <a:latin typeface="Century Gothic"/>
                <a:cs typeface="Century Gothic"/>
              </a:rPr>
              <a:t>of 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spc="-10" b="1">
                <a:latin typeface="Century Gothic"/>
                <a:cs typeface="Century Gothic"/>
              </a:rPr>
              <a:t>is </a:t>
            </a:r>
            <a:r>
              <a:rPr dirty="0" sz="2600" spc="-5" b="1">
                <a:latin typeface="Century Gothic"/>
                <a:cs typeface="Century Gothic"/>
              </a:rPr>
              <a:t>determined </a:t>
            </a:r>
            <a:r>
              <a:rPr dirty="0" sz="2600" spc="10" b="1">
                <a:latin typeface="Century Gothic"/>
                <a:cs typeface="Century Gothic"/>
              </a:rPr>
              <a:t>as </a:t>
            </a:r>
            <a:r>
              <a:rPr dirty="0" sz="2600" spc="5" b="1">
                <a:latin typeface="Century Gothic"/>
                <a:cs typeface="Century Gothic"/>
              </a:rPr>
              <a:t>one </a:t>
            </a:r>
            <a:r>
              <a:rPr dirty="0" sz="2600" spc="-5" b="1">
                <a:latin typeface="Century Gothic"/>
                <a:cs typeface="Century Gothic"/>
              </a:rPr>
              <a:t>of the origins </a:t>
            </a:r>
            <a:r>
              <a:rPr dirty="0" sz="2600" spc="-10" b="1">
                <a:latin typeface="Century Gothic"/>
                <a:cs typeface="Century Gothic"/>
              </a:rPr>
              <a:t>to </a:t>
            </a:r>
            <a:r>
              <a:rPr dirty="0" sz="2600" spc="-5" b="1">
                <a:latin typeface="Century Gothic"/>
                <a:cs typeface="Century Gothic"/>
              </a:rPr>
              <a:t>raise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b="1">
                <a:latin typeface="Century Gothic"/>
                <a:cs typeface="Century Gothic"/>
              </a:rPr>
              <a:t>propagate  </a:t>
            </a:r>
            <a:r>
              <a:rPr dirty="0" sz="2600" spc="5" b="1">
                <a:latin typeface="Century Gothic"/>
                <a:cs typeface="Century Gothic"/>
              </a:rPr>
              <a:t>major </a:t>
            </a:r>
            <a:r>
              <a:rPr dirty="0" sz="2600" b="1">
                <a:latin typeface="Century Gothic"/>
                <a:cs typeface="Century Gothic"/>
              </a:rPr>
              <a:t>power </a:t>
            </a:r>
            <a:r>
              <a:rPr dirty="0" sz="2600" spc="-10" b="1">
                <a:latin typeface="Century Gothic"/>
                <a:cs typeface="Century Gothic"/>
              </a:rPr>
              <a:t>system </a:t>
            </a:r>
            <a:r>
              <a:rPr dirty="0" sz="2600" spc="-5" b="1">
                <a:latin typeface="Century Gothic"/>
                <a:cs typeface="Century Gothic"/>
              </a:rPr>
              <a:t>disturbances. </a:t>
            </a:r>
            <a:r>
              <a:rPr dirty="0" sz="2600" spc="20" b="1">
                <a:latin typeface="Century Gothic"/>
                <a:cs typeface="Century Gothic"/>
              </a:rPr>
              <a:t>A </a:t>
            </a:r>
            <a:r>
              <a:rPr dirty="0" sz="2600" spc="10" b="1">
                <a:latin typeface="Century Gothic"/>
                <a:cs typeface="Century Gothic"/>
              </a:rPr>
              <a:t>vast </a:t>
            </a:r>
            <a:r>
              <a:rPr dirty="0" sz="2600" spc="-5" b="1">
                <a:latin typeface="Century Gothic"/>
                <a:cs typeface="Century Gothic"/>
              </a:rPr>
              <a:t>majority of relay </a:t>
            </a:r>
            <a:r>
              <a:rPr dirty="0" sz="2600" spc="-10" b="1">
                <a:latin typeface="Century Gothic"/>
                <a:cs typeface="Century Gothic"/>
              </a:rPr>
              <a:t>mal-  operations </a:t>
            </a:r>
            <a:r>
              <a:rPr dirty="0" sz="2600" b="1">
                <a:latin typeface="Century Gothic"/>
                <a:cs typeface="Century Gothic"/>
              </a:rPr>
              <a:t>are unwanted </a:t>
            </a:r>
            <a:r>
              <a:rPr dirty="0" sz="2600" spc="-10" b="1">
                <a:latin typeface="Century Gothic"/>
                <a:cs typeface="Century Gothic"/>
              </a:rPr>
              <a:t>trips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15" b="1">
                <a:latin typeface="Century Gothic"/>
                <a:cs typeface="Century Gothic"/>
              </a:rPr>
              <a:t>have </a:t>
            </a:r>
            <a:r>
              <a:rPr dirty="0" sz="2600" spc="-5" b="1">
                <a:latin typeface="Century Gothic"/>
                <a:cs typeface="Century Gothic"/>
              </a:rPr>
              <a:t>been </a:t>
            </a:r>
            <a:r>
              <a:rPr dirty="0" sz="2600" b="1">
                <a:latin typeface="Century Gothic"/>
                <a:cs typeface="Century Gothic"/>
              </a:rPr>
              <a:t>shown </a:t>
            </a:r>
            <a:r>
              <a:rPr dirty="0" sz="2600" spc="-10" b="1">
                <a:latin typeface="Century Gothic"/>
                <a:cs typeface="Century Gothic"/>
              </a:rPr>
              <a:t>to </a:t>
            </a:r>
            <a:r>
              <a:rPr dirty="0" sz="2600" b="1">
                <a:latin typeface="Century Gothic"/>
                <a:cs typeface="Century Gothic"/>
              </a:rPr>
              <a:t>propagate  </a:t>
            </a:r>
            <a:r>
              <a:rPr dirty="0" sz="2600" spc="5" b="1">
                <a:latin typeface="Century Gothic"/>
                <a:cs typeface="Century Gothic"/>
              </a:rPr>
              <a:t>major </a:t>
            </a:r>
            <a:r>
              <a:rPr dirty="0" sz="2600" spc="-10" b="1">
                <a:latin typeface="Century Gothic"/>
                <a:cs typeface="Century Gothic"/>
              </a:rPr>
              <a:t>disturbances. </a:t>
            </a:r>
            <a:r>
              <a:rPr dirty="0" sz="2600" spc="20" b="1">
                <a:latin typeface="Century Gothic"/>
                <a:cs typeface="Century Gothic"/>
              </a:rPr>
              <a:t>A </a:t>
            </a:r>
            <a:r>
              <a:rPr dirty="0" sz="2600" b="1">
                <a:latin typeface="Century Gothic"/>
                <a:cs typeface="Century Gothic"/>
              </a:rPr>
              <a:t>CIGRE </a:t>
            </a:r>
            <a:r>
              <a:rPr dirty="0" sz="2600" spc="-5" b="1">
                <a:latin typeface="Century Gothic"/>
                <a:cs typeface="Century Gothic"/>
              </a:rPr>
              <a:t>study </a:t>
            </a:r>
            <a:r>
              <a:rPr dirty="0" sz="2600" spc="5" b="1">
                <a:latin typeface="Century Gothic"/>
                <a:cs typeface="Century Gothic"/>
              </a:rPr>
              <a:t>found </a:t>
            </a:r>
            <a:r>
              <a:rPr dirty="0" sz="2600" b="1">
                <a:latin typeface="Century Gothic"/>
                <a:cs typeface="Century Gothic"/>
              </a:rPr>
              <a:t>that </a:t>
            </a:r>
            <a:r>
              <a:rPr dirty="0" sz="2600" spc="35" b="1">
                <a:latin typeface="Century Gothic"/>
                <a:cs typeface="Century Gothic"/>
              </a:rPr>
              <a:t>27%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bulk power </a:t>
            </a:r>
            <a:r>
              <a:rPr dirty="0" sz="2600" spc="-15" b="1">
                <a:latin typeface="Century Gothic"/>
                <a:cs typeface="Century Gothic"/>
              </a:rPr>
              <a:t>system  </a:t>
            </a:r>
            <a:r>
              <a:rPr dirty="0" sz="2600" spc="-5" b="1">
                <a:latin typeface="Century Gothic"/>
                <a:cs typeface="Century Gothic"/>
              </a:rPr>
              <a:t>disturbances </a:t>
            </a:r>
            <a:r>
              <a:rPr dirty="0" sz="2600" spc="-10" b="1">
                <a:latin typeface="Century Gothic"/>
                <a:cs typeface="Century Gothic"/>
              </a:rPr>
              <a:t>resulted </a:t>
            </a:r>
            <a:r>
              <a:rPr dirty="0" sz="2600" spc="5" b="1">
                <a:latin typeface="Century Gothic"/>
                <a:cs typeface="Century Gothic"/>
              </a:rPr>
              <a:t>from </a:t>
            </a:r>
            <a:r>
              <a:rPr dirty="0" sz="2600" b="1">
                <a:latin typeface="Century Gothic"/>
                <a:cs typeface="Century Gothic"/>
              </a:rPr>
              <a:t>false </a:t>
            </a:r>
            <a:r>
              <a:rPr dirty="0" sz="2600" spc="-10" b="1">
                <a:latin typeface="Century Gothic"/>
                <a:cs typeface="Century Gothic"/>
              </a:rPr>
              <a:t>trips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the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spc="-10" b="1">
                <a:latin typeface="Century Gothic"/>
                <a:cs typeface="Century Gothic"/>
              </a:rPr>
              <a:t>system. </a:t>
            </a:r>
            <a:r>
              <a:rPr dirty="0" sz="2600" spc="20" b="1">
                <a:latin typeface="Century Gothic"/>
                <a:cs typeface="Century Gothic"/>
              </a:rPr>
              <a:t>The </a:t>
            </a:r>
            <a:r>
              <a:rPr dirty="0" sz="2600" spc="5" b="1">
                <a:latin typeface="Century Gothic"/>
                <a:cs typeface="Century Gothic"/>
              </a:rPr>
              <a:t>major  </a:t>
            </a:r>
            <a:r>
              <a:rPr dirty="0" sz="2600" spc="-5" b="1">
                <a:latin typeface="Century Gothic"/>
                <a:cs typeface="Century Gothic"/>
              </a:rPr>
              <a:t>reason of </a:t>
            </a:r>
            <a:r>
              <a:rPr dirty="0" sz="2600" spc="-10" b="1">
                <a:latin typeface="Century Gothic"/>
                <a:cs typeface="Century Gothic"/>
              </a:rPr>
              <a:t>these </a:t>
            </a:r>
            <a:r>
              <a:rPr dirty="0" sz="2600" spc="-5" b="1">
                <a:latin typeface="Century Gothic"/>
                <a:cs typeface="Century Gothic"/>
              </a:rPr>
              <a:t>conventional </a:t>
            </a:r>
            <a:r>
              <a:rPr dirty="0" sz="2600" spc="-10" b="1">
                <a:latin typeface="Century Gothic"/>
                <a:cs typeface="Century Gothic"/>
              </a:rPr>
              <a:t>solutions </a:t>
            </a:r>
            <a:r>
              <a:rPr dirty="0" sz="2600" spc="-15" b="1">
                <a:latin typeface="Century Gothic"/>
                <a:cs typeface="Century Gothic"/>
              </a:rPr>
              <a:t>lies </a:t>
            </a:r>
            <a:r>
              <a:rPr dirty="0" sz="2600" spc="-5" b="1">
                <a:latin typeface="Century Gothic"/>
                <a:cs typeface="Century Gothic"/>
              </a:rPr>
              <a:t>in </a:t>
            </a:r>
            <a:r>
              <a:rPr dirty="0" sz="2600" b="1">
                <a:latin typeface="Century Gothic"/>
                <a:cs typeface="Century Gothic"/>
              </a:rPr>
              <a:t>that </a:t>
            </a:r>
            <a:r>
              <a:rPr dirty="0" sz="2600" spc="-10" b="1">
                <a:latin typeface="Century Gothic"/>
                <a:cs typeface="Century Gothic"/>
              </a:rPr>
              <a:t>local </a:t>
            </a:r>
            <a:r>
              <a:rPr dirty="0" sz="2600" spc="-15" b="1">
                <a:latin typeface="Century Gothic"/>
                <a:cs typeface="Century Gothic"/>
              </a:rPr>
              <a:t>protection  </a:t>
            </a:r>
            <a:r>
              <a:rPr dirty="0" sz="2600" spc="-5" b="1">
                <a:latin typeface="Century Gothic"/>
                <a:cs typeface="Century Gothic"/>
              </a:rPr>
              <a:t>devices </a:t>
            </a:r>
            <a:r>
              <a:rPr dirty="0" sz="2600" spc="5" b="1">
                <a:latin typeface="Century Gothic"/>
                <a:cs typeface="Century Gothic"/>
              </a:rPr>
              <a:t>are </a:t>
            </a:r>
            <a:r>
              <a:rPr dirty="0" sz="2600" b="1">
                <a:latin typeface="Century Gothic"/>
                <a:cs typeface="Century Gothic"/>
              </a:rPr>
              <a:t>not </a:t>
            </a:r>
            <a:r>
              <a:rPr dirty="0" sz="2600" spc="-10" b="1">
                <a:latin typeface="Century Gothic"/>
                <a:cs typeface="Century Gothic"/>
              </a:rPr>
              <a:t>considering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spc="-10" b="1">
                <a:latin typeface="Century Gothic"/>
                <a:cs typeface="Century Gothic"/>
              </a:rPr>
              <a:t>system </a:t>
            </a:r>
            <a:r>
              <a:rPr dirty="0" sz="2600" spc="5" b="1">
                <a:latin typeface="Century Gothic"/>
                <a:cs typeface="Century Gothic"/>
              </a:rPr>
              <a:t>view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5" b="1">
                <a:latin typeface="Century Gothic"/>
                <a:cs typeface="Century Gothic"/>
              </a:rPr>
              <a:t>are </a:t>
            </a:r>
            <a:r>
              <a:rPr dirty="0" sz="2600" spc="-5" b="1">
                <a:latin typeface="Century Gothic"/>
                <a:cs typeface="Century Gothic"/>
              </a:rPr>
              <a:t>therefore </a:t>
            </a:r>
            <a:r>
              <a:rPr dirty="0" sz="2600" b="1">
                <a:latin typeface="Century Gothic"/>
                <a:cs typeface="Century Gothic"/>
              </a:rPr>
              <a:t>not able  </a:t>
            </a:r>
            <a:r>
              <a:rPr dirty="0" sz="2600" spc="-10" b="1">
                <a:latin typeface="Century Gothic"/>
                <a:cs typeface="Century Gothic"/>
              </a:rPr>
              <a:t>to </a:t>
            </a:r>
            <a:r>
              <a:rPr dirty="0" sz="2600" spc="-5" b="1">
                <a:latin typeface="Century Gothic"/>
                <a:cs typeface="Century Gothic"/>
              </a:rPr>
              <a:t>take optimized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0" b="1">
                <a:latin typeface="Century Gothic"/>
                <a:cs typeface="Century Gothic"/>
              </a:rPr>
              <a:t>coordinated actions. </a:t>
            </a:r>
            <a:r>
              <a:rPr dirty="0" sz="2600" b="1">
                <a:latin typeface="Century Gothic"/>
                <a:cs typeface="Century Gothic"/>
              </a:rPr>
              <a:t>Backup </a:t>
            </a:r>
            <a:r>
              <a:rPr dirty="0" sz="2600" spc="-15" b="1">
                <a:latin typeface="Century Gothic"/>
                <a:cs typeface="Century Gothic"/>
              </a:rPr>
              <a:t>protections </a:t>
            </a:r>
            <a:r>
              <a:rPr dirty="0" sz="2600" spc="-5" b="1">
                <a:latin typeface="Century Gothic"/>
                <a:cs typeface="Century Gothic"/>
              </a:rPr>
              <a:t>in </a:t>
            </a:r>
            <a:r>
              <a:rPr dirty="0" sz="2600" b="1">
                <a:latin typeface="Century Gothic"/>
                <a:cs typeface="Century Gothic"/>
              </a:rPr>
              <a:t>fault  </a:t>
            </a:r>
            <a:r>
              <a:rPr dirty="0" sz="2600" spc="-5" b="1">
                <a:latin typeface="Century Gothic"/>
                <a:cs typeface="Century Gothic"/>
              </a:rPr>
              <a:t>clearance </a:t>
            </a:r>
            <a:r>
              <a:rPr dirty="0" sz="2600" spc="-15" b="1">
                <a:latin typeface="Century Gothic"/>
                <a:cs typeface="Century Gothic"/>
              </a:rPr>
              <a:t>system </a:t>
            </a:r>
            <a:r>
              <a:rPr dirty="0" sz="2600" spc="15" b="1">
                <a:latin typeface="Century Gothic"/>
                <a:cs typeface="Century Gothic"/>
              </a:rPr>
              <a:t>have </a:t>
            </a:r>
            <a:r>
              <a:rPr dirty="0" sz="2600" spc="-5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task to </a:t>
            </a:r>
            <a:r>
              <a:rPr dirty="0" sz="2600" spc="-5" b="1">
                <a:latin typeface="Century Gothic"/>
                <a:cs typeface="Century Gothic"/>
              </a:rPr>
              <a:t>operate only </a:t>
            </a:r>
            <a:r>
              <a:rPr dirty="0" sz="2600" spc="10" b="1">
                <a:latin typeface="Century Gothic"/>
                <a:cs typeface="Century Gothic"/>
              </a:rPr>
              <a:t>when </a:t>
            </a:r>
            <a:r>
              <a:rPr dirty="0" sz="2600" spc="-5" b="1">
                <a:latin typeface="Century Gothic"/>
                <a:cs typeface="Century Gothic"/>
              </a:rPr>
              <a:t>the </a:t>
            </a:r>
            <a:r>
              <a:rPr dirty="0" sz="2600" b="1">
                <a:latin typeface="Century Gothic"/>
                <a:cs typeface="Century Gothic"/>
              </a:rPr>
              <a:t>primary 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spc="-5" b="1">
                <a:latin typeface="Century Gothic"/>
                <a:cs typeface="Century Gothic"/>
              </a:rPr>
              <a:t>fails </a:t>
            </a:r>
            <a:r>
              <a:rPr dirty="0" sz="2600" spc="-10" b="1">
                <a:latin typeface="Century Gothic"/>
                <a:cs typeface="Century Gothic"/>
              </a:rPr>
              <a:t>to </a:t>
            </a:r>
            <a:r>
              <a:rPr dirty="0" sz="2600" spc="-5" b="1">
                <a:latin typeface="Century Gothic"/>
                <a:cs typeface="Century Gothic"/>
              </a:rPr>
              <a:t>operate or </a:t>
            </a:r>
            <a:r>
              <a:rPr dirty="0" sz="2600" spc="10" b="1">
                <a:latin typeface="Century Gothic"/>
                <a:cs typeface="Century Gothic"/>
              </a:rPr>
              <a:t>when </a:t>
            </a:r>
            <a:r>
              <a:rPr dirty="0" sz="2600" b="1">
                <a:latin typeface="Century Gothic"/>
                <a:cs typeface="Century Gothic"/>
              </a:rPr>
              <a:t>the </a:t>
            </a:r>
            <a:r>
              <a:rPr dirty="0" sz="2600" spc="5" b="1">
                <a:latin typeface="Century Gothic"/>
                <a:cs typeface="Century Gothic"/>
              </a:rPr>
              <a:t>primary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spc="-5" b="1">
                <a:latin typeface="Century Gothic"/>
                <a:cs typeface="Century Gothic"/>
              </a:rPr>
              <a:t>is temporarily  </a:t>
            </a:r>
            <a:r>
              <a:rPr dirty="0" sz="2600" b="1">
                <a:latin typeface="Century Gothic"/>
                <a:cs typeface="Century Gothic"/>
              </a:rPr>
              <a:t>out </a:t>
            </a:r>
            <a:r>
              <a:rPr dirty="0" sz="2600" spc="-5" b="1">
                <a:latin typeface="Century Gothic"/>
                <a:cs typeface="Century Gothic"/>
              </a:rPr>
              <a:t>of service. </a:t>
            </a:r>
            <a:r>
              <a:rPr dirty="0" sz="2600" spc="20" b="1">
                <a:latin typeface="Century Gothic"/>
                <a:cs typeface="Century Gothic"/>
              </a:rPr>
              <a:t>The </a:t>
            </a:r>
            <a:r>
              <a:rPr dirty="0" sz="2600" spc="-5" b="1">
                <a:latin typeface="Century Gothic"/>
                <a:cs typeface="Century Gothic"/>
              </a:rPr>
              <a:t>recent complexity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b="1">
                <a:latin typeface="Century Gothic"/>
                <a:cs typeface="Century Gothic"/>
              </a:rPr>
              <a:t>enlargement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power  </a:t>
            </a:r>
            <a:r>
              <a:rPr dirty="0" sz="2600" spc="-10" b="1">
                <a:latin typeface="Century Gothic"/>
                <a:cs typeface="Century Gothic"/>
              </a:rPr>
              <a:t>systems </a:t>
            </a:r>
            <a:r>
              <a:rPr dirty="0" sz="2600" spc="5" b="1">
                <a:latin typeface="Century Gothic"/>
                <a:cs typeface="Century Gothic"/>
              </a:rPr>
              <a:t>makes </a:t>
            </a:r>
            <a:r>
              <a:rPr dirty="0" sz="2600" spc="-10" b="1">
                <a:latin typeface="Century Gothic"/>
                <a:cs typeface="Century Gothic"/>
              </a:rPr>
              <a:t>it </a:t>
            </a:r>
            <a:r>
              <a:rPr dirty="0" sz="2600" spc="-5" b="1">
                <a:latin typeface="Century Gothic"/>
                <a:cs typeface="Century Gothic"/>
              </a:rPr>
              <a:t>difficult </a:t>
            </a:r>
            <a:r>
              <a:rPr dirty="0" sz="2600" spc="-10" b="1">
                <a:latin typeface="Century Gothic"/>
                <a:cs typeface="Century Gothic"/>
              </a:rPr>
              <a:t>to coordinate operation </a:t>
            </a:r>
            <a:r>
              <a:rPr dirty="0" sz="2600" spc="-5" b="1">
                <a:latin typeface="Century Gothic"/>
                <a:cs typeface="Century Gothic"/>
              </a:rPr>
              <a:t>times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5" b="1">
                <a:latin typeface="Century Gothic"/>
                <a:cs typeface="Century Gothic"/>
              </a:rPr>
              <a:t>reaches  </a:t>
            </a:r>
            <a:r>
              <a:rPr dirty="0" sz="2600" spc="10" b="1">
                <a:latin typeface="Century Gothic"/>
                <a:cs typeface="Century Gothic"/>
              </a:rPr>
              <a:t>among</a:t>
            </a:r>
            <a:r>
              <a:rPr dirty="0" sz="2600" spc="-60" b="1">
                <a:latin typeface="Century Gothic"/>
                <a:cs typeface="Century Gothic"/>
              </a:rPr>
              <a:t> </a:t>
            </a:r>
            <a:r>
              <a:rPr dirty="0" sz="2600" spc="-10" b="1">
                <a:latin typeface="Century Gothic"/>
                <a:cs typeface="Century Gothic"/>
              </a:rPr>
              <a:t>relays</a:t>
            </a:r>
            <a:endParaRPr sz="2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" y="114315"/>
            <a:ext cx="11296650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575" y="485775"/>
            <a:ext cx="11125200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575" y="866775"/>
            <a:ext cx="12049109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75" y="1247775"/>
            <a:ext cx="10829909" cy="771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575" y="1619234"/>
            <a:ext cx="11287109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5" y="2000234"/>
            <a:ext cx="12096750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75" y="2371725"/>
            <a:ext cx="12030059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575" y="2752725"/>
            <a:ext cx="11763359" cy="771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575" y="3124200"/>
            <a:ext cx="11391900" cy="7715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575" y="3505200"/>
            <a:ext cx="10858500" cy="7715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575" y="3876675"/>
            <a:ext cx="10782300" cy="7715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575" y="4257675"/>
            <a:ext cx="11715750" cy="7715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575" y="4629150"/>
            <a:ext cx="10791809" cy="7715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575" y="5010150"/>
            <a:ext cx="10544159" cy="7715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575" y="5381625"/>
            <a:ext cx="11087100" cy="7715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575" y="5762625"/>
            <a:ext cx="11382359" cy="7715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575" y="6134100"/>
            <a:ext cx="5410200" cy="7238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6124575"/>
            <a:ext cx="495300" cy="7334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36533" y="208655"/>
            <a:ext cx="11574145" cy="645414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ct val="95100"/>
              </a:lnSpc>
              <a:spcBef>
                <a:spcPts val="280"/>
              </a:spcBef>
            </a:pPr>
            <a:r>
              <a:rPr dirty="0" sz="2600" spc="-10" b="1">
                <a:latin typeface="Century Gothic"/>
                <a:cs typeface="Century Gothic"/>
              </a:rPr>
              <a:t>Especially, </a:t>
            </a:r>
            <a:r>
              <a:rPr dirty="0" sz="2600" spc="15" b="1">
                <a:latin typeface="Century Gothic"/>
                <a:cs typeface="Century Gothic"/>
              </a:rPr>
              <a:t>In </a:t>
            </a:r>
            <a:r>
              <a:rPr dirty="0" sz="2600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existed </a:t>
            </a:r>
            <a:r>
              <a:rPr dirty="0" sz="2600" spc="-5" b="1">
                <a:latin typeface="Century Gothic"/>
                <a:cs typeface="Century Gothic"/>
              </a:rPr>
              <a:t>relay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spc="-10" b="1">
                <a:latin typeface="Century Gothic"/>
                <a:cs typeface="Century Gothic"/>
              </a:rPr>
              <a:t>system, </a:t>
            </a:r>
            <a:r>
              <a:rPr dirty="0" sz="2600" spc="15" b="1">
                <a:latin typeface="Century Gothic"/>
                <a:cs typeface="Century Gothic"/>
              </a:rPr>
              <a:t>mal </a:t>
            </a:r>
            <a:r>
              <a:rPr dirty="0" sz="2600" spc="-10" b="1">
                <a:latin typeface="Century Gothic"/>
                <a:cs typeface="Century Gothic"/>
              </a:rPr>
              <a:t>operations </a:t>
            </a:r>
            <a:r>
              <a:rPr dirty="0" sz="2600" spc="-5" b="1">
                <a:latin typeface="Century Gothic"/>
                <a:cs typeface="Century Gothic"/>
              </a:rPr>
              <a:t>of  </a:t>
            </a:r>
            <a:r>
              <a:rPr dirty="0" sz="2600" b="1">
                <a:latin typeface="Century Gothic"/>
                <a:cs typeface="Century Gothic"/>
              </a:rPr>
              <a:t>backup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spc="-10" b="1">
                <a:latin typeface="Century Gothic"/>
                <a:cs typeface="Century Gothic"/>
              </a:rPr>
              <a:t>contribute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spc="-10" b="1">
                <a:latin typeface="Century Gothic"/>
                <a:cs typeface="Century Gothic"/>
              </a:rPr>
              <a:t>lot to </a:t>
            </a:r>
            <a:r>
              <a:rPr dirty="0" sz="2600" spc="-15" b="1">
                <a:latin typeface="Century Gothic"/>
                <a:cs typeface="Century Gothic"/>
              </a:rPr>
              <a:t>system </a:t>
            </a:r>
            <a:r>
              <a:rPr dirty="0" sz="2600" spc="-10" b="1">
                <a:latin typeface="Century Gothic"/>
                <a:cs typeface="Century Gothic"/>
              </a:rPr>
              <a:t>security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5" b="1">
                <a:latin typeface="Century Gothic"/>
                <a:cs typeface="Century Gothic"/>
              </a:rPr>
              <a:t>stability;  </a:t>
            </a:r>
            <a:r>
              <a:rPr dirty="0" sz="2600" spc="-5" b="1">
                <a:latin typeface="Century Gothic"/>
                <a:cs typeface="Century Gothic"/>
              </a:rPr>
              <a:t>furthermore, they </a:t>
            </a:r>
            <a:r>
              <a:rPr dirty="0" sz="2600" spc="5" b="1">
                <a:latin typeface="Century Gothic"/>
                <a:cs typeface="Century Gothic"/>
              </a:rPr>
              <a:t>are main </a:t>
            </a:r>
            <a:r>
              <a:rPr dirty="0" sz="2600" spc="-5" b="1">
                <a:latin typeface="Century Gothic"/>
                <a:cs typeface="Century Gothic"/>
              </a:rPr>
              <a:t>reasons </a:t>
            </a:r>
            <a:r>
              <a:rPr dirty="0" sz="2600" spc="-10" b="1">
                <a:latin typeface="Century Gothic"/>
                <a:cs typeface="Century Gothic"/>
              </a:rPr>
              <a:t>to system </a:t>
            </a:r>
            <a:r>
              <a:rPr dirty="0" sz="2600" b="1">
                <a:latin typeface="Century Gothic"/>
                <a:cs typeface="Century Gothic"/>
              </a:rPr>
              <a:t>cascade </a:t>
            </a:r>
            <a:r>
              <a:rPr dirty="0" sz="2600" spc="-5" b="1">
                <a:latin typeface="Century Gothic"/>
                <a:cs typeface="Century Gothic"/>
              </a:rPr>
              <a:t>tripping, </a:t>
            </a:r>
            <a:r>
              <a:rPr dirty="0" sz="2600" spc="25" b="1">
                <a:latin typeface="Century Gothic"/>
                <a:cs typeface="Century Gothic"/>
              </a:rPr>
              <a:t>To </a:t>
            </a:r>
            <a:r>
              <a:rPr dirty="0" sz="2600" b="1">
                <a:latin typeface="Century Gothic"/>
                <a:cs typeface="Century Gothic"/>
              </a:rPr>
              <a:t>solve  </a:t>
            </a:r>
            <a:r>
              <a:rPr dirty="0" sz="2600" spc="-10" b="1">
                <a:latin typeface="Century Gothic"/>
                <a:cs typeface="Century Gothic"/>
              </a:rPr>
              <a:t>this </a:t>
            </a:r>
            <a:r>
              <a:rPr dirty="0" sz="2600" spc="-5" b="1">
                <a:latin typeface="Century Gothic"/>
                <a:cs typeface="Century Gothic"/>
              </a:rPr>
              <a:t>problem, </a:t>
            </a:r>
            <a:r>
              <a:rPr dirty="0" sz="2600" spc="5" b="1">
                <a:latin typeface="Century Gothic"/>
                <a:cs typeface="Century Gothic"/>
              </a:rPr>
              <a:t>one </a:t>
            </a:r>
            <a:r>
              <a:rPr dirty="0" sz="2600" spc="-5" b="1">
                <a:latin typeface="Century Gothic"/>
                <a:cs typeface="Century Gothic"/>
              </a:rPr>
              <a:t>proposal </a:t>
            </a:r>
            <a:r>
              <a:rPr dirty="0" sz="2600" spc="-10" b="1">
                <a:latin typeface="Century Gothic"/>
                <a:cs typeface="Century Gothic"/>
              </a:rPr>
              <a:t>is to </a:t>
            </a:r>
            <a:r>
              <a:rPr dirty="0" sz="2600" spc="10" b="1">
                <a:latin typeface="Century Gothic"/>
                <a:cs typeface="Century Gothic"/>
              </a:rPr>
              <a:t>add an </a:t>
            </a:r>
            <a:r>
              <a:rPr dirty="0" sz="2600" spc="-15" b="1">
                <a:latin typeface="Century Gothic"/>
                <a:cs typeface="Century Gothic"/>
              </a:rPr>
              <a:t>intelligent </a:t>
            </a:r>
            <a:r>
              <a:rPr dirty="0" sz="2600" b="1">
                <a:latin typeface="Century Gothic"/>
                <a:cs typeface="Century Gothic"/>
              </a:rPr>
              <a:t>analyzing </a:t>
            </a:r>
            <a:r>
              <a:rPr dirty="0" sz="2600" spc="10" b="1">
                <a:latin typeface="Century Gothic"/>
                <a:cs typeface="Century Gothic"/>
              </a:rPr>
              <a:t>and  </a:t>
            </a:r>
            <a:r>
              <a:rPr dirty="0" sz="2600" spc="-10" b="1">
                <a:latin typeface="Century Gothic"/>
                <a:cs typeface="Century Gothic"/>
              </a:rPr>
              <a:t>controlling </a:t>
            </a:r>
            <a:r>
              <a:rPr dirty="0" sz="2600" spc="-5" b="1">
                <a:latin typeface="Century Gothic"/>
                <a:cs typeface="Century Gothic"/>
              </a:rPr>
              <a:t>function in key </a:t>
            </a:r>
            <a:r>
              <a:rPr dirty="0" sz="2600" spc="-10" b="1">
                <a:latin typeface="Century Gothic"/>
                <a:cs typeface="Century Gothic"/>
              </a:rPr>
              <a:t>process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spc="-10" b="1">
                <a:latin typeface="Century Gothic"/>
                <a:cs typeface="Century Gothic"/>
              </a:rPr>
              <a:t>functionality, </a:t>
            </a:r>
            <a:r>
              <a:rPr dirty="0" sz="2600" spc="15" b="1">
                <a:latin typeface="Century Gothic"/>
                <a:cs typeface="Century Gothic"/>
              </a:rPr>
              <a:t>In </a:t>
            </a:r>
            <a:r>
              <a:rPr dirty="0" sz="2600" spc="-5" b="1">
                <a:latin typeface="Century Gothic"/>
                <a:cs typeface="Century Gothic"/>
              </a:rPr>
              <a:t>the  </a:t>
            </a:r>
            <a:r>
              <a:rPr dirty="0" sz="2600" b="1">
                <a:latin typeface="Century Gothic"/>
                <a:cs typeface="Century Gothic"/>
              </a:rPr>
              <a:t>areas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power </a:t>
            </a:r>
            <a:r>
              <a:rPr dirty="0" sz="2600" spc="-10" b="1">
                <a:latin typeface="Century Gothic"/>
                <a:cs typeface="Century Gothic"/>
              </a:rPr>
              <a:t>system </a:t>
            </a:r>
            <a:r>
              <a:rPr dirty="0" sz="2600" spc="-5" b="1">
                <a:latin typeface="Century Gothic"/>
                <a:cs typeface="Century Gothic"/>
              </a:rPr>
              <a:t>automation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0" b="1">
                <a:latin typeface="Century Gothic"/>
                <a:cs typeface="Century Gothic"/>
              </a:rPr>
              <a:t>substation </a:t>
            </a:r>
            <a:r>
              <a:rPr dirty="0" sz="2600" spc="-5" b="1">
                <a:latin typeface="Century Gothic"/>
                <a:cs typeface="Century Gothic"/>
              </a:rPr>
              <a:t>automation, there </a:t>
            </a:r>
            <a:r>
              <a:rPr dirty="0" sz="2600" spc="5" b="1">
                <a:latin typeface="Century Gothic"/>
                <a:cs typeface="Century Gothic"/>
              </a:rPr>
              <a:t>are  </a:t>
            </a:r>
            <a:r>
              <a:rPr dirty="0" sz="2600" b="1">
                <a:latin typeface="Century Gothic"/>
                <a:cs typeface="Century Gothic"/>
              </a:rPr>
              <a:t>two different </a:t>
            </a:r>
            <a:r>
              <a:rPr dirty="0" sz="2600" spc="-10" b="1">
                <a:latin typeface="Century Gothic"/>
                <a:cs typeface="Century Gothic"/>
              </a:rPr>
              <a:t>trends: centralization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0" b="1">
                <a:latin typeface="Century Gothic"/>
                <a:cs typeface="Century Gothic"/>
              </a:rPr>
              <a:t>decentralization. </a:t>
            </a:r>
            <a:r>
              <a:rPr dirty="0" sz="2600" spc="-5" b="1">
                <a:latin typeface="Century Gothic"/>
                <a:cs typeface="Century Gothic"/>
              </a:rPr>
              <a:t>More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5" b="1">
                <a:latin typeface="Century Gothic"/>
                <a:cs typeface="Century Gothic"/>
              </a:rPr>
              <a:t>more  dynamic </a:t>
            </a:r>
            <a:r>
              <a:rPr dirty="0" sz="2600" spc="-5" b="1">
                <a:latin typeface="Century Gothic"/>
                <a:cs typeface="Century Gothic"/>
              </a:rPr>
              <a:t>functions </a:t>
            </a:r>
            <a:r>
              <a:rPr dirty="0" sz="2600" b="1">
                <a:latin typeface="Century Gothic"/>
                <a:cs typeface="Century Gothic"/>
              </a:rPr>
              <a:t>are </a:t>
            </a:r>
            <a:r>
              <a:rPr dirty="0" sz="2600" spc="10" b="1">
                <a:latin typeface="Century Gothic"/>
                <a:cs typeface="Century Gothic"/>
              </a:rPr>
              <a:t>moving </a:t>
            </a:r>
            <a:r>
              <a:rPr dirty="0" sz="2600" spc="5" b="1">
                <a:latin typeface="Century Gothic"/>
                <a:cs typeface="Century Gothic"/>
              </a:rPr>
              <a:t>from </a:t>
            </a:r>
            <a:r>
              <a:rPr dirty="0" sz="2600" spc="-10" b="1">
                <a:latin typeface="Century Gothic"/>
                <a:cs typeface="Century Gothic"/>
              </a:rPr>
              <a:t>local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5" b="1">
                <a:latin typeface="Century Gothic"/>
                <a:cs typeface="Century Gothic"/>
              </a:rPr>
              <a:t>regional </a:t>
            </a:r>
            <a:r>
              <a:rPr dirty="0" sz="2600" spc="-10" b="1">
                <a:latin typeface="Century Gothic"/>
                <a:cs typeface="Century Gothic"/>
              </a:rPr>
              <a:t>control centers  </a:t>
            </a:r>
            <a:r>
              <a:rPr dirty="0" sz="2600" b="1">
                <a:latin typeface="Century Gothic"/>
                <a:cs typeface="Century Gothic"/>
              </a:rPr>
              <a:t>toward </a:t>
            </a:r>
            <a:r>
              <a:rPr dirty="0" sz="2600" spc="-10" b="1">
                <a:latin typeface="Century Gothic"/>
                <a:cs typeface="Century Gothic"/>
              </a:rPr>
              <a:t>central </a:t>
            </a:r>
            <a:r>
              <a:rPr dirty="0" sz="2600" spc="-5" b="1">
                <a:latin typeface="Century Gothic"/>
                <a:cs typeface="Century Gothic"/>
              </a:rPr>
              <a:t>or national </a:t>
            </a:r>
            <a:r>
              <a:rPr dirty="0" sz="2600" spc="-10" b="1">
                <a:latin typeface="Century Gothic"/>
                <a:cs typeface="Century Gothic"/>
              </a:rPr>
              <a:t>control centers. </a:t>
            </a:r>
            <a:r>
              <a:rPr dirty="0" sz="2600" spc="15" b="1">
                <a:latin typeface="Century Gothic"/>
                <a:cs typeface="Century Gothic"/>
              </a:rPr>
              <a:t>At </a:t>
            </a:r>
            <a:r>
              <a:rPr dirty="0" sz="2600" b="1">
                <a:latin typeface="Century Gothic"/>
                <a:cs typeface="Century Gothic"/>
              </a:rPr>
              <a:t>the </a:t>
            </a:r>
            <a:r>
              <a:rPr dirty="0" sz="2600" spc="10" b="1">
                <a:latin typeface="Century Gothic"/>
                <a:cs typeface="Century Gothic"/>
              </a:rPr>
              <a:t>same </a:t>
            </a:r>
            <a:r>
              <a:rPr dirty="0" sz="2600" spc="-5" b="1">
                <a:latin typeface="Century Gothic"/>
                <a:cs typeface="Century Gothic"/>
              </a:rPr>
              <a:t>time </a:t>
            </a:r>
            <a:r>
              <a:rPr dirty="0" sz="2600" spc="20" b="1">
                <a:latin typeface="Century Gothic"/>
                <a:cs typeface="Century Gothic"/>
              </a:rPr>
              <a:t>we </a:t>
            </a:r>
            <a:r>
              <a:rPr dirty="0" sz="2600" spc="-5" b="1">
                <a:latin typeface="Century Gothic"/>
                <a:cs typeface="Century Gothic"/>
              </a:rPr>
              <a:t>also  </a:t>
            </a:r>
            <a:r>
              <a:rPr dirty="0" sz="2600" b="1">
                <a:latin typeface="Century Gothic"/>
                <a:cs typeface="Century Gothic"/>
              </a:rPr>
              <a:t>observe </a:t>
            </a:r>
            <a:r>
              <a:rPr dirty="0" sz="2600" spc="5" b="1">
                <a:latin typeface="Century Gothic"/>
                <a:cs typeface="Century Gothic"/>
              </a:rPr>
              <a:t>more </a:t>
            </a:r>
            <a:r>
              <a:rPr dirty="0" sz="2600" spc="-10" b="1">
                <a:latin typeface="Century Gothic"/>
                <a:cs typeface="Century Gothic"/>
              </a:rPr>
              <a:t>"intelligence"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0" b="1">
                <a:latin typeface="Century Gothic"/>
                <a:cs typeface="Century Gothic"/>
              </a:rPr>
              <a:t>"decision </a:t>
            </a:r>
            <a:r>
              <a:rPr dirty="0" sz="2600" b="1">
                <a:latin typeface="Century Gothic"/>
                <a:cs typeface="Century Gothic"/>
              </a:rPr>
              <a:t>power" </a:t>
            </a:r>
            <a:r>
              <a:rPr dirty="0" sz="2600" spc="10" b="1">
                <a:latin typeface="Century Gothic"/>
                <a:cs typeface="Century Gothic"/>
              </a:rPr>
              <a:t>moving </a:t>
            </a:r>
            <a:r>
              <a:rPr dirty="0" sz="2600" spc="-15" b="1">
                <a:latin typeface="Century Gothic"/>
                <a:cs typeface="Century Gothic"/>
              </a:rPr>
              <a:t>closer  </a:t>
            </a:r>
            <a:r>
              <a:rPr dirty="0" sz="2600" b="1">
                <a:latin typeface="Century Gothic"/>
                <a:cs typeface="Century Gothic"/>
              </a:rPr>
              <a:t>towards the </a:t>
            </a:r>
            <a:r>
              <a:rPr dirty="0" sz="2600" spc="-5" b="1">
                <a:latin typeface="Century Gothic"/>
                <a:cs typeface="Century Gothic"/>
              </a:rPr>
              <a:t>actual </a:t>
            </a:r>
            <a:r>
              <a:rPr dirty="0" sz="2600" b="1">
                <a:latin typeface="Century Gothic"/>
                <a:cs typeface="Century Gothic"/>
              </a:rPr>
              <a:t>power </a:t>
            </a:r>
            <a:r>
              <a:rPr dirty="0" sz="2600" spc="-10" b="1">
                <a:latin typeface="Century Gothic"/>
                <a:cs typeface="Century Gothic"/>
              </a:rPr>
              <a:t>system substations. Greater </a:t>
            </a:r>
            <a:r>
              <a:rPr dirty="0" sz="2600" spc="-5" b="1">
                <a:latin typeface="Century Gothic"/>
                <a:cs typeface="Century Gothic"/>
              </a:rPr>
              <a:t>functional  </a:t>
            </a:r>
            <a:r>
              <a:rPr dirty="0" sz="2600" spc="-10" b="1">
                <a:latin typeface="Century Gothic"/>
                <a:cs typeface="Century Gothic"/>
              </a:rPr>
              <a:t>integration is </a:t>
            </a:r>
            <a:r>
              <a:rPr dirty="0" sz="2600" spc="-5" b="1">
                <a:latin typeface="Century Gothic"/>
                <a:cs typeface="Century Gothic"/>
              </a:rPr>
              <a:t>being </a:t>
            </a:r>
            <a:r>
              <a:rPr dirty="0" sz="2600" spc="-10" b="1">
                <a:latin typeface="Century Gothic"/>
                <a:cs typeface="Century Gothic"/>
              </a:rPr>
              <a:t>enclosed </a:t>
            </a:r>
            <a:r>
              <a:rPr dirty="0" sz="2600" spc="-5" b="1">
                <a:latin typeface="Century Gothic"/>
                <a:cs typeface="Century Gothic"/>
              </a:rPr>
              <a:t>in </a:t>
            </a:r>
            <a:r>
              <a:rPr dirty="0" sz="2600" spc="-10" b="1">
                <a:latin typeface="Century Gothic"/>
                <a:cs typeface="Century Gothic"/>
              </a:rPr>
              <a:t>substation </a:t>
            </a:r>
            <a:r>
              <a:rPr dirty="0" sz="2600" b="1">
                <a:latin typeface="Century Gothic"/>
                <a:cs typeface="Century Gothic"/>
              </a:rPr>
              <a:t>hardware. </a:t>
            </a:r>
            <a:r>
              <a:rPr dirty="0" sz="2600" spc="15" b="1">
                <a:latin typeface="Century Gothic"/>
                <a:cs typeface="Century Gothic"/>
              </a:rPr>
              <a:t>In </a:t>
            </a:r>
            <a:r>
              <a:rPr dirty="0" sz="2600" spc="5" b="1">
                <a:latin typeface="Century Gothic"/>
                <a:cs typeface="Century Gothic"/>
              </a:rPr>
              <a:t>view </a:t>
            </a:r>
            <a:r>
              <a:rPr dirty="0" sz="2600" spc="-5" b="1">
                <a:latin typeface="Century Gothic"/>
                <a:cs typeface="Century Gothic"/>
              </a:rPr>
              <a:t>of global  </a:t>
            </a:r>
            <a:r>
              <a:rPr dirty="0" sz="2600" spc="-10" b="1">
                <a:latin typeface="Century Gothic"/>
                <a:cs typeface="Century Gothic"/>
              </a:rPr>
              <a:t>security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power </a:t>
            </a:r>
            <a:r>
              <a:rPr dirty="0" sz="2600" spc="-10" b="1">
                <a:latin typeface="Century Gothic"/>
                <a:cs typeface="Century Gothic"/>
              </a:rPr>
              <a:t>systems, </a:t>
            </a:r>
            <a:r>
              <a:rPr dirty="0" sz="2600" spc="-5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action </a:t>
            </a:r>
            <a:r>
              <a:rPr dirty="0" sz="2600" spc="-5" b="1">
                <a:latin typeface="Century Gothic"/>
                <a:cs typeface="Century Gothic"/>
              </a:rPr>
              <a:t>algorithms of conventional  </a:t>
            </a:r>
            <a:r>
              <a:rPr dirty="0" sz="2600" b="1">
                <a:latin typeface="Century Gothic"/>
                <a:cs typeface="Century Gothic"/>
              </a:rPr>
              <a:t>backup </a:t>
            </a:r>
            <a:r>
              <a:rPr dirty="0" sz="2600" spc="-15" b="1">
                <a:latin typeface="Century Gothic"/>
                <a:cs typeface="Century Gothic"/>
              </a:rPr>
              <a:t>protections </a:t>
            </a:r>
            <a:r>
              <a:rPr dirty="0" sz="2600" spc="-10" b="1">
                <a:latin typeface="Century Gothic"/>
                <a:cs typeface="Century Gothic"/>
              </a:rPr>
              <a:t>possibly </a:t>
            </a:r>
            <a:r>
              <a:rPr dirty="0" sz="2600" spc="5" b="1">
                <a:latin typeface="Century Gothic"/>
                <a:cs typeface="Century Gothic"/>
              </a:rPr>
              <a:t>are </a:t>
            </a:r>
            <a:r>
              <a:rPr dirty="0" sz="2600" b="1">
                <a:latin typeface="Century Gothic"/>
                <a:cs typeface="Century Gothic"/>
              </a:rPr>
              <a:t>not </a:t>
            </a:r>
            <a:r>
              <a:rPr dirty="0" sz="2600" spc="-5" b="1">
                <a:latin typeface="Century Gothic"/>
                <a:cs typeface="Century Gothic"/>
              </a:rPr>
              <a:t>best </a:t>
            </a:r>
            <a:r>
              <a:rPr dirty="0" sz="2600" spc="-10" b="1">
                <a:latin typeface="Century Gothic"/>
                <a:cs typeface="Century Gothic"/>
              </a:rPr>
              <a:t>choices </a:t>
            </a:r>
            <a:r>
              <a:rPr dirty="0" sz="2600" b="1">
                <a:latin typeface="Century Gothic"/>
                <a:cs typeface="Century Gothic"/>
              </a:rPr>
              <a:t>because </a:t>
            </a:r>
            <a:r>
              <a:rPr dirty="0" sz="2600" spc="-5" b="1">
                <a:latin typeface="Century Gothic"/>
                <a:cs typeface="Century Gothic"/>
              </a:rPr>
              <a:t>the  </a:t>
            </a:r>
            <a:r>
              <a:rPr dirty="0" sz="2600" spc="-10" b="1">
                <a:latin typeface="Century Gothic"/>
                <a:cs typeface="Century Gothic"/>
              </a:rPr>
              <a:t>operations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individual </a:t>
            </a:r>
            <a:r>
              <a:rPr dirty="0" sz="2600" spc="-10" b="1">
                <a:latin typeface="Century Gothic"/>
                <a:cs typeface="Century Gothic"/>
              </a:rPr>
              <a:t>relays </a:t>
            </a:r>
            <a:r>
              <a:rPr dirty="0" sz="2600" b="1">
                <a:latin typeface="Century Gothic"/>
                <a:cs typeface="Century Gothic"/>
              </a:rPr>
              <a:t>are hardly </a:t>
            </a:r>
            <a:r>
              <a:rPr dirty="0" sz="2600" spc="-10" b="1">
                <a:latin typeface="Century Gothic"/>
                <a:cs typeface="Century Gothic"/>
              </a:rPr>
              <a:t>coordinated </a:t>
            </a:r>
            <a:r>
              <a:rPr dirty="0" sz="2600" spc="-5" b="1">
                <a:latin typeface="Century Gothic"/>
                <a:cs typeface="Century Gothic"/>
              </a:rPr>
              <a:t>each</a:t>
            </a:r>
            <a:r>
              <a:rPr dirty="0" sz="2600" spc="110" b="1">
                <a:latin typeface="Century Gothic"/>
                <a:cs typeface="Century Gothic"/>
              </a:rPr>
              <a:t> </a:t>
            </a:r>
            <a:r>
              <a:rPr dirty="0" sz="2600" spc="-10" b="1">
                <a:latin typeface="Century Gothic"/>
                <a:cs typeface="Century Gothic"/>
              </a:rPr>
              <a:t>other.</a:t>
            </a:r>
            <a:endParaRPr sz="2600">
              <a:latin typeface="Century Gothic"/>
              <a:cs typeface="Century Gothic"/>
            </a:endParaRPr>
          </a:p>
          <a:p>
            <a:pPr marL="12700" marR="732155">
              <a:lnSpc>
                <a:spcPts val="2930"/>
              </a:lnSpc>
              <a:spcBef>
                <a:spcPts val="140"/>
              </a:spcBef>
            </a:pPr>
            <a:r>
              <a:rPr dirty="0" sz="2600" b="1">
                <a:latin typeface="Century Gothic"/>
                <a:cs typeface="Century Gothic"/>
              </a:rPr>
              <a:t>Therefore, </a:t>
            </a:r>
            <a:r>
              <a:rPr dirty="0" sz="2600" spc="-5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principle </a:t>
            </a:r>
            <a:r>
              <a:rPr dirty="0" sz="2600" spc="-5" b="1">
                <a:latin typeface="Century Gothic"/>
                <a:cs typeface="Century Gothic"/>
              </a:rPr>
              <a:t>of the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spc="-5" b="1">
                <a:latin typeface="Century Gothic"/>
                <a:cs typeface="Century Gothic"/>
              </a:rPr>
              <a:t>design </a:t>
            </a:r>
            <a:r>
              <a:rPr dirty="0" sz="2600" b="1">
                <a:latin typeface="Century Gothic"/>
                <a:cs typeface="Century Gothic"/>
              </a:rPr>
              <a:t>needs </a:t>
            </a:r>
            <a:r>
              <a:rPr dirty="0" sz="2600" spc="-5" b="1">
                <a:latin typeface="Century Gothic"/>
                <a:cs typeface="Century Gothic"/>
              </a:rPr>
              <a:t>innovation to  </a:t>
            </a:r>
            <a:r>
              <a:rPr dirty="0" sz="2600" b="1">
                <a:latin typeface="Century Gothic"/>
                <a:cs typeface="Century Gothic"/>
              </a:rPr>
              <a:t>overcome the </a:t>
            </a:r>
            <a:r>
              <a:rPr dirty="0" sz="2600" spc="10" b="1">
                <a:latin typeface="Century Gothic"/>
                <a:cs typeface="Century Gothic"/>
              </a:rPr>
              <a:t>above</a:t>
            </a:r>
            <a:r>
              <a:rPr dirty="0" sz="2600" spc="-105" b="1">
                <a:latin typeface="Century Gothic"/>
                <a:cs typeface="Century Gothic"/>
              </a:rPr>
              <a:t> </a:t>
            </a:r>
            <a:r>
              <a:rPr dirty="0" sz="2600" spc="-5" b="1">
                <a:latin typeface="Century Gothic"/>
                <a:cs typeface="Century Gothic"/>
              </a:rPr>
              <a:t>problem.</a:t>
            </a:r>
            <a:endParaRPr sz="2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133350"/>
            <a:ext cx="11791950" cy="7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00" y="476250"/>
            <a:ext cx="11306159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" y="819150"/>
            <a:ext cx="11372850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" y="1171590"/>
            <a:ext cx="11591909" cy="7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300" y="1514459"/>
            <a:ext cx="11925300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00" y="1866900"/>
            <a:ext cx="9544050" cy="7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20200" y="1866900"/>
            <a:ext cx="561975" cy="7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44040" y="1866900"/>
            <a:ext cx="1295400" cy="704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300" y="2209800"/>
            <a:ext cx="2867025" cy="704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43175" y="2209800"/>
            <a:ext cx="1171575" cy="704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050" y="2209800"/>
            <a:ext cx="523875" cy="7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50" y="2809859"/>
            <a:ext cx="523875" cy="7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8614" y="217799"/>
            <a:ext cx="11445875" cy="24714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254"/>
              </a:spcBef>
            </a:pPr>
            <a:r>
              <a:rPr dirty="0" sz="2400" spc="-15" b="1">
                <a:latin typeface="Century Gothic"/>
                <a:cs typeface="Century Gothic"/>
              </a:rPr>
              <a:t>The </a:t>
            </a:r>
            <a:r>
              <a:rPr dirty="0" sz="2400" spc="-20" b="1">
                <a:latin typeface="Century Gothic"/>
                <a:cs typeface="Century Gothic"/>
              </a:rPr>
              <a:t>proposed </a:t>
            </a:r>
            <a:r>
              <a:rPr dirty="0" sz="2400" b="1">
                <a:latin typeface="Century Gothic"/>
                <a:cs typeface="Century Gothic"/>
              </a:rPr>
              <a:t>system </a:t>
            </a:r>
            <a:r>
              <a:rPr dirty="0" sz="2400" spc="-15" b="1">
                <a:latin typeface="Century Gothic"/>
                <a:cs typeface="Century Gothic"/>
              </a:rPr>
              <a:t>comprises </a:t>
            </a:r>
            <a:r>
              <a:rPr dirty="0" sz="2400" b="1">
                <a:latin typeface="Century Gothic"/>
                <a:cs typeface="Century Gothic"/>
              </a:rPr>
              <a:t>a </a:t>
            </a:r>
            <a:r>
              <a:rPr dirty="0" sz="2400" spc="-5" b="1">
                <a:latin typeface="Century Gothic"/>
                <a:cs typeface="Century Gothic"/>
              </a:rPr>
              <a:t>master </a:t>
            </a:r>
            <a:r>
              <a:rPr dirty="0" sz="2400" b="1">
                <a:latin typeface="Century Gothic"/>
                <a:cs typeface="Century Gothic"/>
              </a:rPr>
              <a:t>system </a:t>
            </a:r>
            <a:r>
              <a:rPr dirty="0" sz="2400" spc="-10" b="1">
                <a:latin typeface="Century Gothic"/>
                <a:cs typeface="Century Gothic"/>
              </a:rPr>
              <a:t>and </a:t>
            </a:r>
            <a:r>
              <a:rPr dirty="0" sz="2400" spc="-15" b="1">
                <a:latin typeface="Century Gothic"/>
                <a:cs typeface="Century Gothic"/>
              </a:rPr>
              <a:t>several local </a:t>
            </a:r>
            <a:r>
              <a:rPr dirty="0" sz="2400" b="1">
                <a:latin typeface="Century Gothic"/>
                <a:cs typeface="Century Gothic"/>
              </a:rPr>
              <a:t>units. </a:t>
            </a:r>
            <a:r>
              <a:rPr dirty="0" sz="2400" spc="-15" b="1">
                <a:latin typeface="Century Gothic"/>
                <a:cs typeface="Century Gothic"/>
              </a:rPr>
              <a:t>The  </a:t>
            </a:r>
            <a:r>
              <a:rPr dirty="0" sz="2400" b="1">
                <a:latin typeface="Century Gothic"/>
                <a:cs typeface="Century Gothic"/>
              </a:rPr>
              <a:t>system </a:t>
            </a:r>
            <a:r>
              <a:rPr dirty="0" sz="2400" spc="5" b="1">
                <a:latin typeface="Century Gothic"/>
                <a:cs typeface="Century Gothic"/>
              </a:rPr>
              <a:t>is </a:t>
            </a:r>
            <a:r>
              <a:rPr dirty="0" sz="2400" spc="-15" b="1">
                <a:latin typeface="Century Gothic"/>
                <a:cs typeface="Century Gothic"/>
              </a:rPr>
              <a:t>arranged </a:t>
            </a:r>
            <a:r>
              <a:rPr dirty="0" sz="2400" spc="-5" b="1">
                <a:latin typeface="Century Gothic"/>
                <a:cs typeface="Century Gothic"/>
              </a:rPr>
              <a:t>as </a:t>
            </a:r>
            <a:r>
              <a:rPr dirty="0" sz="2400" spc="-10" b="1">
                <a:latin typeface="Century Gothic"/>
                <a:cs typeface="Century Gothic"/>
              </a:rPr>
              <a:t>three </a:t>
            </a:r>
            <a:r>
              <a:rPr dirty="0" sz="2400" spc="-5" b="1">
                <a:latin typeface="Century Gothic"/>
                <a:cs typeface="Century Gothic"/>
              </a:rPr>
              <a:t>layers. </a:t>
            </a:r>
            <a:r>
              <a:rPr dirty="0" sz="2400" spc="-15" b="1">
                <a:latin typeface="Century Gothic"/>
                <a:cs typeface="Century Gothic"/>
              </a:rPr>
              <a:t>The </a:t>
            </a:r>
            <a:r>
              <a:rPr dirty="0" sz="2400" spc="-10" b="1">
                <a:latin typeface="Century Gothic"/>
                <a:cs typeface="Century Gothic"/>
              </a:rPr>
              <a:t>bottom </a:t>
            </a:r>
            <a:r>
              <a:rPr dirty="0" sz="2400" b="1">
                <a:latin typeface="Century Gothic"/>
                <a:cs typeface="Century Gothic"/>
              </a:rPr>
              <a:t>layer </a:t>
            </a:r>
            <a:r>
              <a:rPr dirty="0" sz="2400" spc="-10" b="1">
                <a:latin typeface="Century Gothic"/>
                <a:cs typeface="Century Gothic"/>
              </a:rPr>
              <a:t>consists </a:t>
            </a:r>
            <a:r>
              <a:rPr dirty="0" sz="2400" spc="-20" b="1">
                <a:latin typeface="Century Gothic"/>
                <a:cs typeface="Century Gothic"/>
              </a:rPr>
              <a:t>of </a:t>
            </a:r>
            <a:r>
              <a:rPr dirty="0" sz="2400" spc="-10" b="1">
                <a:latin typeface="Century Gothic"/>
                <a:cs typeface="Century Gothic"/>
              </a:rPr>
              <a:t>PMUs </a:t>
            </a:r>
            <a:r>
              <a:rPr dirty="0" sz="2400" spc="15" b="1">
                <a:latin typeface="Century Gothic"/>
                <a:cs typeface="Century Gothic"/>
              </a:rPr>
              <a:t>with  </a:t>
            </a:r>
            <a:r>
              <a:rPr dirty="0" sz="2400" spc="-5" b="1">
                <a:latin typeface="Century Gothic"/>
                <a:cs typeface="Century Gothic"/>
              </a:rPr>
              <a:t>additional </a:t>
            </a:r>
            <a:r>
              <a:rPr dirty="0" sz="2400" spc="-10" b="1">
                <a:latin typeface="Century Gothic"/>
                <a:cs typeface="Century Gothic"/>
              </a:rPr>
              <a:t>protection </a:t>
            </a:r>
            <a:r>
              <a:rPr dirty="0" sz="2400" b="1">
                <a:latin typeface="Century Gothic"/>
                <a:cs typeface="Century Gothic"/>
              </a:rPr>
              <a:t>functionality. </a:t>
            </a:r>
            <a:r>
              <a:rPr dirty="0" sz="2400" spc="-15" b="1">
                <a:latin typeface="Century Gothic"/>
                <a:cs typeface="Century Gothic"/>
              </a:rPr>
              <a:t>The next </a:t>
            </a:r>
            <a:r>
              <a:rPr dirty="0" sz="2400" b="1">
                <a:latin typeface="Century Gothic"/>
                <a:cs typeface="Century Gothic"/>
              </a:rPr>
              <a:t>layer </a:t>
            </a:r>
            <a:r>
              <a:rPr dirty="0" sz="2400" spc="-10" b="1">
                <a:latin typeface="Century Gothic"/>
                <a:cs typeface="Century Gothic"/>
              </a:rPr>
              <a:t>consists </a:t>
            </a:r>
            <a:r>
              <a:rPr dirty="0" sz="2400" spc="-20" b="1">
                <a:latin typeface="Century Gothic"/>
                <a:cs typeface="Century Gothic"/>
              </a:rPr>
              <a:t>of </a:t>
            </a:r>
            <a:r>
              <a:rPr dirty="0" sz="2400" spc="-15" b="1">
                <a:latin typeface="Century Gothic"/>
                <a:cs typeface="Century Gothic"/>
              </a:rPr>
              <a:t>several </a:t>
            </a:r>
            <a:r>
              <a:rPr dirty="0" sz="2400" spc="-20" b="1">
                <a:latin typeface="Century Gothic"/>
                <a:cs typeface="Century Gothic"/>
              </a:rPr>
              <a:t>Local  </a:t>
            </a:r>
            <a:r>
              <a:rPr dirty="0" sz="2400" b="1">
                <a:latin typeface="Century Gothic"/>
                <a:cs typeface="Century Gothic"/>
              </a:rPr>
              <a:t>Backup </a:t>
            </a:r>
            <a:r>
              <a:rPr dirty="0" sz="2400" spc="-10" b="1">
                <a:latin typeface="Century Gothic"/>
                <a:cs typeface="Century Gothic"/>
              </a:rPr>
              <a:t>Protection </a:t>
            </a:r>
            <a:r>
              <a:rPr dirty="0" sz="2400" spc="-15" b="1">
                <a:latin typeface="Century Gothic"/>
                <a:cs typeface="Century Gothic"/>
              </a:rPr>
              <a:t>Centers </a:t>
            </a:r>
            <a:r>
              <a:rPr dirty="0" sz="2400" b="1">
                <a:latin typeface="Century Gothic"/>
                <a:cs typeface="Century Gothic"/>
              </a:rPr>
              <a:t>(LBPCs), </a:t>
            </a:r>
            <a:r>
              <a:rPr dirty="0" sz="2400" spc="-25" b="1">
                <a:latin typeface="Century Gothic"/>
                <a:cs typeface="Century Gothic"/>
              </a:rPr>
              <a:t>each </a:t>
            </a:r>
            <a:r>
              <a:rPr dirty="0" sz="2400" spc="-20" b="1">
                <a:latin typeface="Century Gothic"/>
                <a:cs typeface="Century Gothic"/>
              </a:rPr>
              <a:t>of </a:t>
            </a:r>
            <a:r>
              <a:rPr dirty="0" sz="2400" spc="-5" b="1">
                <a:latin typeface="Century Gothic"/>
                <a:cs typeface="Century Gothic"/>
              </a:rPr>
              <a:t>which </a:t>
            </a:r>
            <a:r>
              <a:rPr dirty="0" sz="2400" spc="-10" b="1">
                <a:latin typeface="Century Gothic"/>
                <a:cs typeface="Century Gothic"/>
              </a:rPr>
              <a:t>interfaces </a:t>
            </a:r>
            <a:r>
              <a:rPr dirty="0" sz="2400" spc="-5" b="1">
                <a:latin typeface="Century Gothic"/>
                <a:cs typeface="Century Gothic"/>
              </a:rPr>
              <a:t>directly </a:t>
            </a:r>
            <a:r>
              <a:rPr dirty="0" sz="2400" spc="20" b="1">
                <a:latin typeface="Century Gothic"/>
                <a:cs typeface="Century Gothic"/>
              </a:rPr>
              <a:t>with </a:t>
            </a:r>
            <a:r>
              <a:rPr dirty="0" sz="2400" b="1">
                <a:latin typeface="Century Gothic"/>
                <a:cs typeface="Century Gothic"/>
              </a:rPr>
              <a:t>a  </a:t>
            </a:r>
            <a:r>
              <a:rPr dirty="0" sz="2400" spc="-15" b="1">
                <a:latin typeface="Century Gothic"/>
                <a:cs typeface="Century Gothic"/>
              </a:rPr>
              <a:t>number </a:t>
            </a:r>
            <a:r>
              <a:rPr dirty="0" sz="2400" spc="-20" b="1">
                <a:latin typeface="Century Gothic"/>
                <a:cs typeface="Century Gothic"/>
              </a:rPr>
              <a:t>of </a:t>
            </a:r>
            <a:r>
              <a:rPr dirty="0" sz="2400" spc="-5" b="1">
                <a:latin typeface="Century Gothic"/>
                <a:cs typeface="Century Gothic"/>
              </a:rPr>
              <a:t>PMUs. </a:t>
            </a:r>
            <a:r>
              <a:rPr dirty="0" sz="2400" spc="-15" b="1">
                <a:latin typeface="Century Gothic"/>
                <a:cs typeface="Century Gothic"/>
              </a:rPr>
              <a:t>The </a:t>
            </a:r>
            <a:r>
              <a:rPr dirty="0" sz="2400" spc="-5" b="1">
                <a:latin typeface="Century Gothic"/>
                <a:cs typeface="Century Gothic"/>
              </a:rPr>
              <a:t>top layer, </a:t>
            </a:r>
            <a:r>
              <a:rPr dirty="0" sz="2400" spc="5" b="1">
                <a:latin typeface="Century Gothic"/>
                <a:cs typeface="Century Gothic"/>
              </a:rPr>
              <a:t>System </a:t>
            </a:r>
            <a:r>
              <a:rPr dirty="0" sz="2400" b="1">
                <a:latin typeface="Century Gothic"/>
                <a:cs typeface="Century Gothic"/>
              </a:rPr>
              <a:t>Backup </a:t>
            </a:r>
            <a:r>
              <a:rPr dirty="0" sz="2400" spc="-10" b="1">
                <a:latin typeface="Century Gothic"/>
                <a:cs typeface="Century Gothic"/>
              </a:rPr>
              <a:t>Protection Center </a:t>
            </a:r>
            <a:r>
              <a:rPr dirty="0" sz="2400" b="1">
                <a:latin typeface="Century Gothic"/>
                <a:cs typeface="Century Gothic"/>
              </a:rPr>
              <a:t>(SBPC), </a:t>
            </a:r>
            <a:r>
              <a:rPr dirty="0" sz="2400" spc="-5" b="1">
                <a:latin typeface="Century Gothic"/>
                <a:cs typeface="Century Gothic"/>
              </a:rPr>
              <a:t>acts  as </a:t>
            </a:r>
            <a:r>
              <a:rPr dirty="0" sz="2400" b="1">
                <a:latin typeface="Century Gothic"/>
                <a:cs typeface="Century Gothic"/>
              </a:rPr>
              <a:t>the </a:t>
            </a:r>
            <a:r>
              <a:rPr dirty="0" sz="2400" spc="-15" b="1">
                <a:latin typeface="Century Gothic"/>
                <a:cs typeface="Century Gothic"/>
              </a:rPr>
              <a:t>coordinator for </a:t>
            </a:r>
            <a:r>
              <a:rPr dirty="0" sz="2400" spc="5" b="1">
                <a:latin typeface="Century Gothic"/>
                <a:cs typeface="Century Gothic"/>
              </a:rPr>
              <a:t>the LBPCs. </a:t>
            </a:r>
            <a:r>
              <a:rPr dirty="0" sz="2400" spc="-20" b="1">
                <a:latin typeface="Century Gothic"/>
                <a:cs typeface="Century Gothic"/>
              </a:rPr>
              <a:t>Connected </a:t>
            </a:r>
            <a:r>
              <a:rPr dirty="0" sz="2400" spc="-15" b="1">
                <a:latin typeface="Century Gothic"/>
                <a:cs typeface="Century Gothic"/>
              </a:rPr>
              <a:t>together </a:t>
            </a:r>
            <a:r>
              <a:rPr dirty="0" sz="2400" spc="5" b="1">
                <a:latin typeface="Century Gothic"/>
                <a:cs typeface="Century Gothic"/>
              </a:rPr>
              <a:t>via </a:t>
            </a:r>
            <a:r>
              <a:rPr dirty="0" sz="2400" spc="-10" b="1">
                <a:latin typeface="Century Gothic"/>
                <a:cs typeface="Century Gothic"/>
              </a:rPr>
              <a:t>fiber-optic  communication</a:t>
            </a:r>
            <a:r>
              <a:rPr dirty="0" sz="2400" spc="120" b="1">
                <a:latin typeface="Century Gothic"/>
                <a:cs typeface="Century Gothic"/>
              </a:rPr>
              <a:t> </a:t>
            </a:r>
            <a:r>
              <a:rPr dirty="0" sz="2400" spc="5" b="1">
                <a:latin typeface="Century Gothic"/>
                <a:cs typeface="Century Gothic"/>
              </a:rPr>
              <a:t>links.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71850" y="2219309"/>
            <a:ext cx="7810500" cy="46386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74145" y="2420827"/>
            <a:ext cx="7200778" cy="43205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114315"/>
            <a:ext cx="11229959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450" y="485775"/>
            <a:ext cx="11734800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450" y="866775"/>
            <a:ext cx="11763359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450" y="1247775"/>
            <a:ext cx="11153759" cy="771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1450" y="1619234"/>
            <a:ext cx="12011009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1450" y="2000234"/>
            <a:ext cx="10582259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1450" y="2371725"/>
            <a:ext cx="5105400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00600" y="2371725"/>
            <a:ext cx="619125" cy="771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43459" y="2371725"/>
            <a:ext cx="7200900" cy="7715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1450" y="2752725"/>
            <a:ext cx="11258550" cy="7715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450" y="3124200"/>
            <a:ext cx="5562600" cy="7715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57800" y="3124200"/>
            <a:ext cx="619125" cy="771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00659" y="3124200"/>
            <a:ext cx="6524609" cy="7715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1450" y="3505200"/>
            <a:ext cx="11782409" cy="7715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1450" y="3876675"/>
            <a:ext cx="11715750" cy="7715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450" y="4257675"/>
            <a:ext cx="11830050" cy="7715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1450" y="4629150"/>
            <a:ext cx="2647950" cy="7715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43150" y="4629150"/>
            <a:ext cx="619125" cy="771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86025" y="4629150"/>
            <a:ext cx="9324990" cy="7715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1450" y="5010150"/>
            <a:ext cx="6705600" cy="7715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00800" y="5010150"/>
            <a:ext cx="1762125" cy="7715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675" y="5000625"/>
            <a:ext cx="571500" cy="7715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0682" y="208655"/>
            <a:ext cx="11490960" cy="532892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ct val="95300"/>
              </a:lnSpc>
              <a:spcBef>
                <a:spcPts val="275"/>
              </a:spcBef>
            </a:pPr>
            <a:r>
              <a:rPr dirty="0" sz="2600" spc="20" b="1">
                <a:latin typeface="Century Gothic"/>
                <a:cs typeface="Century Gothic"/>
              </a:rPr>
              <a:t>The </a:t>
            </a:r>
            <a:r>
              <a:rPr dirty="0" sz="2600" spc="-5" b="1">
                <a:latin typeface="Century Gothic"/>
                <a:cs typeface="Century Gothic"/>
              </a:rPr>
              <a:t>proposed </a:t>
            </a:r>
            <a:r>
              <a:rPr dirty="0" sz="2600" spc="-10" b="1">
                <a:latin typeface="Century Gothic"/>
                <a:cs typeface="Century Gothic"/>
              </a:rPr>
              <a:t>system </a:t>
            </a:r>
            <a:r>
              <a:rPr dirty="0" sz="2600" spc="-5" b="1">
                <a:latin typeface="Century Gothic"/>
                <a:cs typeface="Century Gothic"/>
              </a:rPr>
              <a:t>comprises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spc="-5" b="1">
                <a:latin typeface="Century Gothic"/>
                <a:cs typeface="Century Gothic"/>
              </a:rPr>
              <a:t>master </a:t>
            </a:r>
            <a:r>
              <a:rPr dirty="0" sz="2600" spc="-10" b="1">
                <a:latin typeface="Century Gothic"/>
                <a:cs typeface="Century Gothic"/>
              </a:rPr>
              <a:t>system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b="1">
                <a:latin typeface="Century Gothic"/>
                <a:cs typeface="Century Gothic"/>
              </a:rPr>
              <a:t>several </a:t>
            </a:r>
            <a:r>
              <a:rPr dirty="0" sz="2600" spc="-10" b="1">
                <a:latin typeface="Century Gothic"/>
                <a:cs typeface="Century Gothic"/>
              </a:rPr>
              <a:t>local  units. </a:t>
            </a:r>
            <a:r>
              <a:rPr dirty="0" sz="2600" spc="20" b="1">
                <a:latin typeface="Century Gothic"/>
                <a:cs typeface="Century Gothic"/>
              </a:rPr>
              <a:t>The </a:t>
            </a:r>
            <a:r>
              <a:rPr dirty="0" sz="2600" spc="-15" b="1">
                <a:latin typeface="Century Gothic"/>
                <a:cs typeface="Century Gothic"/>
              </a:rPr>
              <a:t>system </a:t>
            </a:r>
            <a:r>
              <a:rPr dirty="0" sz="2600" spc="-10" b="1">
                <a:latin typeface="Century Gothic"/>
                <a:cs typeface="Century Gothic"/>
              </a:rPr>
              <a:t>is </a:t>
            </a:r>
            <a:r>
              <a:rPr dirty="0" sz="2600" b="1">
                <a:latin typeface="Century Gothic"/>
                <a:cs typeface="Century Gothic"/>
              </a:rPr>
              <a:t>arranged </a:t>
            </a:r>
            <a:r>
              <a:rPr dirty="0" sz="2600" spc="10" b="1">
                <a:latin typeface="Century Gothic"/>
                <a:cs typeface="Century Gothic"/>
              </a:rPr>
              <a:t>as </a:t>
            </a:r>
            <a:r>
              <a:rPr dirty="0" sz="2600" spc="-5" b="1">
                <a:latin typeface="Century Gothic"/>
                <a:cs typeface="Century Gothic"/>
              </a:rPr>
              <a:t>three </a:t>
            </a:r>
            <a:r>
              <a:rPr dirty="0" sz="2600" spc="-10" b="1">
                <a:latin typeface="Century Gothic"/>
                <a:cs typeface="Century Gothic"/>
              </a:rPr>
              <a:t>layers. </a:t>
            </a:r>
            <a:r>
              <a:rPr dirty="0" sz="2600" spc="20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bottom layer </a:t>
            </a:r>
            <a:r>
              <a:rPr dirty="0" sz="2600" spc="-15" b="1">
                <a:latin typeface="Century Gothic"/>
                <a:cs typeface="Century Gothic"/>
              </a:rPr>
              <a:t>consists 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spc="5" b="1">
                <a:latin typeface="Century Gothic"/>
                <a:cs typeface="Century Gothic"/>
              </a:rPr>
              <a:t>PMUs </a:t>
            </a:r>
            <a:r>
              <a:rPr dirty="0" sz="2600" spc="-5" b="1">
                <a:latin typeface="Century Gothic"/>
                <a:cs typeface="Century Gothic"/>
              </a:rPr>
              <a:t>with additional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spc="-10" b="1">
                <a:latin typeface="Century Gothic"/>
                <a:cs typeface="Century Gothic"/>
              </a:rPr>
              <a:t>functionality. </a:t>
            </a:r>
            <a:r>
              <a:rPr dirty="0" sz="2600" spc="20" b="1">
                <a:latin typeface="Century Gothic"/>
                <a:cs typeface="Century Gothic"/>
              </a:rPr>
              <a:t>The </a:t>
            </a:r>
            <a:r>
              <a:rPr dirty="0" sz="2600" spc="10" b="1">
                <a:latin typeface="Century Gothic"/>
                <a:cs typeface="Century Gothic"/>
              </a:rPr>
              <a:t>next </a:t>
            </a:r>
            <a:r>
              <a:rPr dirty="0" sz="2600" spc="-10" b="1">
                <a:latin typeface="Century Gothic"/>
                <a:cs typeface="Century Gothic"/>
              </a:rPr>
              <a:t>layer </a:t>
            </a:r>
            <a:r>
              <a:rPr dirty="0" sz="2600" spc="-15" b="1">
                <a:latin typeface="Century Gothic"/>
                <a:cs typeface="Century Gothic"/>
              </a:rPr>
              <a:t>consists 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several </a:t>
            </a:r>
            <a:r>
              <a:rPr dirty="0" sz="2600" spc="-5" b="1">
                <a:latin typeface="Century Gothic"/>
                <a:cs typeface="Century Gothic"/>
              </a:rPr>
              <a:t>Local </a:t>
            </a:r>
            <a:r>
              <a:rPr dirty="0" sz="2600" b="1">
                <a:latin typeface="Century Gothic"/>
                <a:cs typeface="Century Gothic"/>
              </a:rPr>
              <a:t>Backup </a:t>
            </a:r>
            <a:r>
              <a:rPr dirty="0" sz="2600" spc="-10" b="1">
                <a:latin typeface="Century Gothic"/>
                <a:cs typeface="Century Gothic"/>
              </a:rPr>
              <a:t>Protection Centers </a:t>
            </a:r>
            <a:r>
              <a:rPr dirty="0" sz="2600" spc="-5" b="1">
                <a:latin typeface="Century Gothic"/>
                <a:cs typeface="Century Gothic"/>
              </a:rPr>
              <a:t>(LBPCs), each of </a:t>
            </a:r>
            <a:r>
              <a:rPr dirty="0" sz="2600" b="1">
                <a:latin typeface="Century Gothic"/>
                <a:cs typeface="Century Gothic"/>
              </a:rPr>
              <a:t>which  </a:t>
            </a:r>
            <a:r>
              <a:rPr dirty="0" sz="2600" spc="-10" b="1">
                <a:latin typeface="Century Gothic"/>
                <a:cs typeface="Century Gothic"/>
              </a:rPr>
              <a:t>interfaces </a:t>
            </a:r>
            <a:r>
              <a:rPr dirty="0" sz="2600" spc="-15" b="1">
                <a:latin typeface="Century Gothic"/>
                <a:cs typeface="Century Gothic"/>
              </a:rPr>
              <a:t>directly </a:t>
            </a:r>
            <a:r>
              <a:rPr dirty="0" sz="2600" spc="-5" b="1">
                <a:latin typeface="Century Gothic"/>
                <a:cs typeface="Century Gothic"/>
              </a:rPr>
              <a:t>with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spc="5" b="1">
                <a:latin typeface="Century Gothic"/>
                <a:cs typeface="Century Gothic"/>
              </a:rPr>
              <a:t>number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PMUs. </a:t>
            </a:r>
            <a:r>
              <a:rPr dirty="0" sz="2600" spc="20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top layer, System </a:t>
            </a:r>
            <a:r>
              <a:rPr dirty="0" sz="2600" spc="-5" b="1">
                <a:latin typeface="Century Gothic"/>
                <a:cs typeface="Century Gothic"/>
              </a:rPr>
              <a:t>Backup  </a:t>
            </a:r>
            <a:r>
              <a:rPr dirty="0" sz="2600" spc="-10" b="1">
                <a:latin typeface="Century Gothic"/>
                <a:cs typeface="Century Gothic"/>
              </a:rPr>
              <a:t>Protection Center </a:t>
            </a:r>
            <a:r>
              <a:rPr dirty="0" sz="2600" b="1">
                <a:latin typeface="Century Gothic"/>
                <a:cs typeface="Century Gothic"/>
              </a:rPr>
              <a:t>(SBPC), </a:t>
            </a:r>
            <a:r>
              <a:rPr dirty="0" sz="2600" spc="-10" b="1">
                <a:latin typeface="Century Gothic"/>
                <a:cs typeface="Century Gothic"/>
              </a:rPr>
              <a:t>acts </a:t>
            </a:r>
            <a:r>
              <a:rPr dirty="0" sz="2600" spc="10" b="1">
                <a:latin typeface="Century Gothic"/>
                <a:cs typeface="Century Gothic"/>
              </a:rPr>
              <a:t>as </a:t>
            </a:r>
            <a:r>
              <a:rPr dirty="0" sz="2600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coordinator </a:t>
            </a:r>
            <a:r>
              <a:rPr dirty="0" sz="2600" b="1">
                <a:latin typeface="Century Gothic"/>
                <a:cs typeface="Century Gothic"/>
              </a:rPr>
              <a:t>for the</a:t>
            </a:r>
            <a:r>
              <a:rPr dirty="0" sz="2600" spc="140" b="1">
                <a:latin typeface="Century Gothic"/>
                <a:cs typeface="Century Gothic"/>
              </a:rPr>
              <a:t> </a:t>
            </a:r>
            <a:r>
              <a:rPr dirty="0" sz="2600" b="1">
                <a:latin typeface="Century Gothic"/>
                <a:cs typeface="Century Gothic"/>
              </a:rPr>
              <a:t>LBPCs.</a:t>
            </a:r>
            <a:endParaRPr sz="2600">
              <a:latin typeface="Century Gothic"/>
              <a:cs typeface="Century Gothic"/>
            </a:endParaRPr>
          </a:p>
          <a:p>
            <a:pPr marL="12700">
              <a:lnSpc>
                <a:spcPts val="2870"/>
              </a:lnSpc>
            </a:pPr>
            <a:r>
              <a:rPr dirty="0" sz="2600" spc="-5" b="1">
                <a:latin typeface="Century Gothic"/>
                <a:cs typeface="Century Gothic"/>
              </a:rPr>
              <a:t>Connected </a:t>
            </a:r>
            <a:r>
              <a:rPr dirty="0" sz="2600" spc="-10" b="1">
                <a:latin typeface="Century Gothic"/>
                <a:cs typeface="Century Gothic"/>
              </a:rPr>
              <a:t>together </a:t>
            </a:r>
            <a:r>
              <a:rPr dirty="0" sz="2600" spc="10" b="1">
                <a:latin typeface="Century Gothic"/>
                <a:cs typeface="Century Gothic"/>
              </a:rPr>
              <a:t>via </a:t>
            </a:r>
            <a:r>
              <a:rPr dirty="0" sz="2600" spc="-10" b="1">
                <a:latin typeface="Century Gothic"/>
                <a:cs typeface="Century Gothic"/>
              </a:rPr>
              <a:t>fiber-optic </a:t>
            </a:r>
            <a:r>
              <a:rPr dirty="0" sz="2600" spc="-5" b="1">
                <a:latin typeface="Century Gothic"/>
                <a:cs typeface="Century Gothic"/>
              </a:rPr>
              <a:t>communication </a:t>
            </a:r>
            <a:r>
              <a:rPr dirty="0" sz="2600" spc="-15" b="1">
                <a:latin typeface="Century Gothic"/>
                <a:cs typeface="Century Gothic"/>
              </a:rPr>
              <a:t>links, </a:t>
            </a:r>
            <a:r>
              <a:rPr dirty="0" sz="2600" spc="-10" b="1">
                <a:latin typeface="Century Gothic"/>
                <a:cs typeface="Century Gothic"/>
              </a:rPr>
              <a:t>these</a:t>
            </a:r>
            <a:r>
              <a:rPr dirty="0" sz="2600" spc="229" b="1">
                <a:latin typeface="Century Gothic"/>
                <a:cs typeface="Century Gothic"/>
              </a:rPr>
              <a:t> </a:t>
            </a:r>
            <a:r>
              <a:rPr dirty="0" sz="2600" spc="-5" b="1">
                <a:latin typeface="Century Gothic"/>
                <a:cs typeface="Century Gothic"/>
              </a:rPr>
              <a:t>devices</a:t>
            </a:r>
            <a:endParaRPr sz="2600">
              <a:latin typeface="Century Gothic"/>
              <a:cs typeface="Century Gothic"/>
            </a:endParaRPr>
          </a:p>
          <a:p>
            <a:pPr marL="12700" marR="194310">
              <a:lnSpc>
                <a:spcPct val="95100"/>
              </a:lnSpc>
              <a:spcBef>
                <a:spcPts val="95"/>
              </a:spcBef>
            </a:pPr>
            <a:r>
              <a:rPr dirty="0" sz="2600" spc="5" b="1">
                <a:latin typeface="Century Gothic"/>
                <a:cs typeface="Century Gothic"/>
              </a:rPr>
              <a:t>can </a:t>
            </a:r>
            <a:r>
              <a:rPr dirty="0" sz="2600" spc="-10" b="1">
                <a:latin typeface="Century Gothic"/>
                <a:cs typeface="Century Gothic"/>
              </a:rPr>
              <a:t>process </a:t>
            </a:r>
            <a:r>
              <a:rPr dirty="0" sz="2600" spc="-15" b="1">
                <a:latin typeface="Century Gothic"/>
                <a:cs typeface="Century Gothic"/>
              </a:rPr>
              <a:t>intelligent </a:t>
            </a:r>
            <a:r>
              <a:rPr dirty="0" sz="2600" spc="-5" b="1">
                <a:latin typeface="Century Gothic"/>
                <a:cs typeface="Century Gothic"/>
              </a:rPr>
              <a:t>algorithms </a:t>
            </a:r>
            <a:r>
              <a:rPr dirty="0" sz="2600" b="1">
                <a:latin typeface="Century Gothic"/>
                <a:cs typeface="Century Gothic"/>
              </a:rPr>
              <a:t>based on data </a:t>
            </a:r>
            <a:r>
              <a:rPr dirty="0" sz="2600" spc="-15" b="1">
                <a:latin typeface="Century Gothic"/>
                <a:cs typeface="Century Gothic"/>
              </a:rPr>
              <a:t>collected locally,  </a:t>
            </a:r>
            <a:r>
              <a:rPr dirty="0" sz="2600" spc="-10" b="1">
                <a:latin typeface="Century Gothic"/>
                <a:cs typeface="Century Gothic"/>
              </a:rPr>
              <a:t>Local </a:t>
            </a:r>
            <a:r>
              <a:rPr dirty="0" sz="2600" spc="5" b="1">
                <a:latin typeface="Century Gothic"/>
                <a:cs typeface="Century Gothic"/>
              </a:rPr>
              <a:t>part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the </a:t>
            </a:r>
            <a:r>
              <a:rPr dirty="0" sz="2600" spc="-5" b="1">
                <a:latin typeface="Century Gothic"/>
                <a:cs typeface="Century Gothic"/>
              </a:rPr>
              <a:t>proposed </a:t>
            </a:r>
            <a:r>
              <a:rPr dirty="0" sz="2600" b="1">
                <a:latin typeface="Century Gothic"/>
                <a:cs typeface="Century Gothic"/>
              </a:rPr>
              <a:t>wide-area backup </a:t>
            </a:r>
            <a:r>
              <a:rPr dirty="0" sz="2600" spc="-10" b="1">
                <a:latin typeface="Century Gothic"/>
                <a:cs typeface="Century Gothic"/>
              </a:rPr>
              <a:t>system </a:t>
            </a:r>
            <a:r>
              <a:rPr dirty="0" sz="2600" spc="-5" b="1">
                <a:latin typeface="Century Gothic"/>
                <a:cs typeface="Century Gothic"/>
              </a:rPr>
              <a:t>comprises </a:t>
            </a:r>
            <a:r>
              <a:rPr dirty="0" sz="2600" spc="5" b="1">
                <a:latin typeface="Century Gothic"/>
                <a:cs typeface="Century Gothic"/>
              </a:rPr>
              <a:t>PMUs 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b="1">
                <a:latin typeface="Century Gothic"/>
                <a:cs typeface="Century Gothic"/>
              </a:rPr>
              <a:t>LBPC, which are </a:t>
            </a:r>
            <a:r>
              <a:rPr dirty="0" sz="2600" spc="-10" b="1">
                <a:latin typeface="Century Gothic"/>
                <a:cs typeface="Century Gothic"/>
              </a:rPr>
              <a:t>both </a:t>
            </a:r>
            <a:r>
              <a:rPr dirty="0" sz="2600" spc="-15" b="1">
                <a:latin typeface="Century Gothic"/>
                <a:cs typeface="Century Gothic"/>
              </a:rPr>
              <a:t>installed </a:t>
            </a:r>
            <a:r>
              <a:rPr dirty="0" sz="2600" spc="-10" b="1">
                <a:latin typeface="Century Gothic"/>
                <a:cs typeface="Century Gothic"/>
              </a:rPr>
              <a:t>in </a:t>
            </a:r>
            <a:r>
              <a:rPr dirty="0" sz="2600" spc="-5" b="1">
                <a:latin typeface="Century Gothic"/>
                <a:cs typeface="Century Gothic"/>
              </a:rPr>
              <a:t>the </a:t>
            </a:r>
            <a:r>
              <a:rPr dirty="0" sz="2600" spc="-15" b="1">
                <a:latin typeface="Century Gothic"/>
                <a:cs typeface="Century Gothic"/>
              </a:rPr>
              <a:t>station, </a:t>
            </a:r>
            <a:r>
              <a:rPr dirty="0" sz="2600" spc="5" b="1">
                <a:latin typeface="Century Gothic"/>
                <a:cs typeface="Century Gothic"/>
              </a:rPr>
              <a:t>PMUs </a:t>
            </a:r>
            <a:r>
              <a:rPr dirty="0" sz="2600" b="1">
                <a:latin typeface="Century Gothic"/>
                <a:cs typeface="Century Gothic"/>
              </a:rPr>
              <a:t>are </a:t>
            </a:r>
            <a:r>
              <a:rPr dirty="0" sz="2600" spc="15" b="1">
                <a:latin typeface="Century Gothic"/>
                <a:cs typeface="Century Gothic"/>
              </a:rPr>
              <a:t>made </a:t>
            </a:r>
            <a:r>
              <a:rPr dirty="0" sz="2600" spc="10" b="1">
                <a:latin typeface="Century Gothic"/>
                <a:cs typeface="Century Gothic"/>
              </a:rPr>
              <a:t>up </a:t>
            </a:r>
            <a:r>
              <a:rPr dirty="0" sz="2600" spc="-5" b="1">
                <a:latin typeface="Century Gothic"/>
                <a:cs typeface="Century Gothic"/>
              </a:rPr>
              <a:t>of  </a:t>
            </a:r>
            <a:r>
              <a:rPr dirty="0" sz="2600" spc="20" b="1">
                <a:latin typeface="Century Gothic"/>
                <a:cs typeface="Century Gothic"/>
              </a:rPr>
              <a:t>DSP </a:t>
            </a:r>
            <a:r>
              <a:rPr dirty="0" sz="2600" spc="-5" b="1">
                <a:latin typeface="Century Gothic"/>
                <a:cs typeface="Century Gothic"/>
              </a:rPr>
              <a:t>(Digital </a:t>
            </a:r>
            <a:r>
              <a:rPr dirty="0" sz="2600" b="1">
                <a:latin typeface="Century Gothic"/>
                <a:cs typeface="Century Gothic"/>
              </a:rPr>
              <a:t>Signal </a:t>
            </a:r>
            <a:r>
              <a:rPr dirty="0" sz="2600" spc="-10" b="1">
                <a:latin typeface="Century Gothic"/>
                <a:cs typeface="Century Gothic"/>
              </a:rPr>
              <a:t>Processor)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5" b="1">
                <a:latin typeface="Century Gothic"/>
                <a:cs typeface="Century Gothic"/>
              </a:rPr>
              <a:t>GPS(Global </a:t>
            </a:r>
            <a:r>
              <a:rPr dirty="0" sz="2600" spc="-10" b="1">
                <a:latin typeface="Century Gothic"/>
                <a:cs typeface="Century Gothic"/>
              </a:rPr>
              <a:t>Positioning System). </a:t>
            </a:r>
            <a:r>
              <a:rPr dirty="0" sz="2600" spc="15" b="1">
                <a:latin typeface="Century Gothic"/>
                <a:cs typeface="Century Gothic"/>
              </a:rPr>
              <a:t>The  </a:t>
            </a:r>
            <a:r>
              <a:rPr dirty="0" sz="2600" spc="20" b="1">
                <a:latin typeface="Century Gothic"/>
                <a:cs typeface="Century Gothic"/>
              </a:rPr>
              <a:t>DSP </a:t>
            </a:r>
            <a:r>
              <a:rPr dirty="0" sz="2600" b="1">
                <a:latin typeface="Century Gothic"/>
                <a:cs typeface="Century Gothic"/>
              </a:rPr>
              <a:t>measures </a:t>
            </a:r>
            <a:r>
              <a:rPr dirty="0" sz="2600" spc="-5" b="1">
                <a:latin typeface="Century Gothic"/>
                <a:cs typeface="Century Gothic"/>
              </a:rPr>
              <a:t>instantaneous voltages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5" b="1">
                <a:latin typeface="Century Gothic"/>
                <a:cs typeface="Century Gothic"/>
              </a:rPr>
              <a:t>currents of </a:t>
            </a:r>
            <a:r>
              <a:rPr dirty="0" sz="2600" spc="-15" b="1">
                <a:latin typeface="Century Gothic"/>
                <a:cs typeface="Century Gothic"/>
              </a:rPr>
              <a:t>protected </a:t>
            </a:r>
            <a:r>
              <a:rPr dirty="0" sz="2600" b="1">
                <a:latin typeface="Century Gothic"/>
                <a:cs typeface="Century Gothic"/>
              </a:rPr>
              <a:t>power  </a:t>
            </a:r>
            <a:r>
              <a:rPr dirty="0" sz="2600" spc="-15" b="1">
                <a:latin typeface="Century Gothic"/>
                <a:cs typeface="Century Gothic"/>
              </a:rPr>
              <a:t>system </a:t>
            </a:r>
            <a:r>
              <a:rPr dirty="0" sz="2600" spc="-10" b="1">
                <a:latin typeface="Century Gothic"/>
                <a:cs typeface="Century Gothic"/>
              </a:rPr>
              <a:t>in real-time,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0" b="1">
                <a:latin typeface="Century Gothic"/>
                <a:cs typeface="Century Gothic"/>
              </a:rPr>
              <a:t>calculates </a:t>
            </a:r>
            <a:r>
              <a:rPr dirty="0" sz="2600" spc="-5" b="1">
                <a:latin typeface="Century Gothic"/>
                <a:cs typeface="Century Gothic"/>
              </a:rPr>
              <a:t>the </a:t>
            </a:r>
            <a:r>
              <a:rPr dirty="0" sz="2600" spc="-15" b="1">
                <a:latin typeface="Century Gothic"/>
                <a:cs typeface="Century Gothic"/>
              </a:rPr>
              <a:t>state </a:t>
            </a:r>
            <a:r>
              <a:rPr dirty="0" sz="2600" spc="-5" b="1">
                <a:latin typeface="Century Gothic"/>
                <a:cs typeface="Century Gothic"/>
              </a:rPr>
              <a:t>variables, </a:t>
            </a:r>
            <a:r>
              <a:rPr dirty="0" sz="2600" b="1">
                <a:latin typeface="Century Gothic"/>
                <a:cs typeface="Century Gothic"/>
              </a:rPr>
              <a:t>which provide  vital </a:t>
            </a:r>
            <a:r>
              <a:rPr dirty="0" sz="2600" spc="-5" b="1">
                <a:latin typeface="Century Gothic"/>
                <a:cs typeface="Century Gothic"/>
              </a:rPr>
              <a:t>information </a:t>
            </a:r>
            <a:r>
              <a:rPr dirty="0" sz="2600" b="1">
                <a:latin typeface="Century Gothic"/>
                <a:cs typeface="Century Gothic"/>
              </a:rPr>
              <a:t>for backup </a:t>
            </a:r>
            <a:r>
              <a:rPr dirty="0" sz="2600" spc="-15" b="1">
                <a:latin typeface="Century Gothic"/>
                <a:cs typeface="Century Gothic"/>
              </a:rPr>
              <a:t>protection</a:t>
            </a:r>
            <a:r>
              <a:rPr dirty="0" sz="2600" spc="25" b="1">
                <a:latin typeface="Century Gothic"/>
                <a:cs typeface="Century Gothic"/>
              </a:rPr>
              <a:t> </a:t>
            </a:r>
            <a:r>
              <a:rPr dirty="0" sz="2600" spc="-10" b="1">
                <a:latin typeface="Century Gothic"/>
                <a:cs typeface="Century Gothic"/>
              </a:rPr>
              <a:t>system.</a:t>
            </a:r>
            <a:endParaRPr sz="2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" y="114315"/>
            <a:ext cx="11734800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575" y="485775"/>
            <a:ext cx="3933840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6150" y="485775"/>
            <a:ext cx="619125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29040" y="485775"/>
            <a:ext cx="7810500" cy="771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575" y="866775"/>
            <a:ext cx="8410590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62900" y="866775"/>
            <a:ext cx="619125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05790" y="866775"/>
            <a:ext cx="1390650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575" y="1247775"/>
            <a:ext cx="10782300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575" y="1619234"/>
            <a:ext cx="10591800" cy="771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144109" y="1619234"/>
            <a:ext cx="619125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575" y="2000234"/>
            <a:ext cx="11210909" cy="7715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575" y="2371725"/>
            <a:ext cx="11525250" cy="7715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575" y="2752725"/>
            <a:ext cx="11115659" cy="7715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68000" y="2752725"/>
            <a:ext cx="619125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575" y="3124200"/>
            <a:ext cx="4495800" cy="7715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48140" y="3124200"/>
            <a:ext cx="619125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91000" y="3124200"/>
            <a:ext cx="7753350" cy="7715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575" y="3505200"/>
            <a:ext cx="3209940" cy="7715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62250" y="3505200"/>
            <a:ext cx="619125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05125" y="3505200"/>
            <a:ext cx="7696200" cy="7715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575" y="3876675"/>
            <a:ext cx="12049109" cy="7715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575" y="4257675"/>
            <a:ext cx="10344150" cy="7715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575" y="4629150"/>
            <a:ext cx="11449050" cy="7715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575" y="5010150"/>
            <a:ext cx="11220450" cy="7715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575" y="5381625"/>
            <a:ext cx="10934700" cy="7715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575" y="5762625"/>
            <a:ext cx="5695950" cy="77152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5753100"/>
            <a:ext cx="495300" cy="7715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36533" y="208655"/>
            <a:ext cx="11525885" cy="608266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ct val="95200"/>
              </a:lnSpc>
              <a:spcBef>
                <a:spcPts val="280"/>
              </a:spcBef>
            </a:pPr>
            <a:r>
              <a:rPr dirty="0" sz="2600" spc="10" b="1">
                <a:latin typeface="Century Gothic"/>
                <a:cs typeface="Century Gothic"/>
              </a:rPr>
              <a:t>Then, </a:t>
            </a:r>
            <a:r>
              <a:rPr dirty="0" sz="2600" b="1">
                <a:latin typeface="Century Gothic"/>
                <a:cs typeface="Century Gothic"/>
              </a:rPr>
              <a:t>power </a:t>
            </a:r>
            <a:r>
              <a:rPr dirty="0" sz="2600" spc="-10" b="1">
                <a:latin typeface="Century Gothic"/>
                <a:cs typeface="Century Gothic"/>
              </a:rPr>
              <a:t>system </a:t>
            </a:r>
            <a:r>
              <a:rPr dirty="0" sz="2600" b="1">
                <a:latin typeface="Century Gothic"/>
                <a:cs typeface="Century Gothic"/>
              </a:rPr>
              <a:t>variable data </a:t>
            </a:r>
            <a:r>
              <a:rPr dirty="0" sz="2600" spc="-5" b="1">
                <a:latin typeface="Century Gothic"/>
                <a:cs typeface="Century Gothic"/>
              </a:rPr>
              <a:t>is transferred </a:t>
            </a:r>
            <a:r>
              <a:rPr dirty="0" sz="2600" spc="-10" b="1">
                <a:latin typeface="Century Gothic"/>
                <a:cs typeface="Century Gothic"/>
              </a:rPr>
              <a:t>to </a:t>
            </a:r>
            <a:r>
              <a:rPr dirty="0" sz="2600" b="1">
                <a:latin typeface="Century Gothic"/>
                <a:cs typeface="Century Gothic"/>
              </a:rPr>
              <a:t>LBPC, </a:t>
            </a:r>
            <a:r>
              <a:rPr dirty="0" sz="2600" spc="10" b="1">
                <a:latin typeface="Century Gothic"/>
                <a:cs typeface="Century Gothic"/>
              </a:rPr>
              <a:t>LBPC </a:t>
            </a:r>
            <a:r>
              <a:rPr dirty="0" sz="2600" b="1">
                <a:latin typeface="Century Gothic"/>
                <a:cs typeface="Century Gothic"/>
              </a:rPr>
              <a:t>samples  </a:t>
            </a:r>
            <a:r>
              <a:rPr dirty="0" sz="2600" spc="-10" b="1">
                <a:latin typeface="Century Gothic"/>
                <a:cs typeface="Century Gothic"/>
              </a:rPr>
              <a:t>digital </a:t>
            </a:r>
            <a:r>
              <a:rPr dirty="0" sz="2600" spc="-5" b="1">
                <a:latin typeface="Century Gothic"/>
                <a:cs typeface="Century Gothic"/>
              </a:rPr>
              <a:t>inputs,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0" b="1">
                <a:latin typeface="Century Gothic"/>
                <a:cs typeface="Century Gothic"/>
              </a:rPr>
              <a:t>pre-processes </a:t>
            </a:r>
            <a:r>
              <a:rPr dirty="0" sz="2600" spc="-5" b="1">
                <a:latin typeface="Century Gothic"/>
                <a:cs typeface="Century Gothic"/>
              </a:rPr>
              <a:t>the </a:t>
            </a:r>
            <a:r>
              <a:rPr dirty="0" sz="2600" b="1">
                <a:latin typeface="Century Gothic"/>
                <a:cs typeface="Century Gothic"/>
              </a:rPr>
              <a:t>analog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0" b="1">
                <a:latin typeface="Century Gothic"/>
                <a:cs typeface="Century Gothic"/>
              </a:rPr>
              <a:t>digital signals, </a:t>
            </a:r>
            <a:r>
              <a:rPr dirty="0" sz="2600" spc="10" b="1">
                <a:latin typeface="Century Gothic"/>
                <a:cs typeface="Century Gothic"/>
              </a:rPr>
              <a:t>and  </a:t>
            </a:r>
            <a:r>
              <a:rPr dirty="0" sz="2600" spc="-5" b="1">
                <a:latin typeface="Century Gothic"/>
                <a:cs typeface="Century Gothic"/>
              </a:rPr>
              <a:t>then deliver </a:t>
            </a:r>
            <a:r>
              <a:rPr dirty="0" sz="2600" spc="-10" b="1">
                <a:latin typeface="Century Gothic"/>
                <a:cs typeface="Century Gothic"/>
              </a:rPr>
              <a:t>preprocessed results to </a:t>
            </a:r>
            <a:r>
              <a:rPr dirty="0" sz="2600" spc="10" b="1">
                <a:latin typeface="Century Gothic"/>
                <a:cs typeface="Century Gothic"/>
              </a:rPr>
              <a:t>SBPC via </a:t>
            </a:r>
            <a:r>
              <a:rPr dirty="0" sz="2600" spc="-10" b="1">
                <a:latin typeface="Century Gothic"/>
                <a:cs typeface="Century Gothic"/>
              </a:rPr>
              <a:t>fiber-optic  </a:t>
            </a:r>
            <a:r>
              <a:rPr dirty="0" sz="2600" spc="-5" b="1">
                <a:latin typeface="Century Gothic"/>
                <a:cs typeface="Century Gothic"/>
              </a:rPr>
              <a:t>communications between the </a:t>
            </a:r>
            <a:r>
              <a:rPr dirty="0" sz="2600" spc="-10" b="1">
                <a:latin typeface="Century Gothic"/>
                <a:cs typeface="Century Gothic"/>
              </a:rPr>
              <a:t>substation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5" b="1">
                <a:latin typeface="Century Gothic"/>
                <a:cs typeface="Century Gothic"/>
              </a:rPr>
              <a:t>SBPC. </a:t>
            </a:r>
            <a:r>
              <a:rPr dirty="0" sz="2600" spc="10" b="1">
                <a:latin typeface="Century Gothic"/>
                <a:cs typeface="Century Gothic"/>
              </a:rPr>
              <a:t>SBPC </a:t>
            </a:r>
            <a:r>
              <a:rPr dirty="0" sz="2600" spc="-5" b="1">
                <a:latin typeface="Century Gothic"/>
                <a:cs typeface="Century Gothic"/>
              </a:rPr>
              <a:t>will </a:t>
            </a:r>
            <a:r>
              <a:rPr dirty="0" sz="2600" spc="10" b="1">
                <a:latin typeface="Century Gothic"/>
                <a:cs typeface="Century Gothic"/>
              </a:rPr>
              <a:t>be  </a:t>
            </a:r>
            <a:r>
              <a:rPr dirty="0" sz="2600" spc="-15" b="1">
                <a:latin typeface="Century Gothic"/>
                <a:cs typeface="Century Gothic"/>
              </a:rPr>
              <a:t>installed </a:t>
            </a:r>
            <a:r>
              <a:rPr dirty="0" sz="2600" spc="10" b="1">
                <a:latin typeface="Century Gothic"/>
                <a:cs typeface="Century Gothic"/>
              </a:rPr>
              <a:t>at </a:t>
            </a:r>
            <a:r>
              <a:rPr dirty="0" sz="2600" spc="-5" b="1">
                <a:latin typeface="Century Gothic"/>
                <a:cs typeface="Century Gothic"/>
              </a:rPr>
              <a:t>Regional </a:t>
            </a:r>
            <a:r>
              <a:rPr dirty="0" sz="2600" spc="-10" b="1">
                <a:latin typeface="Century Gothic"/>
                <a:cs typeface="Century Gothic"/>
              </a:rPr>
              <a:t>Control Center,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0" b="1">
                <a:latin typeface="Century Gothic"/>
                <a:cs typeface="Century Gothic"/>
              </a:rPr>
              <a:t>integrates </a:t>
            </a:r>
            <a:r>
              <a:rPr dirty="0" sz="2600" b="1">
                <a:latin typeface="Century Gothic"/>
                <a:cs typeface="Century Gothic"/>
              </a:rPr>
              <a:t>various </a:t>
            </a:r>
            <a:r>
              <a:rPr dirty="0" sz="2600" spc="-20" b="1">
                <a:latin typeface="Century Gothic"/>
                <a:cs typeface="Century Gothic"/>
              </a:rPr>
              <a:t>well-  </a:t>
            </a:r>
            <a:r>
              <a:rPr dirty="0" sz="2600" spc="-5" b="1">
                <a:latin typeface="Century Gothic"/>
                <a:cs typeface="Century Gothic"/>
              </a:rPr>
              <a:t>developed functions, such </a:t>
            </a:r>
            <a:r>
              <a:rPr dirty="0" sz="2600" spc="10" b="1">
                <a:latin typeface="Century Gothic"/>
                <a:cs typeface="Century Gothic"/>
              </a:rPr>
              <a:t>as </a:t>
            </a:r>
            <a:r>
              <a:rPr dirty="0" sz="2600" b="1">
                <a:latin typeface="Century Gothic"/>
                <a:cs typeface="Century Gothic"/>
              </a:rPr>
              <a:t>data </a:t>
            </a:r>
            <a:r>
              <a:rPr dirty="0" sz="2600" spc="-10" b="1">
                <a:latin typeface="Century Gothic"/>
                <a:cs typeface="Century Gothic"/>
              </a:rPr>
              <a:t>acquisition </a:t>
            </a:r>
            <a:r>
              <a:rPr dirty="0" sz="2600" spc="10" b="1">
                <a:latin typeface="Century Gothic"/>
                <a:cs typeface="Century Gothic"/>
              </a:rPr>
              <a:t>via </a:t>
            </a:r>
            <a:r>
              <a:rPr dirty="0" sz="2600" spc="-5" b="1">
                <a:latin typeface="Century Gothic"/>
                <a:cs typeface="Century Gothic"/>
              </a:rPr>
              <a:t>communication,  </a:t>
            </a:r>
            <a:r>
              <a:rPr dirty="0" sz="2600" spc="-15" b="1">
                <a:latin typeface="Century Gothic"/>
                <a:cs typeface="Century Gothic"/>
              </a:rPr>
              <a:t>system </a:t>
            </a:r>
            <a:r>
              <a:rPr dirty="0" sz="2600" spc="-5" b="1">
                <a:latin typeface="Century Gothic"/>
                <a:cs typeface="Century Gothic"/>
              </a:rPr>
              <a:t>monitoring, </a:t>
            </a:r>
            <a:r>
              <a:rPr dirty="0" sz="2600" b="1">
                <a:latin typeface="Century Gothic"/>
                <a:cs typeface="Century Gothic"/>
              </a:rPr>
              <a:t>fault </a:t>
            </a:r>
            <a:r>
              <a:rPr dirty="0" sz="2600" spc="-10" b="1">
                <a:latin typeface="Century Gothic"/>
                <a:cs typeface="Century Gothic"/>
              </a:rPr>
              <a:t>location, security </a:t>
            </a:r>
            <a:r>
              <a:rPr dirty="0" sz="2600" b="1">
                <a:latin typeface="Century Gothic"/>
                <a:cs typeface="Century Gothic"/>
              </a:rPr>
              <a:t>analyzing, </a:t>
            </a:r>
            <a:r>
              <a:rPr dirty="0" sz="2600" spc="5" b="1">
                <a:latin typeface="Century Gothic"/>
                <a:cs typeface="Century Gothic"/>
              </a:rPr>
              <a:t>making </a:t>
            </a:r>
            <a:r>
              <a:rPr dirty="0" sz="2600" spc="-10" b="1">
                <a:latin typeface="Century Gothic"/>
                <a:cs typeface="Century Gothic"/>
              </a:rPr>
              <a:t>tripping  strategy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5" b="1">
                <a:latin typeface="Century Gothic"/>
                <a:cs typeface="Century Gothic"/>
              </a:rPr>
              <a:t>descending </a:t>
            </a:r>
            <a:r>
              <a:rPr dirty="0" sz="2600" spc="-10" b="1">
                <a:latin typeface="Century Gothic"/>
                <a:cs typeface="Century Gothic"/>
              </a:rPr>
              <a:t>strategy to </a:t>
            </a:r>
            <a:r>
              <a:rPr dirty="0" sz="2600" b="1">
                <a:latin typeface="Century Gothic"/>
                <a:cs typeface="Century Gothic"/>
              </a:rPr>
              <a:t>LBPCs, </a:t>
            </a:r>
            <a:r>
              <a:rPr dirty="0" sz="2600" spc="-10" b="1">
                <a:latin typeface="Century Gothic"/>
                <a:cs typeface="Century Gothic"/>
              </a:rPr>
              <a:t>also, </a:t>
            </a:r>
            <a:r>
              <a:rPr dirty="0" sz="2600" spc="10" b="1">
                <a:latin typeface="Century Gothic"/>
                <a:cs typeface="Century Gothic"/>
              </a:rPr>
              <a:t>SBPC </a:t>
            </a:r>
            <a:r>
              <a:rPr dirty="0" sz="2600" spc="5" b="1">
                <a:latin typeface="Century Gothic"/>
                <a:cs typeface="Century Gothic"/>
              </a:rPr>
              <a:t>can </a:t>
            </a:r>
            <a:r>
              <a:rPr dirty="0" sz="2600" spc="15" b="1">
                <a:latin typeface="Century Gothic"/>
                <a:cs typeface="Century Gothic"/>
              </a:rPr>
              <a:t>do </a:t>
            </a:r>
            <a:r>
              <a:rPr dirty="0" sz="2600" spc="-25" b="1">
                <a:latin typeface="Century Gothic"/>
                <a:cs typeface="Century Gothic"/>
              </a:rPr>
              <a:t>post-  </a:t>
            </a:r>
            <a:r>
              <a:rPr dirty="0" sz="2600" spc="5" b="1">
                <a:latin typeface="Century Gothic"/>
                <a:cs typeface="Century Gothic"/>
              </a:rPr>
              <a:t>event </a:t>
            </a:r>
            <a:r>
              <a:rPr dirty="0" sz="2600" b="1">
                <a:latin typeface="Century Gothic"/>
                <a:cs typeface="Century Gothic"/>
              </a:rPr>
              <a:t>playback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5" b="1">
                <a:latin typeface="Century Gothic"/>
                <a:cs typeface="Century Gothic"/>
              </a:rPr>
              <a:t>post-event </a:t>
            </a:r>
            <a:r>
              <a:rPr dirty="0" sz="2600" b="1">
                <a:latin typeface="Century Gothic"/>
                <a:cs typeface="Century Gothic"/>
              </a:rPr>
              <a:t>data </a:t>
            </a:r>
            <a:r>
              <a:rPr dirty="0" sz="2600" spc="-5" b="1">
                <a:latin typeface="Century Gothic"/>
                <a:cs typeface="Century Gothic"/>
              </a:rPr>
              <a:t>analyses. </a:t>
            </a:r>
            <a:r>
              <a:rPr dirty="0" sz="2600" spc="5" b="1">
                <a:latin typeface="Century Gothic"/>
                <a:cs typeface="Century Gothic"/>
              </a:rPr>
              <a:t>These </a:t>
            </a:r>
            <a:r>
              <a:rPr dirty="0" sz="2600" spc="-5" b="1">
                <a:latin typeface="Century Gothic"/>
                <a:cs typeface="Century Gothic"/>
              </a:rPr>
              <a:t>functions </a:t>
            </a:r>
            <a:r>
              <a:rPr dirty="0" sz="2600" b="1">
                <a:latin typeface="Century Gothic"/>
                <a:cs typeface="Century Gothic"/>
              </a:rPr>
              <a:t>employ  </a:t>
            </a:r>
            <a:r>
              <a:rPr dirty="0" sz="2600" spc="5" b="1">
                <a:latin typeface="Century Gothic"/>
                <a:cs typeface="Century Gothic"/>
              </a:rPr>
              <a:t>PMUs </a:t>
            </a:r>
            <a:r>
              <a:rPr dirty="0" sz="2600" spc="-10" b="1">
                <a:latin typeface="Century Gothic"/>
                <a:cs typeface="Century Gothic"/>
              </a:rPr>
              <a:t>to </a:t>
            </a:r>
            <a:r>
              <a:rPr dirty="0" sz="2600" spc="-5" b="1">
                <a:latin typeface="Century Gothic"/>
                <a:cs typeface="Century Gothic"/>
              </a:rPr>
              <a:t>fulfill real-time </a:t>
            </a:r>
            <a:r>
              <a:rPr dirty="0" sz="2600" spc="10" b="1">
                <a:latin typeface="Century Gothic"/>
                <a:cs typeface="Century Gothic"/>
              </a:rPr>
              <a:t>demand,, </a:t>
            </a:r>
            <a:r>
              <a:rPr dirty="0" sz="2600" b="1">
                <a:latin typeface="Century Gothic"/>
                <a:cs typeface="Century Gothic"/>
              </a:rPr>
              <a:t>LBPCs perform </a:t>
            </a:r>
            <a:r>
              <a:rPr dirty="0" sz="2600" spc="-5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correlative  operations </a:t>
            </a:r>
            <a:r>
              <a:rPr dirty="0" sz="2600" b="1">
                <a:latin typeface="Century Gothic"/>
                <a:cs typeface="Century Gothic"/>
              </a:rPr>
              <a:t>on the </a:t>
            </a:r>
            <a:r>
              <a:rPr dirty="0" sz="2600" spc="-5" b="1">
                <a:latin typeface="Century Gothic"/>
                <a:cs typeface="Century Gothic"/>
              </a:rPr>
              <a:t>spot </a:t>
            </a:r>
            <a:r>
              <a:rPr dirty="0" sz="2600" spc="10" b="1">
                <a:latin typeface="Century Gothic"/>
                <a:cs typeface="Century Gothic"/>
              </a:rPr>
              <a:t>when </a:t>
            </a:r>
            <a:r>
              <a:rPr dirty="0" sz="2600" spc="-5" b="1">
                <a:latin typeface="Century Gothic"/>
                <a:cs typeface="Century Gothic"/>
              </a:rPr>
              <a:t>receiving </a:t>
            </a:r>
            <a:r>
              <a:rPr dirty="0" sz="2600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strategy </a:t>
            </a:r>
            <a:r>
              <a:rPr dirty="0" sz="2600" spc="5" b="1">
                <a:latin typeface="Century Gothic"/>
                <a:cs typeface="Century Gothic"/>
              </a:rPr>
              <a:t>from SBPC, </a:t>
            </a:r>
            <a:r>
              <a:rPr dirty="0" sz="2600" spc="-5" b="1">
                <a:latin typeface="Century Gothic"/>
                <a:cs typeface="Century Gothic"/>
              </a:rPr>
              <a:t>then </a:t>
            </a:r>
            <a:r>
              <a:rPr dirty="0" sz="2600" spc="5" b="1">
                <a:latin typeface="Century Gothic"/>
                <a:cs typeface="Century Gothic"/>
              </a:rPr>
              <a:t>fault  </a:t>
            </a:r>
            <a:r>
              <a:rPr dirty="0" sz="2600" spc="-5" b="1">
                <a:latin typeface="Century Gothic"/>
                <a:cs typeface="Century Gothic"/>
              </a:rPr>
              <a:t>will </a:t>
            </a:r>
            <a:r>
              <a:rPr dirty="0" sz="2600" spc="15" b="1">
                <a:latin typeface="Century Gothic"/>
                <a:cs typeface="Century Gothic"/>
              </a:rPr>
              <a:t>be </a:t>
            </a:r>
            <a:r>
              <a:rPr dirty="0" sz="2600" spc="-15" b="1">
                <a:latin typeface="Century Gothic"/>
                <a:cs typeface="Century Gothic"/>
              </a:rPr>
              <a:t>isolated </a:t>
            </a:r>
            <a:r>
              <a:rPr dirty="0" sz="2600" spc="-10" b="1">
                <a:latin typeface="Century Gothic"/>
                <a:cs typeface="Century Gothic"/>
              </a:rPr>
              <a:t>rationally. While it is </a:t>
            </a:r>
            <a:r>
              <a:rPr dirty="0" sz="2600" b="1">
                <a:latin typeface="Century Gothic"/>
                <a:cs typeface="Century Gothic"/>
              </a:rPr>
              <a:t>not </a:t>
            </a:r>
            <a:r>
              <a:rPr dirty="0" sz="2600" spc="-10" b="1">
                <a:latin typeface="Century Gothic"/>
                <a:cs typeface="Century Gothic"/>
              </a:rPr>
              <a:t>possible to </a:t>
            </a:r>
            <a:r>
              <a:rPr dirty="0" sz="2600" b="1">
                <a:latin typeface="Century Gothic"/>
                <a:cs typeface="Century Gothic"/>
              </a:rPr>
              <a:t>prevent </a:t>
            </a:r>
            <a:r>
              <a:rPr dirty="0" sz="2600" spc="-5" b="1">
                <a:latin typeface="Century Gothic"/>
                <a:cs typeface="Century Gothic"/>
              </a:rPr>
              <a:t>all  </a:t>
            </a:r>
            <a:r>
              <a:rPr dirty="0" sz="2600" spc="-10" b="1">
                <a:latin typeface="Century Gothic"/>
                <a:cs typeface="Century Gothic"/>
              </a:rPr>
              <a:t>contingencies </a:t>
            </a:r>
            <a:r>
              <a:rPr dirty="0" sz="2600" b="1">
                <a:latin typeface="Century Gothic"/>
                <a:cs typeface="Century Gothic"/>
              </a:rPr>
              <a:t>that </a:t>
            </a:r>
            <a:r>
              <a:rPr dirty="0" sz="2600" spc="20" b="1">
                <a:latin typeface="Century Gothic"/>
                <a:cs typeface="Century Gothic"/>
              </a:rPr>
              <a:t>may </a:t>
            </a:r>
            <a:r>
              <a:rPr dirty="0" sz="2600" spc="-5" b="1">
                <a:latin typeface="Century Gothic"/>
                <a:cs typeface="Century Gothic"/>
              </a:rPr>
              <a:t>lead </a:t>
            </a:r>
            <a:r>
              <a:rPr dirty="0" sz="2600" spc="-10" b="1">
                <a:latin typeface="Century Gothic"/>
                <a:cs typeface="Century Gothic"/>
              </a:rPr>
              <a:t>to </a:t>
            </a:r>
            <a:r>
              <a:rPr dirty="0" sz="2600" b="1">
                <a:latin typeface="Century Gothic"/>
                <a:cs typeface="Century Gothic"/>
              </a:rPr>
              <a:t>power </a:t>
            </a:r>
            <a:r>
              <a:rPr dirty="0" sz="2600" spc="-15" b="1">
                <a:latin typeface="Century Gothic"/>
                <a:cs typeface="Century Gothic"/>
              </a:rPr>
              <a:t>system </a:t>
            </a:r>
            <a:r>
              <a:rPr dirty="0" sz="2600" spc="-10" b="1">
                <a:latin typeface="Century Gothic"/>
                <a:cs typeface="Century Gothic"/>
              </a:rPr>
              <a:t>collapse,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spc="5" b="1">
                <a:latin typeface="Century Gothic"/>
                <a:cs typeface="Century Gothic"/>
              </a:rPr>
              <a:t>wide </a:t>
            </a:r>
            <a:r>
              <a:rPr dirty="0" sz="2600" b="1">
                <a:latin typeface="Century Gothic"/>
                <a:cs typeface="Century Gothic"/>
              </a:rPr>
              <a:t>area  backup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spc="-10" b="1">
                <a:latin typeface="Century Gothic"/>
                <a:cs typeface="Century Gothic"/>
              </a:rPr>
              <a:t>system </a:t>
            </a:r>
            <a:r>
              <a:rPr dirty="0" sz="2600" b="1">
                <a:latin typeface="Century Gothic"/>
                <a:cs typeface="Century Gothic"/>
              </a:rPr>
              <a:t>that provides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spc="-10" b="1">
                <a:latin typeface="Century Gothic"/>
                <a:cs typeface="Century Gothic"/>
              </a:rPr>
              <a:t>reliable </a:t>
            </a:r>
            <a:r>
              <a:rPr dirty="0" sz="2600" spc="-15" b="1">
                <a:latin typeface="Century Gothic"/>
                <a:cs typeface="Century Gothic"/>
              </a:rPr>
              <a:t>security isolated  </a:t>
            </a:r>
            <a:r>
              <a:rPr dirty="0" sz="2600" b="1">
                <a:latin typeface="Century Gothic"/>
                <a:cs typeface="Century Gothic"/>
              </a:rPr>
              <a:t>scheme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5" b="1">
                <a:latin typeface="Century Gothic"/>
                <a:cs typeface="Century Gothic"/>
              </a:rPr>
              <a:t>optimized </a:t>
            </a:r>
            <a:r>
              <a:rPr dirty="0" sz="2600" spc="-10" b="1">
                <a:latin typeface="Century Gothic"/>
                <a:cs typeface="Century Gothic"/>
              </a:rPr>
              <a:t>coordinated actions is </a:t>
            </a:r>
            <a:r>
              <a:rPr dirty="0" sz="2600" b="1">
                <a:latin typeface="Century Gothic"/>
                <a:cs typeface="Century Gothic"/>
              </a:rPr>
              <a:t>able </a:t>
            </a:r>
            <a:r>
              <a:rPr dirty="0" sz="2600" spc="-10" b="1">
                <a:latin typeface="Century Gothic"/>
                <a:cs typeface="Century Gothic"/>
              </a:rPr>
              <a:t>to mitigate </a:t>
            </a:r>
            <a:r>
              <a:rPr dirty="0" sz="2600" spc="-5" b="1">
                <a:latin typeface="Century Gothic"/>
                <a:cs typeface="Century Gothic"/>
              </a:rPr>
              <a:t>or  </a:t>
            </a:r>
            <a:r>
              <a:rPr dirty="0" sz="2600" b="1">
                <a:latin typeface="Century Gothic"/>
                <a:cs typeface="Century Gothic"/>
              </a:rPr>
              <a:t>prevent large area</a:t>
            </a:r>
            <a:r>
              <a:rPr dirty="0" sz="2600" spc="-95" b="1">
                <a:latin typeface="Century Gothic"/>
                <a:cs typeface="Century Gothic"/>
              </a:rPr>
              <a:t> </a:t>
            </a:r>
            <a:r>
              <a:rPr dirty="0" sz="2600" spc="-10" b="1">
                <a:latin typeface="Century Gothic"/>
                <a:cs typeface="Century Gothic"/>
              </a:rPr>
              <a:t>disturbances.</a:t>
            </a:r>
            <a:endParaRPr sz="2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1490" y="0"/>
            <a:ext cx="914400" cy="112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867650" y="0"/>
            <a:ext cx="876300" cy="1123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14909" y="0"/>
            <a:ext cx="3505200" cy="1123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24075" y="0"/>
            <a:ext cx="3743340" cy="1123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52625" y="0"/>
            <a:ext cx="914400" cy="1123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47925" y="638175"/>
            <a:ext cx="5819759" cy="123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66088" y="35808"/>
            <a:ext cx="605472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4400" spc="10">
                <a:uFill>
                  <a:solidFill>
                    <a:srgbClr val="374C80"/>
                  </a:solidFill>
                </a:uFill>
              </a:rPr>
              <a:t>Wide </a:t>
            </a:r>
            <a:r>
              <a:rPr dirty="0" u="heavy" sz="4400" spc="25">
                <a:uFill>
                  <a:solidFill>
                    <a:srgbClr val="374C80"/>
                  </a:solidFill>
                </a:uFill>
              </a:rPr>
              <a:t>Area </a:t>
            </a:r>
            <a:r>
              <a:rPr dirty="0" u="heavy" sz="4400" spc="20">
                <a:uFill>
                  <a:solidFill>
                    <a:srgbClr val="374C80"/>
                  </a:solidFill>
                </a:uFill>
              </a:rPr>
              <a:t>Protection</a:t>
            </a:r>
            <a:r>
              <a:rPr dirty="0" sz="4400" spc="-570"/>
              <a:t> </a:t>
            </a:r>
            <a:r>
              <a:rPr dirty="0" sz="4400" spc="5"/>
              <a:t>:</a:t>
            </a:r>
            <a:endParaRPr sz="4400"/>
          </a:p>
        </p:txBody>
      </p:sp>
      <p:sp>
        <p:nvSpPr>
          <p:cNvPr id="9" name="object 9"/>
          <p:cNvSpPr/>
          <p:nvPr/>
        </p:nvSpPr>
        <p:spPr>
          <a:xfrm>
            <a:off x="0" y="809625"/>
            <a:ext cx="3733800" cy="942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09625"/>
            <a:ext cx="542925" cy="942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6533" y="723844"/>
            <a:ext cx="11610975" cy="5532120"/>
          </a:xfrm>
          <a:prstGeom prst="rect">
            <a:avLst/>
          </a:prstGeom>
        </p:spPr>
        <p:txBody>
          <a:bodyPr wrap="square" lIns="0" tIns="2368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3200" spc="15" b="1">
                <a:solidFill>
                  <a:srgbClr val="374C80"/>
                </a:solidFill>
                <a:latin typeface="Century Gothic"/>
                <a:cs typeface="Century Gothic"/>
              </a:rPr>
              <a:t>INTRODUCTION</a:t>
            </a:r>
            <a:r>
              <a:rPr dirty="0" sz="3200" spc="-215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200" spc="5" b="1">
                <a:solidFill>
                  <a:srgbClr val="374C80"/>
                </a:solidFill>
                <a:latin typeface="Century Gothic"/>
                <a:cs typeface="Century Gothic"/>
              </a:rPr>
              <a:t>:</a:t>
            </a:r>
            <a:endParaRPr sz="3200">
              <a:latin typeface="Century Gothic"/>
              <a:cs typeface="Century Gothic"/>
            </a:endParaRPr>
          </a:p>
          <a:p>
            <a:pPr marL="12700" marR="5080">
              <a:lnSpc>
                <a:spcPct val="85000"/>
              </a:lnSpc>
              <a:spcBef>
                <a:spcPts val="1955"/>
              </a:spcBef>
              <a:tabLst>
                <a:tab pos="1490345" algn="l"/>
                <a:tab pos="2548255" algn="l"/>
                <a:tab pos="3683000" algn="l"/>
                <a:tab pos="4826000" algn="l"/>
              </a:tabLst>
            </a:pPr>
            <a:r>
              <a:rPr dirty="0" sz="2700" spc="5" b="1">
                <a:latin typeface="Century Gothic"/>
                <a:cs typeface="Century Gothic"/>
              </a:rPr>
              <a:t>The </a:t>
            </a:r>
            <a:r>
              <a:rPr dirty="0" sz="2700" spc="10" b="1">
                <a:latin typeface="Century Gothic"/>
                <a:cs typeface="Century Gothic"/>
              </a:rPr>
              <a:t>growth </a:t>
            </a:r>
            <a:r>
              <a:rPr dirty="0" sz="2700" spc="-5" b="1">
                <a:latin typeface="Century Gothic"/>
                <a:cs typeface="Century Gothic"/>
              </a:rPr>
              <a:t>of </a:t>
            </a:r>
            <a:r>
              <a:rPr dirty="0" sz="2700" spc="5" b="1">
                <a:latin typeface="Century Gothic"/>
                <a:cs typeface="Century Gothic"/>
              </a:rPr>
              <a:t>electrical </a:t>
            </a:r>
            <a:r>
              <a:rPr dirty="0" sz="2700" b="1">
                <a:latin typeface="Century Gothic"/>
                <a:cs typeface="Century Gothic"/>
              </a:rPr>
              <a:t>power </a:t>
            </a:r>
            <a:r>
              <a:rPr dirty="0" sz="2700" spc="5" b="1">
                <a:latin typeface="Century Gothic"/>
                <a:cs typeface="Century Gothic"/>
              </a:rPr>
              <a:t>systems </a:t>
            </a:r>
            <a:r>
              <a:rPr dirty="0" sz="2700" spc="10" b="1">
                <a:latin typeface="Century Gothic"/>
                <a:cs typeface="Century Gothic"/>
              </a:rPr>
              <a:t>is </a:t>
            </a:r>
            <a:r>
              <a:rPr dirty="0" sz="2700" b="1">
                <a:latin typeface="Century Gothic"/>
                <a:cs typeface="Century Gothic"/>
              </a:rPr>
              <a:t>a </a:t>
            </a:r>
            <a:r>
              <a:rPr dirty="0" sz="2700" spc="10" b="1">
                <a:latin typeface="Century Gothic"/>
                <a:cs typeface="Century Gothic"/>
              </a:rPr>
              <a:t>challenge </a:t>
            </a:r>
            <a:r>
              <a:rPr dirty="0" sz="2700" spc="-5" b="1">
                <a:latin typeface="Century Gothic"/>
                <a:cs typeface="Century Gothic"/>
              </a:rPr>
              <a:t>for </a:t>
            </a:r>
            <a:r>
              <a:rPr dirty="0" sz="2700" spc="10" b="1">
                <a:latin typeface="Century Gothic"/>
                <a:cs typeface="Century Gothic"/>
              </a:rPr>
              <a:t>Energy  </a:t>
            </a:r>
            <a:r>
              <a:rPr dirty="0" sz="2700" spc="5" b="1">
                <a:latin typeface="Century Gothic"/>
                <a:cs typeface="Century Gothic"/>
              </a:rPr>
              <a:t>Management Systems to </a:t>
            </a:r>
            <a:r>
              <a:rPr dirty="0" sz="2700" spc="15" b="1">
                <a:latin typeface="Century Gothic"/>
                <a:cs typeface="Century Gothic"/>
              </a:rPr>
              <a:t>ensure </a:t>
            </a:r>
            <a:r>
              <a:rPr dirty="0" sz="2700" b="1">
                <a:latin typeface="Century Gothic"/>
                <a:cs typeface="Century Gothic"/>
              </a:rPr>
              <a:t>a </a:t>
            </a:r>
            <a:r>
              <a:rPr dirty="0" sz="2700" spc="5" b="1">
                <a:latin typeface="Century Gothic"/>
                <a:cs typeface="Century Gothic"/>
              </a:rPr>
              <a:t>safe </a:t>
            </a:r>
            <a:r>
              <a:rPr dirty="0" sz="2700" spc="10" b="1">
                <a:latin typeface="Century Gothic"/>
                <a:cs typeface="Century Gothic"/>
              </a:rPr>
              <a:t>and </a:t>
            </a:r>
            <a:r>
              <a:rPr dirty="0" sz="2700" spc="15" b="1">
                <a:latin typeface="Century Gothic"/>
                <a:cs typeface="Century Gothic"/>
              </a:rPr>
              <a:t>reliable </a:t>
            </a:r>
            <a:r>
              <a:rPr dirty="0" sz="2700" spc="10" b="1">
                <a:latin typeface="Century Gothic"/>
                <a:cs typeface="Century Gothic"/>
              </a:rPr>
              <a:t>operation, This  situation</a:t>
            </a:r>
            <a:r>
              <a:rPr dirty="0" sz="2700" spc="-125" b="1">
                <a:latin typeface="Century Gothic"/>
                <a:cs typeface="Century Gothic"/>
              </a:rPr>
              <a:t> </a:t>
            </a:r>
            <a:r>
              <a:rPr dirty="0" sz="2700" spc="10" b="1">
                <a:latin typeface="Century Gothic"/>
                <a:cs typeface="Century Gothic"/>
              </a:rPr>
              <a:t>originates</a:t>
            </a:r>
            <a:r>
              <a:rPr dirty="0" sz="2700" spc="-145" b="1">
                <a:latin typeface="Century Gothic"/>
                <a:cs typeface="Century Gothic"/>
              </a:rPr>
              <a:t> </a:t>
            </a:r>
            <a:r>
              <a:rPr dirty="0" sz="2700" spc="10" b="1">
                <a:latin typeface="Century Gothic"/>
                <a:cs typeface="Century Gothic"/>
              </a:rPr>
              <a:t>the</a:t>
            </a:r>
            <a:r>
              <a:rPr dirty="0" sz="2700" spc="-80" b="1">
                <a:latin typeface="Century Gothic"/>
                <a:cs typeface="Century Gothic"/>
              </a:rPr>
              <a:t> </a:t>
            </a:r>
            <a:r>
              <a:rPr dirty="0" sz="2700" spc="5" b="1">
                <a:latin typeface="Century Gothic"/>
                <a:cs typeface="Century Gothic"/>
              </a:rPr>
              <a:t>need</a:t>
            </a:r>
            <a:r>
              <a:rPr dirty="0" sz="2700" spc="15" b="1">
                <a:latin typeface="Century Gothic"/>
                <a:cs typeface="Century Gothic"/>
              </a:rPr>
              <a:t> </a:t>
            </a:r>
            <a:r>
              <a:rPr dirty="0" sz="2700" spc="-5" b="1">
                <a:latin typeface="Century Gothic"/>
                <a:cs typeface="Century Gothic"/>
              </a:rPr>
              <a:t>for</a:t>
            </a:r>
            <a:r>
              <a:rPr dirty="0" sz="2700" spc="-45" b="1">
                <a:latin typeface="Century Gothic"/>
                <a:cs typeface="Century Gothic"/>
              </a:rPr>
              <a:t> </a:t>
            </a:r>
            <a:r>
              <a:rPr dirty="0" sz="2700" spc="5" b="1">
                <a:latin typeface="Century Gothic"/>
                <a:cs typeface="Century Gothic"/>
              </a:rPr>
              <a:t>tools</a:t>
            </a:r>
            <a:r>
              <a:rPr dirty="0" sz="2700" spc="20" b="1">
                <a:latin typeface="Century Gothic"/>
                <a:cs typeface="Century Gothic"/>
              </a:rPr>
              <a:t> </a:t>
            </a:r>
            <a:r>
              <a:rPr dirty="0" sz="2700" spc="10" b="1">
                <a:latin typeface="Century Gothic"/>
                <a:cs typeface="Century Gothic"/>
              </a:rPr>
              <a:t>that</a:t>
            </a:r>
            <a:r>
              <a:rPr dirty="0" sz="2700" spc="-60" b="1">
                <a:latin typeface="Century Gothic"/>
                <a:cs typeface="Century Gothic"/>
              </a:rPr>
              <a:t> </a:t>
            </a:r>
            <a:r>
              <a:rPr dirty="0" sz="2700" spc="10" b="1">
                <a:latin typeface="Century Gothic"/>
                <a:cs typeface="Century Gothic"/>
              </a:rPr>
              <a:t>help</a:t>
            </a:r>
            <a:r>
              <a:rPr dirty="0" sz="2700" spc="-65" b="1">
                <a:latin typeface="Century Gothic"/>
                <a:cs typeface="Century Gothic"/>
              </a:rPr>
              <a:t> </a:t>
            </a:r>
            <a:r>
              <a:rPr dirty="0" sz="2700" spc="5" b="1">
                <a:latin typeface="Century Gothic"/>
                <a:cs typeface="Century Gothic"/>
              </a:rPr>
              <a:t>to</a:t>
            </a:r>
            <a:r>
              <a:rPr dirty="0" sz="2700" b="1">
                <a:latin typeface="Century Gothic"/>
                <a:cs typeface="Century Gothic"/>
              </a:rPr>
              <a:t> </a:t>
            </a:r>
            <a:r>
              <a:rPr dirty="0" sz="2700" spc="15" b="1">
                <a:latin typeface="Century Gothic"/>
                <a:cs typeface="Century Gothic"/>
              </a:rPr>
              <a:t>visualize</a:t>
            </a:r>
            <a:r>
              <a:rPr dirty="0" sz="2700" spc="-155" b="1">
                <a:latin typeface="Century Gothic"/>
                <a:cs typeface="Century Gothic"/>
              </a:rPr>
              <a:t> </a:t>
            </a:r>
            <a:r>
              <a:rPr dirty="0" sz="2700" spc="15" b="1">
                <a:latin typeface="Century Gothic"/>
                <a:cs typeface="Century Gothic"/>
              </a:rPr>
              <a:t>and</a:t>
            </a:r>
            <a:r>
              <a:rPr dirty="0" sz="2700" spc="-65" b="1">
                <a:latin typeface="Century Gothic"/>
                <a:cs typeface="Century Gothic"/>
              </a:rPr>
              <a:t> </a:t>
            </a:r>
            <a:r>
              <a:rPr dirty="0" sz="2700" spc="5" b="1">
                <a:latin typeface="Century Gothic"/>
                <a:cs typeface="Century Gothic"/>
              </a:rPr>
              <a:t>control  electrical system </a:t>
            </a:r>
            <a:r>
              <a:rPr dirty="0" sz="2700" spc="10" b="1">
                <a:latin typeface="Century Gothic"/>
                <a:cs typeface="Century Gothic"/>
              </a:rPr>
              <a:t>variables </a:t>
            </a:r>
            <a:r>
              <a:rPr dirty="0" sz="2700" spc="15" b="1">
                <a:latin typeface="Century Gothic"/>
                <a:cs typeface="Century Gothic"/>
              </a:rPr>
              <a:t>using high </a:t>
            </a:r>
            <a:r>
              <a:rPr dirty="0" sz="2700" b="1">
                <a:latin typeface="Century Gothic"/>
                <a:cs typeface="Century Gothic"/>
              </a:rPr>
              <a:t>speed </a:t>
            </a:r>
            <a:r>
              <a:rPr dirty="0" sz="2700" spc="10" b="1">
                <a:latin typeface="Century Gothic"/>
                <a:cs typeface="Century Gothic"/>
              </a:rPr>
              <a:t>communications  channels and accurate data, </a:t>
            </a:r>
            <a:r>
              <a:rPr dirty="0" sz="2700" spc="15" b="1">
                <a:latin typeface="Century Gothic"/>
                <a:cs typeface="Century Gothic"/>
              </a:rPr>
              <a:t>allowing </a:t>
            </a:r>
            <a:r>
              <a:rPr dirty="0" sz="2700" spc="10" b="1">
                <a:latin typeface="Century Gothic"/>
                <a:cs typeface="Century Gothic"/>
              </a:rPr>
              <a:t>the </a:t>
            </a:r>
            <a:r>
              <a:rPr dirty="0" sz="2700" spc="15" b="1">
                <a:latin typeface="Century Gothic"/>
                <a:cs typeface="Century Gothic"/>
              </a:rPr>
              <a:t>grid </a:t>
            </a:r>
            <a:r>
              <a:rPr dirty="0" sz="2700" spc="5" b="1">
                <a:latin typeface="Century Gothic"/>
                <a:cs typeface="Century Gothic"/>
              </a:rPr>
              <a:t>operator to </a:t>
            </a:r>
            <a:r>
              <a:rPr dirty="0" sz="2700" spc="10" b="1">
                <a:latin typeface="Century Gothic"/>
                <a:cs typeface="Century Gothic"/>
              </a:rPr>
              <a:t>estimate  the state </a:t>
            </a:r>
            <a:r>
              <a:rPr dirty="0" sz="2700" spc="-5" b="1">
                <a:latin typeface="Century Gothic"/>
                <a:cs typeface="Century Gothic"/>
              </a:rPr>
              <a:t>of </a:t>
            </a:r>
            <a:r>
              <a:rPr dirty="0" sz="2700" spc="10" b="1">
                <a:latin typeface="Century Gothic"/>
                <a:cs typeface="Century Gothic"/>
              </a:rPr>
              <a:t>the </a:t>
            </a:r>
            <a:r>
              <a:rPr dirty="0" sz="2700" spc="5" b="1">
                <a:latin typeface="Century Gothic"/>
                <a:cs typeface="Century Gothic"/>
              </a:rPr>
              <a:t>system </a:t>
            </a:r>
            <a:r>
              <a:rPr dirty="0" sz="2700" spc="10" b="1">
                <a:latin typeface="Century Gothic"/>
                <a:cs typeface="Century Gothic"/>
              </a:rPr>
              <a:t>in </a:t>
            </a:r>
            <a:r>
              <a:rPr dirty="0" sz="2700" spc="5" b="1">
                <a:latin typeface="Century Gothic"/>
                <a:cs typeface="Century Gothic"/>
              </a:rPr>
              <a:t>real </a:t>
            </a:r>
            <a:r>
              <a:rPr dirty="0" sz="2700" spc="10" b="1">
                <a:latin typeface="Century Gothic"/>
                <a:cs typeface="Century Gothic"/>
              </a:rPr>
              <a:t>time </a:t>
            </a:r>
            <a:r>
              <a:rPr dirty="0" sz="2700" spc="15" b="1">
                <a:latin typeface="Century Gothic"/>
                <a:cs typeface="Century Gothic"/>
              </a:rPr>
              <a:t>through </a:t>
            </a:r>
            <a:r>
              <a:rPr dirty="0" sz="2700" spc="10" b="1">
                <a:latin typeface="Century Gothic"/>
                <a:cs typeface="Century Gothic"/>
              </a:rPr>
              <a:t>mathematical  calculations,, </a:t>
            </a:r>
            <a:r>
              <a:rPr dirty="0" sz="2700" spc="-15" b="1">
                <a:latin typeface="Century Gothic"/>
                <a:cs typeface="Century Gothic"/>
              </a:rPr>
              <a:t>We </a:t>
            </a:r>
            <a:r>
              <a:rPr dirty="0" sz="2700" b="1">
                <a:latin typeface="Century Gothic"/>
                <a:cs typeface="Century Gothic"/>
              </a:rPr>
              <a:t>can </a:t>
            </a:r>
            <a:r>
              <a:rPr dirty="0" sz="2700" spc="10" b="1">
                <a:latin typeface="Century Gothic"/>
                <a:cs typeface="Century Gothic"/>
              </a:rPr>
              <a:t>define </a:t>
            </a:r>
            <a:r>
              <a:rPr dirty="0" sz="2700" b="1">
                <a:latin typeface="Century Gothic"/>
                <a:cs typeface="Century Gothic"/>
              </a:rPr>
              <a:t>Wide </a:t>
            </a:r>
            <a:r>
              <a:rPr dirty="0" sz="2700" spc="15" b="1">
                <a:latin typeface="Century Gothic"/>
                <a:cs typeface="Century Gothic"/>
              </a:rPr>
              <a:t>Area </a:t>
            </a:r>
            <a:r>
              <a:rPr dirty="0" sz="2700" spc="5" b="1">
                <a:latin typeface="Century Gothic"/>
                <a:cs typeface="Century Gothic"/>
              </a:rPr>
              <a:t>Systems as </a:t>
            </a:r>
            <a:r>
              <a:rPr dirty="0" sz="2700" b="1">
                <a:latin typeface="Century Gothic"/>
                <a:cs typeface="Century Gothic"/>
              </a:rPr>
              <a:t>a </a:t>
            </a:r>
            <a:r>
              <a:rPr dirty="0" sz="2700" spc="10" b="1">
                <a:latin typeface="Century Gothic"/>
                <a:cs typeface="Century Gothic"/>
              </a:rPr>
              <a:t>Summation </a:t>
            </a:r>
            <a:r>
              <a:rPr dirty="0" sz="2700" spc="-5" b="1">
                <a:latin typeface="Century Gothic"/>
                <a:cs typeface="Century Gothic"/>
              </a:rPr>
              <a:t>of  </a:t>
            </a:r>
            <a:r>
              <a:rPr dirty="0" sz="2700" spc="10" b="1">
                <a:latin typeface="Century Gothic"/>
                <a:cs typeface="Century Gothic"/>
              </a:rPr>
              <a:t>small</a:t>
            </a:r>
            <a:r>
              <a:rPr dirty="0" sz="2700" spc="-45" b="1">
                <a:latin typeface="Century Gothic"/>
                <a:cs typeface="Century Gothic"/>
              </a:rPr>
              <a:t> </a:t>
            </a:r>
            <a:r>
              <a:rPr dirty="0" sz="2700" spc="-5" b="1">
                <a:latin typeface="Century Gothic"/>
                <a:cs typeface="Century Gothic"/>
              </a:rPr>
              <a:t>or</a:t>
            </a:r>
            <a:r>
              <a:rPr dirty="0" sz="2700" spc="-5">
                <a:latin typeface="Times New Roman"/>
                <a:cs typeface="Times New Roman"/>
              </a:rPr>
              <a:t>	</a:t>
            </a:r>
            <a:r>
              <a:rPr dirty="0" sz="2700" spc="15" b="1">
                <a:latin typeface="Century Gothic"/>
                <a:cs typeface="Century Gothic"/>
              </a:rPr>
              <a:t>large</a:t>
            </a:r>
            <a:r>
              <a:rPr dirty="0" sz="2700" spc="15">
                <a:latin typeface="Times New Roman"/>
                <a:cs typeface="Times New Roman"/>
              </a:rPr>
              <a:t>	</a:t>
            </a:r>
            <a:r>
              <a:rPr dirty="0" sz="2700" spc="10" b="1">
                <a:latin typeface="Century Gothic"/>
                <a:cs typeface="Century Gothic"/>
              </a:rPr>
              <a:t>areas that </a:t>
            </a:r>
            <a:r>
              <a:rPr dirty="0" sz="2700" spc="15" b="1">
                <a:latin typeface="Century Gothic"/>
                <a:cs typeface="Century Gothic"/>
              </a:rPr>
              <a:t>are </a:t>
            </a:r>
            <a:r>
              <a:rPr dirty="0" sz="2700" spc="5" b="1">
                <a:latin typeface="Century Gothic"/>
                <a:cs typeface="Century Gothic"/>
              </a:rPr>
              <a:t>not </a:t>
            </a:r>
            <a:r>
              <a:rPr dirty="0" sz="2700" b="1">
                <a:latin typeface="Century Gothic"/>
                <a:cs typeface="Century Gothic"/>
              </a:rPr>
              <a:t>connected </a:t>
            </a:r>
            <a:r>
              <a:rPr dirty="0" sz="2700" spc="10" b="1">
                <a:latin typeface="Century Gothic"/>
                <a:cs typeface="Century Gothic"/>
              </a:rPr>
              <a:t>directly </a:t>
            </a:r>
            <a:r>
              <a:rPr dirty="0" sz="2700" spc="5" b="1">
                <a:latin typeface="Century Gothic"/>
                <a:cs typeface="Century Gothic"/>
              </a:rPr>
              <a:t>to </a:t>
            </a:r>
            <a:r>
              <a:rPr dirty="0" sz="2700" b="1">
                <a:latin typeface="Century Gothic"/>
                <a:cs typeface="Century Gothic"/>
              </a:rPr>
              <a:t>each other  </a:t>
            </a:r>
            <a:r>
              <a:rPr dirty="0" sz="2700" spc="10" b="1">
                <a:latin typeface="Century Gothic"/>
                <a:cs typeface="Century Gothic"/>
              </a:rPr>
              <a:t>and </a:t>
            </a:r>
            <a:r>
              <a:rPr dirty="0" sz="2700" spc="15" b="1">
                <a:latin typeface="Century Gothic"/>
                <a:cs typeface="Century Gothic"/>
              </a:rPr>
              <a:t>are </a:t>
            </a:r>
            <a:r>
              <a:rPr dirty="0" sz="2700" spc="10" b="1">
                <a:latin typeface="Century Gothic"/>
                <a:cs typeface="Century Gothic"/>
              </a:rPr>
              <a:t>separated </a:t>
            </a:r>
            <a:r>
              <a:rPr dirty="0" sz="2700" spc="5" b="1">
                <a:latin typeface="Century Gothic"/>
                <a:cs typeface="Century Gothic"/>
              </a:rPr>
              <a:t>from </a:t>
            </a:r>
            <a:r>
              <a:rPr dirty="0" sz="2700" b="1">
                <a:latin typeface="Century Gothic"/>
                <a:cs typeface="Century Gothic"/>
              </a:rPr>
              <a:t>each </a:t>
            </a:r>
            <a:r>
              <a:rPr dirty="0" sz="2700" spc="5" b="1">
                <a:latin typeface="Century Gothic"/>
                <a:cs typeface="Century Gothic"/>
              </a:rPr>
              <a:t>other </a:t>
            </a:r>
            <a:r>
              <a:rPr dirty="0" sz="2700" spc="10" b="1">
                <a:latin typeface="Century Gothic"/>
                <a:cs typeface="Century Gothic"/>
              </a:rPr>
              <a:t>and it </a:t>
            </a:r>
            <a:r>
              <a:rPr dirty="0" sz="2700" spc="5" b="1">
                <a:latin typeface="Century Gothic"/>
                <a:cs typeface="Century Gothic"/>
              </a:rPr>
              <a:t>have </a:t>
            </a:r>
            <a:r>
              <a:rPr dirty="0" sz="2700" b="1">
                <a:latin typeface="Century Gothic"/>
                <a:cs typeface="Century Gothic"/>
              </a:rPr>
              <a:t>a </a:t>
            </a:r>
            <a:r>
              <a:rPr dirty="0" sz="2700" spc="15" b="1">
                <a:latin typeface="Century Gothic"/>
                <a:cs typeface="Century Gothic"/>
              </a:rPr>
              <a:t>large </a:t>
            </a:r>
            <a:r>
              <a:rPr dirty="0" sz="2700" spc="10" b="1">
                <a:latin typeface="Century Gothic"/>
                <a:cs typeface="Century Gothic"/>
              </a:rPr>
              <a:t>distance  </a:t>
            </a:r>
            <a:r>
              <a:rPr dirty="0" sz="2700" b="1">
                <a:latin typeface="Century Gothic"/>
                <a:cs typeface="Century Gothic"/>
              </a:rPr>
              <a:t>between each </a:t>
            </a:r>
            <a:r>
              <a:rPr dirty="0" sz="2700" spc="5" b="1">
                <a:latin typeface="Century Gothic"/>
                <a:cs typeface="Century Gothic"/>
              </a:rPr>
              <a:t>other </a:t>
            </a:r>
            <a:r>
              <a:rPr dirty="0" sz="2700" spc="10" b="1">
                <a:latin typeface="Century Gothic"/>
                <a:cs typeface="Century Gothic"/>
              </a:rPr>
              <a:t>and </a:t>
            </a:r>
            <a:r>
              <a:rPr dirty="0" sz="2700" spc="15" b="1">
                <a:latin typeface="Century Gothic"/>
                <a:cs typeface="Century Gothic"/>
              </a:rPr>
              <a:t>through </a:t>
            </a:r>
            <a:r>
              <a:rPr dirty="0" sz="2700" b="1">
                <a:latin typeface="Century Gothic"/>
                <a:cs typeface="Century Gothic"/>
              </a:rPr>
              <a:t>Wide </a:t>
            </a:r>
            <a:r>
              <a:rPr dirty="0" sz="2700" spc="10" b="1">
                <a:latin typeface="Century Gothic"/>
                <a:cs typeface="Century Gothic"/>
              </a:rPr>
              <a:t>Area </a:t>
            </a:r>
            <a:r>
              <a:rPr dirty="0" sz="2700" spc="5" b="1">
                <a:latin typeface="Century Gothic"/>
                <a:cs typeface="Century Gothic"/>
              </a:rPr>
              <a:t>Protection system Real-  Time </a:t>
            </a:r>
            <a:r>
              <a:rPr dirty="0" sz="2700" spc="10" b="1">
                <a:latin typeface="Century Gothic"/>
                <a:cs typeface="Century Gothic"/>
              </a:rPr>
              <a:t>data </a:t>
            </a:r>
            <a:r>
              <a:rPr dirty="0" sz="2700" b="1">
                <a:latin typeface="Century Gothic"/>
                <a:cs typeface="Century Gothic"/>
              </a:rPr>
              <a:t>can</a:t>
            </a:r>
            <a:r>
              <a:rPr dirty="0" sz="2700" spc="-105" b="1">
                <a:latin typeface="Century Gothic"/>
                <a:cs typeface="Century Gothic"/>
              </a:rPr>
              <a:t> </a:t>
            </a:r>
            <a:r>
              <a:rPr dirty="0" sz="2700" spc="5" b="1">
                <a:latin typeface="Century Gothic"/>
                <a:cs typeface="Century Gothic"/>
              </a:rPr>
              <a:t>be </a:t>
            </a:r>
            <a:r>
              <a:rPr dirty="0" sz="2700" b="1">
                <a:latin typeface="Century Gothic"/>
                <a:cs typeface="Century Gothic"/>
              </a:rPr>
              <a:t>collected</a:t>
            </a:r>
            <a:r>
              <a:rPr dirty="0" sz="2700">
                <a:latin typeface="Times New Roman"/>
                <a:cs typeface="Times New Roman"/>
              </a:rPr>
              <a:t>	</a:t>
            </a:r>
            <a:r>
              <a:rPr dirty="0" sz="2700" spc="5" b="1">
                <a:latin typeface="Century Gothic"/>
                <a:cs typeface="Century Gothic"/>
              </a:rPr>
              <a:t>from </a:t>
            </a:r>
            <a:r>
              <a:rPr dirty="0" sz="2700" spc="15" b="1">
                <a:latin typeface="Century Gothic"/>
                <a:cs typeface="Century Gothic"/>
              </a:rPr>
              <a:t>all </a:t>
            </a:r>
            <a:r>
              <a:rPr dirty="0" sz="2700" spc="5" b="1">
                <a:latin typeface="Century Gothic"/>
                <a:cs typeface="Century Gothic"/>
              </a:rPr>
              <a:t>these </a:t>
            </a:r>
            <a:r>
              <a:rPr dirty="0" sz="2700" spc="15" b="1">
                <a:latin typeface="Century Gothic"/>
                <a:cs typeface="Century Gothic"/>
              </a:rPr>
              <a:t>Areas </a:t>
            </a:r>
            <a:r>
              <a:rPr dirty="0" sz="2700" spc="10" b="1">
                <a:latin typeface="Century Gothic"/>
                <a:cs typeface="Century Gothic"/>
              </a:rPr>
              <a:t>and then it </a:t>
            </a:r>
            <a:r>
              <a:rPr dirty="0" sz="2700" b="1">
                <a:latin typeface="Century Gothic"/>
                <a:cs typeface="Century Gothic"/>
              </a:rPr>
              <a:t>can </a:t>
            </a:r>
            <a:r>
              <a:rPr dirty="0" sz="2700" spc="5" b="1">
                <a:latin typeface="Century Gothic"/>
                <a:cs typeface="Century Gothic"/>
              </a:rPr>
              <a:t>be  </a:t>
            </a:r>
            <a:r>
              <a:rPr dirty="0" sz="2700" spc="10" b="1">
                <a:latin typeface="Century Gothic"/>
                <a:cs typeface="Century Gothic"/>
              </a:rPr>
              <a:t>shared </a:t>
            </a:r>
            <a:r>
              <a:rPr dirty="0" sz="2700" spc="5" b="1">
                <a:latin typeface="Century Gothic"/>
                <a:cs typeface="Century Gothic"/>
              </a:rPr>
              <a:t>to</a:t>
            </a:r>
            <a:r>
              <a:rPr dirty="0" sz="2700" spc="-150" b="1">
                <a:latin typeface="Century Gothic"/>
                <a:cs typeface="Century Gothic"/>
              </a:rPr>
              <a:t> </a:t>
            </a:r>
            <a:r>
              <a:rPr dirty="0" sz="2700" b="1">
                <a:latin typeface="Century Gothic"/>
                <a:cs typeface="Century Gothic"/>
              </a:rPr>
              <a:t>each</a:t>
            </a:r>
            <a:r>
              <a:rPr dirty="0" sz="2700" spc="35" b="1">
                <a:latin typeface="Century Gothic"/>
                <a:cs typeface="Century Gothic"/>
              </a:rPr>
              <a:t> </a:t>
            </a:r>
            <a:r>
              <a:rPr dirty="0" sz="2700" spc="5" b="1">
                <a:latin typeface="Century Gothic"/>
                <a:cs typeface="Century Gothic"/>
              </a:rPr>
              <a:t>other</a:t>
            </a:r>
            <a:r>
              <a:rPr dirty="0" sz="2700" spc="5">
                <a:latin typeface="Times New Roman"/>
                <a:cs typeface="Times New Roman"/>
              </a:rPr>
              <a:t>	</a:t>
            </a:r>
            <a:r>
              <a:rPr dirty="0" sz="2700" spc="10" b="1">
                <a:latin typeface="Century Gothic"/>
                <a:cs typeface="Century Gothic"/>
              </a:rPr>
              <a:t>and </a:t>
            </a:r>
            <a:r>
              <a:rPr dirty="0" sz="2700" spc="5" b="1">
                <a:latin typeface="Century Gothic"/>
                <a:cs typeface="Century Gothic"/>
              </a:rPr>
              <a:t>then </a:t>
            </a:r>
            <a:r>
              <a:rPr dirty="0" sz="2700" spc="10" b="1">
                <a:latin typeface="Century Gothic"/>
                <a:cs typeface="Century Gothic"/>
              </a:rPr>
              <a:t>monitored </a:t>
            </a:r>
            <a:r>
              <a:rPr dirty="0" sz="2700" spc="5" b="1">
                <a:latin typeface="Century Gothic"/>
                <a:cs typeface="Century Gothic"/>
              </a:rPr>
              <a:t>at one </a:t>
            </a:r>
            <a:r>
              <a:rPr dirty="0" sz="2700" spc="10" b="1">
                <a:latin typeface="Century Gothic"/>
                <a:cs typeface="Century Gothic"/>
              </a:rPr>
              <a:t>place and </a:t>
            </a:r>
            <a:r>
              <a:rPr dirty="0" sz="2700" spc="5" b="1">
                <a:latin typeface="Century Gothic"/>
                <a:cs typeface="Century Gothic"/>
              </a:rPr>
              <a:t>then  </a:t>
            </a:r>
            <a:r>
              <a:rPr dirty="0" sz="2700" spc="15" b="1">
                <a:latin typeface="Century Gothic"/>
                <a:cs typeface="Century Gothic"/>
              </a:rPr>
              <a:t>controlling</a:t>
            </a:r>
            <a:r>
              <a:rPr dirty="0" sz="2700" spc="-580" b="1">
                <a:latin typeface="Century Gothic"/>
                <a:cs typeface="Century Gothic"/>
              </a:rPr>
              <a:t> </a:t>
            </a:r>
            <a:r>
              <a:rPr dirty="0" sz="2700" spc="10" b="1">
                <a:latin typeface="Century Gothic"/>
                <a:cs typeface="Century Gothic"/>
              </a:rPr>
              <a:t>the whole </a:t>
            </a:r>
            <a:r>
              <a:rPr dirty="0" sz="2700" spc="15" b="1">
                <a:latin typeface="Century Gothic"/>
                <a:cs typeface="Century Gothic"/>
              </a:rPr>
              <a:t>Area </a:t>
            </a:r>
            <a:r>
              <a:rPr dirty="0" sz="2700" spc="5" b="1">
                <a:latin typeface="Century Gothic"/>
                <a:cs typeface="Century Gothic"/>
              </a:rPr>
              <a:t>from </a:t>
            </a:r>
            <a:r>
              <a:rPr dirty="0" sz="2700" spc="10" b="1">
                <a:latin typeface="Century Gothic"/>
                <a:cs typeface="Century Gothic"/>
              </a:rPr>
              <a:t>the </a:t>
            </a:r>
            <a:r>
              <a:rPr dirty="0" sz="2700" spc="5" b="1">
                <a:latin typeface="Century Gothic"/>
                <a:cs typeface="Century Gothic"/>
              </a:rPr>
              <a:t>Control </a:t>
            </a:r>
            <a:r>
              <a:rPr dirty="0" sz="2700" spc="10" b="1">
                <a:latin typeface="Century Gothic"/>
                <a:cs typeface="Century Gothic"/>
              </a:rPr>
              <a:t>Station.</a:t>
            </a:r>
            <a:endParaRPr sz="2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265"/>
            <a:ext cx="3533790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62275" y="95265"/>
            <a:ext cx="2609850" cy="94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00609" y="95265"/>
            <a:ext cx="7191390" cy="942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14365"/>
            <a:ext cx="1590675" cy="942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9175" y="514365"/>
            <a:ext cx="2371725" cy="942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9400" y="514365"/>
            <a:ext cx="2752725" cy="942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0609" y="514365"/>
            <a:ext cx="4629150" cy="942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58290" y="514365"/>
            <a:ext cx="742950" cy="942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29740" y="514365"/>
            <a:ext cx="1190625" cy="942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48850" y="514365"/>
            <a:ext cx="2343150" cy="9429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923925"/>
            <a:ext cx="5381609" cy="942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10140" y="923925"/>
            <a:ext cx="1952625" cy="9429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923925"/>
            <a:ext cx="323850" cy="942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790684"/>
            <a:ext cx="704850" cy="9429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3350" y="1790684"/>
            <a:ext cx="742950" cy="9429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4800" y="1790684"/>
            <a:ext cx="685800" cy="9429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9100" y="1790684"/>
            <a:ext cx="11610959" cy="942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2257425"/>
            <a:ext cx="11591909" cy="942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2724134"/>
            <a:ext cx="12001500" cy="9429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3181350"/>
            <a:ext cx="12106259" cy="9429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3648075"/>
            <a:ext cx="10782300" cy="9429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114800"/>
            <a:ext cx="11839559" cy="9429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4572000"/>
            <a:ext cx="11668109" cy="9429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38725"/>
            <a:ext cx="6457950" cy="9429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86450" y="5038725"/>
            <a:ext cx="742950" cy="9429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57900" y="5038725"/>
            <a:ext cx="5981700" cy="9429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5495925"/>
            <a:ext cx="11668109" cy="9429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5962650"/>
            <a:ext cx="5791200" cy="89534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962650"/>
            <a:ext cx="466725" cy="89534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0316" y="226372"/>
            <a:ext cx="12101830" cy="63988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12700" marR="5080">
              <a:lnSpc>
                <a:spcPct val="85100"/>
              </a:lnSpc>
              <a:spcBef>
                <a:spcPts val="700"/>
              </a:spcBef>
            </a:pPr>
            <a:r>
              <a:rPr dirty="0" sz="3200" spc="20" b="1">
                <a:solidFill>
                  <a:srgbClr val="374C80"/>
                </a:solidFill>
                <a:latin typeface="Century Gothic"/>
                <a:cs typeface="Century Gothic"/>
              </a:rPr>
              <a:t>There </a:t>
            </a:r>
            <a:r>
              <a:rPr dirty="0" sz="3200" spc="5" b="1">
                <a:solidFill>
                  <a:srgbClr val="374C80"/>
                </a:solidFill>
                <a:latin typeface="Century Gothic"/>
                <a:cs typeface="Century Gothic"/>
              </a:rPr>
              <a:t>are many </a:t>
            </a:r>
            <a:r>
              <a:rPr dirty="0" sz="3200" spc="20" b="1">
                <a:solidFill>
                  <a:srgbClr val="374C80"/>
                </a:solidFill>
                <a:latin typeface="Century Gothic"/>
                <a:cs typeface="Century Gothic"/>
              </a:rPr>
              <a:t>defects </a:t>
            </a:r>
            <a:r>
              <a:rPr dirty="0" sz="3200" spc="-5" b="1">
                <a:solidFill>
                  <a:srgbClr val="374C80"/>
                </a:solidFill>
                <a:latin typeface="Century Gothic"/>
                <a:cs typeface="Century Gothic"/>
              </a:rPr>
              <a:t>in </a:t>
            </a:r>
            <a:r>
              <a:rPr dirty="0" sz="3200" spc="20" b="1">
                <a:solidFill>
                  <a:srgbClr val="374C80"/>
                </a:solidFill>
                <a:latin typeface="Century Gothic"/>
                <a:cs typeface="Century Gothic"/>
              </a:rPr>
              <a:t>the </a:t>
            </a:r>
            <a:r>
              <a:rPr dirty="0" sz="3200" spc="5" b="1">
                <a:solidFill>
                  <a:srgbClr val="374C80"/>
                </a:solidFill>
                <a:latin typeface="Century Gothic"/>
                <a:cs typeface="Century Gothic"/>
              </a:rPr>
              <a:t>traditional </a:t>
            </a:r>
            <a:r>
              <a:rPr dirty="0" sz="3200" spc="20" b="1">
                <a:solidFill>
                  <a:srgbClr val="374C80"/>
                </a:solidFill>
                <a:latin typeface="Century Gothic"/>
                <a:cs typeface="Century Gothic"/>
              </a:rPr>
              <a:t>Protection </a:t>
            </a:r>
            <a:r>
              <a:rPr dirty="0" sz="3200" spc="25" b="1">
                <a:solidFill>
                  <a:srgbClr val="374C80"/>
                </a:solidFill>
                <a:latin typeface="Century Gothic"/>
                <a:cs typeface="Century Gothic"/>
              </a:rPr>
              <a:t>schemes  </a:t>
            </a:r>
            <a:r>
              <a:rPr dirty="0" sz="3200" spc="10" b="1">
                <a:solidFill>
                  <a:srgbClr val="374C80"/>
                </a:solidFill>
                <a:latin typeface="Century Gothic"/>
                <a:cs typeface="Century Gothic"/>
              </a:rPr>
              <a:t>so</a:t>
            </a:r>
            <a:r>
              <a:rPr dirty="0" sz="3200" spc="-35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200" b="1">
                <a:solidFill>
                  <a:srgbClr val="374C80"/>
                </a:solidFill>
                <a:latin typeface="Century Gothic"/>
                <a:cs typeface="Century Gothic"/>
              </a:rPr>
              <a:t>we</a:t>
            </a:r>
            <a:r>
              <a:rPr dirty="0" sz="3200" spc="35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200" spc="25" b="1">
                <a:solidFill>
                  <a:srgbClr val="374C80"/>
                </a:solidFill>
                <a:latin typeface="Century Gothic"/>
                <a:cs typeface="Century Gothic"/>
              </a:rPr>
              <a:t>used</a:t>
            </a:r>
            <a:r>
              <a:rPr dirty="0" sz="3200" spc="-100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200" spc="20" b="1">
                <a:solidFill>
                  <a:srgbClr val="374C80"/>
                </a:solidFill>
                <a:latin typeface="Century Gothic"/>
                <a:cs typeface="Century Gothic"/>
              </a:rPr>
              <a:t>the</a:t>
            </a:r>
            <a:r>
              <a:rPr dirty="0" sz="3200" spc="-110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200" spc="5" b="1">
                <a:solidFill>
                  <a:srgbClr val="374C80"/>
                </a:solidFill>
                <a:latin typeface="Century Gothic"/>
                <a:cs typeface="Century Gothic"/>
              </a:rPr>
              <a:t>Wide</a:t>
            </a:r>
            <a:r>
              <a:rPr dirty="0" sz="3200" spc="-45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200" spc="30" b="1">
                <a:solidFill>
                  <a:srgbClr val="374C80"/>
                </a:solidFill>
                <a:latin typeface="Century Gothic"/>
                <a:cs typeface="Century Gothic"/>
              </a:rPr>
              <a:t>Area</a:t>
            </a:r>
            <a:r>
              <a:rPr dirty="0" sz="3200" spc="-85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200" spc="25" b="1">
                <a:solidFill>
                  <a:srgbClr val="374C80"/>
                </a:solidFill>
                <a:latin typeface="Century Gothic"/>
                <a:cs typeface="Century Gothic"/>
              </a:rPr>
              <a:t>Protection</a:t>
            </a:r>
            <a:r>
              <a:rPr dirty="0" sz="3200" spc="-285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200" b="1">
                <a:solidFill>
                  <a:srgbClr val="374C80"/>
                </a:solidFill>
                <a:latin typeface="Century Gothic"/>
                <a:cs typeface="Century Gothic"/>
              </a:rPr>
              <a:t>as</a:t>
            </a:r>
            <a:r>
              <a:rPr dirty="0" sz="3200" spc="5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200" spc="15" b="1">
                <a:solidFill>
                  <a:srgbClr val="374C80"/>
                </a:solidFill>
                <a:latin typeface="Century Gothic"/>
                <a:cs typeface="Century Gothic"/>
              </a:rPr>
              <a:t>a</a:t>
            </a:r>
            <a:r>
              <a:rPr dirty="0" sz="3200" spc="50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200" spc="15" b="1">
                <a:solidFill>
                  <a:srgbClr val="374C80"/>
                </a:solidFill>
                <a:latin typeface="Century Gothic"/>
                <a:cs typeface="Century Gothic"/>
              </a:rPr>
              <a:t>Back-up</a:t>
            </a:r>
            <a:r>
              <a:rPr dirty="0" sz="3200" spc="-95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200" spc="-5" b="1">
                <a:solidFill>
                  <a:srgbClr val="374C80"/>
                </a:solidFill>
                <a:latin typeface="Century Gothic"/>
                <a:cs typeface="Century Gothic"/>
              </a:rPr>
              <a:t>Protection  </a:t>
            </a:r>
            <a:r>
              <a:rPr dirty="0" sz="3200" spc="10" b="1">
                <a:solidFill>
                  <a:srgbClr val="374C80"/>
                </a:solidFill>
                <a:latin typeface="Century Gothic"/>
                <a:cs typeface="Century Gothic"/>
              </a:rPr>
              <a:t>and </a:t>
            </a:r>
            <a:r>
              <a:rPr dirty="0" sz="3200" spc="25" b="1">
                <a:solidFill>
                  <a:srgbClr val="374C80"/>
                </a:solidFill>
                <a:latin typeface="Century Gothic"/>
                <a:cs typeface="Century Gothic"/>
              </a:rPr>
              <a:t>these </a:t>
            </a:r>
            <a:r>
              <a:rPr dirty="0" sz="3200" spc="20" b="1">
                <a:solidFill>
                  <a:srgbClr val="374C80"/>
                </a:solidFill>
                <a:latin typeface="Century Gothic"/>
                <a:cs typeface="Century Gothic"/>
              </a:rPr>
              <a:t>reasons </a:t>
            </a:r>
            <a:r>
              <a:rPr dirty="0" sz="3200" spc="10" b="1">
                <a:solidFill>
                  <a:srgbClr val="374C80"/>
                </a:solidFill>
                <a:latin typeface="Century Gothic"/>
                <a:cs typeface="Century Gothic"/>
              </a:rPr>
              <a:t>are </a:t>
            </a:r>
            <a:r>
              <a:rPr dirty="0" sz="3200" b="1">
                <a:solidFill>
                  <a:srgbClr val="374C80"/>
                </a:solidFill>
                <a:latin typeface="Century Gothic"/>
                <a:cs typeface="Century Gothic"/>
              </a:rPr>
              <a:t>as </a:t>
            </a:r>
            <a:r>
              <a:rPr dirty="0" sz="3200" spc="15" b="1">
                <a:solidFill>
                  <a:srgbClr val="374C80"/>
                </a:solidFill>
                <a:latin typeface="Century Gothic"/>
                <a:cs typeface="Century Gothic"/>
              </a:rPr>
              <a:t>follow</a:t>
            </a:r>
            <a:r>
              <a:rPr dirty="0" sz="3200" spc="-475" b="1">
                <a:solidFill>
                  <a:srgbClr val="374C80"/>
                </a:solidFill>
                <a:latin typeface="Century Gothic"/>
                <a:cs typeface="Century Gothic"/>
              </a:rPr>
              <a:t> </a:t>
            </a:r>
            <a:r>
              <a:rPr dirty="0" sz="3200" spc="5" b="1">
                <a:solidFill>
                  <a:srgbClr val="374C80"/>
                </a:solidFill>
                <a:latin typeface="Century Gothic"/>
                <a:cs typeface="Century Gothic"/>
              </a:rPr>
              <a:t>:</a:t>
            </a:r>
            <a:endParaRPr sz="3200">
              <a:latin typeface="Century Gothic"/>
              <a:cs typeface="Century Gothic"/>
            </a:endParaRPr>
          </a:p>
          <a:p>
            <a:pPr marL="156845" marR="400685">
              <a:lnSpc>
                <a:spcPct val="95200"/>
              </a:lnSpc>
              <a:spcBef>
                <a:spcPts val="3220"/>
              </a:spcBef>
            </a:pPr>
            <a:r>
              <a:rPr dirty="0" sz="3200" spc="5" b="1">
                <a:latin typeface="Century Gothic"/>
                <a:cs typeface="Century Gothic"/>
              </a:rPr>
              <a:t>1-</a:t>
            </a:r>
            <a:r>
              <a:rPr dirty="0" sz="3200" spc="-5" b="1">
                <a:latin typeface="Century Gothic"/>
                <a:cs typeface="Century Gothic"/>
              </a:rPr>
              <a:t> </a:t>
            </a:r>
            <a:r>
              <a:rPr dirty="0" sz="3200" spc="25" b="1">
                <a:latin typeface="Century Gothic"/>
                <a:cs typeface="Century Gothic"/>
              </a:rPr>
              <a:t>Modern</a:t>
            </a:r>
            <a:r>
              <a:rPr dirty="0" sz="3200" spc="-210" b="1">
                <a:latin typeface="Century Gothic"/>
                <a:cs typeface="Century Gothic"/>
              </a:rPr>
              <a:t> </a:t>
            </a:r>
            <a:r>
              <a:rPr dirty="0" sz="3200" spc="15" b="1">
                <a:latin typeface="Century Gothic"/>
                <a:cs typeface="Century Gothic"/>
              </a:rPr>
              <a:t>power</a:t>
            </a:r>
            <a:r>
              <a:rPr dirty="0" sz="3200" spc="-55" b="1">
                <a:latin typeface="Century Gothic"/>
                <a:cs typeface="Century Gothic"/>
              </a:rPr>
              <a:t> </a:t>
            </a:r>
            <a:r>
              <a:rPr dirty="0" sz="3200" spc="15" b="1">
                <a:latin typeface="Century Gothic"/>
                <a:cs typeface="Century Gothic"/>
              </a:rPr>
              <a:t>systems</a:t>
            </a:r>
            <a:r>
              <a:rPr dirty="0" sz="3200" spc="-65" b="1">
                <a:latin typeface="Century Gothic"/>
                <a:cs typeface="Century Gothic"/>
              </a:rPr>
              <a:t> </a:t>
            </a:r>
            <a:r>
              <a:rPr dirty="0" sz="3200" spc="10" b="1">
                <a:latin typeface="Century Gothic"/>
                <a:cs typeface="Century Gothic"/>
              </a:rPr>
              <a:t>are</a:t>
            </a:r>
            <a:r>
              <a:rPr dirty="0" sz="3200" spc="-40" b="1">
                <a:latin typeface="Century Gothic"/>
                <a:cs typeface="Century Gothic"/>
              </a:rPr>
              <a:t> </a:t>
            </a:r>
            <a:r>
              <a:rPr dirty="0" sz="3200" b="1">
                <a:latin typeface="Century Gothic"/>
                <a:cs typeface="Century Gothic"/>
              </a:rPr>
              <a:t>in</a:t>
            </a:r>
            <a:r>
              <a:rPr dirty="0" sz="3200" spc="15" b="1">
                <a:latin typeface="Century Gothic"/>
                <a:cs typeface="Century Gothic"/>
              </a:rPr>
              <a:t> </a:t>
            </a:r>
            <a:r>
              <a:rPr dirty="0" sz="3200" spc="20" b="1">
                <a:latin typeface="Century Gothic"/>
                <a:cs typeface="Century Gothic"/>
              </a:rPr>
              <a:t>the</a:t>
            </a:r>
            <a:r>
              <a:rPr dirty="0" sz="3200" spc="-114" b="1">
                <a:latin typeface="Century Gothic"/>
                <a:cs typeface="Century Gothic"/>
              </a:rPr>
              <a:t> </a:t>
            </a:r>
            <a:r>
              <a:rPr dirty="0" sz="3200" spc="25" b="1">
                <a:latin typeface="Century Gothic"/>
                <a:cs typeface="Century Gothic"/>
              </a:rPr>
              <a:t>process</a:t>
            </a:r>
            <a:r>
              <a:rPr dirty="0" sz="3200" spc="-135" b="1">
                <a:latin typeface="Century Gothic"/>
                <a:cs typeface="Century Gothic"/>
              </a:rPr>
              <a:t> </a:t>
            </a:r>
            <a:r>
              <a:rPr dirty="0" sz="3200" spc="25" b="1">
                <a:latin typeface="Century Gothic"/>
                <a:cs typeface="Century Gothic"/>
              </a:rPr>
              <a:t>of</a:t>
            </a:r>
            <a:r>
              <a:rPr dirty="0" sz="3200" spc="-70" b="1">
                <a:latin typeface="Century Gothic"/>
                <a:cs typeface="Century Gothic"/>
              </a:rPr>
              <a:t> </a:t>
            </a:r>
            <a:r>
              <a:rPr dirty="0" sz="3200" spc="25" b="1">
                <a:latin typeface="Century Gothic"/>
                <a:cs typeface="Century Gothic"/>
              </a:rPr>
              <a:t>continuous  </a:t>
            </a:r>
            <a:r>
              <a:rPr dirty="0" sz="3200" spc="15" b="1">
                <a:latin typeface="Century Gothic"/>
                <a:cs typeface="Century Gothic"/>
              </a:rPr>
              <a:t>development </a:t>
            </a:r>
            <a:r>
              <a:rPr dirty="0" sz="3200" spc="10" b="1">
                <a:latin typeface="Century Gothic"/>
                <a:cs typeface="Century Gothic"/>
              </a:rPr>
              <a:t>which </a:t>
            </a:r>
            <a:r>
              <a:rPr dirty="0" sz="3200" spc="5" b="1">
                <a:latin typeface="Century Gothic"/>
                <a:cs typeface="Century Gothic"/>
              </a:rPr>
              <a:t>has </a:t>
            </a:r>
            <a:r>
              <a:rPr dirty="0" sz="3200" spc="15" b="1">
                <a:latin typeface="Century Gothic"/>
                <a:cs typeface="Century Gothic"/>
              </a:rPr>
              <a:t>led </a:t>
            </a:r>
            <a:r>
              <a:rPr dirty="0" sz="3200" spc="10" b="1">
                <a:latin typeface="Century Gothic"/>
                <a:cs typeface="Century Gothic"/>
              </a:rPr>
              <a:t>to </a:t>
            </a:r>
            <a:r>
              <a:rPr dirty="0" sz="3200" spc="15" b="1">
                <a:latin typeface="Century Gothic"/>
                <a:cs typeface="Century Gothic"/>
              </a:rPr>
              <a:t>complex interconnected  </a:t>
            </a:r>
            <a:r>
              <a:rPr dirty="0" sz="3200" spc="20" b="1">
                <a:latin typeface="Century Gothic"/>
                <a:cs typeface="Century Gothic"/>
              </a:rPr>
              <a:t>Networks, </a:t>
            </a:r>
            <a:r>
              <a:rPr dirty="0" sz="3200" spc="5" b="1">
                <a:latin typeface="Century Gothic"/>
                <a:cs typeface="Century Gothic"/>
              </a:rPr>
              <a:t>Financial </a:t>
            </a:r>
            <a:r>
              <a:rPr dirty="0" sz="3200" spc="20" b="1">
                <a:latin typeface="Century Gothic"/>
                <a:cs typeface="Century Gothic"/>
              </a:rPr>
              <a:t>pressure </a:t>
            </a:r>
            <a:r>
              <a:rPr dirty="0" sz="3200" spc="30" b="1">
                <a:latin typeface="Century Gothic"/>
                <a:cs typeface="Century Gothic"/>
              </a:rPr>
              <a:t>on </a:t>
            </a:r>
            <a:r>
              <a:rPr dirty="0" sz="3200" spc="20" b="1">
                <a:latin typeface="Century Gothic"/>
                <a:cs typeface="Century Gothic"/>
              </a:rPr>
              <a:t>the </a:t>
            </a:r>
            <a:r>
              <a:rPr dirty="0" sz="3200" spc="15" b="1">
                <a:latin typeface="Century Gothic"/>
                <a:cs typeface="Century Gothic"/>
              </a:rPr>
              <a:t>electricity </a:t>
            </a:r>
            <a:r>
              <a:rPr dirty="0" sz="3200" spc="10" b="1">
                <a:latin typeface="Century Gothic"/>
                <a:cs typeface="Century Gothic"/>
              </a:rPr>
              <a:t>market and  </a:t>
            </a:r>
            <a:r>
              <a:rPr dirty="0" sz="3200" spc="30" b="1">
                <a:latin typeface="Century Gothic"/>
                <a:cs typeface="Century Gothic"/>
              </a:rPr>
              <a:t>on</a:t>
            </a:r>
            <a:r>
              <a:rPr dirty="0" sz="3200" spc="-60" b="1">
                <a:latin typeface="Century Gothic"/>
                <a:cs typeface="Century Gothic"/>
              </a:rPr>
              <a:t> </a:t>
            </a:r>
            <a:r>
              <a:rPr dirty="0" sz="3200" b="1">
                <a:latin typeface="Century Gothic"/>
                <a:cs typeface="Century Gothic"/>
              </a:rPr>
              <a:t>grid</a:t>
            </a:r>
            <a:r>
              <a:rPr dirty="0" sz="3200" spc="-20" b="1">
                <a:latin typeface="Century Gothic"/>
                <a:cs typeface="Century Gothic"/>
              </a:rPr>
              <a:t> </a:t>
            </a:r>
            <a:r>
              <a:rPr dirty="0" sz="3200" spc="20" b="1">
                <a:latin typeface="Century Gothic"/>
                <a:cs typeface="Century Gothic"/>
              </a:rPr>
              <a:t>operators</a:t>
            </a:r>
            <a:r>
              <a:rPr dirty="0" sz="3200" spc="-210" b="1">
                <a:latin typeface="Century Gothic"/>
                <a:cs typeface="Century Gothic"/>
              </a:rPr>
              <a:t> </a:t>
            </a:r>
            <a:r>
              <a:rPr dirty="0" sz="3200" spc="30" b="1">
                <a:latin typeface="Century Gothic"/>
                <a:cs typeface="Century Gothic"/>
              </a:rPr>
              <a:t>forces</a:t>
            </a:r>
            <a:r>
              <a:rPr dirty="0" sz="3200" spc="-135" b="1">
                <a:latin typeface="Century Gothic"/>
                <a:cs typeface="Century Gothic"/>
              </a:rPr>
              <a:t> </a:t>
            </a:r>
            <a:r>
              <a:rPr dirty="0" sz="3200" spc="30" b="1">
                <a:latin typeface="Century Gothic"/>
                <a:cs typeface="Century Gothic"/>
              </a:rPr>
              <a:t>them</a:t>
            </a:r>
            <a:r>
              <a:rPr dirty="0" sz="3200" spc="-105" b="1">
                <a:latin typeface="Century Gothic"/>
                <a:cs typeface="Century Gothic"/>
              </a:rPr>
              <a:t> </a:t>
            </a:r>
            <a:r>
              <a:rPr dirty="0" sz="3200" spc="10" b="1">
                <a:latin typeface="Century Gothic"/>
                <a:cs typeface="Century Gothic"/>
              </a:rPr>
              <a:t>to</a:t>
            </a:r>
            <a:r>
              <a:rPr dirty="0" sz="3200" spc="-25" b="1">
                <a:latin typeface="Century Gothic"/>
                <a:cs typeface="Century Gothic"/>
              </a:rPr>
              <a:t> </a:t>
            </a:r>
            <a:r>
              <a:rPr dirty="0" sz="3200" spc="-5" b="1">
                <a:latin typeface="Century Gothic"/>
                <a:cs typeface="Century Gothic"/>
              </a:rPr>
              <a:t>maximize</a:t>
            </a:r>
            <a:r>
              <a:rPr dirty="0" sz="3200" spc="40" b="1">
                <a:latin typeface="Century Gothic"/>
                <a:cs typeface="Century Gothic"/>
              </a:rPr>
              <a:t> </a:t>
            </a:r>
            <a:r>
              <a:rPr dirty="0" sz="3200" spc="20" b="1">
                <a:latin typeface="Century Gothic"/>
                <a:cs typeface="Century Gothic"/>
              </a:rPr>
              <a:t>the</a:t>
            </a:r>
            <a:r>
              <a:rPr dirty="0" sz="3200" spc="-35" b="1">
                <a:latin typeface="Century Gothic"/>
                <a:cs typeface="Century Gothic"/>
              </a:rPr>
              <a:t> </a:t>
            </a:r>
            <a:r>
              <a:rPr dirty="0" sz="3200" spc="5" b="1">
                <a:latin typeface="Century Gothic"/>
                <a:cs typeface="Century Gothic"/>
              </a:rPr>
              <a:t>utilization</a:t>
            </a:r>
            <a:r>
              <a:rPr dirty="0" sz="3200" spc="-55" b="1">
                <a:latin typeface="Century Gothic"/>
                <a:cs typeface="Century Gothic"/>
              </a:rPr>
              <a:t> </a:t>
            </a:r>
            <a:r>
              <a:rPr dirty="0" sz="3200" spc="25" b="1">
                <a:latin typeface="Century Gothic"/>
                <a:cs typeface="Century Gothic"/>
              </a:rPr>
              <a:t>of  </a:t>
            </a:r>
            <a:r>
              <a:rPr dirty="0" sz="3200" b="1">
                <a:latin typeface="Century Gothic"/>
                <a:cs typeface="Century Gothic"/>
              </a:rPr>
              <a:t>high </a:t>
            </a:r>
            <a:r>
              <a:rPr dirty="0" sz="3200" spc="5" b="1">
                <a:latin typeface="Century Gothic"/>
                <a:cs typeface="Century Gothic"/>
              </a:rPr>
              <a:t>voltage </a:t>
            </a:r>
            <a:r>
              <a:rPr dirty="0" sz="3200" spc="10" b="1">
                <a:latin typeface="Century Gothic"/>
                <a:cs typeface="Century Gothic"/>
              </a:rPr>
              <a:t>equipment, which </a:t>
            </a:r>
            <a:r>
              <a:rPr dirty="0" sz="3200" spc="20" b="1">
                <a:latin typeface="Century Gothic"/>
                <a:cs typeface="Century Gothic"/>
              </a:rPr>
              <a:t>very </a:t>
            </a:r>
            <a:r>
              <a:rPr dirty="0" sz="3200" spc="25" b="1">
                <a:latin typeface="Century Gothic"/>
                <a:cs typeface="Century Gothic"/>
              </a:rPr>
              <a:t>often </a:t>
            </a:r>
            <a:r>
              <a:rPr dirty="0" sz="3200" spc="10" b="1">
                <a:latin typeface="Century Gothic"/>
                <a:cs typeface="Century Gothic"/>
              </a:rPr>
              <a:t>lead </a:t>
            </a:r>
            <a:r>
              <a:rPr dirty="0" sz="3200" spc="15" b="1">
                <a:latin typeface="Century Gothic"/>
                <a:cs typeface="Century Gothic"/>
              </a:rPr>
              <a:t>their  operation </a:t>
            </a:r>
            <a:r>
              <a:rPr dirty="0" sz="3200" spc="25" b="1">
                <a:latin typeface="Century Gothic"/>
                <a:cs typeface="Century Gothic"/>
              </a:rPr>
              <a:t>closer </a:t>
            </a:r>
            <a:r>
              <a:rPr dirty="0" sz="3200" spc="10" b="1">
                <a:latin typeface="Century Gothic"/>
                <a:cs typeface="Century Gothic"/>
              </a:rPr>
              <a:t>to </a:t>
            </a:r>
            <a:r>
              <a:rPr dirty="0" sz="3200" spc="20" b="1">
                <a:latin typeface="Century Gothic"/>
                <a:cs typeface="Century Gothic"/>
              </a:rPr>
              <a:t>the </a:t>
            </a:r>
            <a:r>
              <a:rPr dirty="0" sz="3200" spc="-10" b="1">
                <a:latin typeface="Century Gothic"/>
                <a:cs typeface="Century Gothic"/>
              </a:rPr>
              <a:t>limits </a:t>
            </a:r>
            <a:r>
              <a:rPr dirty="0" sz="3200" spc="25" b="1">
                <a:latin typeface="Century Gothic"/>
                <a:cs typeface="Century Gothic"/>
              </a:rPr>
              <a:t>of </a:t>
            </a:r>
            <a:r>
              <a:rPr dirty="0" sz="3200" spc="20" b="1">
                <a:latin typeface="Century Gothic"/>
                <a:cs typeface="Century Gothic"/>
              </a:rPr>
              <a:t>the </a:t>
            </a:r>
            <a:r>
              <a:rPr dirty="0" sz="3200" spc="15" b="1">
                <a:latin typeface="Century Gothic"/>
                <a:cs typeface="Century Gothic"/>
              </a:rPr>
              <a:t>system, </a:t>
            </a:r>
            <a:r>
              <a:rPr dirty="0" sz="3200" spc="5" b="1">
                <a:latin typeface="Century Gothic"/>
                <a:cs typeface="Century Gothic"/>
              </a:rPr>
              <a:t>This </a:t>
            </a:r>
            <a:r>
              <a:rPr dirty="0" sz="3200" spc="10" b="1">
                <a:latin typeface="Century Gothic"/>
                <a:cs typeface="Century Gothic"/>
              </a:rPr>
              <a:t>approach  </a:t>
            </a:r>
            <a:r>
              <a:rPr dirty="0" sz="3200" spc="25" b="1">
                <a:latin typeface="Century Gothic"/>
                <a:cs typeface="Century Gothic"/>
              </a:rPr>
              <a:t>of </a:t>
            </a:r>
            <a:r>
              <a:rPr dirty="0" sz="3200" spc="20" b="1">
                <a:latin typeface="Century Gothic"/>
                <a:cs typeface="Century Gothic"/>
              </a:rPr>
              <a:t>ensuring </a:t>
            </a:r>
            <a:r>
              <a:rPr dirty="0" sz="3200" spc="25" b="1">
                <a:latin typeface="Century Gothic"/>
                <a:cs typeface="Century Gothic"/>
              </a:rPr>
              <a:t>economic </a:t>
            </a:r>
            <a:r>
              <a:rPr dirty="0" sz="3200" spc="15" b="1">
                <a:latin typeface="Century Gothic"/>
                <a:cs typeface="Century Gothic"/>
              </a:rPr>
              <a:t>operation </a:t>
            </a:r>
            <a:r>
              <a:rPr dirty="0" sz="3200" spc="-5" b="1">
                <a:latin typeface="Century Gothic"/>
                <a:cs typeface="Century Gothic"/>
              </a:rPr>
              <a:t>is </a:t>
            </a:r>
            <a:r>
              <a:rPr dirty="0" sz="3200" spc="5" b="1">
                <a:latin typeface="Century Gothic"/>
                <a:cs typeface="Century Gothic"/>
              </a:rPr>
              <a:t>possible </a:t>
            </a:r>
            <a:r>
              <a:rPr dirty="0" sz="3200" spc="10" b="1">
                <a:latin typeface="Century Gothic"/>
                <a:cs typeface="Century Gothic"/>
              </a:rPr>
              <a:t>provided </a:t>
            </a:r>
            <a:r>
              <a:rPr dirty="0" sz="3200" spc="20" b="1">
                <a:latin typeface="Century Gothic"/>
                <a:cs typeface="Century Gothic"/>
              </a:rPr>
              <a:t>the  system </a:t>
            </a:r>
            <a:r>
              <a:rPr dirty="0" sz="3200" spc="-5" b="1">
                <a:latin typeface="Century Gothic"/>
                <a:cs typeface="Century Gothic"/>
              </a:rPr>
              <a:t>is </a:t>
            </a:r>
            <a:r>
              <a:rPr dirty="0" sz="3200" spc="10" b="1">
                <a:latin typeface="Century Gothic"/>
                <a:cs typeface="Century Gothic"/>
              </a:rPr>
              <a:t>equipped </a:t>
            </a:r>
            <a:r>
              <a:rPr dirty="0" sz="3200" spc="-5" b="1">
                <a:latin typeface="Century Gothic"/>
                <a:cs typeface="Century Gothic"/>
              </a:rPr>
              <a:t>with </a:t>
            </a:r>
            <a:r>
              <a:rPr dirty="0" sz="3200" spc="15" b="1">
                <a:latin typeface="Century Gothic"/>
                <a:cs typeface="Century Gothic"/>
              </a:rPr>
              <a:t>a </a:t>
            </a:r>
            <a:r>
              <a:rPr dirty="0" sz="3200" spc="5" b="1">
                <a:latin typeface="Century Gothic"/>
                <a:cs typeface="Century Gothic"/>
              </a:rPr>
              <a:t>well-designed </a:t>
            </a:r>
            <a:r>
              <a:rPr dirty="0" sz="3200" spc="10" b="1">
                <a:latin typeface="Century Gothic"/>
                <a:cs typeface="Century Gothic"/>
              </a:rPr>
              <a:t>and </a:t>
            </a:r>
            <a:r>
              <a:rPr dirty="0" sz="3200" spc="20" b="1">
                <a:latin typeface="Century Gothic"/>
                <a:cs typeface="Century Gothic"/>
              </a:rPr>
              <a:t>coordinated  protection </a:t>
            </a:r>
            <a:r>
              <a:rPr dirty="0" sz="3200" spc="10" b="1">
                <a:latin typeface="Century Gothic"/>
                <a:cs typeface="Century Gothic"/>
              </a:rPr>
              <a:t>and </a:t>
            </a:r>
            <a:r>
              <a:rPr dirty="0" sz="3200" spc="30" b="1">
                <a:latin typeface="Century Gothic"/>
                <a:cs typeface="Century Gothic"/>
              </a:rPr>
              <a:t>control </a:t>
            </a:r>
            <a:r>
              <a:rPr dirty="0" sz="3200" spc="10" b="1">
                <a:latin typeface="Century Gothic"/>
                <a:cs typeface="Century Gothic"/>
              </a:rPr>
              <a:t>strategy to </a:t>
            </a:r>
            <a:r>
              <a:rPr dirty="0" sz="3200" spc="5" b="1">
                <a:latin typeface="Century Gothic"/>
                <a:cs typeface="Century Gothic"/>
              </a:rPr>
              <a:t>deal </a:t>
            </a:r>
            <a:r>
              <a:rPr dirty="0" sz="3200" spc="-5" b="1">
                <a:latin typeface="Century Gothic"/>
                <a:cs typeface="Century Gothic"/>
              </a:rPr>
              <a:t>with </a:t>
            </a:r>
            <a:r>
              <a:rPr dirty="0" sz="3200" spc="-10" b="1">
                <a:latin typeface="Century Gothic"/>
                <a:cs typeface="Century Gothic"/>
              </a:rPr>
              <a:t>wide </a:t>
            </a:r>
            <a:r>
              <a:rPr dirty="0" sz="3200" spc="10" b="1">
                <a:latin typeface="Century Gothic"/>
                <a:cs typeface="Century Gothic"/>
              </a:rPr>
              <a:t>spread  disturbances </a:t>
            </a:r>
            <a:r>
              <a:rPr dirty="0" sz="3200" spc="-5" b="1">
                <a:latin typeface="Century Gothic"/>
                <a:cs typeface="Century Gothic"/>
              </a:rPr>
              <a:t>in </a:t>
            </a:r>
            <a:r>
              <a:rPr dirty="0" sz="3200" spc="20" b="1">
                <a:latin typeface="Century Gothic"/>
                <a:cs typeface="Century Gothic"/>
              </a:rPr>
              <a:t>the</a:t>
            </a:r>
            <a:r>
              <a:rPr dirty="0" sz="3200" spc="-245" b="1">
                <a:latin typeface="Century Gothic"/>
                <a:cs typeface="Century Gothic"/>
              </a:rPr>
              <a:t> </a:t>
            </a:r>
            <a:r>
              <a:rPr dirty="0" sz="3200" spc="15" b="1">
                <a:latin typeface="Century Gothic"/>
                <a:cs typeface="Century Gothic"/>
              </a:rPr>
              <a:t>system.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66750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250" y="0"/>
            <a:ext cx="742950" cy="81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700" y="0"/>
            <a:ext cx="10067909" cy="819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42915"/>
            <a:ext cx="12144359" cy="942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809625"/>
            <a:ext cx="11525250" cy="942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266825"/>
            <a:ext cx="10868009" cy="942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733534"/>
            <a:ext cx="11382359" cy="942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2200275"/>
            <a:ext cx="11896709" cy="942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2657475"/>
            <a:ext cx="10363200" cy="942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124200"/>
            <a:ext cx="11582400" cy="9429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3581400"/>
            <a:ext cx="11877659" cy="942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4048125"/>
            <a:ext cx="3695700" cy="9429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24200" y="4048125"/>
            <a:ext cx="742950" cy="942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95650" y="4048125"/>
            <a:ext cx="8562959" cy="9429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4514850"/>
            <a:ext cx="10934700" cy="9429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4972050"/>
            <a:ext cx="12192000" cy="9429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438775"/>
            <a:ext cx="12077700" cy="942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905500"/>
            <a:ext cx="3019425" cy="942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47925" y="5905500"/>
            <a:ext cx="742950" cy="942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19375" y="5905500"/>
            <a:ext cx="7600950" cy="9429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5905500"/>
            <a:ext cx="428625" cy="9429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8745" y="10154"/>
            <a:ext cx="11791315" cy="655574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95200"/>
              </a:lnSpc>
              <a:spcBef>
                <a:spcPts val="315"/>
              </a:spcBef>
              <a:tabLst>
                <a:tab pos="8133715" algn="l"/>
              </a:tabLst>
            </a:pPr>
            <a:r>
              <a:rPr dirty="0" sz="3200" spc="5" b="1">
                <a:latin typeface="Century Gothic"/>
                <a:cs typeface="Century Gothic"/>
              </a:rPr>
              <a:t>2-Traditional </a:t>
            </a:r>
            <a:r>
              <a:rPr dirty="0" sz="3200" spc="15" b="1">
                <a:latin typeface="Century Gothic"/>
                <a:cs typeface="Century Gothic"/>
              </a:rPr>
              <a:t>power </a:t>
            </a:r>
            <a:r>
              <a:rPr dirty="0" sz="3200" spc="20" b="1">
                <a:latin typeface="Century Gothic"/>
                <a:cs typeface="Century Gothic"/>
              </a:rPr>
              <a:t>system protection </a:t>
            </a:r>
            <a:r>
              <a:rPr dirty="0" sz="3200" spc="10" b="1">
                <a:latin typeface="Century Gothic"/>
                <a:cs typeface="Century Gothic"/>
              </a:rPr>
              <a:t>and </a:t>
            </a:r>
            <a:r>
              <a:rPr dirty="0" sz="3200" spc="30" b="1">
                <a:latin typeface="Century Gothic"/>
                <a:cs typeface="Century Gothic"/>
              </a:rPr>
              <a:t>control  </a:t>
            </a:r>
            <a:r>
              <a:rPr dirty="0" sz="3200" spc="20" b="1">
                <a:latin typeface="Century Gothic"/>
                <a:cs typeface="Century Gothic"/>
              </a:rPr>
              <a:t>measures </a:t>
            </a:r>
            <a:r>
              <a:rPr dirty="0" sz="3200" spc="10" b="1">
                <a:latin typeface="Century Gothic"/>
                <a:cs typeface="Century Gothic"/>
              </a:rPr>
              <a:t>are based </a:t>
            </a:r>
            <a:r>
              <a:rPr dirty="0" sz="3200" spc="30" b="1">
                <a:latin typeface="Century Gothic"/>
                <a:cs typeface="Century Gothic"/>
              </a:rPr>
              <a:t>on </a:t>
            </a:r>
            <a:r>
              <a:rPr dirty="0" sz="3200" spc="15" b="1">
                <a:latin typeface="Century Gothic"/>
                <a:cs typeface="Century Gothic"/>
              </a:rPr>
              <a:t>local measurements, </a:t>
            </a:r>
            <a:r>
              <a:rPr dirty="0" sz="3200" spc="20" b="1">
                <a:latin typeface="Century Gothic"/>
                <a:cs typeface="Century Gothic"/>
              </a:rPr>
              <a:t>However, </a:t>
            </a:r>
            <a:r>
              <a:rPr dirty="0" sz="3200" spc="-5" b="1">
                <a:latin typeface="Century Gothic"/>
                <a:cs typeface="Century Gothic"/>
              </a:rPr>
              <a:t>it </a:t>
            </a:r>
            <a:r>
              <a:rPr dirty="0" sz="3200" b="1">
                <a:latin typeface="Century Gothic"/>
                <a:cs typeface="Century Gothic"/>
              </a:rPr>
              <a:t>is  quite difficult </a:t>
            </a:r>
            <a:r>
              <a:rPr dirty="0" sz="3200" spc="15" b="1">
                <a:latin typeface="Century Gothic"/>
                <a:cs typeface="Century Gothic"/>
              </a:rPr>
              <a:t>to </a:t>
            </a:r>
            <a:r>
              <a:rPr dirty="0" sz="3200" spc="-5" b="1">
                <a:latin typeface="Century Gothic"/>
                <a:cs typeface="Century Gothic"/>
              </a:rPr>
              <a:t>maintain </a:t>
            </a:r>
            <a:r>
              <a:rPr dirty="0" sz="3200" spc="20" b="1">
                <a:latin typeface="Century Gothic"/>
                <a:cs typeface="Century Gothic"/>
              </a:rPr>
              <a:t>the </a:t>
            </a:r>
            <a:r>
              <a:rPr dirty="0" sz="3200" spc="-5" b="1">
                <a:latin typeface="Century Gothic"/>
                <a:cs typeface="Century Gothic"/>
              </a:rPr>
              <a:t>stability </a:t>
            </a:r>
            <a:r>
              <a:rPr dirty="0" sz="3200" spc="5" b="1">
                <a:latin typeface="Century Gothic"/>
                <a:cs typeface="Century Gothic"/>
              </a:rPr>
              <a:t>and </a:t>
            </a:r>
            <a:r>
              <a:rPr dirty="0" sz="3200" spc="20" b="1">
                <a:latin typeface="Century Gothic"/>
                <a:cs typeface="Century Gothic"/>
              </a:rPr>
              <a:t>security </a:t>
            </a:r>
            <a:r>
              <a:rPr dirty="0" sz="3200" spc="25" b="1">
                <a:latin typeface="Century Gothic"/>
                <a:cs typeface="Century Gothic"/>
              </a:rPr>
              <a:t>of </a:t>
            </a:r>
            <a:r>
              <a:rPr dirty="0" sz="3200" spc="20" b="1">
                <a:latin typeface="Century Gothic"/>
                <a:cs typeface="Century Gothic"/>
              </a:rPr>
              <a:t>the  system </a:t>
            </a:r>
            <a:r>
              <a:rPr dirty="0" sz="3200" spc="30" b="1">
                <a:latin typeface="Century Gothic"/>
                <a:cs typeface="Century Gothic"/>
              </a:rPr>
              <a:t>on </a:t>
            </a:r>
            <a:r>
              <a:rPr dirty="0" sz="3200" spc="20" b="1">
                <a:latin typeface="Century Gothic"/>
                <a:cs typeface="Century Gothic"/>
              </a:rPr>
              <a:t>the </a:t>
            </a:r>
            <a:r>
              <a:rPr dirty="0" sz="3200" spc="15" b="1">
                <a:latin typeface="Century Gothic"/>
                <a:cs typeface="Century Gothic"/>
              </a:rPr>
              <a:t>whole, </a:t>
            </a:r>
            <a:r>
              <a:rPr dirty="0" sz="3200" spc="-5" b="1">
                <a:latin typeface="Century Gothic"/>
                <a:cs typeface="Century Gothic"/>
              </a:rPr>
              <a:t>if </a:t>
            </a:r>
            <a:r>
              <a:rPr dirty="0" sz="3200" spc="15" b="1">
                <a:latin typeface="Century Gothic"/>
                <a:cs typeface="Century Gothic"/>
              </a:rPr>
              <a:t>only local measurements </a:t>
            </a:r>
            <a:r>
              <a:rPr dirty="0" sz="3200" spc="10" b="1">
                <a:latin typeface="Century Gothic"/>
                <a:cs typeface="Century Gothic"/>
              </a:rPr>
              <a:t>are  </a:t>
            </a:r>
            <a:r>
              <a:rPr dirty="0" sz="3200" spc="15" b="1">
                <a:latin typeface="Century Gothic"/>
                <a:cs typeface="Century Gothic"/>
              </a:rPr>
              <a:t>employed </a:t>
            </a:r>
            <a:r>
              <a:rPr dirty="0" sz="3200" b="1">
                <a:latin typeface="Century Gothic"/>
                <a:cs typeface="Century Gothic"/>
              </a:rPr>
              <a:t>in </a:t>
            </a:r>
            <a:r>
              <a:rPr dirty="0" sz="3200" spc="20" b="1">
                <a:latin typeface="Century Gothic"/>
                <a:cs typeface="Century Gothic"/>
              </a:rPr>
              <a:t>the protection </a:t>
            </a:r>
            <a:r>
              <a:rPr dirty="0" sz="3200" spc="10" b="1">
                <a:latin typeface="Century Gothic"/>
                <a:cs typeface="Century Gothic"/>
              </a:rPr>
              <a:t>and </a:t>
            </a:r>
            <a:r>
              <a:rPr dirty="0" sz="3200" spc="30" b="1">
                <a:latin typeface="Century Gothic"/>
                <a:cs typeface="Century Gothic"/>
              </a:rPr>
              <a:t>control </a:t>
            </a:r>
            <a:r>
              <a:rPr dirty="0" sz="3200" spc="20" b="1">
                <a:latin typeface="Century Gothic"/>
                <a:cs typeface="Century Gothic"/>
              </a:rPr>
              <a:t>schemes,, </a:t>
            </a:r>
            <a:r>
              <a:rPr dirty="0" sz="3200" spc="15" b="1">
                <a:latin typeface="Century Gothic"/>
                <a:cs typeface="Century Gothic"/>
              </a:rPr>
              <a:t>One  </a:t>
            </a:r>
            <a:r>
              <a:rPr dirty="0" sz="3200" spc="5" b="1">
                <a:latin typeface="Century Gothic"/>
                <a:cs typeface="Century Gothic"/>
              </a:rPr>
              <a:t>promising </a:t>
            </a:r>
            <a:r>
              <a:rPr dirty="0" sz="3200" spc="-5" b="1">
                <a:latin typeface="Century Gothic"/>
                <a:cs typeface="Century Gothic"/>
              </a:rPr>
              <a:t>way is </a:t>
            </a:r>
            <a:r>
              <a:rPr dirty="0" sz="3200" spc="15" b="1">
                <a:latin typeface="Century Gothic"/>
                <a:cs typeface="Century Gothic"/>
              </a:rPr>
              <a:t>to </a:t>
            </a:r>
            <a:r>
              <a:rPr dirty="0" sz="3200" spc="5" b="1">
                <a:latin typeface="Century Gothic"/>
                <a:cs typeface="Century Gothic"/>
              </a:rPr>
              <a:t>provide </a:t>
            </a:r>
            <a:r>
              <a:rPr dirty="0" sz="3200" spc="15" b="1">
                <a:latin typeface="Century Gothic"/>
                <a:cs typeface="Century Gothic"/>
              </a:rPr>
              <a:t>a </a:t>
            </a:r>
            <a:r>
              <a:rPr dirty="0" sz="3200" spc="25" b="1">
                <a:latin typeface="Century Gothic"/>
                <a:cs typeface="Century Gothic"/>
              </a:rPr>
              <a:t>system </a:t>
            </a:r>
            <a:r>
              <a:rPr dirty="0" sz="3200" spc="-5" b="1">
                <a:latin typeface="Century Gothic"/>
                <a:cs typeface="Century Gothic"/>
              </a:rPr>
              <a:t>wide </a:t>
            </a:r>
            <a:r>
              <a:rPr dirty="0" sz="3200" spc="20" b="1">
                <a:latin typeface="Century Gothic"/>
                <a:cs typeface="Century Gothic"/>
              </a:rPr>
              <a:t>protection </a:t>
            </a:r>
            <a:r>
              <a:rPr dirty="0" sz="3200" spc="10" b="1">
                <a:latin typeface="Century Gothic"/>
                <a:cs typeface="Century Gothic"/>
              </a:rPr>
              <a:t>and  </a:t>
            </a:r>
            <a:r>
              <a:rPr dirty="0" sz="3200" spc="25" b="1">
                <a:latin typeface="Century Gothic"/>
                <a:cs typeface="Century Gothic"/>
              </a:rPr>
              <a:t>control, </a:t>
            </a:r>
            <a:r>
              <a:rPr dirty="0" sz="3200" spc="15" b="1">
                <a:latin typeface="Century Gothic"/>
                <a:cs typeface="Century Gothic"/>
              </a:rPr>
              <a:t>complementary </a:t>
            </a:r>
            <a:r>
              <a:rPr dirty="0" sz="3200" spc="10" b="1">
                <a:latin typeface="Century Gothic"/>
                <a:cs typeface="Century Gothic"/>
              </a:rPr>
              <a:t>to </a:t>
            </a:r>
            <a:r>
              <a:rPr dirty="0" sz="3200" spc="20" b="1">
                <a:latin typeface="Century Gothic"/>
                <a:cs typeface="Century Gothic"/>
              </a:rPr>
              <a:t>the conventional </a:t>
            </a:r>
            <a:r>
              <a:rPr dirty="0" sz="3200" spc="15" b="1">
                <a:latin typeface="Century Gothic"/>
                <a:cs typeface="Century Gothic"/>
              </a:rPr>
              <a:t>local  </a:t>
            </a:r>
            <a:r>
              <a:rPr dirty="0" sz="3200" spc="20" b="1">
                <a:latin typeface="Century Gothic"/>
                <a:cs typeface="Century Gothic"/>
              </a:rPr>
              <a:t>protection </a:t>
            </a:r>
            <a:r>
              <a:rPr dirty="0" sz="3200" spc="10" b="1">
                <a:latin typeface="Century Gothic"/>
                <a:cs typeface="Century Gothic"/>
              </a:rPr>
              <a:t>strategies, </a:t>
            </a:r>
            <a:r>
              <a:rPr dirty="0" sz="3200" spc="5" b="1">
                <a:latin typeface="Century Gothic"/>
                <a:cs typeface="Century Gothic"/>
              </a:rPr>
              <a:t>While </a:t>
            </a:r>
            <a:r>
              <a:rPr dirty="0" sz="3200" spc="-5" b="1">
                <a:latin typeface="Century Gothic"/>
                <a:cs typeface="Century Gothic"/>
              </a:rPr>
              <a:t>it </a:t>
            </a:r>
            <a:r>
              <a:rPr dirty="0" sz="3200" b="1">
                <a:latin typeface="Century Gothic"/>
                <a:cs typeface="Century Gothic"/>
              </a:rPr>
              <a:t>is </a:t>
            </a:r>
            <a:r>
              <a:rPr dirty="0" sz="3200" spc="30" b="1">
                <a:latin typeface="Century Gothic"/>
                <a:cs typeface="Century Gothic"/>
              </a:rPr>
              <a:t>not </a:t>
            </a:r>
            <a:r>
              <a:rPr dirty="0" sz="3200" spc="5" b="1">
                <a:latin typeface="Century Gothic"/>
                <a:cs typeface="Century Gothic"/>
              </a:rPr>
              <a:t>possible </a:t>
            </a:r>
            <a:r>
              <a:rPr dirty="0" sz="3200" spc="10" b="1">
                <a:latin typeface="Century Gothic"/>
                <a:cs typeface="Century Gothic"/>
              </a:rPr>
              <a:t>to predict </a:t>
            </a:r>
            <a:r>
              <a:rPr dirty="0" sz="3200" spc="25" b="1">
                <a:latin typeface="Century Gothic"/>
                <a:cs typeface="Century Gothic"/>
              </a:rPr>
              <a:t>or  </a:t>
            </a:r>
            <a:r>
              <a:rPr dirty="0" sz="3200" spc="20" b="1">
                <a:latin typeface="Century Gothic"/>
                <a:cs typeface="Century Gothic"/>
              </a:rPr>
              <a:t>prevent </a:t>
            </a:r>
            <a:r>
              <a:rPr dirty="0" sz="3200" spc="-10" b="1">
                <a:latin typeface="Century Gothic"/>
                <a:cs typeface="Century Gothic"/>
              </a:rPr>
              <a:t>all </a:t>
            </a:r>
            <a:r>
              <a:rPr dirty="0" sz="3200" spc="15" b="1">
                <a:latin typeface="Century Gothic"/>
                <a:cs typeface="Century Gothic"/>
              </a:rPr>
              <a:t>contingencies </a:t>
            </a:r>
            <a:r>
              <a:rPr dirty="0" sz="3200" spc="10" b="1">
                <a:latin typeface="Century Gothic"/>
                <a:cs typeface="Century Gothic"/>
              </a:rPr>
              <a:t>that</a:t>
            </a:r>
            <a:r>
              <a:rPr dirty="0" sz="3200" spc="-355" b="1">
                <a:latin typeface="Century Gothic"/>
                <a:cs typeface="Century Gothic"/>
              </a:rPr>
              <a:t> </a:t>
            </a:r>
            <a:r>
              <a:rPr dirty="0" sz="3200" b="1">
                <a:latin typeface="Century Gothic"/>
                <a:cs typeface="Century Gothic"/>
              </a:rPr>
              <a:t>may</a:t>
            </a:r>
            <a:r>
              <a:rPr dirty="0" sz="3200" spc="10" b="1">
                <a:latin typeface="Century Gothic"/>
                <a:cs typeface="Century Gothic"/>
              </a:rPr>
              <a:t> lead</a:t>
            </a:r>
            <a:r>
              <a:rPr dirty="0" sz="3200" spc="10">
                <a:latin typeface="Times New Roman"/>
                <a:cs typeface="Times New Roman"/>
              </a:rPr>
              <a:t>	</a:t>
            </a:r>
            <a:r>
              <a:rPr dirty="0" sz="3200" spc="10" b="1">
                <a:latin typeface="Century Gothic"/>
                <a:cs typeface="Century Gothic"/>
              </a:rPr>
              <a:t>to </a:t>
            </a:r>
            <a:r>
              <a:rPr dirty="0" sz="3200" spc="15" b="1">
                <a:latin typeface="Century Gothic"/>
                <a:cs typeface="Century Gothic"/>
              </a:rPr>
              <a:t>power </a:t>
            </a:r>
            <a:r>
              <a:rPr dirty="0" sz="3200" spc="20" b="1">
                <a:latin typeface="Century Gothic"/>
                <a:cs typeface="Century Gothic"/>
              </a:rPr>
              <a:t>system  </a:t>
            </a:r>
            <a:r>
              <a:rPr dirty="0" sz="3200" spc="10" b="1">
                <a:latin typeface="Century Gothic"/>
                <a:cs typeface="Century Gothic"/>
              </a:rPr>
              <a:t>collapse, </a:t>
            </a:r>
            <a:r>
              <a:rPr dirty="0" sz="3200" spc="15" b="1">
                <a:latin typeface="Century Gothic"/>
                <a:cs typeface="Century Gothic"/>
              </a:rPr>
              <a:t>a </a:t>
            </a:r>
            <a:r>
              <a:rPr dirty="0" sz="3200" spc="10" b="1">
                <a:latin typeface="Century Gothic"/>
                <a:cs typeface="Century Gothic"/>
              </a:rPr>
              <a:t>wide-area </a:t>
            </a:r>
            <a:r>
              <a:rPr dirty="0" sz="3200" spc="15" b="1">
                <a:latin typeface="Century Gothic"/>
                <a:cs typeface="Century Gothic"/>
              </a:rPr>
              <a:t>monitoring </a:t>
            </a:r>
            <a:r>
              <a:rPr dirty="0" sz="3200" spc="10" b="1">
                <a:latin typeface="Century Gothic"/>
                <a:cs typeface="Century Gothic"/>
              </a:rPr>
              <a:t>and </a:t>
            </a:r>
            <a:r>
              <a:rPr dirty="0" sz="3200" spc="30" b="1">
                <a:latin typeface="Century Gothic"/>
                <a:cs typeface="Century Gothic"/>
              </a:rPr>
              <a:t>control </a:t>
            </a:r>
            <a:r>
              <a:rPr dirty="0" sz="3200" spc="20" b="1">
                <a:latin typeface="Century Gothic"/>
                <a:cs typeface="Century Gothic"/>
              </a:rPr>
              <a:t>system </a:t>
            </a:r>
            <a:r>
              <a:rPr dirty="0" sz="3200" spc="10" b="1">
                <a:latin typeface="Century Gothic"/>
                <a:cs typeface="Century Gothic"/>
              </a:rPr>
              <a:t>that  provides </a:t>
            </a:r>
            <a:r>
              <a:rPr dirty="0" sz="3200" spc="15" b="1">
                <a:latin typeface="Century Gothic"/>
                <a:cs typeface="Century Gothic"/>
              </a:rPr>
              <a:t>a </a:t>
            </a:r>
            <a:r>
              <a:rPr dirty="0" sz="3200" b="1">
                <a:latin typeface="Century Gothic"/>
                <a:cs typeface="Century Gothic"/>
              </a:rPr>
              <a:t>reliable </a:t>
            </a:r>
            <a:r>
              <a:rPr dirty="0" sz="3200" spc="20" b="1">
                <a:latin typeface="Century Gothic"/>
                <a:cs typeface="Century Gothic"/>
              </a:rPr>
              <a:t>security </a:t>
            </a:r>
            <a:r>
              <a:rPr dirty="0" sz="3200" spc="10" b="1">
                <a:latin typeface="Century Gothic"/>
                <a:cs typeface="Century Gothic"/>
              </a:rPr>
              <a:t>prediction and optimized  </a:t>
            </a:r>
            <a:r>
              <a:rPr dirty="0" sz="3200" spc="20" b="1">
                <a:latin typeface="Century Gothic"/>
                <a:cs typeface="Century Gothic"/>
              </a:rPr>
              <a:t>coordinated </a:t>
            </a:r>
            <a:r>
              <a:rPr dirty="0" sz="3200" spc="15" b="1">
                <a:latin typeface="Century Gothic"/>
                <a:cs typeface="Century Gothic"/>
              </a:rPr>
              <a:t>action </a:t>
            </a:r>
            <a:r>
              <a:rPr dirty="0" sz="3200" spc="-5" b="1">
                <a:latin typeface="Century Gothic"/>
                <a:cs typeface="Century Gothic"/>
              </a:rPr>
              <a:t>is able </a:t>
            </a:r>
            <a:r>
              <a:rPr dirty="0" sz="3200" spc="10" b="1">
                <a:latin typeface="Century Gothic"/>
                <a:cs typeface="Century Gothic"/>
              </a:rPr>
              <a:t>to </a:t>
            </a:r>
            <a:r>
              <a:rPr dirty="0" sz="3200" spc="-5" b="1">
                <a:latin typeface="Century Gothic"/>
                <a:cs typeface="Century Gothic"/>
              </a:rPr>
              <a:t>mitigate </a:t>
            </a:r>
            <a:r>
              <a:rPr dirty="0" sz="3200" spc="25" b="1">
                <a:latin typeface="Century Gothic"/>
                <a:cs typeface="Century Gothic"/>
              </a:rPr>
              <a:t>or </a:t>
            </a:r>
            <a:r>
              <a:rPr dirty="0" sz="3200" spc="20" b="1">
                <a:latin typeface="Century Gothic"/>
                <a:cs typeface="Century Gothic"/>
              </a:rPr>
              <a:t>prevent </a:t>
            </a:r>
            <a:r>
              <a:rPr dirty="0" sz="3200" b="1">
                <a:latin typeface="Century Gothic"/>
                <a:cs typeface="Century Gothic"/>
              </a:rPr>
              <a:t>large</a:t>
            </a:r>
            <a:r>
              <a:rPr dirty="0" sz="3200" spc="-545" b="1">
                <a:latin typeface="Century Gothic"/>
                <a:cs typeface="Century Gothic"/>
              </a:rPr>
              <a:t> </a:t>
            </a:r>
            <a:r>
              <a:rPr dirty="0" sz="3200" spc="15" b="1">
                <a:latin typeface="Century Gothic"/>
                <a:cs typeface="Century Gothic"/>
              </a:rPr>
              <a:t>area  </a:t>
            </a:r>
            <a:r>
              <a:rPr dirty="0" sz="3200" spc="10" b="1">
                <a:latin typeface="Century Gothic"/>
                <a:cs typeface="Century Gothic"/>
              </a:rPr>
              <a:t>disturbances, </a:t>
            </a:r>
            <a:r>
              <a:rPr dirty="0" sz="3200" spc="15" b="1">
                <a:latin typeface="Century Gothic"/>
                <a:cs typeface="Century Gothic"/>
              </a:rPr>
              <a:t>The </a:t>
            </a:r>
            <a:r>
              <a:rPr dirty="0" sz="3200" spc="-5" b="1">
                <a:latin typeface="Century Gothic"/>
                <a:cs typeface="Century Gothic"/>
              </a:rPr>
              <a:t>main </a:t>
            </a:r>
            <a:r>
              <a:rPr dirty="0" sz="3200" spc="10" b="1">
                <a:latin typeface="Century Gothic"/>
                <a:cs typeface="Century Gothic"/>
              </a:rPr>
              <a:t>tasks, which </a:t>
            </a:r>
            <a:r>
              <a:rPr dirty="0" sz="3200" spc="15" b="1">
                <a:latin typeface="Century Gothic"/>
                <a:cs typeface="Century Gothic"/>
              </a:rPr>
              <a:t>can </a:t>
            </a:r>
            <a:r>
              <a:rPr dirty="0" sz="3200" b="1">
                <a:latin typeface="Century Gothic"/>
                <a:cs typeface="Century Gothic"/>
              </a:rPr>
              <a:t>be </a:t>
            </a:r>
            <a:r>
              <a:rPr dirty="0" sz="3200" spc="15" b="1">
                <a:latin typeface="Century Gothic"/>
                <a:cs typeface="Century Gothic"/>
              </a:rPr>
              <a:t>accomplished  </a:t>
            </a:r>
            <a:r>
              <a:rPr dirty="0" sz="3200" spc="20" b="1">
                <a:latin typeface="Century Gothic"/>
                <a:cs typeface="Century Gothic"/>
              </a:rPr>
              <a:t>through </a:t>
            </a:r>
            <a:r>
              <a:rPr dirty="0" sz="3200" spc="10" b="1">
                <a:latin typeface="Century Gothic"/>
                <a:cs typeface="Century Gothic"/>
              </a:rPr>
              <a:t>wide-area based </a:t>
            </a:r>
            <a:r>
              <a:rPr dirty="0" sz="3200" spc="15" b="1">
                <a:latin typeface="Century Gothic"/>
                <a:cs typeface="Century Gothic"/>
              </a:rPr>
              <a:t>monitoring </a:t>
            </a:r>
            <a:r>
              <a:rPr dirty="0" sz="3200" spc="10" b="1">
                <a:latin typeface="Century Gothic"/>
                <a:cs typeface="Century Gothic"/>
              </a:rPr>
              <a:t>and</a:t>
            </a:r>
            <a:r>
              <a:rPr dirty="0" sz="3200" spc="-530" b="1">
                <a:latin typeface="Century Gothic"/>
                <a:cs typeface="Century Gothic"/>
              </a:rPr>
              <a:t> </a:t>
            </a:r>
            <a:r>
              <a:rPr dirty="0" sz="3200" spc="20" b="1">
                <a:latin typeface="Century Gothic"/>
                <a:cs typeface="Century Gothic"/>
              </a:rPr>
              <a:t>control.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5722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0975" y="0"/>
            <a:ext cx="619125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850" y="0"/>
            <a:ext cx="55245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0050" y="0"/>
            <a:ext cx="11496659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47665"/>
            <a:ext cx="12192000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90565"/>
            <a:ext cx="11658600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923925"/>
            <a:ext cx="11839559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257284"/>
            <a:ext cx="11753850" cy="771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600184"/>
            <a:ext cx="11991959" cy="7715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933575"/>
            <a:ext cx="12068159" cy="7715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2266934"/>
            <a:ext cx="12192000" cy="7715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2609834"/>
            <a:ext cx="12192000" cy="7715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2943225"/>
            <a:ext cx="11820509" cy="7715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3276600"/>
            <a:ext cx="8515350" cy="7715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3276600"/>
            <a:ext cx="457200" cy="7715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3857625"/>
            <a:ext cx="11382359" cy="7715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4191000"/>
            <a:ext cx="10725150" cy="7715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4533900"/>
            <a:ext cx="9791700" cy="7715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315450" y="4533900"/>
            <a:ext cx="752475" cy="7715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91690" y="4533900"/>
            <a:ext cx="1752600" cy="7715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868009" y="4533900"/>
            <a:ext cx="752475" cy="77152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144250" y="4533900"/>
            <a:ext cx="847725" cy="7715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4867275"/>
            <a:ext cx="11858609" cy="7715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210175"/>
            <a:ext cx="10391759" cy="77152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543550"/>
            <a:ext cx="10267950" cy="77152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543550"/>
            <a:ext cx="457200" cy="7715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00336" y="8884"/>
            <a:ext cx="11832590" cy="606361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95"/>
              </a:spcBef>
            </a:pPr>
            <a:r>
              <a:rPr dirty="0" sz="2600" spc="25" b="1">
                <a:latin typeface="Century Gothic"/>
                <a:cs typeface="Century Gothic"/>
              </a:rPr>
              <a:t>3- </a:t>
            </a:r>
            <a:r>
              <a:rPr dirty="0" sz="2600" spc="-5" b="1">
                <a:latin typeface="Century Gothic"/>
                <a:cs typeface="Century Gothic"/>
              </a:rPr>
              <a:t>Conventional </a:t>
            </a:r>
            <a:r>
              <a:rPr dirty="0" sz="2600" b="1">
                <a:latin typeface="Century Gothic"/>
                <a:cs typeface="Century Gothic"/>
              </a:rPr>
              <a:t>Problems </a:t>
            </a:r>
            <a:r>
              <a:rPr dirty="0" sz="2600" spc="5" b="1">
                <a:latin typeface="Century Gothic"/>
                <a:cs typeface="Century Gothic"/>
              </a:rPr>
              <a:t>happened </a:t>
            </a:r>
            <a:r>
              <a:rPr dirty="0" sz="2600" spc="-5" b="1">
                <a:latin typeface="Century Gothic"/>
                <a:cs typeface="Century Gothic"/>
              </a:rPr>
              <a:t>because of </a:t>
            </a:r>
            <a:r>
              <a:rPr dirty="0" sz="2600" spc="20" b="1">
                <a:latin typeface="Century Gothic"/>
                <a:cs typeface="Century Gothic"/>
              </a:rPr>
              <a:t>many </a:t>
            </a:r>
            <a:r>
              <a:rPr dirty="0" sz="2600" spc="-5" b="1">
                <a:latin typeface="Century Gothic"/>
                <a:cs typeface="Century Gothic"/>
              </a:rPr>
              <a:t>things </a:t>
            </a:r>
            <a:r>
              <a:rPr dirty="0" sz="2600" spc="-15" b="1">
                <a:latin typeface="Century Gothic"/>
                <a:cs typeface="Century Gothic"/>
              </a:rPr>
              <a:t>like </a:t>
            </a:r>
            <a:r>
              <a:rPr dirty="0" sz="2600" spc="-5" b="1">
                <a:latin typeface="Century Gothic"/>
                <a:cs typeface="Century Gothic"/>
              </a:rPr>
              <a:t>false  </a:t>
            </a:r>
            <a:r>
              <a:rPr dirty="0" sz="2600" spc="-10" b="1">
                <a:latin typeface="Century Gothic"/>
                <a:cs typeface="Century Gothic"/>
              </a:rPr>
              <a:t>tripping </a:t>
            </a:r>
            <a:r>
              <a:rPr dirty="0" sz="2600" spc="-5" b="1">
                <a:latin typeface="Century Gothic"/>
                <a:cs typeface="Century Gothic"/>
              </a:rPr>
              <a:t>or </a:t>
            </a:r>
            <a:r>
              <a:rPr dirty="0" sz="2600" b="1">
                <a:latin typeface="Century Gothic"/>
                <a:cs typeface="Century Gothic"/>
              </a:rPr>
              <a:t>not </a:t>
            </a:r>
            <a:r>
              <a:rPr dirty="0" sz="2600" spc="-10" b="1">
                <a:latin typeface="Century Gothic"/>
                <a:cs typeface="Century Gothic"/>
              </a:rPr>
              <a:t>tripping </a:t>
            </a:r>
            <a:r>
              <a:rPr dirty="0" sz="2600" spc="10" b="1">
                <a:latin typeface="Century Gothic"/>
                <a:cs typeface="Century Gothic"/>
              </a:rPr>
              <a:t>at </a:t>
            </a:r>
            <a:r>
              <a:rPr dirty="0" sz="2600" spc="-5" b="1">
                <a:latin typeface="Century Gothic"/>
                <a:cs typeface="Century Gothic"/>
              </a:rPr>
              <a:t>all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5" b="1">
                <a:latin typeface="Century Gothic"/>
                <a:cs typeface="Century Gothic"/>
              </a:rPr>
              <a:t>all of </a:t>
            </a:r>
            <a:r>
              <a:rPr dirty="0" sz="2600" spc="-10" b="1">
                <a:latin typeface="Century Gothic"/>
                <a:cs typeface="Century Gothic"/>
              </a:rPr>
              <a:t>these </a:t>
            </a:r>
            <a:r>
              <a:rPr dirty="0" sz="2600" spc="-5" b="1">
                <a:latin typeface="Century Gothic"/>
                <a:cs typeface="Century Gothic"/>
              </a:rPr>
              <a:t>problems </a:t>
            </a:r>
            <a:r>
              <a:rPr dirty="0" sz="2600" spc="5" b="1">
                <a:latin typeface="Century Gothic"/>
                <a:cs typeface="Century Gothic"/>
              </a:rPr>
              <a:t>can </a:t>
            </a:r>
            <a:r>
              <a:rPr dirty="0" sz="2600" b="1">
                <a:latin typeface="Century Gothic"/>
                <a:cs typeface="Century Gothic"/>
              </a:rPr>
              <a:t>cause </a:t>
            </a:r>
            <a:r>
              <a:rPr dirty="0" sz="2600" spc="10" b="1">
                <a:latin typeface="Century Gothic"/>
                <a:cs typeface="Century Gothic"/>
              </a:rPr>
              <a:t>at </a:t>
            </a:r>
            <a:r>
              <a:rPr dirty="0" sz="2600" b="1">
                <a:latin typeface="Century Gothic"/>
                <a:cs typeface="Century Gothic"/>
              </a:rPr>
              <a:t>some  </a:t>
            </a:r>
            <a:r>
              <a:rPr dirty="0" sz="2600" spc="-10" b="1">
                <a:latin typeface="Century Gothic"/>
                <a:cs typeface="Century Gothic"/>
              </a:rPr>
              <a:t>times serious </a:t>
            </a:r>
            <a:r>
              <a:rPr dirty="0" sz="2600" spc="-5" b="1">
                <a:latin typeface="Century Gothic"/>
                <a:cs typeface="Century Gothic"/>
              </a:rPr>
              <a:t>problems </a:t>
            </a:r>
            <a:r>
              <a:rPr dirty="0" sz="2600" b="1">
                <a:latin typeface="Century Gothic"/>
                <a:cs typeface="Century Gothic"/>
              </a:rPr>
              <a:t>that </a:t>
            </a:r>
            <a:r>
              <a:rPr dirty="0" sz="2600" spc="20" b="1">
                <a:latin typeface="Century Gothic"/>
                <a:cs typeface="Century Gothic"/>
              </a:rPr>
              <a:t>may </a:t>
            </a:r>
            <a:r>
              <a:rPr dirty="0" sz="2600" spc="-5" b="1">
                <a:latin typeface="Century Gothic"/>
                <a:cs typeface="Century Gothic"/>
              </a:rPr>
              <a:t>lead </a:t>
            </a:r>
            <a:r>
              <a:rPr dirty="0" sz="2600" spc="-10" b="1">
                <a:latin typeface="Century Gothic"/>
                <a:cs typeface="Century Gothic"/>
              </a:rPr>
              <a:t>to </a:t>
            </a:r>
            <a:r>
              <a:rPr dirty="0" sz="2600" spc="-15" b="1">
                <a:latin typeface="Century Gothic"/>
                <a:cs typeface="Century Gothic"/>
              </a:rPr>
              <a:t>disasters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0" b="1">
                <a:latin typeface="Century Gothic"/>
                <a:cs typeface="Century Gothic"/>
              </a:rPr>
              <a:t>these </a:t>
            </a:r>
            <a:r>
              <a:rPr dirty="0" sz="2600" spc="-5" b="1">
                <a:latin typeface="Century Gothic"/>
                <a:cs typeface="Century Gothic"/>
              </a:rPr>
              <a:t>problems  should </a:t>
            </a:r>
            <a:r>
              <a:rPr dirty="0" sz="2600" spc="15" b="1">
                <a:latin typeface="Century Gothic"/>
                <a:cs typeface="Century Gothic"/>
              </a:rPr>
              <a:t>be </a:t>
            </a:r>
            <a:r>
              <a:rPr dirty="0" sz="2600" spc="-15" b="1">
                <a:latin typeface="Century Gothic"/>
                <a:cs typeface="Century Gothic"/>
              </a:rPr>
              <a:t>controlled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5" b="1">
                <a:latin typeface="Century Gothic"/>
                <a:cs typeface="Century Gothic"/>
              </a:rPr>
              <a:t>isolated </a:t>
            </a:r>
            <a:r>
              <a:rPr dirty="0" sz="2600" b="1">
                <a:latin typeface="Century Gothic"/>
                <a:cs typeface="Century Gothic"/>
              </a:rPr>
              <a:t>once </a:t>
            </a:r>
            <a:r>
              <a:rPr dirty="0" sz="2600" spc="-15" b="1">
                <a:latin typeface="Century Gothic"/>
                <a:cs typeface="Century Gothic"/>
              </a:rPr>
              <a:t>it </a:t>
            </a:r>
            <a:r>
              <a:rPr dirty="0" sz="2600" b="1">
                <a:latin typeface="Century Gothic"/>
                <a:cs typeface="Century Gothic"/>
              </a:rPr>
              <a:t>happened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b="1">
                <a:latin typeface="Century Gothic"/>
                <a:cs typeface="Century Gothic"/>
              </a:rPr>
              <a:t>for </a:t>
            </a:r>
            <a:r>
              <a:rPr dirty="0" sz="2600" spc="5" b="1">
                <a:latin typeface="Century Gothic"/>
                <a:cs typeface="Century Gothic"/>
              </a:rPr>
              <a:t>example,,  </a:t>
            </a:r>
            <a:r>
              <a:rPr dirty="0" sz="2600" spc="15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distance relays </a:t>
            </a:r>
            <a:r>
              <a:rPr dirty="0" sz="2600" b="1">
                <a:latin typeface="Century Gothic"/>
                <a:cs typeface="Century Gothic"/>
              </a:rPr>
              <a:t>which </a:t>
            </a:r>
            <a:r>
              <a:rPr dirty="0" sz="2600" spc="5" b="1">
                <a:latin typeface="Century Gothic"/>
                <a:cs typeface="Century Gothic"/>
              </a:rPr>
              <a:t>are </a:t>
            </a:r>
            <a:r>
              <a:rPr dirty="0" sz="2600" spc="-5" b="1">
                <a:latin typeface="Century Gothic"/>
                <a:cs typeface="Century Gothic"/>
              </a:rPr>
              <a:t>widely used in </a:t>
            </a:r>
            <a:r>
              <a:rPr dirty="0" sz="2600" b="1">
                <a:latin typeface="Century Gothic"/>
                <a:cs typeface="Century Gothic"/>
              </a:rPr>
              <a:t>the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spc="5" b="1">
                <a:latin typeface="Century Gothic"/>
                <a:cs typeface="Century Gothic"/>
              </a:rPr>
              <a:t>nowadays 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5" b="1">
                <a:latin typeface="Century Gothic"/>
                <a:cs typeface="Century Gothic"/>
              </a:rPr>
              <a:t>it </a:t>
            </a:r>
            <a:r>
              <a:rPr dirty="0" sz="2600" spc="5" b="1">
                <a:latin typeface="Century Gothic"/>
                <a:cs typeface="Century Gothic"/>
              </a:rPr>
              <a:t>involve </a:t>
            </a:r>
            <a:r>
              <a:rPr dirty="0" sz="2600" spc="-5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determination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impedance achieve </a:t>
            </a:r>
            <a:r>
              <a:rPr dirty="0" sz="2600" spc="-10" b="1">
                <a:latin typeface="Century Gothic"/>
                <a:cs typeface="Century Gothic"/>
              </a:rPr>
              <a:t>operating times 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the </a:t>
            </a:r>
            <a:r>
              <a:rPr dirty="0" sz="2600" spc="-5" b="1">
                <a:latin typeface="Century Gothic"/>
                <a:cs typeface="Century Gothic"/>
              </a:rPr>
              <a:t>order of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spc="-10" b="1">
                <a:latin typeface="Century Gothic"/>
                <a:cs typeface="Century Gothic"/>
              </a:rPr>
              <a:t>period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the power </a:t>
            </a:r>
            <a:r>
              <a:rPr dirty="0" sz="2600" spc="-15" b="1">
                <a:latin typeface="Century Gothic"/>
                <a:cs typeface="Century Gothic"/>
              </a:rPr>
              <a:t>system </a:t>
            </a:r>
            <a:r>
              <a:rPr dirty="0" sz="2600" spc="-5" b="1">
                <a:latin typeface="Century Gothic"/>
                <a:cs typeface="Century Gothic"/>
              </a:rPr>
              <a:t>frequency, </a:t>
            </a:r>
            <a:r>
              <a:rPr dirty="0" sz="2600" spc="20" b="1">
                <a:latin typeface="Century Gothic"/>
                <a:cs typeface="Century Gothic"/>
              </a:rPr>
              <a:t>A </a:t>
            </a:r>
            <a:r>
              <a:rPr dirty="0" sz="2600" spc="-10" b="1">
                <a:latin typeface="Century Gothic"/>
                <a:cs typeface="Century Gothic"/>
              </a:rPr>
              <a:t>distance relay  is </a:t>
            </a:r>
            <a:r>
              <a:rPr dirty="0" sz="2600" spc="-5" b="1">
                <a:latin typeface="Century Gothic"/>
                <a:cs typeface="Century Gothic"/>
              </a:rPr>
              <a:t>designed to only </a:t>
            </a:r>
            <a:r>
              <a:rPr dirty="0" sz="2600" spc="-10" b="1">
                <a:latin typeface="Century Gothic"/>
                <a:cs typeface="Century Gothic"/>
              </a:rPr>
              <a:t>operate </a:t>
            </a:r>
            <a:r>
              <a:rPr dirty="0" sz="2600" b="1">
                <a:latin typeface="Century Gothic"/>
                <a:cs typeface="Century Gothic"/>
              </a:rPr>
              <a:t>for </a:t>
            </a:r>
            <a:r>
              <a:rPr dirty="0" sz="2600" spc="-5" b="1">
                <a:latin typeface="Century Gothic"/>
                <a:cs typeface="Century Gothic"/>
              </a:rPr>
              <a:t>faults </a:t>
            </a:r>
            <a:r>
              <a:rPr dirty="0" sz="2600" spc="-10" b="1">
                <a:latin typeface="Century Gothic"/>
                <a:cs typeface="Century Gothic"/>
              </a:rPr>
              <a:t>occurring </a:t>
            </a:r>
            <a:r>
              <a:rPr dirty="0" sz="2600" spc="-5" b="1">
                <a:latin typeface="Century Gothic"/>
                <a:cs typeface="Century Gothic"/>
              </a:rPr>
              <a:t>between the relay </a:t>
            </a:r>
            <a:r>
              <a:rPr dirty="0" sz="2600" spc="-15" b="1">
                <a:latin typeface="Century Gothic"/>
                <a:cs typeface="Century Gothic"/>
              </a:rPr>
              <a:t>location 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5" b="1">
                <a:latin typeface="Century Gothic"/>
                <a:cs typeface="Century Gothic"/>
              </a:rPr>
              <a:t>the </a:t>
            </a:r>
            <a:r>
              <a:rPr dirty="0" sz="2600" spc="-15" b="1">
                <a:latin typeface="Century Gothic"/>
                <a:cs typeface="Century Gothic"/>
              </a:rPr>
              <a:t>selected </a:t>
            </a:r>
            <a:r>
              <a:rPr dirty="0" sz="2600" spc="-5" b="1">
                <a:latin typeface="Century Gothic"/>
                <a:cs typeface="Century Gothic"/>
              </a:rPr>
              <a:t>reach </a:t>
            </a:r>
            <a:r>
              <a:rPr dirty="0" sz="2600" spc="-10" b="1">
                <a:latin typeface="Century Gothic"/>
                <a:cs typeface="Century Gothic"/>
              </a:rPr>
              <a:t>point,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b="1">
                <a:latin typeface="Century Gothic"/>
                <a:cs typeface="Century Gothic"/>
              </a:rPr>
              <a:t>remains </a:t>
            </a:r>
            <a:r>
              <a:rPr dirty="0" sz="2600" spc="-10" b="1">
                <a:latin typeface="Century Gothic"/>
                <a:cs typeface="Century Gothic"/>
              </a:rPr>
              <a:t>stable </a:t>
            </a:r>
            <a:r>
              <a:rPr dirty="0" sz="2600" b="1">
                <a:latin typeface="Century Gothic"/>
                <a:cs typeface="Century Gothic"/>
              </a:rPr>
              <a:t>for </a:t>
            </a:r>
            <a:r>
              <a:rPr dirty="0" sz="2600" spc="-5" b="1">
                <a:latin typeface="Century Gothic"/>
                <a:cs typeface="Century Gothic"/>
              </a:rPr>
              <a:t>all faults </a:t>
            </a:r>
            <a:r>
              <a:rPr dirty="0" sz="2600" spc="-10" b="1">
                <a:latin typeface="Century Gothic"/>
                <a:cs typeface="Century Gothic"/>
              </a:rPr>
              <a:t>outside this  region </a:t>
            </a:r>
            <a:r>
              <a:rPr dirty="0" sz="2600" spc="-5" b="1">
                <a:latin typeface="Century Gothic"/>
                <a:cs typeface="Century Gothic"/>
              </a:rPr>
              <a:t>or zone, </a:t>
            </a:r>
            <a:r>
              <a:rPr dirty="0" sz="2600" spc="-10" b="1">
                <a:latin typeface="Century Gothic"/>
                <a:cs typeface="Century Gothic"/>
              </a:rPr>
              <a:t>Consider </a:t>
            </a:r>
            <a:r>
              <a:rPr dirty="0" sz="2600" b="1">
                <a:latin typeface="Century Gothic"/>
                <a:cs typeface="Century Gothic"/>
              </a:rPr>
              <a:t>that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b="1">
                <a:latin typeface="Century Gothic"/>
                <a:cs typeface="Century Gothic"/>
              </a:rPr>
              <a:t>fault </a:t>
            </a:r>
            <a:r>
              <a:rPr dirty="0" sz="2600" spc="-5" b="1">
                <a:latin typeface="Century Gothic"/>
                <a:cs typeface="Century Gothic"/>
              </a:rPr>
              <a:t>with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spc="-15" b="1">
                <a:latin typeface="Century Gothic"/>
                <a:cs typeface="Century Gothic"/>
              </a:rPr>
              <a:t>resistance </a:t>
            </a:r>
            <a:r>
              <a:rPr dirty="0" sz="2600" spc="5" b="1">
                <a:latin typeface="Century Gothic"/>
                <a:cs typeface="Century Gothic"/>
              </a:rPr>
              <a:t>happened </a:t>
            </a:r>
            <a:r>
              <a:rPr dirty="0" sz="2600" spc="-10" b="1">
                <a:latin typeface="Century Gothic"/>
                <a:cs typeface="Century Gothic"/>
              </a:rPr>
              <a:t>to this  </a:t>
            </a:r>
            <a:r>
              <a:rPr dirty="0" sz="2600" b="1">
                <a:latin typeface="Century Gothic"/>
                <a:cs typeface="Century Gothic"/>
              </a:rPr>
              <a:t>zone </a:t>
            </a:r>
            <a:r>
              <a:rPr dirty="0" sz="2600" spc="-5" b="1">
                <a:latin typeface="Century Gothic"/>
                <a:cs typeface="Century Gothic"/>
              </a:rPr>
              <a:t>of the Distance Relay then </a:t>
            </a:r>
            <a:r>
              <a:rPr dirty="0" sz="2600" spc="15" b="1">
                <a:latin typeface="Century Gothic"/>
                <a:cs typeface="Century Gothic"/>
              </a:rPr>
              <a:t>what </a:t>
            </a:r>
            <a:r>
              <a:rPr dirty="0" sz="2600" spc="-10" b="1">
                <a:latin typeface="Century Gothic"/>
                <a:cs typeface="Century Gothic"/>
              </a:rPr>
              <a:t>will</a:t>
            </a:r>
            <a:r>
              <a:rPr dirty="0" sz="2600" spc="-105" b="1">
                <a:latin typeface="Century Gothic"/>
                <a:cs typeface="Century Gothic"/>
              </a:rPr>
              <a:t> </a:t>
            </a:r>
            <a:r>
              <a:rPr dirty="0" sz="2600" spc="5" b="1">
                <a:latin typeface="Century Gothic"/>
                <a:cs typeface="Century Gothic"/>
              </a:rPr>
              <a:t>happen?</a:t>
            </a:r>
            <a:endParaRPr sz="2600">
              <a:latin typeface="Century Gothic"/>
              <a:cs typeface="Century Gothic"/>
            </a:endParaRPr>
          </a:p>
          <a:p>
            <a:pPr marL="12700" marR="372745">
              <a:lnSpc>
                <a:spcPct val="85200"/>
              </a:lnSpc>
              <a:spcBef>
                <a:spcPts val="1925"/>
              </a:spcBef>
            </a:pPr>
            <a:r>
              <a:rPr dirty="0" sz="2600" spc="15" b="1">
                <a:latin typeface="Century Gothic"/>
                <a:cs typeface="Century Gothic"/>
              </a:rPr>
              <a:t>The </a:t>
            </a:r>
            <a:r>
              <a:rPr dirty="0" sz="2600" spc="-15" b="1">
                <a:latin typeface="Century Gothic"/>
                <a:cs typeface="Century Gothic"/>
              </a:rPr>
              <a:t>resistance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the fault </a:t>
            </a:r>
            <a:r>
              <a:rPr dirty="0" sz="2600" spc="5" b="1">
                <a:latin typeface="Century Gothic"/>
                <a:cs typeface="Century Gothic"/>
              </a:rPr>
              <a:t>arc </a:t>
            </a:r>
            <a:r>
              <a:rPr dirty="0" sz="2600" spc="-10" b="1">
                <a:latin typeface="Century Gothic"/>
                <a:cs typeface="Century Gothic"/>
              </a:rPr>
              <a:t>takes </a:t>
            </a:r>
            <a:r>
              <a:rPr dirty="0" sz="2600" b="1">
                <a:latin typeface="Century Gothic"/>
                <a:cs typeface="Century Gothic"/>
              </a:rPr>
              <a:t>the fault impedance </a:t>
            </a:r>
            <a:r>
              <a:rPr dirty="0" sz="2600" spc="-10" b="1">
                <a:latin typeface="Century Gothic"/>
                <a:cs typeface="Century Gothic"/>
              </a:rPr>
              <a:t>outside </a:t>
            </a:r>
            <a:r>
              <a:rPr dirty="0" sz="2600" spc="-5" b="1">
                <a:latin typeface="Century Gothic"/>
                <a:cs typeface="Century Gothic"/>
              </a:rPr>
              <a:t>the  relay’s </a:t>
            </a:r>
            <a:r>
              <a:rPr dirty="0" sz="2600" spc="-10" b="1">
                <a:latin typeface="Century Gothic"/>
                <a:cs typeface="Century Gothic"/>
              </a:rPr>
              <a:t>tripping </a:t>
            </a:r>
            <a:r>
              <a:rPr dirty="0" sz="2600" spc="-15" b="1">
                <a:latin typeface="Century Gothic"/>
                <a:cs typeface="Century Gothic"/>
              </a:rPr>
              <a:t>characteristic </a:t>
            </a:r>
            <a:r>
              <a:rPr dirty="0" sz="2600" spc="5" b="1">
                <a:latin typeface="Century Gothic"/>
                <a:cs typeface="Century Gothic"/>
              </a:rPr>
              <a:t>and, </a:t>
            </a:r>
            <a:r>
              <a:rPr dirty="0" sz="2600" spc="-5" b="1">
                <a:latin typeface="Century Gothic"/>
                <a:cs typeface="Century Gothic"/>
              </a:rPr>
              <a:t>hence, </a:t>
            </a:r>
            <a:r>
              <a:rPr dirty="0" sz="2600" spc="-15" b="1">
                <a:latin typeface="Century Gothic"/>
                <a:cs typeface="Century Gothic"/>
              </a:rPr>
              <a:t>it </a:t>
            </a:r>
            <a:r>
              <a:rPr dirty="0" sz="2600" spc="-5" b="1">
                <a:latin typeface="Century Gothic"/>
                <a:cs typeface="Century Gothic"/>
              </a:rPr>
              <a:t>does </a:t>
            </a:r>
            <a:r>
              <a:rPr dirty="0" sz="2600" b="1">
                <a:latin typeface="Century Gothic"/>
                <a:cs typeface="Century Gothic"/>
              </a:rPr>
              <a:t>not </a:t>
            </a:r>
            <a:r>
              <a:rPr dirty="0" sz="2600" spc="-10" b="1">
                <a:latin typeface="Century Gothic"/>
                <a:cs typeface="Century Gothic"/>
              </a:rPr>
              <a:t>detect this  condition. Alternatively, it is </a:t>
            </a:r>
            <a:r>
              <a:rPr dirty="0" sz="2600" spc="-5" b="1">
                <a:latin typeface="Century Gothic"/>
                <a:cs typeface="Century Gothic"/>
              </a:rPr>
              <a:t>only </a:t>
            </a:r>
            <a:r>
              <a:rPr dirty="0" sz="2600" spc="-10" b="1">
                <a:latin typeface="Century Gothic"/>
                <a:cs typeface="Century Gothic"/>
              </a:rPr>
              <a:t>picked </a:t>
            </a:r>
            <a:r>
              <a:rPr dirty="0" sz="2600" spc="15" b="1">
                <a:latin typeface="Century Gothic"/>
                <a:cs typeface="Century Gothic"/>
              </a:rPr>
              <a:t>up </a:t>
            </a:r>
            <a:r>
              <a:rPr dirty="0" sz="2600" spc="-15" b="1">
                <a:latin typeface="Century Gothic"/>
                <a:cs typeface="Century Gothic"/>
              </a:rPr>
              <a:t>either </a:t>
            </a:r>
            <a:r>
              <a:rPr dirty="0" sz="2600" spc="10" b="1">
                <a:latin typeface="Century Gothic"/>
                <a:cs typeface="Century Gothic"/>
              </a:rPr>
              <a:t>by </a:t>
            </a:r>
            <a:r>
              <a:rPr dirty="0" sz="2600" spc="5" b="1">
                <a:latin typeface="Century Gothic"/>
                <a:cs typeface="Century Gothic"/>
              </a:rPr>
              <a:t>zone </a:t>
            </a:r>
            <a:r>
              <a:rPr dirty="0" sz="2600" spc="15" b="1">
                <a:latin typeface="Century Gothic"/>
                <a:cs typeface="Century Gothic"/>
              </a:rPr>
              <a:t>2 </a:t>
            </a:r>
            <a:r>
              <a:rPr dirty="0" sz="2600" spc="-5" b="1">
                <a:latin typeface="Century Gothic"/>
                <a:cs typeface="Century Gothic"/>
              </a:rPr>
              <a:t>or </a:t>
            </a:r>
            <a:r>
              <a:rPr dirty="0" sz="2600" b="1">
                <a:latin typeface="Century Gothic"/>
                <a:cs typeface="Century Gothic"/>
              </a:rPr>
              <a:t>zone </a:t>
            </a:r>
            <a:r>
              <a:rPr dirty="0" sz="2600" spc="15" b="1">
                <a:latin typeface="Century Gothic"/>
                <a:cs typeface="Century Gothic"/>
              </a:rPr>
              <a:t>3 </a:t>
            </a:r>
            <a:r>
              <a:rPr dirty="0" sz="2600" spc="-5" b="1">
                <a:latin typeface="Century Gothic"/>
                <a:cs typeface="Century Gothic"/>
              </a:rPr>
              <a:t>in  </a:t>
            </a:r>
            <a:r>
              <a:rPr dirty="0" sz="2600" b="1">
                <a:latin typeface="Century Gothic"/>
                <a:cs typeface="Century Gothic"/>
              </a:rPr>
              <a:t>which </a:t>
            </a:r>
            <a:r>
              <a:rPr dirty="0" sz="2600" spc="-5" b="1">
                <a:latin typeface="Century Gothic"/>
                <a:cs typeface="Century Gothic"/>
              </a:rPr>
              <a:t>case </a:t>
            </a:r>
            <a:r>
              <a:rPr dirty="0" sz="2600" spc="-10" b="1">
                <a:latin typeface="Century Gothic"/>
                <a:cs typeface="Century Gothic"/>
              </a:rPr>
              <a:t>tripping will </a:t>
            </a:r>
            <a:r>
              <a:rPr dirty="0" sz="2600" spc="15" b="1">
                <a:latin typeface="Century Gothic"/>
                <a:cs typeface="Century Gothic"/>
              </a:rPr>
              <a:t>be </a:t>
            </a:r>
            <a:r>
              <a:rPr dirty="0" sz="2600" spc="-5" b="1">
                <a:latin typeface="Century Gothic"/>
                <a:cs typeface="Century Gothic"/>
              </a:rPr>
              <a:t>unacceptably delayed, </a:t>
            </a:r>
            <a:r>
              <a:rPr dirty="0" sz="2600" spc="15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distance relays  </a:t>
            </a:r>
            <a:r>
              <a:rPr dirty="0" sz="2600" spc="5" b="1">
                <a:latin typeface="Century Gothic"/>
                <a:cs typeface="Century Gothic"/>
              </a:rPr>
              <a:t>are </a:t>
            </a:r>
            <a:r>
              <a:rPr dirty="0" sz="2600" b="1">
                <a:latin typeface="Century Gothic"/>
                <a:cs typeface="Century Gothic"/>
              </a:rPr>
              <a:t>based on </a:t>
            </a:r>
            <a:r>
              <a:rPr dirty="0" sz="2600" spc="-5" b="1">
                <a:latin typeface="Century Gothic"/>
                <a:cs typeface="Century Gothic"/>
              </a:rPr>
              <a:t>standalone </a:t>
            </a:r>
            <a:r>
              <a:rPr dirty="0" sz="2600" spc="-15" b="1">
                <a:latin typeface="Century Gothic"/>
                <a:cs typeface="Century Gothic"/>
              </a:rPr>
              <a:t>decision, </a:t>
            </a:r>
            <a:r>
              <a:rPr dirty="0" sz="2600" b="1">
                <a:latin typeface="Century Gothic"/>
                <a:cs typeface="Century Gothic"/>
              </a:rPr>
              <a:t>while </a:t>
            </a:r>
            <a:r>
              <a:rPr dirty="0" sz="2600" spc="-5" b="1">
                <a:latin typeface="Century Gothic"/>
                <a:cs typeface="Century Gothic"/>
              </a:rPr>
              <a:t>each </a:t>
            </a:r>
            <a:r>
              <a:rPr dirty="0" sz="2600" spc="-10" b="1">
                <a:latin typeface="Century Gothic"/>
                <a:cs typeface="Century Gothic"/>
              </a:rPr>
              <a:t>relay operates  </a:t>
            </a:r>
            <a:r>
              <a:rPr dirty="0" sz="2600" spc="-5" b="1">
                <a:latin typeface="Century Gothic"/>
                <a:cs typeface="Century Gothic"/>
              </a:rPr>
              <a:t>independently according </a:t>
            </a:r>
            <a:r>
              <a:rPr dirty="0" sz="2600" spc="-10" b="1">
                <a:latin typeface="Century Gothic"/>
                <a:cs typeface="Century Gothic"/>
              </a:rPr>
              <a:t>to three </a:t>
            </a:r>
            <a:r>
              <a:rPr dirty="0" sz="2600" spc="-5" b="1">
                <a:latin typeface="Century Gothic"/>
                <a:cs typeface="Century Gothic"/>
              </a:rPr>
              <a:t>different </a:t>
            </a:r>
            <a:r>
              <a:rPr dirty="0" sz="2600" b="1">
                <a:latin typeface="Century Gothic"/>
                <a:cs typeface="Century Gothic"/>
              </a:rPr>
              <a:t>zone </a:t>
            </a:r>
            <a:r>
              <a:rPr dirty="0" sz="2600" spc="-5" b="1">
                <a:latin typeface="Century Gothic"/>
                <a:cs typeface="Century Gothic"/>
              </a:rPr>
              <a:t>of</a:t>
            </a:r>
            <a:r>
              <a:rPr dirty="0" sz="2600" spc="25" b="1">
                <a:latin typeface="Century Gothic"/>
                <a:cs typeface="Century Gothic"/>
              </a:rPr>
              <a:t> </a:t>
            </a:r>
            <a:r>
              <a:rPr dirty="0" sz="2600" spc="-10" b="1">
                <a:latin typeface="Century Gothic"/>
                <a:cs typeface="Century Gothic"/>
              </a:rPr>
              <a:t>operation.</a:t>
            </a:r>
            <a:endParaRPr sz="2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0"/>
            <a:ext cx="5429250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72050" y="0"/>
            <a:ext cx="2828925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72340" y="0"/>
            <a:ext cx="819150" cy="97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62840" y="0"/>
            <a:ext cx="3810000" cy="971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575" y="15"/>
            <a:ext cx="762000" cy="962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751" y="67050"/>
            <a:ext cx="1040892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Wide Area </a:t>
            </a:r>
            <a:r>
              <a:rPr dirty="0"/>
              <a:t>Protection </a:t>
            </a:r>
            <a:r>
              <a:rPr dirty="0" spc="10"/>
              <a:t>as </a:t>
            </a:r>
            <a:r>
              <a:rPr dirty="0"/>
              <a:t>a </a:t>
            </a:r>
            <a:r>
              <a:rPr dirty="0" spc="10"/>
              <a:t>Back-up </a:t>
            </a:r>
            <a:r>
              <a:rPr dirty="0"/>
              <a:t>Protection</a:t>
            </a:r>
            <a:r>
              <a:rPr dirty="0" spc="-320"/>
              <a:t> </a:t>
            </a:r>
            <a:r>
              <a:rPr dirty="0"/>
              <a:t>:</a:t>
            </a:r>
          </a:p>
        </p:txBody>
      </p:sp>
      <p:sp>
        <p:nvSpPr>
          <p:cNvPr id="8" name="object 8"/>
          <p:cNvSpPr/>
          <p:nvPr/>
        </p:nvSpPr>
        <p:spPr>
          <a:xfrm>
            <a:off x="19050" y="752475"/>
            <a:ext cx="1352550" cy="809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" y="752475"/>
            <a:ext cx="647700" cy="809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28700" y="752475"/>
            <a:ext cx="11001359" cy="809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050" y="1162065"/>
            <a:ext cx="11877659" cy="809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050" y="1571625"/>
            <a:ext cx="12153900" cy="8096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50" y="1971675"/>
            <a:ext cx="4029090" cy="8096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52840" y="1971675"/>
            <a:ext cx="647700" cy="809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05240" y="1971675"/>
            <a:ext cx="8486759" cy="8096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050" y="2381234"/>
            <a:ext cx="11563350" cy="8096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050" y="2781284"/>
            <a:ext cx="4752990" cy="8096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76740" y="2781284"/>
            <a:ext cx="647700" cy="809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29140" y="2781284"/>
            <a:ext cx="4391040" cy="809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24850" y="2781284"/>
            <a:ext cx="647700" cy="809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77250" y="2781284"/>
            <a:ext cx="1152525" cy="8096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34490" y="2781284"/>
            <a:ext cx="647700" cy="809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286890" y="2781284"/>
            <a:ext cx="2266950" cy="8096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050" y="3190875"/>
            <a:ext cx="11687159" cy="8096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050" y="3590925"/>
            <a:ext cx="6143609" cy="8096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67359" y="3590925"/>
            <a:ext cx="647700" cy="809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19759" y="3590925"/>
            <a:ext cx="6324600" cy="8096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050" y="4000500"/>
            <a:ext cx="11277600" cy="80962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050" y="4400550"/>
            <a:ext cx="12172950" cy="8096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050" y="4810125"/>
            <a:ext cx="11811000" cy="8096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050" y="5219700"/>
            <a:ext cx="6619890" cy="80962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5219700"/>
            <a:ext cx="504825" cy="80962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36533" y="857626"/>
            <a:ext cx="11714480" cy="49225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ct val="97000"/>
              </a:lnSpc>
              <a:spcBef>
                <a:spcPts val="229"/>
              </a:spcBef>
              <a:tabLst>
                <a:tab pos="7760970" algn="l"/>
              </a:tabLst>
            </a:pPr>
            <a:r>
              <a:rPr dirty="0" sz="2750" spc="15" b="1">
                <a:latin typeface="Century Gothic"/>
                <a:cs typeface="Century Gothic"/>
              </a:rPr>
              <a:t>Wide-area protection </a:t>
            </a:r>
            <a:r>
              <a:rPr dirty="0" sz="2750" b="1">
                <a:latin typeface="Century Gothic"/>
                <a:cs typeface="Century Gothic"/>
              </a:rPr>
              <a:t>and </a:t>
            </a:r>
            <a:r>
              <a:rPr dirty="0" sz="2750" spc="10" b="1">
                <a:latin typeface="Century Gothic"/>
                <a:cs typeface="Century Gothic"/>
              </a:rPr>
              <a:t>its</a:t>
            </a:r>
            <a:r>
              <a:rPr dirty="0" sz="2750" spc="345" b="1">
                <a:latin typeface="Century Gothic"/>
                <a:cs typeface="Century Gothic"/>
              </a:rPr>
              <a:t> </a:t>
            </a:r>
            <a:r>
              <a:rPr dirty="0" sz="2750" spc="15" b="1">
                <a:latin typeface="Century Gothic"/>
                <a:cs typeface="Century Gothic"/>
              </a:rPr>
              <a:t>development</a:t>
            </a:r>
            <a:r>
              <a:rPr dirty="0" sz="2750" spc="140" b="1">
                <a:latin typeface="Century Gothic"/>
                <a:cs typeface="Century Gothic"/>
              </a:rPr>
              <a:t> </a:t>
            </a:r>
            <a:r>
              <a:rPr dirty="0" sz="2750" spc="5" b="1">
                <a:latin typeface="Century Gothic"/>
                <a:cs typeface="Century Gothic"/>
              </a:rPr>
              <a:t>:</a:t>
            </a:r>
            <a:r>
              <a:rPr dirty="0" sz="2750" spc="5">
                <a:latin typeface="Times New Roman"/>
                <a:cs typeface="Times New Roman"/>
              </a:rPr>
              <a:t>	</a:t>
            </a:r>
            <a:r>
              <a:rPr dirty="0" sz="2750" spc="10" b="1">
                <a:latin typeface="Century Gothic"/>
                <a:cs typeface="Century Gothic"/>
              </a:rPr>
              <a:t>WAPS </a:t>
            </a:r>
            <a:r>
              <a:rPr dirty="0" sz="2750" spc="5" b="1">
                <a:latin typeface="Century Gothic"/>
                <a:cs typeface="Century Gothic"/>
              </a:rPr>
              <a:t>are </a:t>
            </a:r>
            <a:r>
              <a:rPr dirty="0" sz="2750" spc="10" b="1">
                <a:latin typeface="Century Gothic"/>
                <a:cs typeface="Century Gothic"/>
              </a:rPr>
              <a:t>focused </a:t>
            </a:r>
            <a:r>
              <a:rPr dirty="0" sz="2750" spc="25" b="1">
                <a:latin typeface="Century Gothic"/>
                <a:cs typeface="Century Gothic"/>
              </a:rPr>
              <a:t>on  </a:t>
            </a:r>
            <a:r>
              <a:rPr dirty="0" sz="2750" spc="20" b="1">
                <a:latin typeface="Century Gothic"/>
                <a:cs typeface="Century Gothic"/>
              </a:rPr>
              <a:t>two </a:t>
            </a:r>
            <a:r>
              <a:rPr dirty="0" sz="2750" b="1">
                <a:latin typeface="Century Gothic"/>
                <a:cs typeface="Century Gothic"/>
              </a:rPr>
              <a:t>fields: </a:t>
            </a:r>
            <a:r>
              <a:rPr dirty="0" sz="2750" spc="10" b="1">
                <a:latin typeface="Century Gothic"/>
                <a:cs typeface="Century Gothic"/>
              </a:rPr>
              <a:t>First is security, </a:t>
            </a:r>
            <a:r>
              <a:rPr dirty="0" sz="2750" b="1">
                <a:latin typeface="Century Gothic"/>
                <a:cs typeface="Century Gothic"/>
              </a:rPr>
              <a:t>stability and </a:t>
            </a:r>
            <a:r>
              <a:rPr dirty="0" sz="2750" spc="20" b="1">
                <a:latin typeface="Century Gothic"/>
                <a:cs typeface="Century Gothic"/>
              </a:rPr>
              <a:t>control, Second </a:t>
            </a:r>
            <a:r>
              <a:rPr dirty="0" sz="2750" spc="10" b="1">
                <a:latin typeface="Century Gothic"/>
                <a:cs typeface="Century Gothic"/>
              </a:rPr>
              <a:t>is </a:t>
            </a:r>
            <a:r>
              <a:rPr dirty="0" sz="2750" spc="5" b="1">
                <a:latin typeface="Century Gothic"/>
                <a:cs typeface="Century Gothic"/>
              </a:rPr>
              <a:t>the </a:t>
            </a:r>
            <a:r>
              <a:rPr dirty="0" sz="2750" spc="10" b="1">
                <a:latin typeface="Century Gothic"/>
                <a:cs typeface="Century Gothic"/>
              </a:rPr>
              <a:t>relay  </a:t>
            </a:r>
            <a:r>
              <a:rPr dirty="0" sz="2750" spc="15" b="1">
                <a:latin typeface="Century Gothic"/>
                <a:cs typeface="Century Gothic"/>
              </a:rPr>
              <a:t>protection, </a:t>
            </a:r>
            <a:r>
              <a:rPr dirty="0" sz="2750" spc="-5" b="1">
                <a:latin typeface="Century Gothic"/>
                <a:cs typeface="Century Gothic"/>
              </a:rPr>
              <a:t>In </a:t>
            </a:r>
            <a:r>
              <a:rPr dirty="0" sz="2750" spc="5" b="1">
                <a:latin typeface="Century Gothic"/>
                <a:cs typeface="Century Gothic"/>
              </a:rPr>
              <a:t>the </a:t>
            </a:r>
            <a:r>
              <a:rPr dirty="0" sz="2750" spc="15" b="1">
                <a:latin typeface="Century Gothic"/>
                <a:cs typeface="Century Gothic"/>
              </a:rPr>
              <a:t>security </a:t>
            </a:r>
            <a:r>
              <a:rPr dirty="0" sz="2750" b="1">
                <a:latin typeface="Century Gothic"/>
                <a:cs typeface="Century Gothic"/>
              </a:rPr>
              <a:t>and stability </a:t>
            </a:r>
            <a:r>
              <a:rPr dirty="0" sz="2750" spc="20" b="1">
                <a:latin typeface="Century Gothic"/>
                <a:cs typeface="Century Gothic"/>
              </a:rPr>
              <a:t>control </a:t>
            </a:r>
            <a:r>
              <a:rPr dirty="0" sz="2750" b="1">
                <a:latin typeface="Century Gothic"/>
                <a:cs typeface="Century Gothic"/>
              </a:rPr>
              <a:t>field,, </a:t>
            </a:r>
            <a:r>
              <a:rPr dirty="0" sz="2750" spc="5" b="1">
                <a:latin typeface="Century Gothic"/>
                <a:cs typeface="Century Gothic"/>
              </a:rPr>
              <a:t>WAPS </a:t>
            </a:r>
            <a:r>
              <a:rPr dirty="0" sz="2750" spc="10" b="1">
                <a:latin typeface="Century Gothic"/>
                <a:cs typeface="Century Gothic"/>
              </a:rPr>
              <a:t>is </a:t>
            </a:r>
            <a:r>
              <a:rPr dirty="0" sz="2750" spc="5" b="1">
                <a:latin typeface="Century Gothic"/>
                <a:cs typeface="Century Gothic"/>
              </a:rPr>
              <a:t>mainly  </a:t>
            </a:r>
            <a:r>
              <a:rPr dirty="0" sz="2750" spc="10" b="1">
                <a:latin typeface="Century Gothic"/>
                <a:cs typeface="Century Gothic"/>
              </a:rPr>
              <a:t>used to </a:t>
            </a:r>
            <a:r>
              <a:rPr dirty="0" sz="2750" spc="15" b="1">
                <a:latin typeface="Century Gothic"/>
                <a:cs typeface="Century Gothic"/>
              </a:rPr>
              <a:t>prevent long-term </a:t>
            </a:r>
            <a:r>
              <a:rPr dirty="0" sz="2750" spc="10" b="1">
                <a:latin typeface="Century Gothic"/>
                <a:cs typeface="Century Gothic"/>
              </a:rPr>
              <a:t>voltage </a:t>
            </a:r>
            <a:r>
              <a:rPr dirty="0" sz="2750" spc="5" b="1">
                <a:latin typeface="Century Gothic"/>
                <a:cs typeface="Century Gothic"/>
              </a:rPr>
              <a:t>collapse </a:t>
            </a:r>
            <a:r>
              <a:rPr dirty="0" sz="2750" spc="-5" b="1">
                <a:latin typeface="Century Gothic"/>
                <a:cs typeface="Century Gothic"/>
              </a:rPr>
              <a:t>It </a:t>
            </a:r>
            <a:r>
              <a:rPr dirty="0" sz="2750" spc="10" b="1">
                <a:latin typeface="Century Gothic"/>
                <a:cs typeface="Century Gothic"/>
              </a:rPr>
              <a:t>is </a:t>
            </a:r>
            <a:r>
              <a:rPr dirty="0" sz="2750" spc="5" b="1">
                <a:latin typeface="Century Gothic"/>
                <a:cs typeface="Century Gothic"/>
              </a:rPr>
              <a:t>established </a:t>
            </a:r>
            <a:r>
              <a:rPr dirty="0" sz="2750" spc="25" b="1">
                <a:latin typeface="Century Gothic"/>
                <a:cs typeface="Century Gothic"/>
              </a:rPr>
              <a:t>on </a:t>
            </a:r>
            <a:r>
              <a:rPr dirty="0" sz="2750" spc="-5" b="1">
                <a:latin typeface="Century Gothic"/>
                <a:cs typeface="Century Gothic"/>
              </a:rPr>
              <a:t>basis  </a:t>
            </a:r>
            <a:r>
              <a:rPr dirty="0" sz="2750" spc="20" b="1">
                <a:latin typeface="Century Gothic"/>
                <a:cs typeface="Century Gothic"/>
              </a:rPr>
              <a:t>of </a:t>
            </a:r>
            <a:r>
              <a:rPr dirty="0" sz="2750" spc="5" b="1">
                <a:latin typeface="Century Gothic"/>
                <a:cs typeface="Century Gothic"/>
              </a:rPr>
              <a:t>the </a:t>
            </a:r>
            <a:r>
              <a:rPr dirty="0" sz="2750" spc="10" b="1">
                <a:latin typeface="Century Gothic"/>
                <a:cs typeface="Century Gothic"/>
              </a:rPr>
              <a:t>supervisory </a:t>
            </a:r>
            <a:r>
              <a:rPr dirty="0" sz="2750" spc="15" b="1">
                <a:latin typeface="Century Gothic"/>
                <a:cs typeface="Century Gothic"/>
              </a:rPr>
              <a:t>control </a:t>
            </a:r>
            <a:r>
              <a:rPr dirty="0" sz="2750" b="1">
                <a:latin typeface="Century Gothic"/>
                <a:cs typeface="Century Gothic"/>
              </a:rPr>
              <a:t>and </a:t>
            </a:r>
            <a:r>
              <a:rPr dirty="0" sz="2750" spc="-5" b="1">
                <a:latin typeface="Century Gothic"/>
                <a:cs typeface="Century Gothic"/>
              </a:rPr>
              <a:t>data </a:t>
            </a:r>
            <a:r>
              <a:rPr dirty="0" sz="2750" spc="5" b="1">
                <a:latin typeface="Century Gothic"/>
                <a:cs typeface="Century Gothic"/>
              </a:rPr>
              <a:t>acquisition (SCADA) system,  </a:t>
            </a:r>
            <a:r>
              <a:rPr dirty="0" sz="2750" spc="20" b="1">
                <a:latin typeface="Century Gothic"/>
                <a:cs typeface="Century Gothic"/>
              </a:rPr>
              <a:t>with </a:t>
            </a:r>
            <a:r>
              <a:rPr dirty="0" sz="2750" spc="15" b="1">
                <a:latin typeface="Century Gothic"/>
                <a:cs typeface="Century Gothic"/>
              </a:rPr>
              <a:t>centralized </a:t>
            </a:r>
            <a:r>
              <a:rPr dirty="0" sz="2750" spc="10" b="1">
                <a:latin typeface="Century Gothic"/>
                <a:cs typeface="Century Gothic"/>
              </a:rPr>
              <a:t>decision-making structures, </a:t>
            </a:r>
            <a:r>
              <a:rPr dirty="0" sz="2750" spc="15" b="1">
                <a:latin typeface="Century Gothic"/>
                <a:cs typeface="Century Gothic"/>
              </a:rPr>
              <a:t>non-real-time </a:t>
            </a:r>
            <a:r>
              <a:rPr dirty="0" sz="2750" spc="-5" b="1">
                <a:latin typeface="Century Gothic"/>
                <a:cs typeface="Century Gothic"/>
              </a:rPr>
              <a:t>data  </a:t>
            </a:r>
            <a:r>
              <a:rPr dirty="0" sz="2750" spc="20" b="1">
                <a:latin typeface="Century Gothic"/>
                <a:cs typeface="Century Gothic"/>
              </a:rPr>
              <a:t>collection, </a:t>
            </a:r>
            <a:r>
              <a:rPr dirty="0" sz="2750" b="1">
                <a:latin typeface="Century Gothic"/>
                <a:cs typeface="Century Gothic"/>
              </a:rPr>
              <a:t>and </a:t>
            </a:r>
            <a:r>
              <a:rPr dirty="0" sz="2750" spc="15" b="1">
                <a:latin typeface="Century Gothic"/>
                <a:cs typeface="Century Gothic"/>
              </a:rPr>
              <a:t>slow </a:t>
            </a:r>
            <a:r>
              <a:rPr dirty="0" sz="2750" spc="-5" b="1">
                <a:latin typeface="Century Gothic"/>
                <a:cs typeface="Century Gothic"/>
              </a:rPr>
              <a:t>data </a:t>
            </a:r>
            <a:r>
              <a:rPr dirty="0" sz="2750" spc="10" b="1">
                <a:latin typeface="Century Gothic"/>
                <a:cs typeface="Century Gothic"/>
              </a:rPr>
              <a:t>refresh </a:t>
            </a:r>
            <a:r>
              <a:rPr dirty="0" sz="2750" spc="5" b="1">
                <a:latin typeface="Century Gothic"/>
                <a:cs typeface="Century Gothic"/>
              </a:rPr>
              <a:t>frequency, </a:t>
            </a:r>
            <a:r>
              <a:rPr dirty="0" sz="2750" spc="20" b="1">
                <a:latin typeface="Century Gothic"/>
                <a:cs typeface="Century Gothic"/>
              </a:rPr>
              <a:t>The </a:t>
            </a:r>
            <a:r>
              <a:rPr dirty="0" sz="2750" spc="15" b="1">
                <a:latin typeface="Century Gothic"/>
                <a:cs typeface="Century Gothic"/>
              </a:rPr>
              <a:t>communication  </a:t>
            </a:r>
            <a:r>
              <a:rPr dirty="0" sz="2750" spc="5" b="1">
                <a:latin typeface="Century Gothic"/>
                <a:cs typeface="Century Gothic"/>
              </a:rPr>
              <a:t>system </a:t>
            </a:r>
            <a:r>
              <a:rPr dirty="0" sz="2750" spc="15" b="1">
                <a:latin typeface="Century Gothic"/>
                <a:cs typeface="Century Gothic"/>
              </a:rPr>
              <a:t>does </a:t>
            </a:r>
            <a:r>
              <a:rPr dirty="0" sz="2750" spc="10" b="1">
                <a:latin typeface="Century Gothic"/>
                <a:cs typeface="Century Gothic"/>
              </a:rPr>
              <a:t>not require </a:t>
            </a:r>
            <a:r>
              <a:rPr dirty="0" sz="2750" spc="-5" b="1">
                <a:latin typeface="Century Gothic"/>
                <a:cs typeface="Century Gothic"/>
              </a:rPr>
              <a:t>fast, </a:t>
            </a:r>
            <a:r>
              <a:rPr dirty="0" sz="2750" spc="15" b="1">
                <a:latin typeface="Century Gothic"/>
                <a:cs typeface="Century Gothic"/>
              </a:rPr>
              <a:t>real-time </a:t>
            </a:r>
            <a:r>
              <a:rPr dirty="0" sz="2750" spc="-5" b="1">
                <a:latin typeface="Century Gothic"/>
                <a:cs typeface="Century Gothic"/>
              </a:rPr>
              <a:t>data </a:t>
            </a:r>
            <a:r>
              <a:rPr dirty="0" sz="2750" spc="5" b="1">
                <a:latin typeface="Century Gothic"/>
                <a:cs typeface="Century Gothic"/>
              </a:rPr>
              <a:t>exchange,, </a:t>
            </a:r>
            <a:r>
              <a:rPr dirty="0" sz="2750" spc="15" b="1">
                <a:latin typeface="Century Gothic"/>
                <a:cs typeface="Century Gothic"/>
              </a:rPr>
              <a:t>Compared  </a:t>
            </a:r>
            <a:r>
              <a:rPr dirty="0" sz="2750" spc="10" b="1">
                <a:latin typeface="Century Gothic"/>
                <a:cs typeface="Century Gothic"/>
              </a:rPr>
              <a:t>to </a:t>
            </a:r>
            <a:r>
              <a:rPr dirty="0" sz="2750" spc="5" b="1">
                <a:latin typeface="Century Gothic"/>
                <a:cs typeface="Century Gothic"/>
              </a:rPr>
              <a:t>the traditional strategies </a:t>
            </a:r>
            <a:r>
              <a:rPr dirty="0" sz="2750" spc="20" b="1">
                <a:latin typeface="Century Gothic"/>
                <a:cs typeface="Century Gothic"/>
              </a:rPr>
              <a:t>of </a:t>
            </a:r>
            <a:r>
              <a:rPr dirty="0" sz="2750" b="1">
                <a:latin typeface="Century Gothic"/>
                <a:cs typeface="Century Gothic"/>
              </a:rPr>
              <a:t>stability </a:t>
            </a:r>
            <a:r>
              <a:rPr dirty="0" sz="2750" spc="15" b="1">
                <a:latin typeface="Century Gothic"/>
                <a:cs typeface="Century Gothic"/>
              </a:rPr>
              <a:t>control, </a:t>
            </a:r>
            <a:r>
              <a:rPr dirty="0" sz="2750" spc="10" b="1">
                <a:latin typeface="Century Gothic"/>
                <a:cs typeface="Century Gothic"/>
              </a:rPr>
              <a:t>WAPS </a:t>
            </a:r>
            <a:r>
              <a:rPr dirty="0" sz="2750" spc="20" b="1">
                <a:latin typeface="Century Gothic"/>
                <a:cs typeface="Century Gothic"/>
              </a:rPr>
              <a:t>involves </a:t>
            </a:r>
            <a:r>
              <a:rPr dirty="0" sz="2750" spc="15" b="1">
                <a:latin typeface="Century Gothic"/>
                <a:cs typeface="Century Gothic"/>
              </a:rPr>
              <a:t>a  wider </a:t>
            </a:r>
            <a:r>
              <a:rPr dirty="0" sz="2750" spc="5" b="1">
                <a:latin typeface="Century Gothic"/>
                <a:cs typeface="Century Gothic"/>
              </a:rPr>
              <a:t>geographical </a:t>
            </a:r>
            <a:r>
              <a:rPr dirty="0" sz="2750" spc="10" b="1">
                <a:latin typeface="Century Gothic"/>
                <a:cs typeface="Century Gothic"/>
              </a:rPr>
              <a:t>scope </a:t>
            </a:r>
            <a:r>
              <a:rPr dirty="0" sz="2750" b="1">
                <a:latin typeface="Century Gothic"/>
                <a:cs typeface="Century Gothic"/>
              </a:rPr>
              <a:t>and </a:t>
            </a:r>
            <a:r>
              <a:rPr dirty="0" sz="2750" spc="15" b="1">
                <a:latin typeface="Century Gothic"/>
                <a:cs typeface="Century Gothic"/>
              </a:rPr>
              <a:t>requires </a:t>
            </a:r>
            <a:r>
              <a:rPr dirty="0" sz="2750" spc="25" b="1">
                <a:latin typeface="Century Gothic"/>
                <a:cs typeface="Century Gothic"/>
              </a:rPr>
              <a:t>more </a:t>
            </a:r>
            <a:r>
              <a:rPr dirty="0" sz="2750" spc="20" b="1">
                <a:latin typeface="Century Gothic"/>
                <a:cs typeface="Century Gothic"/>
              </a:rPr>
              <a:t>complex </a:t>
            </a:r>
            <a:r>
              <a:rPr dirty="0" sz="2750" spc="10" b="1">
                <a:latin typeface="Century Gothic"/>
                <a:cs typeface="Century Gothic"/>
              </a:rPr>
              <a:t>calculations  in </a:t>
            </a:r>
            <a:r>
              <a:rPr dirty="0" sz="2750" spc="5" b="1">
                <a:latin typeface="Century Gothic"/>
                <a:cs typeface="Century Gothic"/>
              </a:rPr>
              <a:t>the </a:t>
            </a:r>
            <a:r>
              <a:rPr dirty="0" sz="2750" spc="15" b="1">
                <a:latin typeface="Century Gothic"/>
                <a:cs typeface="Century Gothic"/>
              </a:rPr>
              <a:t>processes </a:t>
            </a:r>
            <a:r>
              <a:rPr dirty="0" sz="2750" spc="20" b="1">
                <a:latin typeface="Century Gothic"/>
                <a:cs typeface="Century Gothic"/>
              </a:rPr>
              <a:t>of </a:t>
            </a:r>
            <a:r>
              <a:rPr dirty="0" sz="2750" spc="5" b="1">
                <a:latin typeface="Century Gothic"/>
                <a:cs typeface="Century Gothic"/>
              </a:rPr>
              <a:t>getting </a:t>
            </a:r>
            <a:r>
              <a:rPr dirty="0" sz="2750" spc="10" b="1">
                <a:latin typeface="Century Gothic"/>
                <a:cs typeface="Century Gothic"/>
              </a:rPr>
              <a:t>information, </a:t>
            </a:r>
            <a:r>
              <a:rPr dirty="0" sz="2750" spc="15" b="1">
                <a:latin typeface="Century Gothic"/>
                <a:cs typeface="Century Gothic"/>
              </a:rPr>
              <a:t>forming </a:t>
            </a:r>
            <a:r>
              <a:rPr dirty="0" sz="2750" spc="20" b="1">
                <a:latin typeface="Century Gothic"/>
                <a:cs typeface="Century Gothic"/>
              </a:rPr>
              <a:t>control </a:t>
            </a:r>
            <a:r>
              <a:rPr dirty="0" sz="2750" spc="5" b="1">
                <a:latin typeface="Century Gothic"/>
                <a:cs typeface="Century Gothic"/>
              </a:rPr>
              <a:t>strategies,  </a:t>
            </a:r>
            <a:r>
              <a:rPr dirty="0" sz="2750" b="1">
                <a:latin typeface="Century Gothic"/>
                <a:cs typeface="Century Gothic"/>
              </a:rPr>
              <a:t>and </a:t>
            </a:r>
            <a:r>
              <a:rPr dirty="0" sz="2750" spc="5" b="1">
                <a:latin typeface="Century Gothic"/>
                <a:cs typeface="Century Gothic"/>
              </a:rPr>
              <a:t>carrying </a:t>
            </a:r>
            <a:r>
              <a:rPr dirty="0" sz="2750" spc="10" b="1">
                <a:latin typeface="Century Gothic"/>
                <a:cs typeface="Century Gothic"/>
              </a:rPr>
              <a:t>out </a:t>
            </a:r>
            <a:r>
              <a:rPr dirty="0" sz="2750" spc="15" b="1">
                <a:latin typeface="Century Gothic"/>
                <a:cs typeface="Century Gothic"/>
              </a:rPr>
              <a:t>control</a:t>
            </a:r>
            <a:r>
              <a:rPr dirty="0" sz="2750" spc="280" b="1">
                <a:latin typeface="Century Gothic"/>
                <a:cs typeface="Century Gothic"/>
              </a:rPr>
              <a:t> </a:t>
            </a:r>
            <a:r>
              <a:rPr dirty="0" sz="2750" spc="10" b="1">
                <a:latin typeface="Century Gothic"/>
                <a:cs typeface="Century Gothic"/>
              </a:rPr>
              <a:t>measures.</a:t>
            </a:r>
            <a:endParaRPr sz="27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15"/>
            <a:ext cx="11058509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09575"/>
            <a:ext cx="12039600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90575"/>
            <a:ext cx="11134709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171575"/>
            <a:ext cx="5619750" cy="771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43500" y="1171575"/>
            <a:ext cx="619125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86359" y="1171575"/>
            <a:ext cx="6619890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543034"/>
            <a:ext cx="12106259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924034"/>
            <a:ext cx="3667140" cy="771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914525"/>
            <a:ext cx="371475" cy="7715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8745" y="136456"/>
            <a:ext cx="11666220" cy="231521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ct val="95300"/>
              </a:lnSpc>
              <a:spcBef>
                <a:spcPts val="275"/>
              </a:spcBef>
              <a:tabLst>
                <a:tab pos="4585335" algn="l"/>
              </a:tabLst>
            </a:pPr>
            <a:r>
              <a:rPr dirty="0" sz="2600" spc="15" b="1">
                <a:latin typeface="Century Gothic"/>
                <a:cs typeface="Century Gothic"/>
              </a:rPr>
              <a:t>In </a:t>
            </a:r>
            <a:r>
              <a:rPr dirty="0" sz="2600" spc="-5" b="1">
                <a:latin typeface="Century Gothic"/>
                <a:cs typeface="Century Gothic"/>
              </a:rPr>
              <a:t>the relay</a:t>
            </a:r>
            <a:r>
              <a:rPr dirty="0" sz="2600" spc="-60" b="1">
                <a:latin typeface="Century Gothic"/>
                <a:cs typeface="Century Gothic"/>
              </a:rPr>
              <a:t> </a:t>
            </a:r>
            <a:r>
              <a:rPr dirty="0" sz="2600" spc="-15" b="1">
                <a:latin typeface="Century Gothic"/>
                <a:cs typeface="Century Gothic"/>
              </a:rPr>
              <a:t>protection</a:t>
            </a:r>
            <a:r>
              <a:rPr dirty="0" sz="2600" spc="190" b="1">
                <a:latin typeface="Century Gothic"/>
                <a:cs typeface="Century Gothic"/>
              </a:rPr>
              <a:t> </a:t>
            </a:r>
            <a:r>
              <a:rPr dirty="0" sz="2600" spc="-10" b="1">
                <a:latin typeface="Century Gothic"/>
                <a:cs typeface="Century Gothic"/>
              </a:rPr>
              <a:t>field,</a:t>
            </a:r>
            <a:r>
              <a:rPr dirty="0" sz="2600" spc="-10">
                <a:latin typeface="Times New Roman"/>
                <a:cs typeface="Times New Roman"/>
              </a:rPr>
              <a:t>	</a:t>
            </a:r>
            <a:r>
              <a:rPr dirty="0" sz="2600" spc="10" b="1">
                <a:latin typeface="Century Gothic"/>
                <a:cs typeface="Century Gothic"/>
              </a:rPr>
              <a:t>It </a:t>
            </a:r>
            <a:r>
              <a:rPr dirty="0" sz="2600" spc="-5" b="1">
                <a:latin typeface="Century Gothic"/>
                <a:cs typeface="Century Gothic"/>
              </a:rPr>
              <a:t>uses globe </a:t>
            </a:r>
            <a:r>
              <a:rPr dirty="0" sz="2600" spc="-10" b="1">
                <a:latin typeface="Century Gothic"/>
                <a:cs typeface="Century Gothic"/>
              </a:rPr>
              <a:t>positioning </a:t>
            </a:r>
            <a:r>
              <a:rPr dirty="0" sz="2600" spc="-15" b="1">
                <a:latin typeface="Century Gothic"/>
                <a:cs typeface="Century Gothic"/>
              </a:rPr>
              <a:t>system </a:t>
            </a:r>
            <a:r>
              <a:rPr dirty="0" sz="2600" spc="5" b="1">
                <a:latin typeface="Century Gothic"/>
                <a:cs typeface="Century Gothic"/>
              </a:rPr>
              <a:t>(GPS)  </a:t>
            </a:r>
            <a:r>
              <a:rPr dirty="0" sz="2600" spc="-5" b="1">
                <a:latin typeface="Century Gothic"/>
                <a:cs typeface="Century Gothic"/>
              </a:rPr>
              <a:t>signals </a:t>
            </a:r>
            <a:r>
              <a:rPr dirty="0" sz="2600" b="1">
                <a:latin typeface="Century Gothic"/>
                <a:cs typeface="Century Gothic"/>
              </a:rPr>
              <a:t>for </a:t>
            </a:r>
            <a:r>
              <a:rPr dirty="0" sz="2600" spc="-10" b="1">
                <a:latin typeface="Century Gothic"/>
                <a:cs typeface="Century Gothic"/>
              </a:rPr>
              <a:t>precise </a:t>
            </a:r>
            <a:r>
              <a:rPr dirty="0" sz="2600" spc="-5" b="1">
                <a:latin typeface="Century Gothic"/>
                <a:cs typeface="Century Gothic"/>
              </a:rPr>
              <a:t>time </a:t>
            </a:r>
            <a:r>
              <a:rPr dirty="0" sz="2600" spc="-10" b="1">
                <a:latin typeface="Century Gothic"/>
                <a:cs typeface="Century Gothic"/>
              </a:rPr>
              <a:t>synchronization </a:t>
            </a:r>
            <a:r>
              <a:rPr dirty="0" sz="2600" spc="-5" b="1">
                <a:latin typeface="Century Gothic"/>
                <a:cs typeface="Century Gothic"/>
              </a:rPr>
              <a:t>with using </a:t>
            </a:r>
            <a:r>
              <a:rPr dirty="0" sz="2600" spc="10" b="1">
                <a:latin typeface="Century Gothic"/>
                <a:cs typeface="Century Gothic"/>
              </a:rPr>
              <a:t>PMU </a:t>
            </a:r>
            <a:r>
              <a:rPr dirty="0" sz="2600" spc="-5" b="1">
                <a:latin typeface="Century Gothic"/>
                <a:cs typeface="Century Gothic"/>
              </a:rPr>
              <a:t>devices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5" b="1">
                <a:latin typeface="Century Gothic"/>
                <a:cs typeface="Century Gothic"/>
              </a:rPr>
              <a:t>then  </a:t>
            </a:r>
            <a:r>
              <a:rPr dirty="0" sz="2600" spc="-20" b="1">
                <a:latin typeface="Century Gothic"/>
                <a:cs typeface="Century Gothic"/>
              </a:rPr>
              <a:t>collect </a:t>
            </a:r>
            <a:r>
              <a:rPr dirty="0" sz="2600" spc="-5" b="1">
                <a:latin typeface="Century Gothic"/>
                <a:cs typeface="Century Gothic"/>
              </a:rPr>
              <a:t>all </a:t>
            </a:r>
            <a:r>
              <a:rPr dirty="0" sz="2600" spc="-10" b="1">
                <a:latin typeface="Century Gothic"/>
                <a:cs typeface="Century Gothic"/>
              </a:rPr>
              <a:t>these </a:t>
            </a:r>
            <a:r>
              <a:rPr dirty="0" sz="2600" b="1">
                <a:latin typeface="Century Gothic"/>
                <a:cs typeface="Century Gothic"/>
              </a:rPr>
              <a:t>data </a:t>
            </a:r>
            <a:r>
              <a:rPr dirty="0" sz="2600" spc="5" b="1">
                <a:latin typeface="Century Gothic"/>
                <a:cs typeface="Century Gothic"/>
              </a:rPr>
              <a:t>from </a:t>
            </a:r>
            <a:r>
              <a:rPr dirty="0" sz="2600" spc="-10" b="1">
                <a:latin typeface="Century Gothic"/>
                <a:cs typeface="Century Gothic"/>
              </a:rPr>
              <a:t>these </a:t>
            </a:r>
            <a:r>
              <a:rPr dirty="0" sz="2600" b="1">
                <a:latin typeface="Century Gothic"/>
                <a:cs typeface="Century Gothic"/>
              </a:rPr>
              <a:t>Devices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b="1">
                <a:latin typeface="Century Gothic"/>
                <a:cs typeface="Century Gothic"/>
              </a:rPr>
              <a:t>send </a:t>
            </a:r>
            <a:r>
              <a:rPr dirty="0" sz="2600" spc="-10" b="1">
                <a:latin typeface="Century Gothic"/>
                <a:cs typeface="Century Gothic"/>
              </a:rPr>
              <a:t>it to </a:t>
            </a:r>
            <a:r>
              <a:rPr dirty="0" sz="2600" spc="20" b="1">
                <a:latin typeface="Century Gothic"/>
                <a:cs typeface="Century Gothic"/>
              </a:rPr>
              <a:t>PDC,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15" b="1">
                <a:latin typeface="Century Gothic"/>
                <a:cs typeface="Century Gothic"/>
              </a:rPr>
              <a:t>a  </a:t>
            </a:r>
            <a:r>
              <a:rPr dirty="0" sz="2600" spc="-10" b="1">
                <a:latin typeface="Century Gothic"/>
                <a:cs typeface="Century Gothic"/>
              </a:rPr>
              <a:t>dedicated </a:t>
            </a:r>
            <a:r>
              <a:rPr dirty="0" sz="2600" spc="-5" b="1">
                <a:latin typeface="Century Gothic"/>
                <a:cs typeface="Century Gothic"/>
              </a:rPr>
              <a:t>fiber </a:t>
            </a:r>
            <a:r>
              <a:rPr dirty="0" sz="2600" b="1">
                <a:latin typeface="Century Gothic"/>
                <a:cs typeface="Century Gothic"/>
              </a:rPr>
              <a:t>channel for </a:t>
            </a:r>
            <a:r>
              <a:rPr dirty="0" sz="2600" spc="-5" b="1">
                <a:latin typeface="Century Gothic"/>
                <a:cs typeface="Century Gothic"/>
              </a:rPr>
              <a:t>multi-point current information </a:t>
            </a:r>
            <a:r>
              <a:rPr dirty="0" sz="2600" spc="-10" b="1">
                <a:latin typeface="Century Gothic"/>
                <a:cs typeface="Century Gothic"/>
              </a:rPr>
              <a:t>transmission,  </a:t>
            </a:r>
            <a:r>
              <a:rPr dirty="0" sz="2600" spc="15" b="1">
                <a:latin typeface="Century Gothic"/>
                <a:cs typeface="Century Gothic"/>
              </a:rPr>
              <a:t>And </a:t>
            </a:r>
            <a:r>
              <a:rPr dirty="0" sz="2600" spc="-15" b="1">
                <a:latin typeface="Century Gothic"/>
                <a:cs typeface="Century Gothic"/>
              </a:rPr>
              <a:t>it </a:t>
            </a:r>
            <a:r>
              <a:rPr dirty="0" sz="2600" spc="5" b="1">
                <a:latin typeface="Century Gothic"/>
                <a:cs typeface="Century Gothic"/>
              </a:rPr>
              <a:t>can </a:t>
            </a:r>
            <a:r>
              <a:rPr dirty="0" sz="2600" spc="15" b="1">
                <a:latin typeface="Century Gothic"/>
                <a:cs typeface="Century Gothic"/>
              </a:rPr>
              <a:t>be </a:t>
            </a:r>
            <a:r>
              <a:rPr dirty="0" sz="2600" spc="-15" b="1">
                <a:latin typeface="Century Gothic"/>
                <a:cs typeface="Century Gothic"/>
              </a:rPr>
              <a:t>easily </a:t>
            </a:r>
            <a:r>
              <a:rPr dirty="0" sz="2600" spc="10" b="1">
                <a:latin typeface="Century Gothic"/>
                <a:cs typeface="Century Gothic"/>
              </a:rPr>
              <a:t>make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b="1">
                <a:latin typeface="Century Gothic"/>
                <a:cs typeface="Century Gothic"/>
              </a:rPr>
              <a:t>backup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b="1">
                <a:latin typeface="Century Gothic"/>
                <a:cs typeface="Century Gothic"/>
              </a:rPr>
              <a:t>for </a:t>
            </a:r>
            <a:r>
              <a:rPr dirty="0" sz="2600" spc="-5" b="1">
                <a:latin typeface="Century Gothic"/>
                <a:cs typeface="Century Gothic"/>
              </a:rPr>
              <a:t>the </a:t>
            </a:r>
            <a:r>
              <a:rPr dirty="0" sz="2600" spc="-15" b="1">
                <a:latin typeface="Century Gothic"/>
                <a:cs typeface="Century Gothic"/>
              </a:rPr>
              <a:t>system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5" b="1">
                <a:latin typeface="Century Gothic"/>
                <a:cs typeface="Century Gothic"/>
              </a:rPr>
              <a:t>avoid  </a:t>
            </a:r>
            <a:r>
              <a:rPr dirty="0" sz="2600" spc="-10" b="1">
                <a:latin typeface="Century Gothic"/>
                <a:cs typeface="Century Gothic"/>
              </a:rPr>
              <a:t>traditional</a:t>
            </a:r>
            <a:r>
              <a:rPr dirty="0" sz="2600" spc="60" b="1">
                <a:latin typeface="Century Gothic"/>
                <a:cs typeface="Century Gothic"/>
              </a:rPr>
              <a:t> </a:t>
            </a:r>
            <a:r>
              <a:rPr dirty="0" sz="2600" spc="-5" b="1">
                <a:latin typeface="Century Gothic"/>
                <a:cs typeface="Century Gothic"/>
              </a:rPr>
              <a:t>problems.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5300" y="2009759"/>
            <a:ext cx="7886700" cy="48482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10278" y="2217394"/>
            <a:ext cx="7435352" cy="44645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" y="38100"/>
            <a:ext cx="10487009" cy="78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96500" y="38100"/>
            <a:ext cx="628650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39359" y="38100"/>
            <a:ext cx="1304925" cy="78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250" y="428640"/>
            <a:ext cx="11811000" cy="781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250" y="819150"/>
            <a:ext cx="11744309" cy="781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250" y="1209659"/>
            <a:ext cx="11201400" cy="781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250" y="1600200"/>
            <a:ext cx="11734800" cy="7810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250" y="1990709"/>
            <a:ext cx="12096750" cy="781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250" y="2390759"/>
            <a:ext cx="4305300" cy="7810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2381250"/>
            <a:ext cx="571500" cy="7810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8614" y="136138"/>
            <a:ext cx="11591925" cy="27940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ct val="95400"/>
              </a:lnSpc>
              <a:spcBef>
                <a:spcPts val="254"/>
              </a:spcBef>
            </a:pPr>
            <a:r>
              <a:rPr dirty="0" sz="2700" spc="5" b="1">
                <a:latin typeface="Century Gothic"/>
                <a:cs typeface="Century Gothic"/>
              </a:rPr>
              <a:t>The </a:t>
            </a:r>
            <a:r>
              <a:rPr dirty="0" sz="2700" spc="10" b="1">
                <a:latin typeface="Century Gothic"/>
                <a:cs typeface="Century Gothic"/>
              </a:rPr>
              <a:t>communication </a:t>
            </a:r>
            <a:r>
              <a:rPr dirty="0" sz="2700" spc="-5" b="1">
                <a:latin typeface="Century Gothic"/>
                <a:cs typeface="Century Gothic"/>
              </a:rPr>
              <a:t>of </a:t>
            </a:r>
            <a:r>
              <a:rPr dirty="0" sz="2700" spc="10" b="1">
                <a:latin typeface="Century Gothic"/>
                <a:cs typeface="Century Gothic"/>
              </a:rPr>
              <a:t>data </a:t>
            </a:r>
            <a:r>
              <a:rPr dirty="0" sz="2700" spc="5" b="1">
                <a:latin typeface="Century Gothic"/>
                <a:cs typeface="Century Gothic"/>
              </a:rPr>
              <a:t>among </a:t>
            </a:r>
            <a:r>
              <a:rPr dirty="0" sz="2700" spc="10" b="1">
                <a:latin typeface="Century Gothic"/>
                <a:cs typeface="Century Gothic"/>
              </a:rPr>
              <a:t>them is </a:t>
            </a:r>
            <a:r>
              <a:rPr dirty="0" sz="2700" spc="15" b="1">
                <a:latin typeface="Century Gothic"/>
                <a:cs typeface="Century Gothic"/>
              </a:rPr>
              <a:t>carried </a:t>
            </a:r>
            <a:r>
              <a:rPr dirty="0" sz="2700" spc="5" b="1">
                <a:latin typeface="Century Gothic"/>
                <a:cs typeface="Century Gothic"/>
              </a:rPr>
              <a:t>via optic-fiber  </a:t>
            </a:r>
            <a:r>
              <a:rPr dirty="0" sz="2700" spc="10" b="1">
                <a:latin typeface="Century Gothic"/>
                <a:cs typeface="Century Gothic"/>
              </a:rPr>
              <a:t>networks, </a:t>
            </a:r>
            <a:r>
              <a:rPr dirty="0" sz="2700" spc="5" b="1">
                <a:latin typeface="Century Gothic"/>
                <a:cs typeface="Century Gothic"/>
              </a:rPr>
              <a:t>The </a:t>
            </a:r>
            <a:r>
              <a:rPr dirty="0" sz="2700" spc="10" b="1">
                <a:latin typeface="Century Gothic"/>
                <a:cs typeface="Century Gothic"/>
              </a:rPr>
              <a:t>relay </a:t>
            </a:r>
            <a:r>
              <a:rPr dirty="0" sz="2700" spc="5" b="1">
                <a:latin typeface="Century Gothic"/>
                <a:cs typeface="Century Gothic"/>
              </a:rPr>
              <a:t>decision </a:t>
            </a:r>
            <a:r>
              <a:rPr dirty="0" sz="2700" spc="10" b="1">
                <a:latin typeface="Century Gothic"/>
                <a:cs typeface="Century Gothic"/>
              </a:rPr>
              <a:t>is </a:t>
            </a:r>
            <a:r>
              <a:rPr dirty="0" sz="2700" spc="5" b="1">
                <a:latin typeface="Century Gothic"/>
                <a:cs typeface="Century Gothic"/>
              </a:rPr>
              <a:t>based </a:t>
            </a:r>
            <a:r>
              <a:rPr dirty="0" sz="2700" spc="-5" b="1">
                <a:latin typeface="Century Gothic"/>
                <a:cs typeface="Century Gothic"/>
              </a:rPr>
              <a:t>on </a:t>
            </a:r>
            <a:r>
              <a:rPr dirty="0" sz="2700" b="1">
                <a:latin typeface="Century Gothic"/>
                <a:cs typeface="Century Gothic"/>
              </a:rPr>
              <a:t>collected </a:t>
            </a:r>
            <a:r>
              <a:rPr dirty="0" sz="2700" spc="10" b="1">
                <a:latin typeface="Century Gothic"/>
                <a:cs typeface="Century Gothic"/>
              </a:rPr>
              <a:t>and shared data  </a:t>
            </a:r>
            <a:r>
              <a:rPr dirty="0" sz="2700" spc="15" b="1">
                <a:latin typeface="Century Gothic"/>
                <a:cs typeface="Century Gothic"/>
              </a:rPr>
              <a:t>through </a:t>
            </a:r>
            <a:r>
              <a:rPr dirty="0" sz="2700" spc="10" b="1">
                <a:latin typeface="Century Gothic"/>
                <a:cs typeface="Century Gothic"/>
              </a:rPr>
              <a:t>communication network. </a:t>
            </a:r>
            <a:r>
              <a:rPr dirty="0" sz="2700" spc="5" b="1">
                <a:latin typeface="Century Gothic"/>
                <a:cs typeface="Century Gothic"/>
              </a:rPr>
              <a:t>The suggested </a:t>
            </a:r>
            <a:r>
              <a:rPr dirty="0" sz="2700" spc="10" b="1">
                <a:latin typeface="Century Gothic"/>
                <a:cs typeface="Century Gothic"/>
              </a:rPr>
              <a:t>technique satisfies  </a:t>
            </a:r>
            <a:r>
              <a:rPr dirty="0" sz="2700" spc="15" b="1">
                <a:latin typeface="Century Gothic"/>
                <a:cs typeface="Century Gothic"/>
              </a:rPr>
              <a:t>high </a:t>
            </a:r>
            <a:r>
              <a:rPr dirty="0" sz="2700" spc="10" b="1">
                <a:latin typeface="Century Gothic"/>
                <a:cs typeface="Century Gothic"/>
              </a:rPr>
              <a:t>degree </a:t>
            </a:r>
            <a:r>
              <a:rPr dirty="0" sz="2700" spc="-5" b="1">
                <a:latin typeface="Century Gothic"/>
                <a:cs typeface="Century Gothic"/>
              </a:rPr>
              <a:t>of </a:t>
            </a:r>
            <a:r>
              <a:rPr dirty="0" sz="2700" spc="15" b="1">
                <a:latin typeface="Century Gothic"/>
                <a:cs typeface="Century Gothic"/>
              </a:rPr>
              <a:t>reliability </a:t>
            </a:r>
            <a:r>
              <a:rPr dirty="0" sz="2700" spc="10" b="1">
                <a:latin typeface="Century Gothic"/>
                <a:cs typeface="Century Gothic"/>
              </a:rPr>
              <a:t>and </a:t>
            </a:r>
            <a:r>
              <a:rPr dirty="0" sz="2700" spc="15" b="1">
                <a:latin typeface="Century Gothic"/>
                <a:cs typeface="Century Gothic"/>
              </a:rPr>
              <a:t>stability while </a:t>
            </a:r>
            <a:r>
              <a:rPr dirty="0" sz="2700" spc="10" b="1">
                <a:latin typeface="Century Gothic"/>
                <a:cs typeface="Century Gothic"/>
              </a:rPr>
              <a:t>it is </a:t>
            </a:r>
            <a:r>
              <a:rPr dirty="0" sz="2700" spc="5" b="1">
                <a:latin typeface="Century Gothic"/>
                <a:cs typeface="Century Gothic"/>
              </a:rPr>
              <a:t>based </a:t>
            </a:r>
            <a:r>
              <a:rPr dirty="0" sz="2700" spc="-5" b="1">
                <a:latin typeface="Century Gothic"/>
                <a:cs typeface="Century Gothic"/>
              </a:rPr>
              <a:t>on </a:t>
            </a:r>
            <a:r>
              <a:rPr dirty="0" sz="2700" spc="10" b="1">
                <a:latin typeface="Century Gothic"/>
                <a:cs typeface="Century Gothic"/>
              </a:rPr>
              <a:t>shared  </a:t>
            </a:r>
            <a:r>
              <a:rPr dirty="0" sz="2700" spc="5" b="1">
                <a:latin typeface="Century Gothic"/>
                <a:cs typeface="Century Gothic"/>
              </a:rPr>
              <a:t>decision </a:t>
            </a:r>
            <a:r>
              <a:rPr dirty="0" sz="2700" spc="10" b="1">
                <a:latin typeface="Century Gothic"/>
                <a:cs typeface="Century Gothic"/>
              </a:rPr>
              <a:t>rather than standalone decision. </a:t>
            </a:r>
            <a:r>
              <a:rPr dirty="0" sz="2700" spc="5" b="1">
                <a:latin typeface="Century Gothic"/>
                <a:cs typeface="Century Gothic"/>
              </a:rPr>
              <a:t>The suggested </a:t>
            </a:r>
            <a:r>
              <a:rPr dirty="0" sz="2700" spc="10" b="1">
                <a:latin typeface="Century Gothic"/>
                <a:cs typeface="Century Gothic"/>
              </a:rPr>
              <a:t>technique  </a:t>
            </a:r>
            <a:r>
              <a:rPr dirty="0" sz="2700" b="1">
                <a:latin typeface="Century Gothic"/>
                <a:cs typeface="Century Gothic"/>
              </a:rPr>
              <a:t>can see </a:t>
            </a:r>
            <a:r>
              <a:rPr dirty="0" sz="2700" spc="10" b="1">
                <a:latin typeface="Century Gothic"/>
                <a:cs typeface="Century Gothic"/>
              </a:rPr>
              <a:t>all the </a:t>
            </a:r>
            <a:r>
              <a:rPr dirty="0" sz="2700" b="1">
                <a:latin typeface="Century Gothic"/>
                <a:cs typeface="Century Gothic"/>
              </a:rPr>
              <a:t>power </a:t>
            </a:r>
            <a:r>
              <a:rPr dirty="0" sz="2700" spc="5" b="1">
                <a:latin typeface="Century Gothic"/>
                <a:cs typeface="Century Gothic"/>
              </a:rPr>
              <a:t>system </a:t>
            </a:r>
            <a:r>
              <a:rPr dirty="0" sz="2700" spc="10" b="1">
                <a:latin typeface="Century Gothic"/>
                <a:cs typeface="Century Gothic"/>
              </a:rPr>
              <a:t>area and </a:t>
            </a:r>
            <a:r>
              <a:rPr dirty="0" sz="2700" b="1">
                <a:latin typeface="Century Gothic"/>
                <a:cs typeface="Century Gothic"/>
              </a:rPr>
              <a:t>can </a:t>
            </a:r>
            <a:r>
              <a:rPr dirty="0" sz="2700" spc="5" b="1">
                <a:latin typeface="Century Gothic"/>
                <a:cs typeface="Century Gothic"/>
              </a:rPr>
              <a:t>deal </a:t>
            </a:r>
            <a:r>
              <a:rPr dirty="0" sz="2700" spc="10" b="1">
                <a:latin typeface="Century Gothic"/>
                <a:cs typeface="Century Gothic"/>
              </a:rPr>
              <a:t>with the</a:t>
            </a:r>
            <a:r>
              <a:rPr dirty="0" sz="2700" spc="-450" b="1">
                <a:latin typeface="Century Gothic"/>
                <a:cs typeface="Century Gothic"/>
              </a:rPr>
              <a:t> </a:t>
            </a:r>
            <a:r>
              <a:rPr dirty="0" sz="2700" b="1">
                <a:latin typeface="Century Gothic"/>
                <a:cs typeface="Century Gothic"/>
              </a:rPr>
              <a:t>transmission  </a:t>
            </a:r>
            <a:r>
              <a:rPr dirty="0" sz="2700" spc="15" b="1">
                <a:latin typeface="Century Gothic"/>
                <a:cs typeface="Century Gothic"/>
              </a:rPr>
              <a:t>lines </a:t>
            </a:r>
            <a:r>
              <a:rPr dirty="0" sz="2700" spc="5" b="1">
                <a:latin typeface="Century Gothic"/>
                <a:cs typeface="Century Gothic"/>
              </a:rPr>
              <a:t>as </a:t>
            </a:r>
            <a:r>
              <a:rPr dirty="0" sz="2700" spc="20" b="1">
                <a:latin typeface="Century Gothic"/>
                <a:cs typeface="Century Gothic"/>
              </a:rPr>
              <a:t>unit</a:t>
            </a:r>
            <a:r>
              <a:rPr dirty="0" sz="2700" spc="-235" b="1">
                <a:latin typeface="Century Gothic"/>
                <a:cs typeface="Century Gothic"/>
              </a:rPr>
              <a:t> </a:t>
            </a:r>
            <a:r>
              <a:rPr dirty="0" sz="2700" spc="10" b="1">
                <a:latin typeface="Century Gothic"/>
                <a:cs typeface="Century Gothic"/>
              </a:rPr>
              <a:t>protection.</a:t>
            </a:r>
            <a:endParaRPr sz="27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62440" y="2505059"/>
            <a:ext cx="7886700" cy="43529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66259" y="2708844"/>
            <a:ext cx="7283196" cy="39605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" y="0"/>
            <a:ext cx="11506200" cy="74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575" y="342915"/>
            <a:ext cx="11239500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575" y="723915"/>
            <a:ext cx="12163409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75" y="1104915"/>
            <a:ext cx="11944350" cy="771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575" y="1476375"/>
            <a:ext cx="11801459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5" y="1857375"/>
            <a:ext cx="3067050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19375" y="1857375"/>
            <a:ext cx="619125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62250" y="1857375"/>
            <a:ext cx="9429750" cy="771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575" y="2228834"/>
            <a:ext cx="11572859" cy="7715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575" y="2609834"/>
            <a:ext cx="8639190" cy="7715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91500" y="2609834"/>
            <a:ext cx="619125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34390" y="2609834"/>
            <a:ext cx="3581400" cy="7715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575" y="2981325"/>
            <a:ext cx="11906250" cy="7715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575" y="3362325"/>
            <a:ext cx="11906250" cy="7715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575" y="3733800"/>
            <a:ext cx="8315340" cy="7715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67650" y="3733800"/>
            <a:ext cx="619125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10540" y="3733800"/>
            <a:ext cx="3305190" cy="7715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575" y="4114800"/>
            <a:ext cx="11249009" cy="7715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575" y="4486275"/>
            <a:ext cx="11515709" cy="7715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575" y="4867275"/>
            <a:ext cx="11087100" cy="7715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575" y="5238750"/>
            <a:ext cx="11601450" cy="7715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575" y="5619750"/>
            <a:ext cx="11496659" cy="7715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575" y="5991225"/>
            <a:ext cx="1333500" cy="77152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981700"/>
            <a:ext cx="495300" cy="7715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36533" y="64446"/>
            <a:ext cx="11724005" cy="645414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ct val="95100"/>
              </a:lnSpc>
              <a:spcBef>
                <a:spcPts val="280"/>
              </a:spcBef>
            </a:pPr>
            <a:r>
              <a:rPr dirty="0" sz="2600" spc="-10" b="1">
                <a:latin typeface="Century Gothic"/>
                <a:cs typeface="Century Gothic"/>
              </a:rPr>
              <a:t>While </a:t>
            </a:r>
            <a:r>
              <a:rPr dirty="0" sz="2600" spc="-5" b="1">
                <a:latin typeface="Century Gothic"/>
                <a:cs typeface="Century Gothic"/>
              </a:rPr>
              <a:t>Traditional </a:t>
            </a:r>
            <a:r>
              <a:rPr dirty="0" sz="2600" spc="-15" b="1">
                <a:latin typeface="Century Gothic"/>
                <a:cs typeface="Century Gothic"/>
              </a:rPr>
              <a:t>protection </a:t>
            </a:r>
            <a:r>
              <a:rPr dirty="0" sz="2600" spc="-10" b="1">
                <a:latin typeface="Century Gothic"/>
                <a:cs typeface="Century Gothic"/>
              </a:rPr>
              <a:t>relays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5" b="1">
                <a:latin typeface="Century Gothic"/>
                <a:cs typeface="Century Gothic"/>
              </a:rPr>
              <a:t>devices operate </a:t>
            </a:r>
            <a:r>
              <a:rPr dirty="0" sz="2600" b="1">
                <a:latin typeface="Century Gothic"/>
                <a:cs typeface="Century Gothic"/>
              </a:rPr>
              <a:t>through </a:t>
            </a:r>
            <a:r>
              <a:rPr dirty="0" sz="2600" spc="-10" b="1">
                <a:latin typeface="Century Gothic"/>
                <a:cs typeface="Century Gothic"/>
              </a:rPr>
              <a:t>slow  times,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0" b="1">
                <a:latin typeface="Century Gothic"/>
                <a:cs typeface="Century Gothic"/>
              </a:rPr>
              <a:t>these actions </a:t>
            </a:r>
            <a:r>
              <a:rPr dirty="0" sz="2600" b="1">
                <a:latin typeface="Century Gothic"/>
                <a:cs typeface="Century Gothic"/>
              </a:rPr>
              <a:t>are </a:t>
            </a:r>
            <a:r>
              <a:rPr dirty="0" sz="2600" spc="-10" b="1">
                <a:latin typeface="Century Gothic"/>
                <a:cs typeface="Century Gothic"/>
              </a:rPr>
              <a:t>certainly </a:t>
            </a:r>
            <a:r>
              <a:rPr dirty="0" sz="2600" spc="-5" b="1">
                <a:latin typeface="Century Gothic"/>
                <a:cs typeface="Century Gothic"/>
              </a:rPr>
              <a:t>uncoordinated, </a:t>
            </a:r>
            <a:r>
              <a:rPr dirty="0" sz="2600" spc="-10" b="1">
                <a:latin typeface="Century Gothic"/>
                <a:cs typeface="Century Gothic"/>
              </a:rPr>
              <a:t>Coordinated  actions </a:t>
            </a:r>
            <a:r>
              <a:rPr dirty="0" sz="2600" spc="-5" b="1">
                <a:latin typeface="Century Gothic"/>
                <a:cs typeface="Century Gothic"/>
              </a:rPr>
              <a:t>will </a:t>
            </a:r>
            <a:r>
              <a:rPr dirty="0" sz="2600" spc="10" b="1">
                <a:latin typeface="Century Gothic"/>
                <a:cs typeface="Century Gothic"/>
              </a:rPr>
              <a:t>be </a:t>
            </a:r>
            <a:r>
              <a:rPr dirty="0" sz="2600" spc="-10" b="1">
                <a:latin typeface="Century Gothic"/>
                <a:cs typeface="Century Gothic"/>
              </a:rPr>
              <a:t>taken </a:t>
            </a:r>
            <a:r>
              <a:rPr dirty="0" sz="2600" spc="-5" b="1">
                <a:latin typeface="Century Gothic"/>
                <a:cs typeface="Century Gothic"/>
              </a:rPr>
              <a:t>through </a:t>
            </a:r>
            <a:r>
              <a:rPr dirty="0" sz="2600" spc="10" b="1">
                <a:latin typeface="Century Gothic"/>
                <a:cs typeface="Century Gothic"/>
              </a:rPr>
              <a:t>SCADA/EMS </a:t>
            </a:r>
            <a:r>
              <a:rPr dirty="0" sz="2600" spc="-10" b="1">
                <a:latin typeface="Century Gothic"/>
                <a:cs typeface="Century Gothic"/>
              </a:rPr>
              <a:t>systems </a:t>
            </a:r>
            <a:r>
              <a:rPr dirty="0" sz="2600" spc="10" b="1">
                <a:latin typeface="Century Gothic"/>
                <a:cs typeface="Century Gothic"/>
              </a:rPr>
              <a:t>by </a:t>
            </a:r>
            <a:r>
              <a:rPr dirty="0" sz="2600" spc="-10" b="1">
                <a:latin typeface="Century Gothic"/>
                <a:cs typeface="Century Gothic"/>
              </a:rPr>
              <a:t>operators, </a:t>
            </a:r>
            <a:r>
              <a:rPr dirty="0" sz="2600" spc="5" b="1">
                <a:latin typeface="Century Gothic"/>
                <a:cs typeface="Century Gothic"/>
              </a:rPr>
              <a:t>however  </a:t>
            </a:r>
            <a:r>
              <a:rPr dirty="0" sz="2600" spc="-5" b="1">
                <a:latin typeface="Century Gothic"/>
                <a:cs typeface="Century Gothic"/>
              </a:rPr>
              <a:t>in prolonged </a:t>
            </a:r>
            <a:r>
              <a:rPr dirty="0" sz="2600" spc="-10" b="1">
                <a:latin typeface="Century Gothic"/>
                <a:cs typeface="Century Gothic"/>
              </a:rPr>
              <a:t>times, </a:t>
            </a:r>
            <a:r>
              <a:rPr dirty="0" sz="2600" b="1">
                <a:latin typeface="Century Gothic"/>
                <a:cs typeface="Century Gothic"/>
              </a:rPr>
              <a:t>which </a:t>
            </a:r>
            <a:r>
              <a:rPr dirty="0" sz="2600" spc="5" b="1">
                <a:latin typeface="Century Gothic"/>
                <a:cs typeface="Century Gothic"/>
              </a:rPr>
              <a:t>might </a:t>
            </a:r>
            <a:r>
              <a:rPr dirty="0" sz="2600" spc="10" b="1">
                <a:latin typeface="Century Gothic"/>
                <a:cs typeface="Century Gothic"/>
              </a:rPr>
              <a:t>make </a:t>
            </a:r>
            <a:r>
              <a:rPr dirty="0" sz="2600" spc="-5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situations too late to </a:t>
            </a:r>
            <a:r>
              <a:rPr dirty="0" sz="2600" spc="-5" b="1">
                <a:latin typeface="Century Gothic"/>
                <a:cs typeface="Century Gothic"/>
              </a:rPr>
              <a:t>rescue,,  Wide </a:t>
            </a:r>
            <a:r>
              <a:rPr dirty="0" sz="2600" spc="5" b="1">
                <a:latin typeface="Century Gothic"/>
                <a:cs typeface="Century Gothic"/>
              </a:rPr>
              <a:t>Area </a:t>
            </a:r>
            <a:r>
              <a:rPr dirty="0" sz="2600" spc="-10" b="1">
                <a:latin typeface="Century Gothic"/>
                <a:cs typeface="Century Gothic"/>
              </a:rPr>
              <a:t>Protection </a:t>
            </a:r>
            <a:r>
              <a:rPr dirty="0" sz="2600" spc="10" b="1">
                <a:latin typeface="Century Gothic"/>
                <a:cs typeface="Century Gothic"/>
              </a:rPr>
              <a:t>(WAP) </a:t>
            </a:r>
            <a:r>
              <a:rPr dirty="0" sz="2600" spc="-10" b="1">
                <a:latin typeface="Century Gothic"/>
                <a:cs typeface="Century Gothic"/>
              </a:rPr>
              <a:t>systems </a:t>
            </a:r>
            <a:r>
              <a:rPr dirty="0" sz="2600" spc="5" b="1">
                <a:latin typeface="Century Gothic"/>
                <a:cs typeface="Century Gothic"/>
              </a:rPr>
              <a:t>provide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spc="5" b="1">
                <a:latin typeface="Century Gothic"/>
                <a:cs typeface="Century Gothic"/>
              </a:rPr>
              <a:t>very </a:t>
            </a:r>
            <a:r>
              <a:rPr dirty="0" sz="2600" spc="-5" b="1">
                <a:latin typeface="Century Gothic"/>
                <a:cs typeface="Century Gothic"/>
              </a:rPr>
              <a:t>promising </a:t>
            </a:r>
            <a:r>
              <a:rPr dirty="0" sz="2600" b="1">
                <a:latin typeface="Century Gothic"/>
                <a:cs typeface="Century Gothic"/>
              </a:rPr>
              <a:t>future </a:t>
            </a:r>
            <a:r>
              <a:rPr dirty="0" sz="2600" spc="-5" b="1">
                <a:latin typeface="Century Gothic"/>
                <a:cs typeface="Century Gothic"/>
              </a:rPr>
              <a:t>in  the </a:t>
            </a:r>
            <a:r>
              <a:rPr dirty="0" sz="2600" spc="5" b="1">
                <a:latin typeface="Century Gothic"/>
                <a:cs typeface="Century Gothic"/>
              </a:rPr>
              <a:t>face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b="1">
                <a:latin typeface="Century Gothic"/>
                <a:cs typeface="Century Gothic"/>
              </a:rPr>
              <a:t>wide-area </a:t>
            </a:r>
            <a:r>
              <a:rPr dirty="0" sz="2600" spc="-5" b="1">
                <a:latin typeface="Century Gothic"/>
                <a:cs typeface="Century Gothic"/>
              </a:rPr>
              <a:t>disturbances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5" b="1">
                <a:latin typeface="Century Gothic"/>
                <a:cs typeface="Century Gothic"/>
              </a:rPr>
              <a:t>blackouts,, </a:t>
            </a:r>
            <a:r>
              <a:rPr dirty="0" sz="2600" spc="5" b="1">
                <a:latin typeface="Century Gothic"/>
                <a:cs typeface="Century Gothic"/>
              </a:rPr>
              <a:t>Phasor </a:t>
            </a:r>
            <a:r>
              <a:rPr dirty="0" sz="2600" b="1">
                <a:latin typeface="Century Gothic"/>
                <a:cs typeface="Century Gothic"/>
              </a:rPr>
              <a:t>measurement  </a:t>
            </a:r>
            <a:r>
              <a:rPr dirty="0" sz="2600" spc="-10" b="1">
                <a:latin typeface="Century Gothic"/>
                <a:cs typeface="Century Gothic"/>
              </a:rPr>
              <a:t>technologies </a:t>
            </a:r>
            <a:r>
              <a:rPr dirty="0" sz="2600" spc="5" b="1">
                <a:latin typeface="Century Gothic"/>
                <a:cs typeface="Century Gothic"/>
              </a:rPr>
              <a:t>now </a:t>
            </a:r>
            <a:r>
              <a:rPr dirty="0" sz="2600" spc="-10" b="1">
                <a:latin typeface="Century Gothic"/>
                <a:cs typeface="Century Gothic"/>
              </a:rPr>
              <a:t>allow </a:t>
            </a:r>
            <a:r>
              <a:rPr dirty="0" sz="2600" spc="-5" b="1">
                <a:latin typeface="Century Gothic"/>
                <a:cs typeface="Century Gothic"/>
              </a:rPr>
              <a:t>accurate comparison of </a:t>
            </a:r>
            <a:r>
              <a:rPr dirty="0" sz="2600" b="1">
                <a:latin typeface="Century Gothic"/>
                <a:cs typeface="Century Gothic"/>
              </a:rPr>
              <a:t>measurements </a:t>
            </a:r>
            <a:r>
              <a:rPr dirty="0" sz="2600" spc="5" b="1">
                <a:latin typeface="Century Gothic"/>
                <a:cs typeface="Century Gothic"/>
              </a:rPr>
              <a:t>over  </a:t>
            </a:r>
            <a:r>
              <a:rPr dirty="0" sz="2600" spc="-5" b="1">
                <a:latin typeface="Century Gothic"/>
                <a:cs typeface="Century Gothic"/>
              </a:rPr>
              <a:t>widely separated </a:t>
            </a:r>
            <a:r>
              <a:rPr dirty="0" sz="2600" spc="-10" b="1">
                <a:latin typeface="Century Gothic"/>
                <a:cs typeface="Century Gothic"/>
              </a:rPr>
              <a:t>locations </a:t>
            </a:r>
            <a:r>
              <a:rPr dirty="0" sz="2600" spc="10" b="1">
                <a:latin typeface="Century Gothic"/>
                <a:cs typeface="Century Gothic"/>
              </a:rPr>
              <a:t>as </a:t>
            </a:r>
            <a:r>
              <a:rPr dirty="0" sz="2600" spc="-5" b="1">
                <a:latin typeface="Century Gothic"/>
                <a:cs typeface="Century Gothic"/>
              </a:rPr>
              <a:t>well </a:t>
            </a:r>
            <a:r>
              <a:rPr dirty="0" sz="2600" spc="10" b="1">
                <a:latin typeface="Century Gothic"/>
                <a:cs typeface="Century Gothic"/>
              </a:rPr>
              <a:t>as </a:t>
            </a:r>
            <a:r>
              <a:rPr dirty="0" sz="2600" spc="-10" b="1">
                <a:latin typeface="Century Gothic"/>
                <a:cs typeface="Century Gothic"/>
              </a:rPr>
              <a:t>potential real-time </a:t>
            </a:r>
            <a:r>
              <a:rPr dirty="0" sz="2600" b="1">
                <a:latin typeface="Century Gothic"/>
                <a:cs typeface="Century Gothic"/>
              </a:rPr>
              <a:t>measurement  based </a:t>
            </a:r>
            <a:r>
              <a:rPr dirty="0" sz="2600" spc="-10" b="1">
                <a:latin typeface="Century Gothic"/>
                <a:cs typeface="Century Gothic"/>
              </a:rPr>
              <a:t>control actions. </a:t>
            </a:r>
            <a:r>
              <a:rPr dirty="0" sz="2600" spc="5" b="1">
                <a:latin typeface="Century Gothic"/>
                <a:cs typeface="Century Gothic"/>
              </a:rPr>
              <a:t>Hence WAP </a:t>
            </a:r>
            <a:r>
              <a:rPr dirty="0" sz="2600" spc="-10" b="1">
                <a:latin typeface="Century Gothic"/>
                <a:cs typeface="Century Gothic"/>
              </a:rPr>
              <a:t>systems </a:t>
            </a:r>
            <a:r>
              <a:rPr dirty="0" sz="2600" spc="-5" b="1">
                <a:latin typeface="Century Gothic"/>
                <a:cs typeface="Century Gothic"/>
              </a:rPr>
              <a:t>could </a:t>
            </a:r>
            <a:r>
              <a:rPr dirty="0" sz="2600" spc="15" b="1">
                <a:latin typeface="Century Gothic"/>
                <a:cs typeface="Century Gothic"/>
              </a:rPr>
              <a:t>be </a:t>
            </a:r>
            <a:r>
              <a:rPr dirty="0" sz="2600" spc="-5" b="1">
                <a:latin typeface="Century Gothic"/>
                <a:cs typeface="Century Gothic"/>
              </a:rPr>
              <a:t>employed </a:t>
            </a:r>
            <a:r>
              <a:rPr dirty="0" sz="2600" spc="-10" b="1">
                <a:latin typeface="Century Gothic"/>
                <a:cs typeface="Century Gothic"/>
              </a:rPr>
              <a:t>to </a:t>
            </a:r>
            <a:r>
              <a:rPr dirty="0" sz="2600" spc="-5" b="1">
                <a:latin typeface="Century Gothic"/>
                <a:cs typeface="Century Gothic"/>
              </a:rPr>
              <a:t>fulfill  the </a:t>
            </a:r>
            <a:r>
              <a:rPr dirty="0" sz="2600" b="1">
                <a:latin typeface="Century Gothic"/>
                <a:cs typeface="Century Gothic"/>
              </a:rPr>
              <a:t>two </a:t>
            </a:r>
            <a:r>
              <a:rPr dirty="0" sz="2600" spc="5" b="1">
                <a:latin typeface="Century Gothic"/>
                <a:cs typeface="Century Gothic"/>
              </a:rPr>
              <a:t>main </a:t>
            </a:r>
            <a:r>
              <a:rPr dirty="0" sz="2600" spc="-5" b="1">
                <a:latin typeface="Century Gothic"/>
                <a:cs typeface="Century Gothic"/>
              </a:rPr>
              <a:t>objectives of increasing </a:t>
            </a:r>
            <a:r>
              <a:rPr dirty="0" sz="2600" spc="-10" b="1">
                <a:latin typeface="Century Gothic"/>
                <a:cs typeface="Century Gothic"/>
              </a:rPr>
              <a:t>transmission capability </a:t>
            </a:r>
            <a:r>
              <a:rPr dirty="0" sz="2600" spc="10" b="1">
                <a:latin typeface="Century Gothic"/>
                <a:cs typeface="Century Gothic"/>
              </a:rPr>
              <a:t>as </a:t>
            </a:r>
            <a:r>
              <a:rPr dirty="0" sz="2600" spc="-5" b="1">
                <a:latin typeface="Century Gothic"/>
                <a:cs typeface="Century Gothic"/>
              </a:rPr>
              <a:t>well </a:t>
            </a:r>
            <a:r>
              <a:rPr dirty="0" sz="2600" spc="10" b="1">
                <a:latin typeface="Century Gothic"/>
                <a:cs typeface="Century Gothic"/>
              </a:rPr>
              <a:t>as  </a:t>
            </a:r>
            <a:r>
              <a:rPr dirty="0" sz="2600" spc="-5" b="1">
                <a:latin typeface="Century Gothic"/>
                <a:cs typeface="Century Gothic"/>
              </a:rPr>
              <a:t>increasing </a:t>
            </a:r>
            <a:r>
              <a:rPr dirty="0" sz="2600" spc="-10" b="1">
                <a:latin typeface="Century Gothic"/>
                <a:cs typeface="Century Gothic"/>
              </a:rPr>
              <a:t>system </a:t>
            </a:r>
            <a:r>
              <a:rPr dirty="0" sz="2600" spc="-15" b="1">
                <a:latin typeface="Century Gothic"/>
                <a:cs typeface="Century Gothic"/>
              </a:rPr>
              <a:t>reliability, </a:t>
            </a:r>
            <a:r>
              <a:rPr dirty="0" sz="2600" spc="10" b="1">
                <a:latin typeface="Century Gothic"/>
                <a:cs typeface="Century Gothic"/>
              </a:rPr>
              <a:t>by </a:t>
            </a:r>
            <a:r>
              <a:rPr dirty="0" sz="2600" b="1">
                <a:latin typeface="Century Gothic"/>
                <a:cs typeface="Century Gothic"/>
              </a:rPr>
              <a:t>performing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spc="-10" b="1">
                <a:latin typeface="Century Gothic"/>
                <a:cs typeface="Century Gothic"/>
              </a:rPr>
              <a:t>real-time, look </a:t>
            </a:r>
            <a:r>
              <a:rPr dirty="0" sz="2600" spc="5" b="1">
                <a:latin typeface="Century Gothic"/>
                <a:cs typeface="Century Gothic"/>
              </a:rPr>
              <a:t>ahead  </a:t>
            </a:r>
            <a:r>
              <a:rPr dirty="0" sz="2600" spc="-5" b="1">
                <a:latin typeface="Century Gothic"/>
                <a:cs typeface="Century Gothic"/>
              </a:rPr>
              <a:t>analysis </a:t>
            </a:r>
            <a:r>
              <a:rPr dirty="0" sz="2600" spc="5" b="1">
                <a:latin typeface="Century Gothic"/>
                <a:cs typeface="Century Gothic"/>
              </a:rPr>
              <a:t>giving </a:t>
            </a:r>
            <a:r>
              <a:rPr dirty="0" sz="2600" b="1">
                <a:latin typeface="Century Gothic"/>
                <a:cs typeface="Century Gothic"/>
              </a:rPr>
              <a:t>some </a:t>
            </a:r>
            <a:r>
              <a:rPr dirty="0" sz="2600" spc="-5" b="1">
                <a:latin typeface="Century Gothic"/>
                <a:cs typeface="Century Gothic"/>
              </a:rPr>
              <a:t>recommendation of </a:t>
            </a:r>
            <a:r>
              <a:rPr dirty="0" sz="2600" spc="-10" b="1">
                <a:latin typeface="Century Gothic"/>
                <a:cs typeface="Century Gothic"/>
              </a:rPr>
              <a:t>possible </a:t>
            </a:r>
            <a:r>
              <a:rPr dirty="0" sz="2600" b="1">
                <a:latin typeface="Century Gothic"/>
                <a:cs typeface="Century Gothic"/>
              </a:rPr>
              <a:t>updated </a:t>
            </a:r>
            <a:r>
              <a:rPr dirty="0" sz="2600" spc="-10" b="1">
                <a:latin typeface="Century Gothic"/>
                <a:cs typeface="Century Gothic"/>
              </a:rPr>
              <a:t>control  </a:t>
            </a:r>
            <a:r>
              <a:rPr dirty="0" sz="2600" spc="-15" b="1">
                <a:latin typeface="Century Gothic"/>
                <a:cs typeface="Century Gothic"/>
              </a:rPr>
              <a:t>strategies </a:t>
            </a:r>
            <a:r>
              <a:rPr dirty="0" sz="2600" spc="10" b="1">
                <a:latin typeface="Century Gothic"/>
                <a:cs typeface="Century Gothic"/>
              </a:rPr>
              <a:t>and </a:t>
            </a:r>
            <a:r>
              <a:rPr dirty="0" sz="2600" spc="-10" b="1">
                <a:latin typeface="Century Gothic"/>
                <a:cs typeface="Century Gothic"/>
              </a:rPr>
              <a:t>actions, especially </a:t>
            </a:r>
            <a:r>
              <a:rPr dirty="0" sz="2600" spc="-5" b="1">
                <a:latin typeface="Century Gothic"/>
                <a:cs typeface="Century Gothic"/>
              </a:rPr>
              <a:t>in </a:t>
            </a:r>
            <a:r>
              <a:rPr dirty="0" sz="2600" b="1">
                <a:latin typeface="Century Gothic"/>
                <a:cs typeface="Century Gothic"/>
              </a:rPr>
              <a:t>the events </a:t>
            </a:r>
            <a:r>
              <a:rPr dirty="0" sz="2600" spc="-5" b="1">
                <a:latin typeface="Century Gothic"/>
                <a:cs typeface="Century Gothic"/>
              </a:rPr>
              <a:t>of </a:t>
            </a:r>
            <a:r>
              <a:rPr dirty="0" sz="2600" spc="-10" b="1">
                <a:latin typeface="Century Gothic"/>
                <a:cs typeface="Century Gothic"/>
              </a:rPr>
              <a:t>contingencies. </a:t>
            </a:r>
            <a:r>
              <a:rPr dirty="0" sz="2600" spc="15" b="1">
                <a:latin typeface="Century Gothic"/>
                <a:cs typeface="Century Gothic"/>
              </a:rPr>
              <a:t>The  </a:t>
            </a:r>
            <a:r>
              <a:rPr dirty="0" sz="2600" spc="5" b="1">
                <a:latin typeface="Century Gothic"/>
                <a:cs typeface="Century Gothic"/>
              </a:rPr>
              <a:t>WAP </a:t>
            </a:r>
            <a:r>
              <a:rPr dirty="0" sz="2600" spc="-15" b="1">
                <a:latin typeface="Century Gothic"/>
                <a:cs typeface="Century Gothic"/>
              </a:rPr>
              <a:t>system </a:t>
            </a:r>
            <a:r>
              <a:rPr dirty="0" sz="2600" spc="-5" b="1">
                <a:latin typeface="Century Gothic"/>
                <a:cs typeface="Century Gothic"/>
              </a:rPr>
              <a:t>shall </a:t>
            </a:r>
            <a:r>
              <a:rPr dirty="0" sz="2600" b="1">
                <a:latin typeface="Century Gothic"/>
                <a:cs typeface="Century Gothic"/>
              </a:rPr>
              <a:t>know </a:t>
            </a:r>
            <a:r>
              <a:rPr dirty="0" sz="2600" spc="15" b="1">
                <a:latin typeface="Century Gothic"/>
                <a:cs typeface="Century Gothic"/>
              </a:rPr>
              <a:t>what </a:t>
            </a:r>
            <a:r>
              <a:rPr dirty="0" sz="2600" spc="-10" b="1">
                <a:latin typeface="Century Gothic"/>
                <a:cs typeface="Century Gothic"/>
              </a:rPr>
              <a:t>actions to </a:t>
            </a:r>
            <a:r>
              <a:rPr dirty="0" sz="2600" spc="-5" b="1">
                <a:latin typeface="Century Gothic"/>
                <a:cs typeface="Century Gothic"/>
              </a:rPr>
              <a:t>take </a:t>
            </a:r>
            <a:r>
              <a:rPr dirty="0" sz="2600" b="1">
                <a:latin typeface="Century Gothic"/>
                <a:cs typeface="Century Gothic"/>
              </a:rPr>
              <a:t>based on </a:t>
            </a:r>
            <a:r>
              <a:rPr dirty="0" sz="2600" spc="-5" b="1">
                <a:latin typeface="Century Gothic"/>
                <a:cs typeface="Century Gothic"/>
              </a:rPr>
              <a:t>the present  </a:t>
            </a:r>
            <a:r>
              <a:rPr dirty="0" sz="2600" spc="-15" b="1">
                <a:latin typeface="Century Gothic"/>
                <a:cs typeface="Century Gothic"/>
              </a:rPr>
              <a:t>system </a:t>
            </a:r>
            <a:r>
              <a:rPr dirty="0" sz="2600" spc="-10" b="1">
                <a:latin typeface="Century Gothic"/>
                <a:cs typeface="Century Gothic"/>
              </a:rPr>
              <a:t>condition </a:t>
            </a:r>
            <a:r>
              <a:rPr dirty="0" sz="2600" spc="-5" b="1">
                <a:latin typeface="Century Gothic"/>
                <a:cs typeface="Century Gothic"/>
              </a:rPr>
              <a:t>in the case </a:t>
            </a:r>
            <a:r>
              <a:rPr dirty="0" sz="2600" b="1">
                <a:latin typeface="Century Gothic"/>
                <a:cs typeface="Century Gothic"/>
              </a:rPr>
              <a:t>that </a:t>
            </a:r>
            <a:r>
              <a:rPr dirty="0" sz="2600" spc="15" b="1">
                <a:latin typeface="Century Gothic"/>
                <a:cs typeface="Century Gothic"/>
              </a:rPr>
              <a:t>a </a:t>
            </a:r>
            <a:r>
              <a:rPr dirty="0" sz="2600" spc="-10" b="1">
                <a:latin typeface="Century Gothic"/>
                <a:cs typeface="Century Gothic"/>
              </a:rPr>
              <a:t>certain </a:t>
            </a:r>
            <a:r>
              <a:rPr dirty="0" sz="2600" spc="-5" b="1">
                <a:latin typeface="Century Gothic"/>
                <a:cs typeface="Century Gothic"/>
              </a:rPr>
              <a:t>contingency occurring, or  </a:t>
            </a:r>
            <a:r>
              <a:rPr dirty="0" sz="2600" b="1">
                <a:latin typeface="Century Gothic"/>
                <a:cs typeface="Century Gothic"/>
              </a:rPr>
              <a:t>would </a:t>
            </a:r>
            <a:r>
              <a:rPr dirty="0" sz="2600" spc="-5" b="1">
                <a:latin typeface="Century Gothic"/>
                <a:cs typeface="Century Gothic"/>
              </a:rPr>
              <a:t>take </a:t>
            </a:r>
            <a:r>
              <a:rPr dirty="0" sz="2600" spc="10" b="1">
                <a:latin typeface="Century Gothic"/>
                <a:cs typeface="Century Gothic"/>
              </a:rPr>
              <a:t>an </a:t>
            </a:r>
            <a:r>
              <a:rPr dirty="0" sz="2600" spc="-10" b="1">
                <a:latin typeface="Century Gothic"/>
                <a:cs typeface="Century Gothic"/>
              </a:rPr>
              <a:t>action </a:t>
            </a:r>
            <a:r>
              <a:rPr dirty="0" sz="2600" spc="5" b="1">
                <a:latin typeface="Century Gothic"/>
                <a:cs typeface="Century Gothic"/>
              </a:rPr>
              <a:t>saving </a:t>
            </a:r>
            <a:r>
              <a:rPr dirty="0" sz="2600" b="1">
                <a:latin typeface="Century Gothic"/>
                <a:cs typeface="Century Gothic"/>
              </a:rPr>
              <a:t>the </a:t>
            </a:r>
            <a:r>
              <a:rPr dirty="0" sz="2600" spc="-10" b="1">
                <a:latin typeface="Century Gothic"/>
                <a:cs typeface="Century Gothic"/>
              </a:rPr>
              <a:t>system </a:t>
            </a:r>
            <a:r>
              <a:rPr dirty="0" sz="2600" spc="-5" b="1">
                <a:latin typeface="Century Gothic"/>
                <a:cs typeface="Century Gothic"/>
              </a:rPr>
              <a:t>progressing </a:t>
            </a:r>
            <a:r>
              <a:rPr dirty="0" sz="2600" spc="-10" b="1">
                <a:latin typeface="Century Gothic"/>
                <a:cs typeface="Century Gothic"/>
              </a:rPr>
              <a:t>into </a:t>
            </a:r>
            <a:r>
              <a:rPr dirty="0" sz="2600" spc="10" b="1">
                <a:latin typeface="Century Gothic"/>
                <a:cs typeface="Century Gothic"/>
              </a:rPr>
              <a:t>an </a:t>
            </a:r>
            <a:r>
              <a:rPr dirty="0" sz="2600" spc="-5" b="1">
                <a:latin typeface="Century Gothic"/>
                <a:cs typeface="Century Gothic"/>
              </a:rPr>
              <a:t>unstable  </a:t>
            </a:r>
            <a:r>
              <a:rPr dirty="0" sz="2600" spc="-15" b="1">
                <a:latin typeface="Century Gothic"/>
                <a:cs typeface="Century Gothic"/>
              </a:rPr>
              <a:t>state.</a:t>
            </a:r>
            <a:endParaRPr sz="2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2019-07-06T03:44:28Z</dcterms:created>
  <dcterms:modified xsi:type="dcterms:W3CDTF">2019-07-06T03:44:28Z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2019-07-05T00:00:00Z</vt:filetime>
  </property>
</Properties>
</file>