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58" r:id="rId4"/>
  </p:sldMasterIdLst>
  <p:notesMasterIdLst>
    <p:notesMasterId r:id="rId28"/>
  </p:notesMasterIdLst>
  <p:handoutMasterIdLst>
    <p:handoutMasterId r:id="rId29"/>
  </p:handoutMasterIdLst>
  <p:sldIdLst>
    <p:sldId id="410" r:id="rId5"/>
    <p:sldId id="383" r:id="rId6"/>
    <p:sldId id="409" r:id="rId7"/>
    <p:sldId id="391" r:id="rId8"/>
    <p:sldId id="422" r:id="rId9"/>
    <p:sldId id="411" r:id="rId10"/>
    <p:sldId id="412" r:id="rId11"/>
    <p:sldId id="423" r:id="rId12"/>
    <p:sldId id="424" r:id="rId13"/>
    <p:sldId id="397" r:id="rId14"/>
    <p:sldId id="408" r:id="rId15"/>
    <p:sldId id="413" r:id="rId16"/>
    <p:sldId id="407" r:id="rId17"/>
    <p:sldId id="414" r:id="rId18"/>
    <p:sldId id="415" r:id="rId19"/>
    <p:sldId id="416" r:id="rId20"/>
    <p:sldId id="417" r:id="rId21"/>
    <p:sldId id="418" r:id="rId22"/>
    <p:sldId id="405" r:id="rId23"/>
    <p:sldId id="419" r:id="rId24"/>
    <p:sldId id="420" r:id="rId25"/>
    <p:sldId id="421" r:id="rId26"/>
    <p:sldId id="39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98" autoAdjust="0"/>
    <p:restoredTop sz="96327" autoAdjust="0"/>
  </p:normalViewPr>
  <p:slideViewPr>
    <p:cSldViewPr snapToGrid="0">
      <p:cViewPr varScale="1">
        <p:scale>
          <a:sx n="73" d="100"/>
          <a:sy n="73" d="100"/>
        </p:scale>
        <p:origin x="522"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6" d="100"/>
          <a:sy n="56"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07FB8C-E3DE-4AF3-8752-45E7163EF507}" type="doc">
      <dgm:prSet loTypeId="urn:microsoft.com/office/officeart/2005/8/layout/orgChart1" loCatId="hierarchy" qsTypeId="urn:microsoft.com/office/officeart/2005/8/quickstyle/simple3" qsCatId="simple" csTypeId="urn:microsoft.com/office/officeart/2005/8/colors/accent1_4" csCatId="accent1" phldr="1"/>
      <dgm:spPr/>
      <dgm:t>
        <a:bodyPr/>
        <a:lstStyle/>
        <a:p>
          <a:endParaRPr lang="en-US"/>
        </a:p>
      </dgm:t>
    </dgm:pt>
    <dgm:pt modelId="{B50FDDF2-CF43-417E-999E-3FDEBF3B8CF2}">
      <dgm:prSet phldrT="[Text]"/>
      <dgm:spPr/>
      <dgm:t>
        <a:bodyPr/>
        <a:lstStyle/>
        <a:p>
          <a:r>
            <a:rPr lang="en-US" dirty="0" smtClean="0"/>
            <a:t>Overview dashboard</a:t>
          </a:r>
          <a:endParaRPr lang="en-US" dirty="0"/>
        </a:p>
      </dgm:t>
    </dgm:pt>
    <dgm:pt modelId="{65006C5F-5050-44B8-9717-E7012DA722D3}" type="parTrans" cxnId="{86391FF1-0CCF-4215-B9C4-4B935F89BA7E}">
      <dgm:prSet/>
      <dgm:spPr/>
      <dgm:t>
        <a:bodyPr/>
        <a:lstStyle/>
        <a:p>
          <a:endParaRPr lang="en-US"/>
        </a:p>
      </dgm:t>
    </dgm:pt>
    <dgm:pt modelId="{45E80BA4-E9FA-45FE-80CB-B680A67D976E}" type="sibTrans" cxnId="{86391FF1-0CCF-4215-B9C4-4B935F89BA7E}">
      <dgm:prSet/>
      <dgm:spPr/>
      <dgm:t>
        <a:bodyPr/>
        <a:lstStyle/>
        <a:p>
          <a:endParaRPr lang="en-US"/>
        </a:p>
      </dgm:t>
    </dgm:pt>
    <dgm:pt modelId="{83670CF3-560D-4921-BB76-1171D6CF2BDB}">
      <dgm:prSet phldrT="[Text]"/>
      <dgm:spPr/>
      <dgm:t>
        <a:bodyPr/>
        <a:lstStyle/>
        <a:p>
          <a:r>
            <a:rPr lang="en-US" dirty="0" smtClean="0"/>
            <a:t>Sales Report</a:t>
          </a:r>
          <a:endParaRPr lang="en-US" dirty="0"/>
        </a:p>
      </dgm:t>
    </dgm:pt>
    <dgm:pt modelId="{CDC089D9-57E8-4FB0-BAC5-E3E03FBEDAAE}" type="parTrans" cxnId="{1E37108C-DE09-405D-BA13-8CC1BF081458}">
      <dgm:prSet/>
      <dgm:spPr/>
      <dgm:t>
        <a:bodyPr/>
        <a:lstStyle/>
        <a:p>
          <a:endParaRPr lang="en-US"/>
        </a:p>
      </dgm:t>
    </dgm:pt>
    <dgm:pt modelId="{F3162DF8-D10B-413F-9755-4645590990F0}" type="sibTrans" cxnId="{1E37108C-DE09-405D-BA13-8CC1BF081458}">
      <dgm:prSet/>
      <dgm:spPr/>
      <dgm:t>
        <a:bodyPr/>
        <a:lstStyle/>
        <a:p>
          <a:endParaRPr lang="en-US"/>
        </a:p>
      </dgm:t>
    </dgm:pt>
    <dgm:pt modelId="{7F66011C-3D48-4474-A561-1381BE867009}">
      <dgm:prSet phldrT="[Text]"/>
      <dgm:spPr/>
      <dgm:t>
        <a:bodyPr/>
        <a:lstStyle/>
        <a:p>
          <a:r>
            <a:rPr lang="en-US" dirty="0" smtClean="0"/>
            <a:t>Customer Performance</a:t>
          </a:r>
          <a:endParaRPr lang="en-US" dirty="0"/>
        </a:p>
      </dgm:t>
    </dgm:pt>
    <dgm:pt modelId="{37806BA7-CD14-449E-886D-C3E234608DEF}" type="parTrans" cxnId="{B1091FDA-9075-4357-9C85-A32CE636BE32}">
      <dgm:prSet/>
      <dgm:spPr/>
      <dgm:t>
        <a:bodyPr/>
        <a:lstStyle/>
        <a:p>
          <a:endParaRPr lang="en-US"/>
        </a:p>
      </dgm:t>
    </dgm:pt>
    <dgm:pt modelId="{370ED227-D144-4341-BC8E-C00438F960F9}" type="sibTrans" cxnId="{B1091FDA-9075-4357-9C85-A32CE636BE32}">
      <dgm:prSet/>
      <dgm:spPr/>
      <dgm:t>
        <a:bodyPr/>
        <a:lstStyle/>
        <a:p>
          <a:endParaRPr lang="en-US"/>
        </a:p>
      </dgm:t>
    </dgm:pt>
    <dgm:pt modelId="{FD417190-4BF7-45C8-AAFF-ADC22D83B1BE}" type="pres">
      <dgm:prSet presAssocID="{9E07FB8C-E3DE-4AF3-8752-45E7163EF507}" presName="hierChild1" presStyleCnt="0">
        <dgm:presLayoutVars>
          <dgm:orgChart val="1"/>
          <dgm:chPref val="1"/>
          <dgm:dir/>
          <dgm:animOne val="branch"/>
          <dgm:animLvl val="lvl"/>
          <dgm:resizeHandles/>
        </dgm:presLayoutVars>
      </dgm:prSet>
      <dgm:spPr/>
      <dgm:t>
        <a:bodyPr/>
        <a:lstStyle/>
        <a:p>
          <a:endParaRPr lang="en-US"/>
        </a:p>
      </dgm:t>
    </dgm:pt>
    <dgm:pt modelId="{C4A237BF-B360-43CB-AE03-21758A5BF2AC}" type="pres">
      <dgm:prSet presAssocID="{B50FDDF2-CF43-417E-999E-3FDEBF3B8CF2}" presName="hierRoot1" presStyleCnt="0">
        <dgm:presLayoutVars>
          <dgm:hierBranch val="init"/>
        </dgm:presLayoutVars>
      </dgm:prSet>
      <dgm:spPr/>
    </dgm:pt>
    <dgm:pt modelId="{DF6C0CE3-EA13-4A01-BC34-2AC55BF5956D}" type="pres">
      <dgm:prSet presAssocID="{B50FDDF2-CF43-417E-999E-3FDEBF3B8CF2}" presName="rootComposite1" presStyleCnt="0"/>
      <dgm:spPr/>
    </dgm:pt>
    <dgm:pt modelId="{BEA24894-BA06-4916-BF21-48B764E55377}" type="pres">
      <dgm:prSet presAssocID="{B50FDDF2-CF43-417E-999E-3FDEBF3B8CF2}" presName="rootText1" presStyleLbl="node0" presStyleIdx="0" presStyleCnt="1">
        <dgm:presLayoutVars>
          <dgm:chPref val="3"/>
        </dgm:presLayoutVars>
      </dgm:prSet>
      <dgm:spPr/>
      <dgm:t>
        <a:bodyPr/>
        <a:lstStyle/>
        <a:p>
          <a:endParaRPr lang="en-US"/>
        </a:p>
      </dgm:t>
    </dgm:pt>
    <dgm:pt modelId="{EA702981-FBB8-4030-AE88-8BFCB83915FC}" type="pres">
      <dgm:prSet presAssocID="{B50FDDF2-CF43-417E-999E-3FDEBF3B8CF2}" presName="rootConnector1" presStyleLbl="node1" presStyleIdx="0" presStyleCnt="0"/>
      <dgm:spPr/>
      <dgm:t>
        <a:bodyPr/>
        <a:lstStyle/>
        <a:p>
          <a:endParaRPr lang="en-US"/>
        </a:p>
      </dgm:t>
    </dgm:pt>
    <dgm:pt modelId="{43F385EF-35E5-411B-8C8D-DAB25BC2E504}" type="pres">
      <dgm:prSet presAssocID="{B50FDDF2-CF43-417E-999E-3FDEBF3B8CF2}" presName="hierChild2" presStyleCnt="0"/>
      <dgm:spPr/>
    </dgm:pt>
    <dgm:pt modelId="{E6488D22-1697-4DFF-9F12-EB82CF8C63E9}" type="pres">
      <dgm:prSet presAssocID="{CDC089D9-57E8-4FB0-BAC5-E3E03FBEDAAE}" presName="Name37" presStyleLbl="parChTrans1D2" presStyleIdx="0" presStyleCnt="2"/>
      <dgm:spPr/>
      <dgm:t>
        <a:bodyPr/>
        <a:lstStyle/>
        <a:p>
          <a:endParaRPr lang="en-US"/>
        </a:p>
      </dgm:t>
    </dgm:pt>
    <dgm:pt modelId="{CC9EDF04-F98B-42D1-B1E6-196C4C5F7E21}" type="pres">
      <dgm:prSet presAssocID="{83670CF3-560D-4921-BB76-1171D6CF2BDB}" presName="hierRoot2" presStyleCnt="0">
        <dgm:presLayoutVars>
          <dgm:hierBranch val="init"/>
        </dgm:presLayoutVars>
      </dgm:prSet>
      <dgm:spPr/>
    </dgm:pt>
    <dgm:pt modelId="{320AAA95-033D-4BF9-A1C6-7F3AF6E6770C}" type="pres">
      <dgm:prSet presAssocID="{83670CF3-560D-4921-BB76-1171D6CF2BDB}" presName="rootComposite" presStyleCnt="0"/>
      <dgm:spPr/>
    </dgm:pt>
    <dgm:pt modelId="{E014A460-0D57-4121-83A6-FF0CD05B657D}" type="pres">
      <dgm:prSet presAssocID="{83670CF3-560D-4921-BB76-1171D6CF2BDB}" presName="rootText" presStyleLbl="node2" presStyleIdx="0" presStyleCnt="2">
        <dgm:presLayoutVars>
          <dgm:chPref val="3"/>
        </dgm:presLayoutVars>
      </dgm:prSet>
      <dgm:spPr/>
      <dgm:t>
        <a:bodyPr/>
        <a:lstStyle/>
        <a:p>
          <a:endParaRPr lang="en-US"/>
        </a:p>
      </dgm:t>
    </dgm:pt>
    <dgm:pt modelId="{4DEF2959-F009-46CA-AFF0-4E2444210ADA}" type="pres">
      <dgm:prSet presAssocID="{83670CF3-560D-4921-BB76-1171D6CF2BDB}" presName="rootConnector" presStyleLbl="node2" presStyleIdx="0" presStyleCnt="2"/>
      <dgm:spPr/>
      <dgm:t>
        <a:bodyPr/>
        <a:lstStyle/>
        <a:p>
          <a:endParaRPr lang="en-US"/>
        </a:p>
      </dgm:t>
    </dgm:pt>
    <dgm:pt modelId="{C7C12B8E-CBFB-47D7-AC10-847BE0322058}" type="pres">
      <dgm:prSet presAssocID="{83670CF3-560D-4921-BB76-1171D6CF2BDB}" presName="hierChild4" presStyleCnt="0"/>
      <dgm:spPr/>
    </dgm:pt>
    <dgm:pt modelId="{79C2415F-E32C-46B7-955C-EF83EFE26520}" type="pres">
      <dgm:prSet presAssocID="{83670CF3-560D-4921-BB76-1171D6CF2BDB}" presName="hierChild5" presStyleCnt="0"/>
      <dgm:spPr/>
    </dgm:pt>
    <dgm:pt modelId="{60ED0E9D-EF08-4998-8AEE-28CF232F0C33}" type="pres">
      <dgm:prSet presAssocID="{37806BA7-CD14-449E-886D-C3E234608DEF}" presName="Name37" presStyleLbl="parChTrans1D2" presStyleIdx="1" presStyleCnt="2"/>
      <dgm:spPr/>
      <dgm:t>
        <a:bodyPr/>
        <a:lstStyle/>
        <a:p>
          <a:endParaRPr lang="en-US"/>
        </a:p>
      </dgm:t>
    </dgm:pt>
    <dgm:pt modelId="{8DD2B3FC-6330-4003-B192-1C3FB31BC9CB}" type="pres">
      <dgm:prSet presAssocID="{7F66011C-3D48-4474-A561-1381BE867009}" presName="hierRoot2" presStyleCnt="0">
        <dgm:presLayoutVars>
          <dgm:hierBranch val="init"/>
        </dgm:presLayoutVars>
      </dgm:prSet>
      <dgm:spPr/>
    </dgm:pt>
    <dgm:pt modelId="{7DDF5CDA-08EF-492A-8E13-D255A1DFE61E}" type="pres">
      <dgm:prSet presAssocID="{7F66011C-3D48-4474-A561-1381BE867009}" presName="rootComposite" presStyleCnt="0"/>
      <dgm:spPr/>
    </dgm:pt>
    <dgm:pt modelId="{3F48CE86-68A9-4FAD-AE74-3B91439EE9BB}" type="pres">
      <dgm:prSet presAssocID="{7F66011C-3D48-4474-A561-1381BE867009}" presName="rootText" presStyleLbl="node2" presStyleIdx="1" presStyleCnt="2" custScaleX="91378">
        <dgm:presLayoutVars>
          <dgm:chPref val="3"/>
        </dgm:presLayoutVars>
      </dgm:prSet>
      <dgm:spPr/>
      <dgm:t>
        <a:bodyPr/>
        <a:lstStyle/>
        <a:p>
          <a:endParaRPr lang="en-US"/>
        </a:p>
      </dgm:t>
    </dgm:pt>
    <dgm:pt modelId="{7A4660C8-6045-4D87-9071-15C9DEE44A00}" type="pres">
      <dgm:prSet presAssocID="{7F66011C-3D48-4474-A561-1381BE867009}" presName="rootConnector" presStyleLbl="node2" presStyleIdx="1" presStyleCnt="2"/>
      <dgm:spPr/>
      <dgm:t>
        <a:bodyPr/>
        <a:lstStyle/>
        <a:p>
          <a:endParaRPr lang="en-US"/>
        </a:p>
      </dgm:t>
    </dgm:pt>
    <dgm:pt modelId="{13204688-4833-4B6C-832F-A6AC804A3CEA}" type="pres">
      <dgm:prSet presAssocID="{7F66011C-3D48-4474-A561-1381BE867009}" presName="hierChild4" presStyleCnt="0"/>
      <dgm:spPr/>
    </dgm:pt>
    <dgm:pt modelId="{95856F79-22AE-412B-B7F9-7D3221DDFC7A}" type="pres">
      <dgm:prSet presAssocID="{7F66011C-3D48-4474-A561-1381BE867009}" presName="hierChild5" presStyleCnt="0"/>
      <dgm:spPr/>
    </dgm:pt>
    <dgm:pt modelId="{DDF5C9E9-7116-4C9F-B098-24022845E879}" type="pres">
      <dgm:prSet presAssocID="{B50FDDF2-CF43-417E-999E-3FDEBF3B8CF2}" presName="hierChild3" presStyleCnt="0"/>
      <dgm:spPr/>
    </dgm:pt>
  </dgm:ptLst>
  <dgm:cxnLst>
    <dgm:cxn modelId="{063D2660-14EB-40B9-BF4B-B3AFC2EA957C}" type="presOf" srcId="{83670CF3-560D-4921-BB76-1171D6CF2BDB}" destId="{E014A460-0D57-4121-83A6-FF0CD05B657D}" srcOrd="0" destOrd="0" presId="urn:microsoft.com/office/officeart/2005/8/layout/orgChart1"/>
    <dgm:cxn modelId="{1E37108C-DE09-405D-BA13-8CC1BF081458}" srcId="{B50FDDF2-CF43-417E-999E-3FDEBF3B8CF2}" destId="{83670CF3-560D-4921-BB76-1171D6CF2BDB}" srcOrd="0" destOrd="0" parTransId="{CDC089D9-57E8-4FB0-BAC5-E3E03FBEDAAE}" sibTransId="{F3162DF8-D10B-413F-9755-4645590990F0}"/>
    <dgm:cxn modelId="{FAB7BF18-2CAD-4431-9E60-D968B74A6ABE}" type="presOf" srcId="{B50FDDF2-CF43-417E-999E-3FDEBF3B8CF2}" destId="{EA702981-FBB8-4030-AE88-8BFCB83915FC}" srcOrd="1" destOrd="0" presId="urn:microsoft.com/office/officeart/2005/8/layout/orgChart1"/>
    <dgm:cxn modelId="{2427734E-BB9B-4166-B946-CCAF6B778A98}" type="presOf" srcId="{9E07FB8C-E3DE-4AF3-8752-45E7163EF507}" destId="{FD417190-4BF7-45C8-AAFF-ADC22D83B1BE}" srcOrd="0" destOrd="0" presId="urn:microsoft.com/office/officeart/2005/8/layout/orgChart1"/>
    <dgm:cxn modelId="{366CAB13-C253-43CF-A37F-D92B84D876C1}" type="presOf" srcId="{83670CF3-560D-4921-BB76-1171D6CF2BDB}" destId="{4DEF2959-F009-46CA-AFF0-4E2444210ADA}" srcOrd="1" destOrd="0" presId="urn:microsoft.com/office/officeart/2005/8/layout/orgChart1"/>
    <dgm:cxn modelId="{B1091FDA-9075-4357-9C85-A32CE636BE32}" srcId="{B50FDDF2-CF43-417E-999E-3FDEBF3B8CF2}" destId="{7F66011C-3D48-4474-A561-1381BE867009}" srcOrd="1" destOrd="0" parTransId="{37806BA7-CD14-449E-886D-C3E234608DEF}" sibTransId="{370ED227-D144-4341-BC8E-C00438F960F9}"/>
    <dgm:cxn modelId="{86391FF1-0CCF-4215-B9C4-4B935F89BA7E}" srcId="{9E07FB8C-E3DE-4AF3-8752-45E7163EF507}" destId="{B50FDDF2-CF43-417E-999E-3FDEBF3B8CF2}" srcOrd="0" destOrd="0" parTransId="{65006C5F-5050-44B8-9717-E7012DA722D3}" sibTransId="{45E80BA4-E9FA-45FE-80CB-B680A67D976E}"/>
    <dgm:cxn modelId="{BA38BCFB-3EA1-4075-A4CC-D9B59127A9EC}" type="presOf" srcId="{7F66011C-3D48-4474-A561-1381BE867009}" destId="{7A4660C8-6045-4D87-9071-15C9DEE44A00}" srcOrd="1" destOrd="0" presId="urn:microsoft.com/office/officeart/2005/8/layout/orgChart1"/>
    <dgm:cxn modelId="{30F0B5A2-36D9-4863-BC09-5DE2BB73B1EB}" type="presOf" srcId="{B50FDDF2-CF43-417E-999E-3FDEBF3B8CF2}" destId="{BEA24894-BA06-4916-BF21-48B764E55377}" srcOrd="0" destOrd="0" presId="urn:microsoft.com/office/officeart/2005/8/layout/orgChart1"/>
    <dgm:cxn modelId="{D8545B66-ADA3-43D3-8B4B-49FBD8B6E753}" type="presOf" srcId="{37806BA7-CD14-449E-886D-C3E234608DEF}" destId="{60ED0E9D-EF08-4998-8AEE-28CF232F0C33}" srcOrd="0" destOrd="0" presId="urn:microsoft.com/office/officeart/2005/8/layout/orgChart1"/>
    <dgm:cxn modelId="{C6E13939-6CE1-46B8-9C14-CA32801C1314}" type="presOf" srcId="{7F66011C-3D48-4474-A561-1381BE867009}" destId="{3F48CE86-68A9-4FAD-AE74-3B91439EE9BB}" srcOrd="0" destOrd="0" presId="urn:microsoft.com/office/officeart/2005/8/layout/orgChart1"/>
    <dgm:cxn modelId="{3812E0D9-4D50-4A5E-AB6D-EE8065038BD8}" type="presOf" srcId="{CDC089D9-57E8-4FB0-BAC5-E3E03FBEDAAE}" destId="{E6488D22-1697-4DFF-9F12-EB82CF8C63E9}" srcOrd="0" destOrd="0" presId="urn:microsoft.com/office/officeart/2005/8/layout/orgChart1"/>
    <dgm:cxn modelId="{81A18D12-1385-49AB-988F-8E88B47F0939}" type="presParOf" srcId="{FD417190-4BF7-45C8-AAFF-ADC22D83B1BE}" destId="{C4A237BF-B360-43CB-AE03-21758A5BF2AC}" srcOrd="0" destOrd="0" presId="urn:microsoft.com/office/officeart/2005/8/layout/orgChart1"/>
    <dgm:cxn modelId="{2899EC81-3C36-46C9-966D-3CADC69336D6}" type="presParOf" srcId="{C4A237BF-B360-43CB-AE03-21758A5BF2AC}" destId="{DF6C0CE3-EA13-4A01-BC34-2AC55BF5956D}" srcOrd="0" destOrd="0" presId="urn:microsoft.com/office/officeart/2005/8/layout/orgChart1"/>
    <dgm:cxn modelId="{E39EFEDA-D254-4CA4-AB42-BEC1ABDCB722}" type="presParOf" srcId="{DF6C0CE3-EA13-4A01-BC34-2AC55BF5956D}" destId="{BEA24894-BA06-4916-BF21-48B764E55377}" srcOrd="0" destOrd="0" presId="urn:microsoft.com/office/officeart/2005/8/layout/orgChart1"/>
    <dgm:cxn modelId="{EB2D2775-6B6D-40B1-96D1-05907D553870}" type="presParOf" srcId="{DF6C0CE3-EA13-4A01-BC34-2AC55BF5956D}" destId="{EA702981-FBB8-4030-AE88-8BFCB83915FC}" srcOrd="1" destOrd="0" presId="urn:microsoft.com/office/officeart/2005/8/layout/orgChart1"/>
    <dgm:cxn modelId="{496E6106-34BF-4006-84B8-3D41D0F3F8FB}" type="presParOf" srcId="{C4A237BF-B360-43CB-AE03-21758A5BF2AC}" destId="{43F385EF-35E5-411B-8C8D-DAB25BC2E504}" srcOrd="1" destOrd="0" presId="urn:microsoft.com/office/officeart/2005/8/layout/orgChart1"/>
    <dgm:cxn modelId="{53CE89B4-11C2-4C04-B4CB-918407FB5B63}" type="presParOf" srcId="{43F385EF-35E5-411B-8C8D-DAB25BC2E504}" destId="{E6488D22-1697-4DFF-9F12-EB82CF8C63E9}" srcOrd="0" destOrd="0" presId="urn:microsoft.com/office/officeart/2005/8/layout/orgChart1"/>
    <dgm:cxn modelId="{CC3CBDFE-E59C-4CBC-BCC5-2611AE86CE6A}" type="presParOf" srcId="{43F385EF-35E5-411B-8C8D-DAB25BC2E504}" destId="{CC9EDF04-F98B-42D1-B1E6-196C4C5F7E21}" srcOrd="1" destOrd="0" presId="urn:microsoft.com/office/officeart/2005/8/layout/orgChart1"/>
    <dgm:cxn modelId="{1F1F8728-335F-4D0D-A89B-0430F102DAC5}" type="presParOf" srcId="{CC9EDF04-F98B-42D1-B1E6-196C4C5F7E21}" destId="{320AAA95-033D-4BF9-A1C6-7F3AF6E6770C}" srcOrd="0" destOrd="0" presId="urn:microsoft.com/office/officeart/2005/8/layout/orgChart1"/>
    <dgm:cxn modelId="{3D0645A7-2AEB-4D72-A196-E1A179E753AB}" type="presParOf" srcId="{320AAA95-033D-4BF9-A1C6-7F3AF6E6770C}" destId="{E014A460-0D57-4121-83A6-FF0CD05B657D}" srcOrd="0" destOrd="0" presId="urn:microsoft.com/office/officeart/2005/8/layout/orgChart1"/>
    <dgm:cxn modelId="{6BE5E747-A7B8-427F-A246-6D0A9B48F00D}" type="presParOf" srcId="{320AAA95-033D-4BF9-A1C6-7F3AF6E6770C}" destId="{4DEF2959-F009-46CA-AFF0-4E2444210ADA}" srcOrd="1" destOrd="0" presId="urn:microsoft.com/office/officeart/2005/8/layout/orgChart1"/>
    <dgm:cxn modelId="{A03E34EF-C959-45EB-9AD0-4A2080C49434}" type="presParOf" srcId="{CC9EDF04-F98B-42D1-B1E6-196C4C5F7E21}" destId="{C7C12B8E-CBFB-47D7-AC10-847BE0322058}" srcOrd="1" destOrd="0" presId="urn:microsoft.com/office/officeart/2005/8/layout/orgChart1"/>
    <dgm:cxn modelId="{86C27FEA-794D-49D2-B81C-85FCF837E3F6}" type="presParOf" srcId="{CC9EDF04-F98B-42D1-B1E6-196C4C5F7E21}" destId="{79C2415F-E32C-46B7-955C-EF83EFE26520}" srcOrd="2" destOrd="0" presId="urn:microsoft.com/office/officeart/2005/8/layout/orgChart1"/>
    <dgm:cxn modelId="{433B9F01-BACD-458C-B039-C9BC64BF2F60}" type="presParOf" srcId="{43F385EF-35E5-411B-8C8D-DAB25BC2E504}" destId="{60ED0E9D-EF08-4998-8AEE-28CF232F0C33}" srcOrd="2" destOrd="0" presId="urn:microsoft.com/office/officeart/2005/8/layout/orgChart1"/>
    <dgm:cxn modelId="{BF2A7BA1-408A-4459-9980-5970EFF3AF08}" type="presParOf" srcId="{43F385EF-35E5-411B-8C8D-DAB25BC2E504}" destId="{8DD2B3FC-6330-4003-B192-1C3FB31BC9CB}" srcOrd="3" destOrd="0" presId="urn:microsoft.com/office/officeart/2005/8/layout/orgChart1"/>
    <dgm:cxn modelId="{B4732895-F056-48C3-8A39-37A6D6E4D8DA}" type="presParOf" srcId="{8DD2B3FC-6330-4003-B192-1C3FB31BC9CB}" destId="{7DDF5CDA-08EF-492A-8E13-D255A1DFE61E}" srcOrd="0" destOrd="0" presId="urn:microsoft.com/office/officeart/2005/8/layout/orgChart1"/>
    <dgm:cxn modelId="{E609B1A4-DEFE-4BEF-AAF7-A89ABDBA7B0E}" type="presParOf" srcId="{7DDF5CDA-08EF-492A-8E13-D255A1DFE61E}" destId="{3F48CE86-68A9-4FAD-AE74-3B91439EE9BB}" srcOrd="0" destOrd="0" presId="urn:microsoft.com/office/officeart/2005/8/layout/orgChart1"/>
    <dgm:cxn modelId="{12C9E253-465F-4CF6-B57C-63358296CEE4}" type="presParOf" srcId="{7DDF5CDA-08EF-492A-8E13-D255A1DFE61E}" destId="{7A4660C8-6045-4D87-9071-15C9DEE44A00}" srcOrd="1" destOrd="0" presId="urn:microsoft.com/office/officeart/2005/8/layout/orgChart1"/>
    <dgm:cxn modelId="{66B92831-8479-4372-ADE2-A61800E60E0A}" type="presParOf" srcId="{8DD2B3FC-6330-4003-B192-1C3FB31BC9CB}" destId="{13204688-4833-4B6C-832F-A6AC804A3CEA}" srcOrd="1" destOrd="0" presId="urn:microsoft.com/office/officeart/2005/8/layout/orgChart1"/>
    <dgm:cxn modelId="{1D21B458-2F6C-4528-B21E-22DF300CFDB2}" type="presParOf" srcId="{8DD2B3FC-6330-4003-B192-1C3FB31BC9CB}" destId="{95856F79-22AE-412B-B7F9-7D3221DDFC7A}" srcOrd="2" destOrd="0" presId="urn:microsoft.com/office/officeart/2005/8/layout/orgChart1"/>
    <dgm:cxn modelId="{A9FFC233-6570-4A78-B59F-DB70DE19AEB4}" type="presParOf" srcId="{C4A237BF-B360-43CB-AE03-21758A5BF2AC}" destId="{DDF5C9E9-7116-4C9F-B098-24022845E879}"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ED0E9D-EF08-4998-8AEE-28CF232F0C33}">
      <dsp:nvSpPr>
        <dsp:cNvPr id="0" name=""/>
        <dsp:cNvSpPr/>
      </dsp:nvSpPr>
      <dsp:spPr>
        <a:xfrm>
          <a:off x="3497942" y="1292182"/>
          <a:ext cx="1562908" cy="542497"/>
        </a:xfrm>
        <a:custGeom>
          <a:avLst/>
          <a:gdLst/>
          <a:ahLst/>
          <a:cxnLst/>
          <a:rect l="0" t="0" r="0" b="0"/>
          <a:pathLst>
            <a:path>
              <a:moveTo>
                <a:pt x="0" y="0"/>
              </a:moveTo>
              <a:lnTo>
                <a:pt x="0" y="271248"/>
              </a:lnTo>
              <a:lnTo>
                <a:pt x="1562908" y="271248"/>
              </a:lnTo>
              <a:lnTo>
                <a:pt x="1562908" y="542497"/>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488D22-1697-4DFF-9F12-EB82CF8C63E9}">
      <dsp:nvSpPr>
        <dsp:cNvPr id="0" name=""/>
        <dsp:cNvSpPr/>
      </dsp:nvSpPr>
      <dsp:spPr>
        <a:xfrm>
          <a:off x="2046401" y="1292182"/>
          <a:ext cx="1451541" cy="542497"/>
        </a:xfrm>
        <a:custGeom>
          <a:avLst/>
          <a:gdLst/>
          <a:ahLst/>
          <a:cxnLst/>
          <a:rect l="0" t="0" r="0" b="0"/>
          <a:pathLst>
            <a:path>
              <a:moveTo>
                <a:pt x="1451541" y="0"/>
              </a:moveTo>
              <a:lnTo>
                <a:pt x="1451541" y="271248"/>
              </a:lnTo>
              <a:lnTo>
                <a:pt x="0" y="271248"/>
              </a:lnTo>
              <a:lnTo>
                <a:pt x="0" y="542497"/>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A24894-BA06-4916-BF21-48B764E55377}">
      <dsp:nvSpPr>
        <dsp:cNvPr id="0" name=""/>
        <dsp:cNvSpPr/>
      </dsp:nvSpPr>
      <dsp:spPr>
        <a:xfrm>
          <a:off x="2206282" y="522"/>
          <a:ext cx="2583319" cy="1291659"/>
        </a:xfrm>
        <a:prstGeom prst="rect">
          <a:avLst/>
        </a:prstGeom>
        <a:gradFill rotWithShape="0">
          <a:gsLst>
            <a:gs pos="0">
              <a:schemeClr val="accent1">
                <a:shade val="60000"/>
                <a:hueOff val="0"/>
                <a:satOff val="0"/>
                <a:lumOff val="0"/>
                <a:alphaOff val="0"/>
                <a:lumMod val="110000"/>
                <a:satMod val="105000"/>
                <a:tint val="67000"/>
              </a:schemeClr>
            </a:gs>
            <a:gs pos="50000">
              <a:schemeClr val="accent1">
                <a:shade val="60000"/>
                <a:hueOff val="0"/>
                <a:satOff val="0"/>
                <a:lumOff val="0"/>
                <a:alphaOff val="0"/>
                <a:lumMod val="105000"/>
                <a:satMod val="103000"/>
                <a:tint val="73000"/>
              </a:schemeClr>
            </a:gs>
            <a:gs pos="100000">
              <a:schemeClr val="accent1">
                <a:shade val="6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US" sz="3300" kern="1200" dirty="0" smtClean="0"/>
            <a:t>Overview dashboard</a:t>
          </a:r>
          <a:endParaRPr lang="en-US" sz="3300" kern="1200" dirty="0"/>
        </a:p>
      </dsp:txBody>
      <dsp:txXfrm>
        <a:off x="2206282" y="522"/>
        <a:ext cx="2583319" cy="1291659"/>
      </dsp:txXfrm>
    </dsp:sp>
    <dsp:sp modelId="{E014A460-0D57-4121-83A6-FF0CD05B657D}">
      <dsp:nvSpPr>
        <dsp:cNvPr id="0" name=""/>
        <dsp:cNvSpPr/>
      </dsp:nvSpPr>
      <dsp:spPr>
        <a:xfrm>
          <a:off x="754741" y="1834679"/>
          <a:ext cx="2583319" cy="1291659"/>
        </a:xfrm>
        <a:prstGeom prst="rect">
          <a:avLst/>
        </a:prstGeom>
        <a:gradFill rotWithShape="0">
          <a:gsLst>
            <a:gs pos="0">
              <a:schemeClr val="accent1">
                <a:shade val="80000"/>
                <a:hueOff val="0"/>
                <a:satOff val="0"/>
                <a:lumOff val="0"/>
                <a:alphaOff val="0"/>
                <a:lumMod val="110000"/>
                <a:satMod val="105000"/>
                <a:tint val="67000"/>
              </a:schemeClr>
            </a:gs>
            <a:gs pos="50000">
              <a:schemeClr val="accent1">
                <a:shade val="80000"/>
                <a:hueOff val="0"/>
                <a:satOff val="0"/>
                <a:lumOff val="0"/>
                <a:alphaOff val="0"/>
                <a:lumMod val="105000"/>
                <a:satMod val="103000"/>
                <a:tint val="73000"/>
              </a:schemeClr>
            </a:gs>
            <a:gs pos="100000">
              <a:schemeClr val="accent1">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US" sz="3300" kern="1200" dirty="0" smtClean="0"/>
            <a:t>Sales Report</a:t>
          </a:r>
          <a:endParaRPr lang="en-US" sz="3300" kern="1200" dirty="0"/>
        </a:p>
      </dsp:txBody>
      <dsp:txXfrm>
        <a:off x="754741" y="1834679"/>
        <a:ext cx="2583319" cy="1291659"/>
      </dsp:txXfrm>
    </dsp:sp>
    <dsp:sp modelId="{3F48CE86-68A9-4FAD-AE74-3B91439EE9BB}">
      <dsp:nvSpPr>
        <dsp:cNvPr id="0" name=""/>
        <dsp:cNvSpPr/>
      </dsp:nvSpPr>
      <dsp:spPr>
        <a:xfrm>
          <a:off x="3880557" y="1834679"/>
          <a:ext cx="2360585" cy="1291659"/>
        </a:xfrm>
        <a:prstGeom prst="rect">
          <a:avLst/>
        </a:prstGeom>
        <a:gradFill rotWithShape="0">
          <a:gsLst>
            <a:gs pos="0">
              <a:schemeClr val="accent1">
                <a:shade val="80000"/>
                <a:hueOff val="0"/>
                <a:satOff val="0"/>
                <a:lumOff val="0"/>
                <a:alphaOff val="0"/>
                <a:lumMod val="110000"/>
                <a:satMod val="105000"/>
                <a:tint val="67000"/>
              </a:schemeClr>
            </a:gs>
            <a:gs pos="50000">
              <a:schemeClr val="accent1">
                <a:shade val="80000"/>
                <a:hueOff val="0"/>
                <a:satOff val="0"/>
                <a:lumOff val="0"/>
                <a:alphaOff val="0"/>
                <a:lumMod val="105000"/>
                <a:satMod val="103000"/>
                <a:tint val="73000"/>
              </a:schemeClr>
            </a:gs>
            <a:gs pos="100000">
              <a:schemeClr val="accent1">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US" sz="3300" kern="1200" dirty="0" smtClean="0"/>
            <a:t>Customer Performance</a:t>
          </a:r>
          <a:endParaRPr lang="en-US" sz="3300" kern="1200" dirty="0"/>
        </a:p>
      </dsp:txBody>
      <dsp:txXfrm>
        <a:off x="3880557" y="1834679"/>
        <a:ext cx="2360585" cy="129165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10/19/2024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10/19/2024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3727777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3820544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501160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468815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3288379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2682312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17</a:t>
            </a:fld>
            <a:endParaRPr lang="en-US" dirty="0"/>
          </a:p>
        </p:txBody>
      </p:sp>
    </p:spTree>
    <p:extLst>
      <p:ext uri="{BB962C8B-B14F-4D97-AF65-F5344CB8AC3E}">
        <p14:creationId xmlns:p14="http://schemas.microsoft.com/office/powerpoint/2010/main" val="594412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18</a:t>
            </a:fld>
            <a:endParaRPr lang="en-US" dirty="0"/>
          </a:p>
        </p:txBody>
      </p:sp>
    </p:spTree>
    <p:extLst>
      <p:ext uri="{BB962C8B-B14F-4D97-AF65-F5344CB8AC3E}">
        <p14:creationId xmlns:p14="http://schemas.microsoft.com/office/powerpoint/2010/main" val="20620334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19</a:t>
            </a:fld>
            <a:endParaRPr lang="en-US" dirty="0"/>
          </a:p>
        </p:txBody>
      </p:sp>
    </p:spTree>
    <p:extLst>
      <p:ext uri="{BB962C8B-B14F-4D97-AF65-F5344CB8AC3E}">
        <p14:creationId xmlns:p14="http://schemas.microsoft.com/office/powerpoint/2010/main" val="4050233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20</a:t>
            </a:fld>
            <a:endParaRPr lang="en-US" dirty="0"/>
          </a:p>
        </p:txBody>
      </p:sp>
    </p:spTree>
    <p:extLst>
      <p:ext uri="{BB962C8B-B14F-4D97-AF65-F5344CB8AC3E}">
        <p14:creationId xmlns:p14="http://schemas.microsoft.com/office/powerpoint/2010/main" val="6367551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21</a:t>
            </a:fld>
            <a:endParaRPr lang="en-US" dirty="0"/>
          </a:p>
        </p:txBody>
      </p:sp>
    </p:spTree>
    <p:extLst>
      <p:ext uri="{BB962C8B-B14F-4D97-AF65-F5344CB8AC3E}">
        <p14:creationId xmlns:p14="http://schemas.microsoft.com/office/powerpoint/2010/main" val="33022972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22</a:t>
            </a:fld>
            <a:endParaRPr lang="en-US" dirty="0"/>
          </a:p>
        </p:txBody>
      </p:sp>
    </p:spTree>
    <p:extLst>
      <p:ext uri="{BB962C8B-B14F-4D97-AF65-F5344CB8AC3E}">
        <p14:creationId xmlns:p14="http://schemas.microsoft.com/office/powerpoint/2010/main" val="35414100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23</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2730433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789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665664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230607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2993161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2399507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dirty="0"/>
              <a:t>Click icon to add table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dirty="0"/>
              <a:t>Click icon to add picture</a:t>
            </a:r>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p15:clr>
            <a:srgbClr val="FBAE40"/>
          </p15:clr>
        </p15:guide>
        <p15:guide id="4" pos="4560">
          <p15:clr>
            <a:srgbClr val="FBAE40"/>
          </p15:clr>
        </p15:guide>
        <p15:guide id="8" orient="horz" pos="18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dirty="0"/>
              <a:t>Click icon to add picture</a:t>
            </a:r>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dirty="0"/>
              <a:t>Click icon to add picture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dirty="0"/>
              <a:t>Click to edit Master title style</a:t>
            </a:r>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0.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a:lstStyle/>
          <a:p>
            <a:r>
              <a:rPr lang="en-US" dirty="0" smtClean="0"/>
              <a:t>Data Analysis</a:t>
            </a:r>
            <a:br>
              <a:rPr lang="en-US" dirty="0" smtClean="0"/>
            </a:br>
            <a:r>
              <a:rPr lang="en-US" dirty="0" smtClean="0"/>
              <a:t>Superstore Project</a:t>
            </a:r>
            <a:endParaRPr lang="en-US" dirty="0"/>
          </a:p>
        </p:txBody>
      </p:sp>
      <p:pic>
        <p:nvPicPr>
          <p:cNvPr id="4" name="Picture 3"/>
          <p:cNvPicPr>
            <a:picLocks noChangeAspect="1"/>
          </p:cNvPicPr>
          <p:nvPr/>
        </p:nvPicPr>
        <p:blipFill>
          <a:blip r:embed="rId3"/>
          <a:stretch>
            <a:fillRect/>
          </a:stretch>
        </p:blipFill>
        <p:spPr>
          <a:xfrm>
            <a:off x="0" y="101600"/>
            <a:ext cx="1594757" cy="809715"/>
          </a:xfrm>
          <a:prstGeom prst="rect">
            <a:avLst/>
          </a:prstGeom>
        </p:spPr>
      </p:pic>
    </p:spTree>
    <p:extLst>
      <p:ext uri="{BB962C8B-B14F-4D97-AF65-F5344CB8AC3E}">
        <p14:creationId xmlns:p14="http://schemas.microsoft.com/office/powerpoint/2010/main" val="3390304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6309904" y="411479"/>
            <a:ext cx="5486400" cy="3291840"/>
          </a:xfrm>
        </p:spPr>
        <p:txBody>
          <a:bodyPr/>
          <a:lstStyle/>
          <a:p>
            <a:r>
              <a:rPr lang="en-US" dirty="0"/>
              <a:t>Questions and KPIs </a:t>
            </a:r>
            <a:r>
              <a:rPr lang="en-US" dirty="0" smtClean="0"/>
              <a:t>metrics</a:t>
            </a:r>
            <a:endParaRPr lang="en-US" dirty="0"/>
          </a:p>
        </p:txBody>
      </p:sp>
      <p:pic>
        <p:nvPicPr>
          <p:cNvPr id="4" name="Picture 3"/>
          <p:cNvPicPr>
            <a:picLocks noChangeAspect="1"/>
          </p:cNvPicPr>
          <p:nvPr/>
        </p:nvPicPr>
        <p:blipFill>
          <a:blip r:embed="rId3"/>
          <a:stretch>
            <a:fillRect/>
          </a:stretch>
        </p:blipFill>
        <p:spPr>
          <a:xfrm>
            <a:off x="0" y="9108"/>
            <a:ext cx="1597290" cy="804742"/>
          </a:xfrm>
          <a:prstGeom prst="rect">
            <a:avLst/>
          </a:prstGeom>
        </p:spPr>
      </p:pic>
    </p:spTree>
    <p:extLst>
      <p:ext uri="{BB962C8B-B14F-4D97-AF65-F5344CB8AC3E}">
        <p14:creationId xmlns:p14="http://schemas.microsoft.com/office/powerpoint/2010/main" val="20390597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t>Questions and KPIs metrics</a:t>
            </a:r>
            <a:endParaRPr lang="en-US" b="0" dirty="0"/>
          </a:p>
        </p:txBody>
      </p:sp>
      <p:pic>
        <p:nvPicPr>
          <p:cNvPr id="7" name="Content Placeholder 6"/>
          <p:cNvPicPr>
            <a:picLocks noGrp="1" noChangeAspect="1"/>
          </p:cNvPicPr>
          <p:nvPr>
            <p:ph sz="quarter" idx="15"/>
          </p:nvPr>
        </p:nvPicPr>
        <p:blipFill>
          <a:blip r:embed="rId3"/>
          <a:stretch>
            <a:fillRect/>
          </a:stretch>
        </p:blipFill>
        <p:spPr>
          <a:xfrm>
            <a:off x="274410" y="2676525"/>
            <a:ext cx="3963761" cy="3695246"/>
          </a:xfrm>
          <a:prstGeom prst="rect">
            <a:avLst/>
          </a:prstGeom>
        </p:spPr>
      </p:pic>
      <p:pic>
        <p:nvPicPr>
          <p:cNvPr id="8" name="Content Placeholder 7"/>
          <p:cNvPicPr>
            <a:picLocks noGrp="1" noChangeAspect="1"/>
          </p:cNvPicPr>
          <p:nvPr>
            <p:ph sz="quarter" idx="16"/>
          </p:nvPr>
        </p:nvPicPr>
        <p:blipFill>
          <a:blip r:embed="rId4"/>
          <a:stretch>
            <a:fillRect/>
          </a:stretch>
        </p:blipFill>
        <p:spPr>
          <a:xfrm>
            <a:off x="4349410" y="2676525"/>
            <a:ext cx="4073752" cy="3695246"/>
          </a:xfrm>
          <a:prstGeom prst="rect">
            <a:avLst/>
          </a:prstGeom>
        </p:spPr>
      </p:pic>
      <p:pic>
        <p:nvPicPr>
          <p:cNvPr id="9" name="Picture 8"/>
          <p:cNvPicPr>
            <a:picLocks noChangeAspect="1"/>
          </p:cNvPicPr>
          <p:nvPr/>
        </p:nvPicPr>
        <p:blipFill>
          <a:blip r:embed="rId5"/>
          <a:stretch>
            <a:fillRect/>
          </a:stretch>
        </p:blipFill>
        <p:spPr>
          <a:xfrm>
            <a:off x="8534401" y="2676525"/>
            <a:ext cx="3260951" cy="3695246"/>
          </a:xfrm>
          <a:prstGeom prst="rect">
            <a:avLst/>
          </a:prstGeom>
        </p:spPr>
      </p:pic>
      <p:pic>
        <p:nvPicPr>
          <p:cNvPr id="10" name="Picture 9"/>
          <p:cNvPicPr>
            <a:picLocks noChangeAspect="1"/>
          </p:cNvPicPr>
          <p:nvPr/>
        </p:nvPicPr>
        <p:blipFill>
          <a:blip r:embed="rId6"/>
          <a:stretch>
            <a:fillRect/>
          </a:stretch>
        </p:blipFill>
        <p:spPr>
          <a:xfrm>
            <a:off x="0" y="220685"/>
            <a:ext cx="1597290" cy="804742"/>
          </a:xfrm>
          <a:prstGeom prst="rect">
            <a:avLst/>
          </a:prstGeom>
        </p:spPr>
      </p:pic>
    </p:spTree>
    <p:extLst>
      <p:ext uri="{BB962C8B-B14F-4D97-AF65-F5344CB8AC3E}">
        <p14:creationId xmlns:p14="http://schemas.microsoft.com/office/powerpoint/2010/main" val="8884842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6309904" y="411479"/>
            <a:ext cx="5486400" cy="3291840"/>
          </a:xfrm>
        </p:spPr>
        <p:txBody>
          <a:bodyPr/>
          <a:lstStyle/>
          <a:p>
            <a:r>
              <a:rPr lang="en-US" dirty="0"/>
              <a:t>Create charts and visualizations</a:t>
            </a:r>
          </a:p>
        </p:txBody>
      </p:sp>
      <p:pic>
        <p:nvPicPr>
          <p:cNvPr id="2" name="Picture 1"/>
          <p:cNvPicPr>
            <a:picLocks noChangeAspect="1"/>
          </p:cNvPicPr>
          <p:nvPr/>
        </p:nvPicPr>
        <p:blipFill>
          <a:blip r:embed="rId3"/>
          <a:stretch>
            <a:fillRect/>
          </a:stretch>
        </p:blipFill>
        <p:spPr>
          <a:xfrm>
            <a:off x="0" y="19593"/>
            <a:ext cx="1597290" cy="804742"/>
          </a:xfrm>
          <a:prstGeom prst="rect">
            <a:avLst/>
          </a:prstGeom>
        </p:spPr>
      </p:pic>
    </p:spTree>
    <p:extLst>
      <p:ext uri="{BB962C8B-B14F-4D97-AF65-F5344CB8AC3E}">
        <p14:creationId xmlns:p14="http://schemas.microsoft.com/office/powerpoint/2010/main" val="19612202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6318885" y="3499667"/>
            <a:ext cx="4939666" cy="2542810"/>
          </a:xfrm>
        </p:spPr>
        <p:txBody>
          <a:bodyPr/>
          <a:lstStyle/>
          <a:p>
            <a:r>
              <a:rPr lang="en-US" dirty="0" smtClean="0"/>
              <a:t>charts</a:t>
            </a:r>
            <a:endParaRPr lang="en-US" dirty="0"/>
          </a:p>
        </p:txBody>
      </p:sp>
      <p:sp>
        <p:nvSpPr>
          <p:cNvPr id="4" name="Content Placeholder 3">
            <a:extLst>
              <a:ext uri="{FF2B5EF4-FFF2-40B4-BE49-F238E27FC236}">
                <a16:creationId xmlns:a16="http://schemas.microsoft.com/office/drawing/2014/main" id="{07C3632C-2D2E-7026-33B8-EE42DA4BDB5C}"/>
              </a:ext>
            </a:extLst>
          </p:cNvPr>
          <p:cNvSpPr>
            <a:spLocks noGrp="1"/>
          </p:cNvSpPr>
          <p:nvPr>
            <p:ph sz="quarter" idx="14"/>
          </p:nvPr>
        </p:nvSpPr>
        <p:spPr>
          <a:xfrm>
            <a:off x="603885" y="457200"/>
            <a:ext cx="5332458" cy="6045199"/>
          </a:xfrm>
        </p:spPr>
        <p:txBody>
          <a:bodyPr>
            <a:normAutofit/>
          </a:bodyPr>
          <a:lstStyle/>
          <a:p>
            <a:pPr marL="342900" indent="-342900">
              <a:buFont typeface="Arial" panose="020B0604020202020204" pitchFamily="34" charset="0"/>
              <a:buChar char="•"/>
            </a:pPr>
            <a:r>
              <a:rPr lang="en-US" dirty="0" smtClean="0"/>
              <a:t>In this Process our Team used </a:t>
            </a:r>
            <a:r>
              <a:rPr lang="en-US" b="1" dirty="0" smtClean="0"/>
              <a:t>tableau</a:t>
            </a:r>
            <a:r>
              <a:rPr lang="en-US" dirty="0" smtClean="0"/>
              <a:t> </a:t>
            </a:r>
            <a:r>
              <a:rPr lang="en-US" b="1" dirty="0" smtClean="0"/>
              <a:t>desktop.</a:t>
            </a:r>
          </a:p>
          <a:p>
            <a:pPr marL="342900" indent="-342900">
              <a:buFont typeface="Arial" panose="020B0604020202020204" pitchFamily="34" charset="0"/>
              <a:buChar char="•"/>
            </a:pPr>
            <a:r>
              <a:rPr lang="en-US" dirty="0" smtClean="0"/>
              <a:t>Next, a few examples of charts </a:t>
            </a:r>
          </a:p>
          <a:p>
            <a:pPr marL="342900" indent="-342900">
              <a:buFont typeface="Arial" panose="020B0604020202020204" pitchFamily="34" charset="0"/>
              <a:buChar char="•"/>
            </a:pPr>
            <a:r>
              <a:rPr lang="en-US" dirty="0" smtClean="0"/>
              <a:t>This chart shows amount of sales by Segment and it conclude that Consumer segment Is the most seller.</a:t>
            </a:r>
          </a:p>
          <a:p>
            <a:pPr marL="0" indent="0">
              <a:buNone/>
            </a:pPr>
            <a:endParaRPr lang="en-US" dirty="0" smtClean="0"/>
          </a:p>
          <a:p>
            <a:pPr marL="342900" indent="-342900">
              <a:buFont typeface="Arial" panose="020B0604020202020204" pitchFamily="34" charset="0"/>
              <a:buChar char="•"/>
            </a:pPr>
            <a:endParaRPr lang="en-US" b="1" dirty="0" smtClean="0"/>
          </a:p>
          <a:p>
            <a:pPr marL="0" indent="0">
              <a:buNone/>
            </a:pPr>
            <a:endParaRPr lang="en-US" b="1" dirty="0"/>
          </a:p>
        </p:txBody>
      </p:sp>
      <p:pic>
        <p:nvPicPr>
          <p:cNvPr id="8" name="Picture 7"/>
          <p:cNvPicPr>
            <a:picLocks noChangeAspect="1"/>
          </p:cNvPicPr>
          <p:nvPr/>
        </p:nvPicPr>
        <p:blipFill>
          <a:blip r:embed="rId3"/>
          <a:stretch>
            <a:fillRect/>
          </a:stretch>
        </p:blipFill>
        <p:spPr>
          <a:xfrm>
            <a:off x="603885" y="2489661"/>
            <a:ext cx="4439466" cy="3664395"/>
          </a:xfrm>
          <a:prstGeom prst="rect">
            <a:avLst/>
          </a:prstGeom>
        </p:spPr>
      </p:pic>
      <p:pic>
        <p:nvPicPr>
          <p:cNvPr id="9" name="Picture 8"/>
          <p:cNvPicPr>
            <a:picLocks noChangeAspect="1"/>
          </p:cNvPicPr>
          <p:nvPr/>
        </p:nvPicPr>
        <p:blipFill>
          <a:blip r:embed="rId4"/>
          <a:stretch>
            <a:fillRect/>
          </a:stretch>
        </p:blipFill>
        <p:spPr>
          <a:xfrm>
            <a:off x="10594710" y="0"/>
            <a:ext cx="1597290" cy="804742"/>
          </a:xfrm>
          <a:prstGeom prst="rect">
            <a:avLst/>
          </a:prstGeom>
        </p:spPr>
      </p:pic>
    </p:spTree>
    <p:extLst>
      <p:ext uri="{BB962C8B-B14F-4D97-AF65-F5344CB8AC3E}">
        <p14:creationId xmlns:p14="http://schemas.microsoft.com/office/powerpoint/2010/main" val="30882253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6318885" y="3499667"/>
            <a:ext cx="4939666" cy="2542810"/>
          </a:xfrm>
        </p:spPr>
        <p:txBody>
          <a:bodyPr/>
          <a:lstStyle/>
          <a:p>
            <a:r>
              <a:rPr lang="en-US" dirty="0" smtClean="0"/>
              <a:t>charts</a:t>
            </a:r>
            <a:endParaRPr lang="en-US" dirty="0"/>
          </a:p>
        </p:txBody>
      </p:sp>
      <p:sp>
        <p:nvSpPr>
          <p:cNvPr id="4" name="Content Placeholder 3">
            <a:extLst>
              <a:ext uri="{FF2B5EF4-FFF2-40B4-BE49-F238E27FC236}">
                <a16:creationId xmlns:a16="http://schemas.microsoft.com/office/drawing/2014/main" id="{07C3632C-2D2E-7026-33B8-EE42DA4BDB5C}"/>
              </a:ext>
            </a:extLst>
          </p:cNvPr>
          <p:cNvSpPr>
            <a:spLocks noGrp="1"/>
          </p:cNvSpPr>
          <p:nvPr>
            <p:ph sz="quarter" idx="14"/>
          </p:nvPr>
        </p:nvSpPr>
        <p:spPr>
          <a:xfrm>
            <a:off x="603885" y="457200"/>
            <a:ext cx="5332458" cy="6045199"/>
          </a:xfrm>
        </p:spPr>
        <p:txBody>
          <a:bodyPr>
            <a:normAutofit/>
          </a:bodyPr>
          <a:lstStyle/>
          <a:p>
            <a:pPr marL="342900" indent="-342900">
              <a:buFont typeface="Arial" panose="020B0604020202020204" pitchFamily="34" charset="0"/>
              <a:buChar char="•"/>
            </a:pPr>
            <a:r>
              <a:rPr lang="en-US" dirty="0" smtClean="0"/>
              <a:t>The growth rate is one of the most important KPI that give us an idea about the performance of the store by years.</a:t>
            </a:r>
          </a:p>
          <a:p>
            <a:pPr marL="0" indent="0">
              <a:buNone/>
            </a:pPr>
            <a:endParaRPr lang="en-US" dirty="0" smtClean="0"/>
          </a:p>
          <a:p>
            <a:pPr marL="342900" indent="-342900">
              <a:buFont typeface="Arial" panose="020B0604020202020204" pitchFamily="34" charset="0"/>
              <a:buChar char="•"/>
            </a:pPr>
            <a:endParaRPr lang="en-US" b="1" dirty="0" smtClean="0"/>
          </a:p>
          <a:p>
            <a:pPr marL="0" indent="0">
              <a:buNone/>
            </a:pPr>
            <a:endParaRPr lang="en-US" b="1" dirty="0"/>
          </a:p>
        </p:txBody>
      </p:sp>
      <p:pic>
        <p:nvPicPr>
          <p:cNvPr id="3" name="Picture 2"/>
          <p:cNvPicPr>
            <a:picLocks noChangeAspect="1"/>
          </p:cNvPicPr>
          <p:nvPr/>
        </p:nvPicPr>
        <p:blipFill>
          <a:blip r:embed="rId3"/>
          <a:stretch>
            <a:fillRect/>
          </a:stretch>
        </p:blipFill>
        <p:spPr>
          <a:xfrm>
            <a:off x="603885" y="2278743"/>
            <a:ext cx="5332458" cy="4223656"/>
          </a:xfrm>
          <a:prstGeom prst="rect">
            <a:avLst/>
          </a:prstGeom>
        </p:spPr>
      </p:pic>
      <p:pic>
        <p:nvPicPr>
          <p:cNvPr id="5" name="Picture 4"/>
          <p:cNvPicPr>
            <a:picLocks noChangeAspect="1"/>
          </p:cNvPicPr>
          <p:nvPr/>
        </p:nvPicPr>
        <p:blipFill>
          <a:blip r:embed="rId4"/>
          <a:stretch>
            <a:fillRect/>
          </a:stretch>
        </p:blipFill>
        <p:spPr>
          <a:xfrm>
            <a:off x="10594710" y="54829"/>
            <a:ext cx="1597290" cy="804742"/>
          </a:xfrm>
          <a:prstGeom prst="rect">
            <a:avLst/>
          </a:prstGeom>
        </p:spPr>
      </p:pic>
    </p:spTree>
    <p:extLst>
      <p:ext uri="{BB962C8B-B14F-4D97-AF65-F5344CB8AC3E}">
        <p14:creationId xmlns:p14="http://schemas.microsoft.com/office/powerpoint/2010/main" val="39617920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6318885" y="3499667"/>
            <a:ext cx="4939666" cy="2542810"/>
          </a:xfrm>
        </p:spPr>
        <p:txBody>
          <a:bodyPr/>
          <a:lstStyle/>
          <a:p>
            <a:r>
              <a:rPr lang="en-US" dirty="0" smtClean="0"/>
              <a:t>charts</a:t>
            </a:r>
            <a:endParaRPr lang="en-US" dirty="0"/>
          </a:p>
        </p:txBody>
      </p:sp>
      <p:sp>
        <p:nvSpPr>
          <p:cNvPr id="4" name="Content Placeholder 3">
            <a:extLst>
              <a:ext uri="{FF2B5EF4-FFF2-40B4-BE49-F238E27FC236}">
                <a16:creationId xmlns:a16="http://schemas.microsoft.com/office/drawing/2014/main" id="{07C3632C-2D2E-7026-33B8-EE42DA4BDB5C}"/>
              </a:ext>
            </a:extLst>
          </p:cNvPr>
          <p:cNvSpPr>
            <a:spLocks noGrp="1"/>
          </p:cNvSpPr>
          <p:nvPr>
            <p:ph sz="quarter" idx="14"/>
          </p:nvPr>
        </p:nvSpPr>
        <p:spPr>
          <a:xfrm>
            <a:off x="603885" y="457200"/>
            <a:ext cx="5332458" cy="6045199"/>
          </a:xfrm>
        </p:spPr>
        <p:txBody>
          <a:bodyPr>
            <a:normAutofit/>
          </a:bodyPr>
          <a:lstStyle/>
          <a:p>
            <a:pPr marL="342900" indent="-342900">
              <a:buFont typeface="Arial" panose="020B0604020202020204" pitchFamily="34" charset="0"/>
              <a:buChar char="•"/>
            </a:pPr>
            <a:r>
              <a:rPr lang="en-US" dirty="0" smtClean="0"/>
              <a:t>Lollipop chart is amazing figure to show the relation between number of orders and shipping mode and average days top ship.</a:t>
            </a:r>
          </a:p>
          <a:p>
            <a:pPr marL="0" indent="0">
              <a:buNone/>
            </a:pPr>
            <a:endParaRPr lang="en-US" dirty="0" smtClean="0"/>
          </a:p>
          <a:p>
            <a:pPr marL="342900" indent="-342900">
              <a:buFont typeface="Arial" panose="020B0604020202020204" pitchFamily="34" charset="0"/>
              <a:buChar char="•"/>
            </a:pPr>
            <a:endParaRPr lang="en-US" b="1" dirty="0" smtClean="0"/>
          </a:p>
          <a:p>
            <a:pPr marL="0" indent="0">
              <a:buNone/>
            </a:pPr>
            <a:endParaRPr lang="en-US" b="1" dirty="0"/>
          </a:p>
        </p:txBody>
      </p:sp>
      <p:pic>
        <p:nvPicPr>
          <p:cNvPr id="5" name="Picture 4"/>
          <p:cNvPicPr>
            <a:picLocks noChangeAspect="1"/>
          </p:cNvPicPr>
          <p:nvPr/>
        </p:nvPicPr>
        <p:blipFill>
          <a:blip r:embed="rId3"/>
          <a:stretch>
            <a:fillRect/>
          </a:stretch>
        </p:blipFill>
        <p:spPr>
          <a:xfrm>
            <a:off x="221001" y="2109347"/>
            <a:ext cx="5715342" cy="4301838"/>
          </a:xfrm>
          <a:prstGeom prst="rect">
            <a:avLst/>
          </a:prstGeom>
        </p:spPr>
      </p:pic>
      <p:pic>
        <p:nvPicPr>
          <p:cNvPr id="6" name="Picture 5"/>
          <p:cNvPicPr>
            <a:picLocks noChangeAspect="1"/>
          </p:cNvPicPr>
          <p:nvPr/>
        </p:nvPicPr>
        <p:blipFill>
          <a:blip r:embed="rId4"/>
          <a:stretch>
            <a:fillRect/>
          </a:stretch>
        </p:blipFill>
        <p:spPr>
          <a:xfrm>
            <a:off x="10594710" y="0"/>
            <a:ext cx="1597290" cy="804742"/>
          </a:xfrm>
          <a:prstGeom prst="rect">
            <a:avLst/>
          </a:prstGeom>
        </p:spPr>
      </p:pic>
    </p:spTree>
    <p:extLst>
      <p:ext uri="{BB962C8B-B14F-4D97-AF65-F5344CB8AC3E}">
        <p14:creationId xmlns:p14="http://schemas.microsoft.com/office/powerpoint/2010/main" val="38840322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6318885" y="3499667"/>
            <a:ext cx="4939666" cy="2542810"/>
          </a:xfrm>
        </p:spPr>
        <p:txBody>
          <a:bodyPr/>
          <a:lstStyle/>
          <a:p>
            <a:r>
              <a:rPr lang="en-US" dirty="0" smtClean="0"/>
              <a:t>charts</a:t>
            </a:r>
            <a:endParaRPr lang="en-US" dirty="0"/>
          </a:p>
        </p:txBody>
      </p:sp>
      <p:sp>
        <p:nvSpPr>
          <p:cNvPr id="4" name="Content Placeholder 3">
            <a:extLst>
              <a:ext uri="{FF2B5EF4-FFF2-40B4-BE49-F238E27FC236}">
                <a16:creationId xmlns:a16="http://schemas.microsoft.com/office/drawing/2014/main" id="{07C3632C-2D2E-7026-33B8-EE42DA4BDB5C}"/>
              </a:ext>
            </a:extLst>
          </p:cNvPr>
          <p:cNvSpPr>
            <a:spLocks noGrp="1"/>
          </p:cNvSpPr>
          <p:nvPr>
            <p:ph sz="quarter" idx="14"/>
          </p:nvPr>
        </p:nvSpPr>
        <p:spPr>
          <a:xfrm>
            <a:off x="603885" y="457200"/>
            <a:ext cx="5332458" cy="6045199"/>
          </a:xfrm>
        </p:spPr>
        <p:txBody>
          <a:bodyPr>
            <a:normAutofit/>
          </a:bodyPr>
          <a:lstStyle/>
          <a:p>
            <a:pPr marL="342900" indent="-342900">
              <a:buFont typeface="Arial" panose="020B0604020202020204" pitchFamily="34" charset="0"/>
              <a:buChar char="•"/>
            </a:pPr>
            <a:r>
              <a:rPr lang="en-US" dirty="0" smtClean="0"/>
              <a:t>This chart explains that old customers represented by blue color have the large scale in sales over years and represent the </a:t>
            </a:r>
            <a:r>
              <a:rPr lang="en-US" b="1" dirty="0" smtClean="0"/>
              <a:t>loyalty</a:t>
            </a:r>
            <a:r>
              <a:rPr lang="en-US" dirty="0" smtClean="0"/>
              <a:t> of the old customers</a:t>
            </a:r>
          </a:p>
          <a:p>
            <a:pPr marL="0" indent="0">
              <a:buNone/>
            </a:pPr>
            <a:endParaRPr lang="en-US" dirty="0" smtClean="0"/>
          </a:p>
          <a:p>
            <a:pPr marL="342900" indent="-342900">
              <a:buFont typeface="Arial" panose="020B0604020202020204" pitchFamily="34" charset="0"/>
              <a:buChar char="•"/>
            </a:pPr>
            <a:endParaRPr lang="en-US" b="1" dirty="0" smtClean="0"/>
          </a:p>
          <a:p>
            <a:pPr marL="0" indent="0">
              <a:buNone/>
            </a:pPr>
            <a:endParaRPr lang="en-US" b="1" dirty="0"/>
          </a:p>
        </p:txBody>
      </p:sp>
      <p:pic>
        <p:nvPicPr>
          <p:cNvPr id="3" name="Picture 2"/>
          <p:cNvPicPr>
            <a:picLocks noChangeAspect="1"/>
          </p:cNvPicPr>
          <p:nvPr/>
        </p:nvPicPr>
        <p:blipFill>
          <a:blip r:embed="rId3"/>
          <a:stretch>
            <a:fillRect/>
          </a:stretch>
        </p:blipFill>
        <p:spPr>
          <a:xfrm>
            <a:off x="388914" y="2189505"/>
            <a:ext cx="5547429" cy="4552381"/>
          </a:xfrm>
          <a:prstGeom prst="rect">
            <a:avLst/>
          </a:prstGeom>
        </p:spPr>
      </p:pic>
      <p:pic>
        <p:nvPicPr>
          <p:cNvPr id="6" name="Picture 5"/>
          <p:cNvPicPr>
            <a:picLocks noChangeAspect="1"/>
          </p:cNvPicPr>
          <p:nvPr/>
        </p:nvPicPr>
        <p:blipFill>
          <a:blip r:embed="rId4"/>
          <a:stretch>
            <a:fillRect/>
          </a:stretch>
        </p:blipFill>
        <p:spPr>
          <a:xfrm>
            <a:off x="10594710" y="0"/>
            <a:ext cx="1597290" cy="804742"/>
          </a:xfrm>
          <a:prstGeom prst="rect">
            <a:avLst/>
          </a:prstGeom>
        </p:spPr>
      </p:pic>
    </p:spTree>
    <p:extLst>
      <p:ext uri="{BB962C8B-B14F-4D97-AF65-F5344CB8AC3E}">
        <p14:creationId xmlns:p14="http://schemas.microsoft.com/office/powerpoint/2010/main" val="6413486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6318885" y="3499667"/>
            <a:ext cx="4939666" cy="2542810"/>
          </a:xfrm>
        </p:spPr>
        <p:txBody>
          <a:bodyPr/>
          <a:lstStyle/>
          <a:p>
            <a:r>
              <a:rPr lang="en-US" dirty="0" smtClean="0"/>
              <a:t>charts</a:t>
            </a:r>
            <a:endParaRPr lang="en-US" dirty="0"/>
          </a:p>
        </p:txBody>
      </p:sp>
      <p:sp>
        <p:nvSpPr>
          <p:cNvPr id="4" name="Content Placeholder 3">
            <a:extLst>
              <a:ext uri="{FF2B5EF4-FFF2-40B4-BE49-F238E27FC236}">
                <a16:creationId xmlns:a16="http://schemas.microsoft.com/office/drawing/2014/main" id="{07C3632C-2D2E-7026-33B8-EE42DA4BDB5C}"/>
              </a:ext>
            </a:extLst>
          </p:cNvPr>
          <p:cNvSpPr>
            <a:spLocks noGrp="1"/>
          </p:cNvSpPr>
          <p:nvPr>
            <p:ph sz="quarter" idx="14"/>
          </p:nvPr>
        </p:nvSpPr>
        <p:spPr>
          <a:xfrm>
            <a:off x="603885" y="457200"/>
            <a:ext cx="5332458" cy="6045199"/>
          </a:xfrm>
        </p:spPr>
        <p:txBody>
          <a:bodyPr>
            <a:normAutofit/>
          </a:bodyPr>
          <a:lstStyle/>
          <a:p>
            <a:pPr marL="342900" indent="-342900">
              <a:buFont typeface="Arial" panose="020B0604020202020204" pitchFamily="34" charset="0"/>
              <a:buChar char="•"/>
            </a:pPr>
            <a:r>
              <a:rPr lang="en-US" dirty="0" smtClean="0"/>
              <a:t>Retention Rate also considering important metric to measure how satisfied the customers</a:t>
            </a:r>
          </a:p>
          <a:p>
            <a:pPr marL="342900" indent="-342900">
              <a:buFont typeface="Arial" panose="020B0604020202020204" pitchFamily="34" charset="0"/>
              <a:buChar char="•"/>
            </a:pPr>
            <a:r>
              <a:rPr lang="en-US" dirty="0" smtClean="0"/>
              <a:t>If retention rate is high it means the same customers come again and make orders</a:t>
            </a:r>
          </a:p>
          <a:p>
            <a:pPr marL="0" indent="0">
              <a:buNone/>
            </a:pPr>
            <a:endParaRPr lang="en-US" dirty="0" smtClean="0"/>
          </a:p>
          <a:p>
            <a:pPr marL="342900" indent="-342900">
              <a:buFont typeface="Arial" panose="020B0604020202020204" pitchFamily="34" charset="0"/>
              <a:buChar char="•"/>
            </a:pPr>
            <a:endParaRPr lang="en-US" b="1" dirty="0" smtClean="0"/>
          </a:p>
          <a:p>
            <a:pPr marL="0" indent="0">
              <a:buNone/>
            </a:pPr>
            <a:endParaRPr lang="en-US" b="1" dirty="0"/>
          </a:p>
        </p:txBody>
      </p:sp>
      <p:pic>
        <p:nvPicPr>
          <p:cNvPr id="5" name="Picture 4"/>
          <p:cNvPicPr>
            <a:picLocks noChangeAspect="1"/>
          </p:cNvPicPr>
          <p:nvPr/>
        </p:nvPicPr>
        <p:blipFill>
          <a:blip r:embed="rId3"/>
          <a:stretch>
            <a:fillRect/>
          </a:stretch>
        </p:blipFill>
        <p:spPr>
          <a:xfrm>
            <a:off x="0" y="3053876"/>
            <a:ext cx="6187762" cy="3434391"/>
          </a:xfrm>
          <a:prstGeom prst="rect">
            <a:avLst/>
          </a:prstGeom>
        </p:spPr>
      </p:pic>
      <p:pic>
        <p:nvPicPr>
          <p:cNvPr id="6" name="Picture 5"/>
          <p:cNvPicPr>
            <a:picLocks noChangeAspect="1"/>
          </p:cNvPicPr>
          <p:nvPr/>
        </p:nvPicPr>
        <p:blipFill>
          <a:blip r:embed="rId4"/>
          <a:stretch>
            <a:fillRect/>
          </a:stretch>
        </p:blipFill>
        <p:spPr>
          <a:xfrm>
            <a:off x="10594710" y="54829"/>
            <a:ext cx="1597290" cy="804742"/>
          </a:xfrm>
          <a:prstGeom prst="rect">
            <a:avLst/>
          </a:prstGeom>
        </p:spPr>
      </p:pic>
    </p:spTree>
    <p:extLst>
      <p:ext uri="{BB962C8B-B14F-4D97-AF65-F5344CB8AC3E}">
        <p14:creationId xmlns:p14="http://schemas.microsoft.com/office/powerpoint/2010/main" val="17645538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6309904" y="411479"/>
            <a:ext cx="5486400" cy="3291840"/>
          </a:xfrm>
        </p:spPr>
        <p:txBody>
          <a:bodyPr/>
          <a:lstStyle/>
          <a:p>
            <a:r>
              <a:rPr lang="en-US" dirty="0"/>
              <a:t>Creating </a:t>
            </a:r>
            <a:r>
              <a:rPr lang="en-US" dirty="0" smtClean="0"/>
              <a:t>Dashboard</a:t>
            </a:r>
            <a:endParaRPr lang="en-US" dirty="0"/>
          </a:p>
        </p:txBody>
      </p:sp>
      <p:pic>
        <p:nvPicPr>
          <p:cNvPr id="2" name="Picture 1"/>
          <p:cNvPicPr>
            <a:picLocks noChangeAspect="1"/>
          </p:cNvPicPr>
          <p:nvPr/>
        </p:nvPicPr>
        <p:blipFill>
          <a:blip r:embed="rId3"/>
          <a:stretch>
            <a:fillRect/>
          </a:stretch>
        </p:blipFill>
        <p:spPr>
          <a:xfrm>
            <a:off x="0" y="45719"/>
            <a:ext cx="1597290" cy="804742"/>
          </a:xfrm>
          <a:prstGeom prst="rect">
            <a:avLst/>
          </a:prstGeom>
        </p:spPr>
      </p:pic>
    </p:spTree>
    <p:extLst>
      <p:ext uri="{BB962C8B-B14F-4D97-AF65-F5344CB8AC3E}">
        <p14:creationId xmlns:p14="http://schemas.microsoft.com/office/powerpoint/2010/main" val="38230707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A9A9A7-F1D2-237D-AC72-E21A286F0A6F}"/>
              </a:ext>
            </a:extLst>
          </p:cNvPr>
          <p:cNvSpPr>
            <a:spLocks noGrp="1"/>
          </p:cNvSpPr>
          <p:nvPr>
            <p:ph type="title"/>
          </p:nvPr>
        </p:nvSpPr>
        <p:spPr>
          <a:xfrm>
            <a:off x="3661409" y="4661717"/>
            <a:ext cx="7936230" cy="1380760"/>
          </a:xfrm>
        </p:spPr>
        <p:txBody>
          <a:bodyPr/>
          <a:lstStyle/>
          <a:p>
            <a:r>
              <a:rPr lang="en-US" dirty="0"/>
              <a:t>Creating Dashboard</a:t>
            </a:r>
          </a:p>
        </p:txBody>
      </p:sp>
      <p:sp>
        <p:nvSpPr>
          <p:cNvPr id="3" name="TextBox 2"/>
          <p:cNvSpPr txBox="1"/>
          <p:nvPr/>
        </p:nvSpPr>
        <p:spPr>
          <a:xfrm>
            <a:off x="449942" y="493485"/>
            <a:ext cx="8142515"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The dashboard phase was divided into three </a:t>
            </a:r>
            <a:r>
              <a:rPr lang="en-US" sz="2400" dirty="0" smtClean="0">
                <a:solidFill>
                  <a:schemeClr val="bg1"/>
                </a:solidFill>
                <a:latin typeface="Arial" panose="020B0604020202020204" pitchFamily="34" charset="0"/>
                <a:cs typeface="Arial" panose="020B0604020202020204" pitchFamily="34" charset="0"/>
              </a:rPr>
              <a:t>reports.</a:t>
            </a:r>
            <a:endParaRPr lang="en-US" sz="2400" dirty="0">
              <a:solidFill>
                <a:schemeClr val="bg1"/>
              </a:solidFill>
              <a:latin typeface="Arial" panose="020B0604020202020204" pitchFamily="34" charset="0"/>
              <a:cs typeface="Arial" panose="020B0604020202020204" pitchFamily="34" charset="0"/>
            </a:endParaRPr>
          </a:p>
        </p:txBody>
      </p:sp>
      <p:graphicFrame>
        <p:nvGraphicFramePr>
          <p:cNvPr id="5" name="Diagram 4"/>
          <p:cNvGraphicFramePr/>
          <p:nvPr>
            <p:extLst>
              <p:ext uri="{D42A27DB-BD31-4B8C-83A1-F6EECF244321}">
                <p14:modId xmlns:p14="http://schemas.microsoft.com/office/powerpoint/2010/main" val="241304021"/>
              </p:ext>
            </p:extLst>
          </p:nvPr>
        </p:nvGraphicFramePr>
        <p:xfrm>
          <a:off x="2801257" y="1534855"/>
          <a:ext cx="6995885" cy="3126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p:cNvPicPr>
            <a:picLocks noChangeAspect="1"/>
          </p:cNvPicPr>
          <p:nvPr/>
        </p:nvPicPr>
        <p:blipFill>
          <a:blip r:embed="rId8"/>
          <a:stretch>
            <a:fillRect/>
          </a:stretch>
        </p:blipFill>
        <p:spPr>
          <a:xfrm>
            <a:off x="10594710" y="91114"/>
            <a:ext cx="1597290" cy="804742"/>
          </a:xfrm>
          <a:prstGeom prst="rect">
            <a:avLst/>
          </a:prstGeom>
        </p:spPr>
      </p:pic>
    </p:spTree>
    <p:extLst>
      <p:ext uri="{BB962C8B-B14F-4D97-AF65-F5344CB8AC3E}">
        <p14:creationId xmlns:p14="http://schemas.microsoft.com/office/powerpoint/2010/main" val="41276951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smtClean="0"/>
              <a:t>Content</a:t>
            </a:r>
            <a:endParaRPr lang="en-US" dirty="0"/>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553505"/>
          </a:xfrm>
        </p:spPr>
        <p:txBody>
          <a:bodyPr tIns="457200">
            <a:normAutofit/>
          </a:bodyPr>
          <a:lstStyle/>
          <a:p>
            <a:r>
              <a:rPr lang="en-US" dirty="0"/>
              <a:t>Introduction</a:t>
            </a:r>
          </a:p>
          <a:p>
            <a:r>
              <a:rPr lang="en-US" dirty="0" smtClean="0"/>
              <a:t>Data Cleaning and Normalization</a:t>
            </a:r>
          </a:p>
          <a:p>
            <a:r>
              <a:rPr lang="en-US" dirty="0"/>
              <a:t>Questions and KPIs </a:t>
            </a:r>
            <a:r>
              <a:rPr lang="en-US" dirty="0" smtClean="0"/>
              <a:t>metrics</a:t>
            </a:r>
            <a:endParaRPr lang="en-US" b="0" dirty="0" smtClean="0"/>
          </a:p>
          <a:p>
            <a:r>
              <a:rPr lang="en-US" dirty="0" smtClean="0"/>
              <a:t>Create charts and visualizations</a:t>
            </a:r>
          </a:p>
          <a:p>
            <a:r>
              <a:rPr lang="en-US" dirty="0" smtClean="0"/>
              <a:t>Creating Dashboard</a:t>
            </a:r>
          </a:p>
        </p:txBody>
      </p:sp>
      <p:pic>
        <p:nvPicPr>
          <p:cNvPr id="4" name="Picture 3"/>
          <p:cNvPicPr>
            <a:picLocks noChangeAspect="1"/>
          </p:cNvPicPr>
          <p:nvPr/>
        </p:nvPicPr>
        <p:blipFill>
          <a:blip r:embed="rId3"/>
          <a:stretch>
            <a:fillRect/>
          </a:stretch>
        </p:blipFill>
        <p:spPr>
          <a:xfrm>
            <a:off x="0" y="181583"/>
            <a:ext cx="1597290" cy="804742"/>
          </a:xfrm>
          <a:prstGeom prst="rect">
            <a:avLst/>
          </a:prstGeom>
        </p:spPr>
      </p:pic>
    </p:spTree>
    <p:extLst>
      <p:ext uri="{BB962C8B-B14F-4D97-AF65-F5344CB8AC3E}">
        <p14:creationId xmlns:p14="http://schemas.microsoft.com/office/powerpoint/2010/main" val="33466857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A9A9A7-F1D2-237D-AC72-E21A286F0A6F}"/>
              </a:ext>
            </a:extLst>
          </p:cNvPr>
          <p:cNvSpPr>
            <a:spLocks noGrp="1"/>
          </p:cNvSpPr>
          <p:nvPr>
            <p:ph type="title"/>
          </p:nvPr>
        </p:nvSpPr>
        <p:spPr>
          <a:xfrm>
            <a:off x="3661409" y="4661717"/>
            <a:ext cx="7936230" cy="1380760"/>
          </a:xfrm>
        </p:spPr>
        <p:txBody>
          <a:bodyPr/>
          <a:lstStyle/>
          <a:p>
            <a:r>
              <a:rPr lang="en-US" dirty="0"/>
              <a:t>Creating Dashboard</a:t>
            </a:r>
          </a:p>
        </p:txBody>
      </p:sp>
      <p:pic>
        <p:nvPicPr>
          <p:cNvPr id="2" name="Picture 1"/>
          <p:cNvPicPr>
            <a:picLocks noChangeAspect="1"/>
          </p:cNvPicPr>
          <p:nvPr/>
        </p:nvPicPr>
        <p:blipFill>
          <a:blip r:embed="rId3"/>
          <a:stretch>
            <a:fillRect/>
          </a:stretch>
        </p:blipFill>
        <p:spPr>
          <a:xfrm>
            <a:off x="1320800" y="221708"/>
            <a:ext cx="10276839" cy="4742178"/>
          </a:xfrm>
          <a:prstGeom prst="rect">
            <a:avLst/>
          </a:prstGeom>
          <a:ln>
            <a:noFill/>
          </a:ln>
          <a:effectLst>
            <a:softEdge rad="112500"/>
          </a:effectLst>
        </p:spPr>
      </p:pic>
      <p:pic>
        <p:nvPicPr>
          <p:cNvPr id="4" name="Picture 3"/>
          <p:cNvPicPr>
            <a:picLocks noChangeAspect="1"/>
          </p:cNvPicPr>
          <p:nvPr/>
        </p:nvPicPr>
        <p:blipFill>
          <a:blip r:embed="rId4"/>
          <a:stretch>
            <a:fillRect/>
          </a:stretch>
        </p:blipFill>
        <p:spPr>
          <a:xfrm>
            <a:off x="0" y="0"/>
            <a:ext cx="1597290" cy="804742"/>
          </a:xfrm>
          <a:prstGeom prst="rect">
            <a:avLst/>
          </a:prstGeom>
        </p:spPr>
      </p:pic>
    </p:spTree>
    <p:extLst>
      <p:ext uri="{BB962C8B-B14F-4D97-AF65-F5344CB8AC3E}">
        <p14:creationId xmlns:p14="http://schemas.microsoft.com/office/powerpoint/2010/main" val="37241459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A9A9A7-F1D2-237D-AC72-E21A286F0A6F}"/>
              </a:ext>
            </a:extLst>
          </p:cNvPr>
          <p:cNvSpPr>
            <a:spLocks noGrp="1"/>
          </p:cNvSpPr>
          <p:nvPr>
            <p:ph type="title"/>
          </p:nvPr>
        </p:nvSpPr>
        <p:spPr>
          <a:xfrm>
            <a:off x="3661409" y="4661717"/>
            <a:ext cx="7936230" cy="1380760"/>
          </a:xfrm>
        </p:spPr>
        <p:txBody>
          <a:bodyPr/>
          <a:lstStyle/>
          <a:p>
            <a:r>
              <a:rPr lang="en-US" dirty="0"/>
              <a:t>Creating Dashboard</a:t>
            </a:r>
          </a:p>
        </p:txBody>
      </p:sp>
      <p:pic>
        <p:nvPicPr>
          <p:cNvPr id="3" name="Picture 2"/>
          <p:cNvPicPr>
            <a:picLocks noChangeAspect="1"/>
          </p:cNvPicPr>
          <p:nvPr/>
        </p:nvPicPr>
        <p:blipFill>
          <a:blip r:embed="rId3"/>
          <a:stretch>
            <a:fillRect/>
          </a:stretch>
        </p:blipFill>
        <p:spPr>
          <a:xfrm>
            <a:off x="1320800" y="185011"/>
            <a:ext cx="10276839" cy="5083675"/>
          </a:xfrm>
          <a:prstGeom prst="rect">
            <a:avLst/>
          </a:prstGeom>
          <a:ln>
            <a:noFill/>
          </a:ln>
          <a:effectLst>
            <a:softEdge rad="112500"/>
          </a:effectLst>
        </p:spPr>
      </p:pic>
      <p:pic>
        <p:nvPicPr>
          <p:cNvPr id="4" name="Picture 3"/>
          <p:cNvPicPr>
            <a:picLocks noChangeAspect="1"/>
          </p:cNvPicPr>
          <p:nvPr/>
        </p:nvPicPr>
        <p:blipFill>
          <a:blip r:embed="rId4"/>
          <a:stretch>
            <a:fillRect/>
          </a:stretch>
        </p:blipFill>
        <p:spPr>
          <a:xfrm>
            <a:off x="0" y="0"/>
            <a:ext cx="1597290" cy="804742"/>
          </a:xfrm>
          <a:prstGeom prst="rect">
            <a:avLst/>
          </a:prstGeom>
        </p:spPr>
      </p:pic>
    </p:spTree>
    <p:extLst>
      <p:ext uri="{BB962C8B-B14F-4D97-AF65-F5344CB8AC3E}">
        <p14:creationId xmlns:p14="http://schemas.microsoft.com/office/powerpoint/2010/main" val="7330336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A9A9A7-F1D2-237D-AC72-E21A286F0A6F}"/>
              </a:ext>
            </a:extLst>
          </p:cNvPr>
          <p:cNvSpPr>
            <a:spLocks noGrp="1"/>
          </p:cNvSpPr>
          <p:nvPr>
            <p:ph type="title"/>
          </p:nvPr>
        </p:nvSpPr>
        <p:spPr>
          <a:xfrm>
            <a:off x="3661409" y="4661717"/>
            <a:ext cx="7936230" cy="1380760"/>
          </a:xfrm>
        </p:spPr>
        <p:txBody>
          <a:bodyPr/>
          <a:lstStyle/>
          <a:p>
            <a:r>
              <a:rPr lang="en-US" dirty="0"/>
              <a:t>Creating Dashboard</a:t>
            </a:r>
          </a:p>
        </p:txBody>
      </p:sp>
      <p:pic>
        <p:nvPicPr>
          <p:cNvPr id="2" name="Picture 1"/>
          <p:cNvPicPr>
            <a:picLocks noChangeAspect="1"/>
          </p:cNvPicPr>
          <p:nvPr/>
        </p:nvPicPr>
        <p:blipFill>
          <a:blip r:embed="rId3"/>
          <a:stretch>
            <a:fillRect/>
          </a:stretch>
        </p:blipFill>
        <p:spPr>
          <a:xfrm>
            <a:off x="1291771" y="154139"/>
            <a:ext cx="10407468" cy="5158090"/>
          </a:xfrm>
          <a:prstGeom prst="rect">
            <a:avLst/>
          </a:prstGeom>
          <a:ln>
            <a:noFill/>
          </a:ln>
          <a:effectLst>
            <a:softEdge rad="112500"/>
          </a:effectLst>
        </p:spPr>
      </p:pic>
      <p:pic>
        <p:nvPicPr>
          <p:cNvPr id="4" name="Picture 3"/>
          <p:cNvPicPr>
            <a:picLocks noChangeAspect="1"/>
          </p:cNvPicPr>
          <p:nvPr/>
        </p:nvPicPr>
        <p:blipFill>
          <a:blip r:embed="rId4"/>
          <a:stretch>
            <a:fillRect/>
          </a:stretch>
        </p:blipFill>
        <p:spPr>
          <a:xfrm>
            <a:off x="0" y="0"/>
            <a:ext cx="1597290" cy="804742"/>
          </a:xfrm>
          <a:prstGeom prst="rect">
            <a:avLst/>
          </a:prstGeom>
        </p:spPr>
      </p:pic>
    </p:spTree>
    <p:extLst>
      <p:ext uri="{BB962C8B-B14F-4D97-AF65-F5344CB8AC3E}">
        <p14:creationId xmlns:p14="http://schemas.microsoft.com/office/powerpoint/2010/main" val="33038774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8"/>
            <a:ext cx="6096726" cy="3333207"/>
          </a:xfrm>
        </p:spPr>
        <p:txBody>
          <a:bodyPr/>
          <a:lstStyle/>
          <a:p>
            <a:r>
              <a:rPr lang="en-US" sz="8800" dirty="0"/>
              <a:t>Thank you</a:t>
            </a:r>
          </a:p>
        </p:txBody>
      </p:sp>
      <p:pic>
        <p:nvPicPr>
          <p:cNvPr id="5" name="Picture 4"/>
          <p:cNvPicPr>
            <a:picLocks noChangeAspect="1"/>
          </p:cNvPicPr>
          <p:nvPr/>
        </p:nvPicPr>
        <p:blipFill>
          <a:blip r:embed="rId3"/>
          <a:stretch>
            <a:fillRect/>
          </a:stretch>
        </p:blipFill>
        <p:spPr>
          <a:xfrm>
            <a:off x="0" y="196343"/>
            <a:ext cx="1597290" cy="804742"/>
          </a:xfrm>
          <a:prstGeom prst="rect">
            <a:avLst/>
          </a:prstGeom>
        </p:spPr>
      </p:pic>
    </p:spTree>
    <p:extLst>
      <p:ext uri="{BB962C8B-B14F-4D97-AF65-F5344CB8AC3E}">
        <p14:creationId xmlns:p14="http://schemas.microsoft.com/office/powerpoint/2010/main" val="42611324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alpha val="11000"/>
          </a:schemeClr>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1"/>
            <a:ext cx="12192000" cy="5803210"/>
          </a:xfrm>
          <a:prstGeom prst="rect">
            <a:avLst/>
          </a:prstGeom>
          <a:ln>
            <a:noFill/>
          </a:ln>
          <a:effectLst>
            <a:softEdge rad="127000"/>
          </a:effectLst>
        </p:spPr>
      </p:pic>
      <p:sp>
        <p:nvSpPr>
          <p:cNvPr id="8" name="TextBox 7"/>
          <p:cNvSpPr txBox="1"/>
          <p:nvPr/>
        </p:nvSpPr>
        <p:spPr>
          <a:xfrm>
            <a:off x="290286" y="6023430"/>
            <a:ext cx="11611428" cy="83099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2400" dirty="0">
                <a:solidFill>
                  <a:schemeClr val="bg1"/>
                </a:solidFill>
                <a:latin typeface="Bahnschrift SemiBold" panose="020B0502040204020203" pitchFamily="34" charset="0"/>
              </a:rPr>
              <a:t>Team members: </a:t>
            </a:r>
            <a:r>
              <a:rPr lang="en-US" sz="2400" dirty="0" err="1" smtClean="0">
                <a:solidFill>
                  <a:schemeClr val="bg1"/>
                </a:solidFill>
                <a:latin typeface="Bahnschrift SemiBold" panose="020B0502040204020203" pitchFamily="34" charset="0"/>
              </a:rPr>
              <a:t>Almoataz</a:t>
            </a:r>
            <a:r>
              <a:rPr lang="en-US" sz="2400" dirty="0" smtClean="0">
                <a:solidFill>
                  <a:schemeClr val="bg1"/>
                </a:solidFill>
                <a:latin typeface="Bahnschrift SemiBold" panose="020B0502040204020203" pitchFamily="34" charset="0"/>
              </a:rPr>
              <a:t> M. </a:t>
            </a:r>
            <a:r>
              <a:rPr lang="en-US" sz="2400" dirty="0">
                <a:solidFill>
                  <a:schemeClr val="bg1"/>
                </a:solidFill>
                <a:latin typeface="Bahnschrift SemiBold" panose="020B0502040204020203" pitchFamily="34" charset="0"/>
              </a:rPr>
              <a:t>Gad | </a:t>
            </a:r>
            <a:r>
              <a:rPr lang="en-US" sz="2400" dirty="0" err="1">
                <a:solidFill>
                  <a:schemeClr val="bg1"/>
                </a:solidFill>
                <a:latin typeface="Bahnschrift SemiBold" panose="020B0502040204020203" pitchFamily="34" charset="0"/>
              </a:rPr>
              <a:t>Abddelrahman</a:t>
            </a:r>
            <a:r>
              <a:rPr lang="en-US" sz="2400" dirty="0">
                <a:solidFill>
                  <a:schemeClr val="bg1"/>
                </a:solidFill>
                <a:latin typeface="Bahnschrift SemiBold" panose="020B0502040204020203" pitchFamily="34" charset="0"/>
              </a:rPr>
              <a:t> </a:t>
            </a:r>
            <a:r>
              <a:rPr lang="en-US" sz="2400" dirty="0" smtClean="0">
                <a:solidFill>
                  <a:schemeClr val="bg1"/>
                </a:solidFill>
                <a:latin typeface="Bahnschrift SemiBold" panose="020B0502040204020203" pitchFamily="34" charset="0"/>
              </a:rPr>
              <a:t>Ali    </a:t>
            </a:r>
            <a:r>
              <a:rPr lang="en-US" sz="2400" dirty="0">
                <a:solidFill>
                  <a:schemeClr val="bg1"/>
                </a:solidFill>
                <a:latin typeface="Bahnschrift SemiBold" panose="020B0502040204020203" pitchFamily="34" charset="0"/>
              </a:rPr>
              <a:t>| </a:t>
            </a:r>
            <a:r>
              <a:rPr lang="en-US" sz="2400" dirty="0" smtClean="0">
                <a:solidFill>
                  <a:schemeClr val="bg1"/>
                </a:solidFill>
                <a:latin typeface="Bahnschrift SemiBold" panose="020B0502040204020203" pitchFamily="34" charset="0"/>
              </a:rPr>
              <a:t>   Ahmed Adel    </a:t>
            </a:r>
            <a:r>
              <a:rPr lang="en-US" sz="2400" dirty="0">
                <a:solidFill>
                  <a:schemeClr val="bg1"/>
                </a:solidFill>
                <a:latin typeface="Bahnschrift SemiBold" panose="020B0502040204020203" pitchFamily="34" charset="0"/>
              </a:rPr>
              <a:t>| </a:t>
            </a:r>
            <a:endParaRPr lang="en-US" sz="2400" dirty="0" smtClean="0">
              <a:solidFill>
                <a:schemeClr val="bg1"/>
              </a:solidFill>
              <a:latin typeface="Bahnschrift SemiBold" panose="020B0502040204020203" pitchFamily="34" charset="0"/>
            </a:endParaRPr>
          </a:p>
          <a:p>
            <a:r>
              <a:rPr lang="en-US" sz="2400" dirty="0">
                <a:solidFill>
                  <a:schemeClr val="bg1"/>
                </a:solidFill>
                <a:latin typeface="Bahnschrift SemiBold" panose="020B0502040204020203" pitchFamily="34" charset="0"/>
              </a:rPr>
              <a:t> </a:t>
            </a:r>
            <a:r>
              <a:rPr lang="en-US" sz="2400" dirty="0" smtClean="0">
                <a:solidFill>
                  <a:schemeClr val="bg1"/>
                </a:solidFill>
                <a:latin typeface="Bahnschrift SemiBold" panose="020B0502040204020203" pitchFamily="34" charset="0"/>
              </a:rPr>
              <a:t>                           Ahmed </a:t>
            </a:r>
            <a:r>
              <a:rPr lang="en-US" sz="2400" dirty="0">
                <a:solidFill>
                  <a:schemeClr val="bg1"/>
                </a:solidFill>
                <a:latin typeface="Bahnschrift SemiBold" panose="020B0502040204020203" pitchFamily="34" charset="0"/>
              </a:rPr>
              <a:t>M. </a:t>
            </a:r>
            <a:r>
              <a:rPr lang="en-US" sz="2400" dirty="0" err="1">
                <a:solidFill>
                  <a:schemeClr val="bg1"/>
                </a:solidFill>
                <a:latin typeface="Bahnschrift SemiBold" panose="020B0502040204020203" pitchFamily="34" charset="0"/>
              </a:rPr>
              <a:t>Elsafy</a:t>
            </a:r>
            <a:r>
              <a:rPr lang="en-US" sz="2400" dirty="0">
                <a:solidFill>
                  <a:schemeClr val="bg1"/>
                </a:solidFill>
                <a:latin typeface="Bahnschrift SemiBold" panose="020B0502040204020203" pitchFamily="34" charset="0"/>
              </a:rPr>
              <a:t> </a:t>
            </a:r>
          </a:p>
        </p:txBody>
      </p:sp>
      <p:pic>
        <p:nvPicPr>
          <p:cNvPr id="9" name="Picture 8"/>
          <p:cNvPicPr>
            <a:picLocks noChangeAspect="1"/>
          </p:cNvPicPr>
          <p:nvPr/>
        </p:nvPicPr>
        <p:blipFill>
          <a:blip r:embed="rId5"/>
          <a:stretch>
            <a:fillRect/>
          </a:stretch>
        </p:blipFill>
        <p:spPr>
          <a:xfrm>
            <a:off x="10594710" y="1"/>
            <a:ext cx="1597290" cy="804742"/>
          </a:xfrm>
          <a:prstGeom prst="rect">
            <a:avLst/>
          </a:prstGeom>
        </p:spPr>
      </p:pic>
    </p:spTree>
    <p:extLst>
      <p:ext uri="{BB962C8B-B14F-4D97-AF65-F5344CB8AC3E}">
        <p14:creationId xmlns:p14="http://schemas.microsoft.com/office/powerpoint/2010/main" val="2249372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pPr marL="571500" indent="-571500">
              <a:buFont typeface="Wingdings" panose="05000000000000000000" pitchFamily="2" charset="2"/>
              <a:buChar char="Ø"/>
            </a:pPr>
            <a:r>
              <a:rPr lang="en-US" dirty="0" smtClean="0"/>
              <a:t>Introduction</a:t>
            </a:r>
            <a:endParaRPr lang="en-US" dirty="0"/>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2801257" y="2278743"/>
            <a:ext cx="8158843" cy="3962400"/>
          </a:xfrm>
        </p:spPr>
        <p:txBody>
          <a:bodyPr>
            <a:normAutofit/>
          </a:bodyPr>
          <a:lstStyle/>
          <a:p>
            <a:pPr algn="just">
              <a:lnSpc>
                <a:spcPct val="100000"/>
              </a:lnSpc>
            </a:pPr>
            <a:r>
              <a:rPr lang="en-US" dirty="0">
                <a:latin typeface="Arial" panose="020B0604020202020204" pitchFamily="34" charset="0"/>
                <a:cs typeface="Arial" panose="020B0604020202020204" pitchFamily="34" charset="0"/>
              </a:rPr>
              <a:t>In today’s competitive retail environment, data-driven decision-making is essential for optimizing sales performance and enhancing customer satisfaction. This project focuses on analyzing the sales data of a superstore to uncover key insights and trends that can drive strategic improvements. By leveraging tools such as Excel, SQL Server, and Tableau, we have examined various factors like product categories, customer </a:t>
            </a:r>
            <a:r>
              <a:rPr lang="en-US" dirty="0" smtClean="0">
                <a:latin typeface="Arial" panose="020B0604020202020204" pitchFamily="34" charset="0"/>
                <a:cs typeface="Arial" panose="020B0604020202020204" pitchFamily="34" charset="0"/>
              </a:rPr>
              <a:t>demographics and sales performance. </a:t>
            </a:r>
            <a:r>
              <a:rPr lang="en-US" dirty="0">
                <a:latin typeface="Arial" panose="020B0604020202020204" pitchFamily="34" charset="0"/>
                <a:cs typeface="Arial" panose="020B0604020202020204" pitchFamily="34" charset="0"/>
              </a:rPr>
              <a:t>The goal is to identify patterns and opportunities that can inform decisions on inventory management, pricing strategies, and customer targeting to increase profitability and market reach.</a:t>
            </a:r>
          </a:p>
          <a:p>
            <a:endParaRPr lang="en-US" dirty="0"/>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2" name="Picture 1"/>
          <p:cNvPicPr>
            <a:picLocks noChangeAspect="1"/>
          </p:cNvPicPr>
          <p:nvPr/>
        </p:nvPicPr>
        <p:blipFill>
          <a:blip r:embed="rId3"/>
          <a:stretch>
            <a:fillRect/>
          </a:stretch>
        </p:blipFill>
        <p:spPr>
          <a:xfrm>
            <a:off x="0" y="102874"/>
            <a:ext cx="1597290" cy="804742"/>
          </a:xfrm>
          <a:prstGeom prst="rect">
            <a:avLst/>
          </a:prstGeom>
        </p:spPr>
      </p:pic>
    </p:spTree>
    <p:extLst>
      <p:ext uri="{BB962C8B-B14F-4D97-AF65-F5344CB8AC3E}">
        <p14:creationId xmlns:p14="http://schemas.microsoft.com/office/powerpoint/2010/main" val="32003120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pPr marL="571500" indent="-571500">
              <a:buFont typeface="Wingdings" panose="05000000000000000000" pitchFamily="2" charset="2"/>
              <a:buChar char="Ø"/>
            </a:pPr>
            <a:r>
              <a:rPr lang="en-US" dirty="0" smtClean="0"/>
              <a:t>Introduction</a:t>
            </a:r>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4" name="Content Placeholder 3"/>
          <p:cNvPicPr>
            <a:picLocks noGrp="1" noChangeAspect="1"/>
          </p:cNvPicPr>
          <p:nvPr>
            <p:ph sz="quarter" idx="13"/>
          </p:nvPr>
        </p:nvPicPr>
        <p:blipFill>
          <a:blip r:embed="rId3">
            <a:duotone>
              <a:schemeClr val="accent3">
                <a:shade val="45000"/>
                <a:satMod val="135000"/>
              </a:schemeClr>
              <a:prstClr val="white"/>
            </a:duotone>
            <a:extLst>
              <a:ext uri="{BEBA8EAE-BF5A-486C-A8C5-ECC9F3942E4B}">
                <a14:imgProps xmlns:a14="http://schemas.microsoft.com/office/drawing/2010/main">
                  <a14:imgLayer r:embed="rId4">
                    <a14:imgEffect>
                      <a14:artisticCrisscrossEtching/>
                    </a14:imgEffect>
                    <a14:imgEffect>
                      <a14:sharpenSoften amount="50000"/>
                    </a14:imgEffect>
                  </a14:imgLayer>
                </a14:imgProps>
              </a:ext>
            </a:extLst>
          </a:blip>
          <a:stretch>
            <a:fillRect/>
          </a:stretch>
        </p:blipFill>
        <p:spPr>
          <a:xfrm>
            <a:off x="2148114" y="2283217"/>
            <a:ext cx="8897258" cy="3727133"/>
          </a:xfrm>
          <a:prstGeom prst="rect">
            <a:avLst/>
          </a:prstGeom>
          <a:ln>
            <a:noFill/>
          </a:ln>
          <a:effectLst>
            <a:softEdge rad="112500"/>
          </a:effectLst>
        </p:spPr>
      </p:pic>
    </p:spTree>
    <p:extLst>
      <p:ext uri="{BB962C8B-B14F-4D97-AF65-F5344CB8AC3E}">
        <p14:creationId xmlns:p14="http://schemas.microsoft.com/office/powerpoint/2010/main" val="25685574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pPr marL="571500" indent="-571500">
              <a:buFont typeface="Wingdings" panose="05000000000000000000" pitchFamily="2" charset="2"/>
              <a:buChar char="Ø"/>
            </a:pPr>
            <a:r>
              <a:rPr lang="en-US" dirty="0"/>
              <a:t>Data Cleaning and Normalization</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149600" y="2295753"/>
            <a:ext cx="7810500" cy="3700462"/>
          </a:xfrm>
        </p:spPr>
        <p:txBody>
          <a:bodyPr>
            <a:normAutofit/>
          </a:bodyPr>
          <a:lstStyle/>
          <a:p>
            <a:r>
              <a:rPr lang="en-US" dirty="0" smtClean="0"/>
              <a:t>Data Cleaning is the first step in the project. And in my team’s opinion data cleaning process it the most important step.</a:t>
            </a:r>
          </a:p>
          <a:p>
            <a:r>
              <a:rPr lang="en-US" dirty="0" smtClean="0"/>
              <a:t>Cleaned data is important to build high quality insights.</a:t>
            </a:r>
          </a:p>
          <a:p>
            <a:r>
              <a:rPr lang="en-US" dirty="0" smtClean="0"/>
              <a:t>We used python programming language to achieve cleaned data.</a:t>
            </a:r>
          </a:p>
          <a:p>
            <a:r>
              <a:rPr lang="en-US" dirty="0" smtClean="0"/>
              <a:t>We used python libraries like : Pandas ,</a:t>
            </a:r>
            <a:r>
              <a:rPr lang="en-US" dirty="0" err="1" smtClean="0"/>
              <a:t>Numpy</a:t>
            </a:r>
            <a:r>
              <a:rPr lang="en-US" dirty="0"/>
              <a:t> </a:t>
            </a:r>
            <a:r>
              <a:rPr lang="en-US" dirty="0" smtClean="0"/>
              <a:t>and </a:t>
            </a:r>
            <a:r>
              <a:rPr lang="en-US" dirty="0" err="1" smtClean="0"/>
              <a:t>matplotlip</a:t>
            </a:r>
            <a:r>
              <a:rPr lang="en-US" dirty="0" smtClean="0"/>
              <a:t>.</a:t>
            </a:r>
          </a:p>
          <a:p>
            <a:r>
              <a:rPr lang="en-US" dirty="0" smtClean="0"/>
              <a:t>Next screen show data cleaning process by python.</a:t>
            </a:r>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2" name="Picture 1"/>
          <p:cNvPicPr>
            <a:picLocks noChangeAspect="1"/>
          </p:cNvPicPr>
          <p:nvPr/>
        </p:nvPicPr>
        <p:blipFill>
          <a:blip r:embed="rId3"/>
          <a:stretch>
            <a:fillRect/>
          </a:stretch>
        </p:blipFill>
        <p:spPr>
          <a:xfrm>
            <a:off x="169709" y="102874"/>
            <a:ext cx="1597290" cy="804742"/>
          </a:xfrm>
          <a:prstGeom prst="rect">
            <a:avLst/>
          </a:prstGeom>
        </p:spPr>
      </p:pic>
    </p:spTree>
    <p:extLst>
      <p:ext uri="{BB962C8B-B14F-4D97-AF65-F5344CB8AC3E}">
        <p14:creationId xmlns:p14="http://schemas.microsoft.com/office/powerpoint/2010/main" val="33502935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pPr marL="571500" indent="-571500">
              <a:buFont typeface="Wingdings" panose="05000000000000000000" pitchFamily="2" charset="2"/>
              <a:buChar char="Ø"/>
            </a:pPr>
            <a:r>
              <a:rPr lang="en-US" dirty="0"/>
              <a:t>Data Cleaning and Normalization</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4" name="Picture 3"/>
          <p:cNvPicPr>
            <a:picLocks noChangeAspect="1"/>
          </p:cNvPicPr>
          <p:nvPr/>
        </p:nvPicPr>
        <p:blipFill>
          <a:blip r:embed="rId3"/>
          <a:stretch>
            <a:fillRect/>
          </a:stretch>
        </p:blipFill>
        <p:spPr>
          <a:xfrm>
            <a:off x="0" y="254400"/>
            <a:ext cx="1597290" cy="804742"/>
          </a:xfrm>
          <a:prstGeom prst="rect">
            <a:avLst/>
          </a:prstGeom>
        </p:spPr>
      </p:pic>
      <p:sp>
        <p:nvSpPr>
          <p:cNvPr id="5" name="TextBox 4"/>
          <p:cNvSpPr txBox="1"/>
          <p:nvPr/>
        </p:nvSpPr>
        <p:spPr>
          <a:xfrm>
            <a:off x="968354" y="2508069"/>
            <a:ext cx="3041943" cy="1750422"/>
          </a:xfrm>
          <a:prstGeom prst="rect">
            <a:avLst/>
          </a:prstGeom>
          <a:noFill/>
        </p:spPr>
        <p:txBody>
          <a:bodyPr wrap="square" rtlCol="0">
            <a:spAutoFit/>
          </a:bodyPr>
          <a:lstStyle/>
          <a:p>
            <a:r>
              <a:rPr lang="en-US" dirty="0" smtClean="0">
                <a:solidFill>
                  <a:schemeClr val="bg1"/>
                </a:solidFill>
              </a:rPr>
              <a:t>Data cleaning step can be done by many tools, our team used python programming language. By using libraries like pandas and </a:t>
            </a:r>
            <a:r>
              <a:rPr lang="en-US" dirty="0" err="1" smtClean="0">
                <a:solidFill>
                  <a:schemeClr val="bg1"/>
                </a:solidFill>
              </a:rPr>
              <a:t>numpy</a:t>
            </a:r>
            <a:r>
              <a:rPr lang="en-US" dirty="0" smtClean="0">
                <a:solidFill>
                  <a:schemeClr val="bg1"/>
                </a:solidFill>
              </a:rPr>
              <a:t> as shown.</a:t>
            </a:r>
            <a:endParaRPr lang="en-US" dirty="0">
              <a:solidFill>
                <a:schemeClr val="bg1"/>
              </a:solidFill>
            </a:endParaRPr>
          </a:p>
        </p:txBody>
      </p:sp>
      <p:pic>
        <p:nvPicPr>
          <p:cNvPr id="7" name="Picture 6"/>
          <p:cNvPicPr>
            <a:picLocks noChangeAspect="1"/>
          </p:cNvPicPr>
          <p:nvPr/>
        </p:nvPicPr>
        <p:blipFill>
          <a:blip r:embed="rId4"/>
          <a:stretch>
            <a:fillRect/>
          </a:stretch>
        </p:blipFill>
        <p:spPr>
          <a:xfrm>
            <a:off x="4101737" y="1941953"/>
            <a:ext cx="7589520" cy="4633076"/>
          </a:xfrm>
          <a:prstGeom prst="rect">
            <a:avLst/>
          </a:prstGeom>
        </p:spPr>
      </p:pic>
    </p:spTree>
    <p:extLst>
      <p:ext uri="{BB962C8B-B14F-4D97-AF65-F5344CB8AC3E}">
        <p14:creationId xmlns:p14="http://schemas.microsoft.com/office/powerpoint/2010/main" val="27948979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pPr marL="571500" indent="-571500">
              <a:buFont typeface="Wingdings" panose="05000000000000000000" pitchFamily="2" charset="2"/>
              <a:buChar char="Ø"/>
            </a:pPr>
            <a:r>
              <a:rPr lang="en-US" dirty="0"/>
              <a:t>Data Cleaning and Normalization</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4" name="Picture 3"/>
          <p:cNvPicPr>
            <a:picLocks noChangeAspect="1"/>
          </p:cNvPicPr>
          <p:nvPr/>
        </p:nvPicPr>
        <p:blipFill>
          <a:blip r:embed="rId3"/>
          <a:stretch>
            <a:fillRect/>
          </a:stretch>
        </p:blipFill>
        <p:spPr>
          <a:xfrm>
            <a:off x="0" y="254400"/>
            <a:ext cx="1597290" cy="804742"/>
          </a:xfrm>
          <a:prstGeom prst="rect">
            <a:avLst/>
          </a:prstGeom>
        </p:spPr>
      </p:pic>
      <p:pic>
        <p:nvPicPr>
          <p:cNvPr id="2" name="Picture 1"/>
          <p:cNvPicPr>
            <a:picLocks noChangeAspect="1"/>
          </p:cNvPicPr>
          <p:nvPr/>
        </p:nvPicPr>
        <p:blipFill>
          <a:blip r:embed="rId4"/>
          <a:stretch>
            <a:fillRect/>
          </a:stretch>
        </p:blipFill>
        <p:spPr>
          <a:xfrm>
            <a:off x="968354" y="2407389"/>
            <a:ext cx="4870743" cy="4163228"/>
          </a:xfrm>
          <a:prstGeom prst="rect">
            <a:avLst/>
          </a:prstGeom>
        </p:spPr>
      </p:pic>
      <p:pic>
        <p:nvPicPr>
          <p:cNvPr id="6" name="Picture 5"/>
          <p:cNvPicPr>
            <a:picLocks noChangeAspect="1"/>
          </p:cNvPicPr>
          <p:nvPr/>
        </p:nvPicPr>
        <p:blipFill>
          <a:blip r:embed="rId5"/>
          <a:stretch>
            <a:fillRect/>
          </a:stretch>
        </p:blipFill>
        <p:spPr>
          <a:xfrm>
            <a:off x="6615003" y="2407389"/>
            <a:ext cx="4540677" cy="4163228"/>
          </a:xfrm>
          <a:prstGeom prst="rect">
            <a:avLst/>
          </a:prstGeom>
        </p:spPr>
      </p:pic>
    </p:spTree>
    <p:extLst>
      <p:ext uri="{BB962C8B-B14F-4D97-AF65-F5344CB8AC3E}">
        <p14:creationId xmlns:p14="http://schemas.microsoft.com/office/powerpoint/2010/main" val="22810763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pPr marL="571500" indent="-571500">
              <a:buFont typeface="Wingdings" panose="05000000000000000000" pitchFamily="2" charset="2"/>
              <a:buChar char="Ø"/>
            </a:pPr>
            <a:r>
              <a:rPr lang="en-US" dirty="0"/>
              <a:t>Data Cleaning and Normalization</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4" name="Picture 3"/>
          <p:cNvPicPr>
            <a:picLocks noChangeAspect="1"/>
          </p:cNvPicPr>
          <p:nvPr/>
        </p:nvPicPr>
        <p:blipFill>
          <a:blip r:embed="rId3"/>
          <a:stretch>
            <a:fillRect/>
          </a:stretch>
        </p:blipFill>
        <p:spPr>
          <a:xfrm>
            <a:off x="0" y="254400"/>
            <a:ext cx="1597290" cy="804742"/>
          </a:xfrm>
          <a:prstGeom prst="rect">
            <a:avLst/>
          </a:prstGeom>
        </p:spPr>
      </p:pic>
      <p:pic>
        <p:nvPicPr>
          <p:cNvPr id="5" name="Picture 4"/>
          <p:cNvPicPr>
            <a:picLocks noChangeAspect="1"/>
          </p:cNvPicPr>
          <p:nvPr/>
        </p:nvPicPr>
        <p:blipFill>
          <a:blip r:embed="rId4"/>
          <a:stretch>
            <a:fillRect/>
          </a:stretch>
        </p:blipFill>
        <p:spPr>
          <a:xfrm>
            <a:off x="1093200" y="2338253"/>
            <a:ext cx="5111658" cy="4232364"/>
          </a:xfrm>
          <a:prstGeom prst="rect">
            <a:avLst/>
          </a:prstGeom>
        </p:spPr>
      </p:pic>
      <p:pic>
        <p:nvPicPr>
          <p:cNvPr id="9" name="Picture 8"/>
          <p:cNvPicPr>
            <a:picLocks noChangeAspect="1"/>
          </p:cNvPicPr>
          <p:nvPr/>
        </p:nvPicPr>
        <p:blipFill>
          <a:blip r:embed="rId5"/>
          <a:stretch>
            <a:fillRect/>
          </a:stretch>
        </p:blipFill>
        <p:spPr>
          <a:xfrm>
            <a:off x="6457834" y="2338253"/>
            <a:ext cx="5298737" cy="4141683"/>
          </a:xfrm>
          <a:prstGeom prst="rect">
            <a:avLst/>
          </a:prstGeom>
        </p:spPr>
      </p:pic>
    </p:spTree>
    <p:extLst>
      <p:ext uri="{BB962C8B-B14F-4D97-AF65-F5344CB8AC3E}">
        <p14:creationId xmlns:p14="http://schemas.microsoft.com/office/powerpoint/2010/main" val="4151634147"/>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6D24F1A-6251-4B9A-A918-7D6F3A8F7E2A}">
  <ds:schemaRefs>
    <ds:schemaRef ds:uri="http://schemas.microsoft.com/sharepoint/v3/contenttype/forms"/>
  </ds:schemaRefs>
</ds:datastoreItem>
</file>

<file path=customXml/itemProps2.xml><?xml version="1.0" encoding="utf-8"?>
<ds:datastoreItem xmlns:ds="http://schemas.openxmlformats.org/officeDocument/2006/customXml" ds:itemID="{CA0FE134-9032-4C7F-BC57-C7DE3F833363}">
  <ds:schemaRefs>
    <ds:schemaRef ds:uri="http://schemas.microsoft.com/office/2006/documentManagement/types"/>
    <ds:schemaRef ds:uri="http://www.w3.org/XML/1998/namespace"/>
    <ds:schemaRef ds:uri="http://purl.org/dc/elements/1.1/"/>
    <ds:schemaRef ds:uri="http://schemas.microsoft.com/office/infopath/2007/PartnerControls"/>
    <ds:schemaRef ds:uri="http://purl.org/dc/terms/"/>
    <ds:schemaRef ds:uri="16c05727-aa75-4e4a-9b5f-8a80a1165891"/>
    <ds:schemaRef ds:uri="http://schemas.microsoft.com/office/2006/metadata/properties"/>
    <ds:schemaRef ds:uri="http://schemas.openxmlformats.org/package/2006/metadata/core-properties"/>
    <ds:schemaRef ds:uri="http://schemas.microsoft.com/sharepoint/v3"/>
    <ds:schemaRef ds:uri="230e9df3-be65-4c73-a93b-d1236ebd677e"/>
    <ds:schemaRef ds:uri="71af3243-3dd4-4a8d-8c0d-dd76da1f02a5"/>
    <ds:schemaRef ds:uri="http://purl.org/dc/dcmitype/"/>
  </ds:schemaRefs>
</ds:datastoreItem>
</file>

<file path=customXml/itemProps3.xml><?xml version="1.0" encoding="utf-8"?>
<ds:datastoreItem xmlns:ds="http://schemas.openxmlformats.org/officeDocument/2006/customXml" ds:itemID="{A8A8ECD1-788F-484B-9043-D957FCFDF1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447</Words>
  <Application>Microsoft Office PowerPoint</Application>
  <PresentationFormat>Widescreen</PresentationFormat>
  <Paragraphs>76</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Bahnschrift SemiBold</vt:lpstr>
      <vt:lpstr>Calibri</vt:lpstr>
      <vt:lpstr>Franklin Gothic Book</vt:lpstr>
      <vt:lpstr>Franklin Gothic Demi</vt:lpstr>
      <vt:lpstr>Wingdings</vt:lpstr>
      <vt:lpstr>Custom</vt:lpstr>
      <vt:lpstr>Data Analysis Superstore Project</vt:lpstr>
      <vt:lpstr>Content</vt:lpstr>
      <vt:lpstr>PowerPoint Presentation</vt:lpstr>
      <vt:lpstr>Introduction</vt:lpstr>
      <vt:lpstr>Introduction</vt:lpstr>
      <vt:lpstr>Data Cleaning and Normalization</vt:lpstr>
      <vt:lpstr>Data Cleaning and Normalization</vt:lpstr>
      <vt:lpstr>Data Cleaning and Normalization</vt:lpstr>
      <vt:lpstr>Data Cleaning and Normalization</vt:lpstr>
      <vt:lpstr>Questions and KPIs metrics</vt:lpstr>
      <vt:lpstr>Questions and KPIs metrics</vt:lpstr>
      <vt:lpstr>Create charts and visualizations</vt:lpstr>
      <vt:lpstr>charts</vt:lpstr>
      <vt:lpstr>charts</vt:lpstr>
      <vt:lpstr>charts</vt:lpstr>
      <vt:lpstr>charts</vt:lpstr>
      <vt:lpstr>charts</vt:lpstr>
      <vt:lpstr>Creating Dashboard</vt:lpstr>
      <vt:lpstr>Creating Dashboard</vt:lpstr>
      <vt:lpstr>Creating Dashboard</vt:lpstr>
      <vt:lpstr>Creating Dashboard</vt:lpstr>
      <vt:lpstr>Creating Dashboard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2023-12-20T08:12:12Z</dcterms:created>
  <dcterms:modified xsi:type="dcterms:W3CDTF">2024-10-19T19:04:11Z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