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D10F-EBC0-4511-948E-CAB05E254581}"/>
              </a:ext>
            </a:extLst>
          </p:cNvPr>
          <p:cNvSpPr>
            <a:spLocks noGrp="1"/>
          </p:cNvSpPr>
          <p:nvPr>
            <p:ph type="ctrTitle"/>
          </p:nvPr>
        </p:nvSpPr>
        <p:spPr/>
        <p:txBody>
          <a:bodyPr/>
          <a:lstStyle/>
          <a:p>
            <a:r>
              <a:rPr lang="en-GB" sz="1800" b="1" i="0" dirty="0">
                <a:solidFill>
                  <a:schemeClr val="tx1"/>
                </a:solidFill>
                <a:effectLst/>
                <a:latin typeface="Georgia" panose="02040502050405020303" pitchFamily="18" charset="0"/>
              </a:rPr>
              <a:t>Design and Implementation of a Secure Company Network System</a:t>
            </a:r>
            <a:br>
              <a:rPr lang="en-GB" sz="1800" b="0" i="0" dirty="0">
                <a:solidFill>
                  <a:srgbClr val="4232C2"/>
                </a:solidFill>
                <a:effectLst/>
                <a:latin typeface="Georgia" panose="02040502050405020303" pitchFamily="18" charset="0"/>
              </a:rPr>
            </a:br>
            <a:endParaRPr lang="en-GB" sz="1800" dirty="0"/>
          </a:p>
        </p:txBody>
      </p:sp>
    </p:spTree>
    <p:extLst>
      <p:ext uri="{BB962C8B-B14F-4D97-AF65-F5344CB8AC3E}">
        <p14:creationId xmlns:p14="http://schemas.microsoft.com/office/powerpoint/2010/main" val="347196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5715-0588-4584-BF70-CCABBF407DA5}"/>
              </a:ext>
            </a:extLst>
          </p:cNvPr>
          <p:cNvSpPr>
            <a:spLocks noGrp="1"/>
          </p:cNvSpPr>
          <p:nvPr>
            <p:ph type="title"/>
          </p:nvPr>
        </p:nvSpPr>
        <p:spPr/>
        <p:txBody>
          <a:bodyPr/>
          <a:lstStyle/>
          <a:p>
            <a:r>
              <a:rPr lang="en-GB" b="1" i="0" dirty="0">
                <a:solidFill>
                  <a:srgbClr val="000000"/>
                </a:solidFill>
                <a:effectLst/>
                <a:latin typeface="Georgia" panose="02040502050405020303" pitchFamily="18" charset="0"/>
              </a:rPr>
              <a:t>Requirements</a:t>
            </a:r>
            <a:endParaRPr lang="en-GB" dirty="0"/>
          </a:p>
        </p:txBody>
      </p:sp>
      <p:sp>
        <p:nvSpPr>
          <p:cNvPr id="3" name="Content Placeholder 2">
            <a:extLst>
              <a:ext uri="{FF2B5EF4-FFF2-40B4-BE49-F238E27FC236}">
                <a16:creationId xmlns:a16="http://schemas.microsoft.com/office/drawing/2014/main" id="{026B66FB-2911-4E41-B171-B5DACED67234}"/>
              </a:ext>
            </a:extLst>
          </p:cNvPr>
          <p:cNvSpPr>
            <a:spLocks noGrp="1"/>
          </p:cNvSpPr>
          <p:nvPr>
            <p:ph idx="1"/>
          </p:nvPr>
        </p:nvSpPr>
        <p:spPr>
          <a:xfrm>
            <a:off x="1371600" y="2103120"/>
            <a:ext cx="9601200" cy="3764280"/>
          </a:xfrm>
        </p:spPr>
        <p:txBody>
          <a:bodyPr>
            <a:normAutofit/>
          </a:bodyPr>
          <a:lstStyle/>
          <a:p>
            <a:pPr>
              <a:lnSpc>
                <a:spcPct val="107000"/>
              </a:lnSpc>
              <a:spcAft>
                <a:spcPts val="800"/>
              </a:spcAft>
              <a:buFont typeface="Wingdings" panose="05000000000000000000" pitchFamily="2" charset="2"/>
              <a:buChar char="Ø"/>
            </a:pPr>
            <a:r>
              <a:rPr lang="en-GB" sz="1800" dirty="0" err="1">
                <a:effectLst/>
                <a:latin typeface="Calibri" panose="020F0502020204030204" pitchFamily="34" charset="0"/>
                <a:ea typeface="Calibri" panose="020F0502020204030204" pitchFamily="34" charset="0"/>
                <a:cs typeface="Arial" panose="020B0604020202020204" pitchFamily="34" charset="0"/>
              </a:rPr>
              <a:t>Cytonn</a:t>
            </a:r>
            <a:r>
              <a:rPr lang="en-GB" sz="1800" dirty="0">
                <a:effectLst/>
                <a:latin typeface="Calibri" panose="020F0502020204030204" pitchFamily="34" charset="0"/>
                <a:ea typeface="Calibri" panose="020F0502020204030204" pitchFamily="34" charset="0"/>
                <a:cs typeface="Arial" panose="020B0604020202020204" pitchFamily="34" charset="0"/>
              </a:rPr>
              <a:t>  Innovation Ltd is a progressive company specializing in innovative cloud solutions, leveraging cutting-edge technology and a skilled team to cater to global clients. With a focus on enhancing operational efficiency, scalability, and competitiveness, the company recently expanded to a new building with three floors, housing various departments, including a comprehensive ICT department. </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Arial" panose="020B0604020202020204" pitchFamily="34" charset="0"/>
              </a:rPr>
              <a:t>The company is in the process of designing a new network service with robust security measures. A        firewall with outside, inside, and DMZ security zones will protect the network, with essential servers like  DHCP, DNS, and Radius located in the inside zone, and FTP, WEB, Email, and NAS storage in the DMZ. Additionally, the main campus hosts a server farm in the DMZ, providing secure access to resources for users at the branch campus. This strategic network design ensures both security and seamless operations for         </a:t>
            </a:r>
            <a:r>
              <a:rPr lang="en-GB" sz="1800" dirty="0" err="1">
                <a:effectLst/>
                <a:latin typeface="Calibri" panose="020F0502020204030204" pitchFamily="34" charset="0"/>
                <a:ea typeface="Calibri" panose="020F0502020204030204" pitchFamily="34" charset="0"/>
                <a:cs typeface="Arial" panose="020B0604020202020204" pitchFamily="34" charset="0"/>
              </a:rPr>
              <a:t>Cytonn</a:t>
            </a:r>
            <a:r>
              <a:rPr lang="en-GB" sz="1800" dirty="0">
                <a:effectLst/>
                <a:latin typeface="Calibri" panose="020F0502020204030204" pitchFamily="34" charset="0"/>
                <a:ea typeface="Calibri" panose="020F0502020204030204" pitchFamily="34" charset="0"/>
                <a:cs typeface="Arial" panose="020B0604020202020204" pitchFamily="34" charset="0"/>
              </a:rPr>
              <a:t>  Innovation Ltd in its new location.</a:t>
            </a:r>
          </a:p>
          <a:p>
            <a:endParaRPr lang="en-GB" dirty="0"/>
          </a:p>
        </p:txBody>
      </p:sp>
    </p:spTree>
    <p:extLst>
      <p:ext uri="{BB962C8B-B14F-4D97-AF65-F5344CB8AC3E}">
        <p14:creationId xmlns:p14="http://schemas.microsoft.com/office/powerpoint/2010/main" val="178836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2B07-E081-4104-BDFF-8A46EF667655}"/>
              </a:ext>
            </a:extLst>
          </p:cNvPr>
          <p:cNvSpPr>
            <a:spLocks noGrp="1"/>
          </p:cNvSpPr>
          <p:nvPr>
            <p:ph type="title"/>
          </p:nvPr>
        </p:nvSpPr>
        <p:spPr/>
        <p:txBody>
          <a:bodyPr>
            <a:normAutofit/>
          </a:bodyPr>
          <a:lstStyle/>
          <a:p>
            <a:r>
              <a:rPr lang="en-GB" sz="2800" b="1" i="0" dirty="0">
                <a:solidFill>
                  <a:srgbClr val="000000"/>
                </a:solidFill>
                <a:effectLst/>
                <a:latin typeface="Georgia" panose="02040502050405020303" pitchFamily="18" charset="0"/>
              </a:rPr>
              <a:t>Technologies Implemented</a:t>
            </a:r>
            <a:endParaRPr lang="en-GB" sz="2800" dirty="0"/>
          </a:p>
        </p:txBody>
      </p:sp>
      <p:sp>
        <p:nvSpPr>
          <p:cNvPr id="4" name="Rectangle 1">
            <a:extLst>
              <a:ext uri="{FF2B5EF4-FFF2-40B4-BE49-F238E27FC236}">
                <a16:creationId xmlns:a16="http://schemas.microsoft.com/office/drawing/2014/main" id="{18D399ED-79D4-4E5B-B6B6-D6405738A2D8}"/>
              </a:ext>
            </a:extLst>
          </p:cNvPr>
          <p:cNvSpPr>
            <a:spLocks noGrp="1" noChangeArrowheads="1"/>
          </p:cNvSpPr>
          <p:nvPr>
            <p:ph idx="1"/>
          </p:nvPr>
        </p:nvSpPr>
        <p:spPr bwMode="auto">
          <a:xfrm>
            <a:off x="1371600" y="2276210"/>
            <a:ext cx="887255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Design Tool: Use Cisco Packet Tracer for network design and implementation.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Hierarchical Design: Implement a redundant hierarchical model for resilience.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ISPs: Connect to an Airtel ISP router.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WLC: Deploy WAPs for each department, centrally managed by a WLC.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VLANs: Use VLANs with IDs 10 (LAN), 20 (Management), 30 (Printer), 40 (WLAN).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LACP: Configure EtherChannel with LACP for link aggregation.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STP: Set up STP Port Fast and BPDU guard for quick port transitions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Basic Settings: Configure hostnames, passwords, banners, encryption, and disable IP domain lookup.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Inter-VLAN Routing: Enable inter-department communication via a multilayer switch</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Core Switch: Assign IPs for routing and switching on multilayer switches.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DHCP: Set up DHCP for dynamic IP assignment.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HSRP: Implement HSRP for redundancy and load balancing.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Static Addressing: Use static IPs in the server room.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Routing Protocol: Deploy OSPF for routing on firewalls, routers, and switches.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400" b="1" dirty="0"/>
              <a:t>ACL for SSH: Apply a standard ACL for SSH access on the VTY line for the Senior Network Security Engineer PC.</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0725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EC98E0-76EC-4ED2-AAAA-76A4B0960574}"/>
              </a:ext>
            </a:extLst>
          </p:cNvPr>
          <p:cNvPicPr>
            <a:picLocks noChangeAspect="1"/>
          </p:cNvPicPr>
          <p:nvPr/>
        </p:nvPicPr>
        <p:blipFill>
          <a:blip r:embed="rId2"/>
          <a:stretch>
            <a:fillRect/>
          </a:stretch>
        </p:blipFill>
        <p:spPr>
          <a:xfrm>
            <a:off x="1219199" y="684620"/>
            <a:ext cx="10402575" cy="4215039"/>
          </a:xfrm>
          <a:prstGeom prst="rect">
            <a:avLst/>
          </a:prstGeom>
        </p:spPr>
      </p:pic>
    </p:spTree>
    <p:extLst>
      <p:ext uri="{BB962C8B-B14F-4D97-AF65-F5344CB8AC3E}">
        <p14:creationId xmlns:p14="http://schemas.microsoft.com/office/powerpoint/2010/main" val="1356644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{02078DEC-2FB8-418D-B41B-A00159602889}tf10001105</Template>
  <TotalTime>30</TotalTime>
  <Words>384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Georgia</vt:lpstr>
      <vt:lpstr>Wingdings</vt:lpstr>
      <vt:lpstr>Crop</vt:lpstr>
      <vt:lpstr>Design and Implementation of a Secure Company Network System </vt:lpstr>
      <vt:lpstr>Requirements</vt:lpstr>
      <vt:lpstr>Technologies Implemented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Secure Company Network System</dc:title>
  <dc:creator>ahmedelshata2003@gmail.com</dc:creator>
  <cp:lastModifiedBy>ahmedelshata2003@gmail.com</cp:lastModifiedBy>
  <cp:revision>2</cp:revision>
  <dcterms:created xsi:type="dcterms:W3CDTF">2024-08-12T18:15:03Z</dcterms:created>
  <dcterms:modified xsi:type="dcterms:W3CDTF">2024-08-12T18:45:24Z</dcterms:modified>
</cp:coreProperties>
</file>