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303" r:id="rId4"/>
    <p:sldId id="258" r:id="rId5"/>
    <p:sldId id="299" r:id="rId6"/>
    <p:sldId id="283" r:id="rId7"/>
    <p:sldId id="284" r:id="rId8"/>
    <p:sldId id="259" r:id="rId9"/>
    <p:sldId id="300" r:id="rId10"/>
    <p:sldId id="286" r:id="rId11"/>
    <p:sldId id="285" r:id="rId12"/>
    <p:sldId id="289" r:id="rId13"/>
    <p:sldId id="301" r:id="rId14"/>
    <p:sldId id="262" r:id="rId15"/>
    <p:sldId id="292" r:id="rId16"/>
    <p:sldId id="288" r:id="rId17"/>
    <p:sldId id="302" r:id="rId18"/>
    <p:sldId id="260" r:id="rId19"/>
    <p:sldId id="295" r:id="rId20"/>
    <p:sldId id="296" r:id="rId21"/>
    <p:sldId id="261" r:id="rId22"/>
    <p:sldId id="297" r:id="rId23"/>
    <p:sldId id="29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AFB56-C1B4-4C10-8F1D-AA2B50644F4E}" v="101" dt="2024-10-18T15:19:33.858"/>
  </p1510:revLst>
</p1510:revInfo>
</file>

<file path=ppt/tableStyles.xml><?xml version="1.0" encoding="utf-8"?>
<a:tblStyleLst xmlns:a="http://schemas.openxmlformats.org/drawingml/2006/main" def="{34C80C36-B8DD-45E9-950C-53AD9F8C5D63}">
  <a:tblStyle styleId="{34C80C36-B8DD-45E9-950C-53AD9F8C5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elshata2003@gmail.com" userId="f1f017269f7c8619" providerId="LiveId" clId="{687AFB56-C1B4-4C10-8F1D-AA2B50644F4E}"/>
    <pc:docChg chg="undo custSel addSld delSld modSld">
      <pc:chgData name="ahmedelshata2003@gmail.com" userId="f1f017269f7c8619" providerId="LiveId" clId="{687AFB56-C1B4-4C10-8F1D-AA2B50644F4E}" dt="2024-10-19T17:31:01.945" v="405" actId="1076"/>
      <pc:docMkLst>
        <pc:docMk/>
      </pc:docMkLst>
      <pc:sldChg chg="modSp mod">
        <pc:chgData name="ahmedelshata2003@gmail.com" userId="f1f017269f7c8619" providerId="LiveId" clId="{687AFB56-C1B4-4C10-8F1D-AA2B50644F4E}" dt="2024-10-10T16:30:41.839" v="10" actId="20577"/>
        <pc:sldMkLst>
          <pc:docMk/>
          <pc:sldMk cId="0" sldId="259"/>
        </pc:sldMkLst>
        <pc:spChg chg="mod">
          <ac:chgData name="ahmedelshata2003@gmail.com" userId="f1f017269f7c8619" providerId="LiveId" clId="{687AFB56-C1B4-4C10-8F1D-AA2B50644F4E}" dt="2024-10-10T16:30:41.839" v="10" actId="20577"/>
          <ac:spMkLst>
            <pc:docMk/>
            <pc:sldMk cId="0" sldId="259"/>
            <ac:spMk id="35" creationId="{0F64B160-F244-4D20-B0FC-DF0EB7394F5E}"/>
          </ac:spMkLst>
        </pc:spChg>
        <pc:spChg chg="mod">
          <ac:chgData name="ahmedelshata2003@gmail.com" userId="f1f017269f7c8619" providerId="LiveId" clId="{687AFB56-C1B4-4C10-8F1D-AA2B50644F4E}" dt="2024-10-10T16:30:10.396" v="5" actId="20577"/>
          <ac:spMkLst>
            <pc:docMk/>
            <pc:sldMk cId="0" sldId="259"/>
            <ac:spMk id="42" creationId="{0C7DDB4A-3241-3B92-EA07-D05F49618327}"/>
          </ac:spMkLst>
        </pc:spChg>
      </pc:sldChg>
      <pc:sldChg chg="modSp mod">
        <pc:chgData name="ahmedelshata2003@gmail.com" userId="f1f017269f7c8619" providerId="LiveId" clId="{687AFB56-C1B4-4C10-8F1D-AA2B50644F4E}" dt="2024-10-18T08:06:35.287" v="88" actId="255"/>
        <pc:sldMkLst>
          <pc:docMk/>
          <pc:sldMk cId="0" sldId="260"/>
        </pc:sldMkLst>
        <pc:spChg chg="mod">
          <ac:chgData name="ahmedelshata2003@gmail.com" userId="f1f017269f7c8619" providerId="LiveId" clId="{687AFB56-C1B4-4C10-8F1D-AA2B50644F4E}" dt="2024-10-18T08:06:35.287" v="88" actId="255"/>
          <ac:spMkLst>
            <pc:docMk/>
            <pc:sldMk cId="0" sldId="260"/>
            <ac:spMk id="202" creationId="{00000000-0000-0000-0000-000000000000}"/>
          </ac:spMkLst>
        </pc:spChg>
        <pc:grpChg chg="mod">
          <ac:chgData name="ahmedelshata2003@gmail.com" userId="f1f017269f7c8619" providerId="LiveId" clId="{687AFB56-C1B4-4C10-8F1D-AA2B50644F4E}" dt="2024-10-18T08:05:59.258" v="65" actId="1076"/>
          <ac:grpSpMkLst>
            <pc:docMk/>
            <pc:sldMk cId="0" sldId="260"/>
            <ac:grpSpMk id="204" creationId="{00000000-0000-0000-0000-000000000000}"/>
          </ac:grpSpMkLst>
        </pc:grpChg>
        <pc:cxnChg chg="mod">
          <ac:chgData name="ahmedelshata2003@gmail.com" userId="f1f017269f7c8619" providerId="LiveId" clId="{687AFB56-C1B4-4C10-8F1D-AA2B50644F4E}" dt="2024-10-18T08:05:59.258" v="65" actId="1076"/>
          <ac:cxnSpMkLst>
            <pc:docMk/>
            <pc:sldMk cId="0" sldId="260"/>
            <ac:cxnSpMk id="215" creationId="{00000000-0000-0000-0000-000000000000}"/>
          </ac:cxnSpMkLst>
        </pc:cxnChg>
      </pc:sldChg>
      <pc:sldChg chg="modSp mod">
        <pc:chgData name="ahmedelshata2003@gmail.com" userId="f1f017269f7c8619" providerId="LiveId" clId="{687AFB56-C1B4-4C10-8F1D-AA2B50644F4E}" dt="2024-10-18T08:28:29.246" v="90" actId="1076"/>
        <pc:sldMkLst>
          <pc:docMk/>
          <pc:sldMk cId="0" sldId="261"/>
        </pc:sldMkLst>
        <pc:grpChg chg="mod">
          <ac:chgData name="ahmedelshata2003@gmail.com" userId="f1f017269f7c8619" providerId="LiveId" clId="{687AFB56-C1B4-4C10-8F1D-AA2B50644F4E}" dt="2024-10-18T08:28:29.246" v="90" actId="1076"/>
          <ac:grpSpMkLst>
            <pc:docMk/>
            <pc:sldMk cId="0" sldId="261"/>
            <ac:grpSpMk id="229" creationId="{00000000-0000-0000-0000-000000000000}"/>
          </ac:grpSpMkLst>
        </pc:grpChg>
      </pc:sldChg>
      <pc:sldChg chg="modSp mod">
        <pc:chgData name="ahmedelshata2003@gmail.com" userId="f1f017269f7c8619" providerId="LiveId" clId="{687AFB56-C1B4-4C10-8F1D-AA2B50644F4E}" dt="2024-10-12T18:54:37.170" v="13" actId="1036"/>
        <pc:sldMkLst>
          <pc:docMk/>
          <pc:sldMk cId="0" sldId="262"/>
        </pc:sldMkLst>
        <pc:grpChg chg="mod">
          <ac:chgData name="ahmedelshata2003@gmail.com" userId="f1f017269f7c8619" providerId="LiveId" clId="{687AFB56-C1B4-4C10-8F1D-AA2B50644F4E}" dt="2024-10-12T18:54:37.170" v="13" actId="1036"/>
          <ac:grpSpMkLst>
            <pc:docMk/>
            <pc:sldMk cId="0" sldId="262"/>
            <ac:grpSpMk id="247" creationId="{00000000-0000-0000-0000-000000000000}"/>
          </ac:grpSpMkLst>
        </pc:grpChg>
        <pc:grpChg chg="mod">
          <ac:chgData name="ahmedelshata2003@gmail.com" userId="f1f017269f7c8619" providerId="LiveId" clId="{687AFB56-C1B4-4C10-8F1D-AA2B50644F4E}" dt="2024-10-12T18:49:03.311" v="12" actId="1076"/>
          <ac:grpSpMkLst>
            <pc:docMk/>
            <pc:sldMk cId="0" sldId="262"/>
            <ac:grpSpMk id="253" creationId="{00000000-0000-0000-0000-000000000000}"/>
          </ac:grpSpMkLst>
        </pc:grpChg>
      </pc:sldChg>
      <pc:sldChg chg="modSp mod">
        <pc:chgData name="ahmedelshata2003@gmail.com" userId="f1f017269f7c8619" providerId="LiveId" clId="{687AFB56-C1B4-4C10-8F1D-AA2B50644F4E}" dt="2024-10-19T17:31:01.945" v="405" actId="1076"/>
        <pc:sldMkLst>
          <pc:docMk/>
          <pc:sldMk cId="3442822837" sldId="283"/>
        </pc:sldMkLst>
        <pc:picChg chg="mod">
          <ac:chgData name="ahmedelshata2003@gmail.com" userId="f1f017269f7c8619" providerId="LiveId" clId="{687AFB56-C1B4-4C10-8F1D-AA2B50644F4E}" dt="2024-10-19T17:31:01.945" v="405" actId="1076"/>
          <ac:picMkLst>
            <pc:docMk/>
            <pc:sldMk cId="3442822837" sldId="283"/>
            <ac:picMk id="4" creationId="{00000000-0000-0000-0000-000000000000}"/>
          </ac:picMkLst>
        </pc:picChg>
      </pc:sldChg>
      <pc:sldChg chg="modSp">
        <pc:chgData name="ahmedelshata2003@gmail.com" userId="f1f017269f7c8619" providerId="LiveId" clId="{687AFB56-C1B4-4C10-8F1D-AA2B50644F4E}" dt="2024-10-12T18:20:38.903" v="11" actId="20578"/>
        <pc:sldMkLst>
          <pc:docMk/>
          <pc:sldMk cId="3247655560" sldId="286"/>
        </pc:sldMkLst>
        <pc:spChg chg="mod">
          <ac:chgData name="ahmedelshata2003@gmail.com" userId="f1f017269f7c8619" providerId="LiveId" clId="{687AFB56-C1B4-4C10-8F1D-AA2B50644F4E}" dt="2024-10-12T18:20:38.903" v="11" actId="20578"/>
          <ac:spMkLst>
            <pc:docMk/>
            <pc:sldMk cId="3247655560" sldId="286"/>
            <ac:spMk id="18" creationId="{00000000-0000-0000-0000-000000000000}"/>
          </ac:spMkLst>
        </pc:spChg>
      </pc:sldChg>
      <pc:sldChg chg="modSp mod">
        <pc:chgData name="ahmedelshata2003@gmail.com" userId="f1f017269f7c8619" providerId="LiveId" clId="{687AFB56-C1B4-4C10-8F1D-AA2B50644F4E}" dt="2024-10-18T07:58:53.267" v="14" actId="1076"/>
        <pc:sldMkLst>
          <pc:docMk/>
          <pc:sldMk cId="1444419315" sldId="295"/>
        </pc:sldMkLst>
        <pc:grpChg chg="mod">
          <ac:chgData name="ahmedelshata2003@gmail.com" userId="f1f017269f7c8619" providerId="LiveId" clId="{687AFB56-C1B4-4C10-8F1D-AA2B50644F4E}" dt="2024-10-18T07:58:53.267" v="14" actId="1076"/>
          <ac:grpSpMkLst>
            <pc:docMk/>
            <pc:sldMk cId="1444419315" sldId="295"/>
            <ac:grpSpMk id="192" creationId="{00000000-0000-0000-0000-000000000000}"/>
          </ac:grpSpMkLst>
        </pc:grpChg>
      </pc:sldChg>
      <pc:sldChg chg="modSp mod">
        <pc:chgData name="ahmedelshata2003@gmail.com" userId="f1f017269f7c8619" providerId="LiveId" clId="{687AFB56-C1B4-4C10-8F1D-AA2B50644F4E}" dt="2024-10-18T08:10:46.307" v="89" actId="20577"/>
        <pc:sldMkLst>
          <pc:docMk/>
          <pc:sldMk cId="1796586615" sldId="296"/>
        </pc:sldMkLst>
        <pc:spChg chg="mod">
          <ac:chgData name="ahmedelshata2003@gmail.com" userId="f1f017269f7c8619" providerId="LiveId" clId="{687AFB56-C1B4-4C10-8F1D-AA2B50644F4E}" dt="2024-10-18T08:10:46.307" v="89" actId="20577"/>
          <ac:spMkLst>
            <pc:docMk/>
            <pc:sldMk cId="1796586615" sldId="296"/>
            <ac:spMk id="202" creationId="{00000000-0000-0000-0000-000000000000}"/>
          </ac:spMkLst>
        </pc:spChg>
      </pc:sldChg>
      <pc:sldChg chg="addSp delSp modSp add mod">
        <pc:chgData name="ahmedelshata2003@gmail.com" userId="f1f017269f7c8619" providerId="LiveId" clId="{687AFB56-C1B4-4C10-8F1D-AA2B50644F4E}" dt="2024-10-19T16:21:00.221" v="404" actId="20577"/>
        <pc:sldMkLst>
          <pc:docMk/>
          <pc:sldMk cId="1045604992" sldId="303"/>
        </pc:sldMkLst>
        <pc:spChg chg="add del mod">
          <ac:chgData name="ahmedelshata2003@gmail.com" userId="f1f017269f7c8619" providerId="LiveId" clId="{687AFB56-C1B4-4C10-8F1D-AA2B50644F4E}" dt="2024-10-18T15:19:33.857" v="223" actId="478"/>
          <ac:spMkLst>
            <pc:docMk/>
            <pc:sldMk cId="1045604992" sldId="303"/>
            <ac:spMk id="2" creationId="{46B02B44-516B-60FD-A176-306C8BBB0BD6}"/>
          </ac:spMkLst>
        </pc:spChg>
        <pc:spChg chg="add mod">
          <ac:chgData name="ahmedelshata2003@gmail.com" userId="f1f017269f7c8619" providerId="LiveId" clId="{687AFB56-C1B4-4C10-8F1D-AA2B50644F4E}" dt="2024-10-18T15:16:59.938" v="98"/>
          <ac:spMkLst>
            <pc:docMk/>
            <pc:sldMk cId="1045604992" sldId="303"/>
            <ac:spMk id="3" creationId="{0D6C7CCB-48B8-D808-8390-0D9F715364D7}"/>
          </ac:spMkLst>
        </pc:spChg>
        <pc:spChg chg="mod">
          <ac:chgData name="ahmedelshata2003@gmail.com" userId="f1f017269f7c8619" providerId="LiveId" clId="{687AFB56-C1B4-4C10-8F1D-AA2B50644F4E}" dt="2024-10-18T15:23:42.022" v="379" actId="1076"/>
          <ac:spMkLst>
            <pc:docMk/>
            <pc:sldMk cId="1045604992" sldId="303"/>
            <ac:spMk id="10" creationId="{60B2848F-651B-DCAD-3E39-523AD73C14FF}"/>
          </ac:spMkLst>
        </pc:spChg>
        <pc:spChg chg="add mod">
          <ac:chgData name="ahmedelshata2003@gmail.com" userId="f1f017269f7c8619" providerId="LiveId" clId="{687AFB56-C1B4-4C10-8F1D-AA2B50644F4E}" dt="2024-10-18T15:17:09.244" v="103"/>
          <ac:spMkLst>
            <pc:docMk/>
            <pc:sldMk cId="1045604992" sldId="303"/>
            <ac:spMk id="11" creationId="{C9AF3DA4-73EF-4494-4BA7-85A0E6E3F40F}"/>
          </ac:spMkLst>
        </pc:spChg>
        <pc:spChg chg="add mod">
          <ac:chgData name="ahmedelshata2003@gmail.com" userId="f1f017269f7c8619" providerId="LiveId" clId="{687AFB56-C1B4-4C10-8F1D-AA2B50644F4E}" dt="2024-10-19T16:21:00.221" v="404" actId="20577"/>
          <ac:spMkLst>
            <pc:docMk/>
            <pc:sldMk cId="1045604992" sldId="303"/>
            <ac:spMk id="12" creationId="{39242D30-F60D-161C-FD7E-7D9945593FE5}"/>
          </ac:spMkLst>
        </pc:spChg>
        <pc:spChg chg="add">
          <ac:chgData name="ahmedelshata2003@gmail.com" userId="f1f017269f7c8619" providerId="LiveId" clId="{687AFB56-C1B4-4C10-8F1D-AA2B50644F4E}" dt="2024-10-18T15:17:18.433" v="105"/>
          <ac:spMkLst>
            <pc:docMk/>
            <pc:sldMk cId="1045604992" sldId="303"/>
            <ac:spMk id="13" creationId="{810B43AB-6526-68D4-52D4-727C82625DED}"/>
          </ac:spMkLst>
        </pc:spChg>
        <pc:spChg chg="add">
          <ac:chgData name="ahmedelshata2003@gmail.com" userId="f1f017269f7c8619" providerId="LiveId" clId="{687AFB56-C1B4-4C10-8F1D-AA2B50644F4E}" dt="2024-10-18T15:17:25.466" v="108"/>
          <ac:spMkLst>
            <pc:docMk/>
            <pc:sldMk cId="1045604992" sldId="303"/>
            <ac:spMk id="14" creationId="{EBAD1515-2772-64A9-D48B-3EB9E8691E03}"/>
          </ac:spMkLst>
        </pc:spChg>
        <pc:spChg chg="add mod">
          <ac:chgData name="ahmedelshata2003@gmail.com" userId="f1f017269f7c8619" providerId="LiveId" clId="{687AFB56-C1B4-4C10-8F1D-AA2B50644F4E}" dt="2024-10-18T15:17:48.118" v="198" actId="1037"/>
          <ac:spMkLst>
            <pc:docMk/>
            <pc:sldMk cId="1045604992" sldId="303"/>
            <ac:spMk id="15" creationId="{81EA36EA-9245-9958-D6C8-2565A9212BF1}"/>
          </ac:spMkLst>
        </pc:spChg>
        <pc:spChg chg="add">
          <ac:chgData name="ahmedelshata2003@gmail.com" userId="f1f017269f7c8619" providerId="LiveId" clId="{687AFB56-C1B4-4C10-8F1D-AA2B50644F4E}" dt="2024-10-18T15:18:47.234" v="216"/>
          <ac:spMkLst>
            <pc:docMk/>
            <pc:sldMk cId="1045604992" sldId="303"/>
            <ac:spMk id="17" creationId="{65016ABC-CAA7-EC5A-C253-DE15D2B475C7}"/>
          </ac:spMkLst>
        </pc:spChg>
        <pc:spChg chg="mod">
          <ac:chgData name="ahmedelshata2003@gmail.com" userId="f1f017269f7c8619" providerId="LiveId" clId="{687AFB56-C1B4-4C10-8F1D-AA2B50644F4E}" dt="2024-10-18T15:23:25.426" v="375" actId="20577"/>
          <ac:spMkLst>
            <pc:docMk/>
            <pc:sldMk cId="1045604992" sldId="303"/>
            <ac:spMk id="85" creationId="{D20EA973-2CA3-958E-2FA6-C3AFC333F7A6}"/>
          </ac:spMkLst>
        </pc:spChg>
        <pc:spChg chg="del mod">
          <ac:chgData name="ahmedelshata2003@gmail.com" userId="f1f017269f7c8619" providerId="LiveId" clId="{687AFB56-C1B4-4C10-8F1D-AA2B50644F4E}" dt="2024-10-18T15:15:40.117" v="95"/>
          <ac:spMkLst>
            <pc:docMk/>
            <pc:sldMk cId="1045604992" sldId="303"/>
            <ac:spMk id="86" creationId="{C6BBB115-137E-7250-32C5-609FFE6A738E}"/>
          </ac:spMkLst>
        </pc:spChg>
        <pc:grpChg chg="mod">
          <ac:chgData name="ahmedelshata2003@gmail.com" userId="f1f017269f7c8619" providerId="LiveId" clId="{687AFB56-C1B4-4C10-8F1D-AA2B50644F4E}" dt="2024-10-18T15:23:37.413" v="378" actId="1076"/>
          <ac:grpSpMkLst>
            <pc:docMk/>
            <pc:sldMk cId="1045604992" sldId="303"/>
            <ac:grpSpMk id="4" creationId="{70A253D7-3CAE-E97C-B8C3-D133FFC2D1D6}"/>
          </ac:grpSpMkLst>
        </pc:grpChg>
        <pc:cxnChg chg="mod">
          <ac:chgData name="ahmedelshata2003@gmail.com" userId="f1f017269f7c8619" providerId="LiveId" clId="{687AFB56-C1B4-4C10-8F1D-AA2B50644F4E}" dt="2024-10-18T15:23:31.022" v="377" actId="1076"/>
          <ac:cxnSpMkLst>
            <pc:docMk/>
            <pc:sldMk cId="1045604992" sldId="303"/>
            <ac:cxnSpMk id="16" creationId="{8367513E-52AB-A5BC-D14B-337CBF94DBB6}"/>
          </ac:cxnSpMkLst>
        </pc:cxnChg>
        <pc:cxnChg chg="mod">
          <ac:chgData name="ahmedelshata2003@gmail.com" userId="f1f017269f7c8619" providerId="LiveId" clId="{687AFB56-C1B4-4C10-8F1D-AA2B50644F4E}" dt="2024-10-18T15:23:29.372" v="376" actId="1076"/>
          <ac:cxnSpMkLst>
            <pc:docMk/>
            <pc:sldMk cId="1045604992" sldId="303"/>
            <ac:cxnSpMk id="19" creationId="{DCE65DB7-3252-C652-5BEF-07CFFD94EB01}"/>
          </ac:cxnSpMkLst>
        </pc:cxnChg>
        <pc:cxnChg chg="mod">
          <ac:chgData name="ahmedelshata2003@gmail.com" userId="f1f017269f7c8619" providerId="LiveId" clId="{687AFB56-C1B4-4C10-8F1D-AA2B50644F4E}" dt="2024-10-18T15:17:08.746" v="102" actId="1076"/>
          <ac:cxnSpMkLst>
            <pc:docMk/>
            <pc:sldMk cId="1045604992" sldId="303"/>
            <ac:cxnSpMk id="23" creationId="{3DA8CDA4-6359-4F67-B512-A247AF10AD07}"/>
          </ac:cxnSpMkLst>
        </pc:cxnChg>
      </pc:sldChg>
      <pc:sldChg chg="addSp delSp new del mod">
        <pc:chgData name="ahmedelshata2003@gmail.com" userId="f1f017269f7c8619" providerId="LiveId" clId="{687AFB56-C1B4-4C10-8F1D-AA2B50644F4E}" dt="2024-10-19T16:20:16.151" v="384" actId="680"/>
        <pc:sldMkLst>
          <pc:docMk/>
          <pc:sldMk cId="14805628" sldId="304"/>
        </pc:sldMkLst>
        <pc:spChg chg="add del">
          <ac:chgData name="ahmedelshata2003@gmail.com" userId="f1f017269f7c8619" providerId="LiveId" clId="{687AFB56-C1B4-4C10-8F1D-AA2B50644F4E}" dt="2024-10-19T16:20:15.776" v="383" actId="22"/>
          <ac:spMkLst>
            <pc:docMk/>
            <pc:sldMk cId="14805628" sldId="304"/>
            <ac:spMk id="4" creationId="{6265AAF7-D29E-B163-E44D-2E41C52DB9AC}"/>
          </ac:spMkLst>
        </pc:spChg>
      </pc:sldChg>
      <pc:sldChg chg="addSp delSp new del mod">
        <pc:chgData name="ahmedelshata2003@gmail.com" userId="f1f017269f7c8619" providerId="LiveId" clId="{687AFB56-C1B4-4C10-8F1D-AA2B50644F4E}" dt="2024-10-19T16:20:19.653" v="388" actId="680"/>
        <pc:sldMkLst>
          <pc:docMk/>
          <pc:sldMk cId="2096283286" sldId="304"/>
        </pc:sldMkLst>
        <pc:spChg chg="add del">
          <ac:chgData name="ahmedelshata2003@gmail.com" userId="f1f017269f7c8619" providerId="LiveId" clId="{687AFB56-C1B4-4C10-8F1D-AA2B50644F4E}" dt="2024-10-19T16:20:19.278" v="387" actId="22"/>
          <ac:spMkLst>
            <pc:docMk/>
            <pc:sldMk cId="2096283286" sldId="304"/>
            <ac:spMk id="4" creationId="{E7615F8C-831D-1134-1100-5849618733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1225d7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1225d7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1225d7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1225d7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27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1225d7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1225d7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936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91225d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91225d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4A77D76-4B7D-200F-2E38-B6AFD530A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>
            <a:extLst>
              <a:ext uri="{FF2B5EF4-FFF2-40B4-BE49-F238E27FC236}">
                <a16:creationId xmlns:a16="http://schemas.microsoft.com/office/drawing/2014/main" id="{0ECB3D28-0241-2616-8781-D3D02F23F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>
            <a:extLst>
              <a:ext uri="{FF2B5EF4-FFF2-40B4-BE49-F238E27FC236}">
                <a16:creationId xmlns:a16="http://schemas.microsoft.com/office/drawing/2014/main" id="{0CA8332C-6BD5-F9DB-65F1-B2547DC67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1225d7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91225d7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1225d7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1225d7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9924C72F-4554-F708-7DF8-2F0DEF152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1225d7f6_0_15:notes">
            <a:extLst>
              <a:ext uri="{FF2B5EF4-FFF2-40B4-BE49-F238E27FC236}">
                <a16:creationId xmlns:a16="http://schemas.microsoft.com/office/drawing/2014/main" id="{5EB306B5-E4A8-0EC6-DF55-CBD8289A2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1225d7f6_0_15:notes">
            <a:extLst>
              <a:ext uri="{FF2B5EF4-FFF2-40B4-BE49-F238E27FC236}">
                <a16:creationId xmlns:a16="http://schemas.microsoft.com/office/drawing/2014/main" id="{086E4464-DE03-1313-6E74-AB51FE1097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3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1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91225d7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91225d7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00cf9bf66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00cf9bf66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63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1308" r="42289"/>
          <a:stretch/>
        </p:blipFill>
        <p:spPr>
          <a:xfrm>
            <a:off x="0" y="0"/>
            <a:ext cx="5157302" cy="514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976688"/>
            <a:ext cx="4444200" cy="268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08" y="3638813"/>
            <a:ext cx="44442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157300" y="0"/>
            <a:ext cx="3986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789425"/>
            <a:ext cx="77040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906" t="32641" r="25294"/>
          <a:stretch/>
        </p:blipFill>
        <p:spPr>
          <a:xfrm>
            <a:off x="5157302" y="0"/>
            <a:ext cx="3986698" cy="5143501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713099" y="950685"/>
            <a:ext cx="6471471" cy="2542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Build enterprise network (many site )</a:t>
            </a:r>
            <a:br>
              <a:rPr lang="en-US" dirty="0"/>
            </a:br>
            <a:r>
              <a:rPr lang="en" dirty="0">
                <a:solidFill>
                  <a:schemeClr val="accent2"/>
                </a:solidFill>
              </a:rPr>
              <a:t>Project Proposal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703011" y="3492686"/>
            <a:ext cx="6471470" cy="1320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P</a:t>
            </a:r>
            <a:r>
              <a:rPr lang="en" dirty="0"/>
              <a:t>resented to you by :</a:t>
            </a:r>
          </a:p>
          <a:p>
            <a:pPr lvl="0"/>
            <a:r>
              <a:rPr lang="en-US" sz="1050" dirty="0"/>
              <a:t>- Ahmed </a:t>
            </a:r>
            <a:r>
              <a:rPr lang="en-US" sz="1050" dirty="0" err="1"/>
              <a:t>Elshahat</a:t>
            </a:r>
            <a:r>
              <a:rPr lang="en-US" sz="1050" dirty="0"/>
              <a:t> </a:t>
            </a:r>
            <a:r>
              <a:rPr lang="ar-EG" sz="1050" dirty="0"/>
              <a:t> </a:t>
            </a:r>
            <a:r>
              <a:rPr lang="en-US" sz="1050" dirty="0"/>
              <a:t>Mahmoud </a:t>
            </a:r>
            <a:r>
              <a:rPr lang="en-US" sz="1050" dirty="0" err="1"/>
              <a:t>Elshahat</a:t>
            </a:r>
            <a:r>
              <a:rPr lang="en-US" sz="1050" dirty="0"/>
              <a:t>   (Team leader)</a:t>
            </a:r>
          </a:p>
          <a:p>
            <a:pPr lvl="0"/>
            <a:r>
              <a:rPr lang="en-US" sz="1050" dirty="0"/>
              <a:t>- Noor Alain Adel Mazroa</a:t>
            </a:r>
          </a:p>
          <a:p>
            <a:pPr lvl="0"/>
            <a:r>
              <a:rPr lang="en-US" sz="1050" dirty="0"/>
              <a:t>- Ahmed Mohamed Ragab</a:t>
            </a:r>
          </a:p>
          <a:p>
            <a:pPr marL="114300" lvl="0" indent="0"/>
            <a:r>
              <a:rPr lang="en-US" sz="1050" dirty="0"/>
              <a:t>-Ebrahim</a:t>
            </a:r>
            <a:r>
              <a:rPr lang="ar-EG" sz="1050" dirty="0"/>
              <a:t> </a:t>
            </a:r>
            <a:r>
              <a:rPr lang="en-US" sz="1050" dirty="0"/>
              <a:t> Tala</a:t>
            </a:r>
            <a:r>
              <a:rPr lang="ar-EG" sz="1050" dirty="0"/>
              <a:t> </a:t>
            </a:r>
            <a:r>
              <a:rPr lang="en-US" sz="1050" dirty="0"/>
              <a:t>t Ebrahim</a:t>
            </a:r>
          </a:p>
          <a:p>
            <a:pPr marL="114300" lvl="0" indent="0"/>
            <a:r>
              <a:rPr lang="en-US" sz="1800" b="1" dirty="0"/>
              <a:t>Under Supervision of Eng. Mohammed Nasr</a:t>
            </a:r>
          </a:p>
          <a:p>
            <a:pPr marL="0" lvl="0" indent="0" rtl="0"/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Training company 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Harvest company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lvl="0" indent="0"/>
            <a:r>
              <a:rPr lang="en-US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6463"/>
            <a:ext cx="7704000" cy="572700"/>
          </a:xfrm>
        </p:spPr>
        <p:txBody>
          <a:bodyPr/>
          <a:lstStyle/>
          <a:p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Week 02 tasks were distributed as below:</a:t>
            </a:r>
          </a:p>
        </p:txBody>
      </p:sp>
      <p:cxnSp>
        <p:nvCxnSpPr>
          <p:cNvPr id="3" name="Google Shape;650;p36"/>
          <p:cNvCxnSpPr/>
          <p:nvPr/>
        </p:nvCxnSpPr>
        <p:spPr>
          <a:xfrm>
            <a:off x="4572000" y="1301075"/>
            <a:ext cx="0" cy="3222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3;p19"/>
          <p:cNvGrpSpPr/>
          <p:nvPr/>
        </p:nvGrpSpPr>
        <p:grpSpPr>
          <a:xfrm>
            <a:off x="3302622" y="1599239"/>
            <a:ext cx="547981" cy="534998"/>
            <a:chOff x="3539102" y="2427549"/>
            <a:chExt cx="355099" cy="355481"/>
          </a:xfrm>
        </p:grpSpPr>
        <p:sp>
          <p:nvSpPr>
            <p:cNvPr id="11" name="Google Shape;114;p19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;p19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639;p36"/>
          <p:cNvSpPr/>
          <p:nvPr/>
        </p:nvSpPr>
        <p:spPr>
          <a:xfrm>
            <a:off x="3170113" y="1460238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" name="Google Shape;640;p36"/>
          <p:cNvSpPr/>
          <p:nvPr/>
        </p:nvSpPr>
        <p:spPr>
          <a:xfrm>
            <a:off x="7337713" y="1460238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15" name="Google Shape;110;p19"/>
          <p:cNvGrpSpPr/>
          <p:nvPr/>
        </p:nvGrpSpPr>
        <p:grpSpPr>
          <a:xfrm>
            <a:off x="7460736" y="1621469"/>
            <a:ext cx="566953" cy="490538"/>
            <a:chOff x="2661459" y="2015001"/>
            <a:chExt cx="322508" cy="273494"/>
          </a:xfrm>
        </p:grpSpPr>
        <p:sp>
          <p:nvSpPr>
            <p:cNvPr id="16" name="Google Shape;111;p19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;p19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8088" y="1032223"/>
            <a:ext cx="3216750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30"/>
              </a:lnSpc>
              <a:tabLst>
                <a:tab pos="978535" algn="l"/>
              </a:tabLst>
            </a:pP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1- Ahmed </a:t>
            </a:r>
            <a:r>
              <a:rPr lang="en-GB" dirty="0" err="1">
                <a:solidFill>
                  <a:schemeClr val="accent2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Elshahat</a:t>
            </a:r>
            <a:r>
              <a:rPr lang="en-GB" dirty="0">
                <a:solidFill>
                  <a:schemeClr val="accent2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</a:t>
            </a:r>
          </a:p>
          <a:p>
            <a:pPr>
              <a:lnSpc>
                <a:spcPts val="1330"/>
              </a:lnSpc>
              <a:tabLst>
                <a:tab pos="978535" algn="l"/>
              </a:tabLst>
            </a:pPr>
            <a:endParaRPr lang="en-GB" dirty="0">
              <a:solidFill>
                <a:schemeClr val="accent2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configuration of branch 1</a:t>
            </a: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 VLAN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 Inter-VLAN routing.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EtherCHSRPhannel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 SSH and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config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Root bridge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</a:t>
            </a:r>
            <a:r>
              <a:rPr lang="en-GB" dirty="0">
                <a:solidFill>
                  <a:schemeClr val="accent2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2- Noor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Alain </a:t>
            </a:r>
          </a:p>
          <a:p>
            <a:pPr>
              <a:lnSpc>
                <a:spcPts val="1330"/>
              </a:lnSpc>
              <a:tabLst>
                <a:tab pos="978535" algn="l"/>
              </a:tabLst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configuration of branch 2</a:t>
            </a:r>
          </a:p>
          <a:p>
            <a:pPr>
              <a:lnSpc>
                <a:spcPts val="1330"/>
              </a:lnSpc>
              <a:tabLst>
                <a:tab pos="978535" algn="l"/>
              </a:tabLs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VLAN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Inter-VLAN routing.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HSRP</a:t>
            </a: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EtherChannel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SSH and config Root bridge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58013" y="1032223"/>
            <a:ext cx="3867897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3-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Ebrahim  Talat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configuration of branch 3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VLAN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Inter-VLAN routing.</a:t>
            </a: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 HSRP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EtherChannel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   SSH  and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config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Root bridge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30"/>
              </a:lnSpc>
              <a:tabLst>
                <a:tab pos="978535" algn="l"/>
              </a:tabLst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2420"/>
            <a:r>
              <a:rPr lang="en-GB" dirty="0">
                <a:solidFill>
                  <a:schemeClr val="accent2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4-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Ahmed  Ragab</a:t>
            </a:r>
          </a:p>
          <a:p>
            <a:pPr marL="312420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configuration of branch 1,2,3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2420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Config access port as port fast at Access SW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2420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Protect Access port from receive unexpected PBDU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2420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Config port security at access SW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2420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Save Config at NVRAM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5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0600" y="468867"/>
            <a:ext cx="3610700" cy="3860799"/>
          </a:xfrm>
        </p:spPr>
        <p:txBody>
          <a:bodyPr/>
          <a:lstStyle/>
          <a:p>
            <a:pPr marL="152400" indent="0">
              <a:buNone/>
            </a:pPr>
            <a:r>
              <a:rPr lang="en-US" sz="1100" b="1" dirty="0"/>
              <a:t>The Used configuration at all access switches: </a:t>
            </a:r>
          </a:p>
          <a:p>
            <a:pPr marL="152400" indent="0">
              <a:buNone/>
            </a:pP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config-vlan</a:t>
            </a:r>
            <a:r>
              <a:rPr lang="en-US" sz="1100" dirty="0"/>
              <a:t>)#name  Sales 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)#</a:t>
            </a:r>
            <a:r>
              <a:rPr lang="en-US" sz="1100" dirty="0" err="1"/>
              <a:t>vlan</a:t>
            </a:r>
            <a:r>
              <a:rPr lang="en-US" sz="1100" dirty="0"/>
              <a:t> 20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config-vlan</a:t>
            </a:r>
            <a:r>
              <a:rPr lang="en-US" sz="1100" dirty="0"/>
              <a:t>)#name  IT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)#</a:t>
            </a:r>
            <a:r>
              <a:rPr lang="en-US" sz="1100" dirty="0" err="1"/>
              <a:t>vlan</a:t>
            </a:r>
            <a:r>
              <a:rPr lang="en-US" sz="1100" dirty="0"/>
              <a:t> 30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config-vlan</a:t>
            </a:r>
            <a:r>
              <a:rPr lang="en-US" sz="1100" dirty="0"/>
              <a:t>)#name  HR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)#</a:t>
            </a:r>
            <a:r>
              <a:rPr lang="en-US" sz="1100" dirty="0" err="1"/>
              <a:t>vlan</a:t>
            </a:r>
            <a:r>
              <a:rPr lang="en-US" sz="1100" dirty="0"/>
              <a:t> 40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config-vlan</a:t>
            </a:r>
            <a:r>
              <a:rPr lang="en-US" sz="1100" dirty="0"/>
              <a:t>)#name  Manger 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)#interface range f0/5-7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</a:t>
            </a:r>
            <a:r>
              <a:rPr lang="en-US" sz="1100" dirty="0" err="1"/>
              <a:t>switchport</a:t>
            </a:r>
            <a:r>
              <a:rPr lang="en-US" sz="1100" dirty="0"/>
              <a:t>  mode  </a:t>
            </a:r>
            <a:r>
              <a:rPr lang="en-US" sz="1100" dirty="0" err="1"/>
              <a:t>acces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</a:t>
            </a:r>
            <a:r>
              <a:rPr lang="en-US" sz="1100" dirty="0" err="1"/>
              <a:t>switchport</a:t>
            </a:r>
            <a:r>
              <a:rPr lang="en-US" sz="1100" dirty="0"/>
              <a:t> access </a:t>
            </a:r>
            <a:r>
              <a:rPr lang="en-US" sz="1100" dirty="0" err="1"/>
              <a:t>vlan</a:t>
            </a:r>
            <a:r>
              <a:rPr lang="en-US" sz="1100" dirty="0"/>
              <a:t> 10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)#interface range f0/5-7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 </a:t>
            </a:r>
            <a:r>
              <a:rPr lang="en-US" sz="1100" dirty="0" err="1"/>
              <a:t>switchport</a:t>
            </a:r>
            <a:r>
              <a:rPr lang="en-US" sz="1100" dirty="0"/>
              <a:t> mode access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 </a:t>
            </a:r>
            <a:r>
              <a:rPr lang="en-US" sz="1100" dirty="0" err="1"/>
              <a:t>switchport</a:t>
            </a:r>
            <a:r>
              <a:rPr lang="en-US" sz="1100" dirty="0"/>
              <a:t> port-security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</a:t>
            </a:r>
            <a:r>
              <a:rPr lang="en-US" sz="1100" dirty="0" err="1"/>
              <a:t>switchport</a:t>
            </a:r>
            <a:r>
              <a:rPr lang="en-US" sz="1100" dirty="0"/>
              <a:t> port-security mac-address sticky 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 </a:t>
            </a:r>
            <a:r>
              <a:rPr lang="en-US" sz="1100" dirty="0" err="1"/>
              <a:t>switchport</a:t>
            </a:r>
            <a:r>
              <a:rPr lang="en-US" sz="1100" dirty="0"/>
              <a:t> port-security violation restrict 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 spanning-tree </a:t>
            </a:r>
            <a:r>
              <a:rPr lang="en-US" sz="1100" dirty="0" err="1"/>
              <a:t>portfast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 spanning-tree guard root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 spanning-tree </a:t>
            </a:r>
            <a:r>
              <a:rPr lang="en-US" sz="1100" dirty="0" err="1"/>
              <a:t>bpduguard</a:t>
            </a:r>
            <a:r>
              <a:rPr lang="en-US" sz="1100" dirty="0"/>
              <a:t> enable 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)#interface range f0/1-2</a:t>
            </a:r>
          </a:p>
          <a:p>
            <a:pPr marL="152400" indent="0">
              <a:buNone/>
            </a:pPr>
            <a:r>
              <a:rPr lang="en-US" sz="1100" dirty="0"/>
              <a:t>B1-ASW1(</a:t>
            </a:r>
            <a:r>
              <a:rPr lang="en-US" sz="1100" dirty="0" err="1"/>
              <a:t>config</a:t>
            </a:r>
            <a:r>
              <a:rPr lang="en-US" sz="1100" dirty="0"/>
              <a:t>-if-range)#</a:t>
            </a:r>
            <a:r>
              <a:rPr lang="en-US" sz="1100" dirty="0" err="1"/>
              <a:t>switchport</a:t>
            </a:r>
            <a:r>
              <a:rPr lang="en-US" sz="1100" dirty="0"/>
              <a:t>  mode  trunk </a:t>
            </a:r>
          </a:p>
          <a:p>
            <a:pPr marL="152400" indent="0">
              <a:buNone/>
            </a:pP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674130"/>
            <a:ext cx="4657326" cy="3655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97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68300" y="328285"/>
            <a:ext cx="4305800" cy="481521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328285"/>
            <a:ext cx="4114800" cy="481521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8057" y="-1"/>
            <a:ext cx="5858193" cy="534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52400" indent="0" algn="l"/>
            <a:r>
              <a:rPr lang="en-US" sz="1100" b="1" dirty="0">
                <a:solidFill>
                  <a:srgbClr val="FFFF00"/>
                </a:solidFill>
              </a:rPr>
              <a:t>The Used configuration at all Distribution Switches  at each branch: </a:t>
            </a:r>
          </a:p>
          <a:p>
            <a:pPr marL="152400" indent="0" algn="l"/>
            <a:endParaRPr lang="en-US" sz="1100" b="1" dirty="0">
              <a:solidFill>
                <a:schemeClr val="accent2"/>
              </a:solidFill>
            </a:endParaRP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routing  **********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10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config-vlan</a:t>
            </a:r>
            <a:r>
              <a:rPr lang="en-US" sz="1100" dirty="0">
                <a:solidFill>
                  <a:schemeClr val="accent2"/>
                </a:solidFill>
              </a:rPr>
              <a:t>)#name  Sales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20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config-vlan</a:t>
            </a:r>
            <a:r>
              <a:rPr lang="en-US" sz="1100" dirty="0">
                <a:solidFill>
                  <a:schemeClr val="accent2"/>
                </a:solidFill>
              </a:rPr>
              <a:t>)#name  IT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30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config-vlan</a:t>
            </a:r>
            <a:r>
              <a:rPr lang="en-US" sz="1100" dirty="0">
                <a:solidFill>
                  <a:schemeClr val="accent2"/>
                </a:solidFill>
              </a:rPr>
              <a:t>)#name  HR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40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config-vlan</a:t>
            </a:r>
            <a:r>
              <a:rPr lang="en-US" sz="1100" dirty="0">
                <a:solidFill>
                  <a:schemeClr val="accent2"/>
                </a:solidFill>
              </a:rPr>
              <a:t>)#name  Manger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range f0/1-4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switchport</a:t>
            </a:r>
            <a:r>
              <a:rPr lang="en-US" sz="1100" dirty="0">
                <a:solidFill>
                  <a:schemeClr val="accent2"/>
                </a:solidFill>
              </a:rPr>
              <a:t>  trunk  </a:t>
            </a:r>
            <a:r>
              <a:rPr lang="en-US" sz="1100" dirty="0" err="1">
                <a:solidFill>
                  <a:schemeClr val="accent2"/>
                </a:solidFill>
              </a:rPr>
              <a:t>encasp</a:t>
            </a:r>
            <a:r>
              <a:rPr lang="en-US" sz="1100" dirty="0">
                <a:solidFill>
                  <a:schemeClr val="accent2"/>
                </a:solidFill>
              </a:rPr>
              <a:t> dot1q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switchport</a:t>
            </a:r>
            <a:r>
              <a:rPr lang="en-US" sz="1100" dirty="0">
                <a:solidFill>
                  <a:schemeClr val="accent2"/>
                </a:solidFill>
              </a:rPr>
              <a:t>  mode  trunk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 10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add 192.168.10.1 255.255.255.0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no  </a:t>
            </a:r>
            <a:r>
              <a:rPr lang="en-US" sz="1100" dirty="0" err="1">
                <a:solidFill>
                  <a:schemeClr val="accent2"/>
                </a:solidFill>
              </a:rPr>
              <a:t>sh</a:t>
            </a:r>
            <a:r>
              <a:rPr lang="en-US" sz="1100" dirty="0">
                <a:solidFill>
                  <a:schemeClr val="accent2"/>
                </a:solidFill>
              </a:rPr>
              <a:t>	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 20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add 192.168.20.1 255.255.255.0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no  </a:t>
            </a:r>
            <a:r>
              <a:rPr lang="en-US" sz="1100" dirty="0" err="1">
                <a:solidFill>
                  <a:schemeClr val="accent2"/>
                </a:solidFill>
              </a:rPr>
              <a:t>sh</a:t>
            </a:r>
            <a:r>
              <a:rPr lang="en-US" sz="1100" dirty="0">
                <a:solidFill>
                  <a:schemeClr val="accent2"/>
                </a:solidFill>
              </a:rPr>
              <a:t>	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 30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add 192.168.30.1 255.255.255.0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no  </a:t>
            </a:r>
            <a:r>
              <a:rPr lang="en-US" sz="1100" dirty="0" err="1">
                <a:solidFill>
                  <a:schemeClr val="accent2"/>
                </a:solidFill>
              </a:rPr>
              <a:t>sh</a:t>
            </a:r>
            <a:r>
              <a:rPr lang="en-US" sz="1100" dirty="0">
                <a:solidFill>
                  <a:schemeClr val="accent2"/>
                </a:solidFill>
              </a:rPr>
              <a:t>	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 40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add 192.168.40.1 255.255.255.0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 no  </a:t>
            </a:r>
            <a:r>
              <a:rPr lang="en-US" sz="1100" dirty="0" err="1">
                <a:solidFill>
                  <a:schemeClr val="accent2"/>
                </a:solidFill>
              </a:rPr>
              <a:t>sh</a:t>
            </a:r>
            <a:r>
              <a:rPr lang="en-US" sz="1100" dirty="0">
                <a:solidFill>
                  <a:schemeClr val="accent2"/>
                </a:solidFill>
              </a:rPr>
              <a:t>	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B1-DSW1(config)#interface range f0/23-24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B1-DSW1(config-if)# channel-protocol </a:t>
            </a:r>
            <a:r>
              <a:rPr lang="en-US" sz="1100" dirty="0" err="1">
                <a:solidFill>
                  <a:schemeClr val="accent2"/>
                </a:solidFill>
              </a:rPr>
              <a:t>pagp</a:t>
            </a:r>
            <a:endParaRPr lang="en-US" sz="1100" dirty="0">
              <a:solidFill>
                <a:schemeClr val="accent2"/>
              </a:solidFill>
            </a:endParaRP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B1-DSW1(config-if)# channel-group 1 mode </a:t>
            </a:r>
            <a:r>
              <a:rPr lang="en-GB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Desirable</a:t>
            </a:r>
            <a:endParaRPr lang="en-US" sz="1100" dirty="0">
              <a:solidFill>
                <a:schemeClr val="accent2"/>
              </a:solidFill>
            </a:endParaRP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</a:t>
            </a:r>
            <a:r>
              <a:rPr lang="en-US" sz="1100" dirty="0" err="1">
                <a:solidFill>
                  <a:schemeClr val="accent2"/>
                </a:solidFill>
              </a:rPr>
              <a:t>switchport</a:t>
            </a:r>
            <a:r>
              <a:rPr lang="en-US" sz="1100" dirty="0">
                <a:solidFill>
                  <a:schemeClr val="accent2"/>
                </a:solidFill>
              </a:rPr>
              <a:t>  trunk  </a:t>
            </a:r>
            <a:r>
              <a:rPr lang="en-US" sz="1100" dirty="0" err="1">
                <a:solidFill>
                  <a:schemeClr val="accent2"/>
                </a:solidFill>
              </a:rPr>
              <a:t>encasp</a:t>
            </a:r>
            <a:r>
              <a:rPr lang="en-US" sz="1100" dirty="0">
                <a:solidFill>
                  <a:schemeClr val="accent2"/>
                </a:solidFill>
              </a:rPr>
              <a:t> dot1q </a:t>
            </a:r>
          </a:p>
          <a:p>
            <a:pPr marL="152400" indent="0" algn="l"/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configif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switchport</a:t>
            </a:r>
            <a:r>
              <a:rPr lang="en-US" sz="1100" dirty="0">
                <a:solidFill>
                  <a:schemeClr val="accent2"/>
                </a:solidFill>
              </a:rPr>
              <a:t>  mode  trunk</a:t>
            </a:r>
          </a:p>
          <a:p>
            <a:pPr marL="152400" indent="0" algn="l"/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3100" y="328285"/>
            <a:ext cx="43307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 10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-if)#standby 10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192.168.10.100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20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-if)#standby 20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192.168.20.100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30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-if)#standby 30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192.168.30.100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)#interface  </a:t>
            </a:r>
            <a:r>
              <a:rPr lang="en-US" sz="1100" dirty="0" err="1">
                <a:solidFill>
                  <a:schemeClr val="accent2"/>
                </a:solidFill>
              </a:rPr>
              <a:t>vlan</a:t>
            </a:r>
            <a:r>
              <a:rPr lang="en-US" sz="1100" dirty="0">
                <a:solidFill>
                  <a:schemeClr val="accent2"/>
                </a:solidFill>
              </a:rPr>
              <a:t> 40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-if)#standby 40 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192.168.40.100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domain-name branch1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)#crypto key gen </a:t>
            </a:r>
            <a:r>
              <a:rPr lang="en-US" sz="1100" dirty="0" err="1">
                <a:solidFill>
                  <a:schemeClr val="accent2"/>
                </a:solidFill>
              </a:rPr>
              <a:t>rsa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)#line </a:t>
            </a:r>
            <a:r>
              <a:rPr lang="en-US" sz="1100" dirty="0" err="1">
                <a:solidFill>
                  <a:schemeClr val="accent2"/>
                </a:solidFill>
              </a:rPr>
              <a:t>vty</a:t>
            </a:r>
            <a:r>
              <a:rPr lang="en-US" sz="1100" dirty="0">
                <a:solidFill>
                  <a:schemeClr val="accent2"/>
                </a:solidFill>
              </a:rPr>
              <a:t> 0 4 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-line)#transport input </a:t>
            </a:r>
            <a:r>
              <a:rPr lang="en-US" sz="1100" dirty="0" err="1">
                <a:solidFill>
                  <a:schemeClr val="accent2"/>
                </a:solidFill>
              </a:rPr>
              <a:t>ssh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-line)#login local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-line)#exit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B1-DSW1(config)username Admin </a:t>
            </a:r>
            <a:r>
              <a:rPr lang="en-US" sz="1100" dirty="0" err="1">
                <a:solidFill>
                  <a:schemeClr val="accent2"/>
                </a:solidFill>
              </a:rPr>
              <a:t>privellage</a:t>
            </a:r>
            <a:r>
              <a:rPr lang="en-US" sz="1100" dirty="0">
                <a:solidFill>
                  <a:schemeClr val="accent2"/>
                </a:solidFill>
              </a:rPr>
              <a:t> 15 password 1234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)enable secret 1234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)</a:t>
            </a:r>
            <a:r>
              <a:rPr lang="en-US" sz="1100" dirty="0" err="1">
                <a:solidFill>
                  <a:schemeClr val="accent2"/>
                </a:solidFill>
              </a:rPr>
              <a:t>int</a:t>
            </a:r>
            <a:r>
              <a:rPr lang="en-US" sz="1100" dirty="0">
                <a:solidFill>
                  <a:schemeClr val="accent2"/>
                </a:solidFill>
              </a:rPr>
              <a:t> g0/1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-if)no </a:t>
            </a:r>
            <a:r>
              <a:rPr lang="en-US" sz="1100" dirty="0" err="1">
                <a:solidFill>
                  <a:schemeClr val="accent2"/>
                </a:solidFill>
              </a:rPr>
              <a:t>switchport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</a:t>
            </a:r>
            <a:r>
              <a:rPr lang="en-US" sz="1100" dirty="0" err="1">
                <a:solidFill>
                  <a:schemeClr val="accent2"/>
                </a:solidFill>
              </a:rPr>
              <a:t>ip</a:t>
            </a:r>
            <a:r>
              <a:rPr lang="en-US" sz="1100" dirty="0">
                <a:solidFill>
                  <a:schemeClr val="accent2"/>
                </a:solidFill>
              </a:rPr>
              <a:t> add 11.0.0.2 255.0.0.0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-if)no </a:t>
            </a:r>
            <a:r>
              <a:rPr lang="en-US" sz="1100" dirty="0" err="1">
                <a:solidFill>
                  <a:schemeClr val="accent2"/>
                </a:solidFill>
              </a:rPr>
              <a:t>sh</a:t>
            </a:r>
            <a:r>
              <a:rPr lang="en-US" sz="1100" dirty="0">
                <a:solidFill>
                  <a:schemeClr val="accent2"/>
                </a:solidFill>
              </a:rPr>
              <a:t>	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B1-DSW1(config)#router eigrp1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B1-DSW1(config-router)# network 192.168.10.0 0.0.0.255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B1-DSW1(config-router)# network 192.168.20.0 0.0.0.255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B1-DSW1(config-router)# network 192.168.30.0 0.0.0.255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B1-DSW1(config-router)# network 192.168.40.0 0.0.0.255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B1-DSW1(config-router)# network 11.0.0.0 0.255.255.255</a:t>
            </a:r>
          </a:p>
        </p:txBody>
      </p:sp>
      <p:cxnSp>
        <p:nvCxnSpPr>
          <p:cNvPr id="8" name="Google Shape;650;p36"/>
          <p:cNvCxnSpPr/>
          <p:nvPr/>
        </p:nvCxnSpPr>
        <p:spPr>
          <a:xfrm>
            <a:off x="4267200" y="1250275"/>
            <a:ext cx="0" cy="3222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8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3ABDC-D0C5-26D6-E800-31C6200A2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0;p33">
            <a:extLst>
              <a:ext uri="{FF2B5EF4-FFF2-40B4-BE49-F238E27FC236}">
                <a16:creationId xmlns:a16="http://schemas.microsoft.com/office/drawing/2014/main" id="{87442F74-C00D-7959-91C5-18BF5FB8F6AC}"/>
              </a:ext>
            </a:extLst>
          </p:cNvPr>
          <p:cNvGrpSpPr/>
          <p:nvPr/>
        </p:nvGrpSpPr>
        <p:grpSpPr>
          <a:xfrm>
            <a:off x="101600" y="0"/>
            <a:ext cx="8940800" cy="5143500"/>
            <a:chOff x="233350" y="949250"/>
            <a:chExt cx="7137300" cy="3802300"/>
          </a:xfrm>
        </p:grpSpPr>
        <p:sp>
          <p:nvSpPr>
            <p:cNvPr id="7" name="Google Shape;531;p33">
              <a:extLst>
                <a:ext uri="{FF2B5EF4-FFF2-40B4-BE49-F238E27FC236}">
                  <a16:creationId xmlns:a16="http://schemas.microsoft.com/office/drawing/2014/main" id="{B4B0E17B-614E-FF7A-C222-B90492E8C609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2;p33">
              <a:extLst>
                <a:ext uri="{FF2B5EF4-FFF2-40B4-BE49-F238E27FC236}">
                  <a16:creationId xmlns:a16="http://schemas.microsoft.com/office/drawing/2014/main" id="{D3C7DAA7-C869-F2B0-B959-1C72CABD455D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3;p33">
              <a:extLst>
                <a:ext uri="{FF2B5EF4-FFF2-40B4-BE49-F238E27FC236}">
                  <a16:creationId xmlns:a16="http://schemas.microsoft.com/office/drawing/2014/main" id="{1E27BE15-8E4D-4F4B-CEA4-D3820637A7F0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4;p33">
              <a:extLst>
                <a:ext uri="{FF2B5EF4-FFF2-40B4-BE49-F238E27FC236}">
                  <a16:creationId xmlns:a16="http://schemas.microsoft.com/office/drawing/2014/main" id="{D1C74D06-D2A9-C910-7919-68E2F6CCEC4F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5;p33">
              <a:extLst>
                <a:ext uri="{FF2B5EF4-FFF2-40B4-BE49-F238E27FC236}">
                  <a16:creationId xmlns:a16="http://schemas.microsoft.com/office/drawing/2014/main" id="{2B3C0404-DE7A-1596-0F20-744E084DA78F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6;p33">
              <a:extLst>
                <a:ext uri="{FF2B5EF4-FFF2-40B4-BE49-F238E27FC236}">
                  <a16:creationId xmlns:a16="http://schemas.microsoft.com/office/drawing/2014/main" id="{7B7FBC1F-2FCF-CC59-1296-5A7077E256E0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7;p33">
              <a:extLst>
                <a:ext uri="{FF2B5EF4-FFF2-40B4-BE49-F238E27FC236}">
                  <a16:creationId xmlns:a16="http://schemas.microsoft.com/office/drawing/2014/main" id="{DF958DC7-0523-8C57-85FC-44058C4B4EEB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8;p33">
              <a:extLst>
                <a:ext uri="{FF2B5EF4-FFF2-40B4-BE49-F238E27FC236}">
                  <a16:creationId xmlns:a16="http://schemas.microsoft.com/office/drawing/2014/main" id="{1EEE602D-7640-486E-15D4-2047AC40242D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3">
              <a:extLst>
                <a:ext uri="{FF2B5EF4-FFF2-40B4-BE49-F238E27FC236}">
                  <a16:creationId xmlns:a16="http://schemas.microsoft.com/office/drawing/2014/main" id="{21D3E3AE-2576-AB0C-23D4-848F001F8B2C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3">
              <a:extLst>
                <a:ext uri="{FF2B5EF4-FFF2-40B4-BE49-F238E27FC236}">
                  <a16:creationId xmlns:a16="http://schemas.microsoft.com/office/drawing/2014/main" id="{5EFE5E57-354B-7D0C-93A1-0A9D5C729788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3">
              <a:extLst>
                <a:ext uri="{FF2B5EF4-FFF2-40B4-BE49-F238E27FC236}">
                  <a16:creationId xmlns:a16="http://schemas.microsoft.com/office/drawing/2014/main" id="{A4BFDA6E-E2AC-1867-C397-1741860BBB3E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2;p33">
              <a:extLst>
                <a:ext uri="{FF2B5EF4-FFF2-40B4-BE49-F238E27FC236}">
                  <a16:creationId xmlns:a16="http://schemas.microsoft.com/office/drawing/2014/main" id="{E0CC7070-325E-534F-4784-882B4421565B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3;p33">
              <a:extLst>
                <a:ext uri="{FF2B5EF4-FFF2-40B4-BE49-F238E27FC236}">
                  <a16:creationId xmlns:a16="http://schemas.microsoft.com/office/drawing/2014/main" id="{0901D4B5-6744-3BDD-6475-44FA10722775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4;p33">
              <a:extLst>
                <a:ext uri="{FF2B5EF4-FFF2-40B4-BE49-F238E27FC236}">
                  <a16:creationId xmlns:a16="http://schemas.microsoft.com/office/drawing/2014/main" id="{1AB9EBFF-637A-DEB2-6562-5729ABD26EA4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5;p33">
              <a:extLst>
                <a:ext uri="{FF2B5EF4-FFF2-40B4-BE49-F238E27FC236}">
                  <a16:creationId xmlns:a16="http://schemas.microsoft.com/office/drawing/2014/main" id="{5215FEDD-1439-4665-AF61-E8A4FD53721C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6;p33">
              <a:extLst>
                <a:ext uri="{FF2B5EF4-FFF2-40B4-BE49-F238E27FC236}">
                  <a16:creationId xmlns:a16="http://schemas.microsoft.com/office/drawing/2014/main" id="{40F32D5E-2A5E-E52B-E39F-37888A2ED6EB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7;p33">
              <a:extLst>
                <a:ext uri="{FF2B5EF4-FFF2-40B4-BE49-F238E27FC236}">
                  <a16:creationId xmlns:a16="http://schemas.microsoft.com/office/drawing/2014/main" id="{C85EB25B-2C48-18D4-34ED-FB34BD4A17E5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8;p33">
              <a:extLst>
                <a:ext uri="{FF2B5EF4-FFF2-40B4-BE49-F238E27FC236}">
                  <a16:creationId xmlns:a16="http://schemas.microsoft.com/office/drawing/2014/main" id="{FEC88D71-430E-25BB-27CB-51FD89504EC4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9;p33">
              <a:extLst>
                <a:ext uri="{FF2B5EF4-FFF2-40B4-BE49-F238E27FC236}">
                  <a16:creationId xmlns:a16="http://schemas.microsoft.com/office/drawing/2014/main" id="{ED706116-A89A-BDAE-9486-267A46047A32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0;p33">
              <a:extLst>
                <a:ext uri="{FF2B5EF4-FFF2-40B4-BE49-F238E27FC236}">
                  <a16:creationId xmlns:a16="http://schemas.microsoft.com/office/drawing/2014/main" id="{DF600EB0-83C0-BE50-A3D8-AB1DE90A92A9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1;p33">
              <a:extLst>
                <a:ext uri="{FF2B5EF4-FFF2-40B4-BE49-F238E27FC236}">
                  <a16:creationId xmlns:a16="http://schemas.microsoft.com/office/drawing/2014/main" id="{3A82ADB1-3C86-8D54-0C8C-4430CED109AB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2;p33">
              <a:extLst>
                <a:ext uri="{FF2B5EF4-FFF2-40B4-BE49-F238E27FC236}">
                  <a16:creationId xmlns:a16="http://schemas.microsoft.com/office/drawing/2014/main" id="{5EB74BD8-83AA-6B06-231F-36CFC8157045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3;p33">
              <a:extLst>
                <a:ext uri="{FF2B5EF4-FFF2-40B4-BE49-F238E27FC236}">
                  <a16:creationId xmlns:a16="http://schemas.microsoft.com/office/drawing/2014/main" id="{C47B1A26-7C6F-B9D5-6BA3-36705670448A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4;p33">
              <a:extLst>
                <a:ext uri="{FF2B5EF4-FFF2-40B4-BE49-F238E27FC236}">
                  <a16:creationId xmlns:a16="http://schemas.microsoft.com/office/drawing/2014/main" id="{7A0D7748-A2B2-29FD-B118-E83CE66124BD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5;p33">
              <a:extLst>
                <a:ext uri="{FF2B5EF4-FFF2-40B4-BE49-F238E27FC236}">
                  <a16:creationId xmlns:a16="http://schemas.microsoft.com/office/drawing/2014/main" id="{055D2D8A-E3C6-18D0-1F45-6D422A5F2CEA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6;p33">
              <a:extLst>
                <a:ext uri="{FF2B5EF4-FFF2-40B4-BE49-F238E27FC236}">
                  <a16:creationId xmlns:a16="http://schemas.microsoft.com/office/drawing/2014/main" id="{5A324A38-35A4-305D-2090-43CAE95513C2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7;p33">
              <a:extLst>
                <a:ext uri="{FF2B5EF4-FFF2-40B4-BE49-F238E27FC236}">
                  <a16:creationId xmlns:a16="http://schemas.microsoft.com/office/drawing/2014/main" id="{FB49804C-6FF4-5709-B0B9-092D916316E1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8;p33">
              <a:extLst>
                <a:ext uri="{FF2B5EF4-FFF2-40B4-BE49-F238E27FC236}">
                  <a16:creationId xmlns:a16="http://schemas.microsoft.com/office/drawing/2014/main" id="{430F1056-F0FC-5A2B-23D8-616479C55D28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9;p33">
              <a:extLst>
                <a:ext uri="{FF2B5EF4-FFF2-40B4-BE49-F238E27FC236}">
                  <a16:creationId xmlns:a16="http://schemas.microsoft.com/office/drawing/2014/main" id="{36D4DD06-51AF-50E8-5A64-C65E149E2AE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0;p33">
              <a:extLst>
                <a:ext uri="{FF2B5EF4-FFF2-40B4-BE49-F238E27FC236}">
                  <a16:creationId xmlns:a16="http://schemas.microsoft.com/office/drawing/2014/main" id="{B9535D5A-6F1B-1853-D944-C6CECE6FCC9C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1;p33">
              <a:extLst>
                <a:ext uri="{FF2B5EF4-FFF2-40B4-BE49-F238E27FC236}">
                  <a16:creationId xmlns:a16="http://schemas.microsoft.com/office/drawing/2014/main" id="{8A3A9CC2-CDB7-2DB7-32BC-447FE7599D30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;p33">
              <a:extLst>
                <a:ext uri="{FF2B5EF4-FFF2-40B4-BE49-F238E27FC236}">
                  <a16:creationId xmlns:a16="http://schemas.microsoft.com/office/drawing/2014/main" id="{94A6F6C7-992D-5103-4446-46445D0B77BC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3;p33">
              <a:extLst>
                <a:ext uri="{FF2B5EF4-FFF2-40B4-BE49-F238E27FC236}">
                  <a16:creationId xmlns:a16="http://schemas.microsoft.com/office/drawing/2014/main" id="{4D3D9217-FEA2-10E7-8663-6141F624EFA9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4;p33">
              <a:extLst>
                <a:ext uri="{FF2B5EF4-FFF2-40B4-BE49-F238E27FC236}">
                  <a16:creationId xmlns:a16="http://schemas.microsoft.com/office/drawing/2014/main" id="{AA865AE2-DBA7-BD69-C418-AE0711D330A0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5;p33">
              <a:extLst>
                <a:ext uri="{FF2B5EF4-FFF2-40B4-BE49-F238E27FC236}">
                  <a16:creationId xmlns:a16="http://schemas.microsoft.com/office/drawing/2014/main" id="{FBD2B79F-9E54-83B0-3927-BB7659A4635F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6;p33">
              <a:extLst>
                <a:ext uri="{FF2B5EF4-FFF2-40B4-BE49-F238E27FC236}">
                  <a16:creationId xmlns:a16="http://schemas.microsoft.com/office/drawing/2014/main" id="{6CBF10AA-4649-7B95-821D-01FAF6448F21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7;p33">
              <a:extLst>
                <a:ext uri="{FF2B5EF4-FFF2-40B4-BE49-F238E27FC236}">
                  <a16:creationId xmlns:a16="http://schemas.microsoft.com/office/drawing/2014/main" id="{619532B6-5C6D-D079-105B-909F152B69BE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8;p33">
              <a:extLst>
                <a:ext uri="{FF2B5EF4-FFF2-40B4-BE49-F238E27FC236}">
                  <a16:creationId xmlns:a16="http://schemas.microsoft.com/office/drawing/2014/main" id="{64646E43-30CB-516F-12A9-A10AF8B1C193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9;p33">
              <a:extLst>
                <a:ext uri="{FF2B5EF4-FFF2-40B4-BE49-F238E27FC236}">
                  <a16:creationId xmlns:a16="http://schemas.microsoft.com/office/drawing/2014/main" id="{8C581013-C08E-F192-E25D-D19028E43214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0;p33">
              <a:extLst>
                <a:ext uri="{FF2B5EF4-FFF2-40B4-BE49-F238E27FC236}">
                  <a16:creationId xmlns:a16="http://schemas.microsoft.com/office/drawing/2014/main" id="{344EA6BF-5448-B100-5CA5-7F51E562FCC0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;p33">
              <a:extLst>
                <a:ext uri="{FF2B5EF4-FFF2-40B4-BE49-F238E27FC236}">
                  <a16:creationId xmlns:a16="http://schemas.microsoft.com/office/drawing/2014/main" id="{B497A235-6C58-800F-CD1A-A1F2BDEBEAA4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2;p33">
              <a:extLst>
                <a:ext uri="{FF2B5EF4-FFF2-40B4-BE49-F238E27FC236}">
                  <a16:creationId xmlns:a16="http://schemas.microsoft.com/office/drawing/2014/main" id="{B8F4E112-9D03-705E-AE4B-17962AEE638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3;p33">
              <a:extLst>
                <a:ext uri="{FF2B5EF4-FFF2-40B4-BE49-F238E27FC236}">
                  <a16:creationId xmlns:a16="http://schemas.microsoft.com/office/drawing/2014/main" id="{CC93C97D-C8CF-6F6B-8795-2DF76C1C02AA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4;p33">
              <a:extLst>
                <a:ext uri="{FF2B5EF4-FFF2-40B4-BE49-F238E27FC236}">
                  <a16:creationId xmlns:a16="http://schemas.microsoft.com/office/drawing/2014/main" id="{8E6CAD00-7ED1-AE4B-F9E6-6E60E5C81006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5;p33">
              <a:extLst>
                <a:ext uri="{FF2B5EF4-FFF2-40B4-BE49-F238E27FC236}">
                  <a16:creationId xmlns:a16="http://schemas.microsoft.com/office/drawing/2014/main" id="{265708ED-E3D2-5B99-01A1-7A5CD7D1E7D1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6;p33">
              <a:extLst>
                <a:ext uri="{FF2B5EF4-FFF2-40B4-BE49-F238E27FC236}">
                  <a16:creationId xmlns:a16="http://schemas.microsoft.com/office/drawing/2014/main" id="{69E8769A-65F4-21EB-25B6-F10954EA4506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7;p33">
              <a:extLst>
                <a:ext uri="{FF2B5EF4-FFF2-40B4-BE49-F238E27FC236}">
                  <a16:creationId xmlns:a16="http://schemas.microsoft.com/office/drawing/2014/main" id="{EA3E87A6-2979-9FB2-7631-E7573D657388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8;p33">
              <a:extLst>
                <a:ext uri="{FF2B5EF4-FFF2-40B4-BE49-F238E27FC236}">
                  <a16:creationId xmlns:a16="http://schemas.microsoft.com/office/drawing/2014/main" id="{C8435A06-88ED-1D81-A003-ABB186FE5016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9;p33">
              <a:extLst>
                <a:ext uri="{FF2B5EF4-FFF2-40B4-BE49-F238E27FC236}">
                  <a16:creationId xmlns:a16="http://schemas.microsoft.com/office/drawing/2014/main" id="{AE7708A1-FC24-06C7-E967-451183201303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0;p33">
              <a:extLst>
                <a:ext uri="{FF2B5EF4-FFF2-40B4-BE49-F238E27FC236}">
                  <a16:creationId xmlns:a16="http://schemas.microsoft.com/office/drawing/2014/main" id="{3F67ACED-EE95-BB68-7042-4389B08AC68D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1;p33">
              <a:extLst>
                <a:ext uri="{FF2B5EF4-FFF2-40B4-BE49-F238E27FC236}">
                  <a16:creationId xmlns:a16="http://schemas.microsoft.com/office/drawing/2014/main" id="{B6B32F95-0810-E411-968E-E61313FBEF06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76CE33-C7DB-426C-8C6C-6931F683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836" y="1815799"/>
            <a:ext cx="4045200" cy="1482300"/>
          </a:xfrm>
        </p:spPr>
        <p:txBody>
          <a:bodyPr/>
          <a:lstStyle/>
          <a:p>
            <a:r>
              <a:rPr lang="en-US" dirty="0"/>
              <a:t>Week 03</a:t>
            </a:r>
          </a:p>
        </p:txBody>
      </p:sp>
    </p:spTree>
    <p:extLst>
      <p:ext uri="{BB962C8B-B14F-4D97-AF65-F5344CB8AC3E}">
        <p14:creationId xmlns:p14="http://schemas.microsoft.com/office/powerpoint/2010/main" val="5916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719999" y="923199"/>
            <a:ext cx="2772501" cy="1747117"/>
            <a:chOff x="719999" y="1299083"/>
            <a:chExt cx="2772501" cy="1178230"/>
          </a:xfrm>
        </p:grpSpPr>
        <p:sp>
          <p:nvSpPr>
            <p:cNvPr id="248" name="Google Shape;248;p23"/>
            <p:cNvSpPr txBox="1"/>
            <p:nvPr/>
          </p:nvSpPr>
          <p:spPr>
            <a:xfrm>
              <a:off x="719999" y="1299083"/>
              <a:ext cx="2295537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DHCP : </a:t>
              </a:r>
              <a:r>
                <a:rPr lang="en" sz="1100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Dynamic Host Configuration Protocol</a:t>
              </a:r>
              <a:endParaRPr sz="1100"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720000" y="1713513"/>
              <a:ext cx="2772500" cy="7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</a:t>
              </a: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utomatic IP assignment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 Reducing admin Overhead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 Efficient IP Usage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sz="18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6279739" y="1215714"/>
            <a:ext cx="2777274" cy="1787849"/>
            <a:chOff x="6610200" y="1443600"/>
            <a:chExt cx="2121220" cy="1787849"/>
          </a:xfrm>
        </p:grpSpPr>
        <p:sp>
          <p:nvSpPr>
            <p:cNvPr id="251" name="Google Shape;251;p23"/>
            <p:cNvSpPr txBox="1"/>
            <p:nvPr/>
          </p:nvSpPr>
          <p:spPr>
            <a:xfrm>
              <a:off x="6610200" y="1443600"/>
              <a:ext cx="1958537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/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EIGRP: </a:t>
              </a:r>
              <a:r>
                <a:rPr lang="en-US" sz="1050" dirty="0">
                  <a:solidFill>
                    <a:schemeClr val="accent2"/>
                  </a:solidFill>
                </a:rPr>
                <a:t>E</a:t>
              </a:r>
              <a:r>
                <a:rPr lang="en-US" sz="1100" dirty="0">
                  <a:solidFill>
                    <a:schemeClr val="accent2"/>
                  </a:solidFill>
                </a:rPr>
                <a:t>nhanced Interior Gateway Routing Protocol </a:t>
              </a:r>
              <a:endParaRPr sz="1100"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52" name="Google Shape;252;p23"/>
            <p:cNvSpPr txBox="1"/>
            <p:nvPr/>
          </p:nvSpPr>
          <p:spPr>
            <a:xfrm>
              <a:off x="6610200" y="1885499"/>
              <a:ext cx="2121220" cy="1345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1.Fast Convergence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2.Reducing Bandwidth Usage 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3.Load Balance </a:t>
              </a:r>
            </a:p>
            <a:p>
              <a:pPr marL="228600" lvl="0" indent="-22860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AutoNum type="arabicPeriod"/>
              </a:pP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827779" y="3173319"/>
            <a:ext cx="2411875" cy="1643654"/>
            <a:chOff x="720000" y="2758119"/>
            <a:chExt cx="1813800" cy="1643654"/>
          </a:xfrm>
        </p:grpSpPr>
        <p:sp>
          <p:nvSpPr>
            <p:cNvPr id="254" name="Google Shape;254;p23"/>
            <p:cNvSpPr txBox="1"/>
            <p:nvPr/>
          </p:nvSpPr>
          <p:spPr>
            <a:xfrm>
              <a:off x="720000" y="3874073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Default Route: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720000" y="2758119"/>
              <a:ext cx="1813800" cy="1237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1.Simplified Routing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2.Efficient Traffic Management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3.Facilitates Internet Access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257" name="Google Shape;257;p23"/>
          <p:cNvSpPr txBox="1"/>
          <p:nvPr/>
        </p:nvSpPr>
        <p:spPr>
          <a:xfrm>
            <a:off x="6262832" y="3939727"/>
            <a:ext cx="22955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Basic configuration and subinterface</a:t>
            </a:r>
            <a:endParaRPr sz="1800" b="1" dirty="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3665100" y="1654701"/>
            <a:ext cx="1813800" cy="1813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800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3131875" y="1240263"/>
            <a:ext cx="142800" cy="142800"/>
          </a:xfrm>
          <a:prstGeom prst="ellipse">
            <a:avLst/>
          </a:prstGeom>
          <a:solidFill>
            <a:srgbClr val="11C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3094775" y="4111500"/>
            <a:ext cx="142800" cy="142800"/>
          </a:xfrm>
          <a:prstGeom prst="ellipse">
            <a:avLst/>
          </a:prstGeom>
          <a:solidFill>
            <a:srgbClr val="11C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875662" y="1240637"/>
            <a:ext cx="142800" cy="142800"/>
          </a:xfrm>
          <a:prstGeom prst="ellipse">
            <a:avLst/>
          </a:prstGeom>
          <a:solidFill>
            <a:srgbClr val="11C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906425" y="4111500"/>
            <a:ext cx="142800" cy="142800"/>
          </a:xfrm>
          <a:prstGeom prst="ellipse">
            <a:avLst/>
          </a:prstGeom>
          <a:solidFill>
            <a:srgbClr val="11C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3"/>
          <p:cNvCxnSpPr/>
          <p:nvPr/>
        </p:nvCxnSpPr>
        <p:spPr>
          <a:xfrm>
            <a:off x="3237575" y="1324288"/>
            <a:ext cx="1334400" cy="330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3"/>
          <p:cNvCxnSpPr/>
          <p:nvPr/>
        </p:nvCxnSpPr>
        <p:spPr>
          <a:xfrm flipH="1">
            <a:off x="4572025" y="1323801"/>
            <a:ext cx="1334400" cy="330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3"/>
          <p:cNvCxnSpPr>
            <a:stCxn id="261" idx="6"/>
            <a:endCxn id="259" idx="4"/>
          </p:cNvCxnSpPr>
          <p:nvPr/>
        </p:nvCxnSpPr>
        <p:spPr>
          <a:xfrm flipV="1">
            <a:off x="3237575" y="3468501"/>
            <a:ext cx="1334425" cy="714399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3"/>
          <p:cNvCxnSpPr>
            <a:stCxn id="263" idx="2"/>
            <a:endCxn id="259" idx="4"/>
          </p:cNvCxnSpPr>
          <p:nvPr/>
        </p:nvCxnSpPr>
        <p:spPr>
          <a:xfrm rot="10800000">
            <a:off x="4572001" y="3468502"/>
            <a:ext cx="1334425" cy="714399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47;p20"/>
          <p:cNvSpPr txBox="1">
            <a:spLocks/>
          </p:cNvSpPr>
          <p:nvPr/>
        </p:nvSpPr>
        <p:spPr>
          <a:xfrm>
            <a:off x="799550" y="54655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 lang="en-US" sz="15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425171"/>
            <a:ext cx="7704000" cy="572700"/>
          </a:xfrm>
        </p:spPr>
        <p:txBody>
          <a:bodyPr/>
          <a:lstStyle/>
          <a:p>
            <a:r>
              <a:rPr lang="en-US" sz="1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Third week we applied the basic configurations and some important protocols to configure core routers in the network to link the 3 sites together</a:t>
            </a:r>
            <a:endParaRPr lang="en-US" sz="1600" dirty="0"/>
          </a:p>
        </p:txBody>
      </p:sp>
      <p:cxnSp>
        <p:nvCxnSpPr>
          <p:cNvPr id="33" name="Google Shape;180;p20"/>
          <p:cNvCxnSpPr/>
          <p:nvPr/>
        </p:nvCxnSpPr>
        <p:spPr>
          <a:xfrm>
            <a:off x="1079527" y="3068876"/>
            <a:ext cx="788240" cy="8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80;p20"/>
          <p:cNvCxnSpPr/>
          <p:nvPr/>
        </p:nvCxnSpPr>
        <p:spPr>
          <a:xfrm>
            <a:off x="7016481" y="3068876"/>
            <a:ext cx="788240" cy="8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356;p25"/>
          <p:cNvGrpSpPr/>
          <p:nvPr/>
        </p:nvGrpSpPr>
        <p:grpSpPr>
          <a:xfrm>
            <a:off x="4056159" y="1985114"/>
            <a:ext cx="1233673" cy="1188205"/>
            <a:chOff x="3567142" y="2905757"/>
            <a:chExt cx="348288" cy="340331"/>
          </a:xfrm>
        </p:grpSpPr>
        <p:sp>
          <p:nvSpPr>
            <p:cNvPr id="36" name="Google Shape;357;p25"/>
            <p:cNvSpPr/>
            <p:nvPr/>
          </p:nvSpPr>
          <p:spPr>
            <a:xfrm>
              <a:off x="3567142" y="2905757"/>
              <a:ext cx="348288" cy="340331"/>
            </a:xfrm>
            <a:custGeom>
              <a:avLst/>
              <a:gdLst/>
              <a:ahLst/>
              <a:cxnLst/>
              <a:rect l="l" t="t" r="r" b="b"/>
              <a:pathLst>
                <a:path w="10943" h="10693" extrusionOk="0">
                  <a:moveTo>
                    <a:pt x="2799" y="608"/>
                  </a:moveTo>
                  <a:lnTo>
                    <a:pt x="6811" y="620"/>
                  </a:lnTo>
                  <a:cubicBezTo>
                    <a:pt x="7013" y="620"/>
                    <a:pt x="7156" y="763"/>
                    <a:pt x="7204" y="941"/>
                  </a:cubicBezTo>
                  <a:cubicBezTo>
                    <a:pt x="7204" y="965"/>
                    <a:pt x="7216" y="1001"/>
                    <a:pt x="7216" y="1013"/>
                  </a:cubicBezTo>
                  <a:lnTo>
                    <a:pt x="7216" y="1715"/>
                  </a:lnTo>
                  <a:lnTo>
                    <a:pt x="3144" y="1703"/>
                  </a:lnTo>
                  <a:lnTo>
                    <a:pt x="3144" y="1596"/>
                  </a:lnTo>
                  <a:cubicBezTo>
                    <a:pt x="3144" y="1215"/>
                    <a:pt x="3001" y="882"/>
                    <a:pt x="2799" y="608"/>
                  </a:cubicBezTo>
                  <a:close/>
                  <a:moveTo>
                    <a:pt x="1560" y="346"/>
                  </a:moveTo>
                  <a:cubicBezTo>
                    <a:pt x="2251" y="346"/>
                    <a:pt x="2811" y="906"/>
                    <a:pt x="2811" y="1596"/>
                  </a:cubicBezTo>
                  <a:cubicBezTo>
                    <a:pt x="2811" y="2275"/>
                    <a:pt x="2263" y="2846"/>
                    <a:pt x="1560" y="2846"/>
                  </a:cubicBezTo>
                  <a:cubicBezTo>
                    <a:pt x="882" y="2846"/>
                    <a:pt x="310" y="2275"/>
                    <a:pt x="310" y="1596"/>
                  </a:cubicBezTo>
                  <a:cubicBezTo>
                    <a:pt x="310" y="906"/>
                    <a:pt x="882" y="346"/>
                    <a:pt x="1560" y="346"/>
                  </a:cubicBezTo>
                  <a:close/>
                  <a:moveTo>
                    <a:pt x="1799" y="9252"/>
                  </a:moveTo>
                  <a:lnTo>
                    <a:pt x="7168" y="9288"/>
                  </a:lnTo>
                  <a:lnTo>
                    <a:pt x="7168" y="9990"/>
                  </a:lnTo>
                  <a:cubicBezTo>
                    <a:pt x="7168" y="10014"/>
                    <a:pt x="7168" y="10050"/>
                    <a:pt x="7156" y="10062"/>
                  </a:cubicBezTo>
                  <a:cubicBezTo>
                    <a:pt x="7109" y="10240"/>
                    <a:pt x="6966" y="10371"/>
                    <a:pt x="6775" y="10371"/>
                  </a:cubicBezTo>
                  <a:lnTo>
                    <a:pt x="2191" y="10359"/>
                  </a:lnTo>
                  <a:cubicBezTo>
                    <a:pt x="1965" y="10359"/>
                    <a:pt x="1799" y="10181"/>
                    <a:pt x="1799" y="9954"/>
                  </a:cubicBezTo>
                  <a:lnTo>
                    <a:pt x="1799" y="9252"/>
                  </a:lnTo>
                  <a:close/>
                  <a:moveTo>
                    <a:pt x="1572" y="1"/>
                  </a:moveTo>
                  <a:cubicBezTo>
                    <a:pt x="715" y="1"/>
                    <a:pt x="1" y="703"/>
                    <a:pt x="1" y="1561"/>
                  </a:cubicBezTo>
                  <a:cubicBezTo>
                    <a:pt x="1" y="2418"/>
                    <a:pt x="667" y="3108"/>
                    <a:pt x="1501" y="3144"/>
                  </a:cubicBezTo>
                  <a:lnTo>
                    <a:pt x="1501" y="4644"/>
                  </a:lnTo>
                  <a:cubicBezTo>
                    <a:pt x="1501" y="4739"/>
                    <a:pt x="1572" y="4811"/>
                    <a:pt x="1668" y="4811"/>
                  </a:cubicBezTo>
                  <a:cubicBezTo>
                    <a:pt x="1751" y="4811"/>
                    <a:pt x="1834" y="4739"/>
                    <a:pt x="1834" y="4644"/>
                  </a:cubicBezTo>
                  <a:lnTo>
                    <a:pt x="1834" y="3132"/>
                  </a:lnTo>
                  <a:cubicBezTo>
                    <a:pt x="2441" y="3025"/>
                    <a:pt x="2918" y="2596"/>
                    <a:pt x="3096" y="2013"/>
                  </a:cubicBezTo>
                  <a:lnTo>
                    <a:pt x="7216" y="2025"/>
                  </a:lnTo>
                  <a:lnTo>
                    <a:pt x="7216" y="3323"/>
                  </a:lnTo>
                  <a:lnTo>
                    <a:pt x="4704" y="3311"/>
                  </a:lnTo>
                  <a:lnTo>
                    <a:pt x="4668" y="3311"/>
                  </a:lnTo>
                  <a:lnTo>
                    <a:pt x="4668" y="2751"/>
                  </a:lnTo>
                  <a:cubicBezTo>
                    <a:pt x="4668" y="2668"/>
                    <a:pt x="4597" y="2596"/>
                    <a:pt x="4513" y="2596"/>
                  </a:cubicBezTo>
                  <a:cubicBezTo>
                    <a:pt x="4418" y="2596"/>
                    <a:pt x="4346" y="2668"/>
                    <a:pt x="4346" y="2751"/>
                  </a:cubicBezTo>
                  <a:lnTo>
                    <a:pt x="4346" y="3668"/>
                  </a:lnTo>
                  <a:lnTo>
                    <a:pt x="4335" y="7276"/>
                  </a:lnTo>
                  <a:lnTo>
                    <a:pt x="4335" y="8204"/>
                  </a:lnTo>
                  <a:cubicBezTo>
                    <a:pt x="4335" y="8288"/>
                    <a:pt x="4406" y="8371"/>
                    <a:pt x="4489" y="8371"/>
                  </a:cubicBezTo>
                  <a:cubicBezTo>
                    <a:pt x="4585" y="8371"/>
                    <a:pt x="4656" y="8288"/>
                    <a:pt x="4656" y="8204"/>
                  </a:cubicBezTo>
                  <a:lnTo>
                    <a:pt x="4656" y="7633"/>
                  </a:lnTo>
                  <a:lnTo>
                    <a:pt x="4692" y="7633"/>
                  </a:lnTo>
                  <a:lnTo>
                    <a:pt x="7204" y="7657"/>
                  </a:lnTo>
                  <a:lnTo>
                    <a:pt x="7204" y="8966"/>
                  </a:lnTo>
                  <a:lnTo>
                    <a:pt x="1834" y="8930"/>
                  </a:lnTo>
                  <a:lnTo>
                    <a:pt x="1846" y="5335"/>
                  </a:lnTo>
                  <a:cubicBezTo>
                    <a:pt x="1846" y="5240"/>
                    <a:pt x="1775" y="5168"/>
                    <a:pt x="1679" y="5168"/>
                  </a:cubicBezTo>
                  <a:cubicBezTo>
                    <a:pt x="1596" y="5168"/>
                    <a:pt x="1513" y="5240"/>
                    <a:pt x="1513" y="5335"/>
                  </a:cubicBezTo>
                  <a:lnTo>
                    <a:pt x="1501" y="9097"/>
                  </a:lnTo>
                  <a:lnTo>
                    <a:pt x="1501" y="9954"/>
                  </a:lnTo>
                  <a:cubicBezTo>
                    <a:pt x="1501" y="10347"/>
                    <a:pt x="1810" y="10669"/>
                    <a:pt x="2215" y="10669"/>
                  </a:cubicBezTo>
                  <a:lnTo>
                    <a:pt x="6799" y="10693"/>
                  </a:lnTo>
                  <a:cubicBezTo>
                    <a:pt x="7168" y="10693"/>
                    <a:pt x="7466" y="10407"/>
                    <a:pt x="7514" y="10050"/>
                  </a:cubicBezTo>
                  <a:lnTo>
                    <a:pt x="7514" y="9978"/>
                  </a:lnTo>
                  <a:lnTo>
                    <a:pt x="7514" y="9109"/>
                  </a:lnTo>
                  <a:lnTo>
                    <a:pt x="7514" y="7633"/>
                  </a:lnTo>
                  <a:lnTo>
                    <a:pt x="8478" y="7633"/>
                  </a:lnTo>
                  <a:cubicBezTo>
                    <a:pt x="8573" y="7633"/>
                    <a:pt x="8645" y="7561"/>
                    <a:pt x="8645" y="7478"/>
                  </a:cubicBezTo>
                  <a:cubicBezTo>
                    <a:pt x="8645" y="7383"/>
                    <a:pt x="8573" y="7311"/>
                    <a:pt x="8478" y="7311"/>
                  </a:cubicBezTo>
                  <a:lnTo>
                    <a:pt x="4668" y="7299"/>
                  </a:lnTo>
                  <a:cubicBezTo>
                    <a:pt x="4656" y="7299"/>
                    <a:pt x="4644" y="7276"/>
                    <a:pt x="4644" y="7264"/>
                  </a:cubicBezTo>
                  <a:lnTo>
                    <a:pt x="4656" y="3644"/>
                  </a:lnTo>
                  <a:cubicBezTo>
                    <a:pt x="4656" y="3632"/>
                    <a:pt x="4668" y="3620"/>
                    <a:pt x="4692" y="3620"/>
                  </a:cubicBezTo>
                  <a:lnTo>
                    <a:pt x="10585" y="3644"/>
                  </a:lnTo>
                  <a:cubicBezTo>
                    <a:pt x="10597" y="3644"/>
                    <a:pt x="10609" y="3668"/>
                    <a:pt x="10609" y="3680"/>
                  </a:cubicBezTo>
                  <a:lnTo>
                    <a:pt x="10597" y="7299"/>
                  </a:lnTo>
                  <a:cubicBezTo>
                    <a:pt x="10597" y="7311"/>
                    <a:pt x="10585" y="7323"/>
                    <a:pt x="10562" y="7323"/>
                  </a:cubicBezTo>
                  <a:lnTo>
                    <a:pt x="9192" y="7323"/>
                  </a:lnTo>
                  <a:cubicBezTo>
                    <a:pt x="9109" y="7323"/>
                    <a:pt x="9038" y="7395"/>
                    <a:pt x="9038" y="7490"/>
                  </a:cubicBezTo>
                  <a:cubicBezTo>
                    <a:pt x="9038" y="7573"/>
                    <a:pt x="9109" y="7657"/>
                    <a:pt x="9192" y="7657"/>
                  </a:cubicBezTo>
                  <a:lnTo>
                    <a:pt x="10562" y="7657"/>
                  </a:lnTo>
                  <a:cubicBezTo>
                    <a:pt x="10764" y="7657"/>
                    <a:pt x="10919" y="7490"/>
                    <a:pt x="10919" y="7299"/>
                  </a:cubicBezTo>
                  <a:lnTo>
                    <a:pt x="10943" y="3680"/>
                  </a:lnTo>
                  <a:cubicBezTo>
                    <a:pt x="10919" y="3513"/>
                    <a:pt x="10776" y="3346"/>
                    <a:pt x="10562" y="3346"/>
                  </a:cubicBezTo>
                  <a:lnTo>
                    <a:pt x="7514" y="3335"/>
                  </a:lnTo>
                  <a:lnTo>
                    <a:pt x="7514" y="1882"/>
                  </a:lnTo>
                  <a:lnTo>
                    <a:pt x="7514" y="1013"/>
                  </a:lnTo>
                  <a:lnTo>
                    <a:pt x="7514" y="941"/>
                  </a:lnTo>
                  <a:cubicBezTo>
                    <a:pt x="7490" y="584"/>
                    <a:pt x="7168" y="298"/>
                    <a:pt x="6799" y="298"/>
                  </a:cubicBezTo>
                  <a:lnTo>
                    <a:pt x="2501" y="287"/>
                  </a:lnTo>
                  <a:lnTo>
                    <a:pt x="2453" y="287"/>
                  </a:lnTo>
                  <a:cubicBezTo>
                    <a:pt x="2203" y="108"/>
                    <a:pt x="1906" y="1"/>
                    <a:pt x="1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8;p25"/>
            <p:cNvSpPr/>
            <p:nvPr/>
          </p:nvSpPr>
          <p:spPr>
            <a:xfrm>
              <a:off x="3819534" y="3034977"/>
              <a:ext cx="73903" cy="48919"/>
            </a:xfrm>
            <a:custGeom>
              <a:avLst/>
              <a:gdLst/>
              <a:ahLst/>
              <a:cxnLst/>
              <a:rect l="l" t="t" r="r" b="b"/>
              <a:pathLst>
                <a:path w="2322" h="1537" extrusionOk="0">
                  <a:moveTo>
                    <a:pt x="1560" y="322"/>
                  </a:moveTo>
                  <a:cubicBezTo>
                    <a:pt x="1798" y="334"/>
                    <a:pt x="2001" y="525"/>
                    <a:pt x="2001" y="763"/>
                  </a:cubicBezTo>
                  <a:cubicBezTo>
                    <a:pt x="2001" y="1001"/>
                    <a:pt x="1798" y="1191"/>
                    <a:pt x="1548" y="1191"/>
                  </a:cubicBezTo>
                  <a:cubicBezTo>
                    <a:pt x="1310" y="1191"/>
                    <a:pt x="1119" y="1001"/>
                    <a:pt x="1119" y="751"/>
                  </a:cubicBezTo>
                  <a:cubicBezTo>
                    <a:pt x="1119" y="513"/>
                    <a:pt x="1310" y="322"/>
                    <a:pt x="1560" y="322"/>
                  </a:cubicBezTo>
                  <a:close/>
                  <a:moveTo>
                    <a:pt x="774" y="334"/>
                  </a:moveTo>
                  <a:cubicBezTo>
                    <a:pt x="834" y="334"/>
                    <a:pt x="881" y="346"/>
                    <a:pt x="929" y="358"/>
                  </a:cubicBezTo>
                  <a:cubicBezTo>
                    <a:pt x="846" y="477"/>
                    <a:pt x="810" y="620"/>
                    <a:pt x="810" y="775"/>
                  </a:cubicBezTo>
                  <a:cubicBezTo>
                    <a:pt x="810" y="930"/>
                    <a:pt x="846" y="1072"/>
                    <a:pt x="929" y="1191"/>
                  </a:cubicBezTo>
                  <a:cubicBezTo>
                    <a:pt x="881" y="1215"/>
                    <a:pt x="822" y="1227"/>
                    <a:pt x="774" y="1227"/>
                  </a:cubicBezTo>
                  <a:cubicBezTo>
                    <a:pt x="524" y="1191"/>
                    <a:pt x="334" y="1001"/>
                    <a:pt x="334" y="763"/>
                  </a:cubicBezTo>
                  <a:cubicBezTo>
                    <a:pt x="334" y="525"/>
                    <a:pt x="524" y="334"/>
                    <a:pt x="774" y="334"/>
                  </a:cubicBezTo>
                  <a:close/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905" y="1525"/>
                    <a:pt x="1048" y="1489"/>
                    <a:pt x="1167" y="1418"/>
                  </a:cubicBezTo>
                  <a:cubicBezTo>
                    <a:pt x="1286" y="1489"/>
                    <a:pt x="1417" y="1537"/>
                    <a:pt x="1560" y="1537"/>
                  </a:cubicBezTo>
                  <a:cubicBezTo>
                    <a:pt x="1977" y="1537"/>
                    <a:pt x="2322" y="1191"/>
                    <a:pt x="2322" y="775"/>
                  </a:cubicBezTo>
                  <a:cubicBezTo>
                    <a:pt x="2322" y="358"/>
                    <a:pt x="1977" y="13"/>
                    <a:pt x="1560" y="13"/>
                  </a:cubicBezTo>
                  <a:cubicBezTo>
                    <a:pt x="1417" y="13"/>
                    <a:pt x="1286" y="60"/>
                    <a:pt x="1167" y="120"/>
                  </a:cubicBezTo>
                  <a:cubicBezTo>
                    <a:pt x="1048" y="48"/>
                    <a:pt x="905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9;p25"/>
            <p:cNvSpPr/>
            <p:nvPr/>
          </p:nvSpPr>
          <p:spPr>
            <a:xfrm>
              <a:off x="3728571" y="3036123"/>
              <a:ext cx="67506" cy="45895"/>
            </a:xfrm>
            <a:custGeom>
              <a:avLst/>
              <a:gdLst/>
              <a:ahLst/>
              <a:cxnLst/>
              <a:rect l="l" t="t" r="r" b="b"/>
              <a:pathLst>
                <a:path w="2121" h="1442" extrusionOk="0">
                  <a:moveTo>
                    <a:pt x="1739" y="310"/>
                  </a:moveTo>
                  <a:cubicBezTo>
                    <a:pt x="1763" y="310"/>
                    <a:pt x="1775" y="322"/>
                    <a:pt x="1775" y="346"/>
                  </a:cubicBezTo>
                  <a:lnTo>
                    <a:pt x="1775" y="1072"/>
                  </a:lnTo>
                  <a:cubicBezTo>
                    <a:pt x="1775" y="1084"/>
                    <a:pt x="1763" y="1096"/>
                    <a:pt x="1739" y="1096"/>
                  </a:cubicBezTo>
                  <a:lnTo>
                    <a:pt x="346" y="1096"/>
                  </a:lnTo>
                  <a:cubicBezTo>
                    <a:pt x="343" y="1103"/>
                    <a:pt x="338" y="1106"/>
                    <a:pt x="333" y="1106"/>
                  </a:cubicBezTo>
                  <a:cubicBezTo>
                    <a:pt x="322" y="1106"/>
                    <a:pt x="310" y="1089"/>
                    <a:pt x="310" y="1072"/>
                  </a:cubicBezTo>
                  <a:lnTo>
                    <a:pt x="310" y="346"/>
                  </a:lnTo>
                  <a:cubicBezTo>
                    <a:pt x="310" y="322"/>
                    <a:pt x="334" y="310"/>
                    <a:pt x="346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lnTo>
                    <a:pt x="1" y="1084"/>
                  </a:lnTo>
                  <a:cubicBezTo>
                    <a:pt x="1" y="1275"/>
                    <a:pt x="167" y="1441"/>
                    <a:pt x="358" y="1441"/>
                  </a:cubicBezTo>
                  <a:lnTo>
                    <a:pt x="1763" y="1441"/>
                  </a:lnTo>
                  <a:cubicBezTo>
                    <a:pt x="1953" y="1441"/>
                    <a:pt x="2120" y="1275"/>
                    <a:pt x="2120" y="1084"/>
                  </a:cubicBezTo>
                  <a:lnTo>
                    <a:pt x="2120" y="358"/>
                  </a:lnTo>
                  <a:cubicBezTo>
                    <a:pt x="2120" y="167"/>
                    <a:pt x="1953" y="1"/>
                    <a:pt x="1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0;p25"/>
            <p:cNvSpPr/>
            <p:nvPr/>
          </p:nvSpPr>
          <p:spPr>
            <a:xfrm>
              <a:off x="3724783" y="3091439"/>
              <a:ext cx="170946" cy="30745"/>
            </a:xfrm>
            <a:custGeom>
              <a:avLst/>
              <a:gdLst/>
              <a:ahLst/>
              <a:cxnLst/>
              <a:rect l="l" t="t" r="r" b="b"/>
              <a:pathLst>
                <a:path w="5371" h="966" extrusionOk="0">
                  <a:moveTo>
                    <a:pt x="358" y="346"/>
                  </a:moveTo>
                  <a:lnTo>
                    <a:pt x="5013" y="358"/>
                  </a:lnTo>
                  <a:cubicBezTo>
                    <a:pt x="5037" y="358"/>
                    <a:pt x="5049" y="370"/>
                    <a:pt x="5049" y="394"/>
                  </a:cubicBezTo>
                  <a:lnTo>
                    <a:pt x="5049" y="632"/>
                  </a:lnTo>
                  <a:cubicBezTo>
                    <a:pt x="5049" y="644"/>
                    <a:pt x="5037" y="656"/>
                    <a:pt x="5013" y="656"/>
                  </a:cubicBezTo>
                  <a:lnTo>
                    <a:pt x="358" y="644"/>
                  </a:lnTo>
                  <a:cubicBezTo>
                    <a:pt x="346" y="644"/>
                    <a:pt x="334" y="632"/>
                    <a:pt x="334" y="608"/>
                  </a:cubicBezTo>
                  <a:lnTo>
                    <a:pt x="334" y="370"/>
                  </a:lnTo>
                  <a:cubicBezTo>
                    <a:pt x="334" y="358"/>
                    <a:pt x="346" y="346"/>
                    <a:pt x="358" y="346"/>
                  </a:cubicBezTo>
                  <a:close/>
                  <a:moveTo>
                    <a:pt x="358" y="1"/>
                  </a:moveTo>
                  <a:cubicBezTo>
                    <a:pt x="167" y="13"/>
                    <a:pt x="1" y="168"/>
                    <a:pt x="1" y="358"/>
                  </a:cubicBezTo>
                  <a:lnTo>
                    <a:pt x="1" y="596"/>
                  </a:lnTo>
                  <a:cubicBezTo>
                    <a:pt x="1" y="787"/>
                    <a:pt x="167" y="953"/>
                    <a:pt x="358" y="953"/>
                  </a:cubicBezTo>
                  <a:lnTo>
                    <a:pt x="5013" y="965"/>
                  </a:lnTo>
                  <a:cubicBezTo>
                    <a:pt x="5204" y="965"/>
                    <a:pt x="5370" y="810"/>
                    <a:pt x="5370" y="608"/>
                  </a:cubicBezTo>
                  <a:lnTo>
                    <a:pt x="5370" y="370"/>
                  </a:lnTo>
                  <a:cubicBezTo>
                    <a:pt x="5370" y="179"/>
                    <a:pt x="5204" y="13"/>
                    <a:pt x="5013" y="13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1;p25"/>
            <p:cNvSpPr/>
            <p:nvPr/>
          </p:nvSpPr>
          <p:spPr>
            <a:xfrm>
              <a:off x="3597092" y="2940799"/>
              <a:ext cx="40580" cy="30936"/>
            </a:xfrm>
            <a:custGeom>
              <a:avLst/>
              <a:gdLst/>
              <a:ahLst/>
              <a:cxnLst/>
              <a:rect l="l" t="t" r="r" b="b"/>
              <a:pathLst>
                <a:path w="1275" h="972" extrusionOk="0">
                  <a:moveTo>
                    <a:pt x="1100" y="1"/>
                  </a:moveTo>
                  <a:cubicBezTo>
                    <a:pt x="1055" y="1"/>
                    <a:pt x="1009" y="21"/>
                    <a:pt x="977" y="67"/>
                  </a:cubicBezTo>
                  <a:lnTo>
                    <a:pt x="500" y="567"/>
                  </a:lnTo>
                  <a:lnTo>
                    <a:pt x="298" y="305"/>
                  </a:lnTo>
                  <a:cubicBezTo>
                    <a:pt x="264" y="257"/>
                    <a:pt x="215" y="237"/>
                    <a:pt x="167" y="237"/>
                  </a:cubicBezTo>
                  <a:cubicBezTo>
                    <a:pt x="132" y="237"/>
                    <a:pt x="97" y="249"/>
                    <a:pt x="72" y="269"/>
                  </a:cubicBezTo>
                  <a:cubicBezTo>
                    <a:pt x="0" y="329"/>
                    <a:pt x="0" y="436"/>
                    <a:pt x="36" y="495"/>
                  </a:cubicBezTo>
                  <a:lnTo>
                    <a:pt x="369" y="912"/>
                  </a:lnTo>
                  <a:cubicBezTo>
                    <a:pt x="393" y="936"/>
                    <a:pt x="441" y="971"/>
                    <a:pt x="488" y="971"/>
                  </a:cubicBezTo>
                  <a:cubicBezTo>
                    <a:pt x="524" y="971"/>
                    <a:pt x="572" y="948"/>
                    <a:pt x="608" y="924"/>
                  </a:cubicBezTo>
                  <a:lnTo>
                    <a:pt x="1215" y="269"/>
                  </a:lnTo>
                  <a:cubicBezTo>
                    <a:pt x="1274" y="209"/>
                    <a:pt x="1274" y="102"/>
                    <a:pt x="1203" y="43"/>
                  </a:cubicBezTo>
                  <a:cubicBezTo>
                    <a:pt x="1176" y="16"/>
                    <a:pt x="1138" y="1"/>
                    <a:pt x="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>
            <a:spLocks noGrp="1"/>
          </p:cNvSpPr>
          <p:nvPr>
            <p:ph type="title"/>
          </p:nvPr>
        </p:nvSpPr>
        <p:spPr>
          <a:xfrm>
            <a:off x="599858" y="521225"/>
            <a:ext cx="3109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Week 03 tasks were </a:t>
            </a:r>
            <a:b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distributed as follow:</a:t>
            </a:r>
            <a:endParaRPr sz="2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2847274" y="2785598"/>
            <a:ext cx="3448800" cy="3448800"/>
          </a:xfrm>
          <a:prstGeom prst="pie">
            <a:avLst>
              <a:gd name="adj1" fmla="val 10800110"/>
              <a:gd name="adj2" fmla="val 710"/>
            </a:avLst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2847125" y="2785450"/>
            <a:ext cx="3449100" cy="3449100"/>
          </a:xfrm>
          <a:prstGeom prst="pie">
            <a:avLst>
              <a:gd name="adj1" fmla="val 18579745"/>
              <a:gd name="adj2" fmla="val 710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7"/>
          <p:cNvGrpSpPr/>
          <p:nvPr/>
        </p:nvGrpSpPr>
        <p:grpSpPr>
          <a:xfrm>
            <a:off x="497661" y="2550739"/>
            <a:ext cx="2907824" cy="2227650"/>
            <a:chOff x="5911462" y="2050000"/>
            <a:chExt cx="2907824" cy="2227650"/>
          </a:xfrm>
        </p:grpSpPr>
        <p:sp>
          <p:nvSpPr>
            <p:cNvPr id="395" name="Google Shape;395;p27"/>
            <p:cNvSpPr txBox="1"/>
            <p:nvPr/>
          </p:nvSpPr>
          <p:spPr>
            <a:xfrm>
              <a:off x="5911462" y="2050000"/>
              <a:ext cx="283152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en-GB" sz="1800" b="1" dirty="0">
                  <a:solidFill>
                    <a:schemeClr val="accent2"/>
                  </a:solidFill>
                </a:rPr>
                <a:t> Ahmed </a:t>
              </a:r>
              <a:r>
                <a:rPr lang="en-GB" sz="1800" b="1" dirty="0" err="1">
                  <a:solidFill>
                    <a:schemeClr val="accent2"/>
                  </a:solidFill>
                </a:rPr>
                <a:t>Elshahat</a:t>
              </a:r>
              <a:r>
                <a:rPr lang="en-GB" sz="1800" b="1" dirty="0">
                  <a:solidFill>
                    <a:schemeClr val="accent2"/>
                  </a:solidFill>
                </a:rPr>
                <a:t> ,Noor Alain Adel, Ahmed Ragab, and Ebrahim Talat</a:t>
              </a:r>
              <a:endParaRPr sz="1800" b="1"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396" name="Google Shape;396;p27"/>
            <p:cNvSpPr txBox="1"/>
            <p:nvPr/>
          </p:nvSpPr>
          <p:spPr>
            <a:xfrm>
              <a:off x="5987761" y="2203375"/>
              <a:ext cx="2831525" cy="711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contributed equally, configuring routers, setting up </a:t>
              </a:r>
              <a:r>
                <a:rPr lang="en-GB" sz="1200" b="1" dirty="0" err="1">
                  <a:solidFill>
                    <a:schemeClr val="tx1"/>
                  </a:solidFill>
                </a:rPr>
                <a:t>Eigrp</a:t>
              </a:r>
              <a:r>
                <a:rPr lang="en-GB" sz="1200" b="1" dirty="0">
                  <a:solidFill>
                    <a:schemeClr val="tx1"/>
                  </a:solidFill>
                </a:rPr>
                <a:t> , </a:t>
              </a:r>
              <a:r>
                <a:rPr lang="en-GB" sz="1200" b="1" dirty="0" err="1">
                  <a:solidFill>
                    <a:schemeClr val="tx1"/>
                  </a:solidFill>
                </a:rPr>
                <a:t>DHCP,Default</a:t>
              </a:r>
              <a:r>
                <a:rPr lang="en-GB" sz="1200" b="1" dirty="0">
                  <a:solidFill>
                    <a:schemeClr val="tx1"/>
                  </a:solidFill>
                </a:rPr>
                <a:t> route  and ensuring routes were correctly advertised.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883325" y="3237250"/>
              <a:ext cx="1040400" cy="1040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3" name="Google Shape;337;p25"/>
          <p:cNvGrpSpPr/>
          <p:nvPr/>
        </p:nvGrpSpPr>
        <p:grpSpPr>
          <a:xfrm>
            <a:off x="1640582" y="3840178"/>
            <a:ext cx="698280" cy="676247"/>
            <a:chOff x="7967103" y="2415041"/>
            <a:chExt cx="355863" cy="361911"/>
          </a:xfrm>
        </p:grpSpPr>
        <p:sp>
          <p:nvSpPr>
            <p:cNvPr id="24" name="Google Shape;338;p25"/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;p25"/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0;p25"/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1;p25"/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2;p25"/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3;p25"/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4;p25"/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5;p25"/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6;p25"/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7;p25"/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8;p25"/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471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650;p36"/>
          <p:cNvCxnSpPr/>
          <p:nvPr/>
        </p:nvCxnSpPr>
        <p:spPr>
          <a:xfrm>
            <a:off x="5270500" y="1286850"/>
            <a:ext cx="0" cy="3222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3300" y="991239"/>
            <a:ext cx="5020400" cy="3517911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B1-core_R(config)#int f0/0</a:t>
            </a:r>
          </a:p>
          <a:p>
            <a:pPr marL="152400" indent="0">
              <a:buNone/>
            </a:pPr>
            <a:r>
              <a:rPr lang="en-US" dirty="0"/>
              <a:t>B1-core_R(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ip</a:t>
            </a:r>
            <a:r>
              <a:rPr lang="en-US" dirty="0"/>
              <a:t> add  10.0.0.1 255.0.0.0 </a:t>
            </a:r>
          </a:p>
          <a:p>
            <a:pPr marL="152400" indent="0">
              <a:buNone/>
            </a:pPr>
            <a:r>
              <a:rPr lang="en-US" dirty="0"/>
              <a:t>B1-core_R(</a:t>
            </a:r>
            <a:r>
              <a:rPr lang="en-US" dirty="0" err="1"/>
              <a:t>config</a:t>
            </a:r>
            <a:r>
              <a:rPr lang="en-US" dirty="0"/>
              <a:t>-if)#no </a:t>
            </a:r>
            <a:r>
              <a:rPr lang="en-US" dirty="0" err="1"/>
              <a:t>sh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B1-core_R(config)#int f0/1 </a:t>
            </a:r>
          </a:p>
          <a:p>
            <a:pPr marL="152400" indent="0">
              <a:buNone/>
            </a:pPr>
            <a:r>
              <a:rPr lang="en-US" dirty="0"/>
              <a:t>B1-core_R(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ip</a:t>
            </a:r>
            <a:r>
              <a:rPr lang="en-US" dirty="0"/>
              <a:t> add  11.0.0.1 255.0.0.0 </a:t>
            </a:r>
          </a:p>
          <a:p>
            <a:pPr marL="152400" indent="0">
              <a:buNone/>
            </a:pPr>
            <a:r>
              <a:rPr lang="en-US" dirty="0"/>
              <a:t>B1-core_R(</a:t>
            </a:r>
            <a:r>
              <a:rPr lang="en-US" dirty="0" err="1"/>
              <a:t>config</a:t>
            </a:r>
            <a:r>
              <a:rPr lang="en-US" dirty="0"/>
              <a:t>-if)#no </a:t>
            </a:r>
            <a:r>
              <a:rPr lang="en-US" dirty="0" err="1"/>
              <a:t>sh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B1-core_R(config)#int f1/0</a:t>
            </a:r>
          </a:p>
          <a:p>
            <a:pPr marL="152400" indent="0">
              <a:buNone/>
            </a:pPr>
            <a:r>
              <a:rPr lang="en-US" dirty="0"/>
              <a:t>B1-core_R(config-if)#ip add  17.0.0.1 255.0.0.0 </a:t>
            </a:r>
          </a:p>
          <a:p>
            <a:pPr marL="152400" indent="0">
              <a:buNone/>
            </a:pPr>
            <a:r>
              <a:rPr lang="en-US" dirty="0"/>
              <a:t>B1-core_R(config-if)#no </a:t>
            </a:r>
            <a:r>
              <a:rPr lang="en-US" dirty="0" err="1"/>
              <a:t>sh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B1-core_R(config)#int f1/1</a:t>
            </a:r>
          </a:p>
          <a:p>
            <a:pPr marL="152400" indent="0">
              <a:buNone/>
            </a:pPr>
            <a:r>
              <a:rPr lang="en-US" dirty="0"/>
              <a:t>B1-core_R(config-if)#ip add  18.0.0.1 255.0.0.0 </a:t>
            </a:r>
          </a:p>
          <a:p>
            <a:pPr marL="152400" indent="0">
              <a:buNone/>
            </a:pPr>
            <a:r>
              <a:rPr lang="en-US" dirty="0"/>
              <a:t>B1-core_R(</a:t>
            </a:r>
            <a:r>
              <a:rPr lang="en-US" dirty="0" err="1"/>
              <a:t>config</a:t>
            </a:r>
            <a:r>
              <a:rPr lang="en-US" dirty="0"/>
              <a:t>-if)#no </a:t>
            </a:r>
            <a:r>
              <a:rPr lang="en-US" dirty="0" err="1"/>
              <a:t>sh</a:t>
            </a:r>
            <a:r>
              <a:rPr lang="en-US" dirty="0"/>
              <a:t> </a:t>
            </a:r>
          </a:p>
          <a:p>
            <a:pPr marL="152400" indent="0">
              <a:buNone/>
            </a:pPr>
            <a:r>
              <a:rPr lang="en-US" dirty="0"/>
              <a:t>B1-core_R(config)#router </a:t>
            </a:r>
            <a:r>
              <a:rPr lang="en-US" dirty="0" err="1"/>
              <a:t>eigrp</a:t>
            </a:r>
            <a:r>
              <a:rPr lang="en-US" dirty="0"/>
              <a:t>  1</a:t>
            </a:r>
          </a:p>
          <a:p>
            <a:pPr marL="152400" indent="0">
              <a:buNone/>
            </a:pPr>
            <a:r>
              <a:rPr lang="en-US" dirty="0"/>
              <a:t>B1-core_R(config-router)#network 10.0.0.0 0.255.255.255 </a:t>
            </a:r>
          </a:p>
          <a:p>
            <a:pPr marL="152400" indent="0">
              <a:buNone/>
            </a:pPr>
            <a:r>
              <a:rPr lang="en-US" dirty="0"/>
              <a:t>B1-core_R(config-router)#network 11.0.0.0 0.255.255.255 </a:t>
            </a:r>
          </a:p>
          <a:p>
            <a:pPr marL="152400" indent="0">
              <a:buNone/>
            </a:pPr>
            <a:r>
              <a:rPr lang="en-US" dirty="0"/>
              <a:t>B1-core_R(config-router)#network 17.0.0.0 0.255.255.255</a:t>
            </a:r>
          </a:p>
          <a:p>
            <a:pPr marL="152400" indent="0">
              <a:buNone/>
            </a:pPr>
            <a:r>
              <a:rPr lang="en-US" dirty="0"/>
              <a:t>B1-core_R(config-router)#network 18.0.0.0 0.255.255.255 a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300" y="677379"/>
            <a:ext cx="5206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Used configuration at all core router at each branch: 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475084EB-00F4-6536-B3B8-0AED0D98B4CA}"/>
              </a:ext>
            </a:extLst>
          </p:cNvPr>
          <p:cNvSpPr txBox="1">
            <a:spLocks/>
          </p:cNvSpPr>
          <p:nvPr/>
        </p:nvSpPr>
        <p:spPr>
          <a:xfrm>
            <a:off x="5061563" y="1139044"/>
            <a:ext cx="5020400" cy="351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52400" indent="0">
              <a:buNone/>
            </a:pPr>
            <a:r>
              <a:rPr lang="en-US" dirty="0"/>
              <a:t>B1-DSW1,DSW2(config)#int 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pPr marL="152400" indent="0">
              <a:buNone/>
            </a:pPr>
            <a:r>
              <a:rPr lang="en-US" dirty="0"/>
              <a:t>B1-DSw1,DSW2(config-if)#ip  helper-address  18.0.0.10 </a:t>
            </a:r>
          </a:p>
          <a:p>
            <a:pPr marL="152400" indent="0">
              <a:buNone/>
            </a:pPr>
            <a:r>
              <a:rPr lang="en-US" dirty="0"/>
              <a:t> </a:t>
            </a:r>
          </a:p>
          <a:p>
            <a:pPr marL="152400" indent="0">
              <a:buNone/>
            </a:pPr>
            <a:r>
              <a:rPr lang="en-US" dirty="0"/>
              <a:t> B1-DSW1,DSW2(config)#int 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pPr marL="152400" indent="0">
              <a:buNone/>
            </a:pPr>
            <a:r>
              <a:rPr lang="en-US" dirty="0"/>
              <a:t>B1-DSw1,DSW2(config-if)#ip  helper-address  18.0.0.10 </a:t>
            </a:r>
          </a:p>
          <a:p>
            <a:pPr marL="152400" indent="0">
              <a:buNone/>
            </a:pPr>
            <a:r>
              <a:rPr lang="en-US" dirty="0"/>
              <a:t> </a:t>
            </a:r>
          </a:p>
          <a:p>
            <a:pPr marL="152400" indent="0">
              <a:buNone/>
            </a:pPr>
            <a:r>
              <a:rPr lang="en-US" dirty="0"/>
              <a:t>B1-DSW1,DSW2(config)#int </a:t>
            </a:r>
            <a:r>
              <a:rPr lang="en-US" dirty="0" err="1"/>
              <a:t>vlan</a:t>
            </a:r>
            <a:r>
              <a:rPr lang="en-US" dirty="0"/>
              <a:t> 30</a:t>
            </a:r>
          </a:p>
          <a:p>
            <a:pPr marL="152400" indent="0">
              <a:buNone/>
            </a:pPr>
            <a:r>
              <a:rPr lang="en-US" dirty="0"/>
              <a:t>B1-DSw1,DSW2(config-if)#ip  helper-address  18.0.0.10 </a:t>
            </a:r>
          </a:p>
          <a:p>
            <a:pPr marL="152400" indent="0">
              <a:buNone/>
            </a:pPr>
            <a:r>
              <a:rPr lang="en-US" dirty="0"/>
              <a:t> </a:t>
            </a:r>
          </a:p>
          <a:p>
            <a:pPr marL="152400" indent="0">
              <a:buNone/>
            </a:pPr>
            <a:r>
              <a:rPr lang="en-US" dirty="0"/>
              <a:t>B1-DSW1,DSW2(config)#int </a:t>
            </a:r>
            <a:r>
              <a:rPr lang="en-US" dirty="0" err="1"/>
              <a:t>vlan</a:t>
            </a:r>
            <a:r>
              <a:rPr lang="en-US" dirty="0"/>
              <a:t> 40</a:t>
            </a:r>
          </a:p>
          <a:p>
            <a:pPr marL="152400" indent="0">
              <a:buNone/>
            </a:pPr>
            <a:r>
              <a:rPr lang="en-US" dirty="0"/>
              <a:t>B1-DSw1,DSW2(config-if)#ip  helper-address  18.0.0.10 </a:t>
            </a:r>
          </a:p>
          <a:p>
            <a:pPr marL="152400" indent="0">
              <a:buNone/>
            </a:pPr>
            <a:r>
              <a:rPr lang="en-US" dirty="0"/>
              <a:t> 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AA792-D7F8-72DC-9391-AC78176DA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0;p33">
            <a:extLst>
              <a:ext uri="{FF2B5EF4-FFF2-40B4-BE49-F238E27FC236}">
                <a16:creationId xmlns:a16="http://schemas.microsoft.com/office/drawing/2014/main" id="{0C7C4F62-8CC3-B448-5B13-27F0C76C230D}"/>
              </a:ext>
            </a:extLst>
          </p:cNvPr>
          <p:cNvGrpSpPr/>
          <p:nvPr/>
        </p:nvGrpSpPr>
        <p:grpSpPr>
          <a:xfrm>
            <a:off x="101600" y="0"/>
            <a:ext cx="8940800" cy="5143500"/>
            <a:chOff x="233350" y="949250"/>
            <a:chExt cx="7137300" cy="3802300"/>
          </a:xfrm>
        </p:grpSpPr>
        <p:sp>
          <p:nvSpPr>
            <p:cNvPr id="7" name="Google Shape;531;p33">
              <a:extLst>
                <a:ext uri="{FF2B5EF4-FFF2-40B4-BE49-F238E27FC236}">
                  <a16:creationId xmlns:a16="http://schemas.microsoft.com/office/drawing/2014/main" id="{3C926571-3960-F985-F9B6-39B52C1252D0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2;p33">
              <a:extLst>
                <a:ext uri="{FF2B5EF4-FFF2-40B4-BE49-F238E27FC236}">
                  <a16:creationId xmlns:a16="http://schemas.microsoft.com/office/drawing/2014/main" id="{960115FF-52D3-F02B-330F-0B1F95A801E7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3;p33">
              <a:extLst>
                <a:ext uri="{FF2B5EF4-FFF2-40B4-BE49-F238E27FC236}">
                  <a16:creationId xmlns:a16="http://schemas.microsoft.com/office/drawing/2014/main" id="{7B6E7617-2C60-2D8C-0782-9582B08CE972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4;p33">
              <a:extLst>
                <a:ext uri="{FF2B5EF4-FFF2-40B4-BE49-F238E27FC236}">
                  <a16:creationId xmlns:a16="http://schemas.microsoft.com/office/drawing/2014/main" id="{A5E7FA24-C257-6CB4-A7B3-8D16FC9CE8C8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5;p33">
              <a:extLst>
                <a:ext uri="{FF2B5EF4-FFF2-40B4-BE49-F238E27FC236}">
                  <a16:creationId xmlns:a16="http://schemas.microsoft.com/office/drawing/2014/main" id="{38110D04-C073-4C99-C84E-6198FD922FC7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6;p33">
              <a:extLst>
                <a:ext uri="{FF2B5EF4-FFF2-40B4-BE49-F238E27FC236}">
                  <a16:creationId xmlns:a16="http://schemas.microsoft.com/office/drawing/2014/main" id="{A652B9FD-40DA-E961-9601-52B05AD3434C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7;p33">
              <a:extLst>
                <a:ext uri="{FF2B5EF4-FFF2-40B4-BE49-F238E27FC236}">
                  <a16:creationId xmlns:a16="http://schemas.microsoft.com/office/drawing/2014/main" id="{5890E6B2-3B72-B956-AEE6-D7EDEBD9F7D1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8;p33">
              <a:extLst>
                <a:ext uri="{FF2B5EF4-FFF2-40B4-BE49-F238E27FC236}">
                  <a16:creationId xmlns:a16="http://schemas.microsoft.com/office/drawing/2014/main" id="{E39E5AC6-C8E2-20C0-D84F-51CD9F854B28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3">
              <a:extLst>
                <a:ext uri="{FF2B5EF4-FFF2-40B4-BE49-F238E27FC236}">
                  <a16:creationId xmlns:a16="http://schemas.microsoft.com/office/drawing/2014/main" id="{82FB0F09-006F-8EF4-909B-D14ED287D2D2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3">
              <a:extLst>
                <a:ext uri="{FF2B5EF4-FFF2-40B4-BE49-F238E27FC236}">
                  <a16:creationId xmlns:a16="http://schemas.microsoft.com/office/drawing/2014/main" id="{D2E38535-FA8B-5374-31F3-158E16F3EED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3">
              <a:extLst>
                <a:ext uri="{FF2B5EF4-FFF2-40B4-BE49-F238E27FC236}">
                  <a16:creationId xmlns:a16="http://schemas.microsoft.com/office/drawing/2014/main" id="{B3BFA47A-7FF1-CFE4-F925-801C7A33BD88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2;p33">
              <a:extLst>
                <a:ext uri="{FF2B5EF4-FFF2-40B4-BE49-F238E27FC236}">
                  <a16:creationId xmlns:a16="http://schemas.microsoft.com/office/drawing/2014/main" id="{715DA54A-4AB3-EF69-B36A-9496538EF7C0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3;p33">
              <a:extLst>
                <a:ext uri="{FF2B5EF4-FFF2-40B4-BE49-F238E27FC236}">
                  <a16:creationId xmlns:a16="http://schemas.microsoft.com/office/drawing/2014/main" id="{41859E5D-784C-7436-F871-015FE953DE17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4;p33">
              <a:extLst>
                <a:ext uri="{FF2B5EF4-FFF2-40B4-BE49-F238E27FC236}">
                  <a16:creationId xmlns:a16="http://schemas.microsoft.com/office/drawing/2014/main" id="{A60BD3FA-37B4-F4A4-AFFA-71D041072C14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5;p33">
              <a:extLst>
                <a:ext uri="{FF2B5EF4-FFF2-40B4-BE49-F238E27FC236}">
                  <a16:creationId xmlns:a16="http://schemas.microsoft.com/office/drawing/2014/main" id="{B499C2E0-D040-FF2D-B044-4267243D1C7A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6;p33">
              <a:extLst>
                <a:ext uri="{FF2B5EF4-FFF2-40B4-BE49-F238E27FC236}">
                  <a16:creationId xmlns:a16="http://schemas.microsoft.com/office/drawing/2014/main" id="{1386E35B-35A0-B25A-617F-DF082E4A805D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7;p33">
              <a:extLst>
                <a:ext uri="{FF2B5EF4-FFF2-40B4-BE49-F238E27FC236}">
                  <a16:creationId xmlns:a16="http://schemas.microsoft.com/office/drawing/2014/main" id="{3C3B8D10-F6FF-140E-119E-794BB90A9254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8;p33">
              <a:extLst>
                <a:ext uri="{FF2B5EF4-FFF2-40B4-BE49-F238E27FC236}">
                  <a16:creationId xmlns:a16="http://schemas.microsoft.com/office/drawing/2014/main" id="{6AEC32A9-527E-2EEC-8D22-E108DAC21965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9;p33">
              <a:extLst>
                <a:ext uri="{FF2B5EF4-FFF2-40B4-BE49-F238E27FC236}">
                  <a16:creationId xmlns:a16="http://schemas.microsoft.com/office/drawing/2014/main" id="{ACAA0C91-81CE-3907-573C-18616A153396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0;p33">
              <a:extLst>
                <a:ext uri="{FF2B5EF4-FFF2-40B4-BE49-F238E27FC236}">
                  <a16:creationId xmlns:a16="http://schemas.microsoft.com/office/drawing/2014/main" id="{C098841B-3479-08F3-953C-D8D21280A193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1;p33">
              <a:extLst>
                <a:ext uri="{FF2B5EF4-FFF2-40B4-BE49-F238E27FC236}">
                  <a16:creationId xmlns:a16="http://schemas.microsoft.com/office/drawing/2014/main" id="{E0C17FB9-6371-B183-3567-5D59DA5EEEC3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2;p33">
              <a:extLst>
                <a:ext uri="{FF2B5EF4-FFF2-40B4-BE49-F238E27FC236}">
                  <a16:creationId xmlns:a16="http://schemas.microsoft.com/office/drawing/2014/main" id="{5B6B7E3D-7E29-2824-53DD-03D94B056759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3;p33">
              <a:extLst>
                <a:ext uri="{FF2B5EF4-FFF2-40B4-BE49-F238E27FC236}">
                  <a16:creationId xmlns:a16="http://schemas.microsoft.com/office/drawing/2014/main" id="{E1977662-B4D3-DB56-841A-17FEE43B4F7E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4;p33">
              <a:extLst>
                <a:ext uri="{FF2B5EF4-FFF2-40B4-BE49-F238E27FC236}">
                  <a16:creationId xmlns:a16="http://schemas.microsoft.com/office/drawing/2014/main" id="{3AB409F0-8771-B46C-A674-9234133E174F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5;p33">
              <a:extLst>
                <a:ext uri="{FF2B5EF4-FFF2-40B4-BE49-F238E27FC236}">
                  <a16:creationId xmlns:a16="http://schemas.microsoft.com/office/drawing/2014/main" id="{530AA8F9-806C-CC97-A22D-D6ABC78C3AF8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6;p33">
              <a:extLst>
                <a:ext uri="{FF2B5EF4-FFF2-40B4-BE49-F238E27FC236}">
                  <a16:creationId xmlns:a16="http://schemas.microsoft.com/office/drawing/2014/main" id="{308FAE20-0C8B-D63D-F1FD-A97240E03DFE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7;p33">
              <a:extLst>
                <a:ext uri="{FF2B5EF4-FFF2-40B4-BE49-F238E27FC236}">
                  <a16:creationId xmlns:a16="http://schemas.microsoft.com/office/drawing/2014/main" id="{738397BF-8FEB-516F-FA3E-6AAE0AE03628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8;p33">
              <a:extLst>
                <a:ext uri="{FF2B5EF4-FFF2-40B4-BE49-F238E27FC236}">
                  <a16:creationId xmlns:a16="http://schemas.microsoft.com/office/drawing/2014/main" id="{FC6FD3C8-B7FC-86CB-DEEC-3E96EE803C97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9;p33">
              <a:extLst>
                <a:ext uri="{FF2B5EF4-FFF2-40B4-BE49-F238E27FC236}">
                  <a16:creationId xmlns:a16="http://schemas.microsoft.com/office/drawing/2014/main" id="{C6460AA0-5FC2-BF2C-BC46-A6A690B43834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0;p33">
              <a:extLst>
                <a:ext uri="{FF2B5EF4-FFF2-40B4-BE49-F238E27FC236}">
                  <a16:creationId xmlns:a16="http://schemas.microsoft.com/office/drawing/2014/main" id="{F3609D14-8493-B85E-EA15-E3321EFA723B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1;p33">
              <a:extLst>
                <a:ext uri="{FF2B5EF4-FFF2-40B4-BE49-F238E27FC236}">
                  <a16:creationId xmlns:a16="http://schemas.microsoft.com/office/drawing/2014/main" id="{DA648430-E1AC-8F2E-BE31-DBD7B2CA2670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;p33">
              <a:extLst>
                <a:ext uri="{FF2B5EF4-FFF2-40B4-BE49-F238E27FC236}">
                  <a16:creationId xmlns:a16="http://schemas.microsoft.com/office/drawing/2014/main" id="{FBA98B15-E2AB-D7D8-28C5-24D6B0B49EDA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3;p33">
              <a:extLst>
                <a:ext uri="{FF2B5EF4-FFF2-40B4-BE49-F238E27FC236}">
                  <a16:creationId xmlns:a16="http://schemas.microsoft.com/office/drawing/2014/main" id="{8E12511B-7EEA-66C4-FADE-129FBF736332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4;p33">
              <a:extLst>
                <a:ext uri="{FF2B5EF4-FFF2-40B4-BE49-F238E27FC236}">
                  <a16:creationId xmlns:a16="http://schemas.microsoft.com/office/drawing/2014/main" id="{6508BB48-00F8-E350-7FAF-7E1FAE4A5E52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5;p33">
              <a:extLst>
                <a:ext uri="{FF2B5EF4-FFF2-40B4-BE49-F238E27FC236}">
                  <a16:creationId xmlns:a16="http://schemas.microsoft.com/office/drawing/2014/main" id="{BF769488-BEDD-1A39-A000-718DF9433275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6;p33">
              <a:extLst>
                <a:ext uri="{FF2B5EF4-FFF2-40B4-BE49-F238E27FC236}">
                  <a16:creationId xmlns:a16="http://schemas.microsoft.com/office/drawing/2014/main" id="{A4346B41-FD49-ACC3-30D5-378FC12A6C68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7;p33">
              <a:extLst>
                <a:ext uri="{FF2B5EF4-FFF2-40B4-BE49-F238E27FC236}">
                  <a16:creationId xmlns:a16="http://schemas.microsoft.com/office/drawing/2014/main" id="{C5842DFC-4FC8-D78C-263D-842E6552B297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8;p33">
              <a:extLst>
                <a:ext uri="{FF2B5EF4-FFF2-40B4-BE49-F238E27FC236}">
                  <a16:creationId xmlns:a16="http://schemas.microsoft.com/office/drawing/2014/main" id="{591F5041-0741-CE92-38A0-E473DB78B9E2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9;p33">
              <a:extLst>
                <a:ext uri="{FF2B5EF4-FFF2-40B4-BE49-F238E27FC236}">
                  <a16:creationId xmlns:a16="http://schemas.microsoft.com/office/drawing/2014/main" id="{DD4BDE54-6B77-CA2E-0E4C-85D40C4DC303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0;p33">
              <a:extLst>
                <a:ext uri="{FF2B5EF4-FFF2-40B4-BE49-F238E27FC236}">
                  <a16:creationId xmlns:a16="http://schemas.microsoft.com/office/drawing/2014/main" id="{3E017CD8-F063-7AD7-FF2C-1164E4D3E5CF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;p33">
              <a:extLst>
                <a:ext uri="{FF2B5EF4-FFF2-40B4-BE49-F238E27FC236}">
                  <a16:creationId xmlns:a16="http://schemas.microsoft.com/office/drawing/2014/main" id="{FFA56A32-CE3F-D791-C5C4-23AA48B055BF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2;p33">
              <a:extLst>
                <a:ext uri="{FF2B5EF4-FFF2-40B4-BE49-F238E27FC236}">
                  <a16:creationId xmlns:a16="http://schemas.microsoft.com/office/drawing/2014/main" id="{39F4AA8F-D454-531E-B741-6A0D895D52ED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3;p33">
              <a:extLst>
                <a:ext uri="{FF2B5EF4-FFF2-40B4-BE49-F238E27FC236}">
                  <a16:creationId xmlns:a16="http://schemas.microsoft.com/office/drawing/2014/main" id="{F7A7E8AA-AE67-7C7E-1BD0-C70F4A560A4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4;p33">
              <a:extLst>
                <a:ext uri="{FF2B5EF4-FFF2-40B4-BE49-F238E27FC236}">
                  <a16:creationId xmlns:a16="http://schemas.microsoft.com/office/drawing/2014/main" id="{87136747-F57B-BCD3-7D7B-59BDA0B7630D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5;p33">
              <a:extLst>
                <a:ext uri="{FF2B5EF4-FFF2-40B4-BE49-F238E27FC236}">
                  <a16:creationId xmlns:a16="http://schemas.microsoft.com/office/drawing/2014/main" id="{21CD05B5-EEA3-0812-8741-8780516FB648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6;p33">
              <a:extLst>
                <a:ext uri="{FF2B5EF4-FFF2-40B4-BE49-F238E27FC236}">
                  <a16:creationId xmlns:a16="http://schemas.microsoft.com/office/drawing/2014/main" id="{B3577F92-E016-CFA5-D981-B12CE7E8ED06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7;p33">
              <a:extLst>
                <a:ext uri="{FF2B5EF4-FFF2-40B4-BE49-F238E27FC236}">
                  <a16:creationId xmlns:a16="http://schemas.microsoft.com/office/drawing/2014/main" id="{EE2E14FE-82D0-8DFD-0D65-88B0D2D15865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8;p33">
              <a:extLst>
                <a:ext uri="{FF2B5EF4-FFF2-40B4-BE49-F238E27FC236}">
                  <a16:creationId xmlns:a16="http://schemas.microsoft.com/office/drawing/2014/main" id="{7BF642E8-DB3D-2B21-385A-357E19AA6E90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9;p33">
              <a:extLst>
                <a:ext uri="{FF2B5EF4-FFF2-40B4-BE49-F238E27FC236}">
                  <a16:creationId xmlns:a16="http://schemas.microsoft.com/office/drawing/2014/main" id="{13C803C3-BA67-C1F3-9B15-4850DBEE15A3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0;p33">
              <a:extLst>
                <a:ext uri="{FF2B5EF4-FFF2-40B4-BE49-F238E27FC236}">
                  <a16:creationId xmlns:a16="http://schemas.microsoft.com/office/drawing/2014/main" id="{FF44C979-9B39-DF4D-83DA-A7C64288029F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1;p33">
              <a:extLst>
                <a:ext uri="{FF2B5EF4-FFF2-40B4-BE49-F238E27FC236}">
                  <a16:creationId xmlns:a16="http://schemas.microsoft.com/office/drawing/2014/main" id="{47882FF7-CF42-1040-059D-730CCD7EC182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85922B-008F-23C2-FF82-7EA9325E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836" y="1815799"/>
            <a:ext cx="4045200" cy="1482300"/>
          </a:xfrm>
        </p:spPr>
        <p:txBody>
          <a:bodyPr/>
          <a:lstStyle/>
          <a:p>
            <a:r>
              <a:rPr lang="en-US" dirty="0"/>
              <a:t>Week 04</a:t>
            </a:r>
          </a:p>
        </p:txBody>
      </p:sp>
    </p:spTree>
    <p:extLst>
      <p:ext uri="{BB962C8B-B14F-4D97-AF65-F5344CB8AC3E}">
        <p14:creationId xmlns:p14="http://schemas.microsoft.com/office/powerpoint/2010/main" val="171332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4040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 week 04</a:t>
            </a: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Configuration for Services such as NTP, Log server, PPP, and ACLs To monitor your traffic</a:t>
            </a:r>
            <a:b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720050" y="1089847"/>
            <a:ext cx="2608538" cy="1101735"/>
            <a:chOff x="720000" y="1343450"/>
            <a:chExt cx="2608538" cy="1101735"/>
          </a:xfrm>
        </p:grpSpPr>
        <p:sp>
          <p:nvSpPr>
            <p:cNvPr id="189" name="Google Shape;189;p21"/>
            <p:cNvSpPr/>
            <p:nvPr/>
          </p:nvSpPr>
          <p:spPr>
            <a:xfrm>
              <a:off x="2466995" y="172068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01</a:t>
              </a:r>
              <a:endParaRPr sz="2000"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720000" y="1343450"/>
              <a:ext cx="2608538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NTP </a:t>
              </a:r>
              <a:r>
                <a:rPr lang="en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network time protocol</a:t>
              </a:r>
              <a:endParaRPr sz="1800"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720000" y="1747971"/>
              <a:ext cx="18138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T</a:t>
              </a: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ime synchronization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2.Accurate Logging and Auditing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3.Improved Security</a:t>
              </a:r>
              <a:endParaRPr sz="18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636006" y="3110103"/>
            <a:ext cx="3333089" cy="1010821"/>
            <a:chOff x="719999" y="2430333"/>
            <a:chExt cx="3333089" cy="1010821"/>
          </a:xfrm>
        </p:grpSpPr>
        <p:sp>
          <p:nvSpPr>
            <p:cNvPr id="193" name="Google Shape;193;p21"/>
            <p:cNvSpPr txBox="1"/>
            <p:nvPr/>
          </p:nvSpPr>
          <p:spPr>
            <a:xfrm>
              <a:off x="720000" y="2430333"/>
              <a:ext cx="18138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Log Server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719999" y="2834854"/>
              <a:ext cx="3054831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1.Centralized Logging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2.Enhanced Security Monitoring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3.Improved Troubleshooting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328588" y="259574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02</a:t>
              </a:r>
              <a:endParaRPr sz="2000"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00" name="Google Shape;200;p21"/>
          <p:cNvGrpSpPr/>
          <p:nvPr/>
        </p:nvGrpSpPr>
        <p:grpSpPr>
          <a:xfrm>
            <a:off x="4626807" y="1146290"/>
            <a:ext cx="3607568" cy="1244329"/>
            <a:chOff x="4722663" y="1340880"/>
            <a:chExt cx="3607568" cy="1086553"/>
          </a:xfrm>
        </p:grpSpPr>
        <p:sp>
          <p:nvSpPr>
            <p:cNvPr id="201" name="Google Shape;201;p21"/>
            <p:cNvSpPr txBox="1"/>
            <p:nvPr/>
          </p:nvSpPr>
          <p:spPr>
            <a:xfrm>
              <a:off x="5915515" y="1340880"/>
              <a:ext cx="18138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PPP </a:t>
              </a:r>
              <a:r>
                <a:rPr lang="en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Point to point Protocol</a:t>
              </a:r>
              <a:endParaRPr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5821745" y="1821133"/>
              <a:ext cx="2508486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1.Data Link Layer Communication</a:t>
              </a:r>
            </a:p>
            <a:p>
              <a:pPr marL="0" lvl="0" indent="0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2.Support Authentication</a:t>
              </a:r>
            </a:p>
            <a:p>
              <a:pPr marL="0" lvl="0" indent="0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3.Error Detection</a:t>
              </a:r>
            </a:p>
            <a:p>
              <a:pPr marL="0" lvl="0" indent="0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4-between ISP and center router for improve Bandwitdh </a:t>
              </a:r>
              <a:endParaRPr sz="10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722663" y="1511250"/>
              <a:ext cx="724500" cy="559991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03</a:t>
              </a:r>
              <a:endParaRPr sz="20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4930397" y="2980749"/>
            <a:ext cx="3183033" cy="1219908"/>
            <a:chOff x="5090963" y="2198995"/>
            <a:chExt cx="2538300" cy="1219908"/>
          </a:xfrm>
        </p:grpSpPr>
        <p:sp>
          <p:nvSpPr>
            <p:cNvPr id="205" name="Google Shape;205;p21"/>
            <p:cNvSpPr txBox="1"/>
            <p:nvPr/>
          </p:nvSpPr>
          <p:spPr>
            <a:xfrm>
              <a:off x="5808279" y="2198995"/>
              <a:ext cx="18138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ACL </a:t>
              </a:r>
              <a:r>
                <a:rPr lang="en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Access Control List</a:t>
              </a:r>
              <a:endParaRPr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5815463" y="2812603"/>
              <a:ext cx="18138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1.Traffic Filtering</a:t>
              </a: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2.Enhanced Security</a:t>
              </a: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3.Monitoring and Logging 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090963" y="2595745"/>
              <a:ext cx="634363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04</a:t>
              </a:r>
              <a:endParaRPr sz="20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212" name="Google Shape;212;p21"/>
          <p:cNvCxnSpPr>
            <a:stCxn id="189" idx="4"/>
            <a:endCxn id="195" idx="1"/>
          </p:cNvCxnSpPr>
          <p:nvPr/>
        </p:nvCxnSpPr>
        <p:spPr>
          <a:xfrm>
            <a:off x="2829295" y="2191582"/>
            <a:ext cx="521401" cy="119003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1"/>
          <p:cNvCxnSpPr>
            <a:stCxn id="195" idx="7"/>
            <a:endCxn id="203" idx="3"/>
          </p:cNvCxnSpPr>
          <p:nvPr/>
        </p:nvCxnSpPr>
        <p:spPr>
          <a:xfrm flipV="1">
            <a:off x="3862994" y="1888788"/>
            <a:ext cx="869914" cy="149282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1"/>
          <p:cNvCxnSpPr>
            <a:stCxn id="203" idx="5"/>
            <a:endCxn id="207" idx="0"/>
          </p:cNvCxnSpPr>
          <p:nvPr/>
        </p:nvCxnSpPr>
        <p:spPr>
          <a:xfrm>
            <a:off x="5245206" y="1888788"/>
            <a:ext cx="82937" cy="148871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4040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 week 04</a:t>
            </a: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Configuration for Services such as NTP, Log server, PPP, and ACLs To monitor your traffic</a:t>
            </a:r>
            <a:b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495073" y="1467082"/>
            <a:ext cx="3559850" cy="1752333"/>
            <a:chOff x="609323" y="1720685"/>
            <a:chExt cx="3559850" cy="1752333"/>
          </a:xfrm>
        </p:grpSpPr>
        <p:sp>
          <p:nvSpPr>
            <p:cNvPr id="189" name="Google Shape;189;p21"/>
            <p:cNvSpPr/>
            <p:nvPr/>
          </p:nvSpPr>
          <p:spPr>
            <a:xfrm>
              <a:off x="1407458" y="172068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01</a:t>
              </a:r>
              <a:endParaRPr sz="20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609323" y="2454869"/>
              <a:ext cx="2608538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NTP </a:t>
              </a:r>
              <a:r>
                <a:rPr lang="en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network time protocol</a:t>
              </a:r>
              <a:endParaRPr sz="1800"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609323" y="2866718"/>
              <a:ext cx="355985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B1-core-R(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config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)#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ntp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server  20.0.0.10</a:t>
              </a:r>
            </a:p>
            <a:p>
              <a:pPr lvl="0"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ntp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authenticate</a:t>
              </a:r>
            </a:p>
            <a:p>
              <a:pPr lvl="0"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ntp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trusted-key 1</a:t>
              </a:r>
            </a:p>
            <a:p>
              <a:pPr lvl="0"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ntp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authentication-key 1 md5 cisco</a:t>
              </a:r>
            </a:p>
            <a:p>
              <a:pPr lvl="0"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ntp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update-calendar</a:t>
              </a:r>
            </a:p>
            <a:p>
              <a:pPr lvl="0"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B1-core-R#show clock detail</a:t>
              </a:r>
              <a:endParaRPr sz="18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4977991" y="1589882"/>
            <a:ext cx="3332331" cy="3404142"/>
            <a:chOff x="1431598" y="1077842"/>
            <a:chExt cx="3332331" cy="3404142"/>
          </a:xfrm>
        </p:grpSpPr>
        <p:sp>
          <p:nvSpPr>
            <p:cNvPr id="193" name="Google Shape;193;p21"/>
            <p:cNvSpPr txBox="1"/>
            <p:nvPr/>
          </p:nvSpPr>
          <p:spPr>
            <a:xfrm>
              <a:off x="1431598" y="1499323"/>
              <a:ext cx="18138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Log Server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1453367" y="2007326"/>
              <a:ext cx="3310562" cy="247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B1-core-R(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config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)#logging  host  20.0.0.10</a:t>
              </a:r>
            </a:p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service  timestamps  log 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datetime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mse</a:t>
              </a:r>
              <a:endPara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login on-success log </a:t>
              </a:r>
            </a:p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login on-failure log</a:t>
              </a: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079937" y="1077842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02</a:t>
              </a:r>
              <a:endParaRPr sz="20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4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643800" y="782319"/>
            <a:ext cx="7704000" cy="78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Overview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20000" y="1789425"/>
            <a:ext cx="77040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The </a:t>
            </a:r>
            <a:r>
              <a:rPr lang="en-US" b="1" dirty="0"/>
              <a:t>Build Enterprise Network (Multi-Site)</a:t>
            </a:r>
            <a:r>
              <a:rPr lang="en-US" dirty="0"/>
              <a:t> project is focused on </a:t>
            </a:r>
            <a:r>
              <a:rPr lang="en-US" dirty="0">
                <a:solidFill>
                  <a:schemeClr val="accent2"/>
                </a:solidFill>
              </a:rPr>
              <a:t>designing and implementing a robust, scalable, and secure network infrastructure for an enterprise with multiple locations.</a:t>
            </a:r>
            <a:r>
              <a:rPr lang="en-US" dirty="0"/>
              <a:t> The objective is to </a:t>
            </a:r>
            <a:r>
              <a:rPr lang="en-US" u="sng" dirty="0"/>
              <a:t>connect these 3 sites into a unified network</a:t>
            </a:r>
            <a:r>
              <a:rPr lang="en-US" dirty="0"/>
              <a:t> that allows for seamless communication, efficient data transfer, and centralized management. </a:t>
            </a:r>
          </a:p>
          <a:p>
            <a:pPr marL="0" lv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This project will involve the configuration of routers, switches, and other necessary networking components to ensure secure inter-site connectivity. It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emphasizes redundancy, load balancing, and high availability to minimize downtime and ensure reliable access to critical enterprise applications and services across all locations</a:t>
            </a:r>
            <a:r>
              <a:rPr lang="en-US" dirty="0"/>
              <a:t>. By leveraging advanced network design principles and industry best practices, this project aims to create an optimized, cost-effective network solution tailored to the enterprise's specific operational needs.</a:t>
            </a:r>
            <a:endParaRPr dirty="0"/>
          </a:p>
        </p:txBody>
      </p:sp>
      <p:grpSp>
        <p:nvGrpSpPr>
          <p:cNvPr id="4" name="Google Shape;658;p36"/>
          <p:cNvGrpSpPr/>
          <p:nvPr/>
        </p:nvGrpSpPr>
        <p:grpSpPr>
          <a:xfrm>
            <a:off x="5935068" y="998552"/>
            <a:ext cx="312316" cy="368400"/>
            <a:chOff x="859265" y="3348175"/>
            <a:chExt cx="312316" cy="368400"/>
          </a:xfrm>
        </p:grpSpPr>
        <p:sp>
          <p:nvSpPr>
            <p:cNvPr id="5" name="Google Shape;659;p36"/>
            <p:cNvSpPr/>
            <p:nvPr/>
          </p:nvSpPr>
          <p:spPr>
            <a:xfrm>
              <a:off x="968792" y="3507102"/>
              <a:ext cx="92498" cy="30589"/>
            </a:xfrm>
            <a:custGeom>
              <a:avLst/>
              <a:gdLst/>
              <a:ahLst/>
              <a:cxnLst/>
              <a:rect l="l" t="t" r="r" b="b"/>
              <a:pathLst>
                <a:path w="2906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0;p36"/>
            <p:cNvSpPr/>
            <p:nvPr/>
          </p:nvSpPr>
          <p:spPr>
            <a:xfrm>
              <a:off x="911562" y="3458466"/>
              <a:ext cx="206577" cy="258109"/>
            </a:xfrm>
            <a:custGeom>
              <a:avLst/>
              <a:gdLst/>
              <a:ahLst/>
              <a:cxnLst/>
              <a:rect l="l" t="t" r="r" b="b"/>
              <a:pathLst>
                <a:path w="6490" h="8109" extrusionOk="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;p36"/>
            <p:cNvSpPr/>
            <p:nvPr/>
          </p:nvSpPr>
          <p:spPr>
            <a:xfrm>
              <a:off x="946034" y="3694580"/>
              <a:ext cx="10663" cy="21613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36"/>
            <p:cNvSpPr/>
            <p:nvPr/>
          </p:nvSpPr>
          <p:spPr>
            <a:xfrm>
              <a:off x="1073004" y="3694580"/>
              <a:ext cx="10631" cy="21613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36"/>
            <p:cNvSpPr/>
            <p:nvPr/>
          </p:nvSpPr>
          <p:spPr>
            <a:xfrm>
              <a:off x="859265" y="3348175"/>
              <a:ext cx="312316" cy="293759"/>
            </a:xfrm>
            <a:custGeom>
              <a:avLst/>
              <a:gdLst/>
              <a:ahLst/>
              <a:cxnLst/>
              <a:rect l="l" t="t" r="r" b="b"/>
              <a:pathLst>
                <a:path w="9812" h="9229" extrusionOk="0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39;p36"/>
          <p:cNvSpPr/>
          <p:nvPr/>
        </p:nvSpPr>
        <p:spPr>
          <a:xfrm>
            <a:off x="5684153" y="776252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23920" y="1344957"/>
            <a:ext cx="21437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3920" y="1366570"/>
            <a:ext cx="21437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8183" y="776252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8234" y="1344957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640852" y="1344957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73462" y="776252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4040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 week 04</a:t>
            </a: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Configuration for Services such as NTP, Log server, PPP, and ACLs To monitor your traffic</a:t>
            </a:r>
            <a:b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200" name="Google Shape;200;p21"/>
          <p:cNvGrpSpPr/>
          <p:nvPr/>
        </p:nvGrpSpPr>
        <p:grpSpPr>
          <a:xfrm>
            <a:off x="571500" y="1143468"/>
            <a:ext cx="5029199" cy="3577490"/>
            <a:chOff x="4228394" y="1486417"/>
            <a:chExt cx="5029199" cy="3123878"/>
          </a:xfrm>
        </p:grpSpPr>
        <p:sp>
          <p:nvSpPr>
            <p:cNvPr id="201" name="Google Shape;201;p21"/>
            <p:cNvSpPr txBox="1"/>
            <p:nvPr/>
          </p:nvSpPr>
          <p:spPr>
            <a:xfrm>
              <a:off x="5447163" y="1486417"/>
              <a:ext cx="18138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PPP </a:t>
              </a:r>
              <a:r>
                <a:rPr lang="en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Point to point Protocol</a:t>
              </a:r>
              <a:endParaRPr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4228394" y="2071241"/>
              <a:ext cx="5029199" cy="2539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Between center router  and  isp  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B1-core-R (config)#username isp  password 123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B1-core-R (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config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)#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int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s0/1/0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 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encapsaultion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ppp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 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ppp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authencation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chap 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ISP1 (config)#username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center_router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password 123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isp1(config)#int s0/1/0</a:t>
              </a: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 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encapsaultion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ppp</a:t>
              </a:r>
              <a:endPara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lvl="0">
                <a:spcAft>
                  <a:spcPts val="1200"/>
                </a:spcAft>
              </a:pP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    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ppp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authencation</a:t>
              </a:r>
              <a:r>
                <a:rPr lang="en-US" sz="11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chap </a:t>
              </a:r>
              <a:endParaRPr sz="16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323523" y="1511250"/>
              <a:ext cx="724500" cy="559991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03</a:t>
              </a:r>
              <a:endParaRPr sz="20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4550500" y="1308495"/>
            <a:ext cx="4800602" cy="1368891"/>
            <a:chOff x="4452362" y="606474"/>
            <a:chExt cx="3828223" cy="1368891"/>
          </a:xfrm>
        </p:grpSpPr>
        <p:sp>
          <p:nvSpPr>
            <p:cNvPr id="205" name="Google Shape;205;p21"/>
            <p:cNvSpPr txBox="1"/>
            <p:nvPr/>
          </p:nvSpPr>
          <p:spPr>
            <a:xfrm>
              <a:off x="5815462" y="630592"/>
              <a:ext cx="18138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ACL </a:t>
              </a:r>
              <a:r>
                <a:rPr lang="en" dirty="0">
                  <a:solidFill>
                    <a:schemeClr val="accent2"/>
                  </a:solidFill>
                  <a:latin typeface="Doppio One"/>
                  <a:ea typeface="Doppio One"/>
                  <a:cs typeface="Doppio One"/>
                  <a:sym typeface="Doppio One"/>
                </a:rPr>
                <a:t>Access Control List</a:t>
              </a:r>
              <a:endParaRPr dirty="0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452362" y="1369065"/>
              <a:ext cx="3828223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B1-DSW1,2 </a:t>
              </a:r>
            </a:p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             </a:t>
              </a: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929166" y="606474"/>
              <a:ext cx="634363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04</a:t>
              </a:r>
              <a:endParaRPr sz="20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0FC7D1-805D-8519-367F-9F302332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18" y="2535213"/>
            <a:ext cx="3571882" cy="2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2706424" y="366818"/>
            <a:ext cx="3691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Week 04 tasks were </a:t>
            </a:r>
            <a:b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distributed as follow:</a:t>
            </a:r>
            <a:endParaRPr sz="2400" dirty="0"/>
          </a:p>
        </p:txBody>
      </p:sp>
      <p:grpSp>
        <p:nvGrpSpPr>
          <p:cNvPr id="224" name="Google Shape;224;p22"/>
          <p:cNvGrpSpPr/>
          <p:nvPr/>
        </p:nvGrpSpPr>
        <p:grpSpPr>
          <a:xfrm>
            <a:off x="4584450" y="1248228"/>
            <a:ext cx="2038958" cy="2619659"/>
            <a:chOff x="4645197" y="1756915"/>
            <a:chExt cx="1922277" cy="2152145"/>
          </a:xfrm>
        </p:grpSpPr>
        <p:sp>
          <p:nvSpPr>
            <p:cNvPr id="225" name="Google Shape;225;p22"/>
            <p:cNvSpPr txBox="1"/>
            <p:nvPr/>
          </p:nvSpPr>
          <p:spPr>
            <a:xfrm>
              <a:off x="4645197" y="1756915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 b="1" dirty="0">
                  <a:solidFill>
                    <a:schemeClr val="tx1"/>
                  </a:solidFill>
                </a:rPr>
                <a:t>PPP Configuration</a:t>
              </a:r>
              <a:endParaRPr sz="1800" b="1" dirty="0">
                <a:solidFill>
                  <a:schemeClr val="tx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4753674" y="2131540"/>
              <a:ext cx="1813800" cy="1777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 PPP connection was established between the Cairo router and the ISP, ensuring reliable and secure communication.</a:t>
              </a:r>
            </a:p>
            <a:p>
              <a:endParaRPr lang="en-GB" sz="1100" dirty="0">
                <a:solidFill>
                  <a:schemeClr val="tx1"/>
                </a:solidFill>
              </a:endParaRPr>
            </a:p>
            <a:p>
              <a:r>
                <a:rPr lang="en-GB" kern="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Noor Alain</a:t>
              </a:r>
              <a:endParaRPr lang="en-US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en-GB" sz="1100" dirty="0">
                  <a:solidFill>
                    <a:schemeClr val="tx1"/>
                  </a:solidFill>
                </a:rPr>
                <a:t>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9" name="Google Shape;229;p22"/>
          <p:cNvGrpSpPr/>
          <p:nvPr/>
        </p:nvGrpSpPr>
        <p:grpSpPr>
          <a:xfrm>
            <a:off x="2586313" y="1189396"/>
            <a:ext cx="2171424" cy="2409395"/>
            <a:chOff x="2678342" y="1391316"/>
            <a:chExt cx="2047161" cy="2222765"/>
          </a:xfrm>
        </p:grpSpPr>
        <p:sp>
          <p:nvSpPr>
            <p:cNvPr id="230" name="Google Shape;230;p22"/>
            <p:cNvSpPr txBox="1"/>
            <p:nvPr/>
          </p:nvSpPr>
          <p:spPr>
            <a:xfrm>
              <a:off x="2678342" y="1391316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 b="1" dirty="0">
                  <a:solidFill>
                    <a:schemeClr val="tx1"/>
                  </a:solidFill>
                </a:rPr>
                <a:t>ACL Configuration &amp; AAA </a:t>
              </a:r>
            </a:p>
            <a:p>
              <a:pPr lvl="0"/>
              <a:endParaRPr lang="en-GB" b="1" dirty="0">
                <a:solidFill>
                  <a:schemeClr val="tx1"/>
                </a:solidFill>
              </a:endParaRPr>
            </a:p>
            <a:p>
              <a:pPr lvl="0"/>
              <a:r>
                <a:rPr lang="en-GB" sz="18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0"/>
              <a:r>
                <a:rPr lang="en-GB" sz="1800" kern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sz="1800" b="1" dirty="0">
                <a:solidFill>
                  <a:schemeClr val="tx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2787799" y="1793415"/>
              <a:ext cx="1937704" cy="1820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50" dirty="0">
                  <a:solidFill>
                    <a:schemeClr val="tx1"/>
                  </a:solidFill>
                </a:rPr>
                <a:t>Configured Access Control Lists (ACLs) to permit IT department traffic to Facebook while restricting access for the Sales department, adding a layer of security and traffic control.</a:t>
              </a:r>
            </a:p>
            <a:p>
              <a:r>
                <a:rPr lang="en-GB" kern="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Ahmed </a:t>
              </a:r>
              <a:r>
                <a:rPr lang="en-GB" kern="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Elshahat</a:t>
              </a:r>
              <a:endParaRPr lang="en-US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en-GB" sz="1050" dirty="0">
                  <a:solidFill>
                    <a:schemeClr val="tx1"/>
                  </a:solidFill>
                </a:rPr>
                <a:t> 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Google Shape;234;p22"/>
          <p:cNvGrpSpPr/>
          <p:nvPr/>
        </p:nvGrpSpPr>
        <p:grpSpPr>
          <a:xfrm>
            <a:off x="6508349" y="1262730"/>
            <a:ext cx="2512281" cy="2364658"/>
            <a:chOff x="6632687" y="1929964"/>
            <a:chExt cx="2368512" cy="1875352"/>
          </a:xfrm>
        </p:grpSpPr>
        <p:sp>
          <p:nvSpPr>
            <p:cNvPr id="235" name="Google Shape;235;p22"/>
            <p:cNvSpPr txBox="1"/>
            <p:nvPr/>
          </p:nvSpPr>
          <p:spPr>
            <a:xfrm>
              <a:off x="6633020" y="1929964"/>
              <a:ext cx="2368179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 b="1" dirty="0">
                  <a:solidFill>
                    <a:schemeClr val="tx1"/>
                  </a:solidFill>
                </a:rPr>
                <a:t>Syslog Configuration</a:t>
              </a: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6632687" y="2337575"/>
              <a:ext cx="1869983" cy="146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100" dirty="0">
                  <a:solidFill>
                    <a:schemeClr val="tx1"/>
                  </a:solidFill>
                </a:rPr>
                <a:t>Configured all routers to send log messages to the log server, enabling effective traffic monitoring and troubleshooting through centralized logging</a:t>
              </a:r>
            </a:p>
            <a:p>
              <a:endParaRPr lang="en-GB" sz="1100" dirty="0">
                <a:solidFill>
                  <a:schemeClr val="tx1"/>
                </a:solidFill>
              </a:endParaRPr>
            </a:p>
            <a:p>
              <a:r>
                <a:rPr lang="en-GB" kern="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Ebrahim Talat </a:t>
              </a:r>
              <a:r>
                <a:rPr lang="en-GB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endParaRPr lang="en-GB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  <a:p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717202" y="1176533"/>
            <a:ext cx="2042400" cy="2415346"/>
            <a:chOff x="717516" y="1176533"/>
            <a:chExt cx="1925520" cy="2415346"/>
          </a:xfrm>
        </p:grpSpPr>
        <p:sp>
          <p:nvSpPr>
            <p:cNvPr id="239" name="Google Shape;239;p22"/>
            <p:cNvSpPr txBox="1"/>
            <p:nvPr/>
          </p:nvSpPr>
          <p:spPr>
            <a:xfrm>
              <a:off x="829236" y="1176533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 b="1" dirty="0">
                  <a:solidFill>
                    <a:schemeClr val="tx1"/>
                  </a:solidFill>
                </a:rPr>
                <a:t>NTP Configuration</a:t>
              </a:r>
            </a:p>
            <a:p>
              <a:pPr lvl="0"/>
              <a:endParaRPr lang="en-GB" b="1" dirty="0">
                <a:solidFill>
                  <a:schemeClr val="tx1"/>
                </a:solidFill>
              </a:endParaRPr>
            </a:p>
            <a:p>
              <a:pPr lvl="0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717516" y="1618343"/>
              <a:ext cx="1925519" cy="19735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GB" sz="1100" dirty="0">
                  <a:solidFill>
                    <a:schemeClr val="tx1"/>
                  </a:solidFill>
                </a:rPr>
                <a:t>All routers were synchronized with the NTP server at the Cairo router, ensuring accurate timekeeping across the network</a:t>
              </a:r>
            </a:p>
            <a:p>
              <a:pPr>
                <a:lnSpc>
                  <a:spcPct val="115000"/>
                </a:lnSpc>
                <a:spcAft>
                  <a:spcPts val="1200"/>
                </a:spcAft>
              </a:pPr>
              <a:r>
                <a:rPr lang="en-GB" sz="1400" kern="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Ahmed Mohamed </a:t>
              </a:r>
              <a:r>
                <a:rPr lang="en-GB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endParaRPr lang="en-GB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endParaRPr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200" y="291100"/>
            <a:ext cx="4383600" cy="1626600"/>
          </a:xfrm>
        </p:spPr>
        <p:txBody>
          <a:bodyPr/>
          <a:lstStyle/>
          <a:p>
            <a:r>
              <a:rPr lang="en-US" dirty="0"/>
              <a:t>The  final  Result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" b="922"/>
          <a:stretch/>
        </p:blipFill>
        <p:spPr>
          <a:xfrm>
            <a:off x="0" y="1917700"/>
            <a:ext cx="9144000" cy="3619500"/>
          </a:xfrm>
        </p:spPr>
      </p:pic>
    </p:spTree>
    <p:extLst>
      <p:ext uri="{BB962C8B-B14F-4D97-AF65-F5344CB8AC3E}">
        <p14:creationId xmlns:p14="http://schemas.microsoft.com/office/powerpoint/2010/main" val="56712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5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DF186FE-49F8-D566-484E-A8B95D39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>
            <a:extLst>
              <a:ext uri="{FF2B5EF4-FFF2-40B4-BE49-F238E27FC236}">
                <a16:creationId xmlns:a16="http://schemas.microsoft.com/office/drawing/2014/main" id="{D20EA973-2CA3-958E-2FA6-C3AFC333F7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3800" y="564964"/>
            <a:ext cx="7704000" cy="78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GB" sz="2000" dirty="0"/>
            </a:br>
            <a:r>
              <a:rPr lang="en-GB" sz="2000" dirty="0"/>
              <a:t>                            </a:t>
            </a:r>
            <a:r>
              <a:rPr lang="en-GB" sz="2000" b="1" dirty="0"/>
              <a:t>Enterprise Network Project Objectives</a:t>
            </a:r>
            <a:br>
              <a:rPr lang="en-GB" sz="2000" dirty="0"/>
            </a:br>
            <a:endParaRPr sz="3000" dirty="0"/>
          </a:p>
        </p:txBody>
      </p:sp>
      <p:grpSp>
        <p:nvGrpSpPr>
          <p:cNvPr id="4" name="Google Shape;658;p36">
            <a:extLst>
              <a:ext uri="{FF2B5EF4-FFF2-40B4-BE49-F238E27FC236}">
                <a16:creationId xmlns:a16="http://schemas.microsoft.com/office/drawing/2014/main" id="{70A253D7-3CAE-E97C-B8C3-D133FFC2D1D6}"/>
              </a:ext>
            </a:extLst>
          </p:cNvPr>
          <p:cNvGrpSpPr/>
          <p:nvPr/>
        </p:nvGrpSpPr>
        <p:grpSpPr>
          <a:xfrm>
            <a:off x="6858483" y="955236"/>
            <a:ext cx="312316" cy="368400"/>
            <a:chOff x="859265" y="3348175"/>
            <a:chExt cx="312316" cy="368400"/>
          </a:xfrm>
        </p:grpSpPr>
        <p:sp>
          <p:nvSpPr>
            <p:cNvPr id="5" name="Google Shape;659;p36">
              <a:extLst>
                <a:ext uri="{FF2B5EF4-FFF2-40B4-BE49-F238E27FC236}">
                  <a16:creationId xmlns:a16="http://schemas.microsoft.com/office/drawing/2014/main" id="{B5CFAB6E-F17D-06E4-AED5-6F8C391BE751}"/>
                </a:ext>
              </a:extLst>
            </p:cNvPr>
            <p:cNvSpPr/>
            <p:nvPr/>
          </p:nvSpPr>
          <p:spPr>
            <a:xfrm>
              <a:off x="968792" y="3507102"/>
              <a:ext cx="92498" cy="30589"/>
            </a:xfrm>
            <a:custGeom>
              <a:avLst/>
              <a:gdLst/>
              <a:ahLst/>
              <a:cxnLst/>
              <a:rect l="l" t="t" r="r" b="b"/>
              <a:pathLst>
                <a:path w="2906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0;p36">
              <a:extLst>
                <a:ext uri="{FF2B5EF4-FFF2-40B4-BE49-F238E27FC236}">
                  <a16:creationId xmlns:a16="http://schemas.microsoft.com/office/drawing/2014/main" id="{FC1D3CB3-799A-99A9-083E-7727023C67DF}"/>
                </a:ext>
              </a:extLst>
            </p:cNvPr>
            <p:cNvSpPr/>
            <p:nvPr/>
          </p:nvSpPr>
          <p:spPr>
            <a:xfrm>
              <a:off x="911562" y="3458466"/>
              <a:ext cx="206577" cy="258109"/>
            </a:xfrm>
            <a:custGeom>
              <a:avLst/>
              <a:gdLst/>
              <a:ahLst/>
              <a:cxnLst/>
              <a:rect l="l" t="t" r="r" b="b"/>
              <a:pathLst>
                <a:path w="6490" h="8109" extrusionOk="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;p36">
              <a:extLst>
                <a:ext uri="{FF2B5EF4-FFF2-40B4-BE49-F238E27FC236}">
                  <a16:creationId xmlns:a16="http://schemas.microsoft.com/office/drawing/2014/main" id="{8BE69D88-51ED-DCA6-77A4-A2BDDD7F1458}"/>
                </a:ext>
              </a:extLst>
            </p:cNvPr>
            <p:cNvSpPr/>
            <p:nvPr/>
          </p:nvSpPr>
          <p:spPr>
            <a:xfrm>
              <a:off x="946034" y="3694580"/>
              <a:ext cx="10663" cy="21613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36">
              <a:extLst>
                <a:ext uri="{FF2B5EF4-FFF2-40B4-BE49-F238E27FC236}">
                  <a16:creationId xmlns:a16="http://schemas.microsoft.com/office/drawing/2014/main" id="{D5ADEA75-2D14-FB03-83E3-AD7F6FB404DE}"/>
                </a:ext>
              </a:extLst>
            </p:cNvPr>
            <p:cNvSpPr/>
            <p:nvPr/>
          </p:nvSpPr>
          <p:spPr>
            <a:xfrm>
              <a:off x="1073004" y="3694580"/>
              <a:ext cx="10631" cy="21613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36">
              <a:extLst>
                <a:ext uri="{FF2B5EF4-FFF2-40B4-BE49-F238E27FC236}">
                  <a16:creationId xmlns:a16="http://schemas.microsoft.com/office/drawing/2014/main" id="{591663ED-42C2-2994-D0DF-03A5351762CB}"/>
                </a:ext>
              </a:extLst>
            </p:cNvPr>
            <p:cNvSpPr/>
            <p:nvPr/>
          </p:nvSpPr>
          <p:spPr>
            <a:xfrm>
              <a:off x="859265" y="3348175"/>
              <a:ext cx="312316" cy="293759"/>
            </a:xfrm>
            <a:custGeom>
              <a:avLst/>
              <a:gdLst/>
              <a:ahLst/>
              <a:cxnLst/>
              <a:rect l="l" t="t" r="r" b="b"/>
              <a:pathLst>
                <a:path w="9812" h="9229" extrusionOk="0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39;p36">
            <a:extLst>
              <a:ext uri="{FF2B5EF4-FFF2-40B4-BE49-F238E27FC236}">
                <a16:creationId xmlns:a16="http://schemas.microsoft.com/office/drawing/2014/main" id="{60B2848F-651B-DCAD-3E39-523AD73C14FF}"/>
              </a:ext>
            </a:extLst>
          </p:cNvPr>
          <p:cNvSpPr/>
          <p:nvPr/>
        </p:nvSpPr>
        <p:spPr>
          <a:xfrm>
            <a:off x="6659346" y="695615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67513E-52AB-A5BC-D14B-337CBF94DBB6}"/>
              </a:ext>
            </a:extLst>
          </p:cNvPr>
          <p:cNvCxnSpPr/>
          <p:nvPr/>
        </p:nvCxnSpPr>
        <p:spPr>
          <a:xfrm>
            <a:off x="3289009" y="1348296"/>
            <a:ext cx="21437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E65DB7-3252-C652-5BEF-07CFFD94EB01}"/>
              </a:ext>
            </a:extLst>
          </p:cNvPr>
          <p:cNvCxnSpPr/>
          <p:nvPr/>
        </p:nvCxnSpPr>
        <p:spPr>
          <a:xfrm>
            <a:off x="3289009" y="1386887"/>
            <a:ext cx="21437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5F932A-CB34-D805-7E9C-1E43E4BBC896}"/>
              </a:ext>
            </a:extLst>
          </p:cNvPr>
          <p:cNvCxnSpPr/>
          <p:nvPr/>
        </p:nvCxnSpPr>
        <p:spPr>
          <a:xfrm flipH="1">
            <a:off x="508183" y="776252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F38000-C3BD-29DD-0416-1C3798574BE0}"/>
              </a:ext>
            </a:extLst>
          </p:cNvPr>
          <p:cNvCxnSpPr/>
          <p:nvPr/>
        </p:nvCxnSpPr>
        <p:spPr>
          <a:xfrm flipH="1">
            <a:off x="558234" y="1344957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A8CDA4-6359-4F67-B512-A247AF10AD07}"/>
              </a:ext>
            </a:extLst>
          </p:cNvPr>
          <p:cNvCxnSpPr/>
          <p:nvPr/>
        </p:nvCxnSpPr>
        <p:spPr>
          <a:xfrm flipH="1">
            <a:off x="8640852" y="1344957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F325B1-FBA9-3765-3E90-3D2FFB5C91D5}"/>
              </a:ext>
            </a:extLst>
          </p:cNvPr>
          <p:cNvCxnSpPr/>
          <p:nvPr/>
        </p:nvCxnSpPr>
        <p:spPr>
          <a:xfrm flipH="1">
            <a:off x="8573462" y="776252"/>
            <a:ext cx="10160" cy="3393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242D30-F60D-161C-FD7E-7D9945593FE5}"/>
              </a:ext>
            </a:extLst>
          </p:cNvPr>
          <p:cNvSpPr txBox="1"/>
          <p:nvPr/>
        </p:nvSpPr>
        <p:spPr>
          <a:xfrm>
            <a:off x="720725" y="1407605"/>
            <a:ext cx="7179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1- Establish secure, scalable connectivity between multiple sites (Mansoura, Cairo, Alexandria).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2- Implement VLAN segmentation for enhanced security and traffic management.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3-Provide seamless inter-VLAN routing and traffic control for improved network performance.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4-Ensure high availability using HSRP and EtherChannel with redundancy across access and distribution layers.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5-Set up secure remote access with SSH and port security to limit unauthorized access.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6-Configure AAA (Authentication, Authorization, and Accounting) for centralized access control and enhanced security.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</a:rPr>
              <a:t> 7-Configure core services like DHCP, NTP, EIGRP, PPP, and ACLs for efficient network operations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0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9"/>
          <p:cNvGrpSpPr/>
          <p:nvPr/>
        </p:nvGrpSpPr>
        <p:grpSpPr>
          <a:xfrm>
            <a:off x="720755" y="2566601"/>
            <a:ext cx="1813800" cy="1589850"/>
            <a:chOff x="720755" y="2566601"/>
            <a:chExt cx="1813800" cy="1589850"/>
          </a:xfrm>
        </p:grpSpPr>
        <p:sp>
          <p:nvSpPr>
            <p:cNvPr id="93" name="Google Shape;93;p19"/>
            <p:cNvSpPr txBox="1"/>
            <p:nvPr/>
          </p:nvSpPr>
          <p:spPr>
            <a:xfrm>
              <a:off x="720755" y="3491051"/>
              <a:ext cx="18138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Building the internal network</a:t>
              </a:r>
              <a:endParaRPr sz="18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396474" y="2566601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01</a:t>
              </a:r>
              <a:endParaRPr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95" name="Google Shape;95;p19"/>
          <p:cNvSpPr/>
          <p:nvPr/>
        </p:nvSpPr>
        <p:spPr>
          <a:xfrm>
            <a:off x="1218200" y="1447544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176050" y="1447544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5137988" y="1450844"/>
            <a:ext cx="806400" cy="806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7114413" y="1447544"/>
            <a:ext cx="813000" cy="813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80612" y="483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Stages of building the network</a:t>
            </a:r>
            <a:endParaRPr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0" name="Google Shape;100;p19"/>
          <p:cNvCxnSpPr>
            <a:stCxn id="94" idx="4"/>
          </p:cNvCxnSpPr>
          <p:nvPr/>
        </p:nvCxnSpPr>
        <p:spPr>
          <a:xfrm>
            <a:off x="1624774" y="3023201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102" idx="4"/>
          </p:cNvCxnSpPr>
          <p:nvPr/>
        </p:nvCxnSpPr>
        <p:spPr>
          <a:xfrm>
            <a:off x="3582527" y="3023196"/>
            <a:ext cx="0" cy="3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9"/>
          <p:cNvCxnSpPr>
            <a:stCxn id="105" idx="4"/>
          </p:cNvCxnSpPr>
          <p:nvPr/>
        </p:nvCxnSpPr>
        <p:spPr>
          <a:xfrm>
            <a:off x="5540302" y="3023196"/>
            <a:ext cx="0" cy="3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9"/>
          <p:cNvCxnSpPr>
            <a:stCxn id="108" idx="4"/>
          </p:cNvCxnSpPr>
          <p:nvPr/>
        </p:nvCxnSpPr>
        <p:spPr>
          <a:xfrm>
            <a:off x="7519227" y="3023196"/>
            <a:ext cx="0" cy="3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Google Shape;110;p19"/>
          <p:cNvGrpSpPr/>
          <p:nvPr/>
        </p:nvGrpSpPr>
        <p:grpSpPr>
          <a:xfrm>
            <a:off x="8093045" y="1067944"/>
            <a:ext cx="322508" cy="273494"/>
            <a:chOff x="2661459" y="2015001"/>
            <a:chExt cx="322508" cy="273494"/>
          </a:xfrm>
        </p:grpSpPr>
        <p:sp>
          <p:nvSpPr>
            <p:cNvPr id="111" name="Google Shape;111;p19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8184612" y="1387939"/>
            <a:ext cx="355099" cy="355481"/>
            <a:chOff x="3539102" y="2427549"/>
            <a:chExt cx="355099" cy="355481"/>
          </a:xfrm>
        </p:grpSpPr>
        <p:sp>
          <p:nvSpPr>
            <p:cNvPr id="114" name="Google Shape;114;p19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9"/>
          <p:cNvGrpSpPr/>
          <p:nvPr/>
        </p:nvGrpSpPr>
        <p:grpSpPr>
          <a:xfrm>
            <a:off x="7684740" y="743225"/>
            <a:ext cx="351439" cy="345965"/>
            <a:chOff x="1754279" y="4286593"/>
            <a:chExt cx="351439" cy="345965"/>
          </a:xfrm>
        </p:grpSpPr>
        <p:sp>
          <p:nvSpPr>
            <p:cNvPr id="117" name="Google Shape;117;p19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3370762" y="1661193"/>
            <a:ext cx="412184" cy="474276"/>
            <a:chOff x="903530" y="3806125"/>
            <a:chExt cx="264550" cy="353222"/>
          </a:xfrm>
        </p:grpSpPr>
        <p:sp>
          <p:nvSpPr>
            <p:cNvPr id="123" name="Google Shape;123;p19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" name="Google Shape;127;p19"/>
          <p:cNvCxnSpPr>
            <a:stCxn id="95" idx="4"/>
            <a:endCxn id="94" idx="0"/>
          </p:cNvCxnSpPr>
          <p:nvPr/>
        </p:nvCxnSpPr>
        <p:spPr>
          <a:xfrm>
            <a:off x="1624700" y="2260544"/>
            <a:ext cx="0" cy="30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9"/>
          <p:cNvCxnSpPr>
            <a:stCxn id="96" idx="4"/>
            <a:endCxn id="102" idx="0"/>
          </p:cNvCxnSpPr>
          <p:nvPr/>
        </p:nvCxnSpPr>
        <p:spPr>
          <a:xfrm>
            <a:off x="3582550" y="2260544"/>
            <a:ext cx="0" cy="30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>
            <a:stCxn id="97" idx="4"/>
            <a:endCxn id="105" idx="0"/>
          </p:cNvCxnSpPr>
          <p:nvPr/>
        </p:nvCxnSpPr>
        <p:spPr>
          <a:xfrm flipH="1">
            <a:off x="5540288" y="2257244"/>
            <a:ext cx="900" cy="309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>
            <a:stCxn id="98" idx="4"/>
            <a:endCxn id="108" idx="0"/>
          </p:cNvCxnSpPr>
          <p:nvPr/>
        </p:nvCxnSpPr>
        <p:spPr>
          <a:xfrm flipH="1">
            <a:off x="7519113" y="2260544"/>
            <a:ext cx="1800" cy="30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9"/>
          <p:cNvCxnSpPr>
            <a:stCxn id="95" idx="6"/>
            <a:endCxn id="96" idx="2"/>
          </p:cNvCxnSpPr>
          <p:nvPr/>
        </p:nvCxnSpPr>
        <p:spPr>
          <a:xfrm>
            <a:off x="2031200" y="1854044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>
            <a:stCxn id="96" idx="6"/>
            <a:endCxn id="97" idx="2"/>
          </p:cNvCxnSpPr>
          <p:nvPr/>
        </p:nvCxnSpPr>
        <p:spPr>
          <a:xfrm>
            <a:off x="3989050" y="1854044"/>
            <a:ext cx="114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9"/>
          <p:cNvCxnSpPr>
            <a:stCxn id="97" idx="6"/>
            <a:endCxn id="98" idx="2"/>
          </p:cNvCxnSpPr>
          <p:nvPr/>
        </p:nvCxnSpPr>
        <p:spPr>
          <a:xfrm>
            <a:off x="5944388" y="1854044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>
            <a:stCxn id="94" idx="6"/>
            <a:endCxn id="102" idx="2"/>
          </p:cNvCxnSpPr>
          <p:nvPr/>
        </p:nvCxnSpPr>
        <p:spPr>
          <a:xfrm>
            <a:off x="1853074" y="2794901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9"/>
          <p:cNvCxnSpPr>
            <a:stCxn id="102" idx="6"/>
            <a:endCxn id="105" idx="2"/>
          </p:cNvCxnSpPr>
          <p:nvPr/>
        </p:nvCxnSpPr>
        <p:spPr>
          <a:xfrm>
            <a:off x="3810827" y="2794896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9"/>
          <p:cNvCxnSpPr>
            <a:endCxn id="108" idx="2"/>
          </p:cNvCxnSpPr>
          <p:nvPr/>
        </p:nvCxnSpPr>
        <p:spPr>
          <a:xfrm>
            <a:off x="5768727" y="2794896"/>
            <a:ext cx="152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" name="Google Shape;137;p19"/>
          <p:cNvGrpSpPr/>
          <p:nvPr/>
        </p:nvGrpSpPr>
        <p:grpSpPr>
          <a:xfrm>
            <a:off x="2699655" y="2566596"/>
            <a:ext cx="1813800" cy="1530005"/>
            <a:chOff x="2699655" y="2566596"/>
            <a:chExt cx="1813800" cy="1530005"/>
          </a:xfrm>
        </p:grpSpPr>
        <p:sp>
          <p:nvSpPr>
            <p:cNvPr id="138" name="Google Shape;138;p19"/>
            <p:cNvSpPr txBox="1"/>
            <p:nvPr/>
          </p:nvSpPr>
          <p:spPr>
            <a:xfrm>
              <a:off x="2699655" y="3431201"/>
              <a:ext cx="18138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Configuration for Acess and Distribution Switches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3354227" y="2566596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02</a:t>
              </a:r>
              <a:endParaRPr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4657440" y="2566596"/>
            <a:ext cx="1813800" cy="1530005"/>
            <a:chOff x="4657440" y="2566596"/>
            <a:chExt cx="1813800" cy="1530005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4657440" y="3431201"/>
              <a:ext cx="18138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Configuration For Routers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312002" y="2566596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03</a:t>
              </a:r>
              <a:endParaRPr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6610713" y="2566596"/>
            <a:ext cx="1813800" cy="1501852"/>
            <a:chOff x="6610713" y="2566596"/>
            <a:chExt cx="1813800" cy="1501852"/>
          </a:xfrm>
        </p:grpSpPr>
        <p:sp>
          <p:nvSpPr>
            <p:cNvPr id="142" name="Google Shape;142;p19"/>
            <p:cNvSpPr txBox="1"/>
            <p:nvPr/>
          </p:nvSpPr>
          <p:spPr>
            <a:xfrm>
              <a:off x="6610713" y="3403048"/>
              <a:ext cx="18138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Services configuration and Final Presentation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290927" y="2566596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04</a:t>
              </a:r>
              <a:endParaRPr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59" name="Google Shape;337;p25"/>
          <p:cNvGrpSpPr/>
          <p:nvPr/>
        </p:nvGrpSpPr>
        <p:grpSpPr>
          <a:xfrm>
            <a:off x="1332460" y="1578652"/>
            <a:ext cx="584481" cy="486598"/>
            <a:chOff x="7967103" y="2415041"/>
            <a:chExt cx="355863" cy="361911"/>
          </a:xfrm>
        </p:grpSpPr>
        <p:sp>
          <p:nvSpPr>
            <p:cNvPr id="60" name="Google Shape;338;p25"/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9;p25"/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0;p25"/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1;p25"/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;p25"/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3;p25"/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4;p25"/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5;p25"/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6;p25"/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7;p25"/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8;p25"/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362;p25"/>
          <p:cNvGrpSpPr/>
          <p:nvPr/>
        </p:nvGrpSpPr>
        <p:grpSpPr>
          <a:xfrm>
            <a:off x="5332934" y="1632934"/>
            <a:ext cx="416569" cy="442221"/>
            <a:chOff x="6707084" y="3387403"/>
            <a:chExt cx="261145" cy="308504"/>
          </a:xfrm>
        </p:grpSpPr>
        <p:sp>
          <p:nvSpPr>
            <p:cNvPr id="72" name="Google Shape;363;p25"/>
            <p:cNvSpPr/>
            <p:nvPr/>
          </p:nvSpPr>
          <p:spPr>
            <a:xfrm>
              <a:off x="6726053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4;p25"/>
            <p:cNvSpPr/>
            <p:nvPr/>
          </p:nvSpPr>
          <p:spPr>
            <a:xfrm>
              <a:off x="6803362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5;p25"/>
            <p:cNvSpPr/>
            <p:nvPr/>
          </p:nvSpPr>
          <p:spPr>
            <a:xfrm>
              <a:off x="6880289" y="3542403"/>
              <a:ext cx="68620" cy="153504"/>
            </a:xfrm>
            <a:custGeom>
              <a:avLst/>
              <a:gdLst/>
              <a:ahLst/>
              <a:cxnLst/>
              <a:rect l="l" t="t" r="r" b="b"/>
              <a:pathLst>
                <a:path w="2156" h="4823" extrusionOk="0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6;p25"/>
            <p:cNvSpPr/>
            <p:nvPr/>
          </p:nvSpPr>
          <p:spPr>
            <a:xfrm>
              <a:off x="6707084" y="3387403"/>
              <a:ext cx="261145" cy="183072"/>
            </a:xfrm>
            <a:custGeom>
              <a:avLst/>
              <a:gdLst/>
              <a:ahLst/>
              <a:cxnLst/>
              <a:rect l="l" t="t" r="r" b="b"/>
              <a:pathLst>
                <a:path w="8205" h="5752" extrusionOk="0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512;p32"/>
          <p:cNvGrpSpPr/>
          <p:nvPr/>
        </p:nvGrpSpPr>
        <p:grpSpPr>
          <a:xfrm>
            <a:off x="7207457" y="1542028"/>
            <a:ext cx="620312" cy="534762"/>
            <a:chOff x="3075928" y="2445798"/>
            <a:chExt cx="363243" cy="300675"/>
          </a:xfrm>
        </p:grpSpPr>
        <p:sp>
          <p:nvSpPr>
            <p:cNvPr id="77" name="Google Shape;513;p32"/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4;p32"/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15;p32"/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16;p32"/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7;p32"/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18;p32"/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19;p32"/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;p32"/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1;p32"/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2;p32"/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3;p32"/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Elbow Connector 4"/>
          <p:cNvCxnSpPr/>
          <p:nvPr/>
        </p:nvCxnSpPr>
        <p:spPr>
          <a:xfrm>
            <a:off x="1516100" y="468600"/>
            <a:ext cx="1658869" cy="854868"/>
          </a:xfrm>
          <a:prstGeom prst="bentConnector3">
            <a:avLst>
              <a:gd name="adj1" fmla="val 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1558469" y="409976"/>
            <a:ext cx="1658869" cy="854868"/>
          </a:xfrm>
          <a:prstGeom prst="bentConnector3">
            <a:avLst>
              <a:gd name="adj1" fmla="val 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>
            <a:off x="5630725" y="409976"/>
            <a:ext cx="1658869" cy="854868"/>
          </a:xfrm>
          <a:prstGeom prst="bentConnector3">
            <a:avLst>
              <a:gd name="adj1" fmla="val 99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>
            <a:off x="5591729" y="458308"/>
            <a:ext cx="1658869" cy="854868"/>
          </a:xfrm>
          <a:prstGeom prst="bentConnector3">
            <a:avLst>
              <a:gd name="adj1" fmla="val 99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6CF5-B2A1-FDD0-BAB2-E5594DDD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0;p33">
            <a:extLst>
              <a:ext uri="{FF2B5EF4-FFF2-40B4-BE49-F238E27FC236}">
                <a16:creationId xmlns:a16="http://schemas.microsoft.com/office/drawing/2014/main" id="{3516C556-E6A3-A1AD-B329-12F91AF4D880}"/>
              </a:ext>
            </a:extLst>
          </p:cNvPr>
          <p:cNvGrpSpPr/>
          <p:nvPr/>
        </p:nvGrpSpPr>
        <p:grpSpPr>
          <a:xfrm>
            <a:off x="101600" y="0"/>
            <a:ext cx="8940800" cy="5143500"/>
            <a:chOff x="233350" y="949250"/>
            <a:chExt cx="7137300" cy="3802300"/>
          </a:xfrm>
        </p:grpSpPr>
        <p:sp>
          <p:nvSpPr>
            <p:cNvPr id="7" name="Google Shape;531;p33">
              <a:extLst>
                <a:ext uri="{FF2B5EF4-FFF2-40B4-BE49-F238E27FC236}">
                  <a16:creationId xmlns:a16="http://schemas.microsoft.com/office/drawing/2014/main" id="{B62548C7-7025-E755-1BE3-EA7B43727244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2;p33">
              <a:extLst>
                <a:ext uri="{FF2B5EF4-FFF2-40B4-BE49-F238E27FC236}">
                  <a16:creationId xmlns:a16="http://schemas.microsoft.com/office/drawing/2014/main" id="{E2A5BDEB-1F8C-C3B7-5327-A3B42FE04613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3;p33">
              <a:extLst>
                <a:ext uri="{FF2B5EF4-FFF2-40B4-BE49-F238E27FC236}">
                  <a16:creationId xmlns:a16="http://schemas.microsoft.com/office/drawing/2014/main" id="{90DD030E-B617-E62A-2BBB-1D5F9BA2E241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4;p33">
              <a:extLst>
                <a:ext uri="{FF2B5EF4-FFF2-40B4-BE49-F238E27FC236}">
                  <a16:creationId xmlns:a16="http://schemas.microsoft.com/office/drawing/2014/main" id="{342EE847-A8C0-0940-3AC2-8133194BAB07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5;p33">
              <a:extLst>
                <a:ext uri="{FF2B5EF4-FFF2-40B4-BE49-F238E27FC236}">
                  <a16:creationId xmlns:a16="http://schemas.microsoft.com/office/drawing/2014/main" id="{A0296222-AAF8-3853-1CB8-C687D7FF2FF4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6;p33">
              <a:extLst>
                <a:ext uri="{FF2B5EF4-FFF2-40B4-BE49-F238E27FC236}">
                  <a16:creationId xmlns:a16="http://schemas.microsoft.com/office/drawing/2014/main" id="{62EEB5C4-2319-BE8A-A33C-C01C4A6A4F21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7;p33">
              <a:extLst>
                <a:ext uri="{FF2B5EF4-FFF2-40B4-BE49-F238E27FC236}">
                  <a16:creationId xmlns:a16="http://schemas.microsoft.com/office/drawing/2014/main" id="{DC32525F-FB93-FA91-9139-58F17157FF0F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8;p33">
              <a:extLst>
                <a:ext uri="{FF2B5EF4-FFF2-40B4-BE49-F238E27FC236}">
                  <a16:creationId xmlns:a16="http://schemas.microsoft.com/office/drawing/2014/main" id="{3506C715-88D5-8079-A952-2F9A79BEDC1F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3">
              <a:extLst>
                <a:ext uri="{FF2B5EF4-FFF2-40B4-BE49-F238E27FC236}">
                  <a16:creationId xmlns:a16="http://schemas.microsoft.com/office/drawing/2014/main" id="{31B15793-73C1-819F-9597-0CAAFF1CADA4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3">
              <a:extLst>
                <a:ext uri="{FF2B5EF4-FFF2-40B4-BE49-F238E27FC236}">
                  <a16:creationId xmlns:a16="http://schemas.microsoft.com/office/drawing/2014/main" id="{F518B01B-850E-2A57-CD0B-C46FCE79B402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3">
              <a:extLst>
                <a:ext uri="{FF2B5EF4-FFF2-40B4-BE49-F238E27FC236}">
                  <a16:creationId xmlns:a16="http://schemas.microsoft.com/office/drawing/2014/main" id="{613DE265-974A-F080-4C48-7F41FD2E3669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2;p33">
              <a:extLst>
                <a:ext uri="{FF2B5EF4-FFF2-40B4-BE49-F238E27FC236}">
                  <a16:creationId xmlns:a16="http://schemas.microsoft.com/office/drawing/2014/main" id="{1F138322-BE71-F916-7487-284E40C8CA43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3;p33">
              <a:extLst>
                <a:ext uri="{FF2B5EF4-FFF2-40B4-BE49-F238E27FC236}">
                  <a16:creationId xmlns:a16="http://schemas.microsoft.com/office/drawing/2014/main" id="{9724F93A-89A7-1D7C-8FA6-CAB7A4B402DE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4;p33">
              <a:extLst>
                <a:ext uri="{FF2B5EF4-FFF2-40B4-BE49-F238E27FC236}">
                  <a16:creationId xmlns:a16="http://schemas.microsoft.com/office/drawing/2014/main" id="{172537CB-5CEC-2563-3D42-85E43D80116C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5;p33">
              <a:extLst>
                <a:ext uri="{FF2B5EF4-FFF2-40B4-BE49-F238E27FC236}">
                  <a16:creationId xmlns:a16="http://schemas.microsoft.com/office/drawing/2014/main" id="{452B6410-6CAD-8BFD-3A87-FF56F4F676C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6;p33">
              <a:extLst>
                <a:ext uri="{FF2B5EF4-FFF2-40B4-BE49-F238E27FC236}">
                  <a16:creationId xmlns:a16="http://schemas.microsoft.com/office/drawing/2014/main" id="{DA18F97A-5AEE-E992-1DBC-0429EA2B49A8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7;p33">
              <a:extLst>
                <a:ext uri="{FF2B5EF4-FFF2-40B4-BE49-F238E27FC236}">
                  <a16:creationId xmlns:a16="http://schemas.microsoft.com/office/drawing/2014/main" id="{6688983D-4484-0234-C6CC-EC2F9E25C4F7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8;p33">
              <a:extLst>
                <a:ext uri="{FF2B5EF4-FFF2-40B4-BE49-F238E27FC236}">
                  <a16:creationId xmlns:a16="http://schemas.microsoft.com/office/drawing/2014/main" id="{88FB231E-7B6C-4DF7-4530-EB7421AA7C18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9;p33">
              <a:extLst>
                <a:ext uri="{FF2B5EF4-FFF2-40B4-BE49-F238E27FC236}">
                  <a16:creationId xmlns:a16="http://schemas.microsoft.com/office/drawing/2014/main" id="{44314298-105A-F42D-B0DE-D5D8FC17FA8E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0;p33">
              <a:extLst>
                <a:ext uri="{FF2B5EF4-FFF2-40B4-BE49-F238E27FC236}">
                  <a16:creationId xmlns:a16="http://schemas.microsoft.com/office/drawing/2014/main" id="{8C56AE4D-C82E-79E7-E3D7-1936CAA6C91C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1;p33">
              <a:extLst>
                <a:ext uri="{FF2B5EF4-FFF2-40B4-BE49-F238E27FC236}">
                  <a16:creationId xmlns:a16="http://schemas.microsoft.com/office/drawing/2014/main" id="{4996A6EF-579D-2DAF-0CE3-386E9A25AC88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2;p33">
              <a:extLst>
                <a:ext uri="{FF2B5EF4-FFF2-40B4-BE49-F238E27FC236}">
                  <a16:creationId xmlns:a16="http://schemas.microsoft.com/office/drawing/2014/main" id="{F1B45390-D309-3662-0421-FF9E220F90B6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3;p33">
              <a:extLst>
                <a:ext uri="{FF2B5EF4-FFF2-40B4-BE49-F238E27FC236}">
                  <a16:creationId xmlns:a16="http://schemas.microsoft.com/office/drawing/2014/main" id="{601EC99F-FE87-1B9B-F0F6-EC3D6E771108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4;p33">
              <a:extLst>
                <a:ext uri="{FF2B5EF4-FFF2-40B4-BE49-F238E27FC236}">
                  <a16:creationId xmlns:a16="http://schemas.microsoft.com/office/drawing/2014/main" id="{39F58280-F0F2-B1AC-D2FA-E77B31F9C822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5;p33">
              <a:extLst>
                <a:ext uri="{FF2B5EF4-FFF2-40B4-BE49-F238E27FC236}">
                  <a16:creationId xmlns:a16="http://schemas.microsoft.com/office/drawing/2014/main" id="{40AAE3E3-AF44-9D9A-9C37-686BEFE7FBA2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6;p33">
              <a:extLst>
                <a:ext uri="{FF2B5EF4-FFF2-40B4-BE49-F238E27FC236}">
                  <a16:creationId xmlns:a16="http://schemas.microsoft.com/office/drawing/2014/main" id="{F28E8270-7519-9B8A-DEC0-E8867BA0552A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7;p33">
              <a:extLst>
                <a:ext uri="{FF2B5EF4-FFF2-40B4-BE49-F238E27FC236}">
                  <a16:creationId xmlns:a16="http://schemas.microsoft.com/office/drawing/2014/main" id="{0F1A8049-6110-B59F-FD03-7537597D5AEC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8;p33">
              <a:extLst>
                <a:ext uri="{FF2B5EF4-FFF2-40B4-BE49-F238E27FC236}">
                  <a16:creationId xmlns:a16="http://schemas.microsoft.com/office/drawing/2014/main" id="{829FD131-8257-8600-682F-2ECB872227D4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9;p33">
              <a:extLst>
                <a:ext uri="{FF2B5EF4-FFF2-40B4-BE49-F238E27FC236}">
                  <a16:creationId xmlns:a16="http://schemas.microsoft.com/office/drawing/2014/main" id="{311A4D9A-57B4-957C-A6EA-0592779B8CAD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0;p33">
              <a:extLst>
                <a:ext uri="{FF2B5EF4-FFF2-40B4-BE49-F238E27FC236}">
                  <a16:creationId xmlns:a16="http://schemas.microsoft.com/office/drawing/2014/main" id="{EDA8F265-CD4B-D247-2231-D974409263DE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1;p33">
              <a:extLst>
                <a:ext uri="{FF2B5EF4-FFF2-40B4-BE49-F238E27FC236}">
                  <a16:creationId xmlns:a16="http://schemas.microsoft.com/office/drawing/2014/main" id="{5CD0A199-CFE4-7D4D-8979-626F5FD1D2AD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;p33">
              <a:extLst>
                <a:ext uri="{FF2B5EF4-FFF2-40B4-BE49-F238E27FC236}">
                  <a16:creationId xmlns:a16="http://schemas.microsoft.com/office/drawing/2014/main" id="{7653EA85-898A-C1A2-7EE8-B67A8FEA227D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3;p33">
              <a:extLst>
                <a:ext uri="{FF2B5EF4-FFF2-40B4-BE49-F238E27FC236}">
                  <a16:creationId xmlns:a16="http://schemas.microsoft.com/office/drawing/2014/main" id="{61A04271-303D-F345-8F00-730820E7D4D9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4;p33">
              <a:extLst>
                <a:ext uri="{FF2B5EF4-FFF2-40B4-BE49-F238E27FC236}">
                  <a16:creationId xmlns:a16="http://schemas.microsoft.com/office/drawing/2014/main" id="{AAA1342A-71E5-388D-5753-DD8BD8A850B2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5;p33">
              <a:extLst>
                <a:ext uri="{FF2B5EF4-FFF2-40B4-BE49-F238E27FC236}">
                  <a16:creationId xmlns:a16="http://schemas.microsoft.com/office/drawing/2014/main" id="{C9D2E619-D93C-E693-C2AE-02B7DADCEECB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6;p33">
              <a:extLst>
                <a:ext uri="{FF2B5EF4-FFF2-40B4-BE49-F238E27FC236}">
                  <a16:creationId xmlns:a16="http://schemas.microsoft.com/office/drawing/2014/main" id="{9B4AAD0A-6DF0-5AC4-0939-B3C726B29590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7;p33">
              <a:extLst>
                <a:ext uri="{FF2B5EF4-FFF2-40B4-BE49-F238E27FC236}">
                  <a16:creationId xmlns:a16="http://schemas.microsoft.com/office/drawing/2014/main" id="{748CFE4C-F9A8-A812-A2EB-1386ACBFB59C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8;p33">
              <a:extLst>
                <a:ext uri="{FF2B5EF4-FFF2-40B4-BE49-F238E27FC236}">
                  <a16:creationId xmlns:a16="http://schemas.microsoft.com/office/drawing/2014/main" id="{08C9B7A8-AAA2-FE1B-4F0A-B3DAC83FC878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9;p33">
              <a:extLst>
                <a:ext uri="{FF2B5EF4-FFF2-40B4-BE49-F238E27FC236}">
                  <a16:creationId xmlns:a16="http://schemas.microsoft.com/office/drawing/2014/main" id="{CE103E2B-BB1B-DEB6-5DB7-C5F746CCA833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0;p33">
              <a:extLst>
                <a:ext uri="{FF2B5EF4-FFF2-40B4-BE49-F238E27FC236}">
                  <a16:creationId xmlns:a16="http://schemas.microsoft.com/office/drawing/2014/main" id="{51F4728E-5B6C-A8C7-428E-AC6DBE706789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;p33">
              <a:extLst>
                <a:ext uri="{FF2B5EF4-FFF2-40B4-BE49-F238E27FC236}">
                  <a16:creationId xmlns:a16="http://schemas.microsoft.com/office/drawing/2014/main" id="{05A214E1-028E-3C5D-4AA9-D5CCD52B778F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2;p33">
              <a:extLst>
                <a:ext uri="{FF2B5EF4-FFF2-40B4-BE49-F238E27FC236}">
                  <a16:creationId xmlns:a16="http://schemas.microsoft.com/office/drawing/2014/main" id="{BDAB4CC7-1278-7D04-776D-FC349256D4A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3;p33">
              <a:extLst>
                <a:ext uri="{FF2B5EF4-FFF2-40B4-BE49-F238E27FC236}">
                  <a16:creationId xmlns:a16="http://schemas.microsoft.com/office/drawing/2014/main" id="{A58CDB09-5DE8-83F0-C745-C7C2357468A7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4;p33">
              <a:extLst>
                <a:ext uri="{FF2B5EF4-FFF2-40B4-BE49-F238E27FC236}">
                  <a16:creationId xmlns:a16="http://schemas.microsoft.com/office/drawing/2014/main" id="{EFCFFB4E-688F-F02C-64D1-D82716B9E1A1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5;p33">
              <a:extLst>
                <a:ext uri="{FF2B5EF4-FFF2-40B4-BE49-F238E27FC236}">
                  <a16:creationId xmlns:a16="http://schemas.microsoft.com/office/drawing/2014/main" id="{F54480CE-8B99-880F-1788-2F8E7E9A8B0E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6;p33">
              <a:extLst>
                <a:ext uri="{FF2B5EF4-FFF2-40B4-BE49-F238E27FC236}">
                  <a16:creationId xmlns:a16="http://schemas.microsoft.com/office/drawing/2014/main" id="{2C0D6441-37F4-F1C2-FA48-217968E9C22D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7;p33">
              <a:extLst>
                <a:ext uri="{FF2B5EF4-FFF2-40B4-BE49-F238E27FC236}">
                  <a16:creationId xmlns:a16="http://schemas.microsoft.com/office/drawing/2014/main" id="{EB2E286F-979F-A457-007F-F58667C7271A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8;p33">
              <a:extLst>
                <a:ext uri="{FF2B5EF4-FFF2-40B4-BE49-F238E27FC236}">
                  <a16:creationId xmlns:a16="http://schemas.microsoft.com/office/drawing/2014/main" id="{4EF28E96-E083-AF4E-22ED-46020154D7D0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9;p33">
              <a:extLst>
                <a:ext uri="{FF2B5EF4-FFF2-40B4-BE49-F238E27FC236}">
                  <a16:creationId xmlns:a16="http://schemas.microsoft.com/office/drawing/2014/main" id="{054F7CC3-9D75-2135-F8C5-5A79B9CD0BEC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0;p33">
              <a:extLst>
                <a:ext uri="{FF2B5EF4-FFF2-40B4-BE49-F238E27FC236}">
                  <a16:creationId xmlns:a16="http://schemas.microsoft.com/office/drawing/2014/main" id="{DBC377AE-77D5-399B-25F6-B6437A3DD42F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1;p33">
              <a:extLst>
                <a:ext uri="{FF2B5EF4-FFF2-40B4-BE49-F238E27FC236}">
                  <a16:creationId xmlns:a16="http://schemas.microsoft.com/office/drawing/2014/main" id="{4A34F721-D908-4AF4-D770-A152EF133EA2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5767A2-52F9-0194-B13A-D9822DAE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836" y="1815799"/>
            <a:ext cx="4045200" cy="1482300"/>
          </a:xfrm>
        </p:spPr>
        <p:txBody>
          <a:bodyPr/>
          <a:lstStyle/>
          <a:p>
            <a:r>
              <a:rPr lang="en-US" dirty="0"/>
              <a:t>Week 01</a:t>
            </a:r>
          </a:p>
        </p:txBody>
      </p:sp>
    </p:spTree>
    <p:extLst>
      <p:ext uri="{BB962C8B-B14F-4D97-AF65-F5344CB8AC3E}">
        <p14:creationId xmlns:p14="http://schemas.microsoft.com/office/powerpoint/2010/main" val="316390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title"/>
          </p:nvPr>
        </p:nvSpPr>
        <p:spPr>
          <a:xfrm>
            <a:off x="749300" y="0"/>
            <a:ext cx="7658101" cy="3009900"/>
          </a:xfrm>
        </p:spPr>
        <p:txBody>
          <a:bodyPr/>
          <a:lstStyle/>
          <a:p>
            <a:pPr marL="114300" indent="0" algn="l">
              <a:buNone/>
            </a:pPr>
            <a:br>
              <a:rPr lang="en-US" sz="1200" dirty="0"/>
            </a:br>
            <a:r>
              <a:rPr lang="en-US" sz="1200" b="0" dirty="0"/>
              <a:t>Week one mainly focuses </a:t>
            </a:r>
            <a:r>
              <a:rPr lang="en-US" sz="1200" dirty="0">
                <a:solidFill>
                  <a:schemeClr val="accent2"/>
                </a:solidFill>
              </a:rPr>
              <a:t>on Installing internal network using cisco Switches &amp; Router.</a:t>
            </a:r>
          </a:p>
          <a:p>
            <a:pPr marL="114300" indent="0" algn="l">
              <a:buNone/>
            </a:pPr>
            <a:endParaRPr lang="en-US" sz="1200" b="0" dirty="0"/>
          </a:p>
          <a:p>
            <a:pPr marL="114300" indent="0" algn="l">
              <a:buNone/>
            </a:pPr>
            <a:r>
              <a:rPr lang="en-US" sz="1200" b="0" dirty="0"/>
              <a:t>The design used as shown in the figure, it represents a 3 branches enterprise in 3 different locations (Mansoura, Cairo, and Alexandria) inside the Arab republic of Egypt. </a:t>
            </a:r>
          </a:p>
          <a:p>
            <a:pPr marL="114300" indent="0" algn="l">
              <a:buNone/>
            </a:pPr>
            <a:endParaRPr lang="en-US" sz="1200" b="0" dirty="0"/>
          </a:p>
          <a:p>
            <a:pPr marL="114300" indent="0" algn="l">
              <a:buNone/>
            </a:pPr>
            <a:r>
              <a:rPr lang="en-US" sz="1200" b="0" dirty="0"/>
              <a:t>As a team we divided the required tasks to build the following figure as below: </a:t>
            </a:r>
          </a:p>
          <a:p>
            <a:pPr marL="114300" indent="0" algn="l">
              <a:buNone/>
            </a:pPr>
            <a:r>
              <a:rPr lang="en-US" sz="1200" b="0" dirty="0">
                <a:solidFill>
                  <a:schemeClr val="accent2"/>
                </a:solidFill>
              </a:rPr>
              <a:t>1. Ahmed  </a:t>
            </a:r>
            <a:r>
              <a:rPr lang="en-US" sz="1200" b="0" dirty="0" err="1">
                <a:solidFill>
                  <a:schemeClr val="accent2"/>
                </a:solidFill>
              </a:rPr>
              <a:t>Elshahat</a:t>
            </a:r>
            <a:r>
              <a:rPr lang="en-US" sz="1200" b="0" dirty="0">
                <a:solidFill>
                  <a:schemeClr val="accent2"/>
                </a:solidFill>
              </a:rPr>
              <a:t> :</a:t>
            </a:r>
          </a:p>
          <a:p>
            <a:pPr marL="114300" indent="0" algn="l">
              <a:buNone/>
            </a:pPr>
            <a:r>
              <a:rPr lang="en-US" sz="1200" b="0" dirty="0"/>
              <a:t>- led the network design and installation, configuring the core infrastructure and guiding the team.</a:t>
            </a:r>
          </a:p>
          <a:p>
            <a:pPr marL="114300" indent="0" algn="l">
              <a:buNone/>
            </a:pPr>
            <a:r>
              <a:rPr lang="en-US" sz="1200" b="0" dirty="0">
                <a:solidFill>
                  <a:schemeClr val="accent2"/>
                </a:solidFill>
              </a:rPr>
              <a:t>2. Noor Alain :</a:t>
            </a:r>
          </a:p>
          <a:p>
            <a:pPr marL="114300" indent="0" algn="l">
              <a:buNone/>
            </a:pPr>
            <a:r>
              <a:rPr lang="en-US" sz="1200" b="0" dirty="0"/>
              <a:t>- assisted in setting up the network layout and ensuring scalability.</a:t>
            </a:r>
          </a:p>
          <a:p>
            <a:pPr marL="114300" indent="0" algn="l">
              <a:buNone/>
            </a:pPr>
            <a:r>
              <a:rPr lang="en-US" sz="1200" b="0" dirty="0">
                <a:solidFill>
                  <a:schemeClr val="accent2"/>
                </a:solidFill>
              </a:rPr>
              <a:t>3. Ahmed  Ragab:</a:t>
            </a:r>
          </a:p>
          <a:p>
            <a:pPr marL="114300" indent="0" algn="l">
              <a:buNone/>
            </a:pPr>
            <a:r>
              <a:rPr lang="en-US" sz="1200" b="0" dirty="0"/>
              <a:t>- helped configure switches and validate connectivity. </a:t>
            </a:r>
          </a:p>
          <a:p>
            <a:pPr marL="114300" indent="0" algn="l">
              <a:buNone/>
            </a:pPr>
            <a:r>
              <a:rPr lang="en-US" sz="1200" b="0" dirty="0">
                <a:solidFill>
                  <a:schemeClr val="accent2"/>
                </a:solidFill>
              </a:rPr>
              <a:t>4. Ebrahim  Talat:</a:t>
            </a:r>
          </a:p>
          <a:p>
            <a:pPr marL="114300" indent="0" algn="l">
              <a:buNone/>
            </a:pPr>
            <a:r>
              <a:rPr lang="en-US" sz="1200" b="0" dirty="0"/>
              <a:t>- supported the setup and testing of network components.</a:t>
            </a:r>
            <a:br>
              <a:rPr lang="en-US" sz="1200" b="0" dirty="0"/>
            </a:br>
            <a:r>
              <a:rPr lang="en-US" sz="1200" b="0" dirty="0"/>
              <a:t>We Used Cisco packet tracer to simulate the case. </a:t>
            </a:r>
          </a:p>
          <a:p>
            <a:pPr marL="114300" indent="0" algn="l">
              <a:buNone/>
            </a:pPr>
            <a:endParaRPr lang="en-US" sz="1200" dirty="0"/>
          </a:p>
          <a:p>
            <a:pPr marL="114300" indent="0" algn="l">
              <a:buNone/>
            </a:pPr>
            <a:endParaRPr lang="en-US" sz="1200" dirty="0"/>
          </a:p>
        </p:txBody>
      </p:sp>
      <p:pic>
        <p:nvPicPr>
          <p:cNvPr id="4" name="Picture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r="63"/>
          <a:stretch/>
        </p:blipFill>
        <p:spPr>
          <a:xfrm>
            <a:off x="959048" y="2753868"/>
            <a:ext cx="7340331" cy="194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82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0;p33"/>
          <p:cNvGrpSpPr/>
          <p:nvPr/>
        </p:nvGrpSpPr>
        <p:grpSpPr>
          <a:xfrm>
            <a:off x="101600" y="0"/>
            <a:ext cx="8940800" cy="5143500"/>
            <a:chOff x="233350" y="949250"/>
            <a:chExt cx="7137300" cy="3802300"/>
          </a:xfrm>
        </p:grpSpPr>
        <p:sp>
          <p:nvSpPr>
            <p:cNvPr id="7" name="Google Shape;531;p3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2;p3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3;p3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4;p3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5;p3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6;p3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7;p3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8;p3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2;p3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3;p3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4;p3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5;p3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6;p3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7;p3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8;p3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9;p3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0;p3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1;p3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2;p3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3;p3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4;p3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5;p3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6;p3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7;p3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8;p3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9;p3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0;p3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1;p3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;p3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3;p3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4;p3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5;p3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6;p3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7;p3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8;p3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9;p3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0;p3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;p3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2;p3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3;p3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4;p3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5;p3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6;p3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7;p3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8;p3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9;p3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0;p3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1;p3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836" y="1815799"/>
            <a:ext cx="4045200" cy="1482300"/>
          </a:xfrm>
        </p:spPr>
        <p:txBody>
          <a:bodyPr/>
          <a:lstStyle/>
          <a:p>
            <a:r>
              <a:rPr lang="en-US" dirty="0"/>
              <a:t>Week 02</a:t>
            </a:r>
          </a:p>
        </p:txBody>
      </p:sp>
    </p:spTree>
    <p:extLst>
      <p:ext uri="{BB962C8B-B14F-4D97-AF65-F5344CB8AC3E}">
        <p14:creationId xmlns:p14="http://schemas.microsoft.com/office/powerpoint/2010/main" val="36306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13089" y="35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 the second week we did the basic configration for the access and distribution switches and Using the following steps :</a:t>
            </a:r>
            <a:endParaRPr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48" name="Google Shape;148;p20"/>
          <p:cNvCxnSpPr>
            <a:stCxn id="149" idx="6"/>
            <a:endCxn id="150" idx="1"/>
          </p:cNvCxnSpPr>
          <p:nvPr/>
        </p:nvCxnSpPr>
        <p:spPr>
          <a:xfrm>
            <a:off x="1148214" y="1514884"/>
            <a:ext cx="39958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>
            <a:stCxn id="152" idx="6"/>
            <a:endCxn id="153" idx="1"/>
          </p:cNvCxnSpPr>
          <p:nvPr/>
        </p:nvCxnSpPr>
        <p:spPr>
          <a:xfrm flipV="1">
            <a:off x="1140661" y="2346781"/>
            <a:ext cx="387029" cy="82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0"/>
          <p:cNvCxnSpPr>
            <a:cxnSpLocks/>
          </p:cNvCxnSpPr>
          <p:nvPr/>
        </p:nvCxnSpPr>
        <p:spPr>
          <a:xfrm>
            <a:off x="1334175" y="3420017"/>
            <a:ext cx="751525" cy="1451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0"/>
          <p:cNvCxnSpPr>
            <a:cxnSpLocks/>
          </p:cNvCxnSpPr>
          <p:nvPr/>
        </p:nvCxnSpPr>
        <p:spPr>
          <a:xfrm>
            <a:off x="1123746" y="4339145"/>
            <a:ext cx="55991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20"/>
          <p:cNvGrpSpPr/>
          <p:nvPr/>
        </p:nvGrpSpPr>
        <p:grpSpPr>
          <a:xfrm>
            <a:off x="676804" y="1251033"/>
            <a:ext cx="7961011" cy="831897"/>
            <a:chOff x="713089" y="1379062"/>
            <a:chExt cx="7710911" cy="831897"/>
          </a:xfrm>
        </p:grpSpPr>
        <p:sp>
          <p:nvSpPr>
            <p:cNvPr id="150" name="Google Shape;150;p20"/>
            <p:cNvSpPr txBox="1"/>
            <p:nvPr/>
          </p:nvSpPr>
          <p:spPr>
            <a:xfrm>
              <a:off x="1556718" y="1379063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VLAN Creation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4008158" y="1379062"/>
              <a:ext cx="1922741" cy="831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S</a:t>
              </a: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egmenting Departments and enhancing security,stop domain broadcast  </a:t>
              </a: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13089" y="141461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01</a:t>
              </a:r>
              <a:endParaRPr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6610200" y="1379075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21335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VLAN 10 : SALES 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marL="182880" lvl="0" indent="-21335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VLAN 20 : IT </a:t>
              </a:r>
            </a:p>
            <a:p>
              <a:pPr marL="182880" lvl="0" indent="-21335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VLAN 30 :HR</a:t>
              </a:r>
            </a:p>
            <a:p>
              <a:pPr marL="182880" lvl="0" indent="-21335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VLAN 40 : MANAGER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684061" y="2082931"/>
            <a:ext cx="5560711" cy="601095"/>
            <a:chOff x="713089" y="2184550"/>
            <a:chExt cx="5560711" cy="601095"/>
          </a:xfrm>
        </p:grpSpPr>
        <p:sp>
          <p:nvSpPr>
            <p:cNvPr id="153" name="Google Shape;153;p20"/>
            <p:cNvSpPr txBox="1"/>
            <p:nvPr/>
          </p:nvSpPr>
          <p:spPr>
            <a:xfrm>
              <a:off x="1556718" y="2184550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Inter </a:t>
              </a:r>
              <a:r>
                <a:rPr lang="en-GB" sz="1800" b="1" dirty="0" err="1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Vlan</a:t>
              </a:r>
              <a:r>
                <a:rPr lang="en-GB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 used MLS </a:t>
              </a:r>
              <a:endParaRPr sz="1800" b="1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4008158" y="2257945"/>
              <a:ext cx="2265642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Connected different VLANS 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713089" y="2220921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02</a:t>
              </a: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172" name="Google Shape;172;p20"/>
          <p:cNvCxnSpPr>
            <a:cxnSpLocks/>
          </p:cNvCxnSpPr>
          <p:nvPr/>
        </p:nvCxnSpPr>
        <p:spPr>
          <a:xfrm>
            <a:off x="6100135" y="1778734"/>
            <a:ext cx="70133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0"/>
          <p:cNvCxnSpPr>
            <a:cxnSpLocks/>
          </p:cNvCxnSpPr>
          <p:nvPr/>
        </p:nvCxnSpPr>
        <p:spPr>
          <a:xfrm>
            <a:off x="6060727" y="3360810"/>
            <a:ext cx="648670" cy="395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0"/>
          <p:cNvCxnSpPr>
            <a:cxnSpLocks/>
          </p:cNvCxnSpPr>
          <p:nvPr/>
        </p:nvCxnSpPr>
        <p:spPr>
          <a:xfrm>
            <a:off x="5863771" y="4339152"/>
            <a:ext cx="845626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0"/>
          <p:cNvCxnSpPr>
            <a:stCxn id="149" idx="4"/>
            <a:endCxn id="152" idx="0"/>
          </p:cNvCxnSpPr>
          <p:nvPr/>
        </p:nvCxnSpPr>
        <p:spPr>
          <a:xfrm flipH="1">
            <a:off x="912361" y="1743184"/>
            <a:ext cx="148" cy="37611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0"/>
          <p:cNvCxnSpPr>
            <a:cxnSpLocks/>
            <a:stCxn id="152" idx="4"/>
          </p:cNvCxnSpPr>
          <p:nvPr/>
        </p:nvCxnSpPr>
        <p:spPr>
          <a:xfrm flipH="1">
            <a:off x="894724" y="2575902"/>
            <a:ext cx="17637" cy="44139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0"/>
          <p:cNvCxnSpPr>
            <a:cxnSpLocks/>
          </p:cNvCxnSpPr>
          <p:nvPr/>
        </p:nvCxnSpPr>
        <p:spPr>
          <a:xfrm>
            <a:off x="894724" y="3473898"/>
            <a:ext cx="722" cy="59284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0"/>
          <p:cNvCxnSpPr>
            <a:cxnSpLocks/>
            <a:stCxn id="150" idx="3"/>
          </p:cNvCxnSpPr>
          <p:nvPr/>
        </p:nvCxnSpPr>
        <p:spPr>
          <a:xfrm>
            <a:off x="3264941" y="1514884"/>
            <a:ext cx="813806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0"/>
          <p:cNvCxnSpPr>
            <a:cxnSpLocks/>
            <a:endCxn id="167" idx="1"/>
          </p:cNvCxnSpPr>
          <p:nvPr/>
        </p:nvCxnSpPr>
        <p:spPr>
          <a:xfrm>
            <a:off x="3091543" y="2420176"/>
            <a:ext cx="88758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0"/>
          <p:cNvCxnSpPr>
            <a:cxnSpLocks/>
            <a:endCxn id="40" idx="1"/>
          </p:cNvCxnSpPr>
          <p:nvPr/>
        </p:nvCxnSpPr>
        <p:spPr>
          <a:xfrm flipV="1">
            <a:off x="2757714" y="3430140"/>
            <a:ext cx="1277377" cy="1165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>
            <a:cxnSpLocks/>
          </p:cNvCxnSpPr>
          <p:nvPr/>
        </p:nvCxnSpPr>
        <p:spPr>
          <a:xfrm>
            <a:off x="3264941" y="4295794"/>
            <a:ext cx="69727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62;p20">
            <a:extLst>
              <a:ext uri="{FF2B5EF4-FFF2-40B4-BE49-F238E27FC236}">
                <a16:creationId xmlns:a16="http://schemas.microsoft.com/office/drawing/2014/main" id="{56AB6516-C770-4923-FD45-61F451421E49}"/>
              </a:ext>
            </a:extLst>
          </p:cNvPr>
          <p:cNvSpPr txBox="1"/>
          <p:nvPr/>
        </p:nvSpPr>
        <p:spPr>
          <a:xfrm>
            <a:off x="6794216" y="2165446"/>
            <a:ext cx="187263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</a:pP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Ip  routing </a:t>
            </a:r>
          </a:p>
          <a:p>
            <a:pPr marL="182880" lvl="0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</a:pP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Int VLAN 10,20,30,40 </a:t>
            </a:r>
          </a:p>
          <a:p>
            <a:pPr marL="182880" lvl="0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</a:pP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Assign IP   subnet</a:t>
            </a:r>
          </a:p>
        </p:txBody>
      </p:sp>
      <p:grpSp>
        <p:nvGrpSpPr>
          <p:cNvPr id="31" name="Google Shape;163;p20">
            <a:extLst>
              <a:ext uri="{FF2B5EF4-FFF2-40B4-BE49-F238E27FC236}">
                <a16:creationId xmlns:a16="http://schemas.microsoft.com/office/drawing/2014/main" id="{AC40FA05-86D9-3AC4-9D4D-00CECC71521E}"/>
              </a:ext>
            </a:extLst>
          </p:cNvPr>
          <p:cNvGrpSpPr/>
          <p:nvPr/>
        </p:nvGrpSpPr>
        <p:grpSpPr>
          <a:xfrm>
            <a:off x="669546" y="4024115"/>
            <a:ext cx="8216877" cy="580380"/>
            <a:chOff x="713089" y="2855030"/>
            <a:chExt cx="8216877" cy="682891"/>
          </a:xfrm>
        </p:grpSpPr>
        <p:sp>
          <p:nvSpPr>
            <p:cNvPr id="32" name="Google Shape;156;p20">
              <a:extLst>
                <a:ext uri="{FF2B5EF4-FFF2-40B4-BE49-F238E27FC236}">
                  <a16:creationId xmlns:a16="http://schemas.microsoft.com/office/drawing/2014/main" id="{F8016D39-52F4-00B8-AC4E-43C2D7864D7E}"/>
                </a:ext>
              </a:extLst>
            </p:cNvPr>
            <p:cNvSpPr txBox="1"/>
            <p:nvPr/>
          </p:nvSpPr>
          <p:spPr>
            <a:xfrm>
              <a:off x="1556718" y="2969774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Etherchannel 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33" name="Google Shape;164;p20">
              <a:extLst>
                <a:ext uri="{FF2B5EF4-FFF2-40B4-BE49-F238E27FC236}">
                  <a16:creationId xmlns:a16="http://schemas.microsoft.com/office/drawing/2014/main" id="{D3D3FE9E-7FC5-2423-7E54-A91D84F07C7D}"/>
                </a:ext>
              </a:extLst>
            </p:cNvPr>
            <p:cNvSpPr txBox="1"/>
            <p:nvPr/>
          </p:nvSpPr>
          <p:spPr>
            <a:xfrm>
              <a:off x="4008158" y="2941593"/>
              <a:ext cx="2091977" cy="527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Redundancy, Load balance 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4" name="Google Shape;155;p20">
              <a:extLst>
                <a:ext uri="{FF2B5EF4-FFF2-40B4-BE49-F238E27FC236}">
                  <a16:creationId xmlns:a16="http://schemas.microsoft.com/office/drawing/2014/main" id="{741C39ED-4D05-B112-DA87-FE43EBCC3DE8}"/>
                </a:ext>
              </a:extLst>
            </p:cNvPr>
            <p:cNvSpPr/>
            <p:nvPr/>
          </p:nvSpPr>
          <p:spPr>
            <a:xfrm>
              <a:off x="713089" y="3081321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04</a:t>
              </a: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5" name="Google Shape;165;p20">
              <a:extLst>
                <a:ext uri="{FF2B5EF4-FFF2-40B4-BE49-F238E27FC236}">
                  <a16:creationId xmlns:a16="http://schemas.microsoft.com/office/drawing/2014/main" id="{0F64B160-F244-4D20-B0FC-DF0EB7394F5E}"/>
                </a:ext>
              </a:extLst>
            </p:cNvPr>
            <p:cNvSpPr txBox="1"/>
            <p:nvPr/>
          </p:nvSpPr>
          <p:spPr>
            <a:xfrm>
              <a:off x="6840878" y="2855030"/>
              <a:ext cx="2089088" cy="537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dirty="0" err="1">
                  <a:solidFill>
                    <a:schemeClr val="tx1"/>
                  </a:solidFill>
                </a:rPr>
                <a:t>PAgP</a:t>
              </a:r>
              <a:r>
                <a:rPr lang="en-GB" sz="1100" dirty="0">
                  <a:solidFill>
                    <a:schemeClr val="tx1"/>
                  </a:solidFill>
                </a:rPr>
                <a:t> (Port Aggregation Protocol)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dirty="0">
                  <a:solidFill>
                    <a:schemeClr val="tx1"/>
                  </a:solidFill>
                </a:rPr>
                <a:t>A Cisco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200" dirty="0"/>
                <a:t> </a:t>
              </a:r>
              <a:r>
                <a:rPr lang="en-GB" sz="1200" dirty="0">
                  <a:solidFill>
                    <a:schemeClr val="tx1"/>
                  </a:solidFill>
                </a:rPr>
                <a:t>auto -Desirable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endParaRPr lang="en-GB" sz="12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38" name="Google Shape;163;p20">
            <a:extLst>
              <a:ext uri="{FF2B5EF4-FFF2-40B4-BE49-F238E27FC236}">
                <a16:creationId xmlns:a16="http://schemas.microsoft.com/office/drawing/2014/main" id="{EDA485A4-F5EE-50E9-BBA2-A637372FC9E1}"/>
              </a:ext>
            </a:extLst>
          </p:cNvPr>
          <p:cNvGrpSpPr/>
          <p:nvPr/>
        </p:nvGrpSpPr>
        <p:grpSpPr>
          <a:xfrm>
            <a:off x="718251" y="3067024"/>
            <a:ext cx="8269780" cy="682160"/>
            <a:chOff x="691318" y="2949371"/>
            <a:chExt cx="8269780" cy="682160"/>
          </a:xfrm>
        </p:grpSpPr>
        <p:sp>
          <p:nvSpPr>
            <p:cNvPr id="39" name="Google Shape;156;p20">
              <a:extLst>
                <a:ext uri="{FF2B5EF4-FFF2-40B4-BE49-F238E27FC236}">
                  <a16:creationId xmlns:a16="http://schemas.microsoft.com/office/drawing/2014/main" id="{D54C77DD-293C-4616-7806-1E587F4AB35C}"/>
                </a:ext>
              </a:extLst>
            </p:cNvPr>
            <p:cNvSpPr txBox="1"/>
            <p:nvPr/>
          </p:nvSpPr>
          <p:spPr>
            <a:xfrm>
              <a:off x="1542916" y="3060288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HSRP  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40" name="Google Shape;164;p20">
              <a:extLst>
                <a:ext uri="{FF2B5EF4-FFF2-40B4-BE49-F238E27FC236}">
                  <a16:creationId xmlns:a16="http://schemas.microsoft.com/office/drawing/2014/main" id="{A584FB67-597D-CAFE-3166-87C3CD3C3349}"/>
                </a:ext>
              </a:extLst>
            </p:cNvPr>
            <p:cNvSpPr txBox="1"/>
            <p:nvPr/>
          </p:nvSpPr>
          <p:spPr>
            <a:xfrm>
              <a:off x="4008158" y="2993442"/>
              <a:ext cx="2091977" cy="638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100" dirty="0">
                  <a:solidFill>
                    <a:schemeClr val="tx1"/>
                  </a:solidFill>
                </a:rPr>
                <a:t> host standby router protocol,  provides router redundancy, ensuring failover and uninterrupted network connectivity</a:t>
              </a:r>
              <a:endParaRPr sz="11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1" name="Google Shape;155;p20">
              <a:extLst>
                <a:ext uri="{FF2B5EF4-FFF2-40B4-BE49-F238E27FC236}">
                  <a16:creationId xmlns:a16="http://schemas.microsoft.com/office/drawing/2014/main" id="{518FCD98-99A0-DD04-FDA4-4CD934D3A1F3}"/>
                </a:ext>
              </a:extLst>
            </p:cNvPr>
            <p:cNvSpPr/>
            <p:nvPr/>
          </p:nvSpPr>
          <p:spPr>
            <a:xfrm>
              <a:off x="691318" y="3081321"/>
              <a:ext cx="455877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03</a:t>
              </a: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2" name="Google Shape;165;p20">
              <a:extLst>
                <a:ext uri="{FF2B5EF4-FFF2-40B4-BE49-F238E27FC236}">
                  <a16:creationId xmlns:a16="http://schemas.microsoft.com/office/drawing/2014/main" id="{0C7DDB4A-3241-3B92-EA07-D05F49618327}"/>
                </a:ext>
              </a:extLst>
            </p:cNvPr>
            <p:cNvSpPr txBox="1"/>
            <p:nvPr/>
          </p:nvSpPr>
          <p:spPr>
            <a:xfrm>
              <a:off x="6774538" y="2949371"/>
              <a:ext cx="2186560" cy="537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tx1"/>
                  </a:solidFill>
                </a:rPr>
                <a:t>Enter each VLAN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tx1"/>
                  </a:solidFill>
                </a:rPr>
                <a:t>Standby </a:t>
              </a:r>
              <a:r>
                <a:rPr lang="en-GB" sz="900" dirty="0" err="1">
                  <a:solidFill>
                    <a:schemeClr val="tx1"/>
                  </a:solidFill>
                </a:rPr>
                <a:t>num_VLAN</a:t>
              </a:r>
              <a:r>
                <a:rPr lang="en-GB" sz="900" dirty="0">
                  <a:solidFill>
                    <a:schemeClr val="tx1"/>
                  </a:solidFill>
                </a:rPr>
                <a:t>   </a:t>
              </a:r>
              <a:r>
                <a:rPr lang="en-GB" sz="900" dirty="0" err="1">
                  <a:solidFill>
                    <a:schemeClr val="tx1"/>
                  </a:solidFill>
                </a:rPr>
                <a:t>ip</a:t>
              </a:r>
              <a:r>
                <a:rPr lang="en-GB" sz="900" dirty="0">
                  <a:solidFill>
                    <a:schemeClr val="tx1"/>
                  </a:solidFill>
                </a:rPr>
                <a:t>     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tx1"/>
                  </a:solidFill>
                </a:rPr>
                <a:t>Example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tx1"/>
                  </a:solidFill>
                </a:rPr>
                <a:t>Int </a:t>
              </a:r>
              <a:r>
                <a:rPr lang="en-GB" sz="900" dirty="0" err="1">
                  <a:solidFill>
                    <a:schemeClr val="tx1"/>
                  </a:solidFill>
                </a:rPr>
                <a:t>vlan</a:t>
              </a:r>
              <a:r>
                <a:rPr lang="en-GB" sz="900" dirty="0">
                  <a:solidFill>
                    <a:schemeClr val="tx1"/>
                  </a:solidFill>
                </a:rPr>
                <a:t> 10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tx1"/>
                  </a:solidFill>
                </a:rPr>
                <a:t>Standby 10 </a:t>
              </a:r>
              <a:r>
                <a:rPr lang="en-GB" sz="900" dirty="0" err="1">
                  <a:solidFill>
                    <a:schemeClr val="tx1"/>
                  </a:solidFill>
                </a:rPr>
                <a:t>ip</a:t>
              </a:r>
              <a:r>
                <a:rPr lang="en-GB" sz="900" dirty="0">
                  <a:solidFill>
                    <a:schemeClr val="tx1"/>
                  </a:solidFill>
                </a:rPr>
                <a:t>  192.168.10.100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endParaRPr lang="en-GB" sz="12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55" name="Google Shape;174;p20">
            <a:extLst>
              <a:ext uri="{FF2B5EF4-FFF2-40B4-BE49-F238E27FC236}">
                <a16:creationId xmlns:a16="http://schemas.microsoft.com/office/drawing/2014/main" id="{A845F54A-C0ED-F54D-CB98-0AA3B94AB491}"/>
              </a:ext>
            </a:extLst>
          </p:cNvPr>
          <p:cNvCxnSpPr>
            <a:cxnSpLocks/>
          </p:cNvCxnSpPr>
          <p:nvPr/>
        </p:nvCxnSpPr>
        <p:spPr>
          <a:xfrm>
            <a:off x="6097015" y="2381098"/>
            <a:ext cx="648670" cy="395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9ECF8898-F900-C34E-408D-4A86B1347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>
            <a:extLst>
              <a:ext uri="{FF2B5EF4-FFF2-40B4-BE49-F238E27FC236}">
                <a16:creationId xmlns:a16="http://schemas.microsoft.com/office/drawing/2014/main" id="{E8CED0D0-3E1B-3E6F-D41C-F8186AA27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89" y="35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 the second week we did the basic configration for the access and distribution switches and Using the following steps :</a:t>
            </a:r>
            <a:endParaRPr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54" name="Google Shape;154;p20">
            <a:extLst>
              <a:ext uri="{FF2B5EF4-FFF2-40B4-BE49-F238E27FC236}">
                <a16:creationId xmlns:a16="http://schemas.microsoft.com/office/drawing/2014/main" id="{664BAA31-EBC7-C168-583E-62B4C2C88A1B}"/>
              </a:ext>
            </a:extLst>
          </p:cNvPr>
          <p:cNvCxnSpPr>
            <a:cxnSpLocks/>
            <a:stCxn id="155" idx="6"/>
          </p:cNvCxnSpPr>
          <p:nvPr/>
        </p:nvCxnSpPr>
        <p:spPr>
          <a:xfrm flipV="1">
            <a:off x="1100784" y="3317095"/>
            <a:ext cx="546587" cy="1895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20">
            <a:extLst>
              <a:ext uri="{FF2B5EF4-FFF2-40B4-BE49-F238E27FC236}">
                <a16:creationId xmlns:a16="http://schemas.microsoft.com/office/drawing/2014/main" id="{390BCC09-11D3-7999-8865-12A6C2B2B1A5}"/>
              </a:ext>
            </a:extLst>
          </p:cNvPr>
          <p:cNvGrpSpPr/>
          <p:nvPr/>
        </p:nvGrpSpPr>
        <p:grpSpPr>
          <a:xfrm>
            <a:off x="666424" y="2941040"/>
            <a:ext cx="8158261" cy="895001"/>
            <a:chOff x="713089" y="3036455"/>
            <a:chExt cx="8158261" cy="537026"/>
          </a:xfrm>
        </p:grpSpPr>
        <p:sp>
          <p:nvSpPr>
            <p:cNvPr id="156" name="Google Shape;156;p20">
              <a:extLst>
                <a:ext uri="{FF2B5EF4-FFF2-40B4-BE49-F238E27FC236}">
                  <a16:creationId xmlns:a16="http://schemas.microsoft.com/office/drawing/2014/main" id="{7B153B9B-099D-FA53-1591-0163799A77CD}"/>
                </a:ext>
              </a:extLst>
            </p:cNvPr>
            <p:cNvSpPr txBox="1"/>
            <p:nvPr/>
          </p:nvSpPr>
          <p:spPr>
            <a:xfrm>
              <a:off x="1532075" y="3121985"/>
              <a:ext cx="873162" cy="386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SSH  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164" name="Google Shape;164;p20">
              <a:extLst>
                <a:ext uri="{FF2B5EF4-FFF2-40B4-BE49-F238E27FC236}">
                  <a16:creationId xmlns:a16="http://schemas.microsoft.com/office/drawing/2014/main" id="{02D9C874-5D41-90DF-0607-9624EA56971A}"/>
                </a:ext>
              </a:extLst>
            </p:cNvPr>
            <p:cNvSpPr txBox="1"/>
            <p:nvPr/>
          </p:nvSpPr>
          <p:spPr>
            <a:xfrm>
              <a:off x="3377694" y="3045775"/>
              <a:ext cx="2722441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200" dirty="0">
                  <a:solidFill>
                    <a:schemeClr val="tx1"/>
                  </a:solidFill>
                </a:rPr>
                <a:t> (Secure Shell) is a cryptographic protocol that provides secure remote access and management of devices over an encrypted connection</a:t>
              </a:r>
              <a:endParaRPr sz="12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55" name="Google Shape;155;p20">
              <a:extLst>
                <a:ext uri="{FF2B5EF4-FFF2-40B4-BE49-F238E27FC236}">
                  <a16:creationId xmlns:a16="http://schemas.microsoft.com/office/drawing/2014/main" id="{C89D1904-FD93-C45E-4826-E91BA750AB61}"/>
                </a:ext>
              </a:extLst>
            </p:cNvPr>
            <p:cNvSpPr/>
            <p:nvPr/>
          </p:nvSpPr>
          <p:spPr>
            <a:xfrm>
              <a:off x="713089" y="3121985"/>
              <a:ext cx="434360" cy="302972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06</a:t>
              </a: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165" name="Google Shape;165;p20">
              <a:extLst>
                <a:ext uri="{FF2B5EF4-FFF2-40B4-BE49-F238E27FC236}">
                  <a16:creationId xmlns:a16="http://schemas.microsoft.com/office/drawing/2014/main" id="{5AE2E689-D7B4-66FD-58C0-55D1DE750B81}"/>
                </a:ext>
              </a:extLst>
            </p:cNvPr>
            <p:cNvSpPr txBox="1"/>
            <p:nvPr/>
          </p:nvSpPr>
          <p:spPr>
            <a:xfrm>
              <a:off x="6336431" y="3036455"/>
              <a:ext cx="2534919" cy="537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dirty="0">
                  <a:solidFill>
                    <a:schemeClr val="tx1"/>
                  </a:solidFill>
                </a:rPr>
                <a:t>Set a Hostname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b="1" dirty="0">
                  <a:solidFill>
                    <a:schemeClr val="tx1"/>
                  </a:solidFill>
                </a:rPr>
                <a:t>Configure Domain Name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dirty="0">
                  <a:solidFill>
                    <a:schemeClr val="tx1"/>
                  </a:solidFill>
                </a:rPr>
                <a:t>Generate RSA Keys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dirty="0">
                  <a:solidFill>
                    <a:schemeClr val="tx1"/>
                  </a:solidFill>
                </a:rPr>
                <a:t>Configure Local Username and Password</a:t>
              </a:r>
            </a:p>
            <a:p>
              <a:pPr marL="91440" lvl="0" indent="-12192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-GB" sz="1100" dirty="0">
                  <a:solidFill>
                    <a:schemeClr val="tx1"/>
                  </a:solidFill>
                </a:rPr>
                <a:t>enable SSH on VTY Lines</a:t>
              </a:r>
              <a:endParaRPr lang="en-GB" sz="11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174" name="Google Shape;174;p20">
            <a:extLst>
              <a:ext uri="{FF2B5EF4-FFF2-40B4-BE49-F238E27FC236}">
                <a16:creationId xmlns:a16="http://schemas.microsoft.com/office/drawing/2014/main" id="{D9278691-5F69-6C50-A3BA-21ABE4F4146E}"/>
              </a:ext>
            </a:extLst>
          </p:cNvPr>
          <p:cNvCxnSpPr>
            <a:cxnSpLocks/>
          </p:cNvCxnSpPr>
          <p:nvPr/>
        </p:nvCxnSpPr>
        <p:spPr>
          <a:xfrm flipV="1">
            <a:off x="6053470" y="3344999"/>
            <a:ext cx="236296" cy="776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0">
            <a:extLst>
              <a:ext uri="{FF2B5EF4-FFF2-40B4-BE49-F238E27FC236}">
                <a16:creationId xmlns:a16="http://schemas.microsoft.com/office/drawing/2014/main" id="{DC43722A-5CD4-66A7-466D-0E5D147F4029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883604" y="1915421"/>
            <a:ext cx="0" cy="11681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0">
            <a:extLst>
              <a:ext uri="{FF2B5EF4-FFF2-40B4-BE49-F238E27FC236}">
                <a16:creationId xmlns:a16="http://schemas.microsoft.com/office/drawing/2014/main" id="{5C4A587A-9BAE-61F8-3B87-A5BF34EE0704}"/>
              </a:ext>
            </a:extLst>
          </p:cNvPr>
          <p:cNvCxnSpPr>
            <a:cxnSpLocks/>
          </p:cNvCxnSpPr>
          <p:nvPr/>
        </p:nvCxnSpPr>
        <p:spPr>
          <a:xfrm>
            <a:off x="2213429" y="3309212"/>
            <a:ext cx="1117600" cy="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69;p20"/>
          <p:cNvGrpSpPr/>
          <p:nvPr/>
        </p:nvGrpSpPr>
        <p:grpSpPr>
          <a:xfrm>
            <a:off x="713089" y="1304184"/>
            <a:ext cx="7772034" cy="1652378"/>
            <a:chOff x="742117" y="3833521"/>
            <a:chExt cx="7772034" cy="624353"/>
          </a:xfrm>
        </p:grpSpPr>
        <p:sp>
          <p:nvSpPr>
            <p:cNvPr id="3" name="Google Shape;159;p20"/>
            <p:cNvSpPr txBox="1"/>
            <p:nvPr/>
          </p:nvSpPr>
          <p:spPr>
            <a:xfrm>
              <a:off x="1301587" y="3876078"/>
              <a:ext cx="1918332" cy="581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STP and Portfast</a:t>
              </a:r>
              <a:endParaRPr sz="1800" b="1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4" name="Google Shape;170;p20"/>
            <p:cNvSpPr txBox="1"/>
            <p:nvPr/>
          </p:nvSpPr>
          <p:spPr>
            <a:xfrm>
              <a:off x="3425515" y="3851750"/>
              <a:ext cx="3079285" cy="563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STP Prevent loops and  stability.used PVSPT forVLAN1,10,20 primary on DSw1 ,V</a:t>
              </a:r>
              <a:r>
                <a:rPr lang="en-GB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an 30 Secondary on DSW2 </a:t>
              </a:r>
              <a:r>
                <a:rPr lang="en-GB" sz="1100" dirty="0">
                  <a:solidFill>
                    <a:schemeClr val="tx1"/>
                  </a:solidFill>
                </a:rPr>
                <a:t>Port Fast is an STP feature that immediately transitions ports to forwarding state, bypassing listening/learning, for end devices.</a:t>
              </a:r>
              <a:endParaRPr lang="en" sz="11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5" name="Google Shape;158;p20"/>
            <p:cNvSpPr/>
            <p:nvPr/>
          </p:nvSpPr>
          <p:spPr>
            <a:xfrm>
              <a:off x="742117" y="3833521"/>
              <a:ext cx="434361" cy="208365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05</a:t>
              </a: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" name="Google Shape;171;p20"/>
            <p:cNvSpPr txBox="1"/>
            <p:nvPr/>
          </p:nvSpPr>
          <p:spPr>
            <a:xfrm>
              <a:off x="6333548" y="3851750"/>
              <a:ext cx="2180603" cy="466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.spanning tree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vlan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1,10.20 root primary  DWS1</a:t>
              </a: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spanning tree </a:t>
              </a:r>
              <a:r>
                <a:rPr lang="en-US" sz="1200" dirty="0" err="1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vlan</a:t>
              </a:r>
              <a:r>
                <a:rPr lang="en-US" sz="1200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 30 root secondary  DWS2 </a:t>
              </a:r>
              <a:endParaRPr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7" name="Google Shape;180;p20">
            <a:extLst>
              <a:ext uri="{FF2B5EF4-FFF2-40B4-BE49-F238E27FC236}">
                <a16:creationId xmlns:a16="http://schemas.microsoft.com/office/drawing/2014/main" id="{058F8B3A-3BAE-944D-AEB0-AFE26E307BC2}"/>
              </a:ext>
            </a:extLst>
          </p:cNvPr>
          <p:cNvCxnSpPr>
            <a:cxnSpLocks/>
          </p:cNvCxnSpPr>
          <p:nvPr/>
        </p:nvCxnSpPr>
        <p:spPr>
          <a:xfrm>
            <a:off x="3183636" y="1642835"/>
            <a:ext cx="21285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0;p20">
            <a:extLst>
              <a:ext uri="{FF2B5EF4-FFF2-40B4-BE49-F238E27FC236}">
                <a16:creationId xmlns:a16="http://schemas.microsoft.com/office/drawing/2014/main" id="{0A8C4ED7-80A0-7173-A018-EB64E40826D0}"/>
              </a:ext>
            </a:extLst>
          </p:cNvPr>
          <p:cNvCxnSpPr>
            <a:cxnSpLocks/>
          </p:cNvCxnSpPr>
          <p:nvPr/>
        </p:nvCxnSpPr>
        <p:spPr>
          <a:xfrm>
            <a:off x="6221774" y="1579907"/>
            <a:ext cx="14274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51;p20">
            <a:extLst>
              <a:ext uri="{FF2B5EF4-FFF2-40B4-BE49-F238E27FC236}">
                <a16:creationId xmlns:a16="http://schemas.microsoft.com/office/drawing/2014/main" id="{98B76AA9-4336-C1C4-607B-C0AE1BF4FDE0}"/>
              </a:ext>
            </a:extLst>
          </p:cNvPr>
          <p:cNvCxnSpPr>
            <a:cxnSpLocks/>
          </p:cNvCxnSpPr>
          <p:nvPr/>
        </p:nvCxnSpPr>
        <p:spPr>
          <a:xfrm flipV="1">
            <a:off x="1130535" y="1674462"/>
            <a:ext cx="354875" cy="840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163;p20">
            <a:extLst>
              <a:ext uri="{FF2B5EF4-FFF2-40B4-BE49-F238E27FC236}">
                <a16:creationId xmlns:a16="http://schemas.microsoft.com/office/drawing/2014/main" id="{A818992F-5E82-DC33-EC84-3B95B9EF8FCF}"/>
              </a:ext>
            </a:extLst>
          </p:cNvPr>
          <p:cNvGrpSpPr/>
          <p:nvPr/>
        </p:nvGrpSpPr>
        <p:grpSpPr>
          <a:xfrm>
            <a:off x="681966" y="4156122"/>
            <a:ext cx="5408817" cy="638089"/>
            <a:chOff x="691318" y="2993442"/>
            <a:chExt cx="5408817" cy="638089"/>
          </a:xfrm>
        </p:grpSpPr>
        <p:sp>
          <p:nvSpPr>
            <p:cNvPr id="33" name="Google Shape;156;p20">
              <a:extLst>
                <a:ext uri="{FF2B5EF4-FFF2-40B4-BE49-F238E27FC236}">
                  <a16:creationId xmlns:a16="http://schemas.microsoft.com/office/drawing/2014/main" id="{5DF17F29-8DFF-7853-DADF-A9D39458FF8B}"/>
                </a:ext>
              </a:extLst>
            </p:cNvPr>
            <p:cNvSpPr txBox="1"/>
            <p:nvPr/>
          </p:nvSpPr>
          <p:spPr>
            <a:xfrm>
              <a:off x="1331536" y="3103831"/>
              <a:ext cx="1868707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Port Security	  </a:t>
              </a:r>
              <a:endParaRPr sz="1800" dirty="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34" name="Google Shape;164;p20">
              <a:extLst>
                <a:ext uri="{FF2B5EF4-FFF2-40B4-BE49-F238E27FC236}">
                  <a16:creationId xmlns:a16="http://schemas.microsoft.com/office/drawing/2014/main" id="{5647E11E-A9C1-8823-D879-FF48FB1F4195}"/>
                </a:ext>
              </a:extLst>
            </p:cNvPr>
            <p:cNvSpPr txBox="1"/>
            <p:nvPr/>
          </p:nvSpPr>
          <p:spPr>
            <a:xfrm>
              <a:off x="3405838" y="2993442"/>
              <a:ext cx="2694297" cy="638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100" dirty="0">
                  <a:solidFill>
                    <a:schemeClr val="tx1"/>
                  </a:solidFill>
                </a:rPr>
                <a:t>limits the number of MAC addresses on a switch port, enhancing security by preventing unauthorized device access</a:t>
              </a:r>
              <a:endParaRPr sz="1100" dirty="0">
                <a:solidFill>
                  <a:schemeClr val="tx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5" name="Google Shape;155;p20">
              <a:extLst>
                <a:ext uri="{FF2B5EF4-FFF2-40B4-BE49-F238E27FC236}">
                  <a16:creationId xmlns:a16="http://schemas.microsoft.com/office/drawing/2014/main" id="{9EF4A8C7-1B07-1BF1-5936-CFDA25FE4B03}"/>
                </a:ext>
              </a:extLst>
            </p:cNvPr>
            <p:cNvSpPr/>
            <p:nvPr/>
          </p:nvSpPr>
          <p:spPr>
            <a:xfrm>
              <a:off x="691318" y="3081321"/>
              <a:ext cx="455877" cy="456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07</a:t>
              </a:r>
              <a:endParaRPr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43" name="Google Shape;154;p20">
            <a:extLst>
              <a:ext uri="{FF2B5EF4-FFF2-40B4-BE49-F238E27FC236}">
                <a16:creationId xmlns:a16="http://schemas.microsoft.com/office/drawing/2014/main" id="{05E5295F-A39C-0936-7CF0-2832C8A95251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1137843" y="4472301"/>
            <a:ext cx="509528" cy="142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77;p20">
            <a:extLst>
              <a:ext uri="{FF2B5EF4-FFF2-40B4-BE49-F238E27FC236}">
                <a16:creationId xmlns:a16="http://schemas.microsoft.com/office/drawing/2014/main" id="{28D4F4D0-6F36-9D9C-B0BE-832063F3D5D5}"/>
              </a:ext>
            </a:extLst>
          </p:cNvPr>
          <p:cNvCxnSpPr>
            <a:cxnSpLocks/>
          </p:cNvCxnSpPr>
          <p:nvPr/>
        </p:nvCxnSpPr>
        <p:spPr>
          <a:xfrm>
            <a:off x="883604" y="3727166"/>
            <a:ext cx="0" cy="42895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54;p20">
            <a:extLst>
              <a:ext uri="{FF2B5EF4-FFF2-40B4-BE49-F238E27FC236}">
                <a16:creationId xmlns:a16="http://schemas.microsoft.com/office/drawing/2014/main" id="{6C1E3567-3AF6-C0E2-ADFC-F5E87479E07B}"/>
              </a:ext>
            </a:extLst>
          </p:cNvPr>
          <p:cNvCxnSpPr>
            <a:cxnSpLocks/>
          </p:cNvCxnSpPr>
          <p:nvPr/>
        </p:nvCxnSpPr>
        <p:spPr>
          <a:xfrm>
            <a:off x="2973897" y="4515846"/>
            <a:ext cx="357132" cy="1428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43592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Infographics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2178</Words>
  <Application>Microsoft Office PowerPoint</Application>
  <PresentationFormat>On-screen Show (16:9)</PresentationFormat>
  <Paragraphs>336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Anaheim</vt:lpstr>
      <vt:lpstr>Arial</vt:lpstr>
      <vt:lpstr>Bebas Neue</vt:lpstr>
      <vt:lpstr>Cambria</vt:lpstr>
      <vt:lpstr>Doppio One</vt:lpstr>
      <vt:lpstr>Encode Sans</vt:lpstr>
      <vt:lpstr>Roboto Condensed Light</vt:lpstr>
      <vt:lpstr>Times New Roman</vt:lpstr>
      <vt:lpstr>Wingdings</vt:lpstr>
      <vt:lpstr>Computer Networking Project Proposal Infographics by Slidesgo</vt:lpstr>
      <vt:lpstr>Build enterprise network (many site ) Project Proposal</vt:lpstr>
      <vt:lpstr>Overview</vt:lpstr>
      <vt:lpstr>                             Enterprise Network Project Objectives </vt:lpstr>
      <vt:lpstr>Stages of building the network</vt:lpstr>
      <vt:lpstr>Week 01</vt:lpstr>
      <vt:lpstr> Week one mainly focuses on Installing internal network using cisco Switches &amp; Router.  The design used as shown in the figure, it represents a 3 branches enterprise in 3 different locations (Mansoura, Cairo, and Alexandria) inside the Arab republic of Egypt.   As a team we divided the required tasks to build the following figure as below:  1. Ahmed  Elshahat : - led the network design and installation, configuring the core infrastructure and guiding the team. 2. Noor Alain : - assisted in setting up the network layout and ensuring scalability. 3. Ahmed  Ragab: - helped configure switches and validate connectivity.  4. Ebrahim  Talat: - supported the setup and testing of network components. We Used Cisco packet tracer to simulate the case.   </vt:lpstr>
      <vt:lpstr>Week 02</vt:lpstr>
      <vt:lpstr>In the second week we did the basic configration for the access and distribution switches and Using the following steps :</vt:lpstr>
      <vt:lpstr>In the second week we did the basic configration for the access and distribution switches and Using the following steps :</vt:lpstr>
      <vt:lpstr>Week 02 tasks were distributed as below:</vt:lpstr>
      <vt:lpstr>PowerPoint Presentation</vt:lpstr>
      <vt:lpstr>PowerPoint Presentation</vt:lpstr>
      <vt:lpstr>Week 03</vt:lpstr>
      <vt:lpstr>In the Third week we applied the basic configurations and some important protocols to configure core routers in the network to link the 3 sites together</vt:lpstr>
      <vt:lpstr>Week 03 tasks were  distributed as follow:</vt:lpstr>
      <vt:lpstr>PowerPoint Presentation</vt:lpstr>
      <vt:lpstr>Week 04</vt:lpstr>
      <vt:lpstr>At week 04Configuration for Services such as NTP, Log server, PPP, and ACLs To monitor your traffic </vt:lpstr>
      <vt:lpstr>At week 04Configuration for Services such as NTP, Log server, PPP, and ACLs To monitor your traffic </vt:lpstr>
      <vt:lpstr>At week 04Configuration for Services such as NTP, Log server, PPP, and ACLs To monitor your traffic </vt:lpstr>
      <vt:lpstr>Week 04 tasks were  distributed as follow:</vt:lpstr>
      <vt:lpstr>The  final  Result</vt:lpstr>
      <vt:lpstr>Thank you for your time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enterprise network (many site ) Project Proposal</dc:title>
  <dc:creator>MTS</dc:creator>
  <cp:lastModifiedBy>ahmedelshata2003@gmail.com</cp:lastModifiedBy>
  <cp:revision>31</cp:revision>
  <dcterms:modified xsi:type="dcterms:W3CDTF">2024-10-19T17:31:12Z</dcterms:modified>
</cp:coreProperties>
</file>