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79" r:id="rId22"/>
    <p:sldId id="280" r:id="rId23"/>
    <p:sldId id="281" r:id="rId24"/>
    <p:sldId id="282" r:id="rId25"/>
    <p:sldId id="275"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4660"/>
  </p:normalViewPr>
  <p:slideViewPr>
    <p:cSldViewPr snapToGrid="0">
      <p:cViewPr varScale="1">
        <p:scale>
          <a:sx n="89" d="100"/>
          <a:sy n="89"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انقر لتحرير أنماط النص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انقر لتحرير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انقر لتحرير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انقر لتحرير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smtClean="0"/>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انقر لتحرير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انقر لتحرير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medicalnewstoday.com/articles/324660.php" TargetMode="External"/><Relationship Id="rId2" Type="http://schemas.openxmlformats.org/officeDocument/2006/relationships/hyperlink" Target="https://www.slideshare.net/azadhaleem/fever-in-children-for-medical-student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418745" y="324740"/>
            <a:ext cx="11085868" cy="2204815"/>
          </a:xfrm>
        </p:spPr>
        <p:txBody>
          <a:bodyPr/>
          <a:lstStyle/>
          <a:p>
            <a:pPr algn="ctr"/>
            <a:r>
              <a:rPr lang="en-US" sz="6600" dirty="0" smtClean="0"/>
              <a:t>Fever</a:t>
            </a:r>
            <a:r>
              <a:rPr lang="en-US" dirty="0" smtClean="0"/>
              <a:t/>
            </a:r>
            <a:br>
              <a:rPr lang="en-US" dirty="0" smtClean="0"/>
            </a:br>
            <a:endParaRPr lang="x-none" dirty="0"/>
          </a:p>
        </p:txBody>
      </p:sp>
      <p:sp>
        <p:nvSpPr>
          <p:cNvPr id="3" name="عنوان فرعي 2"/>
          <p:cNvSpPr>
            <a:spLocks noGrp="1"/>
          </p:cNvSpPr>
          <p:nvPr>
            <p:ph type="subTitle" idx="1"/>
          </p:nvPr>
        </p:nvSpPr>
        <p:spPr/>
        <p:txBody>
          <a:bodyPr>
            <a:noAutofit/>
          </a:bodyPr>
          <a:lstStyle/>
          <a:p>
            <a:r>
              <a:rPr lang="en-US" sz="1600" dirty="0" smtClean="0"/>
              <a:t>Preparation:Shahd Moaffaq Enaya</a:t>
            </a:r>
          </a:p>
          <a:p>
            <a:r>
              <a:rPr lang="en-US" sz="1600" dirty="0" smtClean="0"/>
              <a:t>INSTRUCTOR: </a:t>
            </a:r>
            <a:r>
              <a:rPr lang="en-US" sz="1600" dirty="0" smtClean="0"/>
              <a:t>zaina abo al </a:t>
            </a:r>
            <a:r>
              <a:rPr lang="en-US" sz="1600" dirty="0" err="1" smtClean="0"/>
              <a:t>haija</a:t>
            </a:r>
            <a:endParaRPr lang="en-US" sz="1600" dirty="0" smtClean="0"/>
          </a:p>
          <a:p>
            <a:r>
              <a:rPr lang="en-US" sz="1600" dirty="0" smtClean="0"/>
              <a:t>Subject</a:t>
            </a:r>
            <a:r>
              <a:rPr lang="ar-SA" sz="1600" dirty="0" smtClean="0"/>
              <a:t>:</a:t>
            </a:r>
            <a:r>
              <a:rPr lang="en-US" sz="1600" dirty="0" smtClean="0"/>
              <a:t>pediatric</a:t>
            </a:r>
          </a:p>
          <a:p>
            <a:r>
              <a:rPr lang="en-US" sz="1600" dirty="0" smtClean="0"/>
              <a:t>College: Alrawdah University college</a:t>
            </a:r>
            <a:endParaRPr lang="en-US" sz="1600"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096" y="1632246"/>
            <a:ext cx="4913165" cy="2568151"/>
          </a:xfrm>
          <a:prstGeom prst="rect">
            <a:avLst/>
          </a:prstGeom>
        </p:spPr>
      </p:pic>
    </p:spTree>
    <p:extLst>
      <p:ext uri="{BB962C8B-B14F-4D97-AF65-F5344CB8AC3E}">
        <p14:creationId xmlns:p14="http://schemas.microsoft.com/office/powerpoint/2010/main" val="2117811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Oral temperatures</a:t>
            </a:r>
            <a:r>
              <a:rPr lang="ar-SA" dirty="0" smtClean="0"/>
              <a:t>:</a:t>
            </a:r>
            <a:endParaRPr lang="x-none" dirty="0"/>
          </a:p>
        </p:txBody>
      </p:sp>
      <p:sp>
        <p:nvSpPr>
          <p:cNvPr id="3" name="عنصر نائب للمحتوى 2"/>
          <p:cNvSpPr>
            <a:spLocks noGrp="1"/>
          </p:cNvSpPr>
          <p:nvPr>
            <p:ph idx="1"/>
          </p:nvPr>
        </p:nvSpPr>
        <p:spPr>
          <a:xfrm>
            <a:off x="1632083" y="1655035"/>
            <a:ext cx="8915400" cy="3777622"/>
          </a:xfrm>
        </p:spPr>
        <p:txBody>
          <a:bodyPr/>
          <a:lstStyle/>
          <a:p>
            <a:pPr marL="0" indent="0">
              <a:buNone/>
            </a:pPr>
            <a:r>
              <a:rPr lang="en-US" sz="2000" dirty="0" smtClean="0"/>
              <a:t>are </a:t>
            </a:r>
            <a:r>
              <a:rPr lang="en-US" sz="2000" dirty="0"/>
              <a:t>taken by placing a glass or digital thermometer under the child's tongue. Oral temperatures provide reliable readings but are difficult to take in young children. Young children have difficulty keeping their mouth gently closed around the thermometer, which is necessary for an accurate reading. The age at which oral temperatures can be reliably taken varies from child to child but is typically after age 4.</a:t>
            </a:r>
          </a:p>
          <a:p>
            <a:pPr marL="0" indent="0">
              <a:buNone/>
            </a:pPr>
            <a:endParaRPr lang="x-none"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650" y="4469451"/>
            <a:ext cx="3589350" cy="2388549"/>
          </a:xfrm>
          <a:prstGeom prst="rect">
            <a:avLst/>
          </a:prstGeom>
        </p:spPr>
      </p:pic>
    </p:spTree>
    <p:extLst>
      <p:ext uri="{BB962C8B-B14F-4D97-AF65-F5344CB8AC3E}">
        <p14:creationId xmlns:p14="http://schemas.microsoft.com/office/powerpoint/2010/main" val="3582682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Rectal temperatures</a:t>
            </a:r>
            <a:endParaRPr lang="x-none" dirty="0"/>
          </a:p>
        </p:txBody>
      </p:sp>
      <p:sp>
        <p:nvSpPr>
          <p:cNvPr id="3" name="عنصر نائب للمحتوى 2"/>
          <p:cNvSpPr>
            <a:spLocks noGrp="1"/>
          </p:cNvSpPr>
          <p:nvPr>
            <p:ph idx="1"/>
          </p:nvPr>
        </p:nvSpPr>
        <p:spPr/>
        <p:txBody>
          <a:bodyPr/>
          <a:lstStyle/>
          <a:p>
            <a:r>
              <a:rPr lang="en-US" dirty="0" smtClean="0"/>
              <a:t> </a:t>
            </a:r>
            <a:r>
              <a:rPr lang="en-US" dirty="0"/>
              <a:t>are most accurate. That is, they come closest to the child's true internal body temperature. For a rectal temperature, the bulb of the thermometer should be coated with a lubricant. Then the thermometer is gently inserted about 1/2 to 1 inch (about 1 1/4 to 2 1/2 centimeters) into the rectum while the child is lying face down. The child should be kept from moving.</a:t>
            </a:r>
          </a:p>
          <a:p>
            <a:pPr marL="0" indent="0">
              <a:buNone/>
            </a:pPr>
            <a:endParaRPr lang="x-none"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7806" y="4667643"/>
            <a:ext cx="3364194" cy="2190357"/>
          </a:xfrm>
          <a:prstGeom prst="rect">
            <a:avLst/>
          </a:prstGeom>
        </p:spPr>
      </p:pic>
    </p:spTree>
    <p:extLst>
      <p:ext uri="{BB962C8B-B14F-4D97-AF65-F5344CB8AC3E}">
        <p14:creationId xmlns:p14="http://schemas.microsoft.com/office/powerpoint/2010/main" val="2815503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Ear </a:t>
            </a:r>
            <a:r>
              <a:rPr lang="en-US" dirty="0"/>
              <a:t>temperatures</a:t>
            </a:r>
            <a:endParaRPr lang="x-none" dirty="0"/>
          </a:p>
        </p:txBody>
      </p:sp>
      <p:sp>
        <p:nvSpPr>
          <p:cNvPr id="3" name="عنصر نائب للمحتوى 2"/>
          <p:cNvSpPr>
            <a:spLocks noGrp="1"/>
          </p:cNvSpPr>
          <p:nvPr>
            <p:ph idx="1"/>
          </p:nvPr>
        </p:nvSpPr>
        <p:spPr/>
        <p:txBody>
          <a:bodyPr/>
          <a:lstStyle/>
          <a:p>
            <a:r>
              <a:rPr lang="en-US" dirty="0" smtClean="0"/>
              <a:t>are </a:t>
            </a:r>
            <a:r>
              <a:rPr lang="en-US" dirty="0"/>
              <a:t>taken with a digital device that measures infrared radiation from the eardrum. Ear thermometers are unreliable in infants under 3 months old. For an ear temperature, the thermometer probe is placed around the opening of the ear so that a seal is formed, then the start button is pressed. A digital readout provides the temperature.</a:t>
            </a:r>
          </a:p>
          <a:p>
            <a:endParaRPr lang="x-none" dirty="0"/>
          </a:p>
        </p:txBody>
      </p:sp>
      <p:pic>
        <p:nvPicPr>
          <p:cNvPr id="6" name="صورة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0497" y="4022163"/>
            <a:ext cx="4261503" cy="2835837"/>
          </a:xfrm>
          <a:prstGeom prst="rect">
            <a:avLst/>
          </a:prstGeom>
        </p:spPr>
      </p:pic>
    </p:spTree>
    <p:extLst>
      <p:ext uri="{BB962C8B-B14F-4D97-AF65-F5344CB8AC3E}">
        <p14:creationId xmlns:p14="http://schemas.microsoft.com/office/powerpoint/2010/main" val="4090357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Forehead (temporal artery) temperatures</a:t>
            </a:r>
            <a:endParaRPr lang="x-none" dirty="0"/>
          </a:p>
        </p:txBody>
      </p:sp>
      <p:sp>
        <p:nvSpPr>
          <p:cNvPr id="3" name="عنصر نائب للمحتوى 2"/>
          <p:cNvSpPr>
            <a:spLocks noGrp="1"/>
          </p:cNvSpPr>
          <p:nvPr>
            <p:ph idx="1"/>
          </p:nvPr>
        </p:nvSpPr>
        <p:spPr/>
        <p:txBody>
          <a:bodyPr/>
          <a:lstStyle/>
          <a:p>
            <a:r>
              <a:rPr lang="en-US" dirty="0" smtClean="0"/>
              <a:t> are </a:t>
            </a:r>
            <a:r>
              <a:rPr lang="en-US" dirty="0"/>
              <a:t>taken with a digital device that measures infrared radiation from an artery in the forehead (the temporal artery). For a forehead temperature, the head of the thermometer is moved lightly across the forehead from hairline to hairline while pressing the scan button. A digital readout provides the temperature. Forehead temperatures are not as accurate as rectal temperatures, particularly in infants under 3 months old.</a:t>
            </a:r>
          </a:p>
          <a:p>
            <a:endParaRPr lang="x-none"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2355" y="4590213"/>
            <a:ext cx="3779645" cy="2267787"/>
          </a:xfrm>
          <a:prstGeom prst="rect">
            <a:avLst/>
          </a:prstGeom>
        </p:spPr>
      </p:pic>
    </p:spTree>
    <p:extLst>
      <p:ext uri="{BB962C8B-B14F-4D97-AF65-F5344CB8AC3E}">
        <p14:creationId xmlns:p14="http://schemas.microsoft.com/office/powerpoint/2010/main" val="1873408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 Armpit temperatures</a:t>
            </a:r>
            <a:endParaRPr lang="x-none" dirty="0"/>
          </a:p>
        </p:txBody>
      </p:sp>
      <p:sp>
        <p:nvSpPr>
          <p:cNvPr id="3" name="عنصر نائب للمحتوى 2"/>
          <p:cNvSpPr>
            <a:spLocks noGrp="1"/>
          </p:cNvSpPr>
          <p:nvPr>
            <p:ph idx="1"/>
          </p:nvPr>
        </p:nvSpPr>
        <p:spPr/>
        <p:txBody>
          <a:bodyPr/>
          <a:lstStyle/>
          <a:p>
            <a:r>
              <a:rPr lang="en-US" dirty="0" smtClean="0"/>
              <a:t>are </a:t>
            </a:r>
            <a:r>
              <a:rPr lang="en-US" dirty="0"/>
              <a:t>taken by placing a glass or digital thermometer in the child's armpit, directly on the skin. Doctors rarely use this method because it is less accurate than others (readings are usually too low and vary greatly). However, if caretakers are uncomfortable taking a rectal temperature and do not have a device to measure ear or forehead temperature, measuring armpit temperature may be better than not measuring temperature at all.</a:t>
            </a:r>
          </a:p>
          <a:p>
            <a:endParaRPr lang="x-none"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044" y="4538329"/>
            <a:ext cx="4038956" cy="2319671"/>
          </a:xfrm>
          <a:prstGeom prst="rect">
            <a:avLst/>
          </a:prstGeom>
        </p:spPr>
      </p:pic>
    </p:spTree>
    <p:extLst>
      <p:ext uri="{BB962C8B-B14F-4D97-AF65-F5344CB8AC3E}">
        <p14:creationId xmlns:p14="http://schemas.microsoft.com/office/powerpoint/2010/main" val="1039348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Grades of Fever</a:t>
            </a:r>
            <a:endParaRPr lang="x-none" dirty="0"/>
          </a:p>
        </p:txBody>
      </p:sp>
      <p:sp>
        <p:nvSpPr>
          <p:cNvPr id="3" name="عنصر نائب للمحتوى 2"/>
          <p:cNvSpPr>
            <a:spLocks noGrp="1"/>
          </p:cNvSpPr>
          <p:nvPr>
            <p:ph idx="1"/>
          </p:nvPr>
        </p:nvSpPr>
        <p:spPr/>
        <p:txBody>
          <a:bodyPr/>
          <a:lstStyle/>
          <a:p>
            <a:pPr marL="0" indent="0">
              <a:buNone/>
            </a:pPr>
            <a:r>
              <a:rPr lang="en-US" dirty="0" smtClean="0"/>
              <a:t> </a:t>
            </a:r>
            <a:endParaRPr lang="en-US" dirty="0"/>
          </a:p>
          <a:p>
            <a:pPr marL="0" indent="0">
              <a:buNone/>
            </a:pPr>
            <a:r>
              <a:rPr lang="en-US" dirty="0" smtClean="0"/>
              <a:t>A </a:t>
            </a:r>
            <a:r>
              <a:rPr lang="en-US" dirty="0"/>
              <a:t>fever may be classified </a:t>
            </a:r>
            <a:r>
              <a:rPr lang="en-US" dirty="0" smtClean="0"/>
              <a:t>as:</a:t>
            </a:r>
          </a:p>
          <a:p>
            <a:endParaRPr lang="en-US" dirty="0"/>
          </a:p>
          <a:p>
            <a:r>
              <a:rPr lang="en-US" dirty="0" smtClean="0"/>
              <a:t> </a:t>
            </a:r>
            <a:r>
              <a:rPr lang="en-US" dirty="0"/>
              <a:t>mild (or 'low grade') if it's between 37.8°C and 38.5°C; or </a:t>
            </a:r>
            <a:endParaRPr lang="en-US" dirty="0" smtClean="0"/>
          </a:p>
          <a:p>
            <a:pPr marL="0" indent="0">
              <a:buNone/>
            </a:pPr>
            <a:endParaRPr lang="en-US" dirty="0"/>
          </a:p>
          <a:p>
            <a:r>
              <a:rPr lang="en-US" dirty="0" smtClean="0"/>
              <a:t>high </a:t>
            </a:r>
            <a:r>
              <a:rPr lang="en-US" dirty="0"/>
              <a:t>(or 'high-grade') above 38.5°C</a:t>
            </a:r>
            <a:r>
              <a:rPr lang="en-US" dirty="0" smtClean="0"/>
              <a:t>.</a:t>
            </a:r>
            <a:endParaRPr lang="ar-SA" dirty="0" smtClean="0"/>
          </a:p>
          <a:p>
            <a:pPr marL="0" indent="0">
              <a:buNone/>
            </a:pPr>
            <a:endParaRPr lang="ar-SA" dirty="0" smtClean="0"/>
          </a:p>
          <a:p>
            <a:r>
              <a:rPr lang="en-US" dirty="0" smtClean="0"/>
              <a:t>  </a:t>
            </a:r>
            <a:r>
              <a:rPr lang="en-US" dirty="0"/>
              <a:t>very high: body temperatures in excess of 41°C,</a:t>
            </a:r>
          </a:p>
          <a:p>
            <a:pPr marL="0" indent="0">
              <a:buNone/>
            </a:pPr>
            <a:endParaRPr lang="x-none" dirty="0"/>
          </a:p>
        </p:txBody>
      </p:sp>
    </p:spTree>
    <p:extLst>
      <p:ext uri="{BB962C8B-B14F-4D97-AF65-F5344CB8AC3E}">
        <p14:creationId xmlns:p14="http://schemas.microsoft.com/office/powerpoint/2010/main" val="367771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b="1" dirty="0"/>
              <a:t>What Are the Symptoms of Fever in Children?</a:t>
            </a:r>
            <a:br>
              <a:rPr lang="en-US" b="1" dirty="0"/>
            </a:br>
            <a:r>
              <a:rPr lang="en-US" dirty="0"/>
              <a:t/>
            </a:r>
            <a:br>
              <a:rPr lang="en-US" dirty="0"/>
            </a:br>
            <a:endParaRPr lang="x-none" dirty="0"/>
          </a:p>
        </p:txBody>
      </p:sp>
      <p:sp>
        <p:nvSpPr>
          <p:cNvPr id="3" name="عنصر نائب للمحتوى 2"/>
          <p:cNvSpPr>
            <a:spLocks noGrp="1"/>
          </p:cNvSpPr>
          <p:nvPr>
            <p:ph idx="1"/>
          </p:nvPr>
        </p:nvSpPr>
        <p:spPr/>
        <p:txBody>
          <a:bodyPr>
            <a:normAutofit fontScale="92500" lnSpcReduction="10000"/>
          </a:bodyPr>
          <a:lstStyle/>
          <a:p>
            <a:pPr marL="0" indent="0">
              <a:buNone/>
            </a:pPr>
            <a:r>
              <a:rPr lang="en-US" dirty="0"/>
              <a:t>Signs and symptoms of a fever may be obvious or subtle. The younger the child, the more subtle the symptoms</a:t>
            </a:r>
            <a:r>
              <a:rPr lang="en-US" dirty="0" smtClean="0"/>
              <a:t>.</a:t>
            </a:r>
          </a:p>
          <a:p>
            <a:pPr marL="0" indent="0">
              <a:buNone/>
            </a:pPr>
            <a:r>
              <a:rPr lang="en-US" b="1" u="sng" dirty="0"/>
              <a:t>Infants </a:t>
            </a:r>
            <a:r>
              <a:rPr lang="en-US" b="1" u="sng" dirty="0" smtClean="0"/>
              <a:t>may:</a:t>
            </a:r>
          </a:p>
          <a:p>
            <a:pPr>
              <a:buFont typeface="+mj-lt"/>
              <a:buAutoNum type="arabicPeriod"/>
            </a:pPr>
            <a:r>
              <a:rPr lang="en-US" dirty="0"/>
              <a:t>be </a:t>
            </a:r>
            <a:r>
              <a:rPr lang="en-US" dirty="0" smtClean="0"/>
              <a:t>irritable</a:t>
            </a:r>
          </a:p>
          <a:p>
            <a:pPr>
              <a:buFont typeface="+mj-lt"/>
              <a:buAutoNum type="arabicPeriod"/>
            </a:pPr>
            <a:r>
              <a:rPr lang="en-US" dirty="0" smtClean="0"/>
              <a:t>be fussy</a:t>
            </a:r>
          </a:p>
          <a:p>
            <a:pPr>
              <a:buFont typeface="+mj-lt"/>
              <a:buAutoNum type="arabicPeriod"/>
            </a:pPr>
            <a:r>
              <a:rPr lang="en-US" dirty="0"/>
              <a:t>be </a:t>
            </a:r>
            <a:r>
              <a:rPr lang="en-US" dirty="0" smtClean="0"/>
              <a:t>lethargic</a:t>
            </a:r>
          </a:p>
          <a:p>
            <a:pPr>
              <a:buFont typeface="+mj-lt"/>
              <a:buAutoNum type="arabicPeriod"/>
            </a:pPr>
            <a:r>
              <a:rPr lang="en-US" dirty="0"/>
              <a:t>feel warm or </a:t>
            </a:r>
            <a:r>
              <a:rPr lang="en-US" dirty="0" smtClean="0"/>
              <a:t>hot</a:t>
            </a:r>
          </a:p>
          <a:p>
            <a:pPr>
              <a:buFont typeface="+mj-lt"/>
              <a:buAutoNum type="arabicPeriod"/>
            </a:pPr>
            <a:r>
              <a:rPr lang="en-US" dirty="0"/>
              <a:t>not feed normally,</a:t>
            </a:r>
          </a:p>
          <a:p>
            <a:pPr>
              <a:buFont typeface="+mj-lt"/>
              <a:buAutoNum type="arabicPeriod"/>
            </a:pPr>
            <a:r>
              <a:rPr lang="en-US" dirty="0" smtClean="0"/>
              <a:t>Cry</a:t>
            </a:r>
          </a:p>
          <a:p>
            <a:pPr marL="0" indent="0">
              <a:buNone/>
            </a:pPr>
            <a:r>
              <a:rPr lang="en-US" dirty="0"/>
              <a:t/>
            </a:r>
            <a:br>
              <a:rPr lang="en-US" dirty="0"/>
            </a:br>
            <a:endParaRPr lang="en-US" dirty="0"/>
          </a:p>
          <a:p>
            <a:pPr>
              <a:buFont typeface="+mj-lt"/>
              <a:buAutoNum type="arabicPeriod"/>
            </a:pPr>
            <a:endParaRPr lang="x-none" dirty="0"/>
          </a:p>
        </p:txBody>
      </p:sp>
    </p:spTree>
    <p:extLst>
      <p:ext uri="{BB962C8B-B14F-4D97-AF65-F5344CB8AC3E}">
        <p14:creationId xmlns:p14="http://schemas.microsoft.com/office/powerpoint/2010/main" val="564075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Treatment :</a:t>
            </a:r>
            <a:endParaRPr lang="x-none" dirty="0"/>
          </a:p>
        </p:txBody>
      </p:sp>
      <p:sp>
        <p:nvSpPr>
          <p:cNvPr id="3" name="عنصر نائب للمحتوى 2"/>
          <p:cNvSpPr>
            <a:spLocks noGrp="1"/>
          </p:cNvSpPr>
          <p:nvPr>
            <p:ph idx="1"/>
          </p:nvPr>
        </p:nvSpPr>
        <p:spPr/>
        <p:txBody>
          <a:bodyPr/>
          <a:lstStyle/>
          <a:p>
            <a:r>
              <a:rPr lang="en-US" dirty="0"/>
              <a:t>If a doctor diagnoses a bacterial infection, the child will be started on antibiotics</a:t>
            </a:r>
            <a:r>
              <a:rPr lang="en-US" dirty="0" smtClean="0"/>
              <a:t>.</a:t>
            </a:r>
          </a:p>
          <a:p>
            <a:endParaRPr lang="en-US" dirty="0"/>
          </a:p>
          <a:p>
            <a:r>
              <a:rPr lang="en-US" dirty="0"/>
              <a:t>Urinary tract infections, ear infections, throat infections, sinus infections, skin infections, gastrointestinal infections, and pneumonia may be treated with antibiotics at home</a:t>
            </a:r>
            <a:r>
              <a:rPr lang="en-US" dirty="0" smtClean="0"/>
              <a:t>.</a:t>
            </a:r>
          </a:p>
          <a:p>
            <a:pPr marL="0" indent="0">
              <a:buNone/>
            </a:pPr>
            <a:endParaRPr lang="en-US" dirty="0"/>
          </a:p>
          <a:p>
            <a:r>
              <a:rPr lang="en-US" dirty="0"/>
              <a:t>The child may receive oral antibiotics, injection, or both.</a:t>
            </a:r>
            <a:endParaRPr lang="x-none" dirty="0"/>
          </a:p>
        </p:txBody>
      </p:sp>
    </p:spTree>
    <p:extLst>
      <p:ext uri="{BB962C8B-B14F-4D97-AF65-F5344CB8AC3E}">
        <p14:creationId xmlns:p14="http://schemas.microsoft.com/office/powerpoint/2010/main" val="2283502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Drugs to lower fever:</a:t>
            </a:r>
            <a:br>
              <a:rPr lang="en-US" dirty="0"/>
            </a:br>
            <a:endParaRPr lang="x-none" dirty="0"/>
          </a:p>
        </p:txBody>
      </p:sp>
      <p:sp>
        <p:nvSpPr>
          <p:cNvPr id="3" name="عنصر نائب للمحتوى 2"/>
          <p:cNvSpPr>
            <a:spLocks noGrp="1"/>
          </p:cNvSpPr>
          <p:nvPr>
            <p:ph idx="1"/>
          </p:nvPr>
        </p:nvSpPr>
        <p:spPr/>
        <p:txBody>
          <a:bodyPr/>
          <a:lstStyle/>
          <a:p>
            <a:pPr marL="0" indent="0">
              <a:buNone/>
            </a:pPr>
            <a:r>
              <a:rPr lang="en-US" dirty="0" smtClean="0"/>
              <a:t>Typically</a:t>
            </a:r>
            <a:r>
              <a:rPr lang="en-US" dirty="0"/>
              <a:t>, the following drugs are used:</a:t>
            </a:r>
          </a:p>
          <a:p>
            <a:r>
              <a:rPr lang="en-US" dirty="0"/>
              <a:t> • Acetaminophen, given by mouth or by suppository</a:t>
            </a:r>
          </a:p>
          <a:p>
            <a:r>
              <a:rPr lang="en-US" dirty="0"/>
              <a:t> • Ibuprofen, given by mouth</a:t>
            </a:r>
          </a:p>
          <a:p>
            <a:r>
              <a:rPr lang="en-US" dirty="0"/>
              <a:t> • Rarely, acetaminophen or ibuprofen is given to prevent a fever, as when infants have been vaccinated. </a:t>
            </a:r>
          </a:p>
          <a:p>
            <a:r>
              <a:rPr lang="en-US" dirty="0"/>
              <a:t>• Aspirin is no longer used for lowering fever in children because it can interact with certain viral infections (such as influenza or chickenpox) and cause a serious disorder called Reye syndrome </a:t>
            </a:r>
          </a:p>
          <a:p>
            <a:endParaRPr lang="x-none" dirty="0"/>
          </a:p>
        </p:txBody>
      </p:sp>
    </p:spTree>
    <p:extLst>
      <p:ext uri="{BB962C8B-B14F-4D97-AF65-F5344CB8AC3E}">
        <p14:creationId xmlns:p14="http://schemas.microsoft.com/office/powerpoint/2010/main" val="3517460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Nursing care plan :</a:t>
            </a:r>
            <a:endParaRPr lang="x-none" dirty="0"/>
          </a:p>
        </p:txBody>
      </p:sp>
      <p:sp>
        <p:nvSpPr>
          <p:cNvPr id="3" name="عنصر نائب للمحتوى 2"/>
          <p:cNvSpPr>
            <a:spLocks noGrp="1"/>
          </p:cNvSpPr>
          <p:nvPr>
            <p:ph idx="1"/>
          </p:nvPr>
        </p:nvSpPr>
        <p:spPr/>
        <p:txBody>
          <a:bodyPr>
            <a:normAutofit/>
          </a:bodyPr>
          <a:lstStyle/>
          <a:p>
            <a:r>
              <a:rPr lang="en-US" sz="2800" dirty="0" smtClean="0"/>
              <a:t>Assessment</a:t>
            </a:r>
          </a:p>
          <a:p>
            <a:r>
              <a:rPr lang="en-US" sz="2800" dirty="0" smtClean="0"/>
              <a:t>Nursing diagnosis</a:t>
            </a:r>
          </a:p>
          <a:p>
            <a:r>
              <a:rPr lang="en-US" sz="2800" dirty="0" smtClean="0"/>
              <a:t>Planning and goal</a:t>
            </a:r>
            <a:endParaRPr lang="en-US" sz="2800" dirty="0"/>
          </a:p>
          <a:p>
            <a:r>
              <a:rPr lang="en-US" sz="2800" dirty="0" smtClean="0"/>
              <a:t>Nursing intervention</a:t>
            </a:r>
          </a:p>
          <a:p>
            <a:r>
              <a:rPr lang="en-US" sz="2800" dirty="0" smtClean="0"/>
              <a:t>Evaluation </a:t>
            </a:r>
            <a:endParaRPr lang="x-none" sz="2800" dirty="0"/>
          </a:p>
        </p:txBody>
      </p:sp>
    </p:spTree>
    <p:extLst>
      <p:ext uri="{BB962C8B-B14F-4D97-AF65-F5344CB8AC3E}">
        <p14:creationId xmlns:p14="http://schemas.microsoft.com/office/powerpoint/2010/main" val="1588987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5400" dirty="0" smtClean="0"/>
              <a:t>Objective and outline:</a:t>
            </a:r>
            <a:endParaRPr lang="x-none" sz="5400" dirty="0"/>
          </a:p>
        </p:txBody>
      </p:sp>
      <p:sp>
        <p:nvSpPr>
          <p:cNvPr id="3" name="عنصر نائب للمحتوى 2"/>
          <p:cNvSpPr>
            <a:spLocks noGrp="1"/>
          </p:cNvSpPr>
          <p:nvPr>
            <p:ph idx="1"/>
          </p:nvPr>
        </p:nvSpPr>
        <p:spPr/>
        <p:txBody>
          <a:bodyPr/>
          <a:lstStyle/>
          <a:p>
            <a:pPr marL="0" indent="0">
              <a:buNone/>
            </a:pPr>
            <a:endParaRPr lang="en-US" dirty="0" smtClean="0"/>
          </a:p>
          <a:p>
            <a:r>
              <a:rPr lang="en-US" dirty="0" smtClean="0"/>
              <a:t>Definition of fever</a:t>
            </a:r>
          </a:p>
          <a:p>
            <a:r>
              <a:rPr lang="en-US" dirty="0" smtClean="0"/>
              <a:t>Pathophysiology</a:t>
            </a:r>
          </a:p>
          <a:p>
            <a:r>
              <a:rPr lang="en-US" dirty="0" smtClean="0"/>
              <a:t>Causes of fever</a:t>
            </a:r>
          </a:p>
          <a:p>
            <a:r>
              <a:rPr lang="en-US" dirty="0" smtClean="0"/>
              <a:t>How to take a child temperature</a:t>
            </a:r>
          </a:p>
          <a:p>
            <a:r>
              <a:rPr lang="en-US" dirty="0" smtClean="0"/>
              <a:t>Grades of fever</a:t>
            </a:r>
          </a:p>
          <a:p>
            <a:r>
              <a:rPr lang="en-US" dirty="0" smtClean="0"/>
              <a:t>Treatment of fever</a:t>
            </a:r>
          </a:p>
          <a:p>
            <a:r>
              <a:rPr lang="en-US" dirty="0" smtClean="0"/>
              <a:t>Nursing care plan</a:t>
            </a:r>
          </a:p>
        </p:txBody>
      </p:sp>
    </p:spTree>
    <p:extLst>
      <p:ext uri="{BB962C8B-B14F-4D97-AF65-F5344CB8AC3E}">
        <p14:creationId xmlns:p14="http://schemas.microsoft.com/office/powerpoint/2010/main" val="2346180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Assessment :</a:t>
            </a:r>
            <a:endParaRPr lang="x-none" dirty="0"/>
          </a:p>
        </p:txBody>
      </p:sp>
      <p:sp>
        <p:nvSpPr>
          <p:cNvPr id="3" name="عنصر نائب للمحتوى 2"/>
          <p:cNvSpPr>
            <a:spLocks noGrp="1"/>
          </p:cNvSpPr>
          <p:nvPr>
            <p:ph idx="1"/>
          </p:nvPr>
        </p:nvSpPr>
        <p:spPr/>
        <p:txBody>
          <a:bodyPr/>
          <a:lstStyle/>
          <a:p>
            <a:r>
              <a:rPr lang="en-US" dirty="0" smtClean="0"/>
              <a:t>obtain </a:t>
            </a:r>
            <a:r>
              <a:rPr lang="en-US" dirty="0"/>
              <a:t>history.</a:t>
            </a:r>
          </a:p>
          <a:p>
            <a:r>
              <a:rPr lang="en-US" dirty="0" smtClean="0"/>
              <a:t>obtain </a:t>
            </a:r>
            <a:r>
              <a:rPr lang="en-US" dirty="0"/>
              <a:t>past, present, childhood, familial, socioeconomic, environmental history.</a:t>
            </a:r>
          </a:p>
          <a:p>
            <a:r>
              <a:rPr lang="en-US" dirty="0" smtClean="0"/>
              <a:t>Assess </a:t>
            </a:r>
            <a:r>
              <a:rPr lang="en-US" dirty="0"/>
              <a:t>/monitor vital signs every four hourly.</a:t>
            </a:r>
          </a:p>
          <a:p>
            <a:r>
              <a:rPr lang="en-US" dirty="0" smtClean="0"/>
              <a:t>conduct </a:t>
            </a:r>
            <a:r>
              <a:rPr lang="en-US" dirty="0"/>
              <a:t>physical and systemic examination.( Check skin texture, signs for dehydration, fatigue levels,</a:t>
            </a:r>
          </a:p>
          <a:p>
            <a:r>
              <a:rPr lang="en-US" dirty="0" smtClean="0"/>
              <a:t>Send </a:t>
            </a:r>
            <a:r>
              <a:rPr lang="en-US" dirty="0"/>
              <a:t>sample for blood investigation (for underlying infection, assessing fluid and electrolyte levels).</a:t>
            </a:r>
          </a:p>
          <a:p>
            <a:endParaRPr lang="x-none" dirty="0"/>
          </a:p>
        </p:txBody>
      </p:sp>
    </p:spTree>
    <p:extLst>
      <p:ext uri="{BB962C8B-B14F-4D97-AF65-F5344CB8AC3E}">
        <p14:creationId xmlns:p14="http://schemas.microsoft.com/office/powerpoint/2010/main" val="825208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Nursing diagnosis:</a:t>
            </a:r>
            <a:endParaRPr lang="x-none" dirty="0"/>
          </a:p>
        </p:txBody>
      </p:sp>
      <p:sp>
        <p:nvSpPr>
          <p:cNvPr id="3" name="عنصر نائب للمحتوى 2"/>
          <p:cNvSpPr>
            <a:spLocks noGrp="1"/>
          </p:cNvSpPr>
          <p:nvPr>
            <p:ph idx="1"/>
          </p:nvPr>
        </p:nvSpPr>
        <p:spPr/>
        <p:txBody>
          <a:bodyPr>
            <a:normAutofit fontScale="92500" lnSpcReduction="10000"/>
          </a:bodyPr>
          <a:lstStyle/>
          <a:p>
            <a:r>
              <a:rPr lang="en-US" dirty="0">
                <a:solidFill>
                  <a:srgbClr val="FF0000"/>
                </a:solidFill>
              </a:rPr>
              <a:t>Fever </a:t>
            </a:r>
            <a:r>
              <a:rPr lang="en-US" dirty="0"/>
              <a:t> related to inflammatory process/ hypermetabolic state as evidenced by an increase in body temperature, warm skin and </a:t>
            </a:r>
            <a:r>
              <a:rPr lang="en-US" dirty="0" smtClean="0"/>
              <a:t>tachycardia</a:t>
            </a:r>
          </a:p>
          <a:p>
            <a:endParaRPr lang="en-US" dirty="0"/>
          </a:p>
          <a:p>
            <a:r>
              <a:rPr lang="en-US" dirty="0">
                <a:solidFill>
                  <a:srgbClr val="FF0000"/>
                </a:solidFill>
              </a:rPr>
              <a:t>Fluid volume deficit </a:t>
            </a:r>
            <a:r>
              <a:rPr lang="en-US" dirty="0"/>
              <a:t>related to failure of regulatory </a:t>
            </a:r>
            <a:r>
              <a:rPr lang="en-US" dirty="0" smtClean="0"/>
              <a:t>mechanism </a:t>
            </a:r>
          </a:p>
          <a:p>
            <a:pPr marL="0" indent="0">
              <a:buNone/>
            </a:pPr>
            <a:endParaRPr lang="en-US" dirty="0"/>
          </a:p>
          <a:p>
            <a:r>
              <a:rPr lang="en-US" dirty="0">
                <a:solidFill>
                  <a:srgbClr val="FF0000"/>
                </a:solidFill>
              </a:rPr>
              <a:t>Interrupted breastfeeding</a:t>
            </a:r>
            <a:r>
              <a:rPr lang="en-US" dirty="0"/>
              <a:t> related to neonate’s present illness as evidenced by separation of mother to infant</a:t>
            </a:r>
          </a:p>
          <a:p>
            <a:pPr marL="0" indent="0">
              <a:buNone/>
            </a:pPr>
            <a:r>
              <a:rPr lang="en-US" dirty="0"/>
              <a:t/>
            </a:r>
            <a:br>
              <a:rPr lang="en-US" dirty="0"/>
            </a:br>
            <a:r>
              <a:rPr lang="en-US" dirty="0"/>
              <a:t/>
            </a:r>
            <a:br>
              <a:rPr lang="en-US" dirty="0"/>
            </a:br>
            <a:r>
              <a:rPr lang="en-US" dirty="0"/>
              <a:t/>
            </a:r>
            <a:br>
              <a:rPr lang="en-US" dirty="0"/>
            </a:br>
            <a:r>
              <a:rPr lang="en-US" dirty="0"/>
              <a:t/>
            </a:r>
            <a:br>
              <a:rPr lang="en-US" dirty="0"/>
            </a:br>
            <a:endParaRPr lang="x-none" dirty="0"/>
          </a:p>
        </p:txBody>
      </p:sp>
    </p:spTree>
    <p:extLst>
      <p:ext uri="{BB962C8B-B14F-4D97-AF65-F5344CB8AC3E}">
        <p14:creationId xmlns:p14="http://schemas.microsoft.com/office/powerpoint/2010/main" val="1792795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Planning and goal :</a:t>
            </a:r>
            <a:endParaRPr lang="x-none" dirty="0"/>
          </a:p>
        </p:txBody>
      </p:sp>
      <p:sp>
        <p:nvSpPr>
          <p:cNvPr id="3" name="عنصر نائب للمحتوى 2"/>
          <p:cNvSpPr>
            <a:spLocks noGrp="1"/>
          </p:cNvSpPr>
          <p:nvPr>
            <p:ph idx="1"/>
          </p:nvPr>
        </p:nvSpPr>
        <p:spPr/>
        <p:txBody>
          <a:bodyPr/>
          <a:lstStyle/>
          <a:p>
            <a:r>
              <a:rPr lang="en-US" dirty="0"/>
              <a:t>Patient will still maintain normal core temperature as evidenced by normal vital signs and normal laboratory results</a:t>
            </a:r>
            <a:r>
              <a:rPr lang="en-US" dirty="0" smtClean="0"/>
              <a:t>.</a:t>
            </a:r>
          </a:p>
          <a:p>
            <a:r>
              <a:rPr lang="en-US" dirty="0"/>
              <a:t>Patient will be able to maintain fluid volume at a functional level as evidenced by individually adequate urinary output with normal specific gravity, stable vital signs, moist mucous membranes, good skin turgor and prompt capillary refill and resolution of edema.</a:t>
            </a:r>
            <a:br>
              <a:rPr lang="en-US" dirty="0"/>
            </a:br>
            <a:endParaRPr lang="en-US" dirty="0" smtClean="0"/>
          </a:p>
          <a:p>
            <a:r>
              <a:rPr lang="en-US" dirty="0"/>
              <a:t>The mother shall still be able to identify and demonstrate techniques to sustain lactation and identify techniques on how to provide the newborn with breast milk.</a:t>
            </a:r>
            <a:br>
              <a:rPr lang="en-US" dirty="0"/>
            </a:br>
            <a:endParaRPr lang="x-none" dirty="0"/>
          </a:p>
        </p:txBody>
      </p:sp>
    </p:spTree>
    <p:extLst>
      <p:ext uri="{BB962C8B-B14F-4D97-AF65-F5344CB8AC3E}">
        <p14:creationId xmlns:p14="http://schemas.microsoft.com/office/powerpoint/2010/main" val="102350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Nursing intervention :</a:t>
            </a:r>
            <a:endParaRPr lang="x-none" dirty="0"/>
          </a:p>
        </p:txBody>
      </p:sp>
      <p:sp>
        <p:nvSpPr>
          <p:cNvPr id="3" name="عنصر نائب للمحتوى 2"/>
          <p:cNvSpPr>
            <a:spLocks noGrp="1"/>
          </p:cNvSpPr>
          <p:nvPr>
            <p:ph idx="1"/>
          </p:nvPr>
        </p:nvSpPr>
        <p:spPr/>
        <p:txBody>
          <a:bodyPr/>
          <a:lstStyle/>
          <a:p>
            <a:r>
              <a:rPr lang="en-US" dirty="0"/>
              <a:t>Monitor neonate’s condition</a:t>
            </a:r>
            <a:r>
              <a:rPr lang="en-US" dirty="0" smtClean="0"/>
              <a:t>.</a:t>
            </a:r>
          </a:p>
          <a:p>
            <a:endParaRPr lang="en-US" dirty="0" smtClean="0"/>
          </a:p>
          <a:p>
            <a:r>
              <a:rPr lang="en-US" dirty="0"/>
              <a:t>Monitor vital </a:t>
            </a:r>
            <a:r>
              <a:rPr lang="en-US" dirty="0" smtClean="0"/>
              <a:t>signs</a:t>
            </a:r>
          </a:p>
          <a:p>
            <a:endParaRPr lang="en-US" dirty="0" smtClean="0"/>
          </a:p>
          <a:p>
            <a:r>
              <a:rPr lang="en-US" dirty="0"/>
              <a:t>Note for the causative factors that contribute to fluid volume </a:t>
            </a:r>
            <a:r>
              <a:rPr lang="en-US" dirty="0" smtClean="0"/>
              <a:t>deficit</a:t>
            </a:r>
          </a:p>
          <a:p>
            <a:endParaRPr lang="en-US" dirty="0" smtClean="0"/>
          </a:p>
          <a:p>
            <a:r>
              <a:rPr lang="en-US" dirty="0"/>
              <a:t>Assess mother’s perception and knowledge about breastfeeding and </a:t>
            </a:r>
            <a:r>
              <a:rPr lang="en-US" dirty="0" smtClean="0"/>
              <a:t>extent </a:t>
            </a:r>
            <a:r>
              <a:rPr lang="en-US" dirty="0"/>
              <a:t>of instruction that has been </a:t>
            </a:r>
            <a:r>
              <a:rPr lang="en-US" dirty="0" smtClean="0"/>
              <a:t>given</a:t>
            </a:r>
          </a:p>
          <a:p>
            <a:pPr marL="0" indent="0">
              <a:buNone/>
            </a:pPr>
            <a:endParaRPr lang="en-US" dirty="0" smtClean="0"/>
          </a:p>
          <a:p>
            <a:endParaRPr lang="x-none" dirty="0"/>
          </a:p>
        </p:txBody>
      </p:sp>
    </p:spTree>
    <p:extLst>
      <p:ext uri="{BB962C8B-B14F-4D97-AF65-F5344CB8AC3E}">
        <p14:creationId xmlns:p14="http://schemas.microsoft.com/office/powerpoint/2010/main" val="3736270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Evaluation :</a:t>
            </a:r>
            <a:br>
              <a:rPr lang="en-US" dirty="0" smtClean="0"/>
            </a:br>
            <a:endParaRPr lang="x-none" dirty="0"/>
          </a:p>
        </p:txBody>
      </p:sp>
      <p:sp>
        <p:nvSpPr>
          <p:cNvPr id="3" name="عنصر نائب للمحتوى 2"/>
          <p:cNvSpPr>
            <a:spLocks noGrp="1"/>
          </p:cNvSpPr>
          <p:nvPr>
            <p:ph idx="1"/>
          </p:nvPr>
        </p:nvSpPr>
        <p:spPr/>
        <p:txBody>
          <a:bodyPr/>
          <a:lstStyle/>
          <a:p>
            <a:r>
              <a:rPr lang="en-US" dirty="0"/>
              <a:t> normal core </a:t>
            </a:r>
            <a:r>
              <a:rPr lang="en-US" dirty="0" smtClean="0"/>
              <a:t>temperature</a:t>
            </a:r>
          </a:p>
          <a:p>
            <a:pPr marL="0" indent="0">
              <a:buNone/>
            </a:pPr>
            <a:endParaRPr lang="en-US" dirty="0" smtClean="0"/>
          </a:p>
          <a:p>
            <a:endParaRPr lang="en-US" dirty="0" smtClean="0"/>
          </a:p>
          <a:p>
            <a:r>
              <a:rPr lang="en-US" dirty="0"/>
              <a:t>Patient able to maintain fluid volume at a functional </a:t>
            </a:r>
            <a:r>
              <a:rPr lang="en-US" dirty="0" smtClean="0"/>
              <a:t>level</a:t>
            </a:r>
          </a:p>
          <a:p>
            <a:pPr marL="0" indent="0">
              <a:buNone/>
            </a:pPr>
            <a:endParaRPr lang="en-US" dirty="0"/>
          </a:p>
          <a:p>
            <a:endParaRPr lang="en-US" dirty="0" smtClean="0"/>
          </a:p>
          <a:p>
            <a:r>
              <a:rPr lang="en-US" dirty="0" smtClean="0"/>
              <a:t>stable </a:t>
            </a:r>
            <a:r>
              <a:rPr lang="en-US" dirty="0"/>
              <a:t>vital signs</a:t>
            </a:r>
            <a:endParaRPr lang="x-none" dirty="0"/>
          </a:p>
        </p:txBody>
      </p:sp>
    </p:spTree>
    <p:extLst>
      <p:ext uri="{BB962C8B-B14F-4D97-AF65-F5344CB8AC3E}">
        <p14:creationId xmlns:p14="http://schemas.microsoft.com/office/powerpoint/2010/main" val="3913545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Reference</a:t>
            </a:r>
            <a:br>
              <a:rPr lang="en-US" dirty="0" smtClean="0"/>
            </a:br>
            <a:endParaRPr lang="x-none" dirty="0"/>
          </a:p>
        </p:txBody>
      </p:sp>
      <p:sp>
        <p:nvSpPr>
          <p:cNvPr id="3" name="عنصر نائب للمحتوى 2"/>
          <p:cNvSpPr>
            <a:spLocks noGrp="1"/>
          </p:cNvSpPr>
          <p:nvPr>
            <p:ph idx="1"/>
          </p:nvPr>
        </p:nvSpPr>
        <p:spPr/>
        <p:txBody>
          <a:bodyPr/>
          <a:lstStyle/>
          <a:p>
            <a:pPr>
              <a:buAutoNum type="arabicPeriod"/>
            </a:pPr>
            <a:r>
              <a:rPr lang="en-US" dirty="0" smtClean="0">
                <a:hlinkClick r:id="rId2"/>
              </a:rPr>
              <a:t>https</a:t>
            </a:r>
            <a:r>
              <a:rPr lang="en-US" dirty="0">
                <a:hlinkClick r:id="rId2"/>
              </a:rPr>
              <a:t>://</a:t>
            </a:r>
            <a:r>
              <a:rPr lang="en-US" dirty="0" smtClean="0">
                <a:hlinkClick r:id="rId2"/>
              </a:rPr>
              <a:t>www.slideshare.net/azadhaleem/fever-in-children-for-medical-students</a:t>
            </a:r>
            <a:endParaRPr lang="en-US" dirty="0" smtClean="0"/>
          </a:p>
          <a:p>
            <a:pPr>
              <a:buAutoNum type="arabicPeriod"/>
            </a:pPr>
            <a:endParaRPr lang="en-US" dirty="0"/>
          </a:p>
          <a:p>
            <a:pPr>
              <a:buAutoNum type="arabicPeriod"/>
            </a:pPr>
            <a:r>
              <a:rPr lang="en-US" dirty="0">
                <a:hlinkClick r:id="rId3"/>
              </a:rPr>
              <a:t>https://www.medicalnewstoday.com/articles/324660.php</a:t>
            </a:r>
            <a:endParaRPr lang="x-none" dirty="0"/>
          </a:p>
        </p:txBody>
      </p:sp>
    </p:spTree>
    <p:extLst>
      <p:ext uri="{BB962C8B-B14F-4D97-AF65-F5344CB8AC3E}">
        <p14:creationId xmlns:p14="http://schemas.microsoft.com/office/powerpoint/2010/main" val="670342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27646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Background:</a:t>
            </a:r>
            <a:endParaRPr lang="x-none" dirty="0"/>
          </a:p>
        </p:txBody>
      </p:sp>
      <p:sp>
        <p:nvSpPr>
          <p:cNvPr id="3" name="عنصر نائب للمحتوى 2"/>
          <p:cNvSpPr>
            <a:spLocks noGrp="1"/>
          </p:cNvSpPr>
          <p:nvPr>
            <p:ph idx="1"/>
          </p:nvPr>
        </p:nvSpPr>
        <p:spPr/>
        <p:txBody>
          <a:bodyPr/>
          <a:lstStyle/>
          <a:p>
            <a:r>
              <a:rPr lang="en-US" dirty="0">
                <a:solidFill>
                  <a:srgbClr val="C00000"/>
                </a:solidFill>
              </a:rPr>
              <a:t> Feverish illness in children: </a:t>
            </a:r>
            <a:endParaRPr lang="en-US" dirty="0" smtClean="0">
              <a:solidFill>
                <a:srgbClr val="C00000"/>
              </a:solidFill>
            </a:endParaRPr>
          </a:p>
          <a:p>
            <a:pPr>
              <a:buFont typeface="Arial" panose="020B0604020202020204" pitchFamily="34" charset="0"/>
              <a:buChar char="•"/>
            </a:pPr>
            <a:r>
              <a:rPr lang="en-US" dirty="0" smtClean="0">
                <a:solidFill>
                  <a:schemeClr val="tx1"/>
                </a:solidFill>
              </a:rPr>
              <a:t>is </a:t>
            </a:r>
            <a:r>
              <a:rPr lang="en-US" dirty="0">
                <a:solidFill>
                  <a:schemeClr val="tx1"/>
                </a:solidFill>
              </a:rPr>
              <a:t>the most common reason for children to be taken to the </a:t>
            </a:r>
            <a:r>
              <a:rPr lang="en-US" dirty="0" smtClean="0">
                <a:solidFill>
                  <a:schemeClr val="tx1"/>
                </a:solidFill>
              </a:rPr>
              <a:t>doctor.</a:t>
            </a:r>
          </a:p>
          <a:p>
            <a:pPr>
              <a:buFont typeface="Arial" panose="020B0604020202020204" pitchFamily="34" charset="0"/>
              <a:buChar char="•"/>
            </a:pPr>
            <a:r>
              <a:rPr lang="en-US" dirty="0">
                <a:solidFill>
                  <a:schemeClr val="tx1"/>
                </a:solidFill>
              </a:rPr>
              <a:t> is a cause of concern for parents and </a:t>
            </a:r>
            <a:r>
              <a:rPr lang="en-US" dirty="0" err="1" smtClean="0">
                <a:solidFill>
                  <a:schemeClr val="tx1"/>
                </a:solidFill>
              </a:rPr>
              <a:t>carers</a:t>
            </a:r>
            <a:r>
              <a:rPr lang="en-US" dirty="0" smtClean="0">
                <a:solidFill>
                  <a:schemeClr val="tx1"/>
                </a:solidFill>
              </a:rPr>
              <a:t>.</a:t>
            </a:r>
          </a:p>
          <a:p>
            <a:pPr>
              <a:buFont typeface="Arial" panose="020B0604020202020204" pitchFamily="34" charset="0"/>
              <a:buChar char="•"/>
            </a:pPr>
            <a:r>
              <a:rPr lang="en-US" dirty="0">
                <a:solidFill>
                  <a:schemeClr val="tx1"/>
                </a:solidFill>
              </a:rPr>
              <a:t>Fever occurs in response to infection, injury, or inflammation and has many causes. </a:t>
            </a:r>
            <a:endParaRPr lang="en-US" dirty="0" smtClean="0">
              <a:solidFill>
                <a:schemeClr val="tx1"/>
              </a:solidFill>
            </a:endParaRPr>
          </a:p>
          <a:p>
            <a:pPr>
              <a:buFont typeface="Arial" panose="020B0604020202020204" pitchFamily="34" charset="0"/>
              <a:buChar char="•"/>
            </a:pPr>
            <a:r>
              <a:rPr lang="en-US" dirty="0">
                <a:solidFill>
                  <a:schemeClr val="tx1"/>
                </a:solidFill>
              </a:rPr>
              <a:t>can be a result of a simple self-limiting infection or a life-threatening disorder.</a:t>
            </a:r>
            <a:endParaRPr lang="x-none" dirty="0">
              <a:solidFill>
                <a:schemeClr val="tx1"/>
              </a:solidFill>
            </a:endParaRPr>
          </a:p>
        </p:txBody>
      </p:sp>
    </p:spTree>
    <p:extLst>
      <p:ext uri="{BB962C8B-B14F-4D97-AF65-F5344CB8AC3E}">
        <p14:creationId xmlns:p14="http://schemas.microsoft.com/office/powerpoint/2010/main" val="79536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DEFINITION </a:t>
            </a:r>
            <a:r>
              <a:rPr lang="en-US" dirty="0"/>
              <a:t>OF FEVER </a:t>
            </a:r>
            <a:r>
              <a:rPr lang="en-US" dirty="0" smtClean="0"/>
              <a:t>:</a:t>
            </a:r>
            <a:endParaRPr lang="x-none" dirty="0"/>
          </a:p>
        </p:txBody>
      </p:sp>
      <p:sp>
        <p:nvSpPr>
          <p:cNvPr id="3" name="عنصر نائب للمحتوى 2"/>
          <p:cNvSpPr>
            <a:spLocks noGrp="1"/>
          </p:cNvSpPr>
          <p:nvPr>
            <p:ph idx="1"/>
          </p:nvPr>
        </p:nvSpPr>
        <p:spPr/>
        <p:txBody>
          <a:bodyPr>
            <a:normAutofit/>
          </a:bodyPr>
          <a:lstStyle/>
          <a:p>
            <a:r>
              <a:rPr lang="en-US" sz="2800" dirty="0" smtClean="0">
                <a:solidFill>
                  <a:srgbClr val="C00000"/>
                </a:solidFill>
              </a:rPr>
              <a:t>fever is</a:t>
            </a:r>
            <a:r>
              <a:rPr lang="en-US" sz="2800" dirty="0" smtClean="0">
                <a:solidFill>
                  <a:schemeClr val="tx1"/>
                </a:solidFill>
              </a:rPr>
              <a:t> </a:t>
            </a:r>
            <a:r>
              <a:rPr lang="en-US" sz="2800" dirty="0">
                <a:solidFill>
                  <a:schemeClr val="tx1"/>
                </a:solidFill>
              </a:rPr>
              <a:t>A fever is a body temperature that is higher than normal. A normal temperature can vary from person to person, . A fever is not a disease. It is usually a sign that your body is trying to fight an illness or infection. </a:t>
            </a:r>
            <a:endParaRPr lang="x-none" sz="2800" dirty="0">
              <a:solidFill>
                <a:srgbClr val="C00000"/>
              </a:solidFill>
            </a:endParaRPr>
          </a:p>
        </p:txBody>
      </p:sp>
    </p:spTree>
    <p:extLst>
      <p:ext uri="{BB962C8B-B14F-4D97-AF65-F5344CB8AC3E}">
        <p14:creationId xmlns:p14="http://schemas.microsoft.com/office/powerpoint/2010/main" val="2552088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Pathophysiology:</a:t>
            </a:r>
            <a:endParaRPr lang="x-none" dirty="0"/>
          </a:p>
        </p:txBody>
      </p:sp>
      <p:sp>
        <p:nvSpPr>
          <p:cNvPr id="3" name="عنصر نائب للمحتوى 2"/>
          <p:cNvSpPr>
            <a:spLocks noGrp="1"/>
          </p:cNvSpPr>
          <p:nvPr>
            <p:ph idx="1"/>
          </p:nvPr>
        </p:nvSpPr>
        <p:spPr/>
        <p:txBody>
          <a:bodyPr>
            <a:normAutofit fontScale="92500"/>
          </a:bodyPr>
          <a:lstStyle/>
          <a:p>
            <a:r>
              <a:rPr lang="en-US" dirty="0"/>
              <a:t>The mechanism of fever appears to be a defensive reaction by the body against infectious disease. When bacteria or viruses invade the body and cause tissue injury, one of the immune system’s responses is to produce pyrogens. These chemicals are carried by the blood to the brain, where they disturb the functioning of the hypothalamus, the part of the brain that regulates body temperature. The pyrogens inhibit heat-sensing neurons and excite cold-sensing ones, and the altering of these temperature sensors deceives the hypothalamus into thinking the body is cooler than it actually is. In response the hypothalamus raises the body’s temperature above the normal range, thereby causing a fever. The above-normal temperatures are thought to help defend against microbial invasion because they stimulate the motion, activity, and multiplication of white blood cells and increase the production of antibodies. At the same time, elevated heat levels may directly kill or inhibit the growth of some bacteria and viruses that can tolerate only a narrow temperature range.</a:t>
            </a:r>
          </a:p>
          <a:p>
            <a:endParaRPr lang="x-none" dirty="0"/>
          </a:p>
        </p:txBody>
      </p:sp>
    </p:spTree>
    <p:extLst>
      <p:ext uri="{BB962C8B-B14F-4D97-AF65-F5344CB8AC3E}">
        <p14:creationId xmlns:p14="http://schemas.microsoft.com/office/powerpoint/2010/main" val="3129876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Causes of </a:t>
            </a:r>
            <a:r>
              <a:rPr lang="en-US" dirty="0" smtClean="0"/>
              <a:t>fever</a:t>
            </a:r>
            <a:r>
              <a:rPr lang="ar-SA" dirty="0" smtClean="0"/>
              <a:t>:</a:t>
            </a:r>
            <a:endParaRPr lang="x-none" dirty="0"/>
          </a:p>
        </p:txBody>
      </p:sp>
      <p:sp>
        <p:nvSpPr>
          <p:cNvPr id="3" name="عنصر نائب للمحتوى 2"/>
          <p:cNvSpPr>
            <a:spLocks noGrp="1"/>
          </p:cNvSpPr>
          <p:nvPr>
            <p:ph idx="1"/>
          </p:nvPr>
        </p:nvSpPr>
        <p:spPr/>
        <p:txBody>
          <a:bodyPr/>
          <a:lstStyle/>
          <a:p>
            <a:pPr marL="0" indent="0">
              <a:buNone/>
            </a:pPr>
            <a:r>
              <a:rPr lang="en-US" sz="2800" dirty="0">
                <a:solidFill>
                  <a:srgbClr val="FF0000"/>
                </a:solidFill>
              </a:rPr>
              <a:t>Common causes of fever in </a:t>
            </a:r>
            <a:r>
              <a:rPr lang="en-US" sz="2800" dirty="0" smtClean="0">
                <a:solidFill>
                  <a:srgbClr val="FF0000"/>
                </a:solidFill>
              </a:rPr>
              <a:t>children</a:t>
            </a:r>
            <a:r>
              <a:rPr lang="ar-SA" sz="2800" dirty="0" smtClean="0">
                <a:solidFill>
                  <a:srgbClr val="FF0000"/>
                </a:solidFill>
              </a:rPr>
              <a:t>:</a:t>
            </a:r>
            <a:endParaRPr lang="en-US" sz="2800" dirty="0">
              <a:solidFill>
                <a:srgbClr val="FF0000"/>
              </a:solidFill>
            </a:endParaRPr>
          </a:p>
          <a:p>
            <a:r>
              <a:rPr lang="en-US" sz="4000" dirty="0"/>
              <a:t>Fever is a symptom of the disease, not the disease itself. Children get a fever when they fight their immune system.</a:t>
            </a:r>
          </a:p>
          <a:p>
            <a:endParaRPr lang="x-none" dirty="0"/>
          </a:p>
        </p:txBody>
      </p:sp>
    </p:spTree>
    <p:extLst>
      <p:ext uri="{BB962C8B-B14F-4D97-AF65-F5344CB8AC3E}">
        <p14:creationId xmlns:p14="http://schemas.microsoft.com/office/powerpoint/2010/main" val="3228307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l"/>
            <a:r>
              <a:rPr lang="en-US" sz="3100" dirty="0"/>
              <a:t>Common causes of fever in children include:</a:t>
            </a:r>
            <a:r>
              <a:rPr lang="en-US" dirty="0"/>
              <a:t/>
            </a:r>
            <a:br>
              <a:rPr lang="en-US" dirty="0"/>
            </a:br>
            <a:endParaRPr lang="x-none" dirty="0"/>
          </a:p>
        </p:txBody>
      </p:sp>
      <p:sp>
        <p:nvSpPr>
          <p:cNvPr id="3" name="عنصر نائب للمحتوى 2"/>
          <p:cNvSpPr>
            <a:spLocks noGrp="1"/>
          </p:cNvSpPr>
          <p:nvPr>
            <p:ph idx="1"/>
          </p:nvPr>
        </p:nvSpPr>
        <p:spPr>
          <a:xfrm>
            <a:off x="2025190" y="1167926"/>
            <a:ext cx="8915400" cy="5591798"/>
          </a:xfrm>
        </p:spPr>
        <p:txBody>
          <a:bodyPr>
            <a:normAutofit/>
          </a:bodyPr>
          <a:lstStyle/>
          <a:p>
            <a:pPr marL="0" indent="0">
              <a:buNone/>
            </a:pPr>
            <a:endParaRPr lang="en-US" dirty="0"/>
          </a:p>
          <a:p>
            <a:r>
              <a:rPr lang="en-US" sz="2900" b="1" dirty="0"/>
              <a:t>Colds</a:t>
            </a:r>
          </a:p>
          <a:p>
            <a:r>
              <a:rPr lang="en-US" sz="2600" b="1" dirty="0" smtClean="0"/>
              <a:t>Ear</a:t>
            </a:r>
            <a:r>
              <a:rPr lang="ar-SA" sz="2600" b="1" dirty="0" smtClean="0"/>
              <a:t> </a:t>
            </a:r>
            <a:r>
              <a:rPr lang="en-US" sz="2600" b="1" dirty="0" smtClean="0"/>
              <a:t>infections</a:t>
            </a:r>
            <a:endParaRPr lang="en-US" sz="2600" b="1" dirty="0"/>
          </a:p>
          <a:p>
            <a:r>
              <a:rPr lang="en-US" sz="2600" b="1" dirty="0"/>
              <a:t>Respiratory infections, such as respiratory syncytial virus (RSV), or croup</a:t>
            </a:r>
          </a:p>
          <a:p>
            <a:r>
              <a:rPr lang="en-US" sz="2600" b="1" dirty="0"/>
              <a:t>flu</a:t>
            </a:r>
          </a:p>
          <a:p>
            <a:r>
              <a:rPr lang="en-US" sz="2600" b="1" dirty="0"/>
              <a:t>Pneumonia</a:t>
            </a:r>
          </a:p>
          <a:p>
            <a:r>
              <a:rPr lang="en-US" sz="2600" b="1" dirty="0"/>
              <a:t>roseola</a:t>
            </a:r>
          </a:p>
          <a:p>
            <a:r>
              <a:rPr lang="en-US" sz="2600" b="1" dirty="0"/>
              <a:t>Viral throat infections</a:t>
            </a:r>
          </a:p>
          <a:p>
            <a:r>
              <a:rPr lang="en-US" sz="2600" b="1" dirty="0"/>
              <a:t>Children can also develop a fever after skin injury. This usually means that there is an infection.</a:t>
            </a:r>
          </a:p>
          <a:p>
            <a:endParaRPr lang="en-US" sz="2600" b="1" dirty="0"/>
          </a:p>
          <a:p>
            <a:endParaRPr lang="en-US" sz="2600" b="1" dirty="0"/>
          </a:p>
          <a:p>
            <a:pPr marL="0" indent="0">
              <a:buNone/>
            </a:pPr>
            <a:endParaRPr lang="x-none" sz="2600" b="1" dirty="0"/>
          </a:p>
        </p:txBody>
      </p:sp>
    </p:spTree>
    <p:extLst>
      <p:ext uri="{BB962C8B-B14F-4D97-AF65-F5344CB8AC3E}">
        <p14:creationId xmlns:p14="http://schemas.microsoft.com/office/powerpoint/2010/main" val="2702827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HOW TO TAKE A CHILD’S TEMPERATURE </a:t>
            </a:r>
            <a:endParaRPr lang="x-none" dirty="0"/>
          </a:p>
        </p:txBody>
      </p:sp>
      <p:sp>
        <p:nvSpPr>
          <p:cNvPr id="3" name="عنصر نائب للمحتوى 2"/>
          <p:cNvSpPr>
            <a:spLocks noGrp="1"/>
          </p:cNvSpPr>
          <p:nvPr>
            <p:ph idx="1"/>
          </p:nvPr>
        </p:nvSpPr>
        <p:spPr/>
        <p:txBody>
          <a:bodyPr/>
          <a:lstStyle/>
          <a:p>
            <a:pPr marL="0" indent="0">
              <a:buNone/>
            </a:pPr>
            <a:r>
              <a:rPr lang="en-US" dirty="0"/>
              <a:t> </a:t>
            </a:r>
            <a:r>
              <a:rPr lang="en-US" sz="3200" dirty="0" smtClean="0">
                <a:solidFill>
                  <a:srgbClr val="FF0000"/>
                </a:solidFill>
              </a:rPr>
              <a:t> </a:t>
            </a:r>
            <a:r>
              <a:rPr lang="en-US" sz="3200" dirty="0">
                <a:solidFill>
                  <a:srgbClr val="FF0000"/>
                </a:solidFill>
              </a:rPr>
              <a:t>A child's temperature can be </a:t>
            </a:r>
            <a:r>
              <a:rPr lang="en-US" sz="3200" dirty="0" smtClean="0">
                <a:solidFill>
                  <a:srgbClr val="FF0000"/>
                </a:solidFill>
              </a:rPr>
              <a:t>taken</a:t>
            </a:r>
            <a:r>
              <a:rPr lang="en-US" sz="3600" dirty="0">
                <a:solidFill>
                  <a:srgbClr val="C00000"/>
                </a:solidFill>
              </a:rPr>
              <a:t>:</a:t>
            </a:r>
          </a:p>
          <a:p>
            <a:r>
              <a:rPr lang="en-US" sz="3200" dirty="0" smtClean="0"/>
              <a:t>from </a:t>
            </a:r>
            <a:r>
              <a:rPr lang="en-US" sz="3200" dirty="0"/>
              <a:t>the rectum, ear, mouth, forehead, or armpit</a:t>
            </a:r>
          </a:p>
          <a:p>
            <a:r>
              <a:rPr lang="en-US" sz="3200" dirty="0" smtClean="0"/>
              <a:t> It </a:t>
            </a:r>
            <a:r>
              <a:rPr lang="en-US" sz="3200" dirty="0"/>
              <a:t>can be taken with </a:t>
            </a:r>
            <a:r>
              <a:rPr lang="en-US" sz="3200" dirty="0" smtClean="0"/>
              <a:t>a</a:t>
            </a:r>
            <a:r>
              <a:rPr lang="ar-SA" sz="3200" dirty="0" smtClean="0"/>
              <a:t> </a:t>
            </a:r>
            <a:r>
              <a:rPr lang="en-US" sz="3200" dirty="0" smtClean="0"/>
              <a:t>Mercury thermometer</a:t>
            </a:r>
            <a:r>
              <a:rPr lang="ar-SA" sz="3200" dirty="0" smtClean="0"/>
              <a:t> </a:t>
            </a:r>
            <a:r>
              <a:rPr lang="en-US" sz="3200" dirty="0" smtClean="0"/>
              <a:t>or </a:t>
            </a:r>
            <a:r>
              <a:rPr lang="en-US" sz="3200" dirty="0"/>
              <a:t>digital thermometer.</a:t>
            </a:r>
          </a:p>
          <a:p>
            <a:endParaRPr lang="x-none" dirty="0"/>
          </a:p>
        </p:txBody>
      </p:sp>
    </p:spTree>
    <p:extLst>
      <p:ext uri="{BB962C8B-B14F-4D97-AF65-F5344CB8AC3E}">
        <p14:creationId xmlns:p14="http://schemas.microsoft.com/office/powerpoint/2010/main" val="1500388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Glass thermometers</a:t>
            </a:r>
            <a:endParaRPr lang="x-none" dirty="0"/>
          </a:p>
        </p:txBody>
      </p:sp>
      <p:sp>
        <p:nvSpPr>
          <p:cNvPr id="3" name="عنصر نائب للمحتوى 2"/>
          <p:cNvSpPr>
            <a:spLocks noGrp="1"/>
          </p:cNvSpPr>
          <p:nvPr>
            <p:ph idx="1"/>
          </p:nvPr>
        </p:nvSpPr>
        <p:spPr/>
        <p:txBody>
          <a:bodyPr/>
          <a:lstStyle/>
          <a:p>
            <a:r>
              <a:rPr lang="en-US" dirty="0" smtClean="0"/>
              <a:t>need </a:t>
            </a:r>
            <a:r>
              <a:rPr lang="en-US" dirty="0"/>
              <a:t>to be shaken before use to make sure the temperature they show is below the normal body temperature (98.6° F, or about 37° C). Then they must be left in place for 2 to 3 minutes</a:t>
            </a:r>
            <a:r>
              <a:rPr lang="en-US" dirty="0" smtClean="0"/>
              <a:t>.</a:t>
            </a:r>
            <a:endParaRPr lang="ar-SA" dirty="0" smtClean="0"/>
          </a:p>
          <a:p>
            <a:r>
              <a:rPr lang="en-US" dirty="0" smtClean="0"/>
              <a:t>Digital </a:t>
            </a:r>
            <a:r>
              <a:rPr lang="en-US" dirty="0"/>
              <a:t>thermometers are easier to use and give much quicker readings (and usually give a signal when they are ready</a:t>
            </a:r>
            <a:r>
              <a:rPr lang="en-US" dirty="0" smtClean="0"/>
              <a:t>).</a:t>
            </a:r>
            <a:endParaRPr lang="ar-SA" dirty="0" smtClean="0"/>
          </a:p>
          <a:p>
            <a:r>
              <a:rPr lang="en-US" dirty="0" smtClean="0"/>
              <a:t>  </a:t>
            </a:r>
            <a:r>
              <a:rPr lang="en-US" dirty="0"/>
              <a:t>Glass thermometers containing mercury are no longer recommended because they can break and expose people to mercury.</a:t>
            </a:r>
          </a:p>
          <a:p>
            <a:pPr marL="0" indent="0">
              <a:buNone/>
            </a:pPr>
            <a:r>
              <a:rPr lang="en-US" dirty="0"/>
              <a:t/>
            </a:r>
            <a:br>
              <a:rPr lang="en-US" dirty="0"/>
            </a:br>
            <a:endParaRPr lang="x-none"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7668" y="4594230"/>
            <a:ext cx="4753917" cy="2263770"/>
          </a:xfrm>
          <a:prstGeom prst="rect">
            <a:avLst/>
          </a:prstGeom>
        </p:spPr>
      </p:pic>
    </p:spTree>
    <p:extLst>
      <p:ext uri="{BB962C8B-B14F-4D97-AF65-F5344CB8AC3E}">
        <p14:creationId xmlns:p14="http://schemas.microsoft.com/office/powerpoint/2010/main" val="2431684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ربطة">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384</TotalTime>
  <Words>1353</Words>
  <Application>Microsoft Office PowerPoint</Application>
  <PresentationFormat>Widescreen</PresentationFormat>
  <Paragraphs>131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Tahoma</vt:lpstr>
      <vt:lpstr>Wingdings 3</vt:lpstr>
      <vt:lpstr>ربطة</vt:lpstr>
      <vt:lpstr>Fever </vt:lpstr>
      <vt:lpstr>Objective and outline:</vt:lpstr>
      <vt:lpstr>Background:</vt:lpstr>
      <vt:lpstr>DEFINITION OF FEVER :</vt:lpstr>
      <vt:lpstr>Pathophysiology:</vt:lpstr>
      <vt:lpstr>Causes of fever:</vt:lpstr>
      <vt:lpstr>Common causes of fever in children include: </vt:lpstr>
      <vt:lpstr>HOW TO TAKE A CHILD’S TEMPERATURE </vt:lpstr>
      <vt:lpstr>Glass thermometers</vt:lpstr>
      <vt:lpstr>Oral temperatures:</vt:lpstr>
      <vt:lpstr>Rectal temperatures</vt:lpstr>
      <vt:lpstr>Ear temperatures</vt:lpstr>
      <vt:lpstr>Forehead (temporal artery) temperatures</vt:lpstr>
      <vt:lpstr>• Armpit temperatures</vt:lpstr>
      <vt:lpstr>Grades of Fever</vt:lpstr>
      <vt:lpstr>What Are the Symptoms of Fever in Children?  </vt:lpstr>
      <vt:lpstr>Treatment :</vt:lpstr>
      <vt:lpstr>Drugs to lower fever: </vt:lpstr>
      <vt:lpstr>Nursing care plan :</vt:lpstr>
      <vt:lpstr>Assessment :</vt:lpstr>
      <vt:lpstr>Nursing diagnosis:</vt:lpstr>
      <vt:lpstr>Planning and goal :</vt:lpstr>
      <vt:lpstr>Nursing intervention :</vt:lpstr>
      <vt:lpstr>Evaluation : </vt:lpstr>
      <vt:lpstr>Reference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Fever</dc:title>
  <dc:creator>hp</dc:creator>
  <cp:lastModifiedBy>hp</cp:lastModifiedBy>
  <cp:revision>24</cp:revision>
  <dcterms:created xsi:type="dcterms:W3CDTF">2019-10-14T15:24:52Z</dcterms:created>
  <dcterms:modified xsi:type="dcterms:W3CDTF">2023-03-10T21:12:33Z</dcterms:modified>
</cp:coreProperties>
</file>