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9"/>
  </p:notesMasterIdLst>
  <p:sldIdLst>
    <p:sldId id="256" r:id="rId2"/>
    <p:sldId id="285" r:id="rId3"/>
    <p:sldId id="258" r:id="rId4"/>
    <p:sldId id="306" r:id="rId5"/>
    <p:sldId id="280" r:id="rId6"/>
    <p:sldId id="304" r:id="rId7"/>
    <p:sldId id="287" r:id="rId8"/>
    <p:sldId id="305" r:id="rId9"/>
    <p:sldId id="286" r:id="rId10"/>
    <p:sldId id="290" r:id="rId11"/>
    <p:sldId id="289" r:id="rId12"/>
    <p:sldId id="302" r:id="rId13"/>
    <p:sldId id="288" r:id="rId14"/>
    <p:sldId id="294" r:id="rId15"/>
    <p:sldId id="293" r:id="rId16"/>
    <p:sldId id="292" r:id="rId17"/>
    <p:sldId id="295" r:id="rId18"/>
    <p:sldId id="291" r:id="rId19"/>
    <p:sldId id="296" r:id="rId20"/>
    <p:sldId id="297" r:id="rId21"/>
    <p:sldId id="301" r:id="rId22"/>
    <p:sldId id="299" r:id="rId23"/>
    <p:sldId id="321" r:id="rId24"/>
    <p:sldId id="322" r:id="rId25"/>
    <p:sldId id="323" r:id="rId26"/>
    <p:sldId id="324" r:id="rId27"/>
    <p:sldId id="325" r:id="rId28"/>
    <p:sldId id="326" r:id="rId29"/>
    <p:sldId id="303" r:id="rId30"/>
    <p:sldId id="298" r:id="rId31"/>
    <p:sldId id="307" r:id="rId32"/>
    <p:sldId id="308" r:id="rId33"/>
    <p:sldId id="281" r:id="rId34"/>
    <p:sldId id="300" r:id="rId35"/>
    <p:sldId id="309" r:id="rId36"/>
    <p:sldId id="310" r:id="rId37"/>
    <p:sldId id="311" r:id="rId38"/>
    <p:sldId id="312" r:id="rId39"/>
    <p:sldId id="313" r:id="rId40"/>
    <p:sldId id="314" r:id="rId41"/>
    <p:sldId id="315" r:id="rId42"/>
    <p:sldId id="316" r:id="rId43"/>
    <p:sldId id="317" r:id="rId44"/>
    <p:sldId id="318" r:id="rId45"/>
    <p:sldId id="319" r:id="rId46"/>
    <p:sldId id="320" r:id="rId47"/>
    <p:sldId id="266" r:id="rId48"/>
  </p:sldIdLst>
  <p:sldSz cx="18288000" cy="10287000"/>
  <p:notesSz cx="6858000" cy="9144000"/>
  <p:embeddedFontLst>
    <p:embeddedFont>
      <p:font typeface="Calibri" panose="020F0502020204030204" pitchFamily="34" charset="0"/>
      <p:regular r:id="rId50"/>
      <p:bold r:id="rId51"/>
      <p:italic r:id="rId52"/>
      <p:boldItalic r:id="rId5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486D"/>
    <a:srgbClr val="017CA3"/>
    <a:srgbClr val="2086AA"/>
    <a:srgbClr val="00BAFF"/>
    <a:srgbClr val="2831A2"/>
    <a:srgbClr val="1994B1"/>
    <a:srgbClr val="0000FF"/>
    <a:srgbClr val="A100FF"/>
    <a:srgbClr val="883C84"/>
    <a:srgbClr val="461B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91" autoAdjust="0"/>
    <p:restoredTop sz="94637" autoAdjust="0"/>
  </p:normalViewPr>
  <p:slideViewPr>
    <p:cSldViewPr>
      <p:cViewPr varScale="1">
        <p:scale>
          <a:sx n="46" d="100"/>
          <a:sy n="46" d="100"/>
        </p:scale>
        <p:origin x="81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font" Target="fonts/font1.fntdata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4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font" Target="fonts/font2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3758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819355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640184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7521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277469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537840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123916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78519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88380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8106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537541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37039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3861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16491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6094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892224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84852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00518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1298309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699529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526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80118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178370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54706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15508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052229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5593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4237573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283018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12410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567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57178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200968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851956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317790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14694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4268183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432176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0083653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47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2392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51047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37732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53725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16.10.2024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5567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3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48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www.kaggle.com/datasets/shashwatwork/dataco-smart-supply-chain-for-big-data-analysis" TargetMode="External"/><Relationship Id="rId7" Type="http://schemas.openxmlformats.org/officeDocument/2006/relationships/image" Target="../media/image4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7.sv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036983" y="802644"/>
            <a:ext cx="8750843" cy="8318192"/>
            <a:chOff x="0" y="0"/>
            <a:chExt cx="11667791" cy="11090922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396140" y="376277"/>
              <a:ext cx="9735956" cy="9756713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502424" y="2752851"/>
            <a:ext cx="4764016" cy="12910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 algn="ctr">
              <a:lnSpc>
                <a:spcPts val="11059"/>
              </a:lnSpc>
            </a:pPr>
            <a:r>
              <a:rPr lang="en-US" sz="6600" spc="-105" dirty="0">
                <a:latin typeface="Graphik Regular" panose="020B0503030202060203" pitchFamily="34" charset="0"/>
              </a:rPr>
              <a:t>Supply Chain</a:t>
            </a:r>
            <a:endParaRPr lang="en-US" sz="7200" spc="-105" dirty="0">
              <a:latin typeface="Graphik Regular" panose="020B0503030202060203" pitchFamily="34" charset="0"/>
            </a:endParaRP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FEC37850-8E97-E28D-C743-D9AF1D6C8B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0" y="190500"/>
            <a:ext cx="1752600" cy="1744810"/>
          </a:xfrm>
          <a:prstGeom prst="rect">
            <a:avLst/>
          </a:prstGeom>
        </p:spPr>
      </p:pic>
      <p:sp>
        <p:nvSpPr>
          <p:cNvPr id="25" name="TextBox 4">
            <a:extLst>
              <a:ext uri="{FF2B5EF4-FFF2-40B4-BE49-F238E27FC236}">
                <a16:creationId xmlns:a16="http://schemas.microsoft.com/office/drawing/2014/main" id="{9CCE3737-051B-2920-DEB5-198B5392C3CF}"/>
              </a:ext>
            </a:extLst>
          </p:cNvPr>
          <p:cNvSpPr txBox="1"/>
          <p:nvPr/>
        </p:nvSpPr>
        <p:spPr>
          <a:xfrm>
            <a:off x="1430595" y="4386782"/>
            <a:ext cx="7688348" cy="21396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• Data Analysis AST1_DAT1_G1E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• DEPI Graduation Project 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• Under Supervision of Eng/Mohamed Ahmed</a:t>
            </a:r>
            <a:endParaRPr lang="en-US" sz="3200" spc="-19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66838" y="377205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1678752" y="-177018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1905000" y="435102"/>
            <a:ext cx="9265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/>
              <a:t>Data exploration and cleaning using SQL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9B0F69-BEA4-3B4E-CB54-C0955F1A138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3970" y="1789063"/>
            <a:ext cx="11887200" cy="809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80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0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090595" y="-105766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971800" y="494740"/>
            <a:ext cx="9265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/>
              <a:t>Data exploration and cleaning using SQL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9C708A-72FC-A06F-8B83-4FE2A9BBC3E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0400" y="2493285"/>
            <a:ext cx="12581867" cy="6427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706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326304" y="1092637"/>
            <a:ext cx="8461522" cy="8028200"/>
            <a:chOff x="385761" y="386657"/>
            <a:chExt cx="11282030" cy="10704266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396140" y="376278"/>
              <a:ext cx="9735955" cy="9756714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369880" y="3727957"/>
            <a:ext cx="6772100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/>
            <a:r>
              <a:rPr lang="en-US" sz="6600" dirty="0"/>
              <a:t>Listing the KPIs using SQL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716A84E5-1110-7712-A356-F92947C589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41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94552" y="406154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1831152" y="-177018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001791" y="406153"/>
            <a:ext cx="9265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/>
              <a:t>Listing the KPIs using SQL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FCF5B3-F488-E6E8-04AF-161B0308CC6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962" y="1893971"/>
            <a:ext cx="11340076" cy="780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632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372041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440752" y="141615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971800" y="724786"/>
            <a:ext cx="9265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/>
              <a:t>Listing the KPIs using SQL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0607081-70AB-8C1D-419E-2151D6A889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576412"/>
            <a:ext cx="11134160" cy="3981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38E3E6-BAF5-7DCC-3FD1-2CB4128059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6558104"/>
            <a:ext cx="7315201" cy="30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144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383919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966019" y="-194229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3365281" y="606190"/>
            <a:ext cx="9265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/>
              <a:t>Listing the KPIs using SQL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18643AC-0902-EC4F-27BD-292C9F2D11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713" y="2177068"/>
            <a:ext cx="11736573" cy="7492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80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381909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288352" y="7153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756720" y="608725"/>
            <a:ext cx="9265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/>
              <a:t>Listing the KPIs using SQL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1434E3-1652-6714-A40D-7FE4C19122B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199" y="1883740"/>
            <a:ext cx="8991601" cy="797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542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733262" y="-14535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3124200" y="568636"/>
            <a:ext cx="9265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/>
              <a:t>Listing the KPIs using SQL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F88516-D1D0-57AC-57EF-80B112069F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291" y="1831487"/>
            <a:ext cx="9108559" cy="7886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7842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05596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478305" y="-29064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631448" y="773434"/>
            <a:ext cx="9265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/>
              <a:t>Listing the KPIs using SQL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385EF9-FB5D-9126-F921-5A3AF2BDB42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2095500"/>
            <a:ext cx="8991601" cy="7569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607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739437" y="58200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3308954" y="872928"/>
            <a:ext cx="9265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/>
              <a:t>Listing the KPIs using SQL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1A6674-0911-F486-1E35-D5836DC9304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9242" y="2429498"/>
            <a:ext cx="9293967" cy="415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17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52800" y="1038660"/>
            <a:ext cx="8676987" cy="6303528"/>
            <a:chOff x="0" y="0"/>
            <a:chExt cx="11569316" cy="5887043"/>
          </a:xfrm>
        </p:grpSpPr>
        <p:sp>
          <p:nvSpPr>
            <p:cNvPr id="3" name="TextBox 3"/>
            <p:cNvSpPr txBox="1"/>
            <p:nvPr/>
          </p:nvSpPr>
          <p:spPr>
            <a:xfrm>
              <a:off x="0" y="0"/>
              <a:ext cx="11564591" cy="10899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9600"/>
                </a:lnSpc>
              </a:pPr>
              <a:r>
                <a:rPr lang="en-US" sz="6000" spc="-80" dirty="0">
                  <a:solidFill>
                    <a:srgbClr val="000000"/>
                  </a:solidFill>
                </a:rPr>
                <a:t>Team Members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4725" y="1819150"/>
              <a:ext cx="11564591" cy="40678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</a:rPr>
                <a:t>Ahmed Essam </a:t>
              </a:r>
              <a:r>
                <a:rPr lang="en-US" sz="3200" spc="-19" dirty="0" err="1">
                  <a:solidFill>
                    <a:srgbClr val="000000"/>
                  </a:solidFill>
                </a:rPr>
                <a:t>Eldin</a:t>
              </a:r>
              <a:endParaRPr lang="en-US" sz="3200" spc="-19" dirty="0">
                <a:solidFill>
                  <a:srgbClr val="000000"/>
                </a:solidFill>
              </a:endParaRP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</a:rPr>
                <a:t>Ahmed Mohamed Osman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</a:rPr>
                <a:t> Shimaa Mohamed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</a:rPr>
                <a:t>Ayaa Hassan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3200" spc="-19" dirty="0">
                  <a:solidFill>
                    <a:srgbClr val="000000"/>
                  </a:solidFill>
                </a:rPr>
                <a:t>Eman Abdelhaliem </a:t>
              </a:r>
            </a:p>
            <a:p>
              <a:pPr marL="457200" indent="-4572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sz="3200" spc="-19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67609" y="406153"/>
            <a:ext cx="2253799" cy="9474693"/>
            <a:chOff x="0" y="0"/>
            <a:chExt cx="3005065" cy="12632924"/>
          </a:xfrm>
        </p:grpSpPr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5" name="Picture 4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A0C8C92C-3920-F111-1D3B-FB44E51678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620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74367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1983552" y="-177018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819400" y="406153"/>
            <a:ext cx="9265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/>
              <a:t>Listing the KPIs using SQL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AA06F2-DC61-7013-35D8-CAA10F9780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5555" y="1715060"/>
            <a:ext cx="10564518" cy="24482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87D6E1-091B-1656-E672-35FD6F5E6F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188" y="4163291"/>
            <a:ext cx="10553886" cy="572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133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326304" y="1092637"/>
            <a:ext cx="8461522" cy="8028200"/>
            <a:chOff x="385761" y="386657"/>
            <a:chExt cx="11282030" cy="10704266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396140" y="376278"/>
              <a:ext cx="9735955" cy="9756714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265832" y="3619904"/>
            <a:ext cx="6533702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600" dirty="0"/>
              <a:t>Dashboard design using Power BI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716A84E5-1110-7712-A356-F92947C589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04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1907352" y="58200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743200" y="641371"/>
            <a:ext cx="9265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Dashboard design using Power BI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CC004D-6975-4F2A-94E7-2D40BA0B47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06942" y="1454169"/>
            <a:ext cx="12167776" cy="8191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75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1907352" y="58200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743200" y="641371"/>
            <a:ext cx="9265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Dashboard design using Power BI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17019D6-DC0F-488E-A688-0C2DA67EDA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83562" y="1454169"/>
            <a:ext cx="12186842" cy="842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344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1907352" y="58200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743200" y="641371"/>
            <a:ext cx="9265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Dashboard design using Power BI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5EC3C58-0373-41C4-A56E-C2C449AA6AD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3581" y="1318083"/>
            <a:ext cx="12101137" cy="8327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9301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1907352" y="58200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743200" y="641371"/>
            <a:ext cx="9265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Dashboard design using Power BI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E73532-353E-47C6-AC63-5066637A9C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3580" y="1264971"/>
            <a:ext cx="12101137" cy="838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1542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1907352" y="58200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743200" y="641371"/>
            <a:ext cx="9265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Dashboard design using Power BI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7CACEE-2CD7-4D0C-813F-8DD1ACBCED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93087" y="1454169"/>
            <a:ext cx="12178728" cy="8426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7370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1907352" y="58200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743200" y="641371"/>
            <a:ext cx="9265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Dashboard design using Power BI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2E95CB-DE0E-45D6-BA97-2A5887DA34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3580" y="1346447"/>
            <a:ext cx="12101137" cy="8299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8247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1907352" y="58200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743200" y="641371"/>
            <a:ext cx="9265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Dashboard design using Power BI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8D6D7A7-BD78-4B0A-8712-16EFE2F551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9726" y="1349257"/>
            <a:ext cx="12114992" cy="7756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09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326304" y="1092637"/>
            <a:ext cx="8461522" cy="8028200"/>
            <a:chOff x="385761" y="386657"/>
            <a:chExt cx="11282030" cy="10704266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396140" y="376278"/>
              <a:ext cx="9735955" cy="9756714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515577" y="3801485"/>
            <a:ext cx="7521994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600" dirty="0"/>
              <a:t>Data exploration and cleaning using Python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716A84E5-1110-7712-A356-F92947C589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30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99EB993-B64D-B69F-F031-76C4B8C5204F}"/>
              </a:ext>
            </a:extLst>
          </p:cNvPr>
          <p:cNvSpPr txBox="1"/>
          <p:nvPr/>
        </p:nvSpPr>
        <p:spPr>
          <a:xfrm>
            <a:off x="2780423" y="2865707"/>
            <a:ext cx="16459200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</a:rPr>
              <a:t>Objective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b="0" i="0" dirty="0">
                <a:effectLst/>
              </a:rPr>
              <a:t>Get data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Data exploration and cleaning using SQL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/>
              <a:t>Listing the KPIs using SQL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Data exploration and cleaning using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Listing the KPIs using Python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Dashboard design using Power BI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b="0" i="0" dirty="0">
              <a:effectLst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3200" b="0" i="0" dirty="0">
              <a:effectLst/>
            </a:endParaRPr>
          </a:p>
          <a:p>
            <a:pPr algn="l"/>
            <a:endParaRPr lang="en-US" sz="3200" b="0" i="0" dirty="0">
              <a:effectLst/>
            </a:endParaRPr>
          </a:p>
        </p:txBody>
      </p:sp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238596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1944575" y="-3285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492395" y="571500"/>
            <a:ext cx="3636818" cy="920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4000" b="1" spc="-19" dirty="0">
                <a:solidFill>
                  <a:srgbClr val="000000"/>
                </a:solidFill>
              </a:rPr>
              <a:t>Agenda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08676FEB-B98B-0D26-BF00-239AB02DC9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83476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1500570" y="58200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1981200" y="647700"/>
            <a:ext cx="9646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Data exploration and cleaning using Python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457ED80-B99E-497C-8569-53EFAA0EAA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66799" y="1935310"/>
            <a:ext cx="12356196" cy="29919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E1CB4D-29F9-4E82-A801-DC97799D521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66798" y="4927212"/>
            <a:ext cx="12356196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038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83476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1500570" y="58200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1981200" y="647700"/>
            <a:ext cx="9646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Data exploration and cleaning using Python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61B213-A234-48B5-9981-159DE6C374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2890" y="1686994"/>
            <a:ext cx="12569366" cy="7952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804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83476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1500570" y="58200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1981200" y="647700"/>
            <a:ext cx="9646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Data exploration and cleaning using Python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0B31D61-0995-4D4D-948C-6FB9113880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52800" y="2201512"/>
            <a:ext cx="12573614" cy="7132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9807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326304" y="1092637"/>
            <a:ext cx="8461522" cy="8028200"/>
            <a:chOff x="385761" y="386657"/>
            <a:chExt cx="11282030" cy="10704266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396140" y="376278"/>
              <a:ext cx="9735955" cy="9756714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2265832" y="3619904"/>
            <a:ext cx="6533702" cy="30469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600" dirty="0"/>
              <a:t>Measuring Performance</a:t>
            </a:r>
          </a:p>
          <a:p>
            <a:r>
              <a:rPr lang="en-US" sz="6600" dirty="0"/>
              <a:t>using Python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716A84E5-1110-7712-A356-F92947C589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4055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540318" y="30491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895600" y="615335"/>
            <a:ext cx="92655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Listing Measuring Performance</a:t>
            </a:r>
          </a:p>
          <a:p>
            <a:r>
              <a:rPr lang="en-US" sz="4000" b="1" dirty="0"/>
              <a:t>using Python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0A0E3E5-E159-4F94-866E-ADB27D4217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7498" y="2087112"/>
            <a:ext cx="11727220" cy="679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240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540318" y="30491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895600" y="615335"/>
            <a:ext cx="92655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Listing Measuring Performance</a:t>
            </a:r>
          </a:p>
          <a:p>
            <a:r>
              <a:rPr lang="en-US" sz="4000" b="1" dirty="0"/>
              <a:t>using Python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4F10A2-1360-4659-97D8-F9428217CA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1109" y="2204919"/>
            <a:ext cx="12031318" cy="697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6446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540318" y="30491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895600" y="615335"/>
            <a:ext cx="92655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Listing Measuring Performance</a:t>
            </a:r>
          </a:p>
          <a:p>
            <a:r>
              <a:rPr lang="en-US" sz="4000" b="1" dirty="0"/>
              <a:t>using Python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2C6C475-25C9-41F1-A19A-F973B7F063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7498" y="2102698"/>
            <a:ext cx="11727220" cy="7308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2303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540318" y="30491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895600" y="615335"/>
            <a:ext cx="92655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Listing Measuring Performance</a:t>
            </a:r>
          </a:p>
          <a:p>
            <a:r>
              <a:rPr lang="en-US" sz="4000" b="1" dirty="0"/>
              <a:t>using Python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ECC7B4-772E-4FDA-A534-305A686AB0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43400" y="2247900"/>
            <a:ext cx="12031318" cy="7423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0580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540318" y="30491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895600" y="615335"/>
            <a:ext cx="92655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Listing Measuring Performance</a:t>
            </a:r>
          </a:p>
          <a:p>
            <a:r>
              <a:rPr lang="en-US" sz="4000" b="1" dirty="0"/>
              <a:t>using Python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F84820-4B71-4EF1-9E80-0533D2D615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2194460"/>
            <a:ext cx="11955118" cy="706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721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540318" y="30491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895600" y="615335"/>
            <a:ext cx="92655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Listing Measuring Performance</a:t>
            </a:r>
          </a:p>
          <a:p>
            <a:r>
              <a:rPr lang="en-US" sz="4000" b="1" dirty="0"/>
              <a:t>using Python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3022CDB-9C49-4680-8B6E-5BB22F4233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6716" y="1906630"/>
            <a:ext cx="11748002" cy="7351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60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326304" y="1092637"/>
            <a:ext cx="8461522" cy="8028200"/>
            <a:chOff x="385761" y="386657"/>
            <a:chExt cx="11282030" cy="10704266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396140" y="376278"/>
              <a:ext cx="9735955" cy="9756714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3684489" y="3942612"/>
            <a:ext cx="7521994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600" dirty="0"/>
              <a:t>Objective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716A84E5-1110-7712-A356-F92947C589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0510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540318" y="30491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895600" y="615335"/>
            <a:ext cx="92655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Listing Measuring Performance</a:t>
            </a:r>
          </a:p>
          <a:p>
            <a:r>
              <a:rPr lang="en-US" sz="4000" b="1" dirty="0"/>
              <a:t>using Python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4FC0971-C712-40A4-8E5D-FE75D0B69D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9789" y="2153787"/>
            <a:ext cx="11754929" cy="649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9131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540318" y="30491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895600" y="615335"/>
            <a:ext cx="92655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Listing Measuring Performance</a:t>
            </a:r>
          </a:p>
          <a:p>
            <a:r>
              <a:rPr lang="en-US" sz="4000" b="1" dirty="0"/>
              <a:t>using Python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680798-DB34-453F-A71F-F81B690B58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19600" y="2247115"/>
            <a:ext cx="11955118" cy="6096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627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540318" y="30491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895600" y="615335"/>
            <a:ext cx="92655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Listing Measuring Performance</a:t>
            </a:r>
          </a:p>
          <a:p>
            <a:r>
              <a:rPr lang="en-US" sz="4000" b="1" dirty="0"/>
              <a:t>using Python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C54C44-8E25-49E6-8916-EE1A62D0E1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9789" y="1935310"/>
            <a:ext cx="11754929" cy="6637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049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540318" y="30491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895600" y="615335"/>
            <a:ext cx="92655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Listing Measuring Performance</a:t>
            </a:r>
          </a:p>
          <a:p>
            <a:r>
              <a:rPr lang="en-US" sz="4000" b="1" dirty="0"/>
              <a:t>using Python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C26F10-7E36-42DE-BB9D-0A87E90F2C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19789" y="1935310"/>
            <a:ext cx="11758358" cy="640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103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540318" y="30491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895600" y="615335"/>
            <a:ext cx="92655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Listing Measuring Performance</a:t>
            </a:r>
          </a:p>
          <a:p>
            <a:r>
              <a:rPr lang="en-US" sz="4000" b="1" dirty="0"/>
              <a:t>using Python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B80E73-D9E0-4CE7-B6B4-89729383D9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7498" y="1935310"/>
            <a:ext cx="11727220" cy="656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7435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540318" y="30491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895600" y="615335"/>
            <a:ext cx="92655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Listing Measuring Performance</a:t>
            </a:r>
          </a:p>
          <a:p>
            <a:r>
              <a:rPr lang="en-US" sz="4000" b="1" dirty="0"/>
              <a:t>using Python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2C4060-B5E7-4324-8502-10A93B66123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47498" y="1937310"/>
            <a:ext cx="11727220" cy="732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24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0682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540318" y="30491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895600" y="615335"/>
            <a:ext cx="926555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Listing Measuring Performance</a:t>
            </a:r>
          </a:p>
          <a:p>
            <a:r>
              <a:rPr lang="en-US" sz="4000" b="1" dirty="0"/>
              <a:t>using Python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6531A76-9937-47A5-92E3-A4AB4A228C3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5153" y="1935310"/>
            <a:ext cx="11789565" cy="755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7091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728428" y="3599225"/>
            <a:ext cx="3546595" cy="3371248"/>
            <a:chOff x="0" y="0"/>
            <a:chExt cx="4728794" cy="4494997"/>
          </a:xfrm>
        </p:grpSpPr>
        <p:grpSp>
          <p:nvGrpSpPr>
            <p:cNvPr id="4" name="Group 4"/>
            <p:cNvGrpSpPr>
              <a:grpSpLocks noChangeAspect="1"/>
            </p:cNvGrpSpPr>
            <p:nvPr/>
          </p:nvGrpSpPr>
          <p:grpSpPr>
            <a:xfrm>
              <a:off x="782946" y="549149"/>
              <a:ext cx="3945848" cy="3945848"/>
              <a:chOff x="0" y="0"/>
              <a:chExt cx="6350000" cy="63500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bg1"/>
              </a:solidFill>
            </p:spPr>
            <p:txBody>
              <a:bodyPr/>
              <a:lstStyle/>
              <a:p>
                <a:endParaRPr lang="en-US" dirty="0"/>
              </a:p>
            </p:txBody>
          </p:sp>
        </p:grp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 b="321"/>
            <a:stretch>
              <a:fillRect/>
            </a:stretch>
          </p:blipFill>
          <p:spPr>
            <a:xfrm rot="-5115457">
              <a:off x="160550" y="152500"/>
              <a:ext cx="3945848" cy="3954260"/>
            </a:xfrm>
            <a:prstGeom prst="rect">
              <a:avLst/>
            </a:prstGeom>
          </p:spPr>
        </p:pic>
      </p:grpSp>
      <p:sp>
        <p:nvSpPr>
          <p:cNvPr id="7" name="TextBox 7"/>
          <p:cNvSpPr txBox="1"/>
          <p:nvPr/>
        </p:nvSpPr>
        <p:spPr>
          <a:xfrm>
            <a:off x="4669076" y="4178375"/>
            <a:ext cx="5729829" cy="12311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9600"/>
              </a:lnSpc>
            </a:pPr>
            <a:r>
              <a:rPr lang="en-US" sz="8000" spc="-80" dirty="0">
                <a:solidFill>
                  <a:srgbClr val="FFFFFF"/>
                </a:solidFill>
              </a:rPr>
              <a:t>Thank you!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7113" y="764221"/>
            <a:ext cx="17253775" cy="2017079"/>
            <a:chOff x="0" y="0"/>
            <a:chExt cx="23005033" cy="2689439"/>
          </a:xfrm>
        </p:grpSpPr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grpSp>
        <p:nvGrpSpPr>
          <p:cNvPr id="16" name="Group 16"/>
          <p:cNvGrpSpPr/>
          <p:nvPr/>
        </p:nvGrpSpPr>
        <p:grpSpPr>
          <a:xfrm>
            <a:off x="517113" y="7658100"/>
            <a:ext cx="17253775" cy="2017079"/>
            <a:chOff x="0" y="0"/>
            <a:chExt cx="23005033" cy="2689439"/>
          </a:xfrm>
        </p:grpSpPr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6760969" y="0"/>
              <a:ext cx="2891870" cy="2689439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3408776" y="0"/>
              <a:ext cx="2891870" cy="2689439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10056582" y="0"/>
              <a:ext cx="2891870" cy="2689439"/>
            </a:xfrm>
            <a:prstGeom prst="rect">
              <a:avLst/>
            </a:prstGeom>
          </p:spPr>
        </p:pic>
        <p:pic>
          <p:nvPicPr>
            <p:cNvPr id="20" name="Picture 20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20113163" y="0"/>
              <a:ext cx="2891870" cy="2689439"/>
            </a:xfrm>
            <a:prstGeom prst="rect">
              <a:avLst/>
            </a:prstGeom>
          </p:spPr>
        </p:pic>
        <p:pic>
          <p:nvPicPr>
            <p:cNvPr id="21" name="Picture 21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6704388" y="0"/>
              <a:ext cx="2891870" cy="2689439"/>
            </a:xfrm>
            <a:prstGeom prst="rect">
              <a:avLst/>
            </a:prstGeom>
          </p:spPr>
        </p:pic>
        <p:pic>
          <p:nvPicPr>
            <p:cNvPr id="22" name="Picture 22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3352194" y="0"/>
              <a:ext cx="2891870" cy="2689439"/>
            </a:xfrm>
            <a:prstGeom prst="rect">
              <a:avLst/>
            </a:prstGeom>
          </p:spPr>
        </p:pic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2891870" cy="2689439"/>
            </a:xfrm>
            <a:prstGeom prst="rect">
              <a:avLst/>
            </a:prstGeom>
          </p:spPr>
        </p:pic>
      </p:grp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91BAE3A6-C16E-2228-6A03-706F14EBC55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99EB993-B64D-B69F-F031-76C4B8C5204F}"/>
              </a:ext>
            </a:extLst>
          </p:cNvPr>
          <p:cNvSpPr txBox="1"/>
          <p:nvPr/>
        </p:nvSpPr>
        <p:spPr>
          <a:xfrm>
            <a:off x="2780423" y="2434452"/>
            <a:ext cx="16459200" cy="35189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2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The primary objective of this analysis was to: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0" algn="l"/>
                <a:tab pos="685800" algn="l"/>
              </a:tabLst>
            </a:pPr>
            <a:r>
              <a:rPr lang="en-US" sz="32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Clean and preprocess the dataset to handle missing or inconsistent data.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>
                <a:tab pos="0" algn="l"/>
                <a:tab pos="685800" algn="l"/>
              </a:tabLst>
            </a:pPr>
            <a:r>
              <a:rPr lang="en-US" sz="32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Calculate key performance indicators (KPIs) to measure the efficiency of the supply chain, financial performance, and customer satisfaction.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  <a:tabLst>
                <a:tab pos="0" algn="l"/>
                <a:tab pos="685800" algn="l"/>
              </a:tabLst>
            </a:pPr>
            <a:r>
              <a:rPr lang="en-US" sz="3200" kern="1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Provide actionable insights based on the KPIs to guide strategic business decisions.</a:t>
            </a:r>
          </a:p>
          <a:p>
            <a:pPr algn="l"/>
            <a:endParaRPr lang="en-US" sz="3200" b="0" i="0" dirty="0">
              <a:effectLst/>
            </a:endParaRPr>
          </a:p>
        </p:txBody>
      </p:sp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11669" y="406153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1944575" y="73546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133600" y="883078"/>
            <a:ext cx="4845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effectLst/>
              </a:rPr>
              <a:t>Objective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200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326304" y="1092637"/>
            <a:ext cx="8461522" cy="8028200"/>
            <a:chOff x="385761" y="386657"/>
            <a:chExt cx="11282030" cy="10704266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396140" y="376278"/>
              <a:ext cx="9735955" cy="9756714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3241032" y="3946076"/>
            <a:ext cx="7521994" cy="10156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600" dirty="0"/>
              <a:t>Get Data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716A84E5-1110-7712-A356-F92947C589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509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Box 40">
            <a:extLst>
              <a:ext uri="{FF2B5EF4-FFF2-40B4-BE49-F238E27FC236}">
                <a16:creationId xmlns:a16="http://schemas.microsoft.com/office/drawing/2014/main" id="{F99EB993-B64D-B69F-F031-76C4B8C5204F}"/>
              </a:ext>
            </a:extLst>
          </p:cNvPr>
          <p:cNvSpPr txBox="1"/>
          <p:nvPr/>
        </p:nvSpPr>
        <p:spPr>
          <a:xfrm>
            <a:off x="2780423" y="2354165"/>
            <a:ext cx="16459200" cy="334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  <a:t>We get the data from Kaggle</a:t>
            </a:r>
            <a:br>
              <a:rPr lang="en-US" sz="32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r>
              <a:rPr lang="en-US" sz="32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  <a:hlinkClick r:id="rId3"/>
              </a:rPr>
              <a:t>https://www.kaggle.com/datasets/shashwatwork/dataco-smart-supply-chain-for-big-data-analysis</a:t>
            </a:r>
            <a:endParaRPr lang="en-US" sz="3200" kern="100" dirty="0"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457200" marR="0" indent="-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3200" dirty="0">
                <a:effectLst/>
                <a:ea typeface="Aptos" panose="020B0004020202020204" pitchFamily="34" charset="0"/>
                <a:cs typeface="Arial" panose="020B0604020202020204" pitchFamily="34" charset="0"/>
              </a:rPr>
              <a:t>We created a new database and set it up for data analysis using SQL</a:t>
            </a:r>
            <a:br>
              <a:rPr lang="en-US" sz="3200" kern="100" dirty="0">
                <a:latin typeface="Aptos" panose="020B0004020202020204" pitchFamily="34" charset="0"/>
                <a:ea typeface="Aptos" panose="020B0004020202020204" pitchFamily="34" charset="0"/>
                <a:cs typeface="Arial" panose="020B0604020202020204" pitchFamily="34" charset="0"/>
              </a:rPr>
            </a:b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algn="l"/>
            <a:endParaRPr lang="en-US" sz="3200" b="0" i="0" dirty="0">
              <a:effectLst/>
            </a:endParaRPr>
          </a:p>
        </p:txBody>
      </p:sp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169179" y="258769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b="321"/>
          <a:stretch>
            <a:fillRect/>
          </a:stretch>
        </p:blipFill>
        <p:spPr>
          <a:xfrm rot="16484543">
            <a:off x="2212152" y="4997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378452" y="584711"/>
            <a:ext cx="48459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i="0" dirty="0">
                <a:effectLst/>
              </a:rPr>
              <a:t>Get data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5D2751B-7BF1-50AB-ED22-21843B5C9D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21" y="4980534"/>
            <a:ext cx="6995273" cy="176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498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486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6545735" y="406153"/>
            <a:ext cx="10042534" cy="9474693"/>
            <a:chOff x="0" y="0"/>
            <a:chExt cx="13390046" cy="12632924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0"/>
              <a:ext cx="3005065" cy="2794710"/>
            </a:xfrm>
            <a:prstGeom prst="rect">
              <a:avLst/>
            </a:prstGeom>
          </p:spPr>
        </p:pic>
        <p:pic>
          <p:nvPicPr>
            <p:cNvPr id="5" name="Picture 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3279405"/>
              <a:ext cx="3005065" cy="2794710"/>
            </a:xfrm>
            <a:prstGeom prst="rect">
              <a:avLst/>
            </a:prstGeom>
          </p:spPr>
        </p:pic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6558809"/>
              <a:ext cx="3005065" cy="2794710"/>
            </a:xfrm>
            <a:prstGeom prst="rect">
              <a:avLst/>
            </a:prstGeom>
          </p:spPr>
        </p:pic>
        <p:pic>
          <p:nvPicPr>
            <p:cNvPr id="7" name="Picture 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6923321" y="9838214"/>
              <a:ext cx="3005065" cy="2794710"/>
            </a:xfrm>
            <a:prstGeom prst="rect">
              <a:avLst/>
            </a:prstGeom>
          </p:spPr>
        </p:pic>
        <p:pic>
          <p:nvPicPr>
            <p:cNvPr id="8" name="Picture 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0"/>
              <a:ext cx="3005065" cy="2794710"/>
            </a:xfrm>
            <a:prstGeom prst="rect">
              <a:avLst/>
            </a:prstGeom>
          </p:spPr>
        </p:pic>
        <p:pic>
          <p:nvPicPr>
            <p:cNvPr id="9" name="Picture 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3279405"/>
              <a:ext cx="3005065" cy="2794710"/>
            </a:xfrm>
            <a:prstGeom prst="rect">
              <a:avLst/>
            </a:prstGeom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6558809"/>
              <a:ext cx="3005065" cy="2794710"/>
            </a:xfrm>
            <a:prstGeom prst="rect">
              <a:avLst/>
            </a:prstGeom>
          </p:spPr>
        </p:pic>
        <p:pic>
          <p:nvPicPr>
            <p:cNvPr id="11" name="Picture 11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3461660" y="9838214"/>
              <a:ext cx="3005065" cy="2794710"/>
            </a:xfrm>
            <a:prstGeom prst="rect">
              <a:avLst/>
            </a:prstGeom>
          </p:spPr>
        </p:pic>
        <p:pic>
          <p:nvPicPr>
            <p:cNvPr id="12" name="Picture 12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13" name="Picture 13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14" name="Picture 14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15" name="Picture 15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  <p:pic>
          <p:nvPicPr>
            <p:cNvPr id="16" name="Picture 16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0"/>
              <a:ext cx="3005065" cy="2794710"/>
            </a:xfrm>
            <a:prstGeom prst="rect">
              <a:avLst/>
            </a:prstGeom>
          </p:spPr>
        </p:pic>
        <p:pic>
          <p:nvPicPr>
            <p:cNvPr id="17" name="Picture 17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3279405"/>
              <a:ext cx="3005065" cy="2794710"/>
            </a:xfrm>
            <a:prstGeom prst="rect">
              <a:avLst/>
            </a:prstGeom>
          </p:spPr>
        </p:pic>
        <p:pic>
          <p:nvPicPr>
            <p:cNvPr id="18" name="Picture 18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6558809"/>
              <a:ext cx="3005065" cy="2794710"/>
            </a:xfrm>
            <a:prstGeom prst="rect">
              <a:avLst/>
            </a:prstGeom>
          </p:spPr>
        </p:pic>
        <p:pic>
          <p:nvPicPr>
            <p:cNvPr id="19" name="Picture 19"/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10384981" y="9838214"/>
              <a:ext cx="3005065" cy="2794710"/>
            </a:xfrm>
            <a:prstGeom prst="rect">
              <a:avLst/>
            </a:prstGeom>
          </p:spPr>
        </p:pic>
      </p:grpSp>
      <p:grpSp>
        <p:nvGrpSpPr>
          <p:cNvPr id="20" name="Group 20"/>
          <p:cNvGrpSpPr/>
          <p:nvPr/>
        </p:nvGrpSpPr>
        <p:grpSpPr>
          <a:xfrm>
            <a:off x="1326304" y="1092637"/>
            <a:ext cx="8461522" cy="8028200"/>
            <a:chOff x="385761" y="386657"/>
            <a:chExt cx="11282030" cy="10704266"/>
          </a:xfrm>
        </p:grpSpPr>
        <p:grpSp>
          <p:nvGrpSpPr>
            <p:cNvPr id="21" name="Group 21"/>
            <p:cNvGrpSpPr>
              <a:grpSpLocks noChangeAspect="1"/>
            </p:cNvGrpSpPr>
            <p:nvPr/>
          </p:nvGrpSpPr>
          <p:grpSpPr>
            <a:xfrm>
              <a:off x="1931835" y="1354967"/>
              <a:ext cx="9735956" cy="9735956"/>
              <a:chOff x="0" y="0"/>
              <a:chExt cx="6350000" cy="6350000"/>
            </a:xfrm>
          </p:grpSpPr>
          <p:sp>
            <p:nvSpPr>
              <p:cNvPr id="22" name="Freeform 22"/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4928870" y="0"/>
                      <a:pt x="6350000" y="1421130"/>
                      <a:pt x="6350000" y="3175000"/>
                    </a:cubicBezTo>
                    <a:cubicBezTo>
                      <a:pt x="6350000" y="4928870"/>
                      <a:pt x="4928870" y="6350000"/>
                      <a:pt x="3175000" y="6350000"/>
                    </a:cubicBezTo>
                    <a:cubicBezTo>
                      <a:pt x="1421130" y="6350000"/>
                      <a:pt x="0" y="4928870"/>
                      <a:pt x="0" y="3175000"/>
                    </a:cubicBezTo>
                    <a:cubicBezTo>
                      <a:pt x="0" y="1421130"/>
                      <a:pt x="1421130" y="0"/>
                      <a:pt x="3175000" y="0"/>
                    </a:cubicBezTo>
                    <a:close/>
                  </a:path>
                </a:pathLst>
              </a:custGeom>
              <a:solidFill>
                <a:schemeClr val="tx2">
                  <a:lumMod val="50000"/>
                </a:schemeClr>
              </a:solidFill>
            </p:spPr>
            <p:txBody>
              <a:bodyPr/>
              <a:lstStyle/>
              <a:p>
                <a:endParaRPr lang="en-AU" dirty="0"/>
              </a:p>
            </p:txBody>
          </p:sp>
        </p:grpSp>
        <p:pic>
          <p:nvPicPr>
            <p:cNvPr id="23" name="Picture 23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321"/>
            <a:stretch>
              <a:fillRect/>
            </a:stretch>
          </p:blipFill>
          <p:spPr>
            <a:xfrm rot="16484543">
              <a:off x="396140" y="376278"/>
              <a:ext cx="9735955" cy="9756714"/>
            </a:xfrm>
            <a:prstGeom prst="rect">
              <a:avLst/>
            </a:prstGeom>
          </p:spPr>
        </p:pic>
      </p:grpSp>
      <p:sp>
        <p:nvSpPr>
          <p:cNvPr id="24" name="TextBox 24"/>
          <p:cNvSpPr txBox="1"/>
          <p:nvPr/>
        </p:nvSpPr>
        <p:spPr>
          <a:xfrm>
            <a:off x="1448763" y="3873357"/>
            <a:ext cx="7521994" cy="2031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6600" dirty="0"/>
              <a:t>Data exploration and cleaning using SQL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716A84E5-1110-7712-A356-F92947C589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67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17">
            <a:extLst>
              <a:ext uri="{FF2B5EF4-FFF2-40B4-BE49-F238E27FC236}">
                <a16:creationId xmlns:a16="http://schemas.microsoft.com/office/drawing/2014/main" id="{EA20184C-E86A-4D4B-97B5-9CE5CA678604}"/>
              </a:ext>
            </a:extLst>
          </p:cNvPr>
          <p:cNvGrpSpPr/>
          <p:nvPr/>
        </p:nvGrpSpPr>
        <p:grpSpPr>
          <a:xfrm>
            <a:off x="223464" y="200891"/>
            <a:ext cx="2253799" cy="9474693"/>
            <a:chOff x="0" y="0"/>
            <a:chExt cx="3005065" cy="12632924"/>
          </a:xfrm>
        </p:grpSpPr>
        <p:pic>
          <p:nvPicPr>
            <p:cNvPr id="43" name="Picture 18">
              <a:extLst>
                <a:ext uri="{FF2B5EF4-FFF2-40B4-BE49-F238E27FC236}">
                  <a16:creationId xmlns:a16="http://schemas.microsoft.com/office/drawing/2014/main" id="{3A0B0422-D95E-1BF4-50CB-AF292DF725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0"/>
              <a:ext cx="3005065" cy="2794710"/>
            </a:xfrm>
            <a:prstGeom prst="rect">
              <a:avLst/>
            </a:prstGeom>
          </p:spPr>
        </p:pic>
        <p:pic>
          <p:nvPicPr>
            <p:cNvPr id="44" name="Picture 19">
              <a:extLst>
                <a:ext uri="{FF2B5EF4-FFF2-40B4-BE49-F238E27FC236}">
                  <a16:creationId xmlns:a16="http://schemas.microsoft.com/office/drawing/2014/main" id="{FFA6B4C0-2A9B-F93D-5C32-B3C724590E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3279405"/>
              <a:ext cx="3005065" cy="2794710"/>
            </a:xfrm>
            <a:prstGeom prst="rect">
              <a:avLst/>
            </a:prstGeom>
          </p:spPr>
        </p:pic>
        <p:pic>
          <p:nvPicPr>
            <p:cNvPr id="45" name="Picture 20">
              <a:extLst>
                <a:ext uri="{FF2B5EF4-FFF2-40B4-BE49-F238E27FC236}">
                  <a16:creationId xmlns:a16="http://schemas.microsoft.com/office/drawing/2014/main" id="{3F9DF389-D70D-2D71-E327-C9BF5A4ACA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6558809"/>
              <a:ext cx="3005065" cy="2794710"/>
            </a:xfrm>
            <a:prstGeom prst="rect">
              <a:avLst/>
            </a:prstGeom>
          </p:spPr>
        </p:pic>
        <p:pic>
          <p:nvPicPr>
            <p:cNvPr id="46" name="Picture 21">
              <a:extLst>
                <a:ext uri="{FF2B5EF4-FFF2-40B4-BE49-F238E27FC236}">
                  <a16:creationId xmlns:a16="http://schemas.microsoft.com/office/drawing/2014/main" id="{209B8AC6-333C-4C1E-4658-2A2B378B43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stretch>
              <a:fillRect/>
            </a:stretch>
          </p:blipFill>
          <p:spPr>
            <a:xfrm>
              <a:off x="0" y="9838214"/>
              <a:ext cx="3005065" cy="2794710"/>
            </a:xfrm>
            <a:prstGeom prst="rect">
              <a:avLst/>
            </a:prstGeom>
          </p:spPr>
        </p:pic>
      </p:grpSp>
      <p:pic>
        <p:nvPicPr>
          <p:cNvPr id="47" name="Picture 23">
            <a:extLst>
              <a:ext uri="{FF2B5EF4-FFF2-40B4-BE49-F238E27FC236}">
                <a16:creationId xmlns:a16="http://schemas.microsoft.com/office/drawing/2014/main" id="{3B87E43F-4CDD-DEF6-0D0E-1D89E10910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b="321"/>
          <a:stretch>
            <a:fillRect/>
          </a:stretch>
        </p:blipFill>
        <p:spPr>
          <a:xfrm rot="16484543">
            <a:off x="2131628" y="47623"/>
            <a:ext cx="2219610" cy="233734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0A2A2DA-AB53-75DD-C224-41A83A858EFE}"/>
              </a:ext>
            </a:extLst>
          </p:cNvPr>
          <p:cNvSpPr txBox="1"/>
          <p:nvPr/>
        </p:nvSpPr>
        <p:spPr>
          <a:xfrm>
            <a:off x="2286000" y="660205"/>
            <a:ext cx="926555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4000" b="1" dirty="0"/>
              <a:t>Data exploration and cleaning using SQL</a:t>
            </a:r>
          </a:p>
        </p:txBody>
      </p:sp>
      <p:pic>
        <p:nvPicPr>
          <p:cNvPr id="2" name="Picture 1" descr="A logo of a globe and a graduation cap&#10;&#10;Description automatically generated">
            <a:extLst>
              <a:ext uri="{FF2B5EF4-FFF2-40B4-BE49-F238E27FC236}">
                <a16:creationId xmlns:a16="http://schemas.microsoft.com/office/drawing/2014/main" id="{2293966F-3250-8D22-EA53-F261C0FB91A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74718" y="190500"/>
            <a:ext cx="1752600" cy="1744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C88B71F-9304-EF90-D808-B603DC51C4B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57" y="1728719"/>
            <a:ext cx="10311827" cy="34147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26B4F9D-DE16-2C21-2E0F-6097B38A44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657" y="5156871"/>
            <a:ext cx="10311827" cy="4879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532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465</Words>
  <Application>Microsoft Office PowerPoint</Application>
  <PresentationFormat>Custom</PresentationFormat>
  <Paragraphs>177</Paragraphs>
  <Slides>47</Slides>
  <Notes>47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Aptos</vt:lpstr>
      <vt:lpstr>Calibri</vt:lpstr>
      <vt:lpstr>Graphik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Template</dc:title>
  <dc:creator>Kevin Dang</dc:creator>
  <cp:lastModifiedBy>Ahmed Essam</cp:lastModifiedBy>
  <cp:revision>44</cp:revision>
  <dcterms:created xsi:type="dcterms:W3CDTF">2006-08-16T00:00:00Z</dcterms:created>
  <dcterms:modified xsi:type="dcterms:W3CDTF">2024-10-16T20:44:27Z</dcterms:modified>
  <dc:identifier>DAEhDyfaYKE</dc:identifier>
</cp:coreProperties>
</file>