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3" r:id="rId4"/>
    <p:sldId id="261" r:id="rId5"/>
    <p:sldId id="262" r:id="rId6"/>
    <p:sldId id="256" r:id="rId7"/>
    <p:sldId id="257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A72B7-FA5E-47DE-B6DF-AF6BA6F403D6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E7184-CE76-40AE-B847-FCC997B87A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E7184-CE76-40AE-B847-FCC997B87A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387A-6370-4775-B4A9-49FA7CDBF22A}" type="datetimeFigureOut">
              <a:rPr lang="en-US" smtClean="0"/>
              <a:pPr/>
              <a:t>9/30/2011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8292-5131-42CA-AA7F-106D443109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785794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Narrow" pitchFamily="34" charset="0"/>
              </a:rPr>
              <a:t>INTRODUCTION</a:t>
            </a:r>
            <a:endParaRPr lang="en-US" sz="3600" b="1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2571744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Embedded ubiquitous devices have revolutionized our day to day life. Most of these devices are based </a:t>
            </a:r>
            <a:r>
              <a:rPr lang="en-US" sz="2400" dirty="0" smtClean="0"/>
              <a:t>on microcontrollers </a:t>
            </a:r>
            <a:r>
              <a:rPr lang="en-US" sz="2400" dirty="0" smtClean="0"/>
              <a:t>and low end processors. The rise in use and variety of such embedded systems is </a:t>
            </a:r>
            <a:r>
              <a:rPr lang="en-US" sz="2400" dirty="0" smtClean="0"/>
              <a:t>driven by </a:t>
            </a:r>
            <a:r>
              <a:rPr lang="en-US" sz="2400" dirty="0" smtClean="0"/>
              <a:t>the fact that microcontrollers and low end embedded processors are cheap, easy to program using </a:t>
            </a:r>
            <a:r>
              <a:rPr lang="en-US" sz="2400" dirty="0" smtClean="0"/>
              <a:t>well defined programming </a:t>
            </a:r>
            <a:r>
              <a:rPr lang="en-US" sz="2400" dirty="0" smtClean="0"/>
              <a:t>models, and provide great flexibility in design and function </a:t>
            </a:r>
            <a:r>
              <a:rPr lang="en-US" sz="2400" dirty="0" smtClean="0"/>
              <a:t>of embedded </a:t>
            </a:r>
            <a:r>
              <a:rPr lang="en-US" sz="2400" dirty="0" smtClean="0"/>
              <a:t>systems.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166"/>
            <a:ext cx="9144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		          </a:t>
            </a:r>
            <a:r>
              <a:rPr lang="en-US" sz="2800" b="1" dirty="0" smtClean="0"/>
              <a:t>Technical Approach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sz="2400" b="1" dirty="0" smtClean="0"/>
              <a:t>System Architecture</a:t>
            </a:r>
          </a:p>
          <a:p>
            <a:r>
              <a:rPr lang="en-US" sz="2400" dirty="0" smtClean="0"/>
              <a:t>Figure 1 shows the overall system architecture. Figure 1(a) depicts the target system consisting of a </a:t>
            </a:r>
            <a:r>
              <a:rPr lang="en-US" sz="2400" dirty="0" smtClean="0"/>
              <a:t>MMUless </a:t>
            </a:r>
            <a:r>
              <a:rPr lang="en-US" sz="2400" dirty="0" smtClean="0">
                <a:solidFill>
                  <a:srgbClr val="FF0000"/>
                </a:solidFill>
              </a:rPr>
              <a:t>MIPS </a:t>
            </a:r>
            <a:r>
              <a:rPr lang="en-US" sz="2400" dirty="0" smtClean="0">
                <a:solidFill>
                  <a:srgbClr val="FF0000"/>
                </a:solidFill>
              </a:rPr>
              <a:t>R3000 processor simulator</a:t>
            </a:r>
            <a:r>
              <a:rPr lang="en-US" sz="2400" dirty="0" smtClean="0"/>
              <a:t>, having a fixed amount of RAM. The chracterstics of RAM (or </a:t>
            </a:r>
            <a:r>
              <a:rPr lang="en-US" sz="2400" dirty="0" smtClean="0"/>
              <a:t>local memory</a:t>
            </a:r>
            <a:r>
              <a:rPr lang="en-US" sz="2400" dirty="0" smtClean="0"/>
              <a:t>) is that it is fast (in terms of access time) and small (in terms of size). The processor is </a:t>
            </a:r>
            <a:r>
              <a:rPr lang="en-US" sz="2400" dirty="0" smtClean="0"/>
              <a:t>connected to </a:t>
            </a:r>
            <a:r>
              <a:rPr lang="en-US" sz="2400" dirty="0" smtClean="0"/>
              <a:t>a secondary storage device using an I/O interface. Two types of I/O interfaces are possible, namely, </a:t>
            </a:r>
            <a:r>
              <a:rPr lang="en-US" sz="2400" dirty="0" smtClean="0"/>
              <a:t>serial and </a:t>
            </a:r>
            <a:r>
              <a:rPr lang="en-US" sz="2400" dirty="0" smtClean="0"/>
              <a:t>parallel. The characteristics of secondary storage is that it is slow (in terms of access time) and large (</a:t>
            </a:r>
            <a:r>
              <a:rPr lang="en-US" sz="2400" dirty="0" smtClean="0"/>
              <a:t>in terms </a:t>
            </a:r>
            <a:r>
              <a:rPr lang="en-US" sz="2400" dirty="0" smtClean="0"/>
              <a:t>of size). </a:t>
            </a:r>
            <a:r>
              <a:rPr lang="en-US" sz="2400" dirty="0" smtClean="0"/>
              <a:t>The </a:t>
            </a:r>
            <a:r>
              <a:rPr lang="en-US" sz="2400" dirty="0" smtClean="0"/>
              <a:t>target system can have different architectures depending on the combination </a:t>
            </a:r>
            <a:r>
              <a:rPr lang="en-US" sz="2400" dirty="0" smtClean="0"/>
              <a:t>of I/O </a:t>
            </a:r>
            <a:r>
              <a:rPr lang="en-US" sz="2400" dirty="0" smtClean="0"/>
              <a:t>interface and the type of secondary storage.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56"/>
            <a:ext cx="6000792" cy="555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357430"/>
            <a:ext cx="77153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The </a:t>
            </a:r>
            <a:r>
              <a:rPr lang="en-US" sz="2400" dirty="0" smtClean="0">
                <a:solidFill>
                  <a:srgbClr val="FF0000"/>
                </a:solidFill>
              </a:rPr>
              <a:t>application source code</a:t>
            </a:r>
            <a:r>
              <a:rPr lang="en-US" sz="2400" dirty="0" smtClean="0"/>
              <a:t>. Note that, application’s view of address space is as large as the </a:t>
            </a:r>
            <a:r>
              <a:rPr lang="en-US" sz="2400" dirty="0" smtClean="0"/>
              <a:t>secondary storage </a:t>
            </a:r>
            <a:r>
              <a:rPr lang="en-US" sz="2400" dirty="0" smtClean="0"/>
              <a:t>i.e., the virtual address space.</a:t>
            </a:r>
          </a:p>
          <a:p>
            <a:r>
              <a:rPr lang="en-US" sz="2400" dirty="0" smtClean="0"/>
              <a:t>2. The </a:t>
            </a:r>
            <a:r>
              <a:rPr lang="en-US" sz="2400" dirty="0" smtClean="0">
                <a:solidFill>
                  <a:srgbClr val="FF0000"/>
                </a:solidFill>
              </a:rPr>
              <a:t>virtual memory library</a:t>
            </a:r>
            <a:r>
              <a:rPr lang="en-US" sz="2400" dirty="0" smtClean="0"/>
              <a:t>. This library consists of an implementation of virtual to physical </a:t>
            </a:r>
            <a:r>
              <a:rPr lang="en-US" sz="2400" dirty="0" smtClean="0"/>
              <a:t>address translation </a:t>
            </a:r>
            <a:r>
              <a:rPr lang="en-US" sz="2400" dirty="0" smtClean="0"/>
              <a:t>(vm.c). It also includes a header file (vm.h) with configurable parameters (page size, </a:t>
            </a:r>
            <a:r>
              <a:rPr lang="en-US" sz="2400" dirty="0" smtClean="0"/>
              <a:t>ram size</a:t>
            </a:r>
            <a:r>
              <a:rPr lang="en-US" sz="2400" dirty="0" smtClean="0"/>
              <a:t>), details of which are explained later in this section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00430" y="100010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INPUT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1643050"/>
            <a:ext cx="8358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use mips-gcc (version 3.2.1) to compile the application, along with virtual memory library, and </a:t>
            </a:r>
            <a:r>
              <a:rPr lang="en-US" sz="2400" dirty="0" smtClean="0"/>
              <a:t>generate an </a:t>
            </a:r>
            <a:r>
              <a:rPr lang="en-US" sz="2400" dirty="0" smtClean="0"/>
              <a:t>assembly output. The generated assembly code, serves as the input to the vm-assembler. </a:t>
            </a:r>
            <a:endParaRPr lang="en-US" sz="2400" dirty="0" smtClean="0"/>
          </a:p>
          <a:p>
            <a:r>
              <a:rPr lang="en-US" sz="2400" dirty="0" smtClean="0"/>
              <a:t>The vmassembler inserts </a:t>
            </a:r>
            <a:r>
              <a:rPr lang="en-US" sz="2400" dirty="0" smtClean="0"/>
              <a:t>additional code that is responsible for runtime virtual to physical translation. </a:t>
            </a:r>
            <a:endParaRPr lang="en-US" sz="2400" dirty="0" smtClean="0"/>
          </a:p>
          <a:p>
            <a:r>
              <a:rPr lang="en-US" sz="2400" dirty="0" smtClean="0"/>
              <a:t>The generated binary</a:t>
            </a:r>
            <a:r>
              <a:rPr lang="en-US" sz="2400" dirty="0" smtClean="0"/>
              <a:t>, directly runs on our MIPS instruction set simulator (i.e., without the support of any </a:t>
            </a:r>
            <a:r>
              <a:rPr lang="en-US" sz="2400" dirty="0" smtClean="0"/>
              <a:t>underlying operating </a:t>
            </a:r>
            <a:r>
              <a:rPr lang="en-US" sz="2400" dirty="0" smtClean="0"/>
              <a:t>systems).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14678" y="28572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CONVERSION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143116"/>
            <a:ext cx="8001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S={Ap ,Vml ,Vmh ,Pt ,</a:t>
            </a:r>
            <a:r>
              <a:rPr lang="en-US" sz="2400" dirty="0" err="1" smtClean="0"/>
              <a:t>Sem</a:t>
            </a:r>
            <a:r>
              <a:rPr lang="en-US" sz="2400" dirty="0" smtClean="0"/>
              <a:t>,       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Ap :-Application Source code</a:t>
            </a:r>
          </a:p>
          <a:p>
            <a:endParaRPr lang="en-US" sz="2400" dirty="0"/>
          </a:p>
          <a:p>
            <a:r>
              <a:rPr lang="en-US" sz="2400" dirty="0" smtClean="0"/>
              <a:t>Vml :-Virtual Memory Library(logical -&gt;Physical)</a:t>
            </a:r>
          </a:p>
          <a:p>
            <a:endParaRPr lang="en-US" sz="2400" dirty="0"/>
          </a:p>
          <a:p>
            <a:r>
              <a:rPr lang="en-US" sz="2400" dirty="0" smtClean="0"/>
              <a:t>Vmh :-Virtual Memory Header(Ram &amp; Page size)</a:t>
            </a:r>
          </a:p>
          <a:p>
            <a:endParaRPr lang="en-US" sz="2400" dirty="0"/>
          </a:p>
          <a:p>
            <a:r>
              <a:rPr lang="en-US" sz="2400" dirty="0" smtClean="0"/>
              <a:t>Pt:-Page Table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000496" y="2285992"/>
            <a:ext cx="142876" cy="2143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894133" y="239235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4480" y="857232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Mathematical Model</a:t>
            </a:r>
            <a:endParaRPr lang="en-US" sz="3200" b="1" dirty="0">
              <a:latin typeface="Arial Narrow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679025" y="239314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1964353"/>
            <a:ext cx="6357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F1(Ap,gcc)-&gt;Asc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where gcc-compiler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Asc-Assembly Code</a:t>
            </a:r>
          </a:p>
          <a:p>
            <a:endParaRPr lang="en-US" sz="2400" dirty="0"/>
          </a:p>
          <a:p>
            <a:r>
              <a:rPr lang="en-US" sz="2400" dirty="0" smtClean="0"/>
              <a:t>F2(Asc,Vmw)-&gt;Bin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where Bin-Binary </a:t>
            </a:r>
            <a:r>
              <a:rPr lang="en-US" sz="2400" dirty="0" smtClean="0"/>
              <a:t> generated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F3(Bin,Mip_sim)-&gt;Vi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where </a:t>
            </a:r>
            <a:r>
              <a:rPr lang="en-US" sz="2400" dirty="0" smtClean="0"/>
              <a:t>Vi-Virtual Address</a:t>
            </a:r>
          </a:p>
          <a:p>
            <a:endParaRPr lang="en-US" sz="2400" dirty="0"/>
          </a:p>
          <a:p>
            <a:r>
              <a:rPr lang="en-US" sz="2400" dirty="0" smtClean="0"/>
              <a:t>F4(Vi,Pt)-&gt;Pi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Pi-Physical Address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714356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Transition Operations</a:t>
            </a:r>
            <a:endParaRPr lang="en-US" sz="32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857364"/>
            <a:ext cx="8643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Success:-</a:t>
            </a:r>
          </a:p>
          <a:p>
            <a:r>
              <a:rPr lang="en-US" sz="2400" dirty="0" smtClean="0"/>
              <a:t>	Binary </a:t>
            </a:r>
            <a:r>
              <a:rPr lang="en-US" sz="2400" dirty="0" smtClean="0"/>
              <a:t>i.e. executable program for the Target System has been successfully generated.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Failure:-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1)Pure Virtualization.</a:t>
            </a:r>
            <a:endParaRPr lang="en-US" sz="2400" dirty="0" smtClean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2)Thrashing.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28794" y="714356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Success &amp; Failure</a:t>
            </a:r>
            <a:endParaRPr lang="en-US" sz="32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1285860"/>
            <a:ext cx="3643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YOU!!!!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284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Ketan</dc:creator>
  <cp:lastModifiedBy>Ketan</cp:lastModifiedBy>
  <cp:revision>29</cp:revision>
  <dcterms:created xsi:type="dcterms:W3CDTF">2011-09-30T02:13:45Z</dcterms:created>
  <dcterms:modified xsi:type="dcterms:W3CDTF">2011-09-30T06:39:11Z</dcterms:modified>
</cp:coreProperties>
</file>