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Layouts/_rels/slideLayout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5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file:///ppt/slides/slide2.xml" TargetMode="External"/><Relationship Id="rId2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file:///ppt/slides/slide2.xml" TargetMode="External"/><Relationship Id="rId2" Type="http://schemas.openxmlformats.org/officeDocument/2006/relationships/slideLayout" Target="../slideLayouts/slideLayout1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file:///ppt/slides/slide2.xml" TargetMode="External"/><Relationship Id="rId2" Type="http://schemas.openxmlformats.org/officeDocument/2006/relationships/slideLayout" Target="../slideLayouts/slideLayout13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4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file:///ppt/slides/slide2.xml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ppt/slides/slide2.xml" TargetMode="External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file:///ppt/slides/slide2.xml" TargetMode="External"/><Relationship Id="rId2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005920" y="649080"/>
            <a:ext cx="688608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300" spc="-1" strike="noStrike">
                <a:solidFill>
                  <a:srgbClr val="000000"/>
                </a:solidFill>
                <a:latin typeface="Exo 2"/>
                <a:ea typeface="Exo 2"/>
              </a:rPr>
              <a:t> </a:t>
            </a:r>
            <a:endParaRPr b="0" lang="en-US" sz="43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300" spc="-1" strike="noStrike">
                <a:solidFill>
                  <a:srgbClr val="595959"/>
                </a:solidFill>
                <a:latin typeface="Exo 2"/>
                <a:ea typeface="Exo 2"/>
              </a:rPr>
              <a:t>slsh:</a:t>
            </a:r>
            <a:r>
              <a:rPr b="1" lang="en" sz="4500" spc="-1" strike="noStrike">
                <a:solidFill>
                  <a:srgbClr val="a3a3a3"/>
                </a:solidFill>
                <a:latin typeface="Exo 2"/>
                <a:ea typeface="Exo 2"/>
              </a:rPr>
              <a:t>~</a:t>
            </a:r>
            <a:r>
              <a:rPr b="1" lang="en" sz="3600" spc="-1" strike="noStrike">
                <a:solidFill>
                  <a:srgbClr val="a3a3a3"/>
                </a:solidFill>
                <a:latin typeface="Exo 2"/>
                <a:ea typeface="Exo 2"/>
              </a:rPr>
              <a:t>$</a:t>
            </a:r>
            <a:r>
              <a:rPr b="1" lang="en" sz="3400" spc="-1" strike="noStrike">
                <a:solidFill>
                  <a:srgbClr val="000000"/>
                </a:solidFill>
                <a:latin typeface="Exo 2"/>
                <a:ea typeface="Exo 2"/>
              </a:rPr>
              <a:t> </a:t>
            </a:r>
            <a:r>
              <a:rPr b="1" lang="en" sz="4300" spc="-1" strike="noStrike">
                <a:solidFill>
                  <a:srgbClr val="000000"/>
                </a:solidFill>
                <a:latin typeface="Exo 2"/>
                <a:ea typeface="Exo 2"/>
              </a:rPr>
              <a:t>Simple Linux Shell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495" name="Google Shape;139;p1"/>
          <p:cNvSpPr/>
          <p:nvPr/>
        </p:nvSpPr>
        <p:spPr>
          <a:xfrm>
            <a:off x="6003720" y="1732680"/>
            <a:ext cx="31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PlaceHolder 2"/>
          <p:cNvSpPr>
            <a:spLocks noGrp="1"/>
          </p:cNvSpPr>
          <p:nvPr>
            <p:ph type="subTitle"/>
          </p:nvPr>
        </p:nvSpPr>
        <p:spPr>
          <a:xfrm>
            <a:off x="5029200" y="3123000"/>
            <a:ext cx="3916440" cy="683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Istiaq Ahmed Fahad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Roll: 1204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Google Shape;141;p1"/>
          <p:cNvSpPr/>
          <p:nvPr/>
        </p:nvSpPr>
        <p:spPr>
          <a:xfrm>
            <a:off x="4962960" y="2710800"/>
            <a:ext cx="398268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 u="sng">
                <a:solidFill>
                  <a:srgbClr val="434343"/>
                </a:solidFill>
                <a:uFillTx/>
                <a:latin typeface="Exo 2"/>
                <a:ea typeface="Exo 2"/>
              </a:rPr>
              <a:t>Presented By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Google Shape;142;p1"/>
          <p:cNvSpPr/>
          <p:nvPr/>
        </p:nvSpPr>
        <p:spPr>
          <a:xfrm>
            <a:off x="4845600" y="4387680"/>
            <a:ext cx="404640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Dr. Kazi Muheymin-Us-Sakib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Google Shape;143;p1"/>
          <p:cNvSpPr/>
          <p:nvPr/>
        </p:nvSpPr>
        <p:spPr>
          <a:xfrm>
            <a:off x="4909320" y="3994200"/>
            <a:ext cx="398268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 u="sng">
                <a:solidFill>
                  <a:srgbClr val="434343"/>
                </a:solidFill>
                <a:uFillTx/>
                <a:latin typeface="Exo 2"/>
                <a:ea typeface="Exo 2"/>
              </a:rPr>
              <a:t>Supervised By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2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264;p16">
            <a:hlinkClick r:id="rId1"/>
          </p:cNvPr>
          <p:cNvSpPr/>
          <p:nvPr/>
        </p:nvSpPr>
        <p:spPr>
          <a:xfrm>
            <a:off x="7980840" y="463320"/>
            <a:ext cx="619560" cy="6166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260440" y="2477520"/>
            <a:ext cx="5195160" cy="192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Working Progress &amp; Future Target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title"/>
          </p:nvPr>
        </p:nvSpPr>
        <p:spPr>
          <a:xfrm>
            <a:off x="2260800" y="1882080"/>
            <a:ext cx="2978640" cy="75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04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87" name="Google Shape;267;p16"/>
          <p:cNvSpPr/>
          <p:nvPr/>
        </p:nvSpPr>
        <p:spPr>
          <a:xfrm>
            <a:off x="2162160" y="-35640"/>
            <a:ext cx="36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Google Shape;268;p16"/>
          <p:cNvSpPr/>
          <p:nvPr/>
        </p:nvSpPr>
        <p:spPr>
          <a:xfrm>
            <a:off x="8084520" y="556200"/>
            <a:ext cx="412200" cy="430560"/>
          </a:xfrm>
          <a:custGeom>
            <a:avLst/>
            <a:gdLst/>
            <a:ahLst/>
            <a:rect l="l" t="t" r="r" b="b"/>
            <a:pathLst>
              <a:path w="12697" h="12634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0" dur="indefinite" restart="never" nodeType="tmRoot">
          <p:childTnLst>
            <p:seq>
              <p:cTn id="81" dur="indefinite" nodeType="mainSeq"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3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"/>
                            </p:stCondLst>
                            <p:childTnLst>
                              <p:par>
                                <p:cTn id="8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8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273;g1185ed9b7d6_2_29"/>
          <p:cNvSpPr/>
          <p:nvPr/>
        </p:nvSpPr>
        <p:spPr>
          <a:xfrm>
            <a:off x="156960" y="133560"/>
            <a:ext cx="519768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000000"/>
                </a:solidFill>
                <a:latin typeface="Exo 2"/>
                <a:ea typeface="Exo 2"/>
              </a:rPr>
              <a:t>Progress so far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90" name="Google Shape;274;g1185ed9b7d6_2_29"/>
          <p:cNvSpPr/>
          <p:nvPr/>
        </p:nvSpPr>
        <p:spPr>
          <a:xfrm>
            <a:off x="298440" y="745920"/>
            <a:ext cx="64699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Reading user’s input from terminal through </a:t>
            </a:r>
            <a:r>
              <a:rPr b="1" lang="en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system prompt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1" name="Google Shape;275;g1185ed9b7d6_2_29"/>
          <p:cNvSpPr/>
          <p:nvPr/>
        </p:nvSpPr>
        <p:spPr>
          <a:xfrm>
            <a:off x="298440" y="2890800"/>
            <a:ext cx="64699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Implemented </a:t>
            </a:r>
            <a:r>
              <a:rPr b="1" lang="en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tilde expansion (~)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92" name="Google Shape;276;g1185ed9b7d6_2_29" descr=""/>
          <p:cNvPicPr/>
          <p:nvPr/>
        </p:nvPicPr>
        <p:blipFill>
          <a:blip r:embed="rId1"/>
          <a:stretch/>
        </p:blipFill>
        <p:spPr>
          <a:xfrm>
            <a:off x="843480" y="1037880"/>
            <a:ext cx="3200040" cy="1710000"/>
          </a:xfrm>
          <a:prstGeom prst="rect">
            <a:avLst/>
          </a:prstGeom>
          <a:ln w="0">
            <a:noFill/>
          </a:ln>
        </p:spPr>
      </p:pic>
      <p:pic>
        <p:nvPicPr>
          <p:cNvPr id="593" name="Google Shape;277;g1185ed9b7d6_2_29" descr=""/>
          <p:cNvPicPr/>
          <p:nvPr/>
        </p:nvPicPr>
        <p:blipFill>
          <a:blip r:embed="rId2"/>
          <a:stretch/>
        </p:blipFill>
        <p:spPr>
          <a:xfrm>
            <a:off x="4317120" y="1020600"/>
            <a:ext cx="3066840" cy="1744200"/>
          </a:xfrm>
          <a:prstGeom prst="rect">
            <a:avLst/>
          </a:prstGeom>
          <a:ln w="0">
            <a:noFill/>
          </a:ln>
        </p:spPr>
      </p:pic>
      <p:sp>
        <p:nvSpPr>
          <p:cNvPr id="594" name="Google Shape;278;g1185ed9b7d6_2_29"/>
          <p:cNvSpPr/>
          <p:nvPr/>
        </p:nvSpPr>
        <p:spPr>
          <a:xfrm>
            <a:off x="2141280" y="2669760"/>
            <a:ext cx="604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 u="sng">
                <a:solidFill>
                  <a:srgbClr val="000000"/>
                </a:solidFill>
                <a:uFillTx/>
                <a:latin typeface="Roboto Condensed"/>
                <a:ea typeface="Roboto Condensed"/>
              </a:rPr>
              <a:t>slsh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5" name="Google Shape;279;g1185ed9b7d6_2_29"/>
          <p:cNvSpPr/>
          <p:nvPr/>
        </p:nvSpPr>
        <p:spPr>
          <a:xfrm>
            <a:off x="5751360" y="2669760"/>
            <a:ext cx="604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 u="sng">
                <a:solidFill>
                  <a:srgbClr val="000000"/>
                </a:solidFill>
                <a:uFillTx/>
                <a:latin typeface="Roboto Condensed"/>
                <a:ea typeface="Roboto Condensed"/>
              </a:rPr>
              <a:t>bash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Google Shape;280;g1185ed9b7d6_2_29"/>
          <p:cNvSpPr/>
          <p:nvPr/>
        </p:nvSpPr>
        <p:spPr>
          <a:xfrm>
            <a:off x="2141280" y="4714920"/>
            <a:ext cx="604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 u="sng">
                <a:solidFill>
                  <a:srgbClr val="000000"/>
                </a:solidFill>
                <a:uFillTx/>
                <a:latin typeface="Roboto Condensed"/>
                <a:ea typeface="Roboto Condensed"/>
              </a:rPr>
              <a:t>slsh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7" name="Google Shape;281;g1185ed9b7d6_2_29"/>
          <p:cNvSpPr/>
          <p:nvPr/>
        </p:nvSpPr>
        <p:spPr>
          <a:xfrm>
            <a:off x="5751360" y="4714920"/>
            <a:ext cx="604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 u="sng">
                <a:solidFill>
                  <a:srgbClr val="000000"/>
                </a:solidFill>
                <a:uFillTx/>
                <a:latin typeface="Roboto Condensed"/>
                <a:ea typeface="Roboto Condensed"/>
              </a:rPr>
              <a:t>bash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98" name="Google Shape;282;g1185ed9b7d6_2_29" descr=""/>
          <p:cNvPicPr/>
          <p:nvPr/>
        </p:nvPicPr>
        <p:blipFill>
          <a:blip r:embed="rId3"/>
          <a:stretch/>
        </p:blipFill>
        <p:spPr>
          <a:xfrm>
            <a:off x="843480" y="3189960"/>
            <a:ext cx="3200040" cy="1646640"/>
          </a:xfrm>
          <a:prstGeom prst="rect">
            <a:avLst/>
          </a:prstGeom>
          <a:ln w="0">
            <a:noFill/>
          </a:ln>
        </p:spPr>
      </p:pic>
      <p:pic>
        <p:nvPicPr>
          <p:cNvPr id="599" name="Google Shape;283;g1185ed9b7d6_2_29" descr=""/>
          <p:cNvPicPr/>
          <p:nvPr/>
        </p:nvPicPr>
        <p:blipFill>
          <a:blip r:embed="rId4"/>
          <a:stretch/>
        </p:blipFill>
        <p:spPr>
          <a:xfrm>
            <a:off x="4379760" y="3189960"/>
            <a:ext cx="3004200" cy="164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288;g1185ed9b7d6_2_9"/>
          <p:cNvSpPr/>
          <p:nvPr/>
        </p:nvSpPr>
        <p:spPr>
          <a:xfrm>
            <a:off x="156960" y="133560"/>
            <a:ext cx="519768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000000"/>
                </a:solidFill>
                <a:latin typeface="Exo 2"/>
                <a:ea typeface="Exo 2"/>
              </a:rPr>
              <a:t>Progress so far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01" name="Google Shape;289;g1185ed9b7d6_2_9"/>
          <p:cNvSpPr/>
          <p:nvPr/>
        </p:nvSpPr>
        <p:spPr>
          <a:xfrm>
            <a:off x="416160" y="739080"/>
            <a:ext cx="64699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1" lang="en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Parsing (delimited only by space)</a:t>
            </a:r>
            <a:r>
              <a:rPr b="0" lang="en" sz="14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 and </a:t>
            </a:r>
            <a:r>
              <a:rPr b="1" lang="en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Executing</a:t>
            </a:r>
            <a:r>
              <a:rPr b="0" lang="en" sz="14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 simple external commands.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02" name="Google Shape;290;g1185ed9b7d6_2_9" descr=""/>
          <p:cNvPicPr/>
          <p:nvPr/>
        </p:nvPicPr>
        <p:blipFill>
          <a:blip r:embed="rId1"/>
          <a:stretch/>
        </p:blipFill>
        <p:spPr>
          <a:xfrm>
            <a:off x="882000" y="1063080"/>
            <a:ext cx="3030120" cy="1726920"/>
          </a:xfrm>
          <a:prstGeom prst="rect">
            <a:avLst/>
          </a:prstGeom>
          <a:ln w="0">
            <a:noFill/>
          </a:ln>
        </p:spPr>
      </p:pic>
      <p:sp>
        <p:nvSpPr>
          <p:cNvPr id="603" name="Google Shape;291;g1185ed9b7d6_2_9"/>
          <p:cNvSpPr/>
          <p:nvPr/>
        </p:nvSpPr>
        <p:spPr>
          <a:xfrm>
            <a:off x="416160" y="2903760"/>
            <a:ext cx="64699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1" lang="en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Suggesting</a:t>
            </a:r>
            <a:r>
              <a:rPr b="0" lang="en" sz="14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 tentative commands against </a:t>
            </a:r>
            <a:r>
              <a:rPr b="1" lang="en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wrong user input</a:t>
            </a:r>
            <a:r>
              <a:rPr b="0" lang="en" sz="14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.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04" name="Google Shape;292;g1185ed9b7d6_2_9" descr=""/>
          <p:cNvPicPr/>
          <p:nvPr/>
        </p:nvPicPr>
        <p:blipFill>
          <a:blip r:embed="rId2"/>
          <a:stretch/>
        </p:blipFill>
        <p:spPr>
          <a:xfrm>
            <a:off x="4093920" y="3189960"/>
            <a:ext cx="2872080" cy="1726920"/>
          </a:xfrm>
          <a:prstGeom prst="rect">
            <a:avLst/>
          </a:prstGeom>
          <a:ln w="0">
            <a:noFill/>
          </a:ln>
        </p:spPr>
      </p:pic>
      <p:pic>
        <p:nvPicPr>
          <p:cNvPr id="605" name="Google Shape;293;g1185ed9b7d6_2_9" descr=""/>
          <p:cNvPicPr/>
          <p:nvPr/>
        </p:nvPicPr>
        <p:blipFill>
          <a:blip r:embed="rId3"/>
          <a:stretch/>
        </p:blipFill>
        <p:spPr>
          <a:xfrm>
            <a:off x="882000" y="3196440"/>
            <a:ext cx="3030120" cy="1726920"/>
          </a:xfrm>
          <a:prstGeom prst="rect">
            <a:avLst/>
          </a:prstGeom>
          <a:ln w="0">
            <a:noFill/>
          </a:ln>
        </p:spPr>
      </p:pic>
      <p:sp>
        <p:nvSpPr>
          <p:cNvPr id="606" name="Google Shape;294;g1185ed9b7d6_2_9"/>
          <p:cNvSpPr/>
          <p:nvPr/>
        </p:nvSpPr>
        <p:spPr>
          <a:xfrm>
            <a:off x="2095200" y="2669760"/>
            <a:ext cx="604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 u="sng">
                <a:solidFill>
                  <a:srgbClr val="000000"/>
                </a:solidFill>
                <a:uFillTx/>
                <a:latin typeface="Roboto Condensed"/>
                <a:ea typeface="Roboto Condensed"/>
              </a:rPr>
              <a:t>slsh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7" name="Google Shape;295;g1185ed9b7d6_2_9"/>
          <p:cNvSpPr/>
          <p:nvPr/>
        </p:nvSpPr>
        <p:spPr>
          <a:xfrm>
            <a:off x="2095200" y="4774320"/>
            <a:ext cx="604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 u="sng">
                <a:solidFill>
                  <a:srgbClr val="000000"/>
                </a:solidFill>
                <a:uFillTx/>
                <a:latin typeface="Roboto Condensed"/>
                <a:ea typeface="Roboto Condensed"/>
              </a:rPr>
              <a:t>slsh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8" name="Google Shape;296;g1185ed9b7d6_2_9"/>
          <p:cNvSpPr/>
          <p:nvPr/>
        </p:nvSpPr>
        <p:spPr>
          <a:xfrm>
            <a:off x="5227920" y="2669760"/>
            <a:ext cx="604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 u="sng">
                <a:solidFill>
                  <a:srgbClr val="000000"/>
                </a:solidFill>
                <a:uFillTx/>
                <a:latin typeface="Roboto Condensed"/>
                <a:ea typeface="Roboto Condensed"/>
              </a:rPr>
              <a:t>bash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9" name="Google Shape;297;g1185ed9b7d6_2_9"/>
          <p:cNvSpPr/>
          <p:nvPr/>
        </p:nvSpPr>
        <p:spPr>
          <a:xfrm>
            <a:off x="5227920" y="4774320"/>
            <a:ext cx="604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 u="sng">
                <a:solidFill>
                  <a:srgbClr val="000000"/>
                </a:solidFill>
                <a:uFillTx/>
                <a:latin typeface="Roboto Condensed"/>
                <a:ea typeface="Roboto Condensed"/>
              </a:rPr>
              <a:t>bash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10" name="Google Shape;298;g1185ed9b7d6_2_9" descr=""/>
          <p:cNvPicPr/>
          <p:nvPr/>
        </p:nvPicPr>
        <p:blipFill>
          <a:blip r:embed="rId4"/>
          <a:stretch/>
        </p:blipFill>
        <p:spPr>
          <a:xfrm>
            <a:off x="4125240" y="1043640"/>
            <a:ext cx="2809440" cy="17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303;g1185ed9b7d6_2_113"/>
          <p:cNvSpPr/>
          <p:nvPr/>
        </p:nvSpPr>
        <p:spPr>
          <a:xfrm>
            <a:off x="156960" y="221760"/>
            <a:ext cx="519768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000000"/>
                </a:solidFill>
                <a:latin typeface="Exo 2"/>
                <a:ea typeface="Exo 2"/>
              </a:rPr>
              <a:t>Future Target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12" name="Google Shape;304;g1185ed9b7d6_2_113"/>
          <p:cNvSpPr/>
          <p:nvPr/>
        </p:nvSpPr>
        <p:spPr>
          <a:xfrm>
            <a:off x="575640" y="1310040"/>
            <a:ext cx="582516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 Condensed Light"/>
              <a:buChar char="❏"/>
            </a:pPr>
            <a:r>
              <a:rPr b="0" lang="en" sz="22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Parsing and Tokenizing complex commands (eg. ls -al | wc *.cpp -l)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 Condensed Light"/>
              <a:buChar char="❏"/>
            </a:pPr>
            <a:r>
              <a:rPr b="0" lang="en" sz="22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Implementing some common builtin &amp; external commands (history, apropos, alias etc.)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 Condensed Light"/>
              <a:buChar char="❏"/>
            </a:pPr>
            <a:r>
              <a:rPr b="0" lang="en" sz="22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Customizing text and background colors.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 Condensed Light"/>
              <a:buChar char="❏"/>
            </a:pPr>
            <a:r>
              <a:rPr b="0" lang="en" sz="22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Command auto-completion.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309;p14">
            <a:hlinkClick r:id="rId1"/>
          </p:cNvPr>
          <p:cNvSpPr/>
          <p:nvPr/>
        </p:nvSpPr>
        <p:spPr>
          <a:xfrm>
            <a:off x="7991640" y="463320"/>
            <a:ext cx="619560" cy="6166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180080" y="1347120"/>
            <a:ext cx="5195160" cy="192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Tools &amp; Technologies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title"/>
          </p:nvPr>
        </p:nvSpPr>
        <p:spPr>
          <a:xfrm>
            <a:off x="1180440" y="1035360"/>
            <a:ext cx="2978640" cy="75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05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616" name="Google Shape;312;p14"/>
          <p:cNvSpPr/>
          <p:nvPr/>
        </p:nvSpPr>
        <p:spPr>
          <a:xfrm>
            <a:off x="0" y="2737800"/>
            <a:ext cx="167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7" name="Google Shape;313;p14"/>
          <p:cNvGrpSpPr/>
          <p:nvPr/>
        </p:nvGrpSpPr>
        <p:grpSpPr>
          <a:xfrm>
            <a:off x="8118360" y="593640"/>
            <a:ext cx="365400" cy="356040"/>
            <a:chOff x="8118360" y="593640"/>
            <a:chExt cx="365400" cy="356040"/>
          </a:xfrm>
        </p:grpSpPr>
        <p:sp>
          <p:nvSpPr>
            <p:cNvPr id="618" name="Google Shape;314;p14"/>
            <p:cNvSpPr/>
            <p:nvPr/>
          </p:nvSpPr>
          <p:spPr>
            <a:xfrm>
              <a:off x="8118360" y="595440"/>
              <a:ext cx="365400" cy="354240"/>
            </a:xfrm>
            <a:custGeom>
              <a:avLst/>
              <a:gdLst/>
              <a:ah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315;p14"/>
            <p:cNvSpPr/>
            <p:nvPr/>
          </p:nvSpPr>
          <p:spPr>
            <a:xfrm>
              <a:off x="8119440" y="779040"/>
              <a:ext cx="174240" cy="169920"/>
            </a:xfrm>
            <a:custGeom>
              <a:avLst/>
              <a:gdLst/>
              <a:ah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316;p14"/>
            <p:cNvSpPr/>
            <p:nvPr/>
          </p:nvSpPr>
          <p:spPr>
            <a:xfrm>
              <a:off x="8323920" y="593640"/>
              <a:ext cx="155880" cy="154440"/>
            </a:xfrm>
            <a:custGeom>
              <a:avLst/>
              <a:gdLst/>
              <a:ah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3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"/>
                            </p:stCondLst>
                            <p:childTnLst>
                              <p:par>
                                <p:cTn id="9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8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ubTitle"/>
          </p:nvPr>
        </p:nvSpPr>
        <p:spPr>
          <a:xfrm>
            <a:off x="2100960" y="2175840"/>
            <a:ext cx="170748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C++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title"/>
          </p:nvPr>
        </p:nvSpPr>
        <p:spPr>
          <a:xfrm>
            <a:off x="2100960" y="1748520"/>
            <a:ext cx="2039760" cy="42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Exo 2"/>
                <a:ea typeface="Exo 2"/>
              </a:rPr>
              <a:t>Coding Language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title"/>
          </p:nvPr>
        </p:nvSpPr>
        <p:spPr>
          <a:xfrm>
            <a:off x="4654800" y="2842920"/>
            <a:ext cx="2184840" cy="42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Exo 2"/>
                <a:ea typeface="Exo 2"/>
              </a:rPr>
              <a:t>Operating System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subTitle"/>
          </p:nvPr>
        </p:nvSpPr>
        <p:spPr>
          <a:xfrm>
            <a:off x="5047200" y="3270240"/>
            <a:ext cx="1792440" cy="1002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Linux (Ubuntu)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5" name="Google Shape;325;p15"/>
          <p:cNvSpPr/>
          <p:nvPr/>
        </p:nvSpPr>
        <p:spPr>
          <a:xfrm>
            <a:off x="2232360" y="0"/>
            <a:ext cx="360" cy="106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Google Shape;326;p15"/>
          <p:cNvSpPr/>
          <p:nvPr/>
        </p:nvSpPr>
        <p:spPr>
          <a:xfrm>
            <a:off x="6916680" y="4523040"/>
            <a:ext cx="360" cy="61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27" name="Google Shape;327;p15" descr=""/>
          <p:cNvPicPr/>
          <p:nvPr/>
        </p:nvPicPr>
        <p:blipFill>
          <a:blip r:embed="rId1"/>
          <a:stretch/>
        </p:blipFill>
        <p:spPr>
          <a:xfrm>
            <a:off x="667800" y="1377720"/>
            <a:ext cx="1282680" cy="134820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133350" endA="0" endPos="26000" fadeDir="5400012" kx="0" ky="0" rotWithShape="0" stA="78000" stPos="0" sy="-100000"/>
          </a:effectLst>
        </p:spPr>
      </p:pic>
      <p:pic>
        <p:nvPicPr>
          <p:cNvPr id="628" name="Google Shape;328;p15" descr=""/>
          <p:cNvPicPr/>
          <p:nvPr/>
        </p:nvPicPr>
        <p:blipFill>
          <a:blip r:embed="rId2"/>
          <a:srcRect l="20460" t="16647" r="18344" b="15790"/>
          <a:stretch/>
        </p:blipFill>
        <p:spPr>
          <a:xfrm>
            <a:off x="6996960" y="2606400"/>
            <a:ext cx="1096200" cy="134820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133350" endA="0" endPos="30000" fadeDir="5400012" kx="0" ky="0" rotWithShape="0" stPos="0" sy="-1000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10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10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1698120" y="2178360"/>
            <a:ext cx="5195160" cy="192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Challenges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title"/>
          </p:nvPr>
        </p:nvSpPr>
        <p:spPr>
          <a:xfrm>
            <a:off x="3914640" y="1866600"/>
            <a:ext cx="2978640" cy="75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06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631" name="Google Shape;335;p19"/>
          <p:cNvSpPr/>
          <p:nvPr/>
        </p:nvSpPr>
        <p:spPr>
          <a:xfrm>
            <a:off x="7016040" y="-35640"/>
            <a:ext cx="36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Google Shape;336;p19">
            <a:hlinkClick r:id="rId1"/>
          </p:cNvPr>
          <p:cNvSpPr/>
          <p:nvPr/>
        </p:nvSpPr>
        <p:spPr>
          <a:xfrm>
            <a:off x="7989480" y="376920"/>
            <a:ext cx="619560" cy="61668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3" name="Google Shape;337;p19"/>
          <p:cNvGrpSpPr/>
          <p:nvPr/>
        </p:nvGrpSpPr>
        <p:grpSpPr>
          <a:xfrm>
            <a:off x="8094600" y="466560"/>
            <a:ext cx="425160" cy="427680"/>
            <a:chOff x="8094600" y="466560"/>
            <a:chExt cx="425160" cy="427680"/>
          </a:xfrm>
        </p:grpSpPr>
        <p:sp>
          <p:nvSpPr>
            <p:cNvPr id="634" name="Google Shape;338;p19"/>
            <p:cNvSpPr/>
            <p:nvPr/>
          </p:nvSpPr>
          <p:spPr>
            <a:xfrm>
              <a:off x="8259840" y="466560"/>
              <a:ext cx="259920" cy="259200"/>
            </a:xfrm>
            <a:custGeom>
              <a:avLst/>
              <a:gdLst/>
              <a:ahLst/>
              <a:rect l="l" t="t" r="r" b="b"/>
              <a:pathLst>
                <a:path w="7837" h="7715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339;p19"/>
            <p:cNvSpPr/>
            <p:nvPr/>
          </p:nvSpPr>
          <p:spPr>
            <a:xfrm>
              <a:off x="8175240" y="560880"/>
              <a:ext cx="247680" cy="249840"/>
            </a:xfrm>
            <a:custGeom>
              <a:avLst/>
              <a:gdLst/>
              <a:ahLst/>
              <a:rect l="l" t="t" r="r" b="b"/>
              <a:pathLst>
                <a:path w="7467" h="7436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340;p19"/>
            <p:cNvSpPr/>
            <p:nvPr/>
          </p:nvSpPr>
          <p:spPr>
            <a:xfrm>
              <a:off x="8094600" y="475920"/>
              <a:ext cx="413280" cy="418320"/>
            </a:xfrm>
            <a:custGeom>
              <a:avLst/>
              <a:gdLst/>
              <a:ahLst/>
              <a:rect l="l" t="t" r="r" b="b"/>
              <a:pathLst>
                <a:path w="12445" h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3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"/>
                            </p:stCondLst>
                            <p:childTnLst>
                              <p:par>
                                <p:cTn id="12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8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345;p20" descr=""/>
          <p:cNvPicPr/>
          <p:nvPr/>
        </p:nvPicPr>
        <p:blipFill>
          <a:blip r:embed="rId1"/>
          <a:stretch/>
        </p:blipFill>
        <p:spPr>
          <a:xfrm>
            <a:off x="1882080" y="793080"/>
            <a:ext cx="5379120" cy="35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350;g11850b2bf87_3_19"/>
          <p:cNvSpPr/>
          <p:nvPr/>
        </p:nvSpPr>
        <p:spPr>
          <a:xfrm>
            <a:off x="2346480" y="1561320"/>
            <a:ext cx="445032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THANK YOU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39" name="Google Shape;351;g11850b2bf87_3_19"/>
          <p:cNvSpPr/>
          <p:nvPr/>
        </p:nvSpPr>
        <p:spPr>
          <a:xfrm>
            <a:off x="979560" y="4222080"/>
            <a:ext cx="718416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Github: </a:t>
            </a: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https://github.com/ahmedfahad04/SPL-1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3385800" y="2098800"/>
            <a:ext cx="2371680" cy="94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434343"/>
                </a:solidFill>
                <a:latin typeface="Exo 2"/>
                <a:ea typeface="Exo 2"/>
              </a:rPr>
              <a:t>TABLE OF CONTENTS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title"/>
          </p:nvPr>
        </p:nvSpPr>
        <p:spPr>
          <a:xfrm>
            <a:off x="2105280" y="2513880"/>
            <a:ext cx="110700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808080"/>
                </a:solidFill>
                <a:latin typeface="Exo 2"/>
                <a:ea typeface="Exo 2"/>
              </a:rPr>
              <a:t>03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title"/>
          </p:nvPr>
        </p:nvSpPr>
        <p:spPr>
          <a:xfrm>
            <a:off x="475200" y="718200"/>
            <a:ext cx="207288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Project Overview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title"/>
          </p:nvPr>
        </p:nvSpPr>
        <p:spPr>
          <a:xfrm>
            <a:off x="2079360" y="568080"/>
            <a:ext cx="110700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808080"/>
                </a:solidFill>
                <a:latin typeface="Exo 2"/>
                <a:ea typeface="Exo 2"/>
              </a:rPr>
              <a:t>01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title"/>
          </p:nvPr>
        </p:nvSpPr>
        <p:spPr>
          <a:xfrm>
            <a:off x="2105280" y="1542240"/>
            <a:ext cx="110700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808080"/>
                </a:solidFill>
                <a:latin typeface="Exo 2"/>
                <a:ea typeface="Exo 2"/>
              </a:rPr>
              <a:t>02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5" name="PlaceHolder 6"/>
          <p:cNvSpPr>
            <a:spLocks noGrp="1"/>
          </p:cNvSpPr>
          <p:nvPr>
            <p:ph type="title"/>
          </p:nvPr>
        </p:nvSpPr>
        <p:spPr>
          <a:xfrm>
            <a:off x="5922000" y="2119320"/>
            <a:ext cx="107136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808080"/>
                </a:solidFill>
                <a:latin typeface="Exo 2"/>
                <a:ea typeface="Exo 2"/>
              </a:rPr>
              <a:t>04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6" name="PlaceHolder 7"/>
          <p:cNvSpPr>
            <a:spLocks noGrp="1"/>
          </p:cNvSpPr>
          <p:nvPr>
            <p:ph type="title"/>
          </p:nvPr>
        </p:nvSpPr>
        <p:spPr>
          <a:xfrm>
            <a:off x="5922000" y="3138840"/>
            <a:ext cx="107136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808080"/>
                </a:solidFill>
                <a:latin typeface="Exo 2"/>
                <a:ea typeface="Exo 2"/>
              </a:rPr>
              <a:t>05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7" name="PlaceHolder 8"/>
          <p:cNvSpPr>
            <a:spLocks noGrp="1"/>
          </p:cNvSpPr>
          <p:nvPr>
            <p:ph type="title"/>
          </p:nvPr>
        </p:nvSpPr>
        <p:spPr>
          <a:xfrm>
            <a:off x="5922000" y="4158720"/>
            <a:ext cx="1071360" cy="5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808080"/>
                </a:solidFill>
                <a:latin typeface="Exo 2"/>
                <a:ea typeface="Exo 2"/>
              </a:rPr>
              <a:t>06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8" name="PlaceHolder 9"/>
          <p:cNvSpPr>
            <a:spLocks noGrp="1"/>
          </p:cNvSpPr>
          <p:nvPr>
            <p:ph type="title"/>
          </p:nvPr>
        </p:nvSpPr>
        <p:spPr>
          <a:xfrm>
            <a:off x="518040" y="1706760"/>
            <a:ext cx="197352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Motivation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PlaceHolder 10"/>
          <p:cNvSpPr>
            <a:spLocks noGrp="1"/>
          </p:cNvSpPr>
          <p:nvPr>
            <p:ph type="title"/>
          </p:nvPr>
        </p:nvSpPr>
        <p:spPr>
          <a:xfrm>
            <a:off x="496800" y="2664000"/>
            <a:ext cx="197352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How It Works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PlaceHolder 11"/>
          <p:cNvSpPr>
            <a:spLocks noGrp="1"/>
          </p:cNvSpPr>
          <p:nvPr>
            <p:ph type="title"/>
          </p:nvPr>
        </p:nvSpPr>
        <p:spPr>
          <a:xfrm>
            <a:off x="6678720" y="3114720"/>
            <a:ext cx="223956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Tools &amp; Technologies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PlaceHolder 12"/>
          <p:cNvSpPr>
            <a:spLocks noGrp="1"/>
          </p:cNvSpPr>
          <p:nvPr>
            <p:ph type="title"/>
          </p:nvPr>
        </p:nvSpPr>
        <p:spPr>
          <a:xfrm>
            <a:off x="6673320" y="2120040"/>
            <a:ext cx="2239560" cy="67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Working</a:t>
            </a:r>
            <a:r>
              <a:rPr b="1" lang="en" sz="1400" spc="-1" strike="noStrike">
                <a:solidFill>
                  <a:srgbClr val="434343"/>
                </a:solidFill>
                <a:latin typeface="Exo 2"/>
                <a:ea typeface="Exo 2"/>
              </a:rPr>
              <a:t> </a:t>
            </a: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Progress &amp; Future 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PlaceHolder 13"/>
          <p:cNvSpPr>
            <a:spLocks noGrp="1"/>
          </p:cNvSpPr>
          <p:nvPr>
            <p:ph type="title"/>
          </p:nvPr>
        </p:nvSpPr>
        <p:spPr>
          <a:xfrm>
            <a:off x="6678720" y="4291560"/>
            <a:ext cx="1973520" cy="41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Challenges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Google Shape;161;p2"/>
          <p:cNvSpPr/>
          <p:nvPr/>
        </p:nvSpPr>
        <p:spPr>
          <a:xfrm>
            <a:off x="3297240" y="0"/>
            <a:ext cx="360" cy="23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Google Shape;162;p2"/>
          <p:cNvSpPr/>
          <p:nvPr/>
        </p:nvSpPr>
        <p:spPr>
          <a:xfrm>
            <a:off x="5861880" y="3131280"/>
            <a:ext cx="360" cy="20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167;p3">
            <a:hlinkClick r:id="rId1"/>
          </p:cNvPr>
          <p:cNvSpPr/>
          <p:nvPr/>
        </p:nvSpPr>
        <p:spPr>
          <a:xfrm>
            <a:off x="7991640" y="463320"/>
            <a:ext cx="619560" cy="61668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148040" y="3085200"/>
            <a:ext cx="5004720" cy="102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Project 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title"/>
          </p:nvPr>
        </p:nvSpPr>
        <p:spPr>
          <a:xfrm>
            <a:off x="1148040" y="2323800"/>
            <a:ext cx="2978640" cy="75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01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18" name="Google Shape;170;p3"/>
          <p:cNvSpPr/>
          <p:nvPr/>
        </p:nvSpPr>
        <p:spPr>
          <a:xfrm>
            <a:off x="0" y="4028400"/>
            <a:ext cx="156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9" name="Google Shape;171;p3"/>
          <p:cNvGrpSpPr/>
          <p:nvPr/>
        </p:nvGrpSpPr>
        <p:grpSpPr>
          <a:xfrm>
            <a:off x="8089920" y="561240"/>
            <a:ext cx="422640" cy="420840"/>
            <a:chOff x="8089920" y="561240"/>
            <a:chExt cx="422640" cy="420840"/>
          </a:xfrm>
        </p:grpSpPr>
        <p:sp>
          <p:nvSpPr>
            <p:cNvPr id="520" name="Google Shape;172;p3"/>
            <p:cNvSpPr/>
            <p:nvPr/>
          </p:nvSpPr>
          <p:spPr>
            <a:xfrm>
              <a:off x="8211960" y="694800"/>
              <a:ext cx="300600" cy="287280"/>
            </a:xfrm>
            <a:custGeom>
              <a:avLst/>
              <a:gdLst/>
              <a:ah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173;p3"/>
            <p:cNvSpPr/>
            <p:nvPr/>
          </p:nvSpPr>
          <p:spPr>
            <a:xfrm>
              <a:off x="8089920" y="661320"/>
              <a:ext cx="273240" cy="73080"/>
            </a:xfrm>
            <a:custGeom>
              <a:avLst/>
              <a:gdLst/>
              <a:ah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174;p3"/>
            <p:cNvSpPr/>
            <p:nvPr/>
          </p:nvSpPr>
          <p:spPr>
            <a:xfrm>
              <a:off x="8265240" y="761040"/>
              <a:ext cx="97920" cy="73080"/>
            </a:xfrm>
            <a:custGeom>
              <a:avLst/>
              <a:gdLst/>
              <a:ah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175;p3"/>
            <p:cNvSpPr/>
            <p:nvPr/>
          </p:nvSpPr>
          <p:spPr>
            <a:xfrm>
              <a:off x="8089920" y="761040"/>
              <a:ext cx="111960" cy="73080"/>
            </a:xfrm>
            <a:custGeom>
              <a:avLst/>
              <a:gdLst/>
              <a:ah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76;p3"/>
            <p:cNvSpPr/>
            <p:nvPr/>
          </p:nvSpPr>
          <p:spPr>
            <a:xfrm>
              <a:off x="8089920" y="561240"/>
              <a:ext cx="273240" cy="73080"/>
            </a:xfrm>
            <a:custGeom>
              <a:avLst/>
              <a:gdLst/>
              <a:ah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3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ubTitle"/>
          </p:nvPr>
        </p:nvSpPr>
        <p:spPr>
          <a:xfrm>
            <a:off x="1841760" y="1173960"/>
            <a:ext cx="5459760" cy="2950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I will recreate a simple Linux Shell (Bash) that includes the basic shell operations namely: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Executing simple shell commands </a:t>
            </a:r>
            <a:r>
              <a:rPr b="0" lang="en" sz="2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(will implement a few of them due to time limitation)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Command name customization </a:t>
            </a:r>
            <a:r>
              <a:rPr b="0" lang="en" sz="2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(aliasing)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Tentative command suggestion,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Text &amp; background color customization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Command auto-completion.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6" name="Google Shape;182;p4"/>
          <p:cNvSpPr/>
          <p:nvPr/>
        </p:nvSpPr>
        <p:spPr>
          <a:xfrm>
            <a:off x="4491720" y="623160"/>
            <a:ext cx="457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183;p4"/>
          <p:cNvSpPr/>
          <p:nvPr/>
        </p:nvSpPr>
        <p:spPr>
          <a:xfrm>
            <a:off x="56880" y="4480200"/>
            <a:ext cx="457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747880" y="2635560"/>
            <a:ext cx="5195160" cy="192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Motivation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title"/>
          </p:nvPr>
        </p:nvSpPr>
        <p:spPr>
          <a:xfrm>
            <a:off x="4964400" y="2323800"/>
            <a:ext cx="2978640" cy="75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02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30" name="Google Shape;190;p5"/>
          <p:cNvSpPr/>
          <p:nvPr/>
        </p:nvSpPr>
        <p:spPr>
          <a:xfrm>
            <a:off x="7578360" y="4028400"/>
            <a:ext cx="156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Google Shape;191;p5">
            <a:hlinkClick r:id="rId1"/>
          </p:cNvPr>
          <p:cNvSpPr/>
          <p:nvPr/>
        </p:nvSpPr>
        <p:spPr>
          <a:xfrm>
            <a:off x="7997400" y="372240"/>
            <a:ext cx="619560" cy="61668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2" name="Google Shape;192;p5"/>
          <p:cNvGrpSpPr/>
          <p:nvPr/>
        </p:nvGrpSpPr>
        <p:grpSpPr>
          <a:xfrm>
            <a:off x="8088840" y="461160"/>
            <a:ext cx="437040" cy="438840"/>
            <a:chOff x="8088840" y="461160"/>
            <a:chExt cx="437040" cy="438840"/>
          </a:xfrm>
        </p:grpSpPr>
        <p:sp>
          <p:nvSpPr>
            <p:cNvPr id="533" name="Google Shape;193;p5"/>
            <p:cNvSpPr/>
            <p:nvPr/>
          </p:nvSpPr>
          <p:spPr>
            <a:xfrm>
              <a:off x="8317800" y="461160"/>
              <a:ext cx="208080" cy="436680"/>
            </a:xfrm>
            <a:custGeom>
              <a:avLst/>
              <a:gdLst/>
              <a:ahLst/>
              <a:rect l="l" t="t" r="r" b="b"/>
              <a:pathLst>
                <a:path w="6113" h="12036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194;p5"/>
            <p:cNvSpPr/>
            <p:nvPr/>
          </p:nvSpPr>
          <p:spPr>
            <a:xfrm>
              <a:off x="8088840" y="463320"/>
              <a:ext cx="207000" cy="436680"/>
            </a:xfrm>
            <a:custGeom>
              <a:avLst/>
              <a:gdLst/>
              <a:ahLst/>
              <a:rect l="l" t="t" r="r" b="b"/>
              <a:pathLst>
                <a:path w="6081" h="12036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3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7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199;p6"/>
          <p:cNvSpPr/>
          <p:nvPr/>
        </p:nvSpPr>
        <p:spPr>
          <a:xfrm>
            <a:off x="728280" y="2481840"/>
            <a:ext cx="2328120" cy="196848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PlaceHolder 1"/>
          <p:cNvSpPr>
            <a:spLocks noGrp="1"/>
          </p:cNvSpPr>
          <p:nvPr>
            <p:ph type="subTitle"/>
          </p:nvPr>
        </p:nvSpPr>
        <p:spPr>
          <a:xfrm>
            <a:off x="4471200" y="442080"/>
            <a:ext cx="3764520" cy="425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6600">
              <a:lnSpc>
                <a:spcPct val="100000"/>
              </a:lnSpc>
              <a:buClr>
                <a:srgbClr val="434343"/>
              </a:buClr>
              <a:buFont typeface="Roboto Condensed Light"/>
              <a:buChar char="➔"/>
            </a:pP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Rather than working on Windows, I want to try something different. Therefore I decided to implement my project in </a:t>
            </a:r>
            <a:r>
              <a:rPr b="1" lang="en" sz="17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Ubuntu</a:t>
            </a: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 to learn more about different </a:t>
            </a:r>
            <a:r>
              <a:rPr b="1" lang="en" sz="17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operating systems</a:t>
            </a: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434343"/>
              </a:buClr>
              <a:buFont typeface="Roboto Condensed Light"/>
              <a:buChar char="➔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Another reason for selecting this project is to minutely observe how the </a:t>
            </a:r>
            <a:r>
              <a:rPr b="1" lang="en" sz="17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system process, I/O redirection, pipelines </a:t>
            </a: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work, and to know how </a:t>
            </a:r>
            <a:r>
              <a:rPr b="1" lang="en" sz="17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the shell has been implemented using C.</a:t>
            </a: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 Ultimately, I want to reinforce my knowledge about </a:t>
            </a:r>
            <a:r>
              <a:rPr b="1" lang="en" sz="17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system-level programming </a:t>
            </a: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by building the shell from scratch.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537" name="Google Shape;201;p6"/>
          <p:cNvGrpSpPr/>
          <p:nvPr/>
        </p:nvGrpSpPr>
        <p:grpSpPr>
          <a:xfrm>
            <a:off x="1013040" y="2531160"/>
            <a:ext cx="1757160" cy="1755000"/>
            <a:chOff x="1013040" y="2531160"/>
            <a:chExt cx="1757160" cy="1755000"/>
          </a:xfrm>
        </p:grpSpPr>
        <p:sp>
          <p:nvSpPr>
            <p:cNvPr id="538" name="Google Shape;202;p6"/>
            <p:cNvSpPr/>
            <p:nvPr/>
          </p:nvSpPr>
          <p:spPr>
            <a:xfrm rot="20153400">
              <a:off x="1958400" y="3112560"/>
              <a:ext cx="266400" cy="251640"/>
            </a:xfrm>
            <a:custGeom>
              <a:avLst/>
              <a:gdLst/>
              <a:ahLst/>
              <a:rect l="l" t="t" r="r" b="b"/>
              <a:pathLst>
                <a:path w="2459" h="2459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203;p6"/>
            <p:cNvSpPr/>
            <p:nvPr/>
          </p:nvSpPr>
          <p:spPr>
            <a:xfrm rot="20153400">
              <a:off x="1962360" y="2606760"/>
              <a:ext cx="608400" cy="1105920"/>
            </a:xfrm>
            <a:custGeom>
              <a:avLst/>
              <a:gdLst/>
              <a:ahLst/>
              <a:rect l="l" t="t" r="r" b="b"/>
              <a:pathLst>
                <a:path w="5609" h="10775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204;p6"/>
            <p:cNvSpPr/>
            <p:nvPr/>
          </p:nvSpPr>
          <p:spPr>
            <a:xfrm rot="20153400">
              <a:off x="1615320" y="3789000"/>
              <a:ext cx="450720" cy="423360"/>
            </a:xfrm>
            <a:custGeom>
              <a:avLst/>
              <a:gdLst/>
              <a:ahLst/>
              <a:rect l="l" t="t" r="r" b="b"/>
              <a:pathLst>
                <a:path w="4159" h="4128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205;p6"/>
            <p:cNvSpPr/>
            <p:nvPr/>
          </p:nvSpPr>
          <p:spPr>
            <a:xfrm rot="20153400">
              <a:off x="1446120" y="2924640"/>
              <a:ext cx="597960" cy="928080"/>
            </a:xfrm>
            <a:custGeom>
              <a:avLst/>
              <a:gdLst/>
              <a:ahLst/>
              <a:rect l="l" t="t" r="r" b="b"/>
              <a:pathLst>
                <a:path w="5514" h="9043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206;p6"/>
            <p:cNvSpPr/>
            <p:nvPr/>
          </p:nvSpPr>
          <p:spPr>
            <a:xfrm rot="20153400">
              <a:off x="1118160" y="3282840"/>
              <a:ext cx="389520" cy="597960"/>
            </a:xfrm>
            <a:custGeom>
              <a:avLst/>
              <a:gdLst/>
              <a:ahLst/>
              <a:rect l="l" t="t" r="r" b="b"/>
              <a:pathLst>
                <a:path w="3593" h="5829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2754720" y="1909800"/>
            <a:ext cx="5195160" cy="192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How It 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title"/>
          </p:nvPr>
        </p:nvSpPr>
        <p:spPr>
          <a:xfrm>
            <a:off x="4971240" y="1491840"/>
            <a:ext cx="2978640" cy="75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03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45" name="Google Shape;213;p10"/>
          <p:cNvSpPr/>
          <p:nvPr/>
        </p:nvSpPr>
        <p:spPr>
          <a:xfrm>
            <a:off x="7642800" y="3337560"/>
            <a:ext cx="155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Google Shape;214;p10">
            <a:hlinkClick r:id="rId1"/>
          </p:cNvPr>
          <p:cNvSpPr/>
          <p:nvPr/>
        </p:nvSpPr>
        <p:spPr>
          <a:xfrm>
            <a:off x="8061480" y="379440"/>
            <a:ext cx="619560" cy="61668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7" name="Google Shape;215;p10"/>
          <p:cNvGrpSpPr/>
          <p:nvPr/>
        </p:nvGrpSpPr>
        <p:grpSpPr>
          <a:xfrm>
            <a:off x="8194320" y="510120"/>
            <a:ext cx="353520" cy="355320"/>
            <a:chOff x="8194320" y="510120"/>
            <a:chExt cx="353520" cy="355320"/>
          </a:xfrm>
        </p:grpSpPr>
        <p:sp>
          <p:nvSpPr>
            <p:cNvPr id="548" name="Google Shape;216;p10"/>
            <p:cNvSpPr/>
            <p:nvPr/>
          </p:nvSpPr>
          <p:spPr>
            <a:xfrm>
              <a:off x="8194320" y="510120"/>
              <a:ext cx="337680" cy="159840"/>
            </a:xfrm>
            <a:custGeom>
              <a:avLst/>
              <a:gdLst/>
              <a:ahLst/>
              <a:rect l="l" t="t" r="r" b="b"/>
              <a:pathLst>
                <a:path w="11437" h="542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217;p10"/>
            <p:cNvSpPr/>
            <p:nvPr/>
          </p:nvSpPr>
          <p:spPr>
            <a:xfrm>
              <a:off x="8307000" y="572400"/>
              <a:ext cx="178200" cy="177840"/>
            </a:xfrm>
            <a:custGeom>
              <a:avLst/>
              <a:gdLst/>
              <a:ahLst/>
              <a:rect l="l" t="t" r="r" b="b"/>
              <a:pathLst>
                <a:path w="6050" h="6037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218;p10"/>
            <p:cNvSpPr/>
            <p:nvPr/>
          </p:nvSpPr>
          <p:spPr>
            <a:xfrm>
              <a:off x="8388000" y="525960"/>
              <a:ext cx="159840" cy="338760"/>
            </a:xfrm>
            <a:custGeom>
              <a:avLst/>
              <a:gdLst/>
              <a:ahLst/>
              <a:rect l="l" t="t" r="r" b="b"/>
              <a:pathLst>
                <a:path w="5420" h="11469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219;p10"/>
            <p:cNvSpPr/>
            <p:nvPr/>
          </p:nvSpPr>
          <p:spPr>
            <a:xfrm>
              <a:off x="8196840" y="718920"/>
              <a:ext cx="84960" cy="82440"/>
            </a:xfrm>
            <a:custGeom>
              <a:avLst/>
              <a:gdLst/>
              <a:ahLst/>
              <a:rect l="l" t="t" r="r" b="b"/>
              <a:pathLst>
                <a:path w="2900" h="2813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220;p10"/>
            <p:cNvSpPr/>
            <p:nvPr/>
          </p:nvSpPr>
          <p:spPr>
            <a:xfrm>
              <a:off x="8256600" y="777240"/>
              <a:ext cx="83160" cy="83520"/>
            </a:xfrm>
            <a:custGeom>
              <a:avLst/>
              <a:gdLst/>
              <a:ahLst/>
              <a:rect l="l" t="t" r="r" b="b"/>
              <a:pathLst>
                <a:path w="2836" h="2845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221;p10"/>
            <p:cNvSpPr/>
            <p:nvPr/>
          </p:nvSpPr>
          <p:spPr>
            <a:xfrm>
              <a:off x="8194320" y="772560"/>
              <a:ext cx="93600" cy="92880"/>
            </a:xfrm>
            <a:custGeom>
              <a:avLst/>
              <a:gdLst/>
              <a:ahLst/>
              <a:rect l="l" t="t" r="r" b="b"/>
              <a:pathLst>
                <a:path w="3183" h="3159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3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"/>
                            </p:stCondLst>
                            <p:childTnLst>
                              <p:par>
                                <p:cTn id="7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8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22720" y="436320"/>
            <a:ext cx="5666400" cy="42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marL="457200" indent="-34308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Basic Shell Operation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Google Shape;227;p11"/>
          <p:cNvSpPr/>
          <p:nvPr/>
        </p:nvSpPr>
        <p:spPr>
          <a:xfrm>
            <a:off x="1307160" y="2631240"/>
            <a:ext cx="546480" cy="42696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1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6" name="Google Shape;228;p11"/>
          <p:cNvSpPr/>
          <p:nvPr/>
        </p:nvSpPr>
        <p:spPr>
          <a:xfrm>
            <a:off x="2636280" y="2631240"/>
            <a:ext cx="556560" cy="42696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2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7" name="Google Shape;229;p11"/>
          <p:cNvSpPr/>
          <p:nvPr/>
        </p:nvSpPr>
        <p:spPr>
          <a:xfrm>
            <a:off x="3927600" y="2631240"/>
            <a:ext cx="617760" cy="42696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3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8" name="Google Shape;230;p11"/>
          <p:cNvSpPr/>
          <p:nvPr/>
        </p:nvSpPr>
        <p:spPr>
          <a:xfrm>
            <a:off x="5279760" y="2631240"/>
            <a:ext cx="551520" cy="42696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4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9" name="Google Shape;231;p11"/>
          <p:cNvSpPr/>
          <p:nvPr/>
        </p:nvSpPr>
        <p:spPr>
          <a:xfrm>
            <a:off x="6533640" y="2631240"/>
            <a:ext cx="617760" cy="42696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5</a:t>
            </a:r>
            <a:endParaRPr b="0" lang="en-US" sz="1900" spc="-1" strike="noStrike">
              <a:latin typeface="Arial"/>
            </a:endParaRPr>
          </a:p>
        </p:txBody>
      </p:sp>
      <p:grpSp>
        <p:nvGrpSpPr>
          <p:cNvPr id="560" name="Google Shape;232;p11"/>
          <p:cNvGrpSpPr/>
          <p:nvPr/>
        </p:nvGrpSpPr>
        <p:grpSpPr>
          <a:xfrm>
            <a:off x="610920" y="1152720"/>
            <a:ext cx="7475760" cy="3352320"/>
            <a:chOff x="610920" y="1152720"/>
            <a:chExt cx="7475760" cy="3352320"/>
          </a:xfrm>
        </p:grpSpPr>
        <p:grpSp>
          <p:nvGrpSpPr>
            <p:cNvPr id="561" name="Google Shape;233;p11"/>
            <p:cNvGrpSpPr/>
            <p:nvPr/>
          </p:nvGrpSpPr>
          <p:grpSpPr>
            <a:xfrm>
              <a:off x="870480" y="2089800"/>
              <a:ext cx="6719400" cy="1527480"/>
              <a:chOff x="870480" y="2089800"/>
              <a:chExt cx="6719400" cy="1527480"/>
            </a:xfrm>
          </p:grpSpPr>
          <p:grpSp>
            <p:nvGrpSpPr>
              <p:cNvPr id="562" name="Google Shape;234;p11"/>
              <p:cNvGrpSpPr/>
              <p:nvPr/>
            </p:nvGrpSpPr>
            <p:grpSpPr>
              <a:xfrm>
                <a:off x="870480" y="2348640"/>
                <a:ext cx="6719400" cy="988560"/>
                <a:chOff x="870480" y="2348640"/>
                <a:chExt cx="6719400" cy="988560"/>
              </a:xfrm>
            </p:grpSpPr>
            <p:sp>
              <p:nvSpPr>
                <p:cNvPr id="563" name="Google Shape;235;p11"/>
                <p:cNvSpPr/>
                <p:nvPr/>
              </p:nvSpPr>
              <p:spPr>
                <a:xfrm>
                  <a:off x="4831560" y="2843280"/>
                  <a:ext cx="1438560" cy="493920"/>
                </a:xfrm>
                <a:custGeom>
                  <a:avLst/>
                  <a:gdLst/>
                  <a:ahLst/>
                  <a:rect l="l" t="t" r="r" b="b"/>
                  <a:pathLst>
                    <a:path w="7904" h="3951">
                      <a:moveTo>
                        <a:pt x="1" y="0"/>
                      </a:moveTo>
                      <a:cubicBezTo>
                        <a:pt x="1" y="540"/>
                        <a:pt x="113" y="1075"/>
                        <a:pt x="327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6132" y="3951"/>
                        <a:pt x="7903" y="2178"/>
                        <a:pt x="7903" y="0"/>
                      </a:cubicBezTo>
                      <a:lnTo>
                        <a:pt x="7248" y="0"/>
                      </a:lnTo>
                      <a:cubicBezTo>
                        <a:pt x="7248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4" name="Google Shape;236;p11"/>
                <p:cNvSpPr/>
                <p:nvPr/>
              </p:nvSpPr>
              <p:spPr>
                <a:xfrm>
                  <a:off x="3512160" y="2348640"/>
                  <a:ext cx="1438200" cy="493920"/>
                </a:xfrm>
                <a:custGeom>
                  <a:avLst/>
                  <a:gdLst/>
                  <a:ahLst/>
                  <a:rect l="l" t="t" r="r" b="b"/>
                  <a:pathLst>
                    <a:path w="7902" h="3951">
                      <a:moveTo>
                        <a:pt x="3951" y="0"/>
                      </a:moveTo>
                      <a:cubicBezTo>
                        <a:pt x="2330" y="0"/>
                        <a:pt x="935" y="982"/>
                        <a:pt x="327" y="2380"/>
                      </a:cubicBezTo>
                      <a:cubicBezTo>
                        <a:pt x="111" y="2874"/>
                        <a:pt x="0" y="3409"/>
                        <a:pt x="0" y="3951"/>
                      </a:cubicBezTo>
                      <a:lnTo>
                        <a:pt x="653" y="3951"/>
                      </a:lnTo>
                      <a:cubicBezTo>
                        <a:pt x="653" y="2135"/>
                        <a:pt x="2133" y="657"/>
                        <a:pt x="3951" y="657"/>
                      </a:cubicBezTo>
                      <a:cubicBezTo>
                        <a:pt x="5767" y="657"/>
                        <a:pt x="7246" y="2135"/>
                        <a:pt x="7246" y="3951"/>
                      </a:cubicBezTo>
                      <a:lnTo>
                        <a:pt x="7901" y="3951"/>
                      </a:lnTo>
                      <a:cubicBezTo>
                        <a:pt x="7901" y="3411"/>
                        <a:pt x="7791" y="2876"/>
                        <a:pt x="7574" y="2381"/>
                      </a:cubicBezTo>
                      <a:cubicBezTo>
                        <a:pt x="6966" y="982"/>
                        <a:pt x="5571" y="0"/>
                        <a:pt x="395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5" name="Google Shape;237;p11"/>
                <p:cNvSpPr/>
                <p:nvPr/>
              </p:nvSpPr>
              <p:spPr>
                <a:xfrm>
                  <a:off x="870480" y="2348640"/>
                  <a:ext cx="1439640" cy="495360"/>
                </a:xfrm>
                <a:custGeom>
                  <a:avLst/>
                  <a:gdLst/>
                  <a:ahLst/>
                  <a:rect l="l" t="t" r="r" b="b"/>
                  <a:pathLst>
                    <a:path w="7910" h="3964">
                      <a:moveTo>
                        <a:pt x="3958" y="0"/>
                      </a:moveTo>
                      <a:cubicBezTo>
                        <a:pt x="3954" y="0"/>
                        <a:pt x="3950" y="0"/>
                        <a:pt x="3946" y="0"/>
                      </a:cubicBezTo>
                      <a:cubicBezTo>
                        <a:pt x="1768" y="6"/>
                        <a:pt x="0" y="1784"/>
                        <a:pt x="6" y="3963"/>
                      </a:cubicBezTo>
                      <a:lnTo>
                        <a:pt x="661" y="3962"/>
                      </a:lnTo>
                      <a:cubicBezTo>
                        <a:pt x="657" y="2144"/>
                        <a:pt x="2131" y="661"/>
                        <a:pt x="3947" y="655"/>
                      </a:cubicBezTo>
                      <a:cubicBezTo>
                        <a:pt x="3951" y="655"/>
                        <a:pt x="3955" y="655"/>
                        <a:pt x="3959" y="655"/>
                      </a:cubicBezTo>
                      <a:cubicBezTo>
                        <a:pt x="5771" y="655"/>
                        <a:pt x="7248" y="2127"/>
                        <a:pt x="7254" y="3939"/>
                      </a:cubicBezTo>
                      <a:lnTo>
                        <a:pt x="7256" y="3939"/>
                      </a:lnTo>
                      <a:lnTo>
                        <a:pt x="7909" y="3938"/>
                      </a:lnTo>
                      <a:cubicBezTo>
                        <a:pt x="7907" y="3398"/>
                        <a:pt x="7795" y="2863"/>
                        <a:pt x="7578" y="2368"/>
                      </a:cubicBezTo>
                      <a:cubicBezTo>
                        <a:pt x="6966" y="976"/>
                        <a:pt x="5573" y="0"/>
                        <a:pt x="395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6" name="Google Shape;238;p11"/>
                <p:cNvSpPr/>
                <p:nvPr/>
              </p:nvSpPr>
              <p:spPr>
                <a:xfrm>
                  <a:off x="2192040" y="2843280"/>
                  <a:ext cx="1438560" cy="493920"/>
                </a:xfrm>
                <a:custGeom>
                  <a:avLst/>
                  <a:gdLst/>
                  <a:ahLst/>
                  <a:rect l="l" t="t" r="r" b="b"/>
                  <a:pathLst>
                    <a:path w="7904" h="3951">
                      <a:moveTo>
                        <a:pt x="1" y="0"/>
                      </a:moveTo>
                      <a:cubicBezTo>
                        <a:pt x="1" y="540"/>
                        <a:pt x="111" y="1075"/>
                        <a:pt x="328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5574" y="3951"/>
                        <a:pt x="6967" y="2971"/>
                        <a:pt x="7575" y="1573"/>
                      </a:cubicBezTo>
                      <a:cubicBezTo>
                        <a:pt x="7791" y="1076"/>
                        <a:pt x="7903" y="541"/>
                        <a:pt x="7903" y="0"/>
                      </a:cubicBezTo>
                      <a:lnTo>
                        <a:pt x="7249" y="0"/>
                      </a:lnTo>
                      <a:cubicBezTo>
                        <a:pt x="7249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7" name="Google Shape;239;p11"/>
                <p:cNvSpPr/>
                <p:nvPr/>
              </p:nvSpPr>
              <p:spPr>
                <a:xfrm>
                  <a:off x="6150240" y="2348640"/>
                  <a:ext cx="1439640" cy="495360"/>
                </a:xfrm>
                <a:custGeom>
                  <a:avLst/>
                  <a:gdLst/>
                  <a:ahLst/>
                  <a:rect l="l" t="t" r="r" b="b"/>
                  <a:pathLst>
                    <a:path w="7910" h="3964">
                      <a:moveTo>
                        <a:pt x="3959" y="0"/>
                      </a:moveTo>
                      <a:cubicBezTo>
                        <a:pt x="3955" y="0"/>
                        <a:pt x="3951" y="0"/>
                        <a:pt x="3947" y="0"/>
                      </a:cubicBezTo>
                      <a:cubicBezTo>
                        <a:pt x="1769" y="8"/>
                        <a:pt x="1" y="1786"/>
                        <a:pt x="7" y="3963"/>
                      </a:cubicBezTo>
                      <a:lnTo>
                        <a:pt x="664" y="3962"/>
                      </a:lnTo>
                      <a:cubicBezTo>
                        <a:pt x="658" y="2144"/>
                        <a:pt x="2132" y="661"/>
                        <a:pt x="3948" y="657"/>
                      </a:cubicBezTo>
                      <a:cubicBezTo>
                        <a:pt x="3952" y="657"/>
                        <a:pt x="3956" y="657"/>
                        <a:pt x="3960" y="657"/>
                      </a:cubicBezTo>
                      <a:cubicBezTo>
                        <a:pt x="5772" y="657"/>
                        <a:pt x="7249" y="2127"/>
                        <a:pt x="7255" y="3941"/>
                      </a:cubicBezTo>
                      <a:lnTo>
                        <a:pt x="7257" y="3941"/>
                      </a:lnTo>
                      <a:lnTo>
                        <a:pt x="7910" y="3939"/>
                      </a:lnTo>
                      <a:cubicBezTo>
                        <a:pt x="7908" y="3398"/>
                        <a:pt x="7796" y="2865"/>
                        <a:pt x="7578" y="2370"/>
                      </a:cubicBezTo>
                      <a:cubicBezTo>
                        <a:pt x="6967" y="976"/>
                        <a:pt x="5574" y="0"/>
                        <a:pt x="3959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68" name="Google Shape;240;p11"/>
              <p:cNvSpPr/>
              <p:nvPr/>
            </p:nvSpPr>
            <p:spPr>
              <a:xfrm>
                <a:off x="1072800" y="2516040"/>
                <a:ext cx="997920" cy="1101240"/>
              </a:xfrm>
              <a:custGeom>
                <a:avLst/>
                <a:gdLst/>
                <a:ahLst/>
                <a:rect l="l" t="t" r="r" b="b"/>
                <a:pathLst>
                  <a:path w="5485" h="8802">
                    <a:moveTo>
                      <a:pt x="2798" y="1197"/>
                    </a:moveTo>
                    <a:cubicBezTo>
                      <a:pt x="2989" y="1197"/>
                      <a:pt x="3183" y="1234"/>
                      <a:pt x="3366" y="1310"/>
                    </a:cubicBezTo>
                    <a:cubicBezTo>
                      <a:pt x="3924" y="1542"/>
                      <a:pt x="4287" y="2085"/>
                      <a:pt x="4287" y="2689"/>
                    </a:cubicBezTo>
                    <a:cubicBezTo>
                      <a:pt x="4287" y="3512"/>
                      <a:pt x="3619" y="4178"/>
                      <a:pt x="2796" y="4180"/>
                    </a:cubicBezTo>
                    <a:cubicBezTo>
                      <a:pt x="2194" y="4180"/>
                      <a:pt x="1650" y="3816"/>
                      <a:pt x="1419" y="3259"/>
                    </a:cubicBezTo>
                    <a:cubicBezTo>
                      <a:pt x="1189" y="2702"/>
                      <a:pt x="1317" y="2061"/>
                      <a:pt x="1743" y="1634"/>
                    </a:cubicBezTo>
                    <a:cubicBezTo>
                      <a:pt x="2028" y="1348"/>
                      <a:pt x="2410" y="1197"/>
                      <a:pt x="2798" y="1197"/>
                    </a:cubicBezTo>
                    <a:close/>
                    <a:moveTo>
                      <a:pt x="2796" y="1"/>
                    </a:moveTo>
                    <a:cubicBezTo>
                      <a:pt x="2254" y="1"/>
                      <a:pt x="1714" y="165"/>
                      <a:pt x="1253" y="489"/>
                    </a:cubicBezTo>
                    <a:cubicBezTo>
                      <a:pt x="433" y="1063"/>
                      <a:pt x="0" y="2048"/>
                      <a:pt x="132" y="3043"/>
                    </a:cubicBezTo>
                    <a:cubicBezTo>
                      <a:pt x="263" y="4037"/>
                      <a:pt x="937" y="4875"/>
                      <a:pt x="1880" y="5216"/>
                    </a:cubicBezTo>
                    <a:lnTo>
                      <a:pt x="1880" y="6705"/>
                    </a:lnTo>
                    <a:lnTo>
                      <a:pt x="1067" y="6705"/>
                    </a:lnTo>
                    <a:lnTo>
                      <a:pt x="2723" y="8801"/>
                    </a:lnTo>
                    <a:lnTo>
                      <a:pt x="4377" y="6705"/>
                    </a:lnTo>
                    <a:lnTo>
                      <a:pt x="3563" y="6705"/>
                    </a:lnTo>
                    <a:lnTo>
                      <a:pt x="3563" y="5265"/>
                    </a:lnTo>
                    <a:cubicBezTo>
                      <a:pt x="4703" y="4926"/>
                      <a:pt x="5485" y="3877"/>
                      <a:pt x="5485" y="2689"/>
                    </a:cubicBezTo>
                    <a:cubicBezTo>
                      <a:pt x="5485" y="1685"/>
                      <a:pt x="4926" y="766"/>
                      <a:pt x="4037" y="304"/>
                    </a:cubicBezTo>
                    <a:cubicBezTo>
                      <a:pt x="3647" y="101"/>
                      <a:pt x="3221" y="1"/>
                      <a:pt x="279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Google Shape;241;p11"/>
              <p:cNvSpPr/>
              <p:nvPr/>
            </p:nvSpPr>
            <p:spPr>
              <a:xfrm>
                <a:off x="2398680" y="2089800"/>
                <a:ext cx="1042560" cy="1098360"/>
              </a:xfrm>
              <a:custGeom>
                <a:avLst/>
                <a:gdLst/>
                <a:ahLst/>
                <a:rect l="l" t="t" r="r" b="b"/>
                <a:pathLst>
                  <a:path w="5729" h="8779">
                    <a:moveTo>
                      <a:pt x="2858" y="4600"/>
                    </a:moveTo>
                    <a:cubicBezTo>
                      <a:pt x="3050" y="4600"/>
                      <a:pt x="3243" y="4637"/>
                      <a:pt x="3427" y="4713"/>
                    </a:cubicBezTo>
                    <a:cubicBezTo>
                      <a:pt x="3985" y="4945"/>
                      <a:pt x="4347" y="5488"/>
                      <a:pt x="4347" y="6092"/>
                    </a:cubicBezTo>
                    <a:cubicBezTo>
                      <a:pt x="4347" y="6915"/>
                      <a:pt x="3679" y="7581"/>
                      <a:pt x="2856" y="7583"/>
                    </a:cubicBezTo>
                    <a:cubicBezTo>
                      <a:pt x="2254" y="7583"/>
                      <a:pt x="1709" y="7219"/>
                      <a:pt x="1479" y="6662"/>
                    </a:cubicBezTo>
                    <a:cubicBezTo>
                      <a:pt x="1248" y="6105"/>
                      <a:pt x="1376" y="5464"/>
                      <a:pt x="1802" y="5037"/>
                    </a:cubicBezTo>
                    <a:cubicBezTo>
                      <a:pt x="2087" y="4751"/>
                      <a:pt x="2469" y="4600"/>
                      <a:pt x="2858" y="4600"/>
                    </a:cubicBezTo>
                    <a:close/>
                    <a:moveTo>
                      <a:pt x="2883" y="0"/>
                    </a:moveTo>
                    <a:lnTo>
                      <a:pt x="1227" y="2097"/>
                    </a:lnTo>
                    <a:lnTo>
                      <a:pt x="2041" y="2097"/>
                    </a:lnTo>
                    <a:lnTo>
                      <a:pt x="2041" y="3530"/>
                    </a:lnTo>
                    <a:cubicBezTo>
                      <a:pt x="782" y="3930"/>
                      <a:pt x="1" y="5184"/>
                      <a:pt x="196" y="6491"/>
                    </a:cubicBezTo>
                    <a:cubicBezTo>
                      <a:pt x="393" y="7796"/>
                      <a:pt x="1507" y="8766"/>
                      <a:pt x="2827" y="8779"/>
                    </a:cubicBezTo>
                    <a:cubicBezTo>
                      <a:pt x="2837" y="8779"/>
                      <a:pt x="2847" y="8779"/>
                      <a:pt x="2857" y="8779"/>
                    </a:cubicBezTo>
                    <a:cubicBezTo>
                      <a:pt x="4165" y="8779"/>
                      <a:pt x="5285" y="7837"/>
                      <a:pt x="5506" y="6545"/>
                    </a:cubicBezTo>
                    <a:cubicBezTo>
                      <a:pt x="5729" y="5245"/>
                      <a:pt x="4974" y="3973"/>
                      <a:pt x="3724" y="3547"/>
                    </a:cubicBezTo>
                    <a:lnTo>
                      <a:pt x="3724" y="2097"/>
                    </a:lnTo>
                    <a:lnTo>
                      <a:pt x="4539" y="2097"/>
                    </a:lnTo>
                    <a:lnTo>
                      <a:pt x="2883" y="0"/>
                    </a:lnTo>
                    <a:close/>
                  </a:path>
                </a:pathLst>
              </a:custGeom>
              <a:solidFill>
                <a:srgbClr val="cfd9e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Google Shape;242;p11"/>
              <p:cNvSpPr/>
              <p:nvPr/>
            </p:nvSpPr>
            <p:spPr>
              <a:xfrm>
                <a:off x="3708360" y="2516040"/>
                <a:ext cx="997920" cy="1101240"/>
              </a:xfrm>
              <a:custGeom>
                <a:avLst/>
                <a:gdLst/>
                <a:ahLst/>
                <a:rect l="l" t="t" r="r" b="b"/>
                <a:pathLst>
                  <a:path w="5484" h="8802">
                    <a:moveTo>
                      <a:pt x="2796" y="1197"/>
                    </a:moveTo>
                    <a:cubicBezTo>
                      <a:pt x="2988" y="1197"/>
                      <a:pt x="3181" y="1234"/>
                      <a:pt x="3365" y="1310"/>
                    </a:cubicBezTo>
                    <a:cubicBezTo>
                      <a:pt x="3922" y="1542"/>
                      <a:pt x="4286" y="2085"/>
                      <a:pt x="4286" y="2689"/>
                    </a:cubicBezTo>
                    <a:cubicBezTo>
                      <a:pt x="4284" y="3512"/>
                      <a:pt x="3618" y="4178"/>
                      <a:pt x="2795" y="4180"/>
                    </a:cubicBezTo>
                    <a:cubicBezTo>
                      <a:pt x="2191" y="4180"/>
                      <a:pt x="1649" y="3816"/>
                      <a:pt x="1418" y="3259"/>
                    </a:cubicBezTo>
                    <a:cubicBezTo>
                      <a:pt x="1187" y="2702"/>
                      <a:pt x="1314" y="2061"/>
                      <a:pt x="1740" y="1634"/>
                    </a:cubicBezTo>
                    <a:cubicBezTo>
                      <a:pt x="2026" y="1348"/>
                      <a:pt x="2408" y="1197"/>
                      <a:pt x="2796" y="1197"/>
                    </a:cubicBezTo>
                    <a:close/>
                    <a:moveTo>
                      <a:pt x="2794" y="1"/>
                    </a:moveTo>
                    <a:cubicBezTo>
                      <a:pt x="2254" y="1"/>
                      <a:pt x="1717" y="163"/>
                      <a:pt x="1258" y="484"/>
                    </a:cubicBezTo>
                    <a:cubicBezTo>
                      <a:pt x="436" y="1055"/>
                      <a:pt x="1" y="2037"/>
                      <a:pt x="127" y="3030"/>
                    </a:cubicBezTo>
                    <a:cubicBezTo>
                      <a:pt x="255" y="4023"/>
                      <a:pt x="923" y="4863"/>
                      <a:pt x="1862" y="5211"/>
                    </a:cubicBezTo>
                    <a:lnTo>
                      <a:pt x="1862" y="6705"/>
                    </a:lnTo>
                    <a:lnTo>
                      <a:pt x="1048" y="6705"/>
                    </a:lnTo>
                    <a:lnTo>
                      <a:pt x="2704" y="8801"/>
                    </a:lnTo>
                    <a:lnTo>
                      <a:pt x="4360" y="6705"/>
                    </a:lnTo>
                    <a:lnTo>
                      <a:pt x="3545" y="6705"/>
                    </a:lnTo>
                    <a:lnTo>
                      <a:pt x="3545" y="5270"/>
                    </a:lnTo>
                    <a:cubicBezTo>
                      <a:pt x="4693" y="4935"/>
                      <a:pt x="5484" y="3883"/>
                      <a:pt x="5484" y="2689"/>
                    </a:cubicBezTo>
                    <a:cubicBezTo>
                      <a:pt x="5482" y="1688"/>
                      <a:pt x="4927" y="769"/>
                      <a:pt x="4039" y="306"/>
                    </a:cubicBezTo>
                    <a:cubicBezTo>
                      <a:pt x="3647" y="102"/>
                      <a:pt x="3220" y="1"/>
                      <a:pt x="279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Google Shape;243;p11"/>
              <p:cNvSpPr/>
              <p:nvPr/>
            </p:nvSpPr>
            <p:spPr>
              <a:xfrm>
                <a:off x="5032800" y="2089800"/>
                <a:ext cx="1042560" cy="1098360"/>
              </a:xfrm>
              <a:custGeom>
                <a:avLst/>
                <a:gdLst/>
                <a:ahLst/>
                <a:rect l="l" t="t" r="r" b="b"/>
                <a:pathLst>
                  <a:path w="5729" h="8779">
                    <a:moveTo>
                      <a:pt x="2861" y="4601"/>
                    </a:moveTo>
                    <a:cubicBezTo>
                      <a:pt x="3053" y="4601"/>
                      <a:pt x="3247" y="4638"/>
                      <a:pt x="3431" y="4715"/>
                    </a:cubicBezTo>
                    <a:cubicBezTo>
                      <a:pt x="3988" y="4945"/>
                      <a:pt x="4351" y="5488"/>
                      <a:pt x="4351" y="6092"/>
                    </a:cubicBezTo>
                    <a:cubicBezTo>
                      <a:pt x="4350" y="6915"/>
                      <a:pt x="3684" y="7581"/>
                      <a:pt x="2861" y="7583"/>
                    </a:cubicBezTo>
                    <a:cubicBezTo>
                      <a:pt x="2259" y="7583"/>
                      <a:pt x="1714" y="7219"/>
                      <a:pt x="1483" y="6662"/>
                    </a:cubicBezTo>
                    <a:cubicBezTo>
                      <a:pt x="1253" y="6105"/>
                      <a:pt x="1381" y="5464"/>
                      <a:pt x="1807" y="5038"/>
                    </a:cubicBezTo>
                    <a:cubicBezTo>
                      <a:pt x="2092" y="4752"/>
                      <a:pt x="2473" y="4601"/>
                      <a:pt x="2861" y="4601"/>
                    </a:cubicBezTo>
                    <a:close/>
                    <a:moveTo>
                      <a:pt x="2870" y="0"/>
                    </a:moveTo>
                    <a:lnTo>
                      <a:pt x="1214" y="2097"/>
                    </a:lnTo>
                    <a:lnTo>
                      <a:pt x="2028" y="2097"/>
                    </a:lnTo>
                    <a:lnTo>
                      <a:pt x="2028" y="3536"/>
                    </a:lnTo>
                    <a:cubicBezTo>
                      <a:pt x="773" y="3944"/>
                      <a:pt x="1" y="5205"/>
                      <a:pt x="204" y="6508"/>
                    </a:cubicBezTo>
                    <a:cubicBezTo>
                      <a:pt x="409" y="7813"/>
                      <a:pt x="1532" y="8776"/>
                      <a:pt x="2851" y="8779"/>
                    </a:cubicBezTo>
                    <a:cubicBezTo>
                      <a:pt x="2854" y="8779"/>
                      <a:pt x="2858" y="8779"/>
                      <a:pt x="2861" y="8779"/>
                    </a:cubicBezTo>
                    <a:cubicBezTo>
                      <a:pt x="4178" y="8779"/>
                      <a:pt x="5300" y="7828"/>
                      <a:pt x="5514" y="6527"/>
                    </a:cubicBezTo>
                    <a:cubicBezTo>
                      <a:pt x="5729" y="5225"/>
                      <a:pt x="4965" y="3959"/>
                      <a:pt x="3713" y="3543"/>
                    </a:cubicBezTo>
                    <a:lnTo>
                      <a:pt x="3713" y="2097"/>
                    </a:lnTo>
                    <a:lnTo>
                      <a:pt x="4526" y="2097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a5b7c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Google Shape;244;p11"/>
              <p:cNvSpPr/>
              <p:nvPr/>
            </p:nvSpPr>
            <p:spPr>
              <a:xfrm>
                <a:off x="6352920" y="2515680"/>
                <a:ext cx="1000800" cy="1101240"/>
              </a:xfrm>
              <a:custGeom>
                <a:avLst/>
                <a:gdLst/>
                <a:ahLst/>
                <a:rect l="l" t="t" r="r" b="b"/>
                <a:pathLst>
                  <a:path w="5500" h="8803">
                    <a:moveTo>
                      <a:pt x="2811" y="1198"/>
                    </a:moveTo>
                    <a:cubicBezTo>
                      <a:pt x="3003" y="1198"/>
                      <a:pt x="3197" y="1235"/>
                      <a:pt x="3381" y="1311"/>
                    </a:cubicBezTo>
                    <a:cubicBezTo>
                      <a:pt x="3938" y="1543"/>
                      <a:pt x="4302" y="2086"/>
                      <a:pt x="4302" y="2690"/>
                    </a:cubicBezTo>
                    <a:cubicBezTo>
                      <a:pt x="4300" y="3513"/>
                      <a:pt x="3634" y="4179"/>
                      <a:pt x="2811" y="4181"/>
                    </a:cubicBezTo>
                    <a:cubicBezTo>
                      <a:pt x="2209" y="4181"/>
                      <a:pt x="1664" y="3817"/>
                      <a:pt x="1434" y="3260"/>
                    </a:cubicBezTo>
                    <a:cubicBezTo>
                      <a:pt x="1203" y="2703"/>
                      <a:pt x="1330" y="2062"/>
                      <a:pt x="1757" y="1635"/>
                    </a:cubicBezTo>
                    <a:cubicBezTo>
                      <a:pt x="2042" y="1349"/>
                      <a:pt x="2423" y="1198"/>
                      <a:pt x="2811" y="1198"/>
                    </a:cubicBezTo>
                    <a:close/>
                    <a:moveTo>
                      <a:pt x="2812" y="1"/>
                    </a:moveTo>
                    <a:cubicBezTo>
                      <a:pt x="2257" y="1"/>
                      <a:pt x="1706" y="172"/>
                      <a:pt x="1238" y="509"/>
                    </a:cubicBezTo>
                    <a:cubicBezTo>
                      <a:pt x="420" y="1098"/>
                      <a:pt x="1" y="2097"/>
                      <a:pt x="154" y="3095"/>
                    </a:cubicBezTo>
                    <a:cubicBezTo>
                      <a:pt x="306" y="4093"/>
                      <a:pt x="1005" y="4920"/>
                      <a:pt x="1962" y="5239"/>
                    </a:cubicBezTo>
                    <a:lnTo>
                      <a:pt x="1962" y="6706"/>
                    </a:lnTo>
                    <a:lnTo>
                      <a:pt x="1149" y="6706"/>
                    </a:lnTo>
                    <a:lnTo>
                      <a:pt x="2804" y="8802"/>
                    </a:lnTo>
                    <a:lnTo>
                      <a:pt x="4460" y="6706"/>
                    </a:lnTo>
                    <a:lnTo>
                      <a:pt x="3645" y="6706"/>
                    </a:lnTo>
                    <a:lnTo>
                      <a:pt x="3645" y="5244"/>
                    </a:lnTo>
                    <a:cubicBezTo>
                      <a:pt x="4750" y="4882"/>
                      <a:pt x="5499" y="3852"/>
                      <a:pt x="5499" y="2690"/>
                    </a:cubicBezTo>
                    <a:cubicBezTo>
                      <a:pt x="5499" y="1679"/>
                      <a:pt x="4934" y="755"/>
                      <a:pt x="4036" y="296"/>
                    </a:cubicBezTo>
                    <a:cubicBezTo>
                      <a:pt x="3650" y="98"/>
                      <a:pt x="3230" y="1"/>
                      <a:pt x="281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3" name="Google Shape;245;p11"/>
            <p:cNvSpPr/>
            <p:nvPr/>
          </p:nvSpPr>
          <p:spPr>
            <a:xfrm>
              <a:off x="610920" y="3682800"/>
              <a:ext cx="2006280" cy="60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Reading Input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from user’s terminal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74" name="Google Shape;246;p11"/>
            <p:cNvSpPr/>
            <p:nvPr/>
          </p:nvSpPr>
          <p:spPr>
            <a:xfrm>
              <a:off x="1662480" y="1152720"/>
              <a:ext cx="2514960" cy="82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Breaks the input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into words and operators and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Parse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the tokens into simple commands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75" name="Google Shape;247;p11"/>
            <p:cNvSpPr/>
            <p:nvPr/>
          </p:nvSpPr>
          <p:spPr>
            <a:xfrm>
              <a:off x="3177000" y="3682800"/>
              <a:ext cx="2071080" cy="82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Performs shell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expansions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and any necessary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redirections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76" name="Google Shape;248;p11"/>
            <p:cNvSpPr/>
            <p:nvPr/>
          </p:nvSpPr>
          <p:spPr>
            <a:xfrm>
              <a:off x="4383360" y="1152720"/>
              <a:ext cx="2325960" cy="60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Execute the parsed command through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exec 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system calls.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77" name="Google Shape;249;p11"/>
            <p:cNvSpPr/>
            <p:nvPr/>
          </p:nvSpPr>
          <p:spPr>
            <a:xfrm>
              <a:off x="5760720" y="3682800"/>
              <a:ext cx="2325960" cy="82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Optionally waits for the command to complete and collects its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exit status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11480" y="317880"/>
            <a:ext cx="8483760" cy="42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marL="457200" indent="-34308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Tentative Command Suggestion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subTitle"/>
          </p:nvPr>
        </p:nvSpPr>
        <p:spPr>
          <a:xfrm>
            <a:off x="411480" y="745560"/>
            <a:ext cx="6188400" cy="153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In case of entering wrong commands, we’ll suggest the closest available commands. We’ll use the</a:t>
            </a:r>
            <a:r>
              <a:rPr b="1" lang="en" sz="14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BK-Tree data structure</a:t>
            </a:r>
            <a:r>
              <a:rPr b="0" lang="en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to store the closest commands that are based upon</a:t>
            </a:r>
            <a:r>
              <a:rPr b="1" lang="en" sz="14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Levenshtein Distance </a:t>
            </a:r>
            <a:r>
              <a:rPr b="0" lang="en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(Edit Distance) and will perform</a:t>
            </a:r>
            <a:r>
              <a:rPr b="1" lang="en" sz="14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Inorder traversal </a:t>
            </a:r>
            <a:r>
              <a:rPr b="0" lang="en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of that tree to find the closest command as a suggestion. In addition, we’ll also implement</a:t>
            </a:r>
            <a:r>
              <a:rPr b="1" lang="en" sz="14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KMP String Matching Algorithm</a:t>
            </a:r>
            <a:r>
              <a:rPr b="0" lang="en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to find the matched substring of given commands in order to find the executable file.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title"/>
          </p:nvPr>
        </p:nvSpPr>
        <p:spPr>
          <a:xfrm>
            <a:off x="411480" y="2502360"/>
            <a:ext cx="5453280" cy="42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marL="457200" indent="-34308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Customizing Text &amp; Background Color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subTitle"/>
          </p:nvPr>
        </p:nvSpPr>
        <p:spPr>
          <a:xfrm>
            <a:off x="411480" y="2872080"/>
            <a:ext cx="5519160" cy="709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Our shell will also enable the user customize the text color as well as the background color using the </a:t>
            </a:r>
            <a:r>
              <a:rPr b="1" lang="en" sz="15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ANSI Escape Codes.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title"/>
          </p:nvPr>
        </p:nvSpPr>
        <p:spPr>
          <a:xfrm>
            <a:off x="411480" y="3816360"/>
            <a:ext cx="5453280" cy="42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marL="457200" indent="-34308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Command Auto Completion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 type="subTitle"/>
          </p:nvPr>
        </p:nvSpPr>
        <p:spPr>
          <a:xfrm>
            <a:off x="411480" y="4170960"/>
            <a:ext cx="5519160" cy="843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This is an extended version of the command suggestion feature. In that case, we’ll execute a particular command that’s </a:t>
            </a:r>
            <a:r>
              <a:rPr b="1" lang="en" sz="15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frequency</a:t>
            </a:r>
            <a:r>
              <a:rPr b="0" lang="en" sz="15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is the highest among the suggested commands.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2022-04-04T09:44:06Z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