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8D0D30E-B4DB-4CD0-9A03-C27E296C7953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E80B9F-6945-4B3A-AFD6-DBCDA093A5E1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C0A253-1E1B-4932-9D6C-39A4B356B50E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4F6208-B080-4ECA-85D8-35D4AC7A80B7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C1683E-F986-4E0E-9CF0-E1A89FBFA314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768085-579B-4C63-9C71-FB11137B00E0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22CEB3-E2C2-4EA0-AEC2-2353282ED55B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4597AB-5B20-4E9A-B42B-B5E877F1774E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582E4E-9BAC-4367-894C-78BE0B5881C2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2005920" y="649080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4300" spc="-1" strike="noStrike">
                <a:solidFill>
                  <a:srgbClr val="000000"/>
                </a:solidFill>
                <a:latin typeface="Exo 2"/>
                <a:ea typeface="Exo 2"/>
              </a:rPr>
              <a:t> 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4300" spc="-1" strike="noStrike">
                <a:solidFill>
                  <a:srgbClr val="595959"/>
                </a:solidFill>
                <a:latin typeface="Exo 2"/>
                <a:ea typeface="Exo 2"/>
              </a:rPr>
              <a:t>slsh:</a:t>
            </a:r>
            <a:r>
              <a:rPr b="1" lang="en" sz="4500" spc="-1" strike="noStrike">
                <a:solidFill>
                  <a:srgbClr val="a3a3a3"/>
                </a:solidFill>
                <a:latin typeface="Exo 2"/>
                <a:ea typeface="Exo 2"/>
              </a:rPr>
              <a:t>~</a:t>
            </a:r>
            <a:r>
              <a:rPr b="1" lang="en" sz="3600" spc="-1" strike="noStrike">
                <a:solidFill>
                  <a:srgbClr val="a3a3a3"/>
                </a:solidFill>
                <a:latin typeface="Exo 2"/>
                <a:ea typeface="Exo 2"/>
              </a:rPr>
              <a:t>$</a:t>
            </a:r>
            <a:r>
              <a:rPr b="1" lang="en" sz="3400" spc="-1" strike="noStrike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b="1" lang="en" sz="4300" spc="-1" strike="noStrike">
                <a:solidFill>
                  <a:srgbClr val="000000"/>
                </a:solidFill>
                <a:latin typeface="Exo 2"/>
                <a:ea typeface="Exo 2"/>
              </a:rPr>
              <a:t>Simple Linux Shell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129;p23"/>
          <p:cNvSpPr/>
          <p:nvPr/>
        </p:nvSpPr>
        <p:spPr>
          <a:xfrm>
            <a:off x="6003720" y="1732680"/>
            <a:ext cx="313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130;p23"/>
          <p:cNvSpPr txBox="1"/>
          <p:nvPr/>
        </p:nvSpPr>
        <p:spPr>
          <a:xfrm>
            <a:off x="5029200" y="3123000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Istiaq Ahmed Fahad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Exam Roll: </a:t>
            </a:r>
            <a:r>
              <a:rPr b="1" lang="en" sz="18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60919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962960" y="2710800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845600" y="4387680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Dr. Kazi Muheymin-Us-Sakib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909320" y="3994200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 u="sng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3CE895-7E2B-41A3-8CEE-03E54022BE1D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252;p32"/>
          <p:cNvSpPr txBox="1"/>
          <p:nvPr/>
        </p:nvSpPr>
        <p:spPr>
          <a:xfrm>
            <a:off x="2100960" y="2175840"/>
            <a:ext cx="1707840" cy="498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C++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4" name="Google Shape;253;p32"/>
          <p:cNvSpPr txBox="1"/>
          <p:nvPr/>
        </p:nvSpPr>
        <p:spPr>
          <a:xfrm>
            <a:off x="2100960" y="1748520"/>
            <a:ext cx="2040120" cy="4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Exo 2"/>
                <a:ea typeface="Exo 2"/>
              </a:rPr>
              <a:t>Coding Language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Google Shape;254;p32"/>
          <p:cNvSpPr txBox="1"/>
          <p:nvPr/>
        </p:nvSpPr>
        <p:spPr>
          <a:xfrm>
            <a:off x="4654800" y="2842920"/>
            <a:ext cx="2185200" cy="4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Exo 2"/>
                <a:ea typeface="Exo 2"/>
              </a:rPr>
              <a:t>Operating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Google Shape;255;p32"/>
          <p:cNvSpPr txBox="1"/>
          <p:nvPr/>
        </p:nvSpPr>
        <p:spPr>
          <a:xfrm>
            <a:off x="5047200" y="3270240"/>
            <a:ext cx="1792800" cy="100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Linux (Ubuntu)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7" name="Google Shape;256;p32"/>
          <p:cNvSpPr/>
          <p:nvPr/>
        </p:nvSpPr>
        <p:spPr>
          <a:xfrm>
            <a:off x="2232360" y="0"/>
            <a:ext cx="360" cy="10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Google Shape;257;p32"/>
          <p:cNvSpPr/>
          <p:nvPr/>
        </p:nvSpPr>
        <p:spPr>
          <a:xfrm>
            <a:off x="6916680" y="4523040"/>
            <a:ext cx="360" cy="61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9" name="Google Shape;258;p32" descr=""/>
          <p:cNvPicPr/>
          <p:nvPr/>
        </p:nvPicPr>
        <p:blipFill>
          <a:blip r:embed="rId1"/>
          <a:stretch/>
        </p:blipFill>
        <p:spPr>
          <a:xfrm>
            <a:off x="667800" y="1377720"/>
            <a:ext cx="1283040" cy="13485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49000"/>
              </a:srgbClr>
            </a:outerShdw>
            <a:reflection algn="bl" blurRad="0" dir="5400000" dist="133350" endA="0" endPos="26000" fadeDir="5400012" kx="0" ky="0" rotWithShape="0" stA="78000" stPos="0" sy="-100000"/>
          </a:effectLst>
        </p:spPr>
      </p:pic>
      <p:pic>
        <p:nvPicPr>
          <p:cNvPr id="460" name="Google Shape;259;p32" descr=""/>
          <p:cNvPicPr/>
          <p:nvPr/>
        </p:nvPicPr>
        <p:blipFill>
          <a:blip r:embed="rId2"/>
          <a:srcRect l="20460" t="16647" r="18344" b="15790"/>
          <a:stretch/>
        </p:blipFill>
        <p:spPr>
          <a:xfrm>
            <a:off x="6996960" y="2606400"/>
            <a:ext cx="1096560" cy="13485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49000"/>
              </a:srgbClr>
            </a:outerShdw>
            <a:reflection algn="bl" blurRad="0" dir="5400000" dist="133350" endA="0" endPos="30000" fadeDir="5400012" kx="0" ky="0" rotWithShape="0" stPos="0" sy="-100000"/>
          </a:effectLst>
        </p:spPr>
      </p:pic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E5BCCB-A90D-4214-ABC9-B40D343FF867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1698120" y="217836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Challenges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Google Shape;266;p33"/>
          <p:cNvSpPr txBox="1"/>
          <p:nvPr/>
        </p:nvSpPr>
        <p:spPr>
          <a:xfrm>
            <a:off x="3914640" y="186660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Google Shape;267;p33"/>
          <p:cNvSpPr/>
          <p:nvPr/>
        </p:nvSpPr>
        <p:spPr>
          <a:xfrm>
            <a:off x="7016040" y="-35640"/>
            <a:ext cx="360" cy="238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AC011B-52AD-4E0E-AEFA-BA5F1102EE5C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3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"/>
                            </p:stCondLst>
                            <p:childTnLst>
                              <p:par>
                                <p:cTn id="7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8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1882080" y="663120"/>
            <a:ext cx="590040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Challenges I have faced while doing the project is given as follows: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420F4E-3765-4B6F-A803-9B1165E8F107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1287000" y="1342800"/>
            <a:ext cx="5345280" cy="29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Learning about system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process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,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parent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and child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process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, process id and their interaction with Linux.</a:t>
            </a:r>
            <a:endParaRPr b="0" lang="en-US" sz="15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Learning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 character pointer 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and application of dynamic programming (malloc(), calloc())</a:t>
            </a:r>
            <a:endParaRPr b="0" lang="en-US" sz="15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Implementation of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BK-Tree Data Structure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,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Levenshtein Distance, KMP String matching Algorithm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, Parsing</a:t>
            </a:r>
            <a:endParaRPr b="0" lang="en-US" sz="15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Different shell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features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Roboto Condensed Light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Managing </a:t>
            </a:r>
            <a:r>
              <a:rPr b="1" lang="en" sz="15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large codebase</a:t>
            </a:r>
            <a:r>
              <a:rPr b="0" lang="en" sz="15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 and handling multiple C file.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2346480" y="1561320"/>
            <a:ext cx="445068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THANK YOU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Github: </a:t>
            </a:r>
            <a:r>
              <a:rPr b="0" lang="en" sz="1700" spc="-1" strike="noStrike">
                <a:solidFill>
                  <a:srgbClr val="000000"/>
                </a:solidFill>
                <a:latin typeface="Roboto Condensed Light"/>
                <a:ea typeface="Roboto Condensed Light"/>
              </a:rPr>
              <a:t>https://github.com/ahmedfahad04/SPL-1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EED296-CB78-41DF-9F2F-89F4CE624CA4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1148040" y="3085200"/>
            <a:ext cx="5005080" cy="102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Project 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141;p24"/>
          <p:cNvSpPr txBox="1"/>
          <p:nvPr/>
        </p:nvSpPr>
        <p:spPr>
          <a:xfrm>
            <a:off x="1148040" y="232380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01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142;p24"/>
          <p:cNvSpPr/>
          <p:nvPr/>
        </p:nvSpPr>
        <p:spPr>
          <a:xfrm>
            <a:off x="0" y="4028400"/>
            <a:ext cx="156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932F9B-2EA9-4B69-AC51-A4C121A0B3F5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3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540360" y="1698480"/>
            <a:ext cx="4631040" cy="1730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Shell is an </a:t>
            </a:r>
            <a:r>
              <a:rPr b="1" lang="en" sz="2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interface</a:t>
            </a:r>
            <a:r>
              <a:rPr b="0" lang="en" sz="2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present between the </a:t>
            </a:r>
            <a:r>
              <a:rPr b="1" lang="en" sz="2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kernel</a:t>
            </a:r>
            <a:r>
              <a:rPr b="0" lang="en" sz="2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and the </a:t>
            </a:r>
            <a:r>
              <a:rPr b="1" lang="en" sz="2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user</a:t>
            </a:r>
            <a:r>
              <a:rPr b="0" lang="en" sz="2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. It’s primarily used to access the services provided by the operating system.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84" name="Google Shape;155;p25"/>
          <p:cNvSpPr/>
          <p:nvPr/>
        </p:nvSpPr>
        <p:spPr>
          <a:xfrm>
            <a:off x="4491720" y="623160"/>
            <a:ext cx="45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156;p25"/>
          <p:cNvSpPr/>
          <p:nvPr/>
        </p:nvSpPr>
        <p:spPr>
          <a:xfrm>
            <a:off x="56880" y="4480200"/>
            <a:ext cx="45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32A284-1F27-4CAE-A45B-3F4C25BB4B43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87" name="Google Shape;158;p25"/>
          <p:cNvSpPr/>
          <p:nvPr/>
        </p:nvSpPr>
        <p:spPr>
          <a:xfrm>
            <a:off x="393840" y="236160"/>
            <a:ext cx="366372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700" spc="-1" strike="noStrike">
                <a:solidFill>
                  <a:srgbClr val="000000"/>
                </a:solidFill>
                <a:latin typeface="Roboto Condensed"/>
                <a:ea typeface="Roboto Condensed"/>
              </a:rPr>
              <a:t>What is Shell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388" name="Google Shape;159;p25" descr=""/>
          <p:cNvPicPr/>
          <p:nvPr/>
        </p:nvPicPr>
        <p:blipFill>
          <a:blip r:embed="rId1"/>
          <a:stretch/>
        </p:blipFill>
        <p:spPr>
          <a:xfrm>
            <a:off x="5468760" y="988560"/>
            <a:ext cx="3248280" cy="31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64;p26"/>
          <p:cNvSpPr txBox="1"/>
          <p:nvPr/>
        </p:nvSpPr>
        <p:spPr>
          <a:xfrm>
            <a:off x="1841760" y="1039680"/>
            <a:ext cx="5460120" cy="2918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 will recreate a simple Linux Shell (Bash) that includes the following features: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Executing</a:t>
            </a: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Shell Command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Pipelined</a:t>
            </a: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Command Execution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Input-Output </a:t>
            </a: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Redirection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Command Name Customization (</a:t>
            </a: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aliasing</a:t>
            </a: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Tentative Command </a:t>
            </a: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Suggestion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Terminal </a:t>
            </a: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Color</a:t>
            </a: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Customization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34343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Shell </a:t>
            </a:r>
            <a:r>
              <a:rPr b="1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History</a:t>
            </a:r>
            <a:r>
              <a:rPr b="0" lang="en" sz="16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Management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0" name="Google Shape;165;p26"/>
          <p:cNvSpPr/>
          <p:nvPr/>
        </p:nvSpPr>
        <p:spPr>
          <a:xfrm>
            <a:off x="4491720" y="623160"/>
            <a:ext cx="45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Google Shape;166;p26"/>
          <p:cNvSpPr/>
          <p:nvPr/>
        </p:nvSpPr>
        <p:spPr>
          <a:xfrm>
            <a:off x="56880" y="4480200"/>
            <a:ext cx="457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Google Shape;167;p26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238CE3-0755-46B6-A270-90F4E015CDF7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754720" y="190980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434343"/>
                </a:solidFill>
                <a:latin typeface="Exo 2"/>
                <a:ea typeface="Exo 2"/>
              </a:rPr>
              <a:t>How It Works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Google Shape;173;p27"/>
          <p:cNvSpPr txBox="1"/>
          <p:nvPr/>
        </p:nvSpPr>
        <p:spPr>
          <a:xfrm>
            <a:off x="4971240" y="149184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02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174;p27"/>
          <p:cNvSpPr/>
          <p:nvPr/>
        </p:nvSpPr>
        <p:spPr>
          <a:xfrm>
            <a:off x="7642800" y="3337560"/>
            <a:ext cx="156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Google Shape;175;p27"/>
          <p:cNvSpPr/>
          <p:nvPr/>
        </p:nvSpPr>
        <p:spPr>
          <a:xfrm>
            <a:off x="8061480" y="37944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8194320" y="51012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DFB506-E303-4CEA-BCBC-0DD9676E7CC5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3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8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22720" y="436320"/>
            <a:ext cx="5666760" cy="4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Basic Shell Operation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189;p28"/>
          <p:cNvSpPr/>
          <p:nvPr/>
        </p:nvSpPr>
        <p:spPr>
          <a:xfrm>
            <a:off x="1307160" y="2631240"/>
            <a:ext cx="546840" cy="42732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1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07" name="Google Shape;190;p28"/>
          <p:cNvSpPr/>
          <p:nvPr/>
        </p:nvSpPr>
        <p:spPr>
          <a:xfrm>
            <a:off x="2636280" y="2631240"/>
            <a:ext cx="556920" cy="42732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2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08" name="Google Shape;191;p28"/>
          <p:cNvSpPr/>
          <p:nvPr/>
        </p:nvSpPr>
        <p:spPr>
          <a:xfrm>
            <a:off x="3927600" y="2631240"/>
            <a:ext cx="618120" cy="42732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3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09" name="Google Shape;192;p28"/>
          <p:cNvSpPr/>
          <p:nvPr/>
        </p:nvSpPr>
        <p:spPr>
          <a:xfrm>
            <a:off x="5279760" y="2631240"/>
            <a:ext cx="551880" cy="42732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4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10" name="Google Shape;193;p28"/>
          <p:cNvSpPr/>
          <p:nvPr/>
        </p:nvSpPr>
        <p:spPr>
          <a:xfrm>
            <a:off x="6533640" y="2631240"/>
            <a:ext cx="618120" cy="42732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Exo 2"/>
                <a:ea typeface="Exo 2"/>
              </a:rPr>
              <a:t>5</a:t>
            </a:r>
            <a:endParaRPr b="0" lang="en-US" sz="1900" spc="-1" strike="noStrike">
              <a:latin typeface="Arial"/>
            </a:endParaRPr>
          </a:p>
        </p:txBody>
      </p:sp>
      <p:grpSp>
        <p:nvGrpSpPr>
          <p:cNvPr id="411" name="Google Shape;194;p28"/>
          <p:cNvGrpSpPr/>
          <p:nvPr/>
        </p:nvGrpSpPr>
        <p:grpSpPr>
          <a:xfrm>
            <a:off x="610920" y="1152720"/>
            <a:ext cx="7476120" cy="3565080"/>
            <a:chOff x="610920" y="1152720"/>
            <a:chExt cx="7476120" cy="3565080"/>
          </a:xfrm>
        </p:grpSpPr>
        <p:grpSp>
          <p:nvGrpSpPr>
            <p:cNvPr id="412" name="Google Shape;195;p28"/>
            <p:cNvGrpSpPr/>
            <p:nvPr/>
          </p:nvGrpSpPr>
          <p:grpSpPr>
            <a:xfrm>
              <a:off x="870480" y="2089800"/>
              <a:ext cx="6719760" cy="1527840"/>
              <a:chOff x="870480" y="2089800"/>
              <a:chExt cx="6719760" cy="1527840"/>
            </a:xfrm>
          </p:grpSpPr>
          <p:grpSp>
            <p:nvGrpSpPr>
              <p:cNvPr id="413" name="Google Shape;196;p28"/>
              <p:cNvGrpSpPr/>
              <p:nvPr/>
            </p:nvGrpSpPr>
            <p:grpSpPr>
              <a:xfrm>
                <a:off x="870480" y="2348640"/>
                <a:ext cx="6719760" cy="988920"/>
                <a:chOff x="870480" y="2348640"/>
                <a:chExt cx="6719760" cy="988920"/>
              </a:xfrm>
            </p:grpSpPr>
            <p:sp>
              <p:nvSpPr>
                <p:cNvPr id="414" name="Google Shape;197;p28"/>
                <p:cNvSpPr/>
                <p:nvPr/>
              </p:nvSpPr>
              <p:spPr>
                <a:xfrm>
                  <a:off x="4831560" y="2843280"/>
                  <a:ext cx="1438920" cy="494280"/>
                </a:xfrm>
                <a:custGeom>
                  <a:avLst/>
                  <a:gdLst/>
                  <a:ahLst/>
                  <a:rect l="l" t="t" r="r" b="b"/>
                  <a:pathLst>
                    <a:path w="7904" h="3951">
                      <a:moveTo>
                        <a:pt x="1" y="0"/>
                      </a:moveTo>
                      <a:cubicBezTo>
                        <a:pt x="1" y="540"/>
                        <a:pt x="113" y="1075"/>
                        <a:pt x="327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6132" y="3951"/>
                        <a:pt x="7903" y="2178"/>
                        <a:pt x="7903" y="0"/>
                      </a:cubicBezTo>
                      <a:lnTo>
                        <a:pt x="7248" y="0"/>
                      </a:lnTo>
                      <a:cubicBezTo>
                        <a:pt x="7248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5" name="Google Shape;198;p28"/>
                <p:cNvSpPr/>
                <p:nvPr/>
              </p:nvSpPr>
              <p:spPr>
                <a:xfrm>
                  <a:off x="3512160" y="2348640"/>
                  <a:ext cx="1438560" cy="494280"/>
                </a:xfrm>
                <a:custGeom>
                  <a:avLst/>
                  <a:gdLst/>
                  <a:ahLst/>
                  <a:rect l="l" t="t" r="r" b="b"/>
                  <a:pathLst>
                    <a:path w="7902" h="3951">
                      <a:moveTo>
                        <a:pt x="3951" y="0"/>
                      </a:moveTo>
                      <a:cubicBezTo>
                        <a:pt x="2330" y="0"/>
                        <a:pt x="935" y="982"/>
                        <a:pt x="327" y="2380"/>
                      </a:cubicBezTo>
                      <a:cubicBezTo>
                        <a:pt x="111" y="2874"/>
                        <a:pt x="0" y="3409"/>
                        <a:pt x="0" y="3951"/>
                      </a:cubicBezTo>
                      <a:lnTo>
                        <a:pt x="653" y="3951"/>
                      </a:lnTo>
                      <a:cubicBezTo>
                        <a:pt x="653" y="2135"/>
                        <a:pt x="2133" y="657"/>
                        <a:pt x="3951" y="657"/>
                      </a:cubicBezTo>
                      <a:cubicBezTo>
                        <a:pt x="5767" y="657"/>
                        <a:pt x="7246" y="2135"/>
                        <a:pt x="7246" y="3951"/>
                      </a:cubicBezTo>
                      <a:lnTo>
                        <a:pt x="7901" y="3951"/>
                      </a:lnTo>
                      <a:cubicBezTo>
                        <a:pt x="7901" y="3411"/>
                        <a:pt x="7791" y="2876"/>
                        <a:pt x="7574" y="2381"/>
                      </a:cubicBezTo>
                      <a:cubicBezTo>
                        <a:pt x="6966" y="982"/>
                        <a:pt x="5571" y="0"/>
                        <a:pt x="395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6" name="Google Shape;199;p28"/>
                <p:cNvSpPr/>
                <p:nvPr/>
              </p:nvSpPr>
              <p:spPr>
                <a:xfrm>
                  <a:off x="870480" y="2348640"/>
                  <a:ext cx="1440000" cy="495720"/>
                </a:xfrm>
                <a:custGeom>
                  <a:avLst/>
                  <a:gdLst/>
                  <a:ahLst/>
                  <a:rect l="l" t="t" r="r" b="b"/>
                  <a:pathLst>
                    <a:path w="7910" h="3964">
                      <a:moveTo>
                        <a:pt x="3958" y="0"/>
                      </a:moveTo>
                      <a:cubicBezTo>
                        <a:pt x="3954" y="0"/>
                        <a:pt x="3950" y="0"/>
                        <a:pt x="3946" y="0"/>
                      </a:cubicBezTo>
                      <a:cubicBezTo>
                        <a:pt x="1768" y="6"/>
                        <a:pt x="0" y="1784"/>
                        <a:pt x="6" y="3963"/>
                      </a:cubicBezTo>
                      <a:lnTo>
                        <a:pt x="661" y="3962"/>
                      </a:lnTo>
                      <a:cubicBezTo>
                        <a:pt x="657" y="2144"/>
                        <a:pt x="2131" y="661"/>
                        <a:pt x="3947" y="655"/>
                      </a:cubicBezTo>
                      <a:cubicBezTo>
                        <a:pt x="3951" y="655"/>
                        <a:pt x="3955" y="655"/>
                        <a:pt x="3959" y="655"/>
                      </a:cubicBezTo>
                      <a:cubicBezTo>
                        <a:pt x="5771" y="655"/>
                        <a:pt x="7248" y="2127"/>
                        <a:pt x="7254" y="3939"/>
                      </a:cubicBezTo>
                      <a:lnTo>
                        <a:pt x="7256" y="3939"/>
                      </a:lnTo>
                      <a:lnTo>
                        <a:pt x="7909" y="3938"/>
                      </a:lnTo>
                      <a:cubicBezTo>
                        <a:pt x="7907" y="3398"/>
                        <a:pt x="7795" y="2863"/>
                        <a:pt x="7578" y="2368"/>
                      </a:cubicBezTo>
                      <a:cubicBezTo>
                        <a:pt x="6966" y="976"/>
                        <a:pt x="5573" y="0"/>
                        <a:pt x="395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7" name="Google Shape;200;p28"/>
                <p:cNvSpPr/>
                <p:nvPr/>
              </p:nvSpPr>
              <p:spPr>
                <a:xfrm>
                  <a:off x="2192040" y="2843280"/>
                  <a:ext cx="1438920" cy="494280"/>
                </a:xfrm>
                <a:custGeom>
                  <a:avLst/>
                  <a:gdLst/>
                  <a:ahLst/>
                  <a:rect l="l" t="t" r="r" b="b"/>
                  <a:pathLst>
                    <a:path w="7904" h="3951">
                      <a:moveTo>
                        <a:pt x="1" y="0"/>
                      </a:moveTo>
                      <a:cubicBezTo>
                        <a:pt x="1" y="540"/>
                        <a:pt x="111" y="1075"/>
                        <a:pt x="328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5574" y="3951"/>
                        <a:pt x="6967" y="2971"/>
                        <a:pt x="7575" y="1573"/>
                      </a:cubicBezTo>
                      <a:cubicBezTo>
                        <a:pt x="7791" y="1076"/>
                        <a:pt x="7903" y="541"/>
                        <a:pt x="7903" y="0"/>
                      </a:cubicBezTo>
                      <a:lnTo>
                        <a:pt x="7249" y="0"/>
                      </a:lnTo>
                      <a:cubicBezTo>
                        <a:pt x="7249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8" name="Google Shape;201;p28"/>
                <p:cNvSpPr/>
                <p:nvPr/>
              </p:nvSpPr>
              <p:spPr>
                <a:xfrm>
                  <a:off x="6150240" y="2348640"/>
                  <a:ext cx="1440000" cy="495720"/>
                </a:xfrm>
                <a:custGeom>
                  <a:avLst/>
                  <a:gdLst/>
                  <a:ahLst/>
                  <a:rect l="l" t="t" r="r" b="b"/>
                  <a:pathLst>
                    <a:path w="7910" h="3964">
                      <a:moveTo>
                        <a:pt x="3959" y="0"/>
                      </a:moveTo>
                      <a:cubicBezTo>
                        <a:pt x="3955" y="0"/>
                        <a:pt x="3951" y="0"/>
                        <a:pt x="3947" y="0"/>
                      </a:cubicBezTo>
                      <a:cubicBezTo>
                        <a:pt x="1769" y="8"/>
                        <a:pt x="1" y="1786"/>
                        <a:pt x="7" y="3963"/>
                      </a:cubicBezTo>
                      <a:lnTo>
                        <a:pt x="664" y="3962"/>
                      </a:lnTo>
                      <a:cubicBezTo>
                        <a:pt x="658" y="2144"/>
                        <a:pt x="2132" y="661"/>
                        <a:pt x="3948" y="657"/>
                      </a:cubicBezTo>
                      <a:cubicBezTo>
                        <a:pt x="3952" y="657"/>
                        <a:pt x="3956" y="657"/>
                        <a:pt x="3960" y="657"/>
                      </a:cubicBezTo>
                      <a:cubicBezTo>
                        <a:pt x="5772" y="657"/>
                        <a:pt x="7249" y="2127"/>
                        <a:pt x="7255" y="3941"/>
                      </a:cubicBezTo>
                      <a:lnTo>
                        <a:pt x="7257" y="3941"/>
                      </a:lnTo>
                      <a:lnTo>
                        <a:pt x="7910" y="3939"/>
                      </a:lnTo>
                      <a:cubicBezTo>
                        <a:pt x="7908" y="3398"/>
                        <a:pt x="7796" y="2865"/>
                        <a:pt x="7578" y="2370"/>
                      </a:cubicBezTo>
                      <a:cubicBezTo>
                        <a:pt x="6967" y="976"/>
                        <a:pt x="5574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19" name="Google Shape;202;p28"/>
              <p:cNvSpPr/>
              <p:nvPr/>
            </p:nvSpPr>
            <p:spPr>
              <a:xfrm>
                <a:off x="1072800" y="2516040"/>
                <a:ext cx="998280" cy="1101600"/>
              </a:xfrm>
              <a:custGeom>
                <a:avLst/>
                <a:gdLst/>
                <a:ahLst/>
                <a:rect l="l" t="t" r="r" b="b"/>
                <a:pathLst>
                  <a:path w="5485" h="8802">
                    <a:moveTo>
                      <a:pt x="2798" y="1197"/>
                    </a:moveTo>
                    <a:cubicBezTo>
                      <a:pt x="2989" y="1197"/>
                      <a:pt x="3183" y="1234"/>
                      <a:pt x="3366" y="1310"/>
                    </a:cubicBezTo>
                    <a:cubicBezTo>
                      <a:pt x="3924" y="1542"/>
                      <a:pt x="4287" y="2085"/>
                      <a:pt x="4287" y="2689"/>
                    </a:cubicBezTo>
                    <a:cubicBezTo>
                      <a:pt x="4287" y="3512"/>
                      <a:pt x="3619" y="4178"/>
                      <a:pt x="2796" y="4180"/>
                    </a:cubicBezTo>
                    <a:cubicBezTo>
                      <a:pt x="2194" y="4180"/>
                      <a:pt x="1650" y="3816"/>
                      <a:pt x="1419" y="3259"/>
                    </a:cubicBezTo>
                    <a:cubicBezTo>
                      <a:pt x="1189" y="2702"/>
                      <a:pt x="1317" y="2061"/>
                      <a:pt x="1743" y="1634"/>
                    </a:cubicBezTo>
                    <a:cubicBezTo>
                      <a:pt x="2028" y="1348"/>
                      <a:pt x="2410" y="1197"/>
                      <a:pt x="2798" y="1197"/>
                    </a:cubicBezTo>
                    <a:close/>
                    <a:moveTo>
                      <a:pt x="2796" y="1"/>
                    </a:moveTo>
                    <a:cubicBezTo>
                      <a:pt x="2254" y="1"/>
                      <a:pt x="1714" y="165"/>
                      <a:pt x="1253" y="489"/>
                    </a:cubicBezTo>
                    <a:cubicBezTo>
                      <a:pt x="433" y="1063"/>
                      <a:pt x="0" y="2048"/>
                      <a:pt x="132" y="3043"/>
                    </a:cubicBezTo>
                    <a:cubicBezTo>
                      <a:pt x="263" y="4037"/>
                      <a:pt x="937" y="4875"/>
                      <a:pt x="1880" y="5216"/>
                    </a:cubicBezTo>
                    <a:lnTo>
                      <a:pt x="1880" y="6705"/>
                    </a:lnTo>
                    <a:lnTo>
                      <a:pt x="1067" y="6705"/>
                    </a:lnTo>
                    <a:lnTo>
                      <a:pt x="2723" y="8801"/>
                    </a:lnTo>
                    <a:lnTo>
                      <a:pt x="4377" y="6705"/>
                    </a:lnTo>
                    <a:lnTo>
                      <a:pt x="3563" y="6705"/>
                    </a:lnTo>
                    <a:lnTo>
                      <a:pt x="3563" y="5265"/>
                    </a:lnTo>
                    <a:cubicBezTo>
                      <a:pt x="4703" y="4926"/>
                      <a:pt x="5485" y="3877"/>
                      <a:pt x="5485" y="2689"/>
                    </a:cubicBezTo>
                    <a:cubicBezTo>
                      <a:pt x="5485" y="1685"/>
                      <a:pt x="4926" y="766"/>
                      <a:pt x="4037" y="304"/>
                    </a:cubicBezTo>
                    <a:cubicBezTo>
                      <a:pt x="3647" y="101"/>
                      <a:pt x="3221" y="1"/>
                      <a:pt x="279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203;p28"/>
              <p:cNvSpPr/>
              <p:nvPr/>
            </p:nvSpPr>
            <p:spPr>
              <a:xfrm>
                <a:off x="2398680" y="2089800"/>
                <a:ext cx="1042920" cy="1098720"/>
              </a:xfrm>
              <a:custGeom>
                <a:avLst/>
                <a:gdLst/>
                <a:ahLst/>
                <a:rect l="l" t="t" r="r" b="b"/>
                <a:pathLst>
                  <a:path w="5729" h="8779">
                    <a:moveTo>
                      <a:pt x="2858" y="4600"/>
                    </a:moveTo>
                    <a:cubicBezTo>
                      <a:pt x="3050" y="4600"/>
                      <a:pt x="3243" y="4637"/>
                      <a:pt x="3427" y="4713"/>
                    </a:cubicBezTo>
                    <a:cubicBezTo>
                      <a:pt x="3985" y="4945"/>
                      <a:pt x="4347" y="5488"/>
                      <a:pt x="4347" y="6092"/>
                    </a:cubicBezTo>
                    <a:cubicBezTo>
                      <a:pt x="4347" y="6915"/>
                      <a:pt x="3679" y="7581"/>
                      <a:pt x="2856" y="7583"/>
                    </a:cubicBezTo>
                    <a:cubicBezTo>
                      <a:pt x="2254" y="7583"/>
                      <a:pt x="1709" y="7219"/>
                      <a:pt x="1479" y="6662"/>
                    </a:cubicBezTo>
                    <a:cubicBezTo>
                      <a:pt x="1248" y="6105"/>
                      <a:pt x="1376" y="5464"/>
                      <a:pt x="1802" y="5037"/>
                    </a:cubicBezTo>
                    <a:cubicBezTo>
                      <a:pt x="2087" y="4751"/>
                      <a:pt x="2469" y="4600"/>
                      <a:pt x="2858" y="4600"/>
                    </a:cubicBezTo>
                    <a:close/>
                    <a:moveTo>
                      <a:pt x="2883" y="0"/>
                    </a:moveTo>
                    <a:lnTo>
                      <a:pt x="1227" y="2097"/>
                    </a:lnTo>
                    <a:lnTo>
                      <a:pt x="2041" y="2097"/>
                    </a:lnTo>
                    <a:lnTo>
                      <a:pt x="2041" y="3530"/>
                    </a:lnTo>
                    <a:cubicBezTo>
                      <a:pt x="782" y="3930"/>
                      <a:pt x="1" y="5184"/>
                      <a:pt x="196" y="6491"/>
                    </a:cubicBezTo>
                    <a:cubicBezTo>
                      <a:pt x="393" y="7796"/>
                      <a:pt x="1507" y="8766"/>
                      <a:pt x="2827" y="8779"/>
                    </a:cubicBezTo>
                    <a:cubicBezTo>
                      <a:pt x="2837" y="8779"/>
                      <a:pt x="2847" y="8779"/>
                      <a:pt x="2857" y="8779"/>
                    </a:cubicBezTo>
                    <a:cubicBezTo>
                      <a:pt x="4165" y="8779"/>
                      <a:pt x="5285" y="7837"/>
                      <a:pt x="5506" y="6545"/>
                    </a:cubicBezTo>
                    <a:cubicBezTo>
                      <a:pt x="5729" y="5245"/>
                      <a:pt x="4974" y="3973"/>
                      <a:pt x="3724" y="3547"/>
                    </a:cubicBezTo>
                    <a:lnTo>
                      <a:pt x="3724" y="2097"/>
                    </a:lnTo>
                    <a:lnTo>
                      <a:pt x="4539" y="2097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cfd9e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Google Shape;204;p28"/>
              <p:cNvSpPr/>
              <p:nvPr/>
            </p:nvSpPr>
            <p:spPr>
              <a:xfrm>
                <a:off x="3708360" y="2516040"/>
                <a:ext cx="998280" cy="1101600"/>
              </a:xfrm>
              <a:custGeom>
                <a:avLst/>
                <a:gdLst/>
                <a:ahLst/>
                <a:rect l="l" t="t" r="r" b="b"/>
                <a:pathLst>
                  <a:path w="5484" h="8802">
                    <a:moveTo>
                      <a:pt x="2796" y="1197"/>
                    </a:moveTo>
                    <a:cubicBezTo>
                      <a:pt x="2988" y="1197"/>
                      <a:pt x="3181" y="1234"/>
                      <a:pt x="3365" y="1310"/>
                    </a:cubicBezTo>
                    <a:cubicBezTo>
                      <a:pt x="3922" y="1542"/>
                      <a:pt x="4286" y="2085"/>
                      <a:pt x="4286" y="2689"/>
                    </a:cubicBezTo>
                    <a:cubicBezTo>
                      <a:pt x="4284" y="3512"/>
                      <a:pt x="3618" y="4178"/>
                      <a:pt x="2795" y="4180"/>
                    </a:cubicBezTo>
                    <a:cubicBezTo>
                      <a:pt x="2191" y="4180"/>
                      <a:pt x="1649" y="3816"/>
                      <a:pt x="1418" y="3259"/>
                    </a:cubicBezTo>
                    <a:cubicBezTo>
                      <a:pt x="1187" y="2702"/>
                      <a:pt x="1314" y="2061"/>
                      <a:pt x="1740" y="1634"/>
                    </a:cubicBezTo>
                    <a:cubicBezTo>
                      <a:pt x="2026" y="1348"/>
                      <a:pt x="2408" y="1197"/>
                      <a:pt x="2796" y="1197"/>
                    </a:cubicBezTo>
                    <a:close/>
                    <a:moveTo>
                      <a:pt x="2794" y="1"/>
                    </a:moveTo>
                    <a:cubicBezTo>
                      <a:pt x="2254" y="1"/>
                      <a:pt x="1717" y="163"/>
                      <a:pt x="1258" y="484"/>
                    </a:cubicBezTo>
                    <a:cubicBezTo>
                      <a:pt x="436" y="1055"/>
                      <a:pt x="1" y="2037"/>
                      <a:pt x="127" y="3030"/>
                    </a:cubicBezTo>
                    <a:cubicBezTo>
                      <a:pt x="255" y="4023"/>
                      <a:pt x="923" y="4863"/>
                      <a:pt x="1862" y="5211"/>
                    </a:cubicBezTo>
                    <a:lnTo>
                      <a:pt x="1862" y="6705"/>
                    </a:lnTo>
                    <a:lnTo>
                      <a:pt x="1048" y="6705"/>
                    </a:lnTo>
                    <a:lnTo>
                      <a:pt x="2704" y="8801"/>
                    </a:lnTo>
                    <a:lnTo>
                      <a:pt x="4360" y="6705"/>
                    </a:lnTo>
                    <a:lnTo>
                      <a:pt x="3545" y="6705"/>
                    </a:lnTo>
                    <a:lnTo>
                      <a:pt x="3545" y="5270"/>
                    </a:lnTo>
                    <a:cubicBezTo>
                      <a:pt x="4693" y="4935"/>
                      <a:pt x="5484" y="3883"/>
                      <a:pt x="5484" y="2689"/>
                    </a:cubicBezTo>
                    <a:cubicBezTo>
                      <a:pt x="5482" y="1688"/>
                      <a:pt x="4927" y="769"/>
                      <a:pt x="4039" y="306"/>
                    </a:cubicBezTo>
                    <a:cubicBezTo>
                      <a:pt x="3647" y="102"/>
                      <a:pt x="3220" y="1"/>
                      <a:pt x="279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Google Shape;205;p28"/>
              <p:cNvSpPr/>
              <p:nvPr/>
            </p:nvSpPr>
            <p:spPr>
              <a:xfrm>
                <a:off x="5032800" y="2089800"/>
                <a:ext cx="1042920" cy="1098720"/>
              </a:xfrm>
              <a:custGeom>
                <a:avLst/>
                <a:gdLst/>
                <a:ahLst/>
                <a:rect l="l" t="t" r="r" b="b"/>
                <a:pathLst>
                  <a:path w="5729" h="8779">
                    <a:moveTo>
                      <a:pt x="2861" y="4601"/>
                    </a:moveTo>
                    <a:cubicBezTo>
                      <a:pt x="3053" y="4601"/>
                      <a:pt x="3247" y="4638"/>
                      <a:pt x="3431" y="4715"/>
                    </a:cubicBezTo>
                    <a:cubicBezTo>
                      <a:pt x="3988" y="4945"/>
                      <a:pt x="4351" y="5488"/>
                      <a:pt x="4351" y="6092"/>
                    </a:cubicBezTo>
                    <a:cubicBezTo>
                      <a:pt x="4350" y="6915"/>
                      <a:pt x="3684" y="7581"/>
                      <a:pt x="2861" y="7583"/>
                    </a:cubicBezTo>
                    <a:cubicBezTo>
                      <a:pt x="2259" y="7583"/>
                      <a:pt x="1714" y="7219"/>
                      <a:pt x="1483" y="6662"/>
                    </a:cubicBezTo>
                    <a:cubicBezTo>
                      <a:pt x="1253" y="6105"/>
                      <a:pt x="1381" y="5464"/>
                      <a:pt x="1807" y="5038"/>
                    </a:cubicBezTo>
                    <a:cubicBezTo>
                      <a:pt x="2092" y="4752"/>
                      <a:pt x="2473" y="4601"/>
                      <a:pt x="2861" y="4601"/>
                    </a:cubicBezTo>
                    <a:close/>
                    <a:moveTo>
                      <a:pt x="2870" y="0"/>
                    </a:moveTo>
                    <a:lnTo>
                      <a:pt x="1214" y="2097"/>
                    </a:lnTo>
                    <a:lnTo>
                      <a:pt x="2028" y="2097"/>
                    </a:lnTo>
                    <a:lnTo>
                      <a:pt x="2028" y="3536"/>
                    </a:lnTo>
                    <a:cubicBezTo>
                      <a:pt x="773" y="3944"/>
                      <a:pt x="1" y="5205"/>
                      <a:pt x="204" y="6508"/>
                    </a:cubicBezTo>
                    <a:cubicBezTo>
                      <a:pt x="409" y="7813"/>
                      <a:pt x="1532" y="8776"/>
                      <a:pt x="2851" y="8779"/>
                    </a:cubicBezTo>
                    <a:cubicBezTo>
                      <a:pt x="2854" y="8779"/>
                      <a:pt x="2858" y="8779"/>
                      <a:pt x="2861" y="8779"/>
                    </a:cubicBezTo>
                    <a:cubicBezTo>
                      <a:pt x="4178" y="8779"/>
                      <a:pt x="5300" y="7828"/>
                      <a:pt x="5514" y="6527"/>
                    </a:cubicBezTo>
                    <a:cubicBezTo>
                      <a:pt x="5729" y="5225"/>
                      <a:pt x="4965" y="3959"/>
                      <a:pt x="3713" y="3543"/>
                    </a:cubicBezTo>
                    <a:lnTo>
                      <a:pt x="3713" y="2097"/>
                    </a:lnTo>
                    <a:lnTo>
                      <a:pt x="4526" y="2097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a5b7c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206;p28"/>
              <p:cNvSpPr/>
              <p:nvPr/>
            </p:nvSpPr>
            <p:spPr>
              <a:xfrm>
                <a:off x="6352920" y="2515680"/>
                <a:ext cx="1001160" cy="1101600"/>
              </a:xfrm>
              <a:custGeom>
                <a:avLst/>
                <a:gdLst/>
                <a:ahLst/>
                <a:rect l="l" t="t" r="r" b="b"/>
                <a:pathLst>
                  <a:path w="5500" h="8803">
                    <a:moveTo>
                      <a:pt x="2811" y="1198"/>
                    </a:moveTo>
                    <a:cubicBezTo>
                      <a:pt x="3003" y="1198"/>
                      <a:pt x="3197" y="1235"/>
                      <a:pt x="3381" y="1311"/>
                    </a:cubicBezTo>
                    <a:cubicBezTo>
                      <a:pt x="3938" y="1543"/>
                      <a:pt x="4302" y="2086"/>
                      <a:pt x="4302" y="2690"/>
                    </a:cubicBezTo>
                    <a:cubicBezTo>
                      <a:pt x="4300" y="3513"/>
                      <a:pt x="3634" y="4179"/>
                      <a:pt x="2811" y="4181"/>
                    </a:cubicBezTo>
                    <a:cubicBezTo>
                      <a:pt x="2209" y="4181"/>
                      <a:pt x="1664" y="3817"/>
                      <a:pt x="1434" y="3260"/>
                    </a:cubicBezTo>
                    <a:cubicBezTo>
                      <a:pt x="1203" y="2703"/>
                      <a:pt x="1330" y="2062"/>
                      <a:pt x="1757" y="1635"/>
                    </a:cubicBezTo>
                    <a:cubicBezTo>
                      <a:pt x="2042" y="1349"/>
                      <a:pt x="2423" y="1198"/>
                      <a:pt x="2811" y="1198"/>
                    </a:cubicBezTo>
                    <a:close/>
                    <a:moveTo>
                      <a:pt x="2812" y="1"/>
                    </a:moveTo>
                    <a:cubicBezTo>
                      <a:pt x="2257" y="1"/>
                      <a:pt x="1706" y="172"/>
                      <a:pt x="1238" y="509"/>
                    </a:cubicBezTo>
                    <a:cubicBezTo>
                      <a:pt x="420" y="1098"/>
                      <a:pt x="1" y="2097"/>
                      <a:pt x="154" y="3095"/>
                    </a:cubicBezTo>
                    <a:cubicBezTo>
                      <a:pt x="306" y="4093"/>
                      <a:pt x="1005" y="4920"/>
                      <a:pt x="1962" y="5239"/>
                    </a:cubicBezTo>
                    <a:lnTo>
                      <a:pt x="1962" y="6706"/>
                    </a:lnTo>
                    <a:lnTo>
                      <a:pt x="1149" y="6706"/>
                    </a:lnTo>
                    <a:lnTo>
                      <a:pt x="2804" y="8802"/>
                    </a:lnTo>
                    <a:lnTo>
                      <a:pt x="4460" y="6706"/>
                    </a:lnTo>
                    <a:lnTo>
                      <a:pt x="3645" y="6706"/>
                    </a:lnTo>
                    <a:lnTo>
                      <a:pt x="3645" y="5244"/>
                    </a:lnTo>
                    <a:cubicBezTo>
                      <a:pt x="4750" y="4882"/>
                      <a:pt x="5499" y="3852"/>
                      <a:pt x="5499" y="2690"/>
                    </a:cubicBezTo>
                    <a:cubicBezTo>
                      <a:pt x="5499" y="1679"/>
                      <a:pt x="4934" y="755"/>
                      <a:pt x="4036" y="296"/>
                    </a:cubicBezTo>
                    <a:cubicBezTo>
                      <a:pt x="3650" y="98"/>
                      <a:pt x="3230" y="1"/>
                      <a:pt x="281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4" name="Google Shape;207;p28"/>
            <p:cNvSpPr/>
            <p:nvPr/>
          </p:nvSpPr>
          <p:spPr>
            <a:xfrm>
              <a:off x="610920" y="3682800"/>
              <a:ext cx="2006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Reading Input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from user’s terminal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5" name="Google Shape;208;p28"/>
            <p:cNvSpPr/>
            <p:nvPr/>
          </p:nvSpPr>
          <p:spPr>
            <a:xfrm>
              <a:off x="1662480" y="1152720"/>
              <a:ext cx="2515320" cy="103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Breaks the input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into words and operators and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Parse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the tokens into simple commands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6" name="Google Shape;209;p28"/>
            <p:cNvSpPr/>
            <p:nvPr/>
          </p:nvSpPr>
          <p:spPr>
            <a:xfrm>
              <a:off x="3177000" y="3682800"/>
              <a:ext cx="2071440" cy="103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Performs shell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expansions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and any necessary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redirections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7" name="Google Shape;210;p28"/>
            <p:cNvSpPr/>
            <p:nvPr/>
          </p:nvSpPr>
          <p:spPr>
            <a:xfrm>
              <a:off x="4383360" y="1152720"/>
              <a:ext cx="2326320" cy="82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Execute the parsed command through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exec 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system calls.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8" name="Google Shape;211;p28"/>
            <p:cNvSpPr/>
            <p:nvPr/>
          </p:nvSpPr>
          <p:spPr>
            <a:xfrm>
              <a:off x="5760720" y="3682800"/>
              <a:ext cx="2326320" cy="103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Optionally waits for the command to complete and collects its </a:t>
              </a:r>
              <a:r>
                <a:rPr b="1" lang="en" sz="1400" spc="-1" strike="noStrike">
                  <a:solidFill>
                    <a:srgbClr val="434343"/>
                  </a:solidFill>
                  <a:latin typeface="Roboto Condensed"/>
                  <a:ea typeface="Roboto Condensed"/>
                </a:rPr>
                <a:t>exit status</a:t>
              </a:r>
              <a:r>
                <a:rPr b="0" lang="en" sz="1400" spc="-1" strike="noStrike">
                  <a:solidFill>
                    <a:srgbClr val="434343"/>
                  </a:solidFill>
                  <a:latin typeface="Roboto Condensed Light"/>
                  <a:ea typeface="Roboto Condensed Light"/>
                </a:rPr>
                <a:t> 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D349DC-5C03-4E5E-BD84-107774A88E0F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17;p29"/>
          <p:cNvSpPr txBox="1"/>
          <p:nvPr/>
        </p:nvSpPr>
        <p:spPr>
          <a:xfrm>
            <a:off x="411480" y="115560"/>
            <a:ext cx="8484120" cy="4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Tentative Command Suggestion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218;p29"/>
          <p:cNvSpPr txBox="1"/>
          <p:nvPr/>
        </p:nvSpPr>
        <p:spPr>
          <a:xfrm>
            <a:off x="411480" y="384480"/>
            <a:ext cx="6568560" cy="1537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In case of entering wrong commands, we’ll suggest the closest available commands. We’ll use the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BK-Tree data structure</a:t>
            </a:r>
            <a:r>
              <a:rPr b="1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to store the closest commands that are based upon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Levenshtein Distance 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(Edit Distance) and will perform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Inorder traversal 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of that tree to find the closest command as a suggestion. In addition, we’ll also implement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KMP String Matching Algorithm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to find the matched substring of given commands in order to find the executable file.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32" name="Google Shape;219;p29"/>
          <p:cNvSpPr txBox="1"/>
          <p:nvPr/>
        </p:nvSpPr>
        <p:spPr>
          <a:xfrm>
            <a:off x="411480" y="2023560"/>
            <a:ext cx="5453640" cy="4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Pipelined Command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Google Shape;220;p29"/>
          <p:cNvSpPr txBox="1"/>
          <p:nvPr/>
        </p:nvSpPr>
        <p:spPr>
          <a:xfrm>
            <a:off x="411480" y="2355120"/>
            <a:ext cx="6568560" cy="1196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Pipeline is a collection of one or more set of commands partitioned by the 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pipe '|' control operator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. The output of each command in the pipeline is linked to the following command's input through a pipe. Also we have used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 File Descriptors</a:t>
            </a:r>
            <a:r>
              <a:rPr b="1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to connect the stdin to another stdout of commands.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Google Shape;221;p29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ACE77E-C2A3-4B3A-8AED-BC0D1223232C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35" name="Google Shape;222;p29"/>
          <p:cNvSpPr/>
          <p:nvPr/>
        </p:nvSpPr>
        <p:spPr>
          <a:xfrm>
            <a:off x="411480" y="3493080"/>
            <a:ext cx="54536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Input-Output Redirection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Google Shape;223;p29"/>
          <p:cNvSpPr/>
          <p:nvPr/>
        </p:nvSpPr>
        <p:spPr>
          <a:xfrm>
            <a:off x="411480" y="3805560"/>
            <a:ext cx="6568560" cy="13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Redirection allows us to </a:t>
            </a:r>
            <a:r>
              <a:rPr b="1" lang="en" sz="1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exchange</a:t>
            </a:r>
            <a:r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the standard input </a:t>
            </a:r>
            <a:r>
              <a:rPr b="1" lang="en" sz="1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(stdin)</a:t>
            </a:r>
            <a:r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and standard output </a:t>
            </a:r>
            <a:r>
              <a:rPr b="1" lang="en" sz="1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(stdout)</a:t>
            </a:r>
            <a:r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with given input/output file. This redirection are denoted by </a:t>
            </a:r>
            <a:r>
              <a:rPr b="1" lang="en" sz="13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redirection operator (&gt;, &lt;)</a:t>
            </a:r>
            <a:r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in between commands and the file name. By replicating the file descriptors, we have redirect the stdin and stdout to the files mentioned in the shell command.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228;p30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D48CAD-52E8-4FE7-8331-AC966B8E9768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38" name="Google Shape;229;p30"/>
          <p:cNvSpPr/>
          <p:nvPr/>
        </p:nvSpPr>
        <p:spPr>
          <a:xfrm>
            <a:off x="343080" y="2182680"/>
            <a:ext cx="54536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Customizing Text &amp; Background Color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Google Shape;230;p30"/>
          <p:cNvSpPr txBox="1"/>
          <p:nvPr/>
        </p:nvSpPr>
        <p:spPr>
          <a:xfrm>
            <a:off x="345960" y="2610360"/>
            <a:ext cx="551952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Our shell will also enable the user customize the text color as well as the background color using the 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ANSI Escape Codes.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Google Shape;231;p30"/>
          <p:cNvSpPr/>
          <p:nvPr/>
        </p:nvSpPr>
        <p:spPr>
          <a:xfrm>
            <a:off x="343080" y="318600"/>
            <a:ext cx="54536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Shell History Management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Google Shape;232;p30"/>
          <p:cNvSpPr/>
          <p:nvPr/>
        </p:nvSpPr>
        <p:spPr>
          <a:xfrm>
            <a:off x="345960" y="709920"/>
            <a:ext cx="551952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Our shell keeps track of user command history. Users can invoke specific commands using the 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history expansion character (!)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. It keeps track of user command history through maintaining a specific serial number. Using this serial we can invoke particular command through history expansion character.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Google Shape;233;p30"/>
          <p:cNvSpPr/>
          <p:nvPr/>
        </p:nvSpPr>
        <p:spPr>
          <a:xfrm>
            <a:off x="310320" y="3439080"/>
            <a:ext cx="54536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marL="457200" indent="-342720">
              <a:lnSpc>
                <a:spcPct val="100000"/>
              </a:lnSpc>
              <a:buClr>
                <a:srgbClr val="434343"/>
              </a:buClr>
              <a:buFont typeface="Exo 2"/>
              <a:buChar char="★"/>
            </a:pPr>
            <a:r>
              <a:rPr b="1" lang="en" sz="1800" spc="-1" strike="noStrike">
                <a:solidFill>
                  <a:srgbClr val="434343"/>
                </a:solidFill>
                <a:latin typeface="Exo 2"/>
                <a:ea typeface="Exo 2"/>
              </a:rPr>
              <a:t>Command Name Customization (aliasing)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Google Shape;234;p30"/>
          <p:cNvSpPr/>
          <p:nvPr/>
        </p:nvSpPr>
        <p:spPr>
          <a:xfrm>
            <a:off x="310320" y="3815280"/>
            <a:ext cx="551952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Users can assign short names or </a:t>
            </a:r>
            <a:r>
              <a:rPr b="1" lang="en" sz="12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refactor shell commands</a:t>
            </a:r>
            <a:r>
              <a:rPr b="1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 </a:t>
            </a:r>
            <a:r>
              <a:rPr b="0" lang="en" sz="12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through aliasing. The actual and aliased command are separated by equal sign (=) and mapped in a file for further execution. While executing the aliased command we replace the actual command with aliased one.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Google Shape;240;p31"/>
          <p:cNvSpPr txBox="1"/>
          <p:nvPr/>
        </p:nvSpPr>
        <p:spPr>
          <a:xfrm>
            <a:off x="1180080" y="1347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434343"/>
                </a:solidFill>
                <a:latin typeface="Exo 2"/>
                <a:ea typeface="Exo 2"/>
              </a:rPr>
              <a:t>Tools &amp; Technologies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808080"/>
                </a:solidFill>
                <a:latin typeface="Exo 2"/>
                <a:ea typeface="Exo 2"/>
              </a:rPr>
              <a:t>03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242;p31"/>
          <p:cNvSpPr/>
          <p:nvPr/>
        </p:nvSpPr>
        <p:spPr>
          <a:xfrm>
            <a:off x="0" y="2737800"/>
            <a:ext cx="167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8" name="Google Shape;243;p31"/>
          <p:cNvGrpSpPr/>
          <p:nvPr/>
        </p:nvGrpSpPr>
        <p:grpSpPr>
          <a:xfrm>
            <a:off x="8118360" y="59364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D7866C-1BB0-453C-B438-CF6BDD850FEC}" type="slidenum">
              <a:rPr b="0" lang="en" sz="13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3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2022-05-30T10:31:13Z</dcterms:modified>
  <cp:revision>3</cp:revision>
  <dc:subject/>
  <dc:title/>
</cp:coreProperties>
</file>