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1147" r:id="rId2"/>
    <p:sldId id="1240" r:id="rId3"/>
    <p:sldId id="1271" r:id="rId4"/>
    <p:sldId id="1272" r:id="rId5"/>
    <p:sldId id="1273" r:id="rId6"/>
    <p:sldId id="1276" r:id="rId7"/>
    <p:sldId id="1277" r:id="rId8"/>
    <p:sldId id="1278" r:id="rId9"/>
    <p:sldId id="1279" r:id="rId10"/>
    <p:sldId id="1280" r:id="rId11"/>
    <p:sldId id="1281" r:id="rId12"/>
    <p:sldId id="1282" r:id="rId13"/>
    <p:sldId id="1283" r:id="rId14"/>
    <p:sldId id="1284" r:id="rId15"/>
    <p:sldId id="1285" r:id="rId16"/>
    <p:sldId id="128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4A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27" autoAdjust="0"/>
  </p:normalViewPr>
  <p:slideViewPr>
    <p:cSldViewPr snapToGrid="0">
      <p:cViewPr varScale="1">
        <p:scale>
          <a:sx n="113" d="100"/>
          <a:sy n="113"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B01A6B-B39E-415F-AB7F-FBBB9616B1AD}" type="datetimeFigureOut">
              <a:rPr lang="en-US" smtClean="0"/>
              <a:t>12/27/2022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957D71-B927-4192-8379-27605DEE6BC1}" type="slidenum">
              <a:rPr lang="en-US" smtClean="0"/>
              <a:t>‹#›</a:t>
            </a:fld>
            <a:endParaRPr lang="en-US"/>
          </a:p>
        </p:txBody>
      </p:sp>
    </p:spTree>
    <p:extLst>
      <p:ext uri="{BB962C8B-B14F-4D97-AF65-F5344CB8AC3E}">
        <p14:creationId xmlns:p14="http://schemas.microsoft.com/office/powerpoint/2010/main" val="1811671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82FEA174-7FE8-D33F-FF82-E17EE12D5BC6}"/>
              </a:ext>
            </a:extLst>
          </p:cNvPr>
          <p:cNvSpPr>
            <a:spLocks noGrp="1" noRot="1" noChangeAspect="1" noTextEdit="1"/>
          </p:cNvSpPr>
          <p:nvPr>
            <p:ph type="sldImg"/>
          </p:nvPr>
        </p:nvSpPr>
        <p:spPr>
          <a:xfrm>
            <a:off x="381000" y="685800"/>
            <a:ext cx="6096000" cy="3429000"/>
          </a:xfrm>
          <a:ln/>
        </p:spPr>
      </p:sp>
      <p:sp>
        <p:nvSpPr>
          <p:cNvPr id="84995" name="Notes Placeholder 2">
            <a:extLst>
              <a:ext uri="{FF2B5EF4-FFF2-40B4-BE49-F238E27FC236}">
                <a16:creationId xmlns:a16="http://schemas.microsoft.com/office/drawing/2014/main" id="{C183E28B-875B-AE36-ED9A-90E7CC2FA8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dirty="0">
                <a:ea typeface="MS PGothic" panose="020B0600070205080204" pitchFamily="34" charset="-128"/>
                <a:cs typeface="Arial" panose="020B0604020202020204" pitchFamily="34" charset="0"/>
              </a:rPr>
              <a:t> With only 25 possible keys, the Caesar cipher is far from secure. A dramatic increase</a:t>
            </a:r>
          </a:p>
          <a:p>
            <a:r>
              <a:rPr lang="en-US" altLang="en-US" sz="1200" dirty="0">
                <a:ea typeface="MS PGothic" panose="020B0600070205080204" pitchFamily="34" charset="-128"/>
                <a:cs typeface="Arial" panose="020B0604020202020204" pitchFamily="34" charset="0"/>
              </a:rPr>
              <a:t>in the key space can be achieved by allowing an arbitrary substitution. Before proceeding,</a:t>
            </a:r>
          </a:p>
          <a:p>
            <a:r>
              <a:rPr lang="en-US" altLang="en-US" sz="1200" dirty="0">
                <a:ea typeface="MS PGothic" panose="020B0600070205080204" pitchFamily="34" charset="-128"/>
                <a:cs typeface="Arial" panose="020B0604020202020204" pitchFamily="34" charset="0"/>
              </a:rPr>
              <a:t>we define the term </a:t>
            </a:r>
            <a:r>
              <a:rPr lang="en-US" altLang="en-US" sz="1200" i="1" dirty="0">
                <a:ea typeface="MS PGothic" panose="020B0600070205080204" pitchFamily="34" charset="-128"/>
                <a:cs typeface="Arial" panose="020B0604020202020204" pitchFamily="34" charset="0"/>
              </a:rPr>
              <a:t>permutation</a:t>
            </a:r>
            <a:r>
              <a:rPr lang="en-US" altLang="en-US" sz="1200" dirty="0">
                <a:ea typeface="MS PGothic" panose="020B0600070205080204" pitchFamily="34" charset="-128"/>
                <a:cs typeface="Arial" panose="020B0604020202020204" pitchFamily="34" charset="0"/>
              </a:rPr>
              <a:t> . A permutation  of a finite set of elements </a:t>
            </a:r>
            <a:r>
              <a:rPr lang="en-US" altLang="en-US" sz="1200" i="1" dirty="0">
                <a:ea typeface="MS PGothic" panose="020B0600070205080204" pitchFamily="34" charset="-128"/>
                <a:cs typeface="Arial" panose="020B0604020202020204" pitchFamily="34" charset="0"/>
              </a:rPr>
              <a:t>S</a:t>
            </a:r>
          </a:p>
          <a:p>
            <a:r>
              <a:rPr lang="en-US" altLang="en-US" sz="1200" dirty="0">
                <a:ea typeface="MS PGothic" panose="020B0600070205080204" pitchFamily="34" charset="-128"/>
                <a:cs typeface="Arial" panose="020B0604020202020204" pitchFamily="34" charset="0"/>
              </a:rPr>
              <a:t> is an ordered sequence of all the elements of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with each element appearing exactly</a:t>
            </a:r>
          </a:p>
          <a:p>
            <a:r>
              <a:rPr lang="en-US" altLang="en-US" sz="1200" dirty="0">
                <a:ea typeface="MS PGothic" panose="020B0600070205080204" pitchFamily="34" charset="-128"/>
                <a:cs typeface="Arial" panose="020B0604020202020204" pitchFamily="34" charset="0"/>
              </a:rPr>
              <a:t>once.</a:t>
            </a:r>
          </a:p>
          <a:p>
            <a:endParaRPr lang="en-US" altLang="en-US" sz="120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For example, if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  {a, b, c}, there are six permutations of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a:t>
            </a:r>
          </a:p>
          <a:p>
            <a:r>
              <a:rPr lang="en-US" altLang="en-US" sz="1200" dirty="0" err="1">
                <a:ea typeface="MS PGothic" panose="020B0600070205080204" pitchFamily="34" charset="-128"/>
                <a:cs typeface="Arial" panose="020B0604020202020204" pitchFamily="34" charset="0"/>
              </a:rPr>
              <a:t>abc</a:t>
            </a:r>
            <a:r>
              <a:rPr lang="en-US" altLang="en-US" sz="1200" dirty="0">
                <a:ea typeface="MS PGothic" panose="020B0600070205080204" pitchFamily="34" charset="-128"/>
                <a:cs typeface="Arial" panose="020B0604020202020204" pitchFamily="34" charset="0"/>
              </a:rPr>
              <a:t>, </a:t>
            </a:r>
            <a:r>
              <a:rPr lang="en-US" altLang="en-US" sz="1200" dirty="0" err="1">
                <a:ea typeface="MS PGothic" panose="020B0600070205080204" pitchFamily="34" charset="-128"/>
                <a:cs typeface="Arial" panose="020B0604020202020204" pitchFamily="34" charset="0"/>
              </a:rPr>
              <a:t>acb</a:t>
            </a:r>
            <a:r>
              <a:rPr lang="en-US" altLang="en-US" sz="1200" dirty="0">
                <a:ea typeface="MS PGothic" panose="020B0600070205080204" pitchFamily="34" charset="-128"/>
                <a:cs typeface="Arial" panose="020B0604020202020204" pitchFamily="34" charset="0"/>
              </a:rPr>
              <a:t>, bac, </a:t>
            </a:r>
            <a:r>
              <a:rPr lang="en-US" altLang="en-US" sz="1200" dirty="0" err="1">
                <a:ea typeface="MS PGothic" panose="020B0600070205080204" pitchFamily="34" charset="-128"/>
                <a:cs typeface="Arial" panose="020B0604020202020204" pitchFamily="34" charset="0"/>
              </a:rPr>
              <a:t>bca</a:t>
            </a:r>
            <a:r>
              <a:rPr lang="en-US" altLang="en-US" sz="1200" dirty="0">
                <a:ea typeface="MS PGothic" panose="020B0600070205080204" pitchFamily="34" charset="-128"/>
                <a:cs typeface="Arial" panose="020B0604020202020204" pitchFamily="34" charset="0"/>
              </a:rPr>
              <a:t>, cab, cba</a:t>
            </a:r>
          </a:p>
          <a:p>
            <a:endParaRPr lang="en-US" altLang="en-US" sz="120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a:t>
            </a:r>
            <a:r>
              <a:rPr lang="en-US" altLang="en-US" sz="1200" b="0" dirty="0">
                <a:ea typeface="MS PGothic" panose="020B0600070205080204" pitchFamily="34" charset="-128"/>
                <a:cs typeface="Arial" panose="020B0604020202020204" pitchFamily="34" charset="0"/>
              </a:rPr>
              <a:t>In general, there are n ! permutations of a set of n  elements, because the first</a:t>
            </a:r>
          </a:p>
          <a:p>
            <a:r>
              <a:rPr lang="en-US" altLang="en-US" sz="1200" b="0" dirty="0">
                <a:ea typeface="MS PGothic" panose="020B0600070205080204" pitchFamily="34" charset="-128"/>
                <a:cs typeface="Arial" panose="020B0604020202020204" pitchFamily="34" charset="0"/>
              </a:rPr>
              <a:t>element can be chosen in one of n  ways, the second in n -  1 ways, the third in n -  2</a:t>
            </a:r>
          </a:p>
          <a:p>
            <a:r>
              <a:rPr lang="en-US" altLang="en-US" sz="1200" b="0" dirty="0">
                <a:ea typeface="MS PGothic" panose="020B0600070205080204" pitchFamily="34" charset="-128"/>
                <a:cs typeface="Arial" panose="020B0604020202020204" pitchFamily="34" charset="0"/>
              </a:rPr>
              <a:t>ways, and so on.</a:t>
            </a:r>
          </a:p>
          <a:p>
            <a:endParaRPr lang="en-US" altLang="en-US" sz="1200" b="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If, instead, the “cipher” line can be any permutation of the 26 alphabetic characters,</a:t>
            </a:r>
          </a:p>
          <a:p>
            <a:r>
              <a:rPr lang="en-US" altLang="en-US" sz="1200" dirty="0">
                <a:ea typeface="MS PGothic" panose="020B0600070205080204" pitchFamily="34" charset="-128"/>
                <a:cs typeface="Arial" panose="020B0604020202020204" pitchFamily="34" charset="0"/>
              </a:rPr>
              <a:t>then there are 26! or greater than 4 *  10</a:t>
            </a:r>
            <a:r>
              <a:rPr lang="en-US" altLang="en-US" sz="1200" baseline="30000" dirty="0">
                <a:ea typeface="MS PGothic" panose="020B0600070205080204" pitchFamily="34" charset="-128"/>
                <a:cs typeface="Arial" panose="020B0604020202020204" pitchFamily="34" charset="0"/>
              </a:rPr>
              <a:t>26</a:t>
            </a:r>
            <a:r>
              <a:rPr lang="en-US" altLang="en-US" sz="1200" dirty="0">
                <a:ea typeface="MS PGothic" panose="020B0600070205080204" pitchFamily="34" charset="-128"/>
                <a:cs typeface="Arial" panose="020B0604020202020204" pitchFamily="34" charset="0"/>
              </a:rPr>
              <a:t>  possible keys. This is 10 orders of magnitude</a:t>
            </a:r>
          </a:p>
          <a:p>
            <a:r>
              <a:rPr lang="en-US" altLang="en-US" sz="1200" dirty="0">
                <a:ea typeface="MS PGothic" panose="020B0600070205080204" pitchFamily="34" charset="-128"/>
                <a:cs typeface="Arial" panose="020B0604020202020204" pitchFamily="34" charset="0"/>
              </a:rPr>
              <a:t>greater than the key space for DES and would seem to eliminate brute-force</a:t>
            </a:r>
          </a:p>
          <a:p>
            <a:r>
              <a:rPr lang="en-US" altLang="en-US" sz="1200" dirty="0">
                <a:ea typeface="MS PGothic" panose="020B0600070205080204" pitchFamily="34" charset="-128"/>
                <a:cs typeface="Arial" panose="020B0604020202020204" pitchFamily="34" charset="0"/>
              </a:rPr>
              <a:t>techniques for cryptanalysis. Such an approach is referred to as a monoalphabetic</a:t>
            </a:r>
          </a:p>
          <a:p>
            <a:r>
              <a:rPr lang="en-US" altLang="en-US" sz="1200" dirty="0">
                <a:ea typeface="MS PGothic" panose="020B0600070205080204" pitchFamily="34" charset="-128"/>
                <a:cs typeface="Arial" panose="020B0604020202020204" pitchFamily="34" charset="0"/>
              </a:rPr>
              <a:t>substitution cipher, because a single cipher alphabet (mapping from plain alphabet</a:t>
            </a:r>
          </a:p>
          <a:p>
            <a:r>
              <a:rPr lang="en-US" altLang="en-US" sz="1200" dirty="0">
                <a:ea typeface="MS PGothic" panose="020B0600070205080204" pitchFamily="34" charset="-128"/>
                <a:cs typeface="Arial" panose="020B0604020202020204" pitchFamily="34" charset="0"/>
              </a:rPr>
              <a:t>to cipher alphabet) is used per message.</a:t>
            </a:r>
            <a:endParaRPr lang="en-US" altLang="en-US" b="0" dirty="0">
              <a:cs typeface="Arial" panose="020B0604020202020204" pitchFamily="34" charset="0"/>
            </a:endParaRPr>
          </a:p>
        </p:txBody>
      </p:sp>
      <p:sp>
        <p:nvSpPr>
          <p:cNvPr id="84996" name="Slide Number Placeholder 3">
            <a:extLst>
              <a:ext uri="{FF2B5EF4-FFF2-40B4-BE49-F238E27FC236}">
                <a16:creationId xmlns:a16="http://schemas.microsoft.com/office/drawing/2014/main" id="{E2013666-0E20-8439-1EDA-BCC53B83B1A1}"/>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Traditional Arabic" panose="02020603050405020304" pitchFamily="18" charset="-78"/>
                <a:cs typeface="Traditional Arabic" panose="02020603050405020304" pitchFamily="18" charset="-78"/>
              </a:defRPr>
            </a:lvl1pPr>
            <a:lvl2pPr marL="742950" indent="-285750">
              <a:defRPr sz="1000">
                <a:solidFill>
                  <a:schemeClr val="tx1"/>
                </a:solidFill>
                <a:latin typeface="Traditional Arabic" panose="02020603050405020304" pitchFamily="18" charset="-78"/>
                <a:cs typeface="Traditional Arabic" panose="02020603050405020304" pitchFamily="18" charset="-78"/>
              </a:defRPr>
            </a:lvl2pPr>
            <a:lvl3pPr marL="1143000" indent="-228600">
              <a:defRPr sz="1000">
                <a:solidFill>
                  <a:schemeClr val="tx1"/>
                </a:solidFill>
                <a:latin typeface="Traditional Arabic" panose="02020603050405020304" pitchFamily="18" charset="-78"/>
                <a:cs typeface="Traditional Arabic" panose="02020603050405020304" pitchFamily="18" charset="-78"/>
              </a:defRPr>
            </a:lvl3pPr>
            <a:lvl4pPr marL="1600200" indent="-228600">
              <a:defRPr sz="1000">
                <a:solidFill>
                  <a:schemeClr val="tx1"/>
                </a:solidFill>
                <a:latin typeface="Traditional Arabic" panose="02020603050405020304" pitchFamily="18" charset="-78"/>
                <a:cs typeface="Traditional Arabic" panose="02020603050405020304" pitchFamily="18" charset="-78"/>
              </a:defRPr>
            </a:lvl4pPr>
            <a:lvl5pPr marL="2057400" indent="-228600">
              <a:defRPr sz="1000">
                <a:solidFill>
                  <a:schemeClr val="tx1"/>
                </a:solidFill>
                <a:latin typeface="Traditional Arabic" panose="02020603050405020304" pitchFamily="18" charset="-78"/>
                <a:cs typeface="Traditional Arabic" panose="02020603050405020304" pitchFamily="18" charset="-78"/>
              </a:defRPr>
            </a:lvl5pPr>
            <a:lvl6pPr marL="25146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6pPr>
            <a:lvl7pPr marL="29718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7pPr>
            <a:lvl8pPr marL="34290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8pPr>
            <a:lvl9pPr marL="38862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40BE5909-0D48-4465-91A6-9E80439C2417}" type="slidenum">
              <a:rPr kumimoji="0" lang="en-US" altLang="en-US" sz="1000" b="0" i="0" u="none" strike="noStrike" kern="1200" cap="none" spc="0" normalizeH="0" baseline="0" noProof="0">
                <a:ln>
                  <a:noFill/>
                </a:ln>
                <a:solidFill>
                  <a:srgbClr val="000000"/>
                </a:solidFill>
                <a:effectLst/>
                <a:uLnTx/>
                <a:uFillTx/>
                <a:latin typeface="Traditional Arabic" panose="02020603050405020304" pitchFamily="18" charset="-78"/>
                <a:ea typeface="+mn-ea"/>
                <a:cs typeface="Traditional Arabic" panose="02020603050405020304" pitchFamily="18" charset="-78"/>
              </a:rPr>
              <a:pPr marL="0" marR="0" lvl="0" indent="0" algn="l" defTabSz="914400" rtl="0" eaLnBrk="0" fontAlgn="base" latinLnBrk="0" hangingPunct="0">
                <a:lnSpc>
                  <a:spcPct val="100000"/>
                </a:lnSpc>
                <a:spcBef>
                  <a:spcPct val="0"/>
                </a:spcBef>
                <a:spcAft>
                  <a:spcPct val="0"/>
                </a:spcAft>
                <a:buClrTx/>
                <a:buSzTx/>
                <a:buFontTx/>
                <a:buNone/>
                <a:tabLst/>
                <a:defRPr/>
              </a:pPr>
              <a:t>2</a:t>
            </a:fld>
            <a:endParaRPr kumimoji="0" lang="en-US" altLang="en-US" sz="1000" b="0" i="0" u="none" strike="noStrike" kern="1200" cap="none" spc="0" normalizeH="0" baseline="0" noProof="0">
              <a:ln>
                <a:noFill/>
              </a:ln>
              <a:solidFill>
                <a:srgbClr val="000000"/>
              </a:solidFill>
              <a:effectLst/>
              <a:uLnTx/>
              <a:uFillTx/>
              <a:latin typeface="Traditional Arabic" panose="02020603050405020304" pitchFamily="18" charset="-78"/>
              <a:ea typeface="+mn-ea"/>
              <a:cs typeface="Traditional Arabic" panose="02020603050405020304" pitchFamily="18" charset="-7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82FEA174-7FE8-D33F-FF82-E17EE12D5BC6}"/>
              </a:ext>
            </a:extLst>
          </p:cNvPr>
          <p:cNvSpPr>
            <a:spLocks noGrp="1" noRot="1" noChangeAspect="1" noTextEdit="1"/>
          </p:cNvSpPr>
          <p:nvPr>
            <p:ph type="sldImg"/>
          </p:nvPr>
        </p:nvSpPr>
        <p:spPr>
          <a:xfrm>
            <a:off x="381000" y="685800"/>
            <a:ext cx="6096000" cy="3429000"/>
          </a:xfrm>
          <a:ln/>
        </p:spPr>
      </p:sp>
      <p:sp>
        <p:nvSpPr>
          <p:cNvPr id="84995" name="Notes Placeholder 2">
            <a:extLst>
              <a:ext uri="{FF2B5EF4-FFF2-40B4-BE49-F238E27FC236}">
                <a16:creationId xmlns:a16="http://schemas.microsoft.com/office/drawing/2014/main" id="{C183E28B-875B-AE36-ED9A-90E7CC2FA8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dirty="0">
                <a:ea typeface="MS PGothic" panose="020B0600070205080204" pitchFamily="34" charset="-128"/>
                <a:cs typeface="Arial" panose="020B0604020202020204" pitchFamily="34" charset="0"/>
              </a:rPr>
              <a:t> With only 25 possible keys, the Caesar cipher is far from secure. A dramatic increase</a:t>
            </a:r>
          </a:p>
          <a:p>
            <a:r>
              <a:rPr lang="en-US" altLang="en-US" sz="1200" dirty="0">
                <a:ea typeface="MS PGothic" panose="020B0600070205080204" pitchFamily="34" charset="-128"/>
                <a:cs typeface="Arial" panose="020B0604020202020204" pitchFamily="34" charset="0"/>
              </a:rPr>
              <a:t>in the key space can be achieved by allowing an arbitrary substitution. Before proceeding,</a:t>
            </a:r>
          </a:p>
          <a:p>
            <a:r>
              <a:rPr lang="en-US" altLang="en-US" sz="1200" dirty="0">
                <a:ea typeface="MS PGothic" panose="020B0600070205080204" pitchFamily="34" charset="-128"/>
                <a:cs typeface="Arial" panose="020B0604020202020204" pitchFamily="34" charset="0"/>
              </a:rPr>
              <a:t>we define the term </a:t>
            </a:r>
            <a:r>
              <a:rPr lang="en-US" altLang="en-US" sz="1200" i="1" dirty="0">
                <a:ea typeface="MS PGothic" panose="020B0600070205080204" pitchFamily="34" charset="-128"/>
                <a:cs typeface="Arial" panose="020B0604020202020204" pitchFamily="34" charset="0"/>
              </a:rPr>
              <a:t>permutation</a:t>
            </a:r>
            <a:r>
              <a:rPr lang="en-US" altLang="en-US" sz="1200" dirty="0">
                <a:ea typeface="MS PGothic" panose="020B0600070205080204" pitchFamily="34" charset="-128"/>
                <a:cs typeface="Arial" panose="020B0604020202020204" pitchFamily="34" charset="0"/>
              </a:rPr>
              <a:t> . A permutation  of a finite set of elements </a:t>
            </a:r>
            <a:r>
              <a:rPr lang="en-US" altLang="en-US" sz="1200" i="1" dirty="0">
                <a:ea typeface="MS PGothic" panose="020B0600070205080204" pitchFamily="34" charset="-128"/>
                <a:cs typeface="Arial" panose="020B0604020202020204" pitchFamily="34" charset="0"/>
              </a:rPr>
              <a:t>S</a:t>
            </a:r>
          </a:p>
          <a:p>
            <a:r>
              <a:rPr lang="en-US" altLang="en-US" sz="1200" dirty="0">
                <a:ea typeface="MS PGothic" panose="020B0600070205080204" pitchFamily="34" charset="-128"/>
                <a:cs typeface="Arial" panose="020B0604020202020204" pitchFamily="34" charset="0"/>
              </a:rPr>
              <a:t> is an ordered sequence of all the elements of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with each element appearing exactly</a:t>
            </a:r>
          </a:p>
          <a:p>
            <a:r>
              <a:rPr lang="en-US" altLang="en-US" sz="1200" dirty="0">
                <a:ea typeface="MS PGothic" panose="020B0600070205080204" pitchFamily="34" charset="-128"/>
                <a:cs typeface="Arial" panose="020B0604020202020204" pitchFamily="34" charset="0"/>
              </a:rPr>
              <a:t>once.</a:t>
            </a:r>
          </a:p>
          <a:p>
            <a:endParaRPr lang="en-US" altLang="en-US" sz="120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For example, if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  {a, b, c}, there are six permutations of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a:t>
            </a:r>
          </a:p>
          <a:p>
            <a:r>
              <a:rPr lang="en-US" altLang="en-US" sz="1200" dirty="0" err="1">
                <a:ea typeface="MS PGothic" panose="020B0600070205080204" pitchFamily="34" charset="-128"/>
                <a:cs typeface="Arial" panose="020B0604020202020204" pitchFamily="34" charset="0"/>
              </a:rPr>
              <a:t>abc</a:t>
            </a:r>
            <a:r>
              <a:rPr lang="en-US" altLang="en-US" sz="1200" dirty="0">
                <a:ea typeface="MS PGothic" panose="020B0600070205080204" pitchFamily="34" charset="-128"/>
                <a:cs typeface="Arial" panose="020B0604020202020204" pitchFamily="34" charset="0"/>
              </a:rPr>
              <a:t>, </a:t>
            </a:r>
            <a:r>
              <a:rPr lang="en-US" altLang="en-US" sz="1200" dirty="0" err="1">
                <a:ea typeface="MS PGothic" panose="020B0600070205080204" pitchFamily="34" charset="-128"/>
                <a:cs typeface="Arial" panose="020B0604020202020204" pitchFamily="34" charset="0"/>
              </a:rPr>
              <a:t>acb</a:t>
            </a:r>
            <a:r>
              <a:rPr lang="en-US" altLang="en-US" sz="1200" dirty="0">
                <a:ea typeface="MS PGothic" panose="020B0600070205080204" pitchFamily="34" charset="-128"/>
                <a:cs typeface="Arial" panose="020B0604020202020204" pitchFamily="34" charset="0"/>
              </a:rPr>
              <a:t>, bac, </a:t>
            </a:r>
            <a:r>
              <a:rPr lang="en-US" altLang="en-US" sz="1200" dirty="0" err="1">
                <a:ea typeface="MS PGothic" panose="020B0600070205080204" pitchFamily="34" charset="-128"/>
                <a:cs typeface="Arial" panose="020B0604020202020204" pitchFamily="34" charset="0"/>
              </a:rPr>
              <a:t>bca</a:t>
            </a:r>
            <a:r>
              <a:rPr lang="en-US" altLang="en-US" sz="1200" dirty="0">
                <a:ea typeface="MS PGothic" panose="020B0600070205080204" pitchFamily="34" charset="-128"/>
                <a:cs typeface="Arial" panose="020B0604020202020204" pitchFamily="34" charset="0"/>
              </a:rPr>
              <a:t>, cab, cba</a:t>
            </a:r>
          </a:p>
          <a:p>
            <a:endParaRPr lang="en-US" altLang="en-US" sz="120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a:t>
            </a:r>
            <a:r>
              <a:rPr lang="en-US" altLang="en-US" sz="1200" b="0" dirty="0">
                <a:ea typeface="MS PGothic" panose="020B0600070205080204" pitchFamily="34" charset="-128"/>
                <a:cs typeface="Arial" panose="020B0604020202020204" pitchFamily="34" charset="0"/>
              </a:rPr>
              <a:t>In general, there are n ! permutations of a set of n  elements, because the first</a:t>
            </a:r>
          </a:p>
          <a:p>
            <a:r>
              <a:rPr lang="en-US" altLang="en-US" sz="1200" b="0" dirty="0">
                <a:ea typeface="MS PGothic" panose="020B0600070205080204" pitchFamily="34" charset="-128"/>
                <a:cs typeface="Arial" panose="020B0604020202020204" pitchFamily="34" charset="0"/>
              </a:rPr>
              <a:t>element can be chosen in one of n  ways, the second in n -  1 ways, the third in n -  2</a:t>
            </a:r>
          </a:p>
          <a:p>
            <a:r>
              <a:rPr lang="en-US" altLang="en-US" sz="1200" b="0" dirty="0">
                <a:ea typeface="MS PGothic" panose="020B0600070205080204" pitchFamily="34" charset="-128"/>
                <a:cs typeface="Arial" panose="020B0604020202020204" pitchFamily="34" charset="0"/>
              </a:rPr>
              <a:t>ways, and so on.</a:t>
            </a:r>
          </a:p>
          <a:p>
            <a:endParaRPr lang="en-US" altLang="en-US" sz="1200" b="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If, instead, the “cipher” line can be any permutation of the 26 alphabetic characters,</a:t>
            </a:r>
          </a:p>
          <a:p>
            <a:r>
              <a:rPr lang="en-US" altLang="en-US" sz="1200" dirty="0">
                <a:ea typeface="MS PGothic" panose="020B0600070205080204" pitchFamily="34" charset="-128"/>
                <a:cs typeface="Arial" panose="020B0604020202020204" pitchFamily="34" charset="0"/>
              </a:rPr>
              <a:t>then there are 26! or greater than 4 *  10</a:t>
            </a:r>
            <a:r>
              <a:rPr lang="en-US" altLang="en-US" sz="1200" baseline="30000" dirty="0">
                <a:ea typeface="MS PGothic" panose="020B0600070205080204" pitchFamily="34" charset="-128"/>
                <a:cs typeface="Arial" panose="020B0604020202020204" pitchFamily="34" charset="0"/>
              </a:rPr>
              <a:t>26</a:t>
            </a:r>
            <a:r>
              <a:rPr lang="en-US" altLang="en-US" sz="1200" dirty="0">
                <a:ea typeface="MS PGothic" panose="020B0600070205080204" pitchFamily="34" charset="-128"/>
                <a:cs typeface="Arial" panose="020B0604020202020204" pitchFamily="34" charset="0"/>
              </a:rPr>
              <a:t>  possible keys. This is 10 orders of magnitude</a:t>
            </a:r>
          </a:p>
          <a:p>
            <a:r>
              <a:rPr lang="en-US" altLang="en-US" sz="1200" dirty="0">
                <a:ea typeface="MS PGothic" panose="020B0600070205080204" pitchFamily="34" charset="-128"/>
                <a:cs typeface="Arial" panose="020B0604020202020204" pitchFamily="34" charset="0"/>
              </a:rPr>
              <a:t>greater than the key space for DES and would seem to eliminate brute-force</a:t>
            </a:r>
          </a:p>
          <a:p>
            <a:r>
              <a:rPr lang="en-US" altLang="en-US" sz="1200" dirty="0">
                <a:ea typeface="MS PGothic" panose="020B0600070205080204" pitchFamily="34" charset="-128"/>
                <a:cs typeface="Arial" panose="020B0604020202020204" pitchFamily="34" charset="0"/>
              </a:rPr>
              <a:t>techniques for cryptanalysis. Such an approach is referred to as a monoalphabetic</a:t>
            </a:r>
          </a:p>
          <a:p>
            <a:r>
              <a:rPr lang="en-US" altLang="en-US" sz="1200" dirty="0">
                <a:ea typeface="MS PGothic" panose="020B0600070205080204" pitchFamily="34" charset="-128"/>
                <a:cs typeface="Arial" panose="020B0604020202020204" pitchFamily="34" charset="0"/>
              </a:rPr>
              <a:t>substitution cipher, because a single cipher alphabet (mapping from plain alphabet</a:t>
            </a:r>
          </a:p>
          <a:p>
            <a:r>
              <a:rPr lang="en-US" altLang="en-US" sz="1200" dirty="0">
                <a:ea typeface="MS PGothic" panose="020B0600070205080204" pitchFamily="34" charset="-128"/>
                <a:cs typeface="Arial" panose="020B0604020202020204" pitchFamily="34" charset="0"/>
              </a:rPr>
              <a:t>to cipher alphabet) is used per message.</a:t>
            </a:r>
            <a:endParaRPr lang="en-US" altLang="en-US" b="0" dirty="0">
              <a:cs typeface="Arial" panose="020B0604020202020204" pitchFamily="34" charset="0"/>
            </a:endParaRPr>
          </a:p>
        </p:txBody>
      </p:sp>
      <p:sp>
        <p:nvSpPr>
          <p:cNvPr id="84996" name="Slide Number Placeholder 3">
            <a:extLst>
              <a:ext uri="{FF2B5EF4-FFF2-40B4-BE49-F238E27FC236}">
                <a16:creationId xmlns:a16="http://schemas.microsoft.com/office/drawing/2014/main" id="{E2013666-0E20-8439-1EDA-BCC53B83B1A1}"/>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Traditional Arabic" panose="02020603050405020304" pitchFamily="18" charset="-78"/>
                <a:cs typeface="Traditional Arabic" panose="02020603050405020304" pitchFamily="18" charset="-78"/>
              </a:defRPr>
            </a:lvl1pPr>
            <a:lvl2pPr marL="742950" indent="-285750">
              <a:defRPr sz="1000">
                <a:solidFill>
                  <a:schemeClr val="tx1"/>
                </a:solidFill>
                <a:latin typeface="Traditional Arabic" panose="02020603050405020304" pitchFamily="18" charset="-78"/>
                <a:cs typeface="Traditional Arabic" panose="02020603050405020304" pitchFamily="18" charset="-78"/>
              </a:defRPr>
            </a:lvl2pPr>
            <a:lvl3pPr marL="1143000" indent="-228600">
              <a:defRPr sz="1000">
                <a:solidFill>
                  <a:schemeClr val="tx1"/>
                </a:solidFill>
                <a:latin typeface="Traditional Arabic" panose="02020603050405020304" pitchFamily="18" charset="-78"/>
                <a:cs typeface="Traditional Arabic" panose="02020603050405020304" pitchFamily="18" charset="-78"/>
              </a:defRPr>
            </a:lvl3pPr>
            <a:lvl4pPr marL="1600200" indent="-228600">
              <a:defRPr sz="1000">
                <a:solidFill>
                  <a:schemeClr val="tx1"/>
                </a:solidFill>
                <a:latin typeface="Traditional Arabic" panose="02020603050405020304" pitchFamily="18" charset="-78"/>
                <a:cs typeface="Traditional Arabic" panose="02020603050405020304" pitchFamily="18" charset="-78"/>
              </a:defRPr>
            </a:lvl4pPr>
            <a:lvl5pPr marL="2057400" indent="-228600">
              <a:defRPr sz="1000">
                <a:solidFill>
                  <a:schemeClr val="tx1"/>
                </a:solidFill>
                <a:latin typeface="Traditional Arabic" panose="02020603050405020304" pitchFamily="18" charset="-78"/>
                <a:cs typeface="Traditional Arabic" panose="02020603050405020304" pitchFamily="18" charset="-78"/>
              </a:defRPr>
            </a:lvl5pPr>
            <a:lvl6pPr marL="25146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6pPr>
            <a:lvl7pPr marL="29718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7pPr>
            <a:lvl8pPr marL="34290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8pPr>
            <a:lvl9pPr marL="38862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40BE5909-0D48-4465-91A6-9E80439C2417}" type="slidenum">
              <a:rPr kumimoji="0" lang="en-US" altLang="en-US" sz="1000" b="0" i="0" u="none" strike="noStrike" kern="1200" cap="none" spc="0" normalizeH="0" baseline="0" noProof="0">
                <a:ln>
                  <a:noFill/>
                </a:ln>
                <a:solidFill>
                  <a:srgbClr val="000000"/>
                </a:solidFill>
                <a:effectLst/>
                <a:uLnTx/>
                <a:uFillTx/>
                <a:latin typeface="Traditional Arabic" panose="02020603050405020304" pitchFamily="18" charset="-78"/>
                <a:ea typeface="+mn-ea"/>
                <a:cs typeface="Traditional Arabic" panose="02020603050405020304" pitchFamily="18" charset="-78"/>
              </a:rPr>
              <a:pPr marL="0" marR="0" lvl="0" indent="0" algn="l" defTabSz="914400" rtl="0" eaLnBrk="0" fontAlgn="base" latinLnBrk="0" hangingPunct="0">
                <a:lnSpc>
                  <a:spcPct val="100000"/>
                </a:lnSpc>
                <a:spcBef>
                  <a:spcPct val="0"/>
                </a:spcBef>
                <a:spcAft>
                  <a:spcPct val="0"/>
                </a:spcAft>
                <a:buClrTx/>
                <a:buSzTx/>
                <a:buFontTx/>
                <a:buNone/>
                <a:tabLst/>
                <a:defRPr/>
              </a:pPr>
              <a:t>11</a:t>
            </a:fld>
            <a:endParaRPr kumimoji="0" lang="en-US" altLang="en-US" sz="1000" b="0" i="0" u="none" strike="noStrike" kern="1200" cap="none" spc="0" normalizeH="0" baseline="0" noProof="0">
              <a:ln>
                <a:noFill/>
              </a:ln>
              <a:solidFill>
                <a:srgbClr val="000000"/>
              </a:solidFill>
              <a:effectLst/>
              <a:uLnTx/>
              <a:uFillTx/>
              <a:latin typeface="Traditional Arabic" panose="02020603050405020304" pitchFamily="18" charset="-78"/>
              <a:ea typeface="+mn-ea"/>
              <a:cs typeface="Traditional Arabic" panose="02020603050405020304" pitchFamily="18" charset="-78"/>
            </a:endParaRPr>
          </a:p>
        </p:txBody>
      </p:sp>
    </p:spTree>
    <p:extLst>
      <p:ext uri="{BB962C8B-B14F-4D97-AF65-F5344CB8AC3E}">
        <p14:creationId xmlns:p14="http://schemas.microsoft.com/office/powerpoint/2010/main" val="4253298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82FEA174-7FE8-D33F-FF82-E17EE12D5BC6}"/>
              </a:ext>
            </a:extLst>
          </p:cNvPr>
          <p:cNvSpPr>
            <a:spLocks noGrp="1" noRot="1" noChangeAspect="1" noTextEdit="1"/>
          </p:cNvSpPr>
          <p:nvPr>
            <p:ph type="sldImg"/>
          </p:nvPr>
        </p:nvSpPr>
        <p:spPr>
          <a:xfrm>
            <a:off x="381000" y="685800"/>
            <a:ext cx="6096000" cy="3429000"/>
          </a:xfrm>
          <a:ln/>
        </p:spPr>
      </p:sp>
      <p:sp>
        <p:nvSpPr>
          <p:cNvPr id="84995" name="Notes Placeholder 2">
            <a:extLst>
              <a:ext uri="{FF2B5EF4-FFF2-40B4-BE49-F238E27FC236}">
                <a16:creationId xmlns:a16="http://schemas.microsoft.com/office/drawing/2014/main" id="{C183E28B-875B-AE36-ED9A-90E7CC2FA8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dirty="0">
                <a:ea typeface="MS PGothic" panose="020B0600070205080204" pitchFamily="34" charset="-128"/>
                <a:cs typeface="Arial" panose="020B0604020202020204" pitchFamily="34" charset="0"/>
              </a:rPr>
              <a:t> With only 25 possible keys, the Caesar cipher is far from secure. A dramatic increase</a:t>
            </a:r>
          </a:p>
          <a:p>
            <a:r>
              <a:rPr lang="en-US" altLang="en-US" sz="1200" dirty="0">
                <a:ea typeface="MS PGothic" panose="020B0600070205080204" pitchFamily="34" charset="-128"/>
                <a:cs typeface="Arial" panose="020B0604020202020204" pitchFamily="34" charset="0"/>
              </a:rPr>
              <a:t>in the key space can be achieved by allowing an arbitrary substitution. Before proceeding,</a:t>
            </a:r>
          </a:p>
          <a:p>
            <a:r>
              <a:rPr lang="en-US" altLang="en-US" sz="1200" dirty="0">
                <a:ea typeface="MS PGothic" panose="020B0600070205080204" pitchFamily="34" charset="-128"/>
                <a:cs typeface="Arial" panose="020B0604020202020204" pitchFamily="34" charset="0"/>
              </a:rPr>
              <a:t>we define the term </a:t>
            </a:r>
            <a:r>
              <a:rPr lang="en-US" altLang="en-US" sz="1200" i="1" dirty="0">
                <a:ea typeface="MS PGothic" panose="020B0600070205080204" pitchFamily="34" charset="-128"/>
                <a:cs typeface="Arial" panose="020B0604020202020204" pitchFamily="34" charset="0"/>
              </a:rPr>
              <a:t>permutation</a:t>
            </a:r>
            <a:r>
              <a:rPr lang="en-US" altLang="en-US" sz="1200" dirty="0">
                <a:ea typeface="MS PGothic" panose="020B0600070205080204" pitchFamily="34" charset="-128"/>
                <a:cs typeface="Arial" panose="020B0604020202020204" pitchFamily="34" charset="0"/>
              </a:rPr>
              <a:t> . A permutation  of a finite set of elements </a:t>
            </a:r>
            <a:r>
              <a:rPr lang="en-US" altLang="en-US" sz="1200" i="1" dirty="0">
                <a:ea typeface="MS PGothic" panose="020B0600070205080204" pitchFamily="34" charset="-128"/>
                <a:cs typeface="Arial" panose="020B0604020202020204" pitchFamily="34" charset="0"/>
              </a:rPr>
              <a:t>S</a:t>
            </a:r>
          </a:p>
          <a:p>
            <a:r>
              <a:rPr lang="en-US" altLang="en-US" sz="1200" dirty="0">
                <a:ea typeface="MS PGothic" panose="020B0600070205080204" pitchFamily="34" charset="-128"/>
                <a:cs typeface="Arial" panose="020B0604020202020204" pitchFamily="34" charset="0"/>
              </a:rPr>
              <a:t> is an ordered sequence of all the elements of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with each element appearing exactly</a:t>
            </a:r>
          </a:p>
          <a:p>
            <a:r>
              <a:rPr lang="en-US" altLang="en-US" sz="1200" dirty="0">
                <a:ea typeface="MS PGothic" panose="020B0600070205080204" pitchFamily="34" charset="-128"/>
                <a:cs typeface="Arial" panose="020B0604020202020204" pitchFamily="34" charset="0"/>
              </a:rPr>
              <a:t>once.</a:t>
            </a:r>
          </a:p>
          <a:p>
            <a:endParaRPr lang="en-US" altLang="en-US" sz="120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For example, if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  {a, b, c}, there are six permutations of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a:t>
            </a:r>
          </a:p>
          <a:p>
            <a:r>
              <a:rPr lang="en-US" altLang="en-US" sz="1200" dirty="0" err="1">
                <a:ea typeface="MS PGothic" panose="020B0600070205080204" pitchFamily="34" charset="-128"/>
                <a:cs typeface="Arial" panose="020B0604020202020204" pitchFamily="34" charset="0"/>
              </a:rPr>
              <a:t>abc</a:t>
            </a:r>
            <a:r>
              <a:rPr lang="en-US" altLang="en-US" sz="1200" dirty="0">
                <a:ea typeface="MS PGothic" panose="020B0600070205080204" pitchFamily="34" charset="-128"/>
                <a:cs typeface="Arial" panose="020B0604020202020204" pitchFamily="34" charset="0"/>
              </a:rPr>
              <a:t>, </a:t>
            </a:r>
            <a:r>
              <a:rPr lang="en-US" altLang="en-US" sz="1200" dirty="0" err="1">
                <a:ea typeface="MS PGothic" panose="020B0600070205080204" pitchFamily="34" charset="-128"/>
                <a:cs typeface="Arial" panose="020B0604020202020204" pitchFamily="34" charset="0"/>
              </a:rPr>
              <a:t>acb</a:t>
            </a:r>
            <a:r>
              <a:rPr lang="en-US" altLang="en-US" sz="1200" dirty="0">
                <a:ea typeface="MS PGothic" panose="020B0600070205080204" pitchFamily="34" charset="-128"/>
                <a:cs typeface="Arial" panose="020B0604020202020204" pitchFamily="34" charset="0"/>
              </a:rPr>
              <a:t>, bac, </a:t>
            </a:r>
            <a:r>
              <a:rPr lang="en-US" altLang="en-US" sz="1200" dirty="0" err="1">
                <a:ea typeface="MS PGothic" panose="020B0600070205080204" pitchFamily="34" charset="-128"/>
                <a:cs typeface="Arial" panose="020B0604020202020204" pitchFamily="34" charset="0"/>
              </a:rPr>
              <a:t>bca</a:t>
            </a:r>
            <a:r>
              <a:rPr lang="en-US" altLang="en-US" sz="1200" dirty="0">
                <a:ea typeface="MS PGothic" panose="020B0600070205080204" pitchFamily="34" charset="-128"/>
                <a:cs typeface="Arial" panose="020B0604020202020204" pitchFamily="34" charset="0"/>
              </a:rPr>
              <a:t>, cab, cba</a:t>
            </a:r>
          </a:p>
          <a:p>
            <a:endParaRPr lang="en-US" altLang="en-US" sz="120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a:t>
            </a:r>
            <a:r>
              <a:rPr lang="en-US" altLang="en-US" sz="1200" b="0" dirty="0">
                <a:ea typeface="MS PGothic" panose="020B0600070205080204" pitchFamily="34" charset="-128"/>
                <a:cs typeface="Arial" panose="020B0604020202020204" pitchFamily="34" charset="0"/>
              </a:rPr>
              <a:t>In general, there are n ! permutations of a set of n  elements, because the first</a:t>
            </a:r>
          </a:p>
          <a:p>
            <a:r>
              <a:rPr lang="en-US" altLang="en-US" sz="1200" b="0" dirty="0">
                <a:ea typeface="MS PGothic" panose="020B0600070205080204" pitchFamily="34" charset="-128"/>
                <a:cs typeface="Arial" panose="020B0604020202020204" pitchFamily="34" charset="0"/>
              </a:rPr>
              <a:t>element can be chosen in one of n  ways, the second in n -  1 ways, the third in n -  2</a:t>
            </a:r>
          </a:p>
          <a:p>
            <a:r>
              <a:rPr lang="en-US" altLang="en-US" sz="1200" b="0" dirty="0">
                <a:ea typeface="MS PGothic" panose="020B0600070205080204" pitchFamily="34" charset="-128"/>
                <a:cs typeface="Arial" panose="020B0604020202020204" pitchFamily="34" charset="0"/>
              </a:rPr>
              <a:t>ways, and so on.</a:t>
            </a:r>
          </a:p>
          <a:p>
            <a:endParaRPr lang="en-US" altLang="en-US" sz="1200" b="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If, instead, the “cipher” line can be any permutation of the 26 alphabetic characters,</a:t>
            </a:r>
          </a:p>
          <a:p>
            <a:r>
              <a:rPr lang="en-US" altLang="en-US" sz="1200" dirty="0">
                <a:ea typeface="MS PGothic" panose="020B0600070205080204" pitchFamily="34" charset="-128"/>
                <a:cs typeface="Arial" panose="020B0604020202020204" pitchFamily="34" charset="0"/>
              </a:rPr>
              <a:t>then there are 26! or greater than 4 *  10</a:t>
            </a:r>
            <a:r>
              <a:rPr lang="en-US" altLang="en-US" sz="1200" baseline="30000" dirty="0">
                <a:ea typeface="MS PGothic" panose="020B0600070205080204" pitchFamily="34" charset="-128"/>
                <a:cs typeface="Arial" panose="020B0604020202020204" pitchFamily="34" charset="0"/>
              </a:rPr>
              <a:t>26</a:t>
            </a:r>
            <a:r>
              <a:rPr lang="en-US" altLang="en-US" sz="1200" dirty="0">
                <a:ea typeface="MS PGothic" panose="020B0600070205080204" pitchFamily="34" charset="-128"/>
                <a:cs typeface="Arial" panose="020B0604020202020204" pitchFamily="34" charset="0"/>
              </a:rPr>
              <a:t>  possible keys. This is 10 orders of magnitude</a:t>
            </a:r>
          </a:p>
          <a:p>
            <a:r>
              <a:rPr lang="en-US" altLang="en-US" sz="1200" dirty="0">
                <a:ea typeface="MS PGothic" panose="020B0600070205080204" pitchFamily="34" charset="-128"/>
                <a:cs typeface="Arial" panose="020B0604020202020204" pitchFamily="34" charset="0"/>
              </a:rPr>
              <a:t>greater than the key space for DES and would seem to eliminate brute-force</a:t>
            </a:r>
          </a:p>
          <a:p>
            <a:r>
              <a:rPr lang="en-US" altLang="en-US" sz="1200" dirty="0">
                <a:ea typeface="MS PGothic" panose="020B0600070205080204" pitchFamily="34" charset="-128"/>
                <a:cs typeface="Arial" panose="020B0604020202020204" pitchFamily="34" charset="0"/>
              </a:rPr>
              <a:t>techniques for cryptanalysis. Such an approach is referred to as a monoalphabetic</a:t>
            </a:r>
          </a:p>
          <a:p>
            <a:r>
              <a:rPr lang="en-US" altLang="en-US" sz="1200" dirty="0">
                <a:ea typeface="MS PGothic" panose="020B0600070205080204" pitchFamily="34" charset="-128"/>
                <a:cs typeface="Arial" panose="020B0604020202020204" pitchFamily="34" charset="0"/>
              </a:rPr>
              <a:t>substitution cipher, because a single cipher alphabet (mapping from plain alphabet</a:t>
            </a:r>
          </a:p>
          <a:p>
            <a:r>
              <a:rPr lang="en-US" altLang="en-US" sz="1200" dirty="0">
                <a:ea typeface="MS PGothic" panose="020B0600070205080204" pitchFamily="34" charset="-128"/>
                <a:cs typeface="Arial" panose="020B0604020202020204" pitchFamily="34" charset="0"/>
              </a:rPr>
              <a:t>to cipher alphabet) is used per message.</a:t>
            </a:r>
            <a:endParaRPr lang="en-US" altLang="en-US" b="0" dirty="0">
              <a:cs typeface="Arial" panose="020B0604020202020204" pitchFamily="34" charset="0"/>
            </a:endParaRPr>
          </a:p>
        </p:txBody>
      </p:sp>
      <p:sp>
        <p:nvSpPr>
          <p:cNvPr id="84996" name="Slide Number Placeholder 3">
            <a:extLst>
              <a:ext uri="{FF2B5EF4-FFF2-40B4-BE49-F238E27FC236}">
                <a16:creationId xmlns:a16="http://schemas.microsoft.com/office/drawing/2014/main" id="{E2013666-0E20-8439-1EDA-BCC53B83B1A1}"/>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Traditional Arabic" panose="02020603050405020304" pitchFamily="18" charset="-78"/>
                <a:cs typeface="Traditional Arabic" panose="02020603050405020304" pitchFamily="18" charset="-78"/>
              </a:defRPr>
            </a:lvl1pPr>
            <a:lvl2pPr marL="742950" indent="-285750">
              <a:defRPr sz="1000">
                <a:solidFill>
                  <a:schemeClr val="tx1"/>
                </a:solidFill>
                <a:latin typeface="Traditional Arabic" panose="02020603050405020304" pitchFamily="18" charset="-78"/>
                <a:cs typeface="Traditional Arabic" panose="02020603050405020304" pitchFamily="18" charset="-78"/>
              </a:defRPr>
            </a:lvl2pPr>
            <a:lvl3pPr marL="1143000" indent="-228600">
              <a:defRPr sz="1000">
                <a:solidFill>
                  <a:schemeClr val="tx1"/>
                </a:solidFill>
                <a:latin typeface="Traditional Arabic" panose="02020603050405020304" pitchFamily="18" charset="-78"/>
                <a:cs typeface="Traditional Arabic" panose="02020603050405020304" pitchFamily="18" charset="-78"/>
              </a:defRPr>
            </a:lvl3pPr>
            <a:lvl4pPr marL="1600200" indent="-228600">
              <a:defRPr sz="1000">
                <a:solidFill>
                  <a:schemeClr val="tx1"/>
                </a:solidFill>
                <a:latin typeface="Traditional Arabic" panose="02020603050405020304" pitchFamily="18" charset="-78"/>
                <a:cs typeface="Traditional Arabic" panose="02020603050405020304" pitchFamily="18" charset="-78"/>
              </a:defRPr>
            </a:lvl4pPr>
            <a:lvl5pPr marL="2057400" indent="-228600">
              <a:defRPr sz="1000">
                <a:solidFill>
                  <a:schemeClr val="tx1"/>
                </a:solidFill>
                <a:latin typeface="Traditional Arabic" panose="02020603050405020304" pitchFamily="18" charset="-78"/>
                <a:cs typeface="Traditional Arabic" panose="02020603050405020304" pitchFamily="18" charset="-78"/>
              </a:defRPr>
            </a:lvl5pPr>
            <a:lvl6pPr marL="25146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6pPr>
            <a:lvl7pPr marL="29718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7pPr>
            <a:lvl8pPr marL="34290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8pPr>
            <a:lvl9pPr marL="38862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40BE5909-0D48-4465-91A6-9E80439C2417}" type="slidenum">
              <a:rPr kumimoji="0" lang="en-US" altLang="en-US" sz="1000" b="0" i="0" u="none" strike="noStrike" kern="1200" cap="none" spc="0" normalizeH="0" baseline="0" noProof="0">
                <a:ln>
                  <a:noFill/>
                </a:ln>
                <a:solidFill>
                  <a:srgbClr val="000000"/>
                </a:solidFill>
                <a:effectLst/>
                <a:uLnTx/>
                <a:uFillTx/>
                <a:latin typeface="Traditional Arabic" panose="02020603050405020304" pitchFamily="18" charset="-78"/>
                <a:ea typeface="+mn-ea"/>
                <a:cs typeface="Traditional Arabic" panose="02020603050405020304" pitchFamily="18" charset="-78"/>
              </a:rPr>
              <a:pPr marL="0" marR="0" lvl="0" indent="0" algn="l" defTabSz="914400" rtl="0" eaLnBrk="0" fontAlgn="base" latinLnBrk="0" hangingPunct="0">
                <a:lnSpc>
                  <a:spcPct val="100000"/>
                </a:lnSpc>
                <a:spcBef>
                  <a:spcPct val="0"/>
                </a:spcBef>
                <a:spcAft>
                  <a:spcPct val="0"/>
                </a:spcAft>
                <a:buClrTx/>
                <a:buSzTx/>
                <a:buFontTx/>
                <a:buNone/>
                <a:tabLst/>
                <a:defRPr/>
              </a:pPr>
              <a:t>12</a:t>
            </a:fld>
            <a:endParaRPr kumimoji="0" lang="en-US" altLang="en-US" sz="1000" b="0" i="0" u="none" strike="noStrike" kern="1200" cap="none" spc="0" normalizeH="0" baseline="0" noProof="0">
              <a:ln>
                <a:noFill/>
              </a:ln>
              <a:solidFill>
                <a:srgbClr val="000000"/>
              </a:solidFill>
              <a:effectLst/>
              <a:uLnTx/>
              <a:uFillTx/>
              <a:latin typeface="Traditional Arabic" panose="02020603050405020304" pitchFamily="18" charset="-78"/>
              <a:ea typeface="+mn-ea"/>
              <a:cs typeface="Traditional Arabic" panose="02020603050405020304" pitchFamily="18" charset="-78"/>
            </a:endParaRPr>
          </a:p>
        </p:txBody>
      </p:sp>
    </p:spTree>
    <p:extLst>
      <p:ext uri="{BB962C8B-B14F-4D97-AF65-F5344CB8AC3E}">
        <p14:creationId xmlns:p14="http://schemas.microsoft.com/office/powerpoint/2010/main" val="3975828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82FEA174-7FE8-D33F-FF82-E17EE12D5BC6}"/>
              </a:ext>
            </a:extLst>
          </p:cNvPr>
          <p:cNvSpPr>
            <a:spLocks noGrp="1" noRot="1" noChangeAspect="1" noTextEdit="1"/>
          </p:cNvSpPr>
          <p:nvPr>
            <p:ph type="sldImg"/>
          </p:nvPr>
        </p:nvSpPr>
        <p:spPr>
          <a:xfrm>
            <a:off x="381000" y="685800"/>
            <a:ext cx="6096000" cy="3429000"/>
          </a:xfrm>
          <a:ln/>
        </p:spPr>
      </p:sp>
      <p:sp>
        <p:nvSpPr>
          <p:cNvPr id="84995" name="Notes Placeholder 2">
            <a:extLst>
              <a:ext uri="{FF2B5EF4-FFF2-40B4-BE49-F238E27FC236}">
                <a16:creationId xmlns:a16="http://schemas.microsoft.com/office/drawing/2014/main" id="{C183E28B-875B-AE36-ED9A-90E7CC2FA8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dirty="0">
                <a:ea typeface="MS PGothic" panose="020B0600070205080204" pitchFamily="34" charset="-128"/>
                <a:cs typeface="Arial" panose="020B0604020202020204" pitchFamily="34" charset="0"/>
              </a:rPr>
              <a:t> With only 25 possible keys, the Caesar cipher is far from secure. A dramatic increase</a:t>
            </a:r>
          </a:p>
          <a:p>
            <a:r>
              <a:rPr lang="en-US" altLang="en-US" sz="1200" dirty="0">
                <a:ea typeface="MS PGothic" panose="020B0600070205080204" pitchFamily="34" charset="-128"/>
                <a:cs typeface="Arial" panose="020B0604020202020204" pitchFamily="34" charset="0"/>
              </a:rPr>
              <a:t>in the key space can be achieved by allowing an arbitrary substitution. Before proceeding,</a:t>
            </a:r>
          </a:p>
          <a:p>
            <a:r>
              <a:rPr lang="en-US" altLang="en-US" sz="1200" dirty="0">
                <a:ea typeface="MS PGothic" panose="020B0600070205080204" pitchFamily="34" charset="-128"/>
                <a:cs typeface="Arial" panose="020B0604020202020204" pitchFamily="34" charset="0"/>
              </a:rPr>
              <a:t>we define the term </a:t>
            </a:r>
            <a:r>
              <a:rPr lang="en-US" altLang="en-US" sz="1200" i="1" dirty="0">
                <a:ea typeface="MS PGothic" panose="020B0600070205080204" pitchFamily="34" charset="-128"/>
                <a:cs typeface="Arial" panose="020B0604020202020204" pitchFamily="34" charset="0"/>
              </a:rPr>
              <a:t>permutation</a:t>
            </a:r>
            <a:r>
              <a:rPr lang="en-US" altLang="en-US" sz="1200" dirty="0">
                <a:ea typeface="MS PGothic" panose="020B0600070205080204" pitchFamily="34" charset="-128"/>
                <a:cs typeface="Arial" panose="020B0604020202020204" pitchFamily="34" charset="0"/>
              </a:rPr>
              <a:t> . A permutation  of a finite set of elements </a:t>
            </a:r>
            <a:r>
              <a:rPr lang="en-US" altLang="en-US" sz="1200" i="1" dirty="0">
                <a:ea typeface="MS PGothic" panose="020B0600070205080204" pitchFamily="34" charset="-128"/>
                <a:cs typeface="Arial" panose="020B0604020202020204" pitchFamily="34" charset="0"/>
              </a:rPr>
              <a:t>S</a:t>
            </a:r>
          </a:p>
          <a:p>
            <a:r>
              <a:rPr lang="en-US" altLang="en-US" sz="1200" dirty="0">
                <a:ea typeface="MS PGothic" panose="020B0600070205080204" pitchFamily="34" charset="-128"/>
                <a:cs typeface="Arial" panose="020B0604020202020204" pitchFamily="34" charset="0"/>
              </a:rPr>
              <a:t> is an ordered sequence of all the elements of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with each element appearing exactly</a:t>
            </a:r>
          </a:p>
          <a:p>
            <a:r>
              <a:rPr lang="en-US" altLang="en-US" sz="1200" dirty="0">
                <a:ea typeface="MS PGothic" panose="020B0600070205080204" pitchFamily="34" charset="-128"/>
                <a:cs typeface="Arial" panose="020B0604020202020204" pitchFamily="34" charset="0"/>
              </a:rPr>
              <a:t>once.</a:t>
            </a:r>
          </a:p>
          <a:p>
            <a:endParaRPr lang="en-US" altLang="en-US" sz="120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For example, if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  {a, b, c}, there are six permutations of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a:t>
            </a:r>
          </a:p>
          <a:p>
            <a:r>
              <a:rPr lang="en-US" altLang="en-US" sz="1200" dirty="0" err="1">
                <a:ea typeface="MS PGothic" panose="020B0600070205080204" pitchFamily="34" charset="-128"/>
                <a:cs typeface="Arial" panose="020B0604020202020204" pitchFamily="34" charset="0"/>
              </a:rPr>
              <a:t>abc</a:t>
            </a:r>
            <a:r>
              <a:rPr lang="en-US" altLang="en-US" sz="1200" dirty="0">
                <a:ea typeface="MS PGothic" panose="020B0600070205080204" pitchFamily="34" charset="-128"/>
                <a:cs typeface="Arial" panose="020B0604020202020204" pitchFamily="34" charset="0"/>
              </a:rPr>
              <a:t>, </a:t>
            </a:r>
            <a:r>
              <a:rPr lang="en-US" altLang="en-US" sz="1200" dirty="0" err="1">
                <a:ea typeface="MS PGothic" panose="020B0600070205080204" pitchFamily="34" charset="-128"/>
                <a:cs typeface="Arial" panose="020B0604020202020204" pitchFamily="34" charset="0"/>
              </a:rPr>
              <a:t>acb</a:t>
            </a:r>
            <a:r>
              <a:rPr lang="en-US" altLang="en-US" sz="1200" dirty="0">
                <a:ea typeface="MS PGothic" panose="020B0600070205080204" pitchFamily="34" charset="-128"/>
                <a:cs typeface="Arial" panose="020B0604020202020204" pitchFamily="34" charset="0"/>
              </a:rPr>
              <a:t>, bac, </a:t>
            </a:r>
            <a:r>
              <a:rPr lang="en-US" altLang="en-US" sz="1200" dirty="0" err="1">
                <a:ea typeface="MS PGothic" panose="020B0600070205080204" pitchFamily="34" charset="-128"/>
                <a:cs typeface="Arial" panose="020B0604020202020204" pitchFamily="34" charset="0"/>
              </a:rPr>
              <a:t>bca</a:t>
            </a:r>
            <a:r>
              <a:rPr lang="en-US" altLang="en-US" sz="1200" dirty="0">
                <a:ea typeface="MS PGothic" panose="020B0600070205080204" pitchFamily="34" charset="-128"/>
                <a:cs typeface="Arial" panose="020B0604020202020204" pitchFamily="34" charset="0"/>
              </a:rPr>
              <a:t>, cab, cba</a:t>
            </a:r>
          </a:p>
          <a:p>
            <a:endParaRPr lang="en-US" altLang="en-US" sz="120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a:t>
            </a:r>
            <a:r>
              <a:rPr lang="en-US" altLang="en-US" sz="1200" b="0" dirty="0">
                <a:ea typeface="MS PGothic" panose="020B0600070205080204" pitchFamily="34" charset="-128"/>
                <a:cs typeface="Arial" panose="020B0604020202020204" pitchFamily="34" charset="0"/>
              </a:rPr>
              <a:t>In general, there are n ! permutations of a set of n  elements, because the first</a:t>
            </a:r>
          </a:p>
          <a:p>
            <a:r>
              <a:rPr lang="en-US" altLang="en-US" sz="1200" b="0" dirty="0">
                <a:ea typeface="MS PGothic" panose="020B0600070205080204" pitchFamily="34" charset="-128"/>
                <a:cs typeface="Arial" panose="020B0604020202020204" pitchFamily="34" charset="0"/>
              </a:rPr>
              <a:t>element can be chosen in one of n  ways, the second in n -  1 ways, the third in n -  2</a:t>
            </a:r>
          </a:p>
          <a:p>
            <a:r>
              <a:rPr lang="en-US" altLang="en-US" sz="1200" b="0" dirty="0">
                <a:ea typeface="MS PGothic" panose="020B0600070205080204" pitchFamily="34" charset="-128"/>
                <a:cs typeface="Arial" panose="020B0604020202020204" pitchFamily="34" charset="0"/>
              </a:rPr>
              <a:t>ways, and so on.</a:t>
            </a:r>
          </a:p>
          <a:p>
            <a:endParaRPr lang="en-US" altLang="en-US" sz="1200" b="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If, instead, the “cipher” line can be any permutation of the 26 alphabetic characters,</a:t>
            </a:r>
          </a:p>
          <a:p>
            <a:r>
              <a:rPr lang="en-US" altLang="en-US" sz="1200" dirty="0">
                <a:ea typeface="MS PGothic" panose="020B0600070205080204" pitchFamily="34" charset="-128"/>
                <a:cs typeface="Arial" panose="020B0604020202020204" pitchFamily="34" charset="0"/>
              </a:rPr>
              <a:t>then there are 26! or greater than 4 *  10</a:t>
            </a:r>
            <a:r>
              <a:rPr lang="en-US" altLang="en-US" sz="1200" baseline="30000" dirty="0">
                <a:ea typeface="MS PGothic" panose="020B0600070205080204" pitchFamily="34" charset="-128"/>
                <a:cs typeface="Arial" panose="020B0604020202020204" pitchFamily="34" charset="0"/>
              </a:rPr>
              <a:t>26</a:t>
            </a:r>
            <a:r>
              <a:rPr lang="en-US" altLang="en-US" sz="1200" dirty="0">
                <a:ea typeface="MS PGothic" panose="020B0600070205080204" pitchFamily="34" charset="-128"/>
                <a:cs typeface="Arial" panose="020B0604020202020204" pitchFamily="34" charset="0"/>
              </a:rPr>
              <a:t>  possible keys. This is 10 orders of magnitude</a:t>
            </a:r>
          </a:p>
          <a:p>
            <a:r>
              <a:rPr lang="en-US" altLang="en-US" sz="1200" dirty="0">
                <a:ea typeface="MS PGothic" panose="020B0600070205080204" pitchFamily="34" charset="-128"/>
                <a:cs typeface="Arial" panose="020B0604020202020204" pitchFamily="34" charset="0"/>
              </a:rPr>
              <a:t>greater than the key space for DES and would seem to eliminate brute-force</a:t>
            </a:r>
          </a:p>
          <a:p>
            <a:r>
              <a:rPr lang="en-US" altLang="en-US" sz="1200" dirty="0">
                <a:ea typeface="MS PGothic" panose="020B0600070205080204" pitchFamily="34" charset="-128"/>
                <a:cs typeface="Arial" panose="020B0604020202020204" pitchFamily="34" charset="0"/>
              </a:rPr>
              <a:t>techniques for cryptanalysis. Such an approach is referred to as a monoalphabetic</a:t>
            </a:r>
          </a:p>
          <a:p>
            <a:r>
              <a:rPr lang="en-US" altLang="en-US" sz="1200" dirty="0">
                <a:ea typeface="MS PGothic" panose="020B0600070205080204" pitchFamily="34" charset="-128"/>
                <a:cs typeface="Arial" panose="020B0604020202020204" pitchFamily="34" charset="0"/>
              </a:rPr>
              <a:t>substitution cipher, because a single cipher alphabet (mapping from plain alphabet</a:t>
            </a:r>
          </a:p>
          <a:p>
            <a:r>
              <a:rPr lang="en-US" altLang="en-US" sz="1200" dirty="0">
                <a:ea typeface="MS PGothic" panose="020B0600070205080204" pitchFamily="34" charset="-128"/>
                <a:cs typeface="Arial" panose="020B0604020202020204" pitchFamily="34" charset="0"/>
              </a:rPr>
              <a:t>to cipher alphabet) is used per message.</a:t>
            </a:r>
            <a:endParaRPr lang="en-US" altLang="en-US" b="0" dirty="0">
              <a:cs typeface="Arial" panose="020B0604020202020204" pitchFamily="34" charset="0"/>
            </a:endParaRPr>
          </a:p>
        </p:txBody>
      </p:sp>
      <p:sp>
        <p:nvSpPr>
          <p:cNvPr id="84996" name="Slide Number Placeholder 3">
            <a:extLst>
              <a:ext uri="{FF2B5EF4-FFF2-40B4-BE49-F238E27FC236}">
                <a16:creationId xmlns:a16="http://schemas.microsoft.com/office/drawing/2014/main" id="{E2013666-0E20-8439-1EDA-BCC53B83B1A1}"/>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Traditional Arabic" panose="02020603050405020304" pitchFamily="18" charset="-78"/>
                <a:cs typeface="Traditional Arabic" panose="02020603050405020304" pitchFamily="18" charset="-78"/>
              </a:defRPr>
            </a:lvl1pPr>
            <a:lvl2pPr marL="742950" indent="-285750">
              <a:defRPr sz="1000">
                <a:solidFill>
                  <a:schemeClr val="tx1"/>
                </a:solidFill>
                <a:latin typeface="Traditional Arabic" panose="02020603050405020304" pitchFamily="18" charset="-78"/>
                <a:cs typeface="Traditional Arabic" panose="02020603050405020304" pitchFamily="18" charset="-78"/>
              </a:defRPr>
            </a:lvl2pPr>
            <a:lvl3pPr marL="1143000" indent="-228600">
              <a:defRPr sz="1000">
                <a:solidFill>
                  <a:schemeClr val="tx1"/>
                </a:solidFill>
                <a:latin typeface="Traditional Arabic" panose="02020603050405020304" pitchFamily="18" charset="-78"/>
                <a:cs typeface="Traditional Arabic" panose="02020603050405020304" pitchFamily="18" charset="-78"/>
              </a:defRPr>
            </a:lvl3pPr>
            <a:lvl4pPr marL="1600200" indent="-228600">
              <a:defRPr sz="1000">
                <a:solidFill>
                  <a:schemeClr val="tx1"/>
                </a:solidFill>
                <a:latin typeface="Traditional Arabic" panose="02020603050405020304" pitchFamily="18" charset="-78"/>
                <a:cs typeface="Traditional Arabic" panose="02020603050405020304" pitchFamily="18" charset="-78"/>
              </a:defRPr>
            </a:lvl4pPr>
            <a:lvl5pPr marL="2057400" indent="-228600">
              <a:defRPr sz="1000">
                <a:solidFill>
                  <a:schemeClr val="tx1"/>
                </a:solidFill>
                <a:latin typeface="Traditional Arabic" panose="02020603050405020304" pitchFamily="18" charset="-78"/>
                <a:cs typeface="Traditional Arabic" panose="02020603050405020304" pitchFamily="18" charset="-78"/>
              </a:defRPr>
            </a:lvl5pPr>
            <a:lvl6pPr marL="25146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6pPr>
            <a:lvl7pPr marL="29718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7pPr>
            <a:lvl8pPr marL="34290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8pPr>
            <a:lvl9pPr marL="38862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40BE5909-0D48-4465-91A6-9E80439C2417}" type="slidenum">
              <a:rPr kumimoji="0" lang="en-US" altLang="en-US" sz="1000" b="0" i="0" u="none" strike="noStrike" kern="1200" cap="none" spc="0" normalizeH="0" baseline="0" noProof="0">
                <a:ln>
                  <a:noFill/>
                </a:ln>
                <a:solidFill>
                  <a:srgbClr val="000000"/>
                </a:solidFill>
                <a:effectLst/>
                <a:uLnTx/>
                <a:uFillTx/>
                <a:latin typeface="Traditional Arabic" panose="02020603050405020304" pitchFamily="18" charset="-78"/>
                <a:ea typeface="+mn-ea"/>
                <a:cs typeface="Traditional Arabic" panose="02020603050405020304" pitchFamily="18" charset="-78"/>
              </a:rPr>
              <a:pPr marL="0" marR="0" lvl="0" indent="0" algn="l" defTabSz="914400" rtl="0" eaLnBrk="0" fontAlgn="base" latinLnBrk="0" hangingPunct="0">
                <a:lnSpc>
                  <a:spcPct val="100000"/>
                </a:lnSpc>
                <a:spcBef>
                  <a:spcPct val="0"/>
                </a:spcBef>
                <a:spcAft>
                  <a:spcPct val="0"/>
                </a:spcAft>
                <a:buClrTx/>
                <a:buSzTx/>
                <a:buFontTx/>
                <a:buNone/>
                <a:tabLst/>
                <a:defRPr/>
              </a:pPr>
              <a:t>13</a:t>
            </a:fld>
            <a:endParaRPr kumimoji="0" lang="en-US" altLang="en-US" sz="1000" b="0" i="0" u="none" strike="noStrike" kern="1200" cap="none" spc="0" normalizeH="0" baseline="0" noProof="0">
              <a:ln>
                <a:noFill/>
              </a:ln>
              <a:solidFill>
                <a:srgbClr val="000000"/>
              </a:solidFill>
              <a:effectLst/>
              <a:uLnTx/>
              <a:uFillTx/>
              <a:latin typeface="Traditional Arabic" panose="02020603050405020304" pitchFamily="18" charset="-78"/>
              <a:ea typeface="+mn-ea"/>
              <a:cs typeface="Traditional Arabic" panose="02020603050405020304" pitchFamily="18" charset="-78"/>
            </a:endParaRPr>
          </a:p>
        </p:txBody>
      </p:sp>
    </p:spTree>
    <p:extLst>
      <p:ext uri="{BB962C8B-B14F-4D97-AF65-F5344CB8AC3E}">
        <p14:creationId xmlns:p14="http://schemas.microsoft.com/office/powerpoint/2010/main" val="793080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82FEA174-7FE8-D33F-FF82-E17EE12D5BC6}"/>
              </a:ext>
            </a:extLst>
          </p:cNvPr>
          <p:cNvSpPr>
            <a:spLocks noGrp="1" noRot="1" noChangeAspect="1" noTextEdit="1"/>
          </p:cNvSpPr>
          <p:nvPr>
            <p:ph type="sldImg"/>
          </p:nvPr>
        </p:nvSpPr>
        <p:spPr>
          <a:xfrm>
            <a:off x="381000" y="685800"/>
            <a:ext cx="6096000" cy="3429000"/>
          </a:xfrm>
          <a:ln/>
        </p:spPr>
      </p:sp>
      <p:sp>
        <p:nvSpPr>
          <p:cNvPr id="84995" name="Notes Placeholder 2">
            <a:extLst>
              <a:ext uri="{FF2B5EF4-FFF2-40B4-BE49-F238E27FC236}">
                <a16:creationId xmlns:a16="http://schemas.microsoft.com/office/drawing/2014/main" id="{C183E28B-875B-AE36-ED9A-90E7CC2FA8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dirty="0">
                <a:ea typeface="MS PGothic" panose="020B0600070205080204" pitchFamily="34" charset="-128"/>
                <a:cs typeface="Arial" panose="020B0604020202020204" pitchFamily="34" charset="0"/>
              </a:rPr>
              <a:t> With only 25 possible keys, the Caesar cipher is far from secure. A dramatic increase</a:t>
            </a:r>
          </a:p>
          <a:p>
            <a:r>
              <a:rPr lang="en-US" altLang="en-US" sz="1200" dirty="0">
                <a:ea typeface="MS PGothic" panose="020B0600070205080204" pitchFamily="34" charset="-128"/>
                <a:cs typeface="Arial" panose="020B0604020202020204" pitchFamily="34" charset="0"/>
              </a:rPr>
              <a:t>in the key space can be achieved by allowing an arbitrary substitution. Before proceeding,</a:t>
            </a:r>
          </a:p>
          <a:p>
            <a:r>
              <a:rPr lang="en-US" altLang="en-US" sz="1200" dirty="0">
                <a:ea typeface="MS PGothic" panose="020B0600070205080204" pitchFamily="34" charset="-128"/>
                <a:cs typeface="Arial" panose="020B0604020202020204" pitchFamily="34" charset="0"/>
              </a:rPr>
              <a:t>we define the term </a:t>
            </a:r>
            <a:r>
              <a:rPr lang="en-US" altLang="en-US" sz="1200" i="1" dirty="0">
                <a:ea typeface="MS PGothic" panose="020B0600070205080204" pitchFamily="34" charset="-128"/>
                <a:cs typeface="Arial" panose="020B0604020202020204" pitchFamily="34" charset="0"/>
              </a:rPr>
              <a:t>permutation</a:t>
            </a:r>
            <a:r>
              <a:rPr lang="en-US" altLang="en-US" sz="1200" dirty="0">
                <a:ea typeface="MS PGothic" panose="020B0600070205080204" pitchFamily="34" charset="-128"/>
                <a:cs typeface="Arial" panose="020B0604020202020204" pitchFamily="34" charset="0"/>
              </a:rPr>
              <a:t> . A permutation  of a finite set of elements </a:t>
            </a:r>
            <a:r>
              <a:rPr lang="en-US" altLang="en-US" sz="1200" i="1" dirty="0">
                <a:ea typeface="MS PGothic" panose="020B0600070205080204" pitchFamily="34" charset="-128"/>
                <a:cs typeface="Arial" panose="020B0604020202020204" pitchFamily="34" charset="0"/>
              </a:rPr>
              <a:t>S</a:t>
            </a:r>
          </a:p>
          <a:p>
            <a:r>
              <a:rPr lang="en-US" altLang="en-US" sz="1200" dirty="0">
                <a:ea typeface="MS PGothic" panose="020B0600070205080204" pitchFamily="34" charset="-128"/>
                <a:cs typeface="Arial" panose="020B0604020202020204" pitchFamily="34" charset="0"/>
              </a:rPr>
              <a:t> is an ordered sequence of all the elements of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with each element appearing exactly</a:t>
            </a:r>
          </a:p>
          <a:p>
            <a:r>
              <a:rPr lang="en-US" altLang="en-US" sz="1200" dirty="0">
                <a:ea typeface="MS PGothic" panose="020B0600070205080204" pitchFamily="34" charset="-128"/>
                <a:cs typeface="Arial" panose="020B0604020202020204" pitchFamily="34" charset="0"/>
              </a:rPr>
              <a:t>once.</a:t>
            </a:r>
          </a:p>
          <a:p>
            <a:endParaRPr lang="en-US" altLang="en-US" sz="120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For example, if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  {a, b, c}, there are six permutations of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a:t>
            </a:r>
          </a:p>
          <a:p>
            <a:r>
              <a:rPr lang="en-US" altLang="en-US" sz="1200" dirty="0" err="1">
                <a:ea typeface="MS PGothic" panose="020B0600070205080204" pitchFamily="34" charset="-128"/>
                <a:cs typeface="Arial" panose="020B0604020202020204" pitchFamily="34" charset="0"/>
              </a:rPr>
              <a:t>abc</a:t>
            </a:r>
            <a:r>
              <a:rPr lang="en-US" altLang="en-US" sz="1200" dirty="0">
                <a:ea typeface="MS PGothic" panose="020B0600070205080204" pitchFamily="34" charset="-128"/>
                <a:cs typeface="Arial" panose="020B0604020202020204" pitchFamily="34" charset="0"/>
              </a:rPr>
              <a:t>, </a:t>
            </a:r>
            <a:r>
              <a:rPr lang="en-US" altLang="en-US" sz="1200" dirty="0" err="1">
                <a:ea typeface="MS PGothic" panose="020B0600070205080204" pitchFamily="34" charset="-128"/>
                <a:cs typeface="Arial" panose="020B0604020202020204" pitchFamily="34" charset="0"/>
              </a:rPr>
              <a:t>acb</a:t>
            </a:r>
            <a:r>
              <a:rPr lang="en-US" altLang="en-US" sz="1200" dirty="0">
                <a:ea typeface="MS PGothic" panose="020B0600070205080204" pitchFamily="34" charset="-128"/>
                <a:cs typeface="Arial" panose="020B0604020202020204" pitchFamily="34" charset="0"/>
              </a:rPr>
              <a:t>, bac, </a:t>
            </a:r>
            <a:r>
              <a:rPr lang="en-US" altLang="en-US" sz="1200" dirty="0" err="1">
                <a:ea typeface="MS PGothic" panose="020B0600070205080204" pitchFamily="34" charset="-128"/>
                <a:cs typeface="Arial" panose="020B0604020202020204" pitchFamily="34" charset="0"/>
              </a:rPr>
              <a:t>bca</a:t>
            </a:r>
            <a:r>
              <a:rPr lang="en-US" altLang="en-US" sz="1200" dirty="0">
                <a:ea typeface="MS PGothic" panose="020B0600070205080204" pitchFamily="34" charset="-128"/>
                <a:cs typeface="Arial" panose="020B0604020202020204" pitchFamily="34" charset="0"/>
              </a:rPr>
              <a:t>, cab, cba</a:t>
            </a:r>
          </a:p>
          <a:p>
            <a:endParaRPr lang="en-US" altLang="en-US" sz="120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a:t>
            </a:r>
            <a:r>
              <a:rPr lang="en-US" altLang="en-US" sz="1200" b="0" dirty="0">
                <a:ea typeface="MS PGothic" panose="020B0600070205080204" pitchFamily="34" charset="-128"/>
                <a:cs typeface="Arial" panose="020B0604020202020204" pitchFamily="34" charset="0"/>
              </a:rPr>
              <a:t>In general, there are n ! permutations of a set of n  elements, because the first</a:t>
            </a:r>
          </a:p>
          <a:p>
            <a:r>
              <a:rPr lang="en-US" altLang="en-US" sz="1200" b="0" dirty="0">
                <a:ea typeface="MS PGothic" panose="020B0600070205080204" pitchFamily="34" charset="-128"/>
                <a:cs typeface="Arial" panose="020B0604020202020204" pitchFamily="34" charset="0"/>
              </a:rPr>
              <a:t>element can be chosen in one of n  ways, the second in n -  1 ways, the third in n -  2</a:t>
            </a:r>
          </a:p>
          <a:p>
            <a:r>
              <a:rPr lang="en-US" altLang="en-US" sz="1200" b="0" dirty="0">
                <a:ea typeface="MS PGothic" panose="020B0600070205080204" pitchFamily="34" charset="-128"/>
                <a:cs typeface="Arial" panose="020B0604020202020204" pitchFamily="34" charset="0"/>
              </a:rPr>
              <a:t>ways, and so on.</a:t>
            </a:r>
          </a:p>
          <a:p>
            <a:endParaRPr lang="en-US" altLang="en-US" sz="1200" b="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If, instead, the “cipher” line can be any permutation of the 26 alphabetic characters,</a:t>
            </a:r>
          </a:p>
          <a:p>
            <a:r>
              <a:rPr lang="en-US" altLang="en-US" sz="1200" dirty="0">
                <a:ea typeface="MS PGothic" panose="020B0600070205080204" pitchFamily="34" charset="-128"/>
                <a:cs typeface="Arial" panose="020B0604020202020204" pitchFamily="34" charset="0"/>
              </a:rPr>
              <a:t>then there are 26! or greater than 4 *  10</a:t>
            </a:r>
            <a:r>
              <a:rPr lang="en-US" altLang="en-US" sz="1200" baseline="30000" dirty="0">
                <a:ea typeface="MS PGothic" panose="020B0600070205080204" pitchFamily="34" charset="-128"/>
                <a:cs typeface="Arial" panose="020B0604020202020204" pitchFamily="34" charset="0"/>
              </a:rPr>
              <a:t>26</a:t>
            </a:r>
            <a:r>
              <a:rPr lang="en-US" altLang="en-US" sz="1200" dirty="0">
                <a:ea typeface="MS PGothic" panose="020B0600070205080204" pitchFamily="34" charset="-128"/>
                <a:cs typeface="Arial" panose="020B0604020202020204" pitchFamily="34" charset="0"/>
              </a:rPr>
              <a:t>  possible keys. This is 10 orders of magnitude</a:t>
            </a:r>
          </a:p>
          <a:p>
            <a:r>
              <a:rPr lang="en-US" altLang="en-US" sz="1200" dirty="0">
                <a:ea typeface="MS PGothic" panose="020B0600070205080204" pitchFamily="34" charset="-128"/>
                <a:cs typeface="Arial" panose="020B0604020202020204" pitchFamily="34" charset="0"/>
              </a:rPr>
              <a:t>greater than the key space for DES and would seem to eliminate brute-force</a:t>
            </a:r>
          </a:p>
          <a:p>
            <a:r>
              <a:rPr lang="en-US" altLang="en-US" sz="1200" dirty="0">
                <a:ea typeface="MS PGothic" panose="020B0600070205080204" pitchFamily="34" charset="-128"/>
                <a:cs typeface="Arial" panose="020B0604020202020204" pitchFamily="34" charset="0"/>
              </a:rPr>
              <a:t>techniques for cryptanalysis. Such an approach is referred to as a monoalphabetic</a:t>
            </a:r>
          </a:p>
          <a:p>
            <a:r>
              <a:rPr lang="en-US" altLang="en-US" sz="1200" dirty="0">
                <a:ea typeface="MS PGothic" panose="020B0600070205080204" pitchFamily="34" charset="-128"/>
                <a:cs typeface="Arial" panose="020B0604020202020204" pitchFamily="34" charset="0"/>
              </a:rPr>
              <a:t>substitution cipher, because a single cipher alphabet (mapping from plain alphabet</a:t>
            </a:r>
          </a:p>
          <a:p>
            <a:r>
              <a:rPr lang="en-US" altLang="en-US" sz="1200" dirty="0">
                <a:ea typeface="MS PGothic" panose="020B0600070205080204" pitchFamily="34" charset="-128"/>
                <a:cs typeface="Arial" panose="020B0604020202020204" pitchFamily="34" charset="0"/>
              </a:rPr>
              <a:t>to cipher alphabet) is used per message.</a:t>
            </a:r>
            <a:endParaRPr lang="en-US" altLang="en-US" b="0" dirty="0">
              <a:cs typeface="Arial" panose="020B0604020202020204" pitchFamily="34" charset="0"/>
            </a:endParaRPr>
          </a:p>
        </p:txBody>
      </p:sp>
      <p:sp>
        <p:nvSpPr>
          <p:cNvPr id="84996" name="Slide Number Placeholder 3">
            <a:extLst>
              <a:ext uri="{FF2B5EF4-FFF2-40B4-BE49-F238E27FC236}">
                <a16:creationId xmlns:a16="http://schemas.microsoft.com/office/drawing/2014/main" id="{E2013666-0E20-8439-1EDA-BCC53B83B1A1}"/>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Traditional Arabic" panose="02020603050405020304" pitchFamily="18" charset="-78"/>
                <a:cs typeface="Traditional Arabic" panose="02020603050405020304" pitchFamily="18" charset="-78"/>
              </a:defRPr>
            </a:lvl1pPr>
            <a:lvl2pPr marL="742950" indent="-285750">
              <a:defRPr sz="1000">
                <a:solidFill>
                  <a:schemeClr val="tx1"/>
                </a:solidFill>
                <a:latin typeface="Traditional Arabic" panose="02020603050405020304" pitchFamily="18" charset="-78"/>
                <a:cs typeface="Traditional Arabic" panose="02020603050405020304" pitchFamily="18" charset="-78"/>
              </a:defRPr>
            </a:lvl2pPr>
            <a:lvl3pPr marL="1143000" indent="-228600">
              <a:defRPr sz="1000">
                <a:solidFill>
                  <a:schemeClr val="tx1"/>
                </a:solidFill>
                <a:latin typeface="Traditional Arabic" panose="02020603050405020304" pitchFamily="18" charset="-78"/>
                <a:cs typeface="Traditional Arabic" panose="02020603050405020304" pitchFamily="18" charset="-78"/>
              </a:defRPr>
            </a:lvl3pPr>
            <a:lvl4pPr marL="1600200" indent="-228600">
              <a:defRPr sz="1000">
                <a:solidFill>
                  <a:schemeClr val="tx1"/>
                </a:solidFill>
                <a:latin typeface="Traditional Arabic" panose="02020603050405020304" pitchFamily="18" charset="-78"/>
                <a:cs typeface="Traditional Arabic" panose="02020603050405020304" pitchFamily="18" charset="-78"/>
              </a:defRPr>
            </a:lvl4pPr>
            <a:lvl5pPr marL="2057400" indent="-228600">
              <a:defRPr sz="1000">
                <a:solidFill>
                  <a:schemeClr val="tx1"/>
                </a:solidFill>
                <a:latin typeface="Traditional Arabic" panose="02020603050405020304" pitchFamily="18" charset="-78"/>
                <a:cs typeface="Traditional Arabic" panose="02020603050405020304" pitchFamily="18" charset="-78"/>
              </a:defRPr>
            </a:lvl5pPr>
            <a:lvl6pPr marL="25146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6pPr>
            <a:lvl7pPr marL="29718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7pPr>
            <a:lvl8pPr marL="34290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8pPr>
            <a:lvl9pPr marL="38862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40BE5909-0D48-4465-91A6-9E80439C2417}" type="slidenum">
              <a:rPr kumimoji="0" lang="en-US" altLang="en-US" sz="1000" b="0" i="0" u="none" strike="noStrike" kern="1200" cap="none" spc="0" normalizeH="0" baseline="0" noProof="0">
                <a:ln>
                  <a:noFill/>
                </a:ln>
                <a:solidFill>
                  <a:srgbClr val="000000"/>
                </a:solidFill>
                <a:effectLst/>
                <a:uLnTx/>
                <a:uFillTx/>
                <a:latin typeface="Traditional Arabic" panose="02020603050405020304" pitchFamily="18" charset="-78"/>
                <a:ea typeface="+mn-ea"/>
                <a:cs typeface="Traditional Arabic" panose="02020603050405020304" pitchFamily="18" charset="-78"/>
              </a:rPr>
              <a:pPr marL="0" marR="0" lvl="0" indent="0" algn="l" defTabSz="914400" rtl="0" eaLnBrk="0" fontAlgn="base" latinLnBrk="0" hangingPunct="0">
                <a:lnSpc>
                  <a:spcPct val="100000"/>
                </a:lnSpc>
                <a:spcBef>
                  <a:spcPct val="0"/>
                </a:spcBef>
                <a:spcAft>
                  <a:spcPct val="0"/>
                </a:spcAft>
                <a:buClrTx/>
                <a:buSzTx/>
                <a:buFontTx/>
                <a:buNone/>
                <a:tabLst/>
                <a:defRPr/>
              </a:pPr>
              <a:t>14</a:t>
            </a:fld>
            <a:endParaRPr kumimoji="0" lang="en-US" altLang="en-US" sz="1000" b="0" i="0" u="none" strike="noStrike" kern="1200" cap="none" spc="0" normalizeH="0" baseline="0" noProof="0">
              <a:ln>
                <a:noFill/>
              </a:ln>
              <a:solidFill>
                <a:srgbClr val="000000"/>
              </a:solidFill>
              <a:effectLst/>
              <a:uLnTx/>
              <a:uFillTx/>
              <a:latin typeface="Traditional Arabic" panose="02020603050405020304" pitchFamily="18" charset="-78"/>
              <a:ea typeface="+mn-ea"/>
              <a:cs typeface="Traditional Arabic" panose="02020603050405020304" pitchFamily="18" charset="-78"/>
            </a:endParaRPr>
          </a:p>
        </p:txBody>
      </p:sp>
    </p:spTree>
    <p:extLst>
      <p:ext uri="{BB962C8B-B14F-4D97-AF65-F5344CB8AC3E}">
        <p14:creationId xmlns:p14="http://schemas.microsoft.com/office/powerpoint/2010/main" val="3967273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82FEA174-7FE8-D33F-FF82-E17EE12D5BC6}"/>
              </a:ext>
            </a:extLst>
          </p:cNvPr>
          <p:cNvSpPr>
            <a:spLocks noGrp="1" noRot="1" noChangeAspect="1" noTextEdit="1"/>
          </p:cNvSpPr>
          <p:nvPr>
            <p:ph type="sldImg"/>
          </p:nvPr>
        </p:nvSpPr>
        <p:spPr>
          <a:xfrm>
            <a:off x="381000" y="685800"/>
            <a:ext cx="6096000" cy="3429000"/>
          </a:xfrm>
          <a:ln/>
        </p:spPr>
      </p:sp>
      <p:sp>
        <p:nvSpPr>
          <p:cNvPr id="84995" name="Notes Placeholder 2">
            <a:extLst>
              <a:ext uri="{FF2B5EF4-FFF2-40B4-BE49-F238E27FC236}">
                <a16:creationId xmlns:a16="http://schemas.microsoft.com/office/drawing/2014/main" id="{C183E28B-875B-AE36-ED9A-90E7CC2FA8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dirty="0">
                <a:ea typeface="MS PGothic" panose="020B0600070205080204" pitchFamily="34" charset="-128"/>
                <a:cs typeface="Arial" panose="020B0604020202020204" pitchFamily="34" charset="0"/>
              </a:rPr>
              <a:t> With only 25 possible keys, the Caesar cipher is far from secure. A dramatic increase</a:t>
            </a:r>
          </a:p>
          <a:p>
            <a:r>
              <a:rPr lang="en-US" altLang="en-US" sz="1200" dirty="0">
                <a:ea typeface="MS PGothic" panose="020B0600070205080204" pitchFamily="34" charset="-128"/>
                <a:cs typeface="Arial" panose="020B0604020202020204" pitchFamily="34" charset="0"/>
              </a:rPr>
              <a:t>in the key space can be achieved by allowing an arbitrary substitution. Before proceeding,</a:t>
            </a:r>
          </a:p>
          <a:p>
            <a:r>
              <a:rPr lang="en-US" altLang="en-US" sz="1200" dirty="0">
                <a:ea typeface="MS PGothic" panose="020B0600070205080204" pitchFamily="34" charset="-128"/>
                <a:cs typeface="Arial" panose="020B0604020202020204" pitchFamily="34" charset="0"/>
              </a:rPr>
              <a:t>we define the term </a:t>
            </a:r>
            <a:r>
              <a:rPr lang="en-US" altLang="en-US" sz="1200" i="1" dirty="0">
                <a:ea typeface="MS PGothic" panose="020B0600070205080204" pitchFamily="34" charset="-128"/>
                <a:cs typeface="Arial" panose="020B0604020202020204" pitchFamily="34" charset="0"/>
              </a:rPr>
              <a:t>permutation</a:t>
            </a:r>
            <a:r>
              <a:rPr lang="en-US" altLang="en-US" sz="1200" dirty="0">
                <a:ea typeface="MS PGothic" panose="020B0600070205080204" pitchFamily="34" charset="-128"/>
                <a:cs typeface="Arial" panose="020B0604020202020204" pitchFamily="34" charset="0"/>
              </a:rPr>
              <a:t> . A permutation  of a finite set of elements </a:t>
            </a:r>
            <a:r>
              <a:rPr lang="en-US" altLang="en-US" sz="1200" i="1" dirty="0">
                <a:ea typeface="MS PGothic" panose="020B0600070205080204" pitchFamily="34" charset="-128"/>
                <a:cs typeface="Arial" panose="020B0604020202020204" pitchFamily="34" charset="0"/>
              </a:rPr>
              <a:t>S</a:t>
            </a:r>
          </a:p>
          <a:p>
            <a:r>
              <a:rPr lang="en-US" altLang="en-US" sz="1200" dirty="0">
                <a:ea typeface="MS PGothic" panose="020B0600070205080204" pitchFamily="34" charset="-128"/>
                <a:cs typeface="Arial" panose="020B0604020202020204" pitchFamily="34" charset="0"/>
              </a:rPr>
              <a:t> is an ordered sequence of all the elements of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with each element appearing exactly</a:t>
            </a:r>
          </a:p>
          <a:p>
            <a:r>
              <a:rPr lang="en-US" altLang="en-US" sz="1200" dirty="0">
                <a:ea typeface="MS PGothic" panose="020B0600070205080204" pitchFamily="34" charset="-128"/>
                <a:cs typeface="Arial" panose="020B0604020202020204" pitchFamily="34" charset="0"/>
              </a:rPr>
              <a:t>once.</a:t>
            </a:r>
          </a:p>
          <a:p>
            <a:endParaRPr lang="en-US" altLang="en-US" sz="120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For example, if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  {a, b, c}, there are six permutations of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a:t>
            </a:r>
          </a:p>
          <a:p>
            <a:r>
              <a:rPr lang="en-US" altLang="en-US" sz="1200" dirty="0" err="1">
                <a:ea typeface="MS PGothic" panose="020B0600070205080204" pitchFamily="34" charset="-128"/>
                <a:cs typeface="Arial" panose="020B0604020202020204" pitchFamily="34" charset="0"/>
              </a:rPr>
              <a:t>abc</a:t>
            </a:r>
            <a:r>
              <a:rPr lang="en-US" altLang="en-US" sz="1200" dirty="0">
                <a:ea typeface="MS PGothic" panose="020B0600070205080204" pitchFamily="34" charset="-128"/>
                <a:cs typeface="Arial" panose="020B0604020202020204" pitchFamily="34" charset="0"/>
              </a:rPr>
              <a:t>, </a:t>
            </a:r>
            <a:r>
              <a:rPr lang="en-US" altLang="en-US" sz="1200" dirty="0" err="1">
                <a:ea typeface="MS PGothic" panose="020B0600070205080204" pitchFamily="34" charset="-128"/>
                <a:cs typeface="Arial" panose="020B0604020202020204" pitchFamily="34" charset="0"/>
              </a:rPr>
              <a:t>acb</a:t>
            </a:r>
            <a:r>
              <a:rPr lang="en-US" altLang="en-US" sz="1200" dirty="0">
                <a:ea typeface="MS PGothic" panose="020B0600070205080204" pitchFamily="34" charset="-128"/>
                <a:cs typeface="Arial" panose="020B0604020202020204" pitchFamily="34" charset="0"/>
              </a:rPr>
              <a:t>, bac, </a:t>
            </a:r>
            <a:r>
              <a:rPr lang="en-US" altLang="en-US" sz="1200" dirty="0" err="1">
                <a:ea typeface="MS PGothic" panose="020B0600070205080204" pitchFamily="34" charset="-128"/>
                <a:cs typeface="Arial" panose="020B0604020202020204" pitchFamily="34" charset="0"/>
              </a:rPr>
              <a:t>bca</a:t>
            </a:r>
            <a:r>
              <a:rPr lang="en-US" altLang="en-US" sz="1200" dirty="0">
                <a:ea typeface="MS PGothic" panose="020B0600070205080204" pitchFamily="34" charset="-128"/>
                <a:cs typeface="Arial" panose="020B0604020202020204" pitchFamily="34" charset="0"/>
              </a:rPr>
              <a:t>, cab, cba</a:t>
            </a:r>
          </a:p>
          <a:p>
            <a:endParaRPr lang="en-US" altLang="en-US" sz="120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a:t>
            </a:r>
            <a:r>
              <a:rPr lang="en-US" altLang="en-US" sz="1200" b="0" dirty="0">
                <a:ea typeface="MS PGothic" panose="020B0600070205080204" pitchFamily="34" charset="-128"/>
                <a:cs typeface="Arial" panose="020B0604020202020204" pitchFamily="34" charset="0"/>
              </a:rPr>
              <a:t>In general, there are n ! permutations of a set of n  elements, because the first</a:t>
            </a:r>
          </a:p>
          <a:p>
            <a:r>
              <a:rPr lang="en-US" altLang="en-US" sz="1200" b="0" dirty="0">
                <a:ea typeface="MS PGothic" panose="020B0600070205080204" pitchFamily="34" charset="-128"/>
                <a:cs typeface="Arial" panose="020B0604020202020204" pitchFamily="34" charset="0"/>
              </a:rPr>
              <a:t>element can be chosen in one of n  ways, the second in n -  1 ways, the third in n -  2</a:t>
            </a:r>
          </a:p>
          <a:p>
            <a:r>
              <a:rPr lang="en-US" altLang="en-US" sz="1200" b="0" dirty="0">
                <a:ea typeface="MS PGothic" panose="020B0600070205080204" pitchFamily="34" charset="-128"/>
                <a:cs typeface="Arial" panose="020B0604020202020204" pitchFamily="34" charset="0"/>
              </a:rPr>
              <a:t>ways, and so on.</a:t>
            </a:r>
          </a:p>
          <a:p>
            <a:endParaRPr lang="en-US" altLang="en-US" sz="1200" b="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If, instead, the “cipher” line can be any permutation of the 26 alphabetic characters,</a:t>
            </a:r>
          </a:p>
          <a:p>
            <a:r>
              <a:rPr lang="en-US" altLang="en-US" sz="1200" dirty="0">
                <a:ea typeface="MS PGothic" panose="020B0600070205080204" pitchFamily="34" charset="-128"/>
                <a:cs typeface="Arial" panose="020B0604020202020204" pitchFamily="34" charset="0"/>
              </a:rPr>
              <a:t>then there are 26! or greater than 4 *  10</a:t>
            </a:r>
            <a:r>
              <a:rPr lang="en-US" altLang="en-US" sz="1200" baseline="30000" dirty="0">
                <a:ea typeface="MS PGothic" panose="020B0600070205080204" pitchFamily="34" charset="-128"/>
                <a:cs typeface="Arial" panose="020B0604020202020204" pitchFamily="34" charset="0"/>
              </a:rPr>
              <a:t>26</a:t>
            </a:r>
            <a:r>
              <a:rPr lang="en-US" altLang="en-US" sz="1200" dirty="0">
                <a:ea typeface="MS PGothic" panose="020B0600070205080204" pitchFamily="34" charset="-128"/>
                <a:cs typeface="Arial" panose="020B0604020202020204" pitchFamily="34" charset="0"/>
              </a:rPr>
              <a:t>  possible keys. This is 10 orders of magnitude</a:t>
            </a:r>
          </a:p>
          <a:p>
            <a:r>
              <a:rPr lang="en-US" altLang="en-US" sz="1200" dirty="0">
                <a:ea typeface="MS PGothic" panose="020B0600070205080204" pitchFamily="34" charset="-128"/>
                <a:cs typeface="Arial" panose="020B0604020202020204" pitchFamily="34" charset="0"/>
              </a:rPr>
              <a:t>greater than the key space for DES and would seem to eliminate brute-force</a:t>
            </a:r>
          </a:p>
          <a:p>
            <a:r>
              <a:rPr lang="en-US" altLang="en-US" sz="1200" dirty="0">
                <a:ea typeface="MS PGothic" panose="020B0600070205080204" pitchFamily="34" charset="-128"/>
                <a:cs typeface="Arial" panose="020B0604020202020204" pitchFamily="34" charset="0"/>
              </a:rPr>
              <a:t>techniques for cryptanalysis. Such an approach is referred to as a monoalphabetic</a:t>
            </a:r>
          </a:p>
          <a:p>
            <a:r>
              <a:rPr lang="en-US" altLang="en-US" sz="1200" dirty="0">
                <a:ea typeface="MS PGothic" panose="020B0600070205080204" pitchFamily="34" charset="-128"/>
                <a:cs typeface="Arial" panose="020B0604020202020204" pitchFamily="34" charset="0"/>
              </a:rPr>
              <a:t>substitution cipher, because a single cipher alphabet (mapping from plain alphabet</a:t>
            </a:r>
          </a:p>
          <a:p>
            <a:r>
              <a:rPr lang="en-US" altLang="en-US" sz="1200" dirty="0">
                <a:ea typeface="MS PGothic" panose="020B0600070205080204" pitchFamily="34" charset="-128"/>
                <a:cs typeface="Arial" panose="020B0604020202020204" pitchFamily="34" charset="0"/>
              </a:rPr>
              <a:t>to cipher alphabet) is used per message.</a:t>
            </a:r>
            <a:endParaRPr lang="en-US" altLang="en-US" b="0" dirty="0">
              <a:cs typeface="Arial" panose="020B0604020202020204" pitchFamily="34" charset="0"/>
            </a:endParaRPr>
          </a:p>
        </p:txBody>
      </p:sp>
      <p:sp>
        <p:nvSpPr>
          <p:cNvPr id="84996" name="Slide Number Placeholder 3">
            <a:extLst>
              <a:ext uri="{FF2B5EF4-FFF2-40B4-BE49-F238E27FC236}">
                <a16:creationId xmlns:a16="http://schemas.microsoft.com/office/drawing/2014/main" id="{E2013666-0E20-8439-1EDA-BCC53B83B1A1}"/>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Traditional Arabic" panose="02020603050405020304" pitchFamily="18" charset="-78"/>
                <a:cs typeface="Traditional Arabic" panose="02020603050405020304" pitchFamily="18" charset="-78"/>
              </a:defRPr>
            </a:lvl1pPr>
            <a:lvl2pPr marL="742950" indent="-285750">
              <a:defRPr sz="1000">
                <a:solidFill>
                  <a:schemeClr val="tx1"/>
                </a:solidFill>
                <a:latin typeface="Traditional Arabic" panose="02020603050405020304" pitchFamily="18" charset="-78"/>
                <a:cs typeface="Traditional Arabic" panose="02020603050405020304" pitchFamily="18" charset="-78"/>
              </a:defRPr>
            </a:lvl2pPr>
            <a:lvl3pPr marL="1143000" indent="-228600">
              <a:defRPr sz="1000">
                <a:solidFill>
                  <a:schemeClr val="tx1"/>
                </a:solidFill>
                <a:latin typeface="Traditional Arabic" panose="02020603050405020304" pitchFamily="18" charset="-78"/>
                <a:cs typeface="Traditional Arabic" panose="02020603050405020304" pitchFamily="18" charset="-78"/>
              </a:defRPr>
            </a:lvl3pPr>
            <a:lvl4pPr marL="1600200" indent="-228600">
              <a:defRPr sz="1000">
                <a:solidFill>
                  <a:schemeClr val="tx1"/>
                </a:solidFill>
                <a:latin typeface="Traditional Arabic" panose="02020603050405020304" pitchFamily="18" charset="-78"/>
                <a:cs typeface="Traditional Arabic" panose="02020603050405020304" pitchFamily="18" charset="-78"/>
              </a:defRPr>
            </a:lvl4pPr>
            <a:lvl5pPr marL="2057400" indent="-228600">
              <a:defRPr sz="1000">
                <a:solidFill>
                  <a:schemeClr val="tx1"/>
                </a:solidFill>
                <a:latin typeface="Traditional Arabic" panose="02020603050405020304" pitchFamily="18" charset="-78"/>
                <a:cs typeface="Traditional Arabic" panose="02020603050405020304" pitchFamily="18" charset="-78"/>
              </a:defRPr>
            </a:lvl5pPr>
            <a:lvl6pPr marL="25146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6pPr>
            <a:lvl7pPr marL="29718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7pPr>
            <a:lvl8pPr marL="34290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8pPr>
            <a:lvl9pPr marL="38862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40BE5909-0D48-4465-91A6-9E80439C2417}" type="slidenum">
              <a:rPr kumimoji="0" lang="en-US" altLang="en-US" sz="1000" b="0" i="0" u="none" strike="noStrike" kern="1200" cap="none" spc="0" normalizeH="0" baseline="0" noProof="0">
                <a:ln>
                  <a:noFill/>
                </a:ln>
                <a:solidFill>
                  <a:srgbClr val="000000"/>
                </a:solidFill>
                <a:effectLst/>
                <a:uLnTx/>
                <a:uFillTx/>
                <a:latin typeface="Traditional Arabic" panose="02020603050405020304" pitchFamily="18" charset="-78"/>
                <a:ea typeface="+mn-ea"/>
                <a:cs typeface="Traditional Arabic" panose="02020603050405020304" pitchFamily="18" charset="-78"/>
              </a:rPr>
              <a:pPr marL="0" marR="0" lvl="0" indent="0" algn="l" defTabSz="914400" rtl="0" eaLnBrk="0" fontAlgn="base" latinLnBrk="0" hangingPunct="0">
                <a:lnSpc>
                  <a:spcPct val="100000"/>
                </a:lnSpc>
                <a:spcBef>
                  <a:spcPct val="0"/>
                </a:spcBef>
                <a:spcAft>
                  <a:spcPct val="0"/>
                </a:spcAft>
                <a:buClrTx/>
                <a:buSzTx/>
                <a:buFontTx/>
                <a:buNone/>
                <a:tabLst/>
                <a:defRPr/>
              </a:pPr>
              <a:t>15</a:t>
            </a:fld>
            <a:endParaRPr kumimoji="0" lang="en-US" altLang="en-US" sz="1000" b="0" i="0" u="none" strike="noStrike" kern="1200" cap="none" spc="0" normalizeH="0" baseline="0" noProof="0">
              <a:ln>
                <a:noFill/>
              </a:ln>
              <a:solidFill>
                <a:srgbClr val="000000"/>
              </a:solidFill>
              <a:effectLst/>
              <a:uLnTx/>
              <a:uFillTx/>
              <a:latin typeface="Traditional Arabic" panose="02020603050405020304" pitchFamily="18" charset="-78"/>
              <a:ea typeface="+mn-ea"/>
              <a:cs typeface="Traditional Arabic" panose="02020603050405020304" pitchFamily="18" charset="-78"/>
            </a:endParaRPr>
          </a:p>
        </p:txBody>
      </p:sp>
    </p:spTree>
    <p:extLst>
      <p:ext uri="{BB962C8B-B14F-4D97-AF65-F5344CB8AC3E}">
        <p14:creationId xmlns:p14="http://schemas.microsoft.com/office/powerpoint/2010/main" val="3626211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82FEA174-7FE8-D33F-FF82-E17EE12D5BC6}"/>
              </a:ext>
            </a:extLst>
          </p:cNvPr>
          <p:cNvSpPr>
            <a:spLocks noGrp="1" noRot="1" noChangeAspect="1" noTextEdit="1"/>
          </p:cNvSpPr>
          <p:nvPr>
            <p:ph type="sldImg"/>
          </p:nvPr>
        </p:nvSpPr>
        <p:spPr>
          <a:xfrm>
            <a:off x="381000" y="685800"/>
            <a:ext cx="6096000" cy="3429000"/>
          </a:xfrm>
          <a:ln/>
        </p:spPr>
      </p:sp>
      <p:sp>
        <p:nvSpPr>
          <p:cNvPr id="84995" name="Notes Placeholder 2">
            <a:extLst>
              <a:ext uri="{FF2B5EF4-FFF2-40B4-BE49-F238E27FC236}">
                <a16:creationId xmlns:a16="http://schemas.microsoft.com/office/drawing/2014/main" id="{C183E28B-875B-AE36-ED9A-90E7CC2FA8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dirty="0">
                <a:ea typeface="MS PGothic" panose="020B0600070205080204" pitchFamily="34" charset="-128"/>
                <a:cs typeface="Arial" panose="020B0604020202020204" pitchFamily="34" charset="0"/>
              </a:rPr>
              <a:t> With only 25 possible keys, the Caesar cipher is far from secure. A dramatic increase</a:t>
            </a:r>
          </a:p>
          <a:p>
            <a:r>
              <a:rPr lang="en-US" altLang="en-US" sz="1200" dirty="0">
                <a:ea typeface="MS PGothic" panose="020B0600070205080204" pitchFamily="34" charset="-128"/>
                <a:cs typeface="Arial" panose="020B0604020202020204" pitchFamily="34" charset="0"/>
              </a:rPr>
              <a:t>in the key space can be achieved by allowing an arbitrary substitution. Before proceeding,</a:t>
            </a:r>
          </a:p>
          <a:p>
            <a:r>
              <a:rPr lang="en-US" altLang="en-US" sz="1200" dirty="0">
                <a:ea typeface="MS PGothic" panose="020B0600070205080204" pitchFamily="34" charset="-128"/>
                <a:cs typeface="Arial" panose="020B0604020202020204" pitchFamily="34" charset="0"/>
              </a:rPr>
              <a:t>we define the term </a:t>
            </a:r>
            <a:r>
              <a:rPr lang="en-US" altLang="en-US" sz="1200" i="1" dirty="0">
                <a:ea typeface="MS PGothic" panose="020B0600070205080204" pitchFamily="34" charset="-128"/>
                <a:cs typeface="Arial" panose="020B0604020202020204" pitchFamily="34" charset="0"/>
              </a:rPr>
              <a:t>permutation</a:t>
            </a:r>
            <a:r>
              <a:rPr lang="en-US" altLang="en-US" sz="1200" dirty="0">
                <a:ea typeface="MS PGothic" panose="020B0600070205080204" pitchFamily="34" charset="-128"/>
                <a:cs typeface="Arial" panose="020B0604020202020204" pitchFamily="34" charset="0"/>
              </a:rPr>
              <a:t> . A permutation  of a finite set of elements </a:t>
            </a:r>
            <a:r>
              <a:rPr lang="en-US" altLang="en-US" sz="1200" i="1" dirty="0">
                <a:ea typeface="MS PGothic" panose="020B0600070205080204" pitchFamily="34" charset="-128"/>
                <a:cs typeface="Arial" panose="020B0604020202020204" pitchFamily="34" charset="0"/>
              </a:rPr>
              <a:t>S</a:t>
            </a:r>
          </a:p>
          <a:p>
            <a:r>
              <a:rPr lang="en-US" altLang="en-US" sz="1200" dirty="0">
                <a:ea typeface="MS PGothic" panose="020B0600070205080204" pitchFamily="34" charset="-128"/>
                <a:cs typeface="Arial" panose="020B0604020202020204" pitchFamily="34" charset="0"/>
              </a:rPr>
              <a:t> is an ordered sequence of all the elements of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with each element appearing exactly</a:t>
            </a:r>
          </a:p>
          <a:p>
            <a:r>
              <a:rPr lang="en-US" altLang="en-US" sz="1200" dirty="0">
                <a:ea typeface="MS PGothic" panose="020B0600070205080204" pitchFamily="34" charset="-128"/>
                <a:cs typeface="Arial" panose="020B0604020202020204" pitchFamily="34" charset="0"/>
              </a:rPr>
              <a:t>once.</a:t>
            </a:r>
          </a:p>
          <a:p>
            <a:endParaRPr lang="en-US" altLang="en-US" sz="120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For example, if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  {a, b, c}, there are six permutations of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a:t>
            </a:r>
          </a:p>
          <a:p>
            <a:r>
              <a:rPr lang="en-US" altLang="en-US" sz="1200" dirty="0" err="1">
                <a:ea typeface="MS PGothic" panose="020B0600070205080204" pitchFamily="34" charset="-128"/>
                <a:cs typeface="Arial" panose="020B0604020202020204" pitchFamily="34" charset="0"/>
              </a:rPr>
              <a:t>abc</a:t>
            </a:r>
            <a:r>
              <a:rPr lang="en-US" altLang="en-US" sz="1200" dirty="0">
                <a:ea typeface="MS PGothic" panose="020B0600070205080204" pitchFamily="34" charset="-128"/>
                <a:cs typeface="Arial" panose="020B0604020202020204" pitchFamily="34" charset="0"/>
              </a:rPr>
              <a:t>, </a:t>
            </a:r>
            <a:r>
              <a:rPr lang="en-US" altLang="en-US" sz="1200" dirty="0" err="1">
                <a:ea typeface="MS PGothic" panose="020B0600070205080204" pitchFamily="34" charset="-128"/>
                <a:cs typeface="Arial" panose="020B0604020202020204" pitchFamily="34" charset="0"/>
              </a:rPr>
              <a:t>acb</a:t>
            </a:r>
            <a:r>
              <a:rPr lang="en-US" altLang="en-US" sz="1200" dirty="0">
                <a:ea typeface="MS PGothic" panose="020B0600070205080204" pitchFamily="34" charset="-128"/>
                <a:cs typeface="Arial" panose="020B0604020202020204" pitchFamily="34" charset="0"/>
              </a:rPr>
              <a:t>, bac, </a:t>
            </a:r>
            <a:r>
              <a:rPr lang="en-US" altLang="en-US" sz="1200" dirty="0" err="1">
                <a:ea typeface="MS PGothic" panose="020B0600070205080204" pitchFamily="34" charset="-128"/>
                <a:cs typeface="Arial" panose="020B0604020202020204" pitchFamily="34" charset="0"/>
              </a:rPr>
              <a:t>bca</a:t>
            </a:r>
            <a:r>
              <a:rPr lang="en-US" altLang="en-US" sz="1200" dirty="0">
                <a:ea typeface="MS PGothic" panose="020B0600070205080204" pitchFamily="34" charset="-128"/>
                <a:cs typeface="Arial" panose="020B0604020202020204" pitchFamily="34" charset="0"/>
              </a:rPr>
              <a:t>, cab, cba</a:t>
            </a:r>
          </a:p>
          <a:p>
            <a:endParaRPr lang="en-US" altLang="en-US" sz="120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a:t>
            </a:r>
            <a:r>
              <a:rPr lang="en-US" altLang="en-US" sz="1200" b="0" dirty="0">
                <a:ea typeface="MS PGothic" panose="020B0600070205080204" pitchFamily="34" charset="-128"/>
                <a:cs typeface="Arial" panose="020B0604020202020204" pitchFamily="34" charset="0"/>
              </a:rPr>
              <a:t>In general, there are n ! permutations of a set of n  elements, because the first</a:t>
            </a:r>
          </a:p>
          <a:p>
            <a:r>
              <a:rPr lang="en-US" altLang="en-US" sz="1200" b="0" dirty="0">
                <a:ea typeface="MS PGothic" panose="020B0600070205080204" pitchFamily="34" charset="-128"/>
                <a:cs typeface="Arial" panose="020B0604020202020204" pitchFamily="34" charset="0"/>
              </a:rPr>
              <a:t>element can be chosen in one of n  ways, the second in n -  1 ways, the third in n -  2</a:t>
            </a:r>
          </a:p>
          <a:p>
            <a:r>
              <a:rPr lang="en-US" altLang="en-US" sz="1200" b="0" dirty="0">
                <a:ea typeface="MS PGothic" panose="020B0600070205080204" pitchFamily="34" charset="-128"/>
                <a:cs typeface="Arial" panose="020B0604020202020204" pitchFamily="34" charset="0"/>
              </a:rPr>
              <a:t>ways, and so on.</a:t>
            </a:r>
          </a:p>
          <a:p>
            <a:endParaRPr lang="en-US" altLang="en-US" sz="1200" b="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If, instead, the “cipher” line can be any permutation of the 26 alphabetic characters,</a:t>
            </a:r>
          </a:p>
          <a:p>
            <a:r>
              <a:rPr lang="en-US" altLang="en-US" sz="1200" dirty="0">
                <a:ea typeface="MS PGothic" panose="020B0600070205080204" pitchFamily="34" charset="-128"/>
                <a:cs typeface="Arial" panose="020B0604020202020204" pitchFamily="34" charset="0"/>
              </a:rPr>
              <a:t>then there are 26! or greater than 4 *  10</a:t>
            </a:r>
            <a:r>
              <a:rPr lang="en-US" altLang="en-US" sz="1200" baseline="30000" dirty="0">
                <a:ea typeface="MS PGothic" panose="020B0600070205080204" pitchFamily="34" charset="-128"/>
                <a:cs typeface="Arial" panose="020B0604020202020204" pitchFamily="34" charset="0"/>
              </a:rPr>
              <a:t>26</a:t>
            </a:r>
            <a:r>
              <a:rPr lang="en-US" altLang="en-US" sz="1200" dirty="0">
                <a:ea typeface="MS PGothic" panose="020B0600070205080204" pitchFamily="34" charset="-128"/>
                <a:cs typeface="Arial" panose="020B0604020202020204" pitchFamily="34" charset="0"/>
              </a:rPr>
              <a:t>  possible keys. This is 10 orders of magnitude</a:t>
            </a:r>
          </a:p>
          <a:p>
            <a:r>
              <a:rPr lang="en-US" altLang="en-US" sz="1200" dirty="0">
                <a:ea typeface="MS PGothic" panose="020B0600070205080204" pitchFamily="34" charset="-128"/>
                <a:cs typeface="Arial" panose="020B0604020202020204" pitchFamily="34" charset="0"/>
              </a:rPr>
              <a:t>greater than the key space for DES and would seem to eliminate brute-force</a:t>
            </a:r>
          </a:p>
          <a:p>
            <a:r>
              <a:rPr lang="en-US" altLang="en-US" sz="1200" dirty="0">
                <a:ea typeface="MS PGothic" panose="020B0600070205080204" pitchFamily="34" charset="-128"/>
                <a:cs typeface="Arial" panose="020B0604020202020204" pitchFamily="34" charset="0"/>
              </a:rPr>
              <a:t>techniques for cryptanalysis. Such an approach is referred to as a monoalphabetic</a:t>
            </a:r>
          </a:p>
          <a:p>
            <a:r>
              <a:rPr lang="en-US" altLang="en-US" sz="1200" dirty="0">
                <a:ea typeface="MS PGothic" panose="020B0600070205080204" pitchFamily="34" charset="-128"/>
                <a:cs typeface="Arial" panose="020B0604020202020204" pitchFamily="34" charset="0"/>
              </a:rPr>
              <a:t>substitution cipher, because a single cipher alphabet (mapping from plain alphabet</a:t>
            </a:r>
          </a:p>
          <a:p>
            <a:r>
              <a:rPr lang="en-US" altLang="en-US" sz="1200" dirty="0">
                <a:ea typeface="MS PGothic" panose="020B0600070205080204" pitchFamily="34" charset="-128"/>
                <a:cs typeface="Arial" panose="020B0604020202020204" pitchFamily="34" charset="0"/>
              </a:rPr>
              <a:t>to cipher alphabet) is used per message.</a:t>
            </a:r>
            <a:endParaRPr lang="en-US" altLang="en-US" b="0" dirty="0">
              <a:cs typeface="Arial" panose="020B0604020202020204" pitchFamily="34" charset="0"/>
            </a:endParaRPr>
          </a:p>
        </p:txBody>
      </p:sp>
      <p:sp>
        <p:nvSpPr>
          <p:cNvPr id="84996" name="Slide Number Placeholder 3">
            <a:extLst>
              <a:ext uri="{FF2B5EF4-FFF2-40B4-BE49-F238E27FC236}">
                <a16:creationId xmlns:a16="http://schemas.microsoft.com/office/drawing/2014/main" id="{E2013666-0E20-8439-1EDA-BCC53B83B1A1}"/>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Traditional Arabic" panose="02020603050405020304" pitchFamily="18" charset="-78"/>
                <a:cs typeface="Traditional Arabic" panose="02020603050405020304" pitchFamily="18" charset="-78"/>
              </a:defRPr>
            </a:lvl1pPr>
            <a:lvl2pPr marL="742950" indent="-285750">
              <a:defRPr sz="1000">
                <a:solidFill>
                  <a:schemeClr val="tx1"/>
                </a:solidFill>
                <a:latin typeface="Traditional Arabic" panose="02020603050405020304" pitchFamily="18" charset="-78"/>
                <a:cs typeface="Traditional Arabic" panose="02020603050405020304" pitchFamily="18" charset="-78"/>
              </a:defRPr>
            </a:lvl2pPr>
            <a:lvl3pPr marL="1143000" indent="-228600">
              <a:defRPr sz="1000">
                <a:solidFill>
                  <a:schemeClr val="tx1"/>
                </a:solidFill>
                <a:latin typeface="Traditional Arabic" panose="02020603050405020304" pitchFamily="18" charset="-78"/>
                <a:cs typeface="Traditional Arabic" panose="02020603050405020304" pitchFamily="18" charset="-78"/>
              </a:defRPr>
            </a:lvl3pPr>
            <a:lvl4pPr marL="1600200" indent="-228600">
              <a:defRPr sz="1000">
                <a:solidFill>
                  <a:schemeClr val="tx1"/>
                </a:solidFill>
                <a:latin typeface="Traditional Arabic" panose="02020603050405020304" pitchFamily="18" charset="-78"/>
                <a:cs typeface="Traditional Arabic" panose="02020603050405020304" pitchFamily="18" charset="-78"/>
              </a:defRPr>
            </a:lvl4pPr>
            <a:lvl5pPr marL="2057400" indent="-228600">
              <a:defRPr sz="1000">
                <a:solidFill>
                  <a:schemeClr val="tx1"/>
                </a:solidFill>
                <a:latin typeface="Traditional Arabic" panose="02020603050405020304" pitchFamily="18" charset="-78"/>
                <a:cs typeface="Traditional Arabic" panose="02020603050405020304" pitchFamily="18" charset="-78"/>
              </a:defRPr>
            </a:lvl5pPr>
            <a:lvl6pPr marL="25146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6pPr>
            <a:lvl7pPr marL="29718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7pPr>
            <a:lvl8pPr marL="34290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8pPr>
            <a:lvl9pPr marL="38862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40BE5909-0D48-4465-91A6-9E80439C2417}" type="slidenum">
              <a:rPr kumimoji="0" lang="en-US" altLang="en-US" sz="1000" b="0" i="0" u="none" strike="noStrike" kern="1200" cap="none" spc="0" normalizeH="0" baseline="0" noProof="0">
                <a:ln>
                  <a:noFill/>
                </a:ln>
                <a:solidFill>
                  <a:srgbClr val="000000"/>
                </a:solidFill>
                <a:effectLst/>
                <a:uLnTx/>
                <a:uFillTx/>
                <a:latin typeface="Traditional Arabic" panose="02020603050405020304" pitchFamily="18" charset="-78"/>
                <a:ea typeface="+mn-ea"/>
                <a:cs typeface="Traditional Arabic" panose="02020603050405020304" pitchFamily="18" charset="-78"/>
              </a:rPr>
              <a:pPr marL="0" marR="0" lvl="0" indent="0" algn="l" defTabSz="914400" rtl="0" eaLnBrk="0" fontAlgn="base" latinLnBrk="0" hangingPunct="0">
                <a:lnSpc>
                  <a:spcPct val="100000"/>
                </a:lnSpc>
                <a:spcBef>
                  <a:spcPct val="0"/>
                </a:spcBef>
                <a:spcAft>
                  <a:spcPct val="0"/>
                </a:spcAft>
                <a:buClrTx/>
                <a:buSzTx/>
                <a:buFontTx/>
                <a:buNone/>
                <a:tabLst/>
                <a:defRPr/>
              </a:pPr>
              <a:t>16</a:t>
            </a:fld>
            <a:endParaRPr kumimoji="0" lang="en-US" altLang="en-US" sz="1000" b="0" i="0" u="none" strike="noStrike" kern="1200" cap="none" spc="0" normalizeH="0" baseline="0" noProof="0">
              <a:ln>
                <a:noFill/>
              </a:ln>
              <a:solidFill>
                <a:srgbClr val="000000"/>
              </a:solidFill>
              <a:effectLst/>
              <a:uLnTx/>
              <a:uFillTx/>
              <a:latin typeface="Traditional Arabic" panose="02020603050405020304" pitchFamily="18" charset="-78"/>
              <a:ea typeface="+mn-ea"/>
              <a:cs typeface="Traditional Arabic" panose="02020603050405020304" pitchFamily="18" charset="-78"/>
            </a:endParaRPr>
          </a:p>
        </p:txBody>
      </p:sp>
    </p:spTree>
    <p:extLst>
      <p:ext uri="{BB962C8B-B14F-4D97-AF65-F5344CB8AC3E}">
        <p14:creationId xmlns:p14="http://schemas.microsoft.com/office/powerpoint/2010/main" val="3390964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82FEA174-7FE8-D33F-FF82-E17EE12D5BC6}"/>
              </a:ext>
            </a:extLst>
          </p:cNvPr>
          <p:cNvSpPr>
            <a:spLocks noGrp="1" noRot="1" noChangeAspect="1" noTextEdit="1"/>
          </p:cNvSpPr>
          <p:nvPr>
            <p:ph type="sldImg"/>
          </p:nvPr>
        </p:nvSpPr>
        <p:spPr>
          <a:xfrm>
            <a:off x="381000" y="685800"/>
            <a:ext cx="6096000" cy="3429000"/>
          </a:xfrm>
          <a:ln/>
        </p:spPr>
      </p:sp>
      <p:sp>
        <p:nvSpPr>
          <p:cNvPr id="84995" name="Notes Placeholder 2">
            <a:extLst>
              <a:ext uri="{FF2B5EF4-FFF2-40B4-BE49-F238E27FC236}">
                <a16:creationId xmlns:a16="http://schemas.microsoft.com/office/drawing/2014/main" id="{C183E28B-875B-AE36-ED9A-90E7CC2FA8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dirty="0">
                <a:ea typeface="MS PGothic" panose="020B0600070205080204" pitchFamily="34" charset="-128"/>
                <a:cs typeface="Arial" panose="020B0604020202020204" pitchFamily="34" charset="0"/>
              </a:rPr>
              <a:t> With only 25 possible keys, the Caesar cipher is far from secure. A dramatic increase</a:t>
            </a:r>
          </a:p>
          <a:p>
            <a:r>
              <a:rPr lang="en-US" altLang="en-US" sz="1200" dirty="0">
                <a:ea typeface="MS PGothic" panose="020B0600070205080204" pitchFamily="34" charset="-128"/>
                <a:cs typeface="Arial" panose="020B0604020202020204" pitchFamily="34" charset="0"/>
              </a:rPr>
              <a:t>in the key space can be achieved by allowing an arbitrary substitution. Before proceeding,</a:t>
            </a:r>
          </a:p>
          <a:p>
            <a:r>
              <a:rPr lang="en-US" altLang="en-US" sz="1200" dirty="0">
                <a:ea typeface="MS PGothic" panose="020B0600070205080204" pitchFamily="34" charset="-128"/>
                <a:cs typeface="Arial" panose="020B0604020202020204" pitchFamily="34" charset="0"/>
              </a:rPr>
              <a:t>we define the term </a:t>
            </a:r>
            <a:r>
              <a:rPr lang="en-US" altLang="en-US" sz="1200" i="1" dirty="0">
                <a:ea typeface="MS PGothic" panose="020B0600070205080204" pitchFamily="34" charset="-128"/>
                <a:cs typeface="Arial" panose="020B0604020202020204" pitchFamily="34" charset="0"/>
              </a:rPr>
              <a:t>permutation</a:t>
            </a:r>
            <a:r>
              <a:rPr lang="en-US" altLang="en-US" sz="1200" dirty="0">
                <a:ea typeface="MS PGothic" panose="020B0600070205080204" pitchFamily="34" charset="-128"/>
                <a:cs typeface="Arial" panose="020B0604020202020204" pitchFamily="34" charset="0"/>
              </a:rPr>
              <a:t> . A permutation  of a finite set of elements </a:t>
            </a:r>
            <a:r>
              <a:rPr lang="en-US" altLang="en-US" sz="1200" i="1" dirty="0">
                <a:ea typeface="MS PGothic" panose="020B0600070205080204" pitchFamily="34" charset="-128"/>
                <a:cs typeface="Arial" panose="020B0604020202020204" pitchFamily="34" charset="0"/>
              </a:rPr>
              <a:t>S</a:t>
            </a:r>
          </a:p>
          <a:p>
            <a:r>
              <a:rPr lang="en-US" altLang="en-US" sz="1200" dirty="0">
                <a:ea typeface="MS PGothic" panose="020B0600070205080204" pitchFamily="34" charset="-128"/>
                <a:cs typeface="Arial" panose="020B0604020202020204" pitchFamily="34" charset="0"/>
              </a:rPr>
              <a:t> is an ordered sequence of all the elements of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with each element appearing exactly</a:t>
            </a:r>
          </a:p>
          <a:p>
            <a:r>
              <a:rPr lang="en-US" altLang="en-US" sz="1200" dirty="0">
                <a:ea typeface="MS PGothic" panose="020B0600070205080204" pitchFamily="34" charset="-128"/>
                <a:cs typeface="Arial" panose="020B0604020202020204" pitchFamily="34" charset="0"/>
              </a:rPr>
              <a:t>once.</a:t>
            </a:r>
          </a:p>
          <a:p>
            <a:endParaRPr lang="en-US" altLang="en-US" sz="120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For example, if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  {a, b, c}, there are six permutations of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a:t>
            </a:r>
          </a:p>
          <a:p>
            <a:r>
              <a:rPr lang="en-US" altLang="en-US" sz="1200" dirty="0" err="1">
                <a:ea typeface="MS PGothic" panose="020B0600070205080204" pitchFamily="34" charset="-128"/>
                <a:cs typeface="Arial" panose="020B0604020202020204" pitchFamily="34" charset="0"/>
              </a:rPr>
              <a:t>abc</a:t>
            </a:r>
            <a:r>
              <a:rPr lang="en-US" altLang="en-US" sz="1200" dirty="0">
                <a:ea typeface="MS PGothic" panose="020B0600070205080204" pitchFamily="34" charset="-128"/>
                <a:cs typeface="Arial" panose="020B0604020202020204" pitchFamily="34" charset="0"/>
              </a:rPr>
              <a:t>, </a:t>
            </a:r>
            <a:r>
              <a:rPr lang="en-US" altLang="en-US" sz="1200" dirty="0" err="1">
                <a:ea typeface="MS PGothic" panose="020B0600070205080204" pitchFamily="34" charset="-128"/>
                <a:cs typeface="Arial" panose="020B0604020202020204" pitchFamily="34" charset="0"/>
              </a:rPr>
              <a:t>acb</a:t>
            </a:r>
            <a:r>
              <a:rPr lang="en-US" altLang="en-US" sz="1200" dirty="0">
                <a:ea typeface="MS PGothic" panose="020B0600070205080204" pitchFamily="34" charset="-128"/>
                <a:cs typeface="Arial" panose="020B0604020202020204" pitchFamily="34" charset="0"/>
              </a:rPr>
              <a:t>, bac, </a:t>
            </a:r>
            <a:r>
              <a:rPr lang="en-US" altLang="en-US" sz="1200" dirty="0" err="1">
                <a:ea typeface="MS PGothic" panose="020B0600070205080204" pitchFamily="34" charset="-128"/>
                <a:cs typeface="Arial" panose="020B0604020202020204" pitchFamily="34" charset="0"/>
              </a:rPr>
              <a:t>bca</a:t>
            </a:r>
            <a:r>
              <a:rPr lang="en-US" altLang="en-US" sz="1200" dirty="0">
                <a:ea typeface="MS PGothic" panose="020B0600070205080204" pitchFamily="34" charset="-128"/>
                <a:cs typeface="Arial" panose="020B0604020202020204" pitchFamily="34" charset="0"/>
              </a:rPr>
              <a:t>, cab, cba</a:t>
            </a:r>
          </a:p>
          <a:p>
            <a:endParaRPr lang="en-US" altLang="en-US" sz="120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a:t>
            </a:r>
            <a:r>
              <a:rPr lang="en-US" altLang="en-US" sz="1200" b="0" dirty="0">
                <a:ea typeface="MS PGothic" panose="020B0600070205080204" pitchFamily="34" charset="-128"/>
                <a:cs typeface="Arial" panose="020B0604020202020204" pitchFamily="34" charset="0"/>
              </a:rPr>
              <a:t>In general, there are n ! permutations of a set of n  elements, because the first</a:t>
            </a:r>
          </a:p>
          <a:p>
            <a:r>
              <a:rPr lang="en-US" altLang="en-US" sz="1200" b="0" dirty="0">
                <a:ea typeface="MS PGothic" panose="020B0600070205080204" pitchFamily="34" charset="-128"/>
                <a:cs typeface="Arial" panose="020B0604020202020204" pitchFamily="34" charset="0"/>
              </a:rPr>
              <a:t>element can be chosen in one of n  ways, the second in n -  1 ways, the third in n -  2</a:t>
            </a:r>
          </a:p>
          <a:p>
            <a:r>
              <a:rPr lang="en-US" altLang="en-US" sz="1200" b="0" dirty="0">
                <a:ea typeface="MS PGothic" panose="020B0600070205080204" pitchFamily="34" charset="-128"/>
                <a:cs typeface="Arial" panose="020B0604020202020204" pitchFamily="34" charset="0"/>
              </a:rPr>
              <a:t>ways, and so on.</a:t>
            </a:r>
          </a:p>
          <a:p>
            <a:endParaRPr lang="en-US" altLang="en-US" sz="1200" b="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If, instead, the “cipher” line can be any permutation of the 26 alphabetic characters,</a:t>
            </a:r>
          </a:p>
          <a:p>
            <a:r>
              <a:rPr lang="en-US" altLang="en-US" sz="1200" dirty="0">
                <a:ea typeface="MS PGothic" panose="020B0600070205080204" pitchFamily="34" charset="-128"/>
                <a:cs typeface="Arial" panose="020B0604020202020204" pitchFamily="34" charset="0"/>
              </a:rPr>
              <a:t>then there are 26! or greater than 4 *  10</a:t>
            </a:r>
            <a:r>
              <a:rPr lang="en-US" altLang="en-US" sz="1200" baseline="30000" dirty="0">
                <a:ea typeface="MS PGothic" panose="020B0600070205080204" pitchFamily="34" charset="-128"/>
                <a:cs typeface="Arial" panose="020B0604020202020204" pitchFamily="34" charset="0"/>
              </a:rPr>
              <a:t>26</a:t>
            </a:r>
            <a:r>
              <a:rPr lang="en-US" altLang="en-US" sz="1200" dirty="0">
                <a:ea typeface="MS PGothic" panose="020B0600070205080204" pitchFamily="34" charset="-128"/>
                <a:cs typeface="Arial" panose="020B0604020202020204" pitchFamily="34" charset="0"/>
              </a:rPr>
              <a:t>  possible keys. This is 10 orders of magnitude</a:t>
            </a:r>
          </a:p>
          <a:p>
            <a:r>
              <a:rPr lang="en-US" altLang="en-US" sz="1200" dirty="0">
                <a:ea typeface="MS PGothic" panose="020B0600070205080204" pitchFamily="34" charset="-128"/>
                <a:cs typeface="Arial" panose="020B0604020202020204" pitchFamily="34" charset="0"/>
              </a:rPr>
              <a:t>greater than the key space for DES and would seem to eliminate brute-force</a:t>
            </a:r>
          </a:p>
          <a:p>
            <a:r>
              <a:rPr lang="en-US" altLang="en-US" sz="1200" dirty="0">
                <a:ea typeface="MS PGothic" panose="020B0600070205080204" pitchFamily="34" charset="-128"/>
                <a:cs typeface="Arial" panose="020B0604020202020204" pitchFamily="34" charset="0"/>
              </a:rPr>
              <a:t>techniques for cryptanalysis. Such an approach is referred to as a monoalphabetic</a:t>
            </a:r>
          </a:p>
          <a:p>
            <a:r>
              <a:rPr lang="en-US" altLang="en-US" sz="1200" dirty="0">
                <a:ea typeface="MS PGothic" panose="020B0600070205080204" pitchFamily="34" charset="-128"/>
                <a:cs typeface="Arial" panose="020B0604020202020204" pitchFamily="34" charset="0"/>
              </a:rPr>
              <a:t>substitution cipher, because a single cipher alphabet (mapping from plain alphabet</a:t>
            </a:r>
          </a:p>
          <a:p>
            <a:r>
              <a:rPr lang="en-US" altLang="en-US" sz="1200" dirty="0">
                <a:ea typeface="MS PGothic" panose="020B0600070205080204" pitchFamily="34" charset="-128"/>
                <a:cs typeface="Arial" panose="020B0604020202020204" pitchFamily="34" charset="0"/>
              </a:rPr>
              <a:t>to cipher alphabet) is used per message.</a:t>
            </a:r>
            <a:endParaRPr lang="en-US" altLang="en-US" b="0" dirty="0">
              <a:cs typeface="Arial" panose="020B0604020202020204" pitchFamily="34" charset="0"/>
            </a:endParaRPr>
          </a:p>
        </p:txBody>
      </p:sp>
      <p:sp>
        <p:nvSpPr>
          <p:cNvPr id="84996" name="Slide Number Placeholder 3">
            <a:extLst>
              <a:ext uri="{FF2B5EF4-FFF2-40B4-BE49-F238E27FC236}">
                <a16:creationId xmlns:a16="http://schemas.microsoft.com/office/drawing/2014/main" id="{E2013666-0E20-8439-1EDA-BCC53B83B1A1}"/>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Traditional Arabic" panose="02020603050405020304" pitchFamily="18" charset="-78"/>
                <a:cs typeface="Traditional Arabic" panose="02020603050405020304" pitchFamily="18" charset="-78"/>
              </a:defRPr>
            </a:lvl1pPr>
            <a:lvl2pPr marL="742950" indent="-285750">
              <a:defRPr sz="1000">
                <a:solidFill>
                  <a:schemeClr val="tx1"/>
                </a:solidFill>
                <a:latin typeface="Traditional Arabic" panose="02020603050405020304" pitchFamily="18" charset="-78"/>
                <a:cs typeface="Traditional Arabic" panose="02020603050405020304" pitchFamily="18" charset="-78"/>
              </a:defRPr>
            </a:lvl2pPr>
            <a:lvl3pPr marL="1143000" indent="-228600">
              <a:defRPr sz="1000">
                <a:solidFill>
                  <a:schemeClr val="tx1"/>
                </a:solidFill>
                <a:latin typeface="Traditional Arabic" panose="02020603050405020304" pitchFamily="18" charset="-78"/>
                <a:cs typeface="Traditional Arabic" panose="02020603050405020304" pitchFamily="18" charset="-78"/>
              </a:defRPr>
            </a:lvl3pPr>
            <a:lvl4pPr marL="1600200" indent="-228600">
              <a:defRPr sz="1000">
                <a:solidFill>
                  <a:schemeClr val="tx1"/>
                </a:solidFill>
                <a:latin typeface="Traditional Arabic" panose="02020603050405020304" pitchFamily="18" charset="-78"/>
                <a:cs typeface="Traditional Arabic" panose="02020603050405020304" pitchFamily="18" charset="-78"/>
              </a:defRPr>
            </a:lvl4pPr>
            <a:lvl5pPr marL="2057400" indent="-228600">
              <a:defRPr sz="1000">
                <a:solidFill>
                  <a:schemeClr val="tx1"/>
                </a:solidFill>
                <a:latin typeface="Traditional Arabic" panose="02020603050405020304" pitchFamily="18" charset="-78"/>
                <a:cs typeface="Traditional Arabic" panose="02020603050405020304" pitchFamily="18" charset="-78"/>
              </a:defRPr>
            </a:lvl5pPr>
            <a:lvl6pPr marL="25146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6pPr>
            <a:lvl7pPr marL="29718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7pPr>
            <a:lvl8pPr marL="34290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8pPr>
            <a:lvl9pPr marL="38862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40BE5909-0D48-4465-91A6-9E80439C2417}" type="slidenum">
              <a:rPr kumimoji="0" lang="en-US" altLang="en-US" sz="1000" b="0" i="0" u="none" strike="noStrike" kern="1200" cap="none" spc="0" normalizeH="0" baseline="0" noProof="0">
                <a:ln>
                  <a:noFill/>
                </a:ln>
                <a:solidFill>
                  <a:srgbClr val="000000"/>
                </a:solidFill>
                <a:effectLst/>
                <a:uLnTx/>
                <a:uFillTx/>
                <a:latin typeface="Traditional Arabic" panose="02020603050405020304" pitchFamily="18" charset="-78"/>
                <a:ea typeface="+mn-ea"/>
                <a:cs typeface="Traditional Arabic" panose="02020603050405020304" pitchFamily="18" charset="-78"/>
              </a:rPr>
              <a:pPr marL="0" marR="0" lvl="0" indent="0" algn="l" defTabSz="914400" rtl="0" eaLnBrk="0" fontAlgn="base" latinLnBrk="0" hangingPunct="0">
                <a:lnSpc>
                  <a:spcPct val="100000"/>
                </a:lnSpc>
                <a:spcBef>
                  <a:spcPct val="0"/>
                </a:spcBef>
                <a:spcAft>
                  <a:spcPct val="0"/>
                </a:spcAft>
                <a:buClrTx/>
                <a:buSzTx/>
                <a:buFontTx/>
                <a:buNone/>
                <a:tabLst/>
                <a:defRPr/>
              </a:pPr>
              <a:t>3</a:t>
            </a:fld>
            <a:endParaRPr kumimoji="0" lang="en-US" altLang="en-US" sz="1000" b="0" i="0" u="none" strike="noStrike" kern="1200" cap="none" spc="0" normalizeH="0" baseline="0" noProof="0">
              <a:ln>
                <a:noFill/>
              </a:ln>
              <a:solidFill>
                <a:srgbClr val="000000"/>
              </a:solidFill>
              <a:effectLst/>
              <a:uLnTx/>
              <a:uFillTx/>
              <a:latin typeface="Traditional Arabic" panose="02020603050405020304" pitchFamily="18" charset="-78"/>
              <a:ea typeface="+mn-ea"/>
              <a:cs typeface="Traditional Arabic" panose="02020603050405020304" pitchFamily="18" charset="-78"/>
            </a:endParaRPr>
          </a:p>
        </p:txBody>
      </p:sp>
    </p:spTree>
    <p:extLst>
      <p:ext uri="{BB962C8B-B14F-4D97-AF65-F5344CB8AC3E}">
        <p14:creationId xmlns:p14="http://schemas.microsoft.com/office/powerpoint/2010/main" val="436333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82FEA174-7FE8-D33F-FF82-E17EE12D5BC6}"/>
              </a:ext>
            </a:extLst>
          </p:cNvPr>
          <p:cNvSpPr>
            <a:spLocks noGrp="1" noRot="1" noChangeAspect="1" noTextEdit="1"/>
          </p:cNvSpPr>
          <p:nvPr>
            <p:ph type="sldImg"/>
          </p:nvPr>
        </p:nvSpPr>
        <p:spPr>
          <a:xfrm>
            <a:off x="381000" y="685800"/>
            <a:ext cx="6096000" cy="3429000"/>
          </a:xfrm>
          <a:ln/>
        </p:spPr>
      </p:sp>
      <p:sp>
        <p:nvSpPr>
          <p:cNvPr id="84995" name="Notes Placeholder 2">
            <a:extLst>
              <a:ext uri="{FF2B5EF4-FFF2-40B4-BE49-F238E27FC236}">
                <a16:creationId xmlns:a16="http://schemas.microsoft.com/office/drawing/2014/main" id="{C183E28B-875B-AE36-ED9A-90E7CC2FA8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dirty="0">
                <a:ea typeface="MS PGothic" panose="020B0600070205080204" pitchFamily="34" charset="-128"/>
                <a:cs typeface="Arial" panose="020B0604020202020204" pitchFamily="34" charset="0"/>
              </a:rPr>
              <a:t> With only 25 possible keys, the Caesar cipher is far from secure. A dramatic increase</a:t>
            </a:r>
          </a:p>
          <a:p>
            <a:r>
              <a:rPr lang="en-US" altLang="en-US" sz="1200" dirty="0">
                <a:ea typeface="MS PGothic" panose="020B0600070205080204" pitchFamily="34" charset="-128"/>
                <a:cs typeface="Arial" panose="020B0604020202020204" pitchFamily="34" charset="0"/>
              </a:rPr>
              <a:t>in the key space can be achieved by allowing an arbitrary substitution. Before proceeding,</a:t>
            </a:r>
          </a:p>
          <a:p>
            <a:r>
              <a:rPr lang="en-US" altLang="en-US" sz="1200" dirty="0">
                <a:ea typeface="MS PGothic" panose="020B0600070205080204" pitchFamily="34" charset="-128"/>
                <a:cs typeface="Arial" panose="020B0604020202020204" pitchFamily="34" charset="0"/>
              </a:rPr>
              <a:t>we define the term </a:t>
            </a:r>
            <a:r>
              <a:rPr lang="en-US" altLang="en-US" sz="1200" i="1" dirty="0">
                <a:ea typeface="MS PGothic" panose="020B0600070205080204" pitchFamily="34" charset="-128"/>
                <a:cs typeface="Arial" panose="020B0604020202020204" pitchFamily="34" charset="0"/>
              </a:rPr>
              <a:t>permutation</a:t>
            </a:r>
            <a:r>
              <a:rPr lang="en-US" altLang="en-US" sz="1200" dirty="0">
                <a:ea typeface="MS PGothic" panose="020B0600070205080204" pitchFamily="34" charset="-128"/>
                <a:cs typeface="Arial" panose="020B0604020202020204" pitchFamily="34" charset="0"/>
              </a:rPr>
              <a:t> . A permutation  of a finite set of elements </a:t>
            </a:r>
            <a:r>
              <a:rPr lang="en-US" altLang="en-US" sz="1200" i="1" dirty="0">
                <a:ea typeface="MS PGothic" panose="020B0600070205080204" pitchFamily="34" charset="-128"/>
                <a:cs typeface="Arial" panose="020B0604020202020204" pitchFamily="34" charset="0"/>
              </a:rPr>
              <a:t>S</a:t>
            </a:r>
          </a:p>
          <a:p>
            <a:r>
              <a:rPr lang="en-US" altLang="en-US" sz="1200" dirty="0">
                <a:ea typeface="MS PGothic" panose="020B0600070205080204" pitchFamily="34" charset="-128"/>
                <a:cs typeface="Arial" panose="020B0604020202020204" pitchFamily="34" charset="0"/>
              </a:rPr>
              <a:t> is an ordered sequence of all the elements of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with each element appearing exactly</a:t>
            </a:r>
          </a:p>
          <a:p>
            <a:r>
              <a:rPr lang="en-US" altLang="en-US" sz="1200" dirty="0">
                <a:ea typeface="MS PGothic" panose="020B0600070205080204" pitchFamily="34" charset="-128"/>
                <a:cs typeface="Arial" panose="020B0604020202020204" pitchFamily="34" charset="0"/>
              </a:rPr>
              <a:t>once.</a:t>
            </a:r>
          </a:p>
          <a:p>
            <a:endParaRPr lang="en-US" altLang="en-US" sz="120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For example, if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  {a, b, c}, there are six permutations of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a:t>
            </a:r>
          </a:p>
          <a:p>
            <a:r>
              <a:rPr lang="en-US" altLang="en-US" sz="1200" dirty="0" err="1">
                <a:ea typeface="MS PGothic" panose="020B0600070205080204" pitchFamily="34" charset="-128"/>
                <a:cs typeface="Arial" panose="020B0604020202020204" pitchFamily="34" charset="0"/>
              </a:rPr>
              <a:t>abc</a:t>
            </a:r>
            <a:r>
              <a:rPr lang="en-US" altLang="en-US" sz="1200" dirty="0">
                <a:ea typeface="MS PGothic" panose="020B0600070205080204" pitchFamily="34" charset="-128"/>
                <a:cs typeface="Arial" panose="020B0604020202020204" pitchFamily="34" charset="0"/>
              </a:rPr>
              <a:t>, </a:t>
            </a:r>
            <a:r>
              <a:rPr lang="en-US" altLang="en-US" sz="1200" dirty="0" err="1">
                <a:ea typeface="MS PGothic" panose="020B0600070205080204" pitchFamily="34" charset="-128"/>
                <a:cs typeface="Arial" panose="020B0604020202020204" pitchFamily="34" charset="0"/>
              </a:rPr>
              <a:t>acb</a:t>
            </a:r>
            <a:r>
              <a:rPr lang="en-US" altLang="en-US" sz="1200" dirty="0">
                <a:ea typeface="MS PGothic" panose="020B0600070205080204" pitchFamily="34" charset="-128"/>
                <a:cs typeface="Arial" panose="020B0604020202020204" pitchFamily="34" charset="0"/>
              </a:rPr>
              <a:t>, bac, </a:t>
            </a:r>
            <a:r>
              <a:rPr lang="en-US" altLang="en-US" sz="1200" dirty="0" err="1">
                <a:ea typeface="MS PGothic" panose="020B0600070205080204" pitchFamily="34" charset="-128"/>
                <a:cs typeface="Arial" panose="020B0604020202020204" pitchFamily="34" charset="0"/>
              </a:rPr>
              <a:t>bca</a:t>
            </a:r>
            <a:r>
              <a:rPr lang="en-US" altLang="en-US" sz="1200" dirty="0">
                <a:ea typeface="MS PGothic" panose="020B0600070205080204" pitchFamily="34" charset="-128"/>
                <a:cs typeface="Arial" panose="020B0604020202020204" pitchFamily="34" charset="0"/>
              </a:rPr>
              <a:t>, cab, cba</a:t>
            </a:r>
          </a:p>
          <a:p>
            <a:endParaRPr lang="en-US" altLang="en-US" sz="120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a:t>
            </a:r>
            <a:r>
              <a:rPr lang="en-US" altLang="en-US" sz="1200" b="0" dirty="0">
                <a:ea typeface="MS PGothic" panose="020B0600070205080204" pitchFamily="34" charset="-128"/>
                <a:cs typeface="Arial" panose="020B0604020202020204" pitchFamily="34" charset="0"/>
              </a:rPr>
              <a:t>In general, there are n ! permutations of a set of n  elements, because the first</a:t>
            </a:r>
          </a:p>
          <a:p>
            <a:r>
              <a:rPr lang="en-US" altLang="en-US" sz="1200" b="0" dirty="0">
                <a:ea typeface="MS PGothic" panose="020B0600070205080204" pitchFamily="34" charset="-128"/>
                <a:cs typeface="Arial" panose="020B0604020202020204" pitchFamily="34" charset="0"/>
              </a:rPr>
              <a:t>element can be chosen in one of n  ways, the second in n -  1 ways, the third in n -  2</a:t>
            </a:r>
          </a:p>
          <a:p>
            <a:r>
              <a:rPr lang="en-US" altLang="en-US" sz="1200" b="0" dirty="0">
                <a:ea typeface="MS PGothic" panose="020B0600070205080204" pitchFamily="34" charset="-128"/>
                <a:cs typeface="Arial" panose="020B0604020202020204" pitchFamily="34" charset="0"/>
              </a:rPr>
              <a:t>ways, and so on.</a:t>
            </a:r>
          </a:p>
          <a:p>
            <a:endParaRPr lang="en-US" altLang="en-US" sz="1200" b="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If, instead, the “cipher” line can be any permutation of the 26 alphabetic characters,</a:t>
            </a:r>
          </a:p>
          <a:p>
            <a:r>
              <a:rPr lang="en-US" altLang="en-US" sz="1200" dirty="0">
                <a:ea typeface="MS PGothic" panose="020B0600070205080204" pitchFamily="34" charset="-128"/>
                <a:cs typeface="Arial" panose="020B0604020202020204" pitchFamily="34" charset="0"/>
              </a:rPr>
              <a:t>then there are 26! or greater than 4 *  10</a:t>
            </a:r>
            <a:r>
              <a:rPr lang="en-US" altLang="en-US" sz="1200" baseline="30000" dirty="0">
                <a:ea typeface="MS PGothic" panose="020B0600070205080204" pitchFamily="34" charset="-128"/>
                <a:cs typeface="Arial" panose="020B0604020202020204" pitchFamily="34" charset="0"/>
              </a:rPr>
              <a:t>26</a:t>
            </a:r>
            <a:r>
              <a:rPr lang="en-US" altLang="en-US" sz="1200" dirty="0">
                <a:ea typeface="MS PGothic" panose="020B0600070205080204" pitchFamily="34" charset="-128"/>
                <a:cs typeface="Arial" panose="020B0604020202020204" pitchFamily="34" charset="0"/>
              </a:rPr>
              <a:t>  possible keys. This is 10 orders of magnitude</a:t>
            </a:r>
          </a:p>
          <a:p>
            <a:r>
              <a:rPr lang="en-US" altLang="en-US" sz="1200" dirty="0">
                <a:ea typeface="MS PGothic" panose="020B0600070205080204" pitchFamily="34" charset="-128"/>
                <a:cs typeface="Arial" panose="020B0604020202020204" pitchFamily="34" charset="0"/>
              </a:rPr>
              <a:t>greater than the key space for DES and would seem to eliminate brute-force</a:t>
            </a:r>
          </a:p>
          <a:p>
            <a:r>
              <a:rPr lang="en-US" altLang="en-US" sz="1200" dirty="0">
                <a:ea typeface="MS PGothic" panose="020B0600070205080204" pitchFamily="34" charset="-128"/>
                <a:cs typeface="Arial" panose="020B0604020202020204" pitchFamily="34" charset="0"/>
              </a:rPr>
              <a:t>techniques for cryptanalysis. Such an approach is referred to as a monoalphabetic</a:t>
            </a:r>
          </a:p>
          <a:p>
            <a:r>
              <a:rPr lang="en-US" altLang="en-US" sz="1200" dirty="0">
                <a:ea typeface="MS PGothic" panose="020B0600070205080204" pitchFamily="34" charset="-128"/>
                <a:cs typeface="Arial" panose="020B0604020202020204" pitchFamily="34" charset="0"/>
              </a:rPr>
              <a:t>substitution cipher, because a single cipher alphabet (mapping from plain alphabet</a:t>
            </a:r>
          </a:p>
          <a:p>
            <a:r>
              <a:rPr lang="en-US" altLang="en-US" sz="1200" dirty="0">
                <a:ea typeface="MS PGothic" panose="020B0600070205080204" pitchFamily="34" charset="-128"/>
                <a:cs typeface="Arial" panose="020B0604020202020204" pitchFamily="34" charset="0"/>
              </a:rPr>
              <a:t>to cipher alphabet) is used per message.</a:t>
            </a:r>
            <a:endParaRPr lang="en-US" altLang="en-US" b="0" dirty="0">
              <a:cs typeface="Arial" panose="020B0604020202020204" pitchFamily="34" charset="0"/>
            </a:endParaRPr>
          </a:p>
        </p:txBody>
      </p:sp>
      <p:sp>
        <p:nvSpPr>
          <p:cNvPr id="84996" name="Slide Number Placeholder 3">
            <a:extLst>
              <a:ext uri="{FF2B5EF4-FFF2-40B4-BE49-F238E27FC236}">
                <a16:creationId xmlns:a16="http://schemas.microsoft.com/office/drawing/2014/main" id="{E2013666-0E20-8439-1EDA-BCC53B83B1A1}"/>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Traditional Arabic" panose="02020603050405020304" pitchFamily="18" charset="-78"/>
                <a:cs typeface="Traditional Arabic" panose="02020603050405020304" pitchFamily="18" charset="-78"/>
              </a:defRPr>
            </a:lvl1pPr>
            <a:lvl2pPr marL="742950" indent="-285750">
              <a:defRPr sz="1000">
                <a:solidFill>
                  <a:schemeClr val="tx1"/>
                </a:solidFill>
                <a:latin typeface="Traditional Arabic" panose="02020603050405020304" pitchFamily="18" charset="-78"/>
                <a:cs typeface="Traditional Arabic" panose="02020603050405020304" pitchFamily="18" charset="-78"/>
              </a:defRPr>
            </a:lvl2pPr>
            <a:lvl3pPr marL="1143000" indent="-228600">
              <a:defRPr sz="1000">
                <a:solidFill>
                  <a:schemeClr val="tx1"/>
                </a:solidFill>
                <a:latin typeface="Traditional Arabic" panose="02020603050405020304" pitchFamily="18" charset="-78"/>
                <a:cs typeface="Traditional Arabic" panose="02020603050405020304" pitchFamily="18" charset="-78"/>
              </a:defRPr>
            </a:lvl3pPr>
            <a:lvl4pPr marL="1600200" indent="-228600">
              <a:defRPr sz="1000">
                <a:solidFill>
                  <a:schemeClr val="tx1"/>
                </a:solidFill>
                <a:latin typeface="Traditional Arabic" panose="02020603050405020304" pitchFamily="18" charset="-78"/>
                <a:cs typeface="Traditional Arabic" panose="02020603050405020304" pitchFamily="18" charset="-78"/>
              </a:defRPr>
            </a:lvl4pPr>
            <a:lvl5pPr marL="2057400" indent="-228600">
              <a:defRPr sz="1000">
                <a:solidFill>
                  <a:schemeClr val="tx1"/>
                </a:solidFill>
                <a:latin typeface="Traditional Arabic" panose="02020603050405020304" pitchFamily="18" charset="-78"/>
                <a:cs typeface="Traditional Arabic" panose="02020603050405020304" pitchFamily="18" charset="-78"/>
              </a:defRPr>
            </a:lvl5pPr>
            <a:lvl6pPr marL="25146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6pPr>
            <a:lvl7pPr marL="29718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7pPr>
            <a:lvl8pPr marL="34290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8pPr>
            <a:lvl9pPr marL="38862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40BE5909-0D48-4465-91A6-9E80439C2417}" type="slidenum">
              <a:rPr kumimoji="0" lang="en-US" altLang="en-US" sz="1000" b="0" i="0" u="none" strike="noStrike" kern="1200" cap="none" spc="0" normalizeH="0" baseline="0" noProof="0">
                <a:ln>
                  <a:noFill/>
                </a:ln>
                <a:solidFill>
                  <a:srgbClr val="000000"/>
                </a:solidFill>
                <a:effectLst/>
                <a:uLnTx/>
                <a:uFillTx/>
                <a:latin typeface="Traditional Arabic" panose="02020603050405020304" pitchFamily="18" charset="-78"/>
                <a:ea typeface="+mn-ea"/>
                <a:cs typeface="Traditional Arabic" panose="02020603050405020304" pitchFamily="18" charset="-78"/>
              </a:rPr>
              <a:pPr marL="0" marR="0" lvl="0" indent="0" algn="l" defTabSz="914400" rtl="0" eaLnBrk="0" fontAlgn="base" latinLnBrk="0" hangingPunct="0">
                <a:lnSpc>
                  <a:spcPct val="100000"/>
                </a:lnSpc>
                <a:spcBef>
                  <a:spcPct val="0"/>
                </a:spcBef>
                <a:spcAft>
                  <a:spcPct val="0"/>
                </a:spcAft>
                <a:buClrTx/>
                <a:buSzTx/>
                <a:buFontTx/>
                <a:buNone/>
                <a:tabLst/>
                <a:defRPr/>
              </a:pPr>
              <a:t>4</a:t>
            </a:fld>
            <a:endParaRPr kumimoji="0" lang="en-US" altLang="en-US" sz="1000" b="0" i="0" u="none" strike="noStrike" kern="1200" cap="none" spc="0" normalizeH="0" baseline="0" noProof="0">
              <a:ln>
                <a:noFill/>
              </a:ln>
              <a:solidFill>
                <a:srgbClr val="000000"/>
              </a:solidFill>
              <a:effectLst/>
              <a:uLnTx/>
              <a:uFillTx/>
              <a:latin typeface="Traditional Arabic" panose="02020603050405020304" pitchFamily="18" charset="-78"/>
              <a:ea typeface="+mn-ea"/>
              <a:cs typeface="Traditional Arabic" panose="02020603050405020304" pitchFamily="18" charset="-78"/>
            </a:endParaRPr>
          </a:p>
        </p:txBody>
      </p:sp>
    </p:spTree>
    <p:extLst>
      <p:ext uri="{BB962C8B-B14F-4D97-AF65-F5344CB8AC3E}">
        <p14:creationId xmlns:p14="http://schemas.microsoft.com/office/powerpoint/2010/main" val="4099310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82FEA174-7FE8-D33F-FF82-E17EE12D5BC6}"/>
              </a:ext>
            </a:extLst>
          </p:cNvPr>
          <p:cNvSpPr>
            <a:spLocks noGrp="1" noRot="1" noChangeAspect="1" noTextEdit="1"/>
          </p:cNvSpPr>
          <p:nvPr>
            <p:ph type="sldImg"/>
          </p:nvPr>
        </p:nvSpPr>
        <p:spPr>
          <a:xfrm>
            <a:off x="381000" y="685800"/>
            <a:ext cx="6096000" cy="3429000"/>
          </a:xfrm>
          <a:ln/>
        </p:spPr>
      </p:sp>
      <p:sp>
        <p:nvSpPr>
          <p:cNvPr id="84995" name="Notes Placeholder 2">
            <a:extLst>
              <a:ext uri="{FF2B5EF4-FFF2-40B4-BE49-F238E27FC236}">
                <a16:creationId xmlns:a16="http://schemas.microsoft.com/office/drawing/2014/main" id="{C183E28B-875B-AE36-ED9A-90E7CC2FA8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dirty="0">
                <a:ea typeface="MS PGothic" panose="020B0600070205080204" pitchFamily="34" charset="-128"/>
                <a:cs typeface="Arial" panose="020B0604020202020204" pitchFamily="34" charset="0"/>
              </a:rPr>
              <a:t> With only 25 possible keys, the Caesar cipher is far from secure. A dramatic increase</a:t>
            </a:r>
          </a:p>
          <a:p>
            <a:r>
              <a:rPr lang="en-US" altLang="en-US" sz="1200" dirty="0">
                <a:ea typeface="MS PGothic" panose="020B0600070205080204" pitchFamily="34" charset="-128"/>
                <a:cs typeface="Arial" panose="020B0604020202020204" pitchFamily="34" charset="0"/>
              </a:rPr>
              <a:t>in the key space can be achieved by allowing an arbitrary substitution. Before proceeding,</a:t>
            </a:r>
          </a:p>
          <a:p>
            <a:r>
              <a:rPr lang="en-US" altLang="en-US" sz="1200" dirty="0">
                <a:ea typeface="MS PGothic" panose="020B0600070205080204" pitchFamily="34" charset="-128"/>
                <a:cs typeface="Arial" panose="020B0604020202020204" pitchFamily="34" charset="0"/>
              </a:rPr>
              <a:t>we define the term </a:t>
            </a:r>
            <a:r>
              <a:rPr lang="en-US" altLang="en-US" sz="1200" i="1" dirty="0">
                <a:ea typeface="MS PGothic" panose="020B0600070205080204" pitchFamily="34" charset="-128"/>
                <a:cs typeface="Arial" panose="020B0604020202020204" pitchFamily="34" charset="0"/>
              </a:rPr>
              <a:t>permutation</a:t>
            </a:r>
            <a:r>
              <a:rPr lang="en-US" altLang="en-US" sz="1200" dirty="0">
                <a:ea typeface="MS PGothic" panose="020B0600070205080204" pitchFamily="34" charset="-128"/>
                <a:cs typeface="Arial" panose="020B0604020202020204" pitchFamily="34" charset="0"/>
              </a:rPr>
              <a:t> . A permutation  of a finite set of elements </a:t>
            </a:r>
            <a:r>
              <a:rPr lang="en-US" altLang="en-US" sz="1200" i="1" dirty="0">
                <a:ea typeface="MS PGothic" panose="020B0600070205080204" pitchFamily="34" charset="-128"/>
                <a:cs typeface="Arial" panose="020B0604020202020204" pitchFamily="34" charset="0"/>
              </a:rPr>
              <a:t>S</a:t>
            </a:r>
          </a:p>
          <a:p>
            <a:r>
              <a:rPr lang="en-US" altLang="en-US" sz="1200" dirty="0">
                <a:ea typeface="MS PGothic" panose="020B0600070205080204" pitchFamily="34" charset="-128"/>
                <a:cs typeface="Arial" panose="020B0604020202020204" pitchFamily="34" charset="0"/>
              </a:rPr>
              <a:t> is an ordered sequence of all the elements of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with each element appearing exactly</a:t>
            </a:r>
          </a:p>
          <a:p>
            <a:r>
              <a:rPr lang="en-US" altLang="en-US" sz="1200" dirty="0">
                <a:ea typeface="MS PGothic" panose="020B0600070205080204" pitchFamily="34" charset="-128"/>
                <a:cs typeface="Arial" panose="020B0604020202020204" pitchFamily="34" charset="0"/>
              </a:rPr>
              <a:t>once.</a:t>
            </a:r>
          </a:p>
          <a:p>
            <a:endParaRPr lang="en-US" altLang="en-US" sz="120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For example, if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  {a, b, c}, there are six permutations of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a:t>
            </a:r>
          </a:p>
          <a:p>
            <a:r>
              <a:rPr lang="en-US" altLang="en-US" sz="1200" dirty="0" err="1">
                <a:ea typeface="MS PGothic" panose="020B0600070205080204" pitchFamily="34" charset="-128"/>
                <a:cs typeface="Arial" panose="020B0604020202020204" pitchFamily="34" charset="0"/>
              </a:rPr>
              <a:t>abc</a:t>
            </a:r>
            <a:r>
              <a:rPr lang="en-US" altLang="en-US" sz="1200" dirty="0">
                <a:ea typeface="MS PGothic" panose="020B0600070205080204" pitchFamily="34" charset="-128"/>
                <a:cs typeface="Arial" panose="020B0604020202020204" pitchFamily="34" charset="0"/>
              </a:rPr>
              <a:t>, </a:t>
            </a:r>
            <a:r>
              <a:rPr lang="en-US" altLang="en-US" sz="1200" dirty="0" err="1">
                <a:ea typeface="MS PGothic" panose="020B0600070205080204" pitchFamily="34" charset="-128"/>
                <a:cs typeface="Arial" panose="020B0604020202020204" pitchFamily="34" charset="0"/>
              </a:rPr>
              <a:t>acb</a:t>
            </a:r>
            <a:r>
              <a:rPr lang="en-US" altLang="en-US" sz="1200" dirty="0">
                <a:ea typeface="MS PGothic" panose="020B0600070205080204" pitchFamily="34" charset="-128"/>
                <a:cs typeface="Arial" panose="020B0604020202020204" pitchFamily="34" charset="0"/>
              </a:rPr>
              <a:t>, bac, </a:t>
            </a:r>
            <a:r>
              <a:rPr lang="en-US" altLang="en-US" sz="1200" dirty="0" err="1">
                <a:ea typeface="MS PGothic" panose="020B0600070205080204" pitchFamily="34" charset="-128"/>
                <a:cs typeface="Arial" panose="020B0604020202020204" pitchFamily="34" charset="0"/>
              </a:rPr>
              <a:t>bca</a:t>
            </a:r>
            <a:r>
              <a:rPr lang="en-US" altLang="en-US" sz="1200" dirty="0">
                <a:ea typeface="MS PGothic" panose="020B0600070205080204" pitchFamily="34" charset="-128"/>
                <a:cs typeface="Arial" panose="020B0604020202020204" pitchFamily="34" charset="0"/>
              </a:rPr>
              <a:t>, cab, cba</a:t>
            </a:r>
          </a:p>
          <a:p>
            <a:endParaRPr lang="en-US" altLang="en-US" sz="120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a:t>
            </a:r>
            <a:r>
              <a:rPr lang="en-US" altLang="en-US" sz="1200" b="0" dirty="0">
                <a:ea typeface="MS PGothic" panose="020B0600070205080204" pitchFamily="34" charset="-128"/>
                <a:cs typeface="Arial" panose="020B0604020202020204" pitchFamily="34" charset="0"/>
              </a:rPr>
              <a:t>In general, there are n ! permutations of a set of n  elements, because the first</a:t>
            </a:r>
          </a:p>
          <a:p>
            <a:r>
              <a:rPr lang="en-US" altLang="en-US" sz="1200" b="0" dirty="0">
                <a:ea typeface="MS PGothic" panose="020B0600070205080204" pitchFamily="34" charset="-128"/>
                <a:cs typeface="Arial" panose="020B0604020202020204" pitchFamily="34" charset="0"/>
              </a:rPr>
              <a:t>element can be chosen in one of n  ways, the second in n -  1 ways, the third in n -  2</a:t>
            </a:r>
          </a:p>
          <a:p>
            <a:r>
              <a:rPr lang="en-US" altLang="en-US" sz="1200" b="0" dirty="0">
                <a:ea typeface="MS PGothic" panose="020B0600070205080204" pitchFamily="34" charset="-128"/>
                <a:cs typeface="Arial" panose="020B0604020202020204" pitchFamily="34" charset="0"/>
              </a:rPr>
              <a:t>ways, and so on.</a:t>
            </a:r>
          </a:p>
          <a:p>
            <a:endParaRPr lang="en-US" altLang="en-US" sz="1200" b="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If, instead, the “cipher” line can be any permutation of the 26 alphabetic characters,</a:t>
            </a:r>
          </a:p>
          <a:p>
            <a:r>
              <a:rPr lang="en-US" altLang="en-US" sz="1200" dirty="0">
                <a:ea typeface="MS PGothic" panose="020B0600070205080204" pitchFamily="34" charset="-128"/>
                <a:cs typeface="Arial" panose="020B0604020202020204" pitchFamily="34" charset="0"/>
              </a:rPr>
              <a:t>then there are 26! or greater than 4 *  10</a:t>
            </a:r>
            <a:r>
              <a:rPr lang="en-US" altLang="en-US" sz="1200" baseline="30000" dirty="0">
                <a:ea typeface="MS PGothic" panose="020B0600070205080204" pitchFamily="34" charset="-128"/>
                <a:cs typeface="Arial" panose="020B0604020202020204" pitchFamily="34" charset="0"/>
              </a:rPr>
              <a:t>26</a:t>
            </a:r>
            <a:r>
              <a:rPr lang="en-US" altLang="en-US" sz="1200" dirty="0">
                <a:ea typeface="MS PGothic" panose="020B0600070205080204" pitchFamily="34" charset="-128"/>
                <a:cs typeface="Arial" panose="020B0604020202020204" pitchFamily="34" charset="0"/>
              </a:rPr>
              <a:t>  possible keys. This is 10 orders of magnitude</a:t>
            </a:r>
          </a:p>
          <a:p>
            <a:r>
              <a:rPr lang="en-US" altLang="en-US" sz="1200" dirty="0">
                <a:ea typeface="MS PGothic" panose="020B0600070205080204" pitchFamily="34" charset="-128"/>
                <a:cs typeface="Arial" panose="020B0604020202020204" pitchFamily="34" charset="0"/>
              </a:rPr>
              <a:t>greater than the key space for DES and would seem to eliminate brute-force</a:t>
            </a:r>
          </a:p>
          <a:p>
            <a:r>
              <a:rPr lang="en-US" altLang="en-US" sz="1200" dirty="0">
                <a:ea typeface="MS PGothic" panose="020B0600070205080204" pitchFamily="34" charset="-128"/>
                <a:cs typeface="Arial" panose="020B0604020202020204" pitchFamily="34" charset="0"/>
              </a:rPr>
              <a:t>techniques for cryptanalysis. Such an approach is referred to as a monoalphabetic</a:t>
            </a:r>
          </a:p>
          <a:p>
            <a:r>
              <a:rPr lang="en-US" altLang="en-US" sz="1200" dirty="0">
                <a:ea typeface="MS PGothic" panose="020B0600070205080204" pitchFamily="34" charset="-128"/>
                <a:cs typeface="Arial" panose="020B0604020202020204" pitchFamily="34" charset="0"/>
              </a:rPr>
              <a:t>substitution cipher, because a single cipher alphabet (mapping from plain alphabet</a:t>
            </a:r>
          </a:p>
          <a:p>
            <a:r>
              <a:rPr lang="en-US" altLang="en-US" sz="1200" dirty="0">
                <a:ea typeface="MS PGothic" panose="020B0600070205080204" pitchFamily="34" charset="-128"/>
                <a:cs typeface="Arial" panose="020B0604020202020204" pitchFamily="34" charset="0"/>
              </a:rPr>
              <a:t>to cipher alphabet) is used per message.</a:t>
            </a:r>
            <a:endParaRPr lang="en-US" altLang="en-US" b="0" dirty="0">
              <a:cs typeface="Arial" panose="020B0604020202020204" pitchFamily="34" charset="0"/>
            </a:endParaRPr>
          </a:p>
        </p:txBody>
      </p:sp>
      <p:sp>
        <p:nvSpPr>
          <p:cNvPr id="84996" name="Slide Number Placeholder 3">
            <a:extLst>
              <a:ext uri="{FF2B5EF4-FFF2-40B4-BE49-F238E27FC236}">
                <a16:creationId xmlns:a16="http://schemas.microsoft.com/office/drawing/2014/main" id="{E2013666-0E20-8439-1EDA-BCC53B83B1A1}"/>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Traditional Arabic" panose="02020603050405020304" pitchFamily="18" charset="-78"/>
                <a:cs typeface="Traditional Arabic" panose="02020603050405020304" pitchFamily="18" charset="-78"/>
              </a:defRPr>
            </a:lvl1pPr>
            <a:lvl2pPr marL="742950" indent="-285750">
              <a:defRPr sz="1000">
                <a:solidFill>
                  <a:schemeClr val="tx1"/>
                </a:solidFill>
                <a:latin typeface="Traditional Arabic" panose="02020603050405020304" pitchFamily="18" charset="-78"/>
                <a:cs typeface="Traditional Arabic" panose="02020603050405020304" pitchFamily="18" charset="-78"/>
              </a:defRPr>
            </a:lvl2pPr>
            <a:lvl3pPr marL="1143000" indent="-228600">
              <a:defRPr sz="1000">
                <a:solidFill>
                  <a:schemeClr val="tx1"/>
                </a:solidFill>
                <a:latin typeface="Traditional Arabic" panose="02020603050405020304" pitchFamily="18" charset="-78"/>
                <a:cs typeface="Traditional Arabic" panose="02020603050405020304" pitchFamily="18" charset="-78"/>
              </a:defRPr>
            </a:lvl3pPr>
            <a:lvl4pPr marL="1600200" indent="-228600">
              <a:defRPr sz="1000">
                <a:solidFill>
                  <a:schemeClr val="tx1"/>
                </a:solidFill>
                <a:latin typeface="Traditional Arabic" panose="02020603050405020304" pitchFamily="18" charset="-78"/>
                <a:cs typeface="Traditional Arabic" panose="02020603050405020304" pitchFamily="18" charset="-78"/>
              </a:defRPr>
            </a:lvl4pPr>
            <a:lvl5pPr marL="2057400" indent="-228600">
              <a:defRPr sz="1000">
                <a:solidFill>
                  <a:schemeClr val="tx1"/>
                </a:solidFill>
                <a:latin typeface="Traditional Arabic" panose="02020603050405020304" pitchFamily="18" charset="-78"/>
                <a:cs typeface="Traditional Arabic" panose="02020603050405020304" pitchFamily="18" charset="-78"/>
              </a:defRPr>
            </a:lvl5pPr>
            <a:lvl6pPr marL="25146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6pPr>
            <a:lvl7pPr marL="29718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7pPr>
            <a:lvl8pPr marL="34290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8pPr>
            <a:lvl9pPr marL="38862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40BE5909-0D48-4465-91A6-9E80439C2417}" type="slidenum">
              <a:rPr kumimoji="0" lang="en-US" altLang="en-US" sz="1000" b="0" i="0" u="none" strike="noStrike" kern="1200" cap="none" spc="0" normalizeH="0" baseline="0" noProof="0">
                <a:ln>
                  <a:noFill/>
                </a:ln>
                <a:solidFill>
                  <a:srgbClr val="000000"/>
                </a:solidFill>
                <a:effectLst/>
                <a:uLnTx/>
                <a:uFillTx/>
                <a:latin typeface="Traditional Arabic" panose="02020603050405020304" pitchFamily="18" charset="-78"/>
                <a:ea typeface="+mn-ea"/>
                <a:cs typeface="Traditional Arabic" panose="02020603050405020304" pitchFamily="18" charset="-78"/>
              </a:rPr>
              <a:pPr marL="0" marR="0" lvl="0" indent="0" algn="l" defTabSz="914400" rtl="0" eaLnBrk="0" fontAlgn="base" latinLnBrk="0" hangingPunct="0">
                <a:lnSpc>
                  <a:spcPct val="100000"/>
                </a:lnSpc>
                <a:spcBef>
                  <a:spcPct val="0"/>
                </a:spcBef>
                <a:spcAft>
                  <a:spcPct val="0"/>
                </a:spcAft>
                <a:buClrTx/>
                <a:buSzTx/>
                <a:buFontTx/>
                <a:buNone/>
                <a:tabLst/>
                <a:defRPr/>
              </a:pPr>
              <a:t>5</a:t>
            </a:fld>
            <a:endParaRPr kumimoji="0" lang="en-US" altLang="en-US" sz="1000" b="0" i="0" u="none" strike="noStrike" kern="1200" cap="none" spc="0" normalizeH="0" baseline="0" noProof="0">
              <a:ln>
                <a:noFill/>
              </a:ln>
              <a:solidFill>
                <a:srgbClr val="000000"/>
              </a:solidFill>
              <a:effectLst/>
              <a:uLnTx/>
              <a:uFillTx/>
              <a:latin typeface="Traditional Arabic" panose="02020603050405020304" pitchFamily="18" charset="-78"/>
              <a:ea typeface="+mn-ea"/>
              <a:cs typeface="Traditional Arabic" panose="02020603050405020304" pitchFamily="18" charset="-78"/>
            </a:endParaRPr>
          </a:p>
        </p:txBody>
      </p:sp>
    </p:spTree>
    <p:extLst>
      <p:ext uri="{BB962C8B-B14F-4D97-AF65-F5344CB8AC3E}">
        <p14:creationId xmlns:p14="http://schemas.microsoft.com/office/powerpoint/2010/main" val="3909836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82FEA174-7FE8-D33F-FF82-E17EE12D5BC6}"/>
              </a:ext>
            </a:extLst>
          </p:cNvPr>
          <p:cNvSpPr>
            <a:spLocks noGrp="1" noRot="1" noChangeAspect="1" noTextEdit="1"/>
          </p:cNvSpPr>
          <p:nvPr>
            <p:ph type="sldImg"/>
          </p:nvPr>
        </p:nvSpPr>
        <p:spPr>
          <a:xfrm>
            <a:off x="381000" y="685800"/>
            <a:ext cx="6096000" cy="3429000"/>
          </a:xfrm>
          <a:ln/>
        </p:spPr>
      </p:sp>
      <p:sp>
        <p:nvSpPr>
          <p:cNvPr id="84995" name="Notes Placeholder 2">
            <a:extLst>
              <a:ext uri="{FF2B5EF4-FFF2-40B4-BE49-F238E27FC236}">
                <a16:creationId xmlns:a16="http://schemas.microsoft.com/office/drawing/2014/main" id="{C183E28B-875B-AE36-ED9A-90E7CC2FA8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dirty="0">
                <a:ea typeface="MS PGothic" panose="020B0600070205080204" pitchFamily="34" charset="-128"/>
                <a:cs typeface="Arial" panose="020B0604020202020204" pitchFamily="34" charset="0"/>
              </a:rPr>
              <a:t> With only 25 possible keys, the Caesar cipher is far from secure. A dramatic increase</a:t>
            </a:r>
          </a:p>
          <a:p>
            <a:r>
              <a:rPr lang="en-US" altLang="en-US" sz="1200" dirty="0">
                <a:ea typeface="MS PGothic" panose="020B0600070205080204" pitchFamily="34" charset="-128"/>
                <a:cs typeface="Arial" panose="020B0604020202020204" pitchFamily="34" charset="0"/>
              </a:rPr>
              <a:t>in the key space can be achieved by allowing an arbitrary substitution. Before proceeding,</a:t>
            </a:r>
          </a:p>
          <a:p>
            <a:r>
              <a:rPr lang="en-US" altLang="en-US" sz="1200" dirty="0">
                <a:ea typeface="MS PGothic" panose="020B0600070205080204" pitchFamily="34" charset="-128"/>
                <a:cs typeface="Arial" panose="020B0604020202020204" pitchFamily="34" charset="0"/>
              </a:rPr>
              <a:t>we define the term </a:t>
            </a:r>
            <a:r>
              <a:rPr lang="en-US" altLang="en-US" sz="1200" i="1" dirty="0">
                <a:ea typeface="MS PGothic" panose="020B0600070205080204" pitchFamily="34" charset="-128"/>
                <a:cs typeface="Arial" panose="020B0604020202020204" pitchFamily="34" charset="0"/>
              </a:rPr>
              <a:t>permutation</a:t>
            </a:r>
            <a:r>
              <a:rPr lang="en-US" altLang="en-US" sz="1200" dirty="0">
                <a:ea typeface="MS PGothic" panose="020B0600070205080204" pitchFamily="34" charset="-128"/>
                <a:cs typeface="Arial" panose="020B0604020202020204" pitchFamily="34" charset="0"/>
              </a:rPr>
              <a:t> . A permutation  of a finite set of elements </a:t>
            </a:r>
            <a:r>
              <a:rPr lang="en-US" altLang="en-US" sz="1200" i="1" dirty="0">
                <a:ea typeface="MS PGothic" panose="020B0600070205080204" pitchFamily="34" charset="-128"/>
                <a:cs typeface="Arial" panose="020B0604020202020204" pitchFamily="34" charset="0"/>
              </a:rPr>
              <a:t>S</a:t>
            </a:r>
          </a:p>
          <a:p>
            <a:r>
              <a:rPr lang="en-US" altLang="en-US" sz="1200" dirty="0">
                <a:ea typeface="MS PGothic" panose="020B0600070205080204" pitchFamily="34" charset="-128"/>
                <a:cs typeface="Arial" panose="020B0604020202020204" pitchFamily="34" charset="0"/>
              </a:rPr>
              <a:t> is an ordered sequence of all the elements of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with each element appearing exactly</a:t>
            </a:r>
          </a:p>
          <a:p>
            <a:r>
              <a:rPr lang="en-US" altLang="en-US" sz="1200" dirty="0">
                <a:ea typeface="MS PGothic" panose="020B0600070205080204" pitchFamily="34" charset="-128"/>
                <a:cs typeface="Arial" panose="020B0604020202020204" pitchFamily="34" charset="0"/>
              </a:rPr>
              <a:t>once.</a:t>
            </a:r>
          </a:p>
          <a:p>
            <a:endParaRPr lang="en-US" altLang="en-US" sz="120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For example, if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  {a, b, c}, there are six permutations of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a:t>
            </a:r>
          </a:p>
          <a:p>
            <a:r>
              <a:rPr lang="en-US" altLang="en-US" sz="1200" dirty="0" err="1">
                <a:ea typeface="MS PGothic" panose="020B0600070205080204" pitchFamily="34" charset="-128"/>
                <a:cs typeface="Arial" panose="020B0604020202020204" pitchFamily="34" charset="0"/>
              </a:rPr>
              <a:t>abc</a:t>
            </a:r>
            <a:r>
              <a:rPr lang="en-US" altLang="en-US" sz="1200" dirty="0">
                <a:ea typeface="MS PGothic" panose="020B0600070205080204" pitchFamily="34" charset="-128"/>
                <a:cs typeface="Arial" panose="020B0604020202020204" pitchFamily="34" charset="0"/>
              </a:rPr>
              <a:t>, </a:t>
            </a:r>
            <a:r>
              <a:rPr lang="en-US" altLang="en-US" sz="1200" dirty="0" err="1">
                <a:ea typeface="MS PGothic" panose="020B0600070205080204" pitchFamily="34" charset="-128"/>
                <a:cs typeface="Arial" panose="020B0604020202020204" pitchFamily="34" charset="0"/>
              </a:rPr>
              <a:t>acb</a:t>
            </a:r>
            <a:r>
              <a:rPr lang="en-US" altLang="en-US" sz="1200" dirty="0">
                <a:ea typeface="MS PGothic" panose="020B0600070205080204" pitchFamily="34" charset="-128"/>
                <a:cs typeface="Arial" panose="020B0604020202020204" pitchFamily="34" charset="0"/>
              </a:rPr>
              <a:t>, bac, </a:t>
            </a:r>
            <a:r>
              <a:rPr lang="en-US" altLang="en-US" sz="1200" dirty="0" err="1">
                <a:ea typeface="MS PGothic" panose="020B0600070205080204" pitchFamily="34" charset="-128"/>
                <a:cs typeface="Arial" panose="020B0604020202020204" pitchFamily="34" charset="0"/>
              </a:rPr>
              <a:t>bca</a:t>
            </a:r>
            <a:r>
              <a:rPr lang="en-US" altLang="en-US" sz="1200" dirty="0">
                <a:ea typeface="MS PGothic" panose="020B0600070205080204" pitchFamily="34" charset="-128"/>
                <a:cs typeface="Arial" panose="020B0604020202020204" pitchFamily="34" charset="0"/>
              </a:rPr>
              <a:t>, cab, cba</a:t>
            </a:r>
          </a:p>
          <a:p>
            <a:endParaRPr lang="en-US" altLang="en-US" sz="120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a:t>
            </a:r>
            <a:r>
              <a:rPr lang="en-US" altLang="en-US" sz="1200" b="0" dirty="0">
                <a:ea typeface="MS PGothic" panose="020B0600070205080204" pitchFamily="34" charset="-128"/>
                <a:cs typeface="Arial" panose="020B0604020202020204" pitchFamily="34" charset="0"/>
              </a:rPr>
              <a:t>In general, there are n ! permutations of a set of n  elements, because the first</a:t>
            </a:r>
          </a:p>
          <a:p>
            <a:r>
              <a:rPr lang="en-US" altLang="en-US" sz="1200" b="0" dirty="0">
                <a:ea typeface="MS PGothic" panose="020B0600070205080204" pitchFamily="34" charset="-128"/>
                <a:cs typeface="Arial" panose="020B0604020202020204" pitchFamily="34" charset="0"/>
              </a:rPr>
              <a:t>element can be chosen in one of n  ways, the second in n -  1 ways, the third in n -  2</a:t>
            </a:r>
          </a:p>
          <a:p>
            <a:r>
              <a:rPr lang="en-US" altLang="en-US" sz="1200" b="0" dirty="0">
                <a:ea typeface="MS PGothic" panose="020B0600070205080204" pitchFamily="34" charset="-128"/>
                <a:cs typeface="Arial" panose="020B0604020202020204" pitchFamily="34" charset="0"/>
              </a:rPr>
              <a:t>ways, and so on.</a:t>
            </a:r>
          </a:p>
          <a:p>
            <a:endParaRPr lang="en-US" altLang="en-US" sz="1200" b="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If, instead, the “cipher” line can be any permutation of the 26 alphabetic characters,</a:t>
            </a:r>
          </a:p>
          <a:p>
            <a:r>
              <a:rPr lang="en-US" altLang="en-US" sz="1200" dirty="0">
                <a:ea typeface="MS PGothic" panose="020B0600070205080204" pitchFamily="34" charset="-128"/>
                <a:cs typeface="Arial" panose="020B0604020202020204" pitchFamily="34" charset="0"/>
              </a:rPr>
              <a:t>then there are 26! or greater than 4 *  10</a:t>
            </a:r>
            <a:r>
              <a:rPr lang="en-US" altLang="en-US" sz="1200" baseline="30000" dirty="0">
                <a:ea typeface="MS PGothic" panose="020B0600070205080204" pitchFamily="34" charset="-128"/>
                <a:cs typeface="Arial" panose="020B0604020202020204" pitchFamily="34" charset="0"/>
              </a:rPr>
              <a:t>26</a:t>
            </a:r>
            <a:r>
              <a:rPr lang="en-US" altLang="en-US" sz="1200" dirty="0">
                <a:ea typeface="MS PGothic" panose="020B0600070205080204" pitchFamily="34" charset="-128"/>
                <a:cs typeface="Arial" panose="020B0604020202020204" pitchFamily="34" charset="0"/>
              </a:rPr>
              <a:t>  possible keys. This is 10 orders of magnitude</a:t>
            </a:r>
          </a:p>
          <a:p>
            <a:r>
              <a:rPr lang="en-US" altLang="en-US" sz="1200" dirty="0">
                <a:ea typeface="MS PGothic" panose="020B0600070205080204" pitchFamily="34" charset="-128"/>
                <a:cs typeface="Arial" panose="020B0604020202020204" pitchFamily="34" charset="0"/>
              </a:rPr>
              <a:t>greater than the key space for DES and would seem to eliminate brute-force</a:t>
            </a:r>
          </a:p>
          <a:p>
            <a:r>
              <a:rPr lang="en-US" altLang="en-US" sz="1200" dirty="0">
                <a:ea typeface="MS PGothic" panose="020B0600070205080204" pitchFamily="34" charset="-128"/>
                <a:cs typeface="Arial" panose="020B0604020202020204" pitchFamily="34" charset="0"/>
              </a:rPr>
              <a:t>techniques for cryptanalysis. Such an approach is referred to as a monoalphabetic</a:t>
            </a:r>
          </a:p>
          <a:p>
            <a:r>
              <a:rPr lang="en-US" altLang="en-US" sz="1200" dirty="0">
                <a:ea typeface="MS PGothic" panose="020B0600070205080204" pitchFamily="34" charset="-128"/>
                <a:cs typeface="Arial" panose="020B0604020202020204" pitchFamily="34" charset="0"/>
              </a:rPr>
              <a:t>substitution cipher, because a single cipher alphabet (mapping from plain alphabet</a:t>
            </a:r>
          </a:p>
          <a:p>
            <a:r>
              <a:rPr lang="en-US" altLang="en-US" sz="1200" dirty="0">
                <a:ea typeface="MS PGothic" panose="020B0600070205080204" pitchFamily="34" charset="-128"/>
                <a:cs typeface="Arial" panose="020B0604020202020204" pitchFamily="34" charset="0"/>
              </a:rPr>
              <a:t>to cipher alphabet) is used per message.</a:t>
            </a:r>
            <a:endParaRPr lang="en-US" altLang="en-US" b="0" dirty="0">
              <a:cs typeface="Arial" panose="020B0604020202020204" pitchFamily="34" charset="0"/>
            </a:endParaRPr>
          </a:p>
        </p:txBody>
      </p:sp>
      <p:sp>
        <p:nvSpPr>
          <p:cNvPr id="84996" name="Slide Number Placeholder 3">
            <a:extLst>
              <a:ext uri="{FF2B5EF4-FFF2-40B4-BE49-F238E27FC236}">
                <a16:creationId xmlns:a16="http://schemas.microsoft.com/office/drawing/2014/main" id="{E2013666-0E20-8439-1EDA-BCC53B83B1A1}"/>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Traditional Arabic" panose="02020603050405020304" pitchFamily="18" charset="-78"/>
                <a:cs typeface="Traditional Arabic" panose="02020603050405020304" pitchFamily="18" charset="-78"/>
              </a:defRPr>
            </a:lvl1pPr>
            <a:lvl2pPr marL="742950" indent="-285750">
              <a:defRPr sz="1000">
                <a:solidFill>
                  <a:schemeClr val="tx1"/>
                </a:solidFill>
                <a:latin typeface="Traditional Arabic" panose="02020603050405020304" pitchFamily="18" charset="-78"/>
                <a:cs typeface="Traditional Arabic" panose="02020603050405020304" pitchFamily="18" charset="-78"/>
              </a:defRPr>
            </a:lvl2pPr>
            <a:lvl3pPr marL="1143000" indent="-228600">
              <a:defRPr sz="1000">
                <a:solidFill>
                  <a:schemeClr val="tx1"/>
                </a:solidFill>
                <a:latin typeface="Traditional Arabic" panose="02020603050405020304" pitchFamily="18" charset="-78"/>
                <a:cs typeface="Traditional Arabic" panose="02020603050405020304" pitchFamily="18" charset="-78"/>
              </a:defRPr>
            </a:lvl3pPr>
            <a:lvl4pPr marL="1600200" indent="-228600">
              <a:defRPr sz="1000">
                <a:solidFill>
                  <a:schemeClr val="tx1"/>
                </a:solidFill>
                <a:latin typeface="Traditional Arabic" panose="02020603050405020304" pitchFamily="18" charset="-78"/>
                <a:cs typeface="Traditional Arabic" panose="02020603050405020304" pitchFamily="18" charset="-78"/>
              </a:defRPr>
            </a:lvl4pPr>
            <a:lvl5pPr marL="2057400" indent="-228600">
              <a:defRPr sz="1000">
                <a:solidFill>
                  <a:schemeClr val="tx1"/>
                </a:solidFill>
                <a:latin typeface="Traditional Arabic" panose="02020603050405020304" pitchFamily="18" charset="-78"/>
                <a:cs typeface="Traditional Arabic" panose="02020603050405020304" pitchFamily="18" charset="-78"/>
              </a:defRPr>
            </a:lvl5pPr>
            <a:lvl6pPr marL="25146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6pPr>
            <a:lvl7pPr marL="29718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7pPr>
            <a:lvl8pPr marL="34290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8pPr>
            <a:lvl9pPr marL="38862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40BE5909-0D48-4465-91A6-9E80439C2417}" type="slidenum">
              <a:rPr kumimoji="0" lang="en-US" altLang="en-US" sz="1000" b="0" i="0" u="none" strike="noStrike" kern="1200" cap="none" spc="0" normalizeH="0" baseline="0" noProof="0">
                <a:ln>
                  <a:noFill/>
                </a:ln>
                <a:solidFill>
                  <a:srgbClr val="000000"/>
                </a:solidFill>
                <a:effectLst/>
                <a:uLnTx/>
                <a:uFillTx/>
                <a:latin typeface="Traditional Arabic" panose="02020603050405020304" pitchFamily="18" charset="-78"/>
                <a:ea typeface="+mn-ea"/>
                <a:cs typeface="Traditional Arabic" panose="02020603050405020304" pitchFamily="18" charset="-78"/>
              </a:rPr>
              <a:pPr marL="0" marR="0" lvl="0" indent="0" algn="l" defTabSz="914400" rtl="0" eaLnBrk="0" fontAlgn="base" latinLnBrk="0" hangingPunct="0">
                <a:lnSpc>
                  <a:spcPct val="100000"/>
                </a:lnSpc>
                <a:spcBef>
                  <a:spcPct val="0"/>
                </a:spcBef>
                <a:spcAft>
                  <a:spcPct val="0"/>
                </a:spcAft>
                <a:buClrTx/>
                <a:buSzTx/>
                <a:buFontTx/>
                <a:buNone/>
                <a:tabLst/>
                <a:defRPr/>
              </a:pPr>
              <a:t>6</a:t>
            </a:fld>
            <a:endParaRPr kumimoji="0" lang="en-US" altLang="en-US" sz="1000" b="0" i="0" u="none" strike="noStrike" kern="1200" cap="none" spc="0" normalizeH="0" baseline="0" noProof="0">
              <a:ln>
                <a:noFill/>
              </a:ln>
              <a:solidFill>
                <a:srgbClr val="000000"/>
              </a:solidFill>
              <a:effectLst/>
              <a:uLnTx/>
              <a:uFillTx/>
              <a:latin typeface="Traditional Arabic" panose="02020603050405020304" pitchFamily="18" charset="-78"/>
              <a:ea typeface="+mn-ea"/>
              <a:cs typeface="Traditional Arabic" panose="02020603050405020304" pitchFamily="18" charset="-78"/>
            </a:endParaRPr>
          </a:p>
        </p:txBody>
      </p:sp>
    </p:spTree>
    <p:extLst>
      <p:ext uri="{BB962C8B-B14F-4D97-AF65-F5344CB8AC3E}">
        <p14:creationId xmlns:p14="http://schemas.microsoft.com/office/powerpoint/2010/main" val="87767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82FEA174-7FE8-D33F-FF82-E17EE12D5BC6}"/>
              </a:ext>
            </a:extLst>
          </p:cNvPr>
          <p:cNvSpPr>
            <a:spLocks noGrp="1" noRot="1" noChangeAspect="1" noTextEdit="1"/>
          </p:cNvSpPr>
          <p:nvPr>
            <p:ph type="sldImg"/>
          </p:nvPr>
        </p:nvSpPr>
        <p:spPr>
          <a:xfrm>
            <a:off x="381000" y="685800"/>
            <a:ext cx="6096000" cy="3429000"/>
          </a:xfrm>
          <a:ln/>
        </p:spPr>
      </p:sp>
      <p:sp>
        <p:nvSpPr>
          <p:cNvPr id="84995" name="Notes Placeholder 2">
            <a:extLst>
              <a:ext uri="{FF2B5EF4-FFF2-40B4-BE49-F238E27FC236}">
                <a16:creationId xmlns:a16="http://schemas.microsoft.com/office/drawing/2014/main" id="{C183E28B-875B-AE36-ED9A-90E7CC2FA8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dirty="0">
                <a:ea typeface="MS PGothic" panose="020B0600070205080204" pitchFamily="34" charset="-128"/>
                <a:cs typeface="Arial" panose="020B0604020202020204" pitchFamily="34" charset="0"/>
              </a:rPr>
              <a:t> With only 25 possible keys, the Caesar cipher is far from secure. A dramatic increase</a:t>
            </a:r>
          </a:p>
          <a:p>
            <a:r>
              <a:rPr lang="en-US" altLang="en-US" sz="1200" dirty="0">
                <a:ea typeface="MS PGothic" panose="020B0600070205080204" pitchFamily="34" charset="-128"/>
                <a:cs typeface="Arial" panose="020B0604020202020204" pitchFamily="34" charset="0"/>
              </a:rPr>
              <a:t>in the key space can be achieved by allowing an arbitrary substitution. Before proceeding,</a:t>
            </a:r>
          </a:p>
          <a:p>
            <a:r>
              <a:rPr lang="en-US" altLang="en-US" sz="1200" dirty="0">
                <a:ea typeface="MS PGothic" panose="020B0600070205080204" pitchFamily="34" charset="-128"/>
                <a:cs typeface="Arial" panose="020B0604020202020204" pitchFamily="34" charset="0"/>
              </a:rPr>
              <a:t>we define the term </a:t>
            </a:r>
            <a:r>
              <a:rPr lang="en-US" altLang="en-US" sz="1200" i="1" dirty="0">
                <a:ea typeface="MS PGothic" panose="020B0600070205080204" pitchFamily="34" charset="-128"/>
                <a:cs typeface="Arial" panose="020B0604020202020204" pitchFamily="34" charset="0"/>
              </a:rPr>
              <a:t>permutation</a:t>
            </a:r>
            <a:r>
              <a:rPr lang="en-US" altLang="en-US" sz="1200" dirty="0">
                <a:ea typeface="MS PGothic" panose="020B0600070205080204" pitchFamily="34" charset="-128"/>
                <a:cs typeface="Arial" panose="020B0604020202020204" pitchFamily="34" charset="0"/>
              </a:rPr>
              <a:t> . A permutation  of a finite set of elements </a:t>
            </a:r>
            <a:r>
              <a:rPr lang="en-US" altLang="en-US" sz="1200" i="1" dirty="0">
                <a:ea typeface="MS PGothic" panose="020B0600070205080204" pitchFamily="34" charset="-128"/>
                <a:cs typeface="Arial" panose="020B0604020202020204" pitchFamily="34" charset="0"/>
              </a:rPr>
              <a:t>S</a:t>
            </a:r>
          </a:p>
          <a:p>
            <a:r>
              <a:rPr lang="en-US" altLang="en-US" sz="1200" dirty="0">
                <a:ea typeface="MS PGothic" panose="020B0600070205080204" pitchFamily="34" charset="-128"/>
                <a:cs typeface="Arial" panose="020B0604020202020204" pitchFamily="34" charset="0"/>
              </a:rPr>
              <a:t> is an ordered sequence of all the elements of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with each element appearing exactly</a:t>
            </a:r>
          </a:p>
          <a:p>
            <a:r>
              <a:rPr lang="en-US" altLang="en-US" sz="1200" dirty="0">
                <a:ea typeface="MS PGothic" panose="020B0600070205080204" pitchFamily="34" charset="-128"/>
                <a:cs typeface="Arial" panose="020B0604020202020204" pitchFamily="34" charset="0"/>
              </a:rPr>
              <a:t>once.</a:t>
            </a:r>
          </a:p>
          <a:p>
            <a:endParaRPr lang="en-US" altLang="en-US" sz="120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For example, if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  {a, b, c}, there are six permutations of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a:t>
            </a:r>
          </a:p>
          <a:p>
            <a:r>
              <a:rPr lang="en-US" altLang="en-US" sz="1200" dirty="0" err="1">
                <a:ea typeface="MS PGothic" panose="020B0600070205080204" pitchFamily="34" charset="-128"/>
                <a:cs typeface="Arial" panose="020B0604020202020204" pitchFamily="34" charset="0"/>
              </a:rPr>
              <a:t>abc</a:t>
            </a:r>
            <a:r>
              <a:rPr lang="en-US" altLang="en-US" sz="1200" dirty="0">
                <a:ea typeface="MS PGothic" panose="020B0600070205080204" pitchFamily="34" charset="-128"/>
                <a:cs typeface="Arial" panose="020B0604020202020204" pitchFamily="34" charset="0"/>
              </a:rPr>
              <a:t>, </a:t>
            </a:r>
            <a:r>
              <a:rPr lang="en-US" altLang="en-US" sz="1200" dirty="0" err="1">
                <a:ea typeface="MS PGothic" panose="020B0600070205080204" pitchFamily="34" charset="-128"/>
                <a:cs typeface="Arial" panose="020B0604020202020204" pitchFamily="34" charset="0"/>
              </a:rPr>
              <a:t>acb</a:t>
            </a:r>
            <a:r>
              <a:rPr lang="en-US" altLang="en-US" sz="1200" dirty="0">
                <a:ea typeface="MS PGothic" panose="020B0600070205080204" pitchFamily="34" charset="-128"/>
                <a:cs typeface="Arial" panose="020B0604020202020204" pitchFamily="34" charset="0"/>
              </a:rPr>
              <a:t>, bac, </a:t>
            </a:r>
            <a:r>
              <a:rPr lang="en-US" altLang="en-US" sz="1200" dirty="0" err="1">
                <a:ea typeface="MS PGothic" panose="020B0600070205080204" pitchFamily="34" charset="-128"/>
                <a:cs typeface="Arial" panose="020B0604020202020204" pitchFamily="34" charset="0"/>
              </a:rPr>
              <a:t>bca</a:t>
            </a:r>
            <a:r>
              <a:rPr lang="en-US" altLang="en-US" sz="1200" dirty="0">
                <a:ea typeface="MS PGothic" panose="020B0600070205080204" pitchFamily="34" charset="-128"/>
                <a:cs typeface="Arial" panose="020B0604020202020204" pitchFamily="34" charset="0"/>
              </a:rPr>
              <a:t>, cab, cba</a:t>
            </a:r>
          </a:p>
          <a:p>
            <a:endParaRPr lang="en-US" altLang="en-US" sz="120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a:t>
            </a:r>
            <a:r>
              <a:rPr lang="en-US" altLang="en-US" sz="1200" b="0" dirty="0">
                <a:ea typeface="MS PGothic" panose="020B0600070205080204" pitchFamily="34" charset="-128"/>
                <a:cs typeface="Arial" panose="020B0604020202020204" pitchFamily="34" charset="0"/>
              </a:rPr>
              <a:t>In general, there are n ! permutations of a set of n  elements, because the first</a:t>
            </a:r>
          </a:p>
          <a:p>
            <a:r>
              <a:rPr lang="en-US" altLang="en-US" sz="1200" b="0" dirty="0">
                <a:ea typeface="MS PGothic" panose="020B0600070205080204" pitchFamily="34" charset="-128"/>
                <a:cs typeface="Arial" panose="020B0604020202020204" pitchFamily="34" charset="0"/>
              </a:rPr>
              <a:t>element can be chosen in one of n  ways, the second in n -  1 ways, the third in n -  2</a:t>
            </a:r>
          </a:p>
          <a:p>
            <a:r>
              <a:rPr lang="en-US" altLang="en-US" sz="1200" b="0" dirty="0">
                <a:ea typeface="MS PGothic" panose="020B0600070205080204" pitchFamily="34" charset="-128"/>
                <a:cs typeface="Arial" panose="020B0604020202020204" pitchFamily="34" charset="0"/>
              </a:rPr>
              <a:t>ways, and so on.</a:t>
            </a:r>
          </a:p>
          <a:p>
            <a:endParaRPr lang="en-US" altLang="en-US" sz="1200" b="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If, instead, the “cipher” line can be any permutation of the 26 alphabetic characters,</a:t>
            </a:r>
          </a:p>
          <a:p>
            <a:r>
              <a:rPr lang="en-US" altLang="en-US" sz="1200" dirty="0">
                <a:ea typeface="MS PGothic" panose="020B0600070205080204" pitchFamily="34" charset="-128"/>
                <a:cs typeface="Arial" panose="020B0604020202020204" pitchFamily="34" charset="0"/>
              </a:rPr>
              <a:t>then there are 26! or greater than 4 *  10</a:t>
            </a:r>
            <a:r>
              <a:rPr lang="en-US" altLang="en-US" sz="1200" baseline="30000" dirty="0">
                <a:ea typeface="MS PGothic" panose="020B0600070205080204" pitchFamily="34" charset="-128"/>
                <a:cs typeface="Arial" panose="020B0604020202020204" pitchFamily="34" charset="0"/>
              </a:rPr>
              <a:t>26</a:t>
            </a:r>
            <a:r>
              <a:rPr lang="en-US" altLang="en-US" sz="1200" dirty="0">
                <a:ea typeface="MS PGothic" panose="020B0600070205080204" pitchFamily="34" charset="-128"/>
                <a:cs typeface="Arial" panose="020B0604020202020204" pitchFamily="34" charset="0"/>
              </a:rPr>
              <a:t>  possible keys. This is 10 orders of magnitude</a:t>
            </a:r>
          </a:p>
          <a:p>
            <a:r>
              <a:rPr lang="en-US" altLang="en-US" sz="1200" dirty="0">
                <a:ea typeface="MS PGothic" panose="020B0600070205080204" pitchFamily="34" charset="-128"/>
                <a:cs typeface="Arial" panose="020B0604020202020204" pitchFamily="34" charset="0"/>
              </a:rPr>
              <a:t>greater than the key space for DES and would seem to eliminate brute-force</a:t>
            </a:r>
          </a:p>
          <a:p>
            <a:r>
              <a:rPr lang="en-US" altLang="en-US" sz="1200" dirty="0">
                <a:ea typeface="MS PGothic" panose="020B0600070205080204" pitchFamily="34" charset="-128"/>
                <a:cs typeface="Arial" panose="020B0604020202020204" pitchFamily="34" charset="0"/>
              </a:rPr>
              <a:t>techniques for cryptanalysis. Such an approach is referred to as a monoalphabetic</a:t>
            </a:r>
          </a:p>
          <a:p>
            <a:r>
              <a:rPr lang="en-US" altLang="en-US" sz="1200" dirty="0">
                <a:ea typeface="MS PGothic" panose="020B0600070205080204" pitchFamily="34" charset="-128"/>
                <a:cs typeface="Arial" panose="020B0604020202020204" pitchFamily="34" charset="0"/>
              </a:rPr>
              <a:t>substitution cipher, because a single cipher alphabet (mapping from plain alphabet</a:t>
            </a:r>
          </a:p>
          <a:p>
            <a:r>
              <a:rPr lang="en-US" altLang="en-US" sz="1200" dirty="0">
                <a:ea typeface="MS PGothic" panose="020B0600070205080204" pitchFamily="34" charset="-128"/>
                <a:cs typeface="Arial" panose="020B0604020202020204" pitchFamily="34" charset="0"/>
              </a:rPr>
              <a:t>to cipher alphabet) is used per message.</a:t>
            </a:r>
            <a:endParaRPr lang="en-US" altLang="en-US" b="0" dirty="0">
              <a:cs typeface="Arial" panose="020B0604020202020204" pitchFamily="34" charset="0"/>
            </a:endParaRPr>
          </a:p>
        </p:txBody>
      </p:sp>
      <p:sp>
        <p:nvSpPr>
          <p:cNvPr id="84996" name="Slide Number Placeholder 3">
            <a:extLst>
              <a:ext uri="{FF2B5EF4-FFF2-40B4-BE49-F238E27FC236}">
                <a16:creationId xmlns:a16="http://schemas.microsoft.com/office/drawing/2014/main" id="{E2013666-0E20-8439-1EDA-BCC53B83B1A1}"/>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Traditional Arabic" panose="02020603050405020304" pitchFamily="18" charset="-78"/>
                <a:cs typeface="Traditional Arabic" panose="02020603050405020304" pitchFamily="18" charset="-78"/>
              </a:defRPr>
            </a:lvl1pPr>
            <a:lvl2pPr marL="742950" indent="-285750">
              <a:defRPr sz="1000">
                <a:solidFill>
                  <a:schemeClr val="tx1"/>
                </a:solidFill>
                <a:latin typeface="Traditional Arabic" panose="02020603050405020304" pitchFamily="18" charset="-78"/>
                <a:cs typeface="Traditional Arabic" panose="02020603050405020304" pitchFamily="18" charset="-78"/>
              </a:defRPr>
            </a:lvl2pPr>
            <a:lvl3pPr marL="1143000" indent="-228600">
              <a:defRPr sz="1000">
                <a:solidFill>
                  <a:schemeClr val="tx1"/>
                </a:solidFill>
                <a:latin typeface="Traditional Arabic" panose="02020603050405020304" pitchFamily="18" charset="-78"/>
                <a:cs typeface="Traditional Arabic" panose="02020603050405020304" pitchFamily="18" charset="-78"/>
              </a:defRPr>
            </a:lvl3pPr>
            <a:lvl4pPr marL="1600200" indent="-228600">
              <a:defRPr sz="1000">
                <a:solidFill>
                  <a:schemeClr val="tx1"/>
                </a:solidFill>
                <a:latin typeface="Traditional Arabic" panose="02020603050405020304" pitchFamily="18" charset="-78"/>
                <a:cs typeface="Traditional Arabic" panose="02020603050405020304" pitchFamily="18" charset="-78"/>
              </a:defRPr>
            </a:lvl4pPr>
            <a:lvl5pPr marL="2057400" indent="-228600">
              <a:defRPr sz="1000">
                <a:solidFill>
                  <a:schemeClr val="tx1"/>
                </a:solidFill>
                <a:latin typeface="Traditional Arabic" panose="02020603050405020304" pitchFamily="18" charset="-78"/>
                <a:cs typeface="Traditional Arabic" panose="02020603050405020304" pitchFamily="18" charset="-78"/>
              </a:defRPr>
            </a:lvl5pPr>
            <a:lvl6pPr marL="25146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6pPr>
            <a:lvl7pPr marL="29718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7pPr>
            <a:lvl8pPr marL="34290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8pPr>
            <a:lvl9pPr marL="38862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40BE5909-0D48-4465-91A6-9E80439C2417}" type="slidenum">
              <a:rPr kumimoji="0" lang="en-US" altLang="en-US" sz="1000" b="0" i="0" u="none" strike="noStrike" kern="1200" cap="none" spc="0" normalizeH="0" baseline="0" noProof="0">
                <a:ln>
                  <a:noFill/>
                </a:ln>
                <a:solidFill>
                  <a:srgbClr val="000000"/>
                </a:solidFill>
                <a:effectLst/>
                <a:uLnTx/>
                <a:uFillTx/>
                <a:latin typeface="Traditional Arabic" panose="02020603050405020304" pitchFamily="18" charset="-78"/>
                <a:ea typeface="+mn-ea"/>
                <a:cs typeface="Traditional Arabic" panose="02020603050405020304" pitchFamily="18" charset="-78"/>
              </a:rPr>
              <a:pPr marL="0" marR="0" lvl="0" indent="0" algn="l" defTabSz="914400" rtl="0" eaLnBrk="0" fontAlgn="base" latinLnBrk="0" hangingPunct="0">
                <a:lnSpc>
                  <a:spcPct val="100000"/>
                </a:lnSpc>
                <a:spcBef>
                  <a:spcPct val="0"/>
                </a:spcBef>
                <a:spcAft>
                  <a:spcPct val="0"/>
                </a:spcAft>
                <a:buClrTx/>
                <a:buSzTx/>
                <a:buFontTx/>
                <a:buNone/>
                <a:tabLst/>
                <a:defRPr/>
              </a:pPr>
              <a:t>7</a:t>
            </a:fld>
            <a:endParaRPr kumimoji="0" lang="en-US" altLang="en-US" sz="1000" b="0" i="0" u="none" strike="noStrike" kern="1200" cap="none" spc="0" normalizeH="0" baseline="0" noProof="0">
              <a:ln>
                <a:noFill/>
              </a:ln>
              <a:solidFill>
                <a:srgbClr val="000000"/>
              </a:solidFill>
              <a:effectLst/>
              <a:uLnTx/>
              <a:uFillTx/>
              <a:latin typeface="Traditional Arabic" panose="02020603050405020304" pitchFamily="18" charset="-78"/>
              <a:ea typeface="+mn-ea"/>
              <a:cs typeface="Traditional Arabic" panose="02020603050405020304" pitchFamily="18" charset="-78"/>
            </a:endParaRPr>
          </a:p>
        </p:txBody>
      </p:sp>
    </p:spTree>
    <p:extLst>
      <p:ext uri="{BB962C8B-B14F-4D97-AF65-F5344CB8AC3E}">
        <p14:creationId xmlns:p14="http://schemas.microsoft.com/office/powerpoint/2010/main" val="1136547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82FEA174-7FE8-D33F-FF82-E17EE12D5BC6}"/>
              </a:ext>
            </a:extLst>
          </p:cNvPr>
          <p:cNvSpPr>
            <a:spLocks noGrp="1" noRot="1" noChangeAspect="1" noTextEdit="1"/>
          </p:cNvSpPr>
          <p:nvPr>
            <p:ph type="sldImg"/>
          </p:nvPr>
        </p:nvSpPr>
        <p:spPr>
          <a:xfrm>
            <a:off x="381000" y="685800"/>
            <a:ext cx="6096000" cy="3429000"/>
          </a:xfrm>
          <a:ln/>
        </p:spPr>
      </p:sp>
      <p:sp>
        <p:nvSpPr>
          <p:cNvPr id="84995" name="Notes Placeholder 2">
            <a:extLst>
              <a:ext uri="{FF2B5EF4-FFF2-40B4-BE49-F238E27FC236}">
                <a16:creationId xmlns:a16="http://schemas.microsoft.com/office/drawing/2014/main" id="{C183E28B-875B-AE36-ED9A-90E7CC2FA8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dirty="0">
                <a:ea typeface="MS PGothic" panose="020B0600070205080204" pitchFamily="34" charset="-128"/>
                <a:cs typeface="Arial" panose="020B0604020202020204" pitchFamily="34" charset="0"/>
              </a:rPr>
              <a:t> With only 25 possible keys, the Caesar cipher is far from secure. A dramatic increase</a:t>
            </a:r>
          </a:p>
          <a:p>
            <a:r>
              <a:rPr lang="en-US" altLang="en-US" sz="1200" dirty="0">
                <a:ea typeface="MS PGothic" panose="020B0600070205080204" pitchFamily="34" charset="-128"/>
                <a:cs typeface="Arial" panose="020B0604020202020204" pitchFamily="34" charset="0"/>
              </a:rPr>
              <a:t>in the key space can be achieved by allowing an arbitrary substitution. Before proceeding,</a:t>
            </a:r>
          </a:p>
          <a:p>
            <a:r>
              <a:rPr lang="en-US" altLang="en-US" sz="1200" dirty="0">
                <a:ea typeface="MS PGothic" panose="020B0600070205080204" pitchFamily="34" charset="-128"/>
                <a:cs typeface="Arial" panose="020B0604020202020204" pitchFamily="34" charset="0"/>
              </a:rPr>
              <a:t>we define the term </a:t>
            </a:r>
            <a:r>
              <a:rPr lang="en-US" altLang="en-US" sz="1200" i="1" dirty="0">
                <a:ea typeface="MS PGothic" panose="020B0600070205080204" pitchFamily="34" charset="-128"/>
                <a:cs typeface="Arial" panose="020B0604020202020204" pitchFamily="34" charset="0"/>
              </a:rPr>
              <a:t>permutation</a:t>
            </a:r>
            <a:r>
              <a:rPr lang="en-US" altLang="en-US" sz="1200" dirty="0">
                <a:ea typeface="MS PGothic" panose="020B0600070205080204" pitchFamily="34" charset="-128"/>
                <a:cs typeface="Arial" panose="020B0604020202020204" pitchFamily="34" charset="0"/>
              </a:rPr>
              <a:t> . A permutation  of a finite set of elements </a:t>
            </a:r>
            <a:r>
              <a:rPr lang="en-US" altLang="en-US" sz="1200" i="1" dirty="0">
                <a:ea typeface="MS PGothic" panose="020B0600070205080204" pitchFamily="34" charset="-128"/>
                <a:cs typeface="Arial" panose="020B0604020202020204" pitchFamily="34" charset="0"/>
              </a:rPr>
              <a:t>S</a:t>
            </a:r>
          </a:p>
          <a:p>
            <a:r>
              <a:rPr lang="en-US" altLang="en-US" sz="1200" dirty="0">
                <a:ea typeface="MS PGothic" panose="020B0600070205080204" pitchFamily="34" charset="-128"/>
                <a:cs typeface="Arial" panose="020B0604020202020204" pitchFamily="34" charset="0"/>
              </a:rPr>
              <a:t> is an ordered sequence of all the elements of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with each element appearing exactly</a:t>
            </a:r>
          </a:p>
          <a:p>
            <a:r>
              <a:rPr lang="en-US" altLang="en-US" sz="1200" dirty="0">
                <a:ea typeface="MS PGothic" panose="020B0600070205080204" pitchFamily="34" charset="-128"/>
                <a:cs typeface="Arial" panose="020B0604020202020204" pitchFamily="34" charset="0"/>
              </a:rPr>
              <a:t>once.</a:t>
            </a:r>
          </a:p>
          <a:p>
            <a:endParaRPr lang="en-US" altLang="en-US" sz="120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For example, if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  {a, b, c}, there are six permutations of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a:t>
            </a:r>
          </a:p>
          <a:p>
            <a:r>
              <a:rPr lang="en-US" altLang="en-US" sz="1200" dirty="0" err="1">
                <a:ea typeface="MS PGothic" panose="020B0600070205080204" pitchFamily="34" charset="-128"/>
                <a:cs typeface="Arial" panose="020B0604020202020204" pitchFamily="34" charset="0"/>
              </a:rPr>
              <a:t>abc</a:t>
            </a:r>
            <a:r>
              <a:rPr lang="en-US" altLang="en-US" sz="1200" dirty="0">
                <a:ea typeface="MS PGothic" panose="020B0600070205080204" pitchFamily="34" charset="-128"/>
                <a:cs typeface="Arial" panose="020B0604020202020204" pitchFamily="34" charset="0"/>
              </a:rPr>
              <a:t>, </a:t>
            </a:r>
            <a:r>
              <a:rPr lang="en-US" altLang="en-US" sz="1200" dirty="0" err="1">
                <a:ea typeface="MS PGothic" panose="020B0600070205080204" pitchFamily="34" charset="-128"/>
                <a:cs typeface="Arial" panose="020B0604020202020204" pitchFamily="34" charset="0"/>
              </a:rPr>
              <a:t>acb</a:t>
            </a:r>
            <a:r>
              <a:rPr lang="en-US" altLang="en-US" sz="1200" dirty="0">
                <a:ea typeface="MS PGothic" panose="020B0600070205080204" pitchFamily="34" charset="-128"/>
                <a:cs typeface="Arial" panose="020B0604020202020204" pitchFamily="34" charset="0"/>
              </a:rPr>
              <a:t>, bac, </a:t>
            </a:r>
            <a:r>
              <a:rPr lang="en-US" altLang="en-US" sz="1200" dirty="0" err="1">
                <a:ea typeface="MS PGothic" panose="020B0600070205080204" pitchFamily="34" charset="-128"/>
                <a:cs typeface="Arial" panose="020B0604020202020204" pitchFamily="34" charset="0"/>
              </a:rPr>
              <a:t>bca</a:t>
            </a:r>
            <a:r>
              <a:rPr lang="en-US" altLang="en-US" sz="1200" dirty="0">
                <a:ea typeface="MS PGothic" panose="020B0600070205080204" pitchFamily="34" charset="-128"/>
                <a:cs typeface="Arial" panose="020B0604020202020204" pitchFamily="34" charset="0"/>
              </a:rPr>
              <a:t>, cab, cba</a:t>
            </a:r>
          </a:p>
          <a:p>
            <a:endParaRPr lang="en-US" altLang="en-US" sz="120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a:t>
            </a:r>
            <a:r>
              <a:rPr lang="en-US" altLang="en-US" sz="1200" b="0" dirty="0">
                <a:ea typeface="MS PGothic" panose="020B0600070205080204" pitchFamily="34" charset="-128"/>
                <a:cs typeface="Arial" panose="020B0604020202020204" pitchFamily="34" charset="0"/>
              </a:rPr>
              <a:t>In general, there are n ! permutations of a set of n  elements, because the first</a:t>
            </a:r>
          </a:p>
          <a:p>
            <a:r>
              <a:rPr lang="en-US" altLang="en-US" sz="1200" b="0" dirty="0">
                <a:ea typeface="MS PGothic" panose="020B0600070205080204" pitchFamily="34" charset="-128"/>
                <a:cs typeface="Arial" panose="020B0604020202020204" pitchFamily="34" charset="0"/>
              </a:rPr>
              <a:t>element can be chosen in one of n  ways, the second in n -  1 ways, the third in n -  2</a:t>
            </a:r>
          </a:p>
          <a:p>
            <a:r>
              <a:rPr lang="en-US" altLang="en-US" sz="1200" b="0" dirty="0">
                <a:ea typeface="MS PGothic" panose="020B0600070205080204" pitchFamily="34" charset="-128"/>
                <a:cs typeface="Arial" panose="020B0604020202020204" pitchFamily="34" charset="0"/>
              </a:rPr>
              <a:t>ways, and so on.</a:t>
            </a:r>
          </a:p>
          <a:p>
            <a:endParaRPr lang="en-US" altLang="en-US" sz="1200" b="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If, instead, the “cipher” line can be any permutation of the 26 alphabetic characters,</a:t>
            </a:r>
          </a:p>
          <a:p>
            <a:r>
              <a:rPr lang="en-US" altLang="en-US" sz="1200" dirty="0">
                <a:ea typeface="MS PGothic" panose="020B0600070205080204" pitchFamily="34" charset="-128"/>
                <a:cs typeface="Arial" panose="020B0604020202020204" pitchFamily="34" charset="0"/>
              </a:rPr>
              <a:t>then there are 26! or greater than 4 *  10</a:t>
            </a:r>
            <a:r>
              <a:rPr lang="en-US" altLang="en-US" sz="1200" baseline="30000" dirty="0">
                <a:ea typeface="MS PGothic" panose="020B0600070205080204" pitchFamily="34" charset="-128"/>
                <a:cs typeface="Arial" panose="020B0604020202020204" pitchFamily="34" charset="0"/>
              </a:rPr>
              <a:t>26</a:t>
            </a:r>
            <a:r>
              <a:rPr lang="en-US" altLang="en-US" sz="1200" dirty="0">
                <a:ea typeface="MS PGothic" panose="020B0600070205080204" pitchFamily="34" charset="-128"/>
                <a:cs typeface="Arial" panose="020B0604020202020204" pitchFamily="34" charset="0"/>
              </a:rPr>
              <a:t>  possible keys. This is 10 orders of magnitude</a:t>
            </a:r>
          </a:p>
          <a:p>
            <a:r>
              <a:rPr lang="en-US" altLang="en-US" sz="1200" dirty="0">
                <a:ea typeface="MS PGothic" panose="020B0600070205080204" pitchFamily="34" charset="-128"/>
                <a:cs typeface="Arial" panose="020B0604020202020204" pitchFamily="34" charset="0"/>
              </a:rPr>
              <a:t>greater than the key space for DES and would seem to eliminate brute-force</a:t>
            </a:r>
          </a:p>
          <a:p>
            <a:r>
              <a:rPr lang="en-US" altLang="en-US" sz="1200" dirty="0">
                <a:ea typeface="MS PGothic" panose="020B0600070205080204" pitchFamily="34" charset="-128"/>
                <a:cs typeface="Arial" panose="020B0604020202020204" pitchFamily="34" charset="0"/>
              </a:rPr>
              <a:t>techniques for cryptanalysis. Such an approach is referred to as a monoalphabetic</a:t>
            </a:r>
          </a:p>
          <a:p>
            <a:r>
              <a:rPr lang="en-US" altLang="en-US" sz="1200" dirty="0">
                <a:ea typeface="MS PGothic" panose="020B0600070205080204" pitchFamily="34" charset="-128"/>
                <a:cs typeface="Arial" panose="020B0604020202020204" pitchFamily="34" charset="0"/>
              </a:rPr>
              <a:t>substitution cipher, because a single cipher alphabet (mapping from plain alphabet</a:t>
            </a:r>
          </a:p>
          <a:p>
            <a:r>
              <a:rPr lang="en-US" altLang="en-US" sz="1200" dirty="0">
                <a:ea typeface="MS PGothic" panose="020B0600070205080204" pitchFamily="34" charset="-128"/>
                <a:cs typeface="Arial" panose="020B0604020202020204" pitchFamily="34" charset="0"/>
              </a:rPr>
              <a:t>to cipher alphabet) is used per message.</a:t>
            </a:r>
            <a:endParaRPr lang="en-US" altLang="en-US" b="0" dirty="0">
              <a:cs typeface="Arial" panose="020B0604020202020204" pitchFamily="34" charset="0"/>
            </a:endParaRPr>
          </a:p>
        </p:txBody>
      </p:sp>
      <p:sp>
        <p:nvSpPr>
          <p:cNvPr id="84996" name="Slide Number Placeholder 3">
            <a:extLst>
              <a:ext uri="{FF2B5EF4-FFF2-40B4-BE49-F238E27FC236}">
                <a16:creationId xmlns:a16="http://schemas.microsoft.com/office/drawing/2014/main" id="{E2013666-0E20-8439-1EDA-BCC53B83B1A1}"/>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Traditional Arabic" panose="02020603050405020304" pitchFamily="18" charset="-78"/>
                <a:cs typeface="Traditional Arabic" panose="02020603050405020304" pitchFamily="18" charset="-78"/>
              </a:defRPr>
            </a:lvl1pPr>
            <a:lvl2pPr marL="742950" indent="-285750">
              <a:defRPr sz="1000">
                <a:solidFill>
                  <a:schemeClr val="tx1"/>
                </a:solidFill>
                <a:latin typeface="Traditional Arabic" panose="02020603050405020304" pitchFamily="18" charset="-78"/>
                <a:cs typeface="Traditional Arabic" panose="02020603050405020304" pitchFamily="18" charset="-78"/>
              </a:defRPr>
            </a:lvl2pPr>
            <a:lvl3pPr marL="1143000" indent="-228600">
              <a:defRPr sz="1000">
                <a:solidFill>
                  <a:schemeClr val="tx1"/>
                </a:solidFill>
                <a:latin typeface="Traditional Arabic" panose="02020603050405020304" pitchFamily="18" charset="-78"/>
                <a:cs typeface="Traditional Arabic" panose="02020603050405020304" pitchFamily="18" charset="-78"/>
              </a:defRPr>
            </a:lvl3pPr>
            <a:lvl4pPr marL="1600200" indent="-228600">
              <a:defRPr sz="1000">
                <a:solidFill>
                  <a:schemeClr val="tx1"/>
                </a:solidFill>
                <a:latin typeface="Traditional Arabic" panose="02020603050405020304" pitchFamily="18" charset="-78"/>
                <a:cs typeface="Traditional Arabic" panose="02020603050405020304" pitchFamily="18" charset="-78"/>
              </a:defRPr>
            </a:lvl4pPr>
            <a:lvl5pPr marL="2057400" indent="-228600">
              <a:defRPr sz="1000">
                <a:solidFill>
                  <a:schemeClr val="tx1"/>
                </a:solidFill>
                <a:latin typeface="Traditional Arabic" panose="02020603050405020304" pitchFamily="18" charset="-78"/>
                <a:cs typeface="Traditional Arabic" panose="02020603050405020304" pitchFamily="18" charset="-78"/>
              </a:defRPr>
            </a:lvl5pPr>
            <a:lvl6pPr marL="25146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6pPr>
            <a:lvl7pPr marL="29718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7pPr>
            <a:lvl8pPr marL="34290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8pPr>
            <a:lvl9pPr marL="38862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40BE5909-0D48-4465-91A6-9E80439C2417}" type="slidenum">
              <a:rPr kumimoji="0" lang="en-US" altLang="en-US" sz="1000" b="0" i="0" u="none" strike="noStrike" kern="1200" cap="none" spc="0" normalizeH="0" baseline="0" noProof="0">
                <a:ln>
                  <a:noFill/>
                </a:ln>
                <a:solidFill>
                  <a:srgbClr val="000000"/>
                </a:solidFill>
                <a:effectLst/>
                <a:uLnTx/>
                <a:uFillTx/>
                <a:latin typeface="Traditional Arabic" panose="02020603050405020304" pitchFamily="18" charset="-78"/>
                <a:ea typeface="+mn-ea"/>
                <a:cs typeface="Traditional Arabic" panose="02020603050405020304" pitchFamily="18" charset="-78"/>
              </a:rPr>
              <a:pPr marL="0" marR="0" lvl="0" indent="0" algn="l" defTabSz="914400" rtl="0" eaLnBrk="0" fontAlgn="base" latinLnBrk="0" hangingPunct="0">
                <a:lnSpc>
                  <a:spcPct val="100000"/>
                </a:lnSpc>
                <a:spcBef>
                  <a:spcPct val="0"/>
                </a:spcBef>
                <a:spcAft>
                  <a:spcPct val="0"/>
                </a:spcAft>
                <a:buClrTx/>
                <a:buSzTx/>
                <a:buFontTx/>
                <a:buNone/>
                <a:tabLst/>
                <a:defRPr/>
              </a:pPr>
              <a:t>8</a:t>
            </a:fld>
            <a:endParaRPr kumimoji="0" lang="en-US" altLang="en-US" sz="1000" b="0" i="0" u="none" strike="noStrike" kern="1200" cap="none" spc="0" normalizeH="0" baseline="0" noProof="0">
              <a:ln>
                <a:noFill/>
              </a:ln>
              <a:solidFill>
                <a:srgbClr val="000000"/>
              </a:solidFill>
              <a:effectLst/>
              <a:uLnTx/>
              <a:uFillTx/>
              <a:latin typeface="Traditional Arabic" panose="02020603050405020304" pitchFamily="18" charset="-78"/>
              <a:ea typeface="+mn-ea"/>
              <a:cs typeface="Traditional Arabic" panose="02020603050405020304" pitchFamily="18" charset="-78"/>
            </a:endParaRPr>
          </a:p>
        </p:txBody>
      </p:sp>
    </p:spTree>
    <p:extLst>
      <p:ext uri="{BB962C8B-B14F-4D97-AF65-F5344CB8AC3E}">
        <p14:creationId xmlns:p14="http://schemas.microsoft.com/office/powerpoint/2010/main" val="1570088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82FEA174-7FE8-D33F-FF82-E17EE12D5BC6}"/>
              </a:ext>
            </a:extLst>
          </p:cNvPr>
          <p:cNvSpPr>
            <a:spLocks noGrp="1" noRot="1" noChangeAspect="1" noTextEdit="1"/>
          </p:cNvSpPr>
          <p:nvPr>
            <p:ph type="sldImg"/>
          </p:nvPr>
        </p:nvSpPr>
        <p:spPr>
          <a:xfrm>
            <a:off x="381000" y="685800"/>
            <a:ext cx="6096000" cy="3429000"/>
          </a:xfrm>
          <a:ln/>
        </p:spPr>
      </p:sp>
      <p:sp>
        <p:nvSpPr>
          <p:cNvPr id="84995" name="Notes Placeholder 2">
            <a:extLst>
              <a:ext uri="{FF2B5EF4-FFF2-40B4-BE49-F238E27FC236}">
                <a16:creationId xmlns:a16="http://schemas.microsoft.com/office/drawing/2014/main" id="{C183E28B-875B-AE36-ED9A-90E7CC2FA8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dirty="0">
                <a:ea typeface="MS PGothic" panose="020B0600070205080204" pitchFamily="34" charset="-128"/>
                <a:cs typeface="Arial" panose="020B0604020202020204" pitchFamily="34" charset="0"/>
              </a:rPr>
              <a:t> With only 25 possible keys, the Caesar cipher is far from secure. A dramatic increase</a:t>
            </a:r>
          </a:p>
          <a:p>
            <a:r>
              <a:rPr lang="en-US" altLang="en-US" sz="1200" dirty="0">
                <a:ea typeface="MS PGothic" panose="020B0600070205080204" pitchFamily="34" charset="-128"/>
                <a:cs typeface="Arial" panose="020B0604020202020204" pitchFamily="34" charset="0"/>
              </a:rPr>
              <a:t>in the key space can be achieved by allowing an arbitrary substitution. Before proceeding,</a:t>
            </a:r>
          </a:p>
          <a:p>
            <a:r>
              <a:rPr lang="en-US" altLang="en-US" sz="1200" dirty="0">
                <a:ea typeface="MS PGothic" panose="020B0600070205080204" pitchFamily="34" charset="-128"/>
                <a:cs typeface="Arial" panose="020B0604020202020204" pitchFamily="34" charset="0"/>
              </a:rPr>
              <a:t>we define the term </a:t>
            </a:r>
            <a:r>
              <a:rPr lang="en-US" altLang="en-US" sz="1200" i="1" dirty="0">
                <a:ea typeface="MS PGothic" panose="020B0600070205080204" pitchFamily="34" charset="-128"/>
                <a:cs typeface="Arial" panose="020B0604020202020204" pitchFamily="34" charset="0"/>
              </a:rPr>
              <a:t>permutation</a:t>
            </a:r>
            <a:r>
              <a:rPr lang="en-US" altLang="en-US" sz="1200" dirty="0">
                <a:ea typeface="MS PGothic" panose="020B0600070205080204" pitchFamily="34" charset="-128"/>
                <a:cs typeface="Arial" panose="020B0604020202020204" pitchFamily="34" charset="0"/>
              </a:rPr>
              <a:t> . A permutation  of a finite set of elements </a:t>
            </a:r>
            <a:r>
              <a:rPr lang="en-US" altLang="en-US" sz="1200" i="1" dirty="0">
                <a:ea typeface="MS PGothic" panose="020B0600070205080204" pitchFamily="34" charset="-128"/>
                <a:cs typeface="Arial" panose="020B0604020202020204" pitchFamily="34" charset="0"/>
              </a:rPr>
              <a:t>S</a:t>
            </a:r>
          </a:p>
          <a:p>
            <a:r>
              <a:rPr lang="en-US" altLang="en-US" sz="1200" dirty="0">
                <a:ea typeface="MS PGothic" panose="020B0600070205080204" pitchFamily="34" charset="-128"/>
                <a:cs typeface="Arial" panose="020B0604020202020204" pitchFamily="34" charset="0"/>
              </a:rPr>
              <a:t> is an ordered sequence of all the elements of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with each element appearing exactly</a:t>
            </a:r>
          </a:p>
          <a:p>
            <a:r>
              <a:rPr lang="en-US" altLang="en-US" sz="1200" dirty="0">
                <a:ea typeface="MS PGothic" panose="020B0600070205080204" pitchFamily="34" charset="-128"/>
                <a:cs typeface="Arial" panose="020B0604020202020204" pitchFamily="34" charset="0"/>
              </a:rPr>
              <a:t>once.</a:t>
            </a:r>
          </a:p>
          <a:p>
            <a:endParaRPr lang="en-US" altLang="en-US" sz="120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For example, if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  {a, b, c}, there are six permutations of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a:t>
            </a:r>
          </a:p>
          <a:p>
            <a:r>
              <a:rPr lang="en-US" altLang="en-US" sz="1200" dirty="0" err="1">
                <a:ea typeface="MS PGothic" panose="020B0600070205080204" pitchFamily="34" charset="-128"/>
                <a:cs typeface="Arial" panose="020B0604020202020204" pitchFamily="34" charset="0"/>
              </a:rPr>
              <a:t>abc</a:t>
            </a:r>
            <a:r>
              <a:rPr lang="en-US" altLang="en-US" sz="1200" dirty="0">
                <a:ea typeface="MS PGothic" panose="020B0600070205080204" pitchFamily="34" charset="-128"/>
                <a:cs typeface="Arial" panose="020B0604020202020204" pitchFamily="34" charset="0"/>
              </a:rPr>
              <a:t>, </a:t>
            </a:r>
            <a:r>
              <a:rPr lang="en-US" altLang="en-US" sz="1200" dirty="0" err="1">
                <a:ea typeface="MS PGothic" panose="020B0600070205080204" pitchFamily="34" charset="-128"/>
                <a:cs typeface="Arial" panose="020B0604020202020204" pitchFamily="34" charset="0"/>
              </a:rPr>
              <a:t>acb</a:t>
            </a:r>
            <a:r>
              <a:rPr lang="en-US" altLang="en-US" sz="1200" dirty="0">
                <a:ea typeface="MS PGothic" panose="020B0600070205080204" pitchFamily="34" charset="-128"/>
                <a:cs typeface="Arial" panose="020B0604020202020204" pitchFamily="34" charset="0"/>
              </a:rPr>
              <a:t>, bac, </a:t>
            </a:r>
            <a:r>
              <a:rPr lang="en-US" altLang="en-US" sz="1200" dirty="0" err="1">
                <a:ea typeface="MS PGothic" panose="020B0600070205080204" pitchFamily="34" charset="-128"/>
                <a:cs typeface="Arial" panose="020B0604020202020204" pitchFamily="34" charset="0"/>
              </a:rPr>
              <a:t>bca</a:t>
            </a:r>
            <a:r>
              <a:rPr lang="en-US" altLang="en-US" sz="1200" dirty="0">
                <a:ea typeface="MS PGothic" panose="020B0600070205080204" pitchFamily="34" charset="-128"/>
                <a:cs typeface="Arial" panose="020B0604020202020204" pitchFamily="34" charset="0"/>
              </a:rPr>
              <a:t>, cab, cba</a:t>
            </a:r>
          </a:p>
          <a:p>
            <a:endParaRPr lang="en-US" altLang="en-US" sz="120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a:t>
            </a:r>
            <a:r>
              <a:rPr lang="en-US" altLang="en-US" sz="1200" b="0" dirty="0">
                <a:ea typeface="MS PGothic" panose="020B0600070205080204" pitchFamily="34" charset="-128"/>
                <a:cs typeface="Arial" panose="020B0604020202020204" pitchFamily="34" charset="0"/>
              </a:rPr>
              <a:t>In general, there are n ! permutations of a set of n  elements, because the first</a:t>
            </a:r>
          </a:p>
          <a:p>
            <a:r>
              <a:rPr lang="en-US" altLang="en-US" sz="1200" b="0" dirty="0">
                <a:ea typeface="MS PGothic" panose="020B0600070205080204" pitchFamily="34" charset="-128"/>
                <a:cs typeface="Arial" panose="020B0604020202020204" pitchFamily="34" charset="0"/>
              </a:rPr>
              <a:t>element can be chosen in one of n  ways, the second in n -  1 ways, the third in n -  2</a:t>
            </a:r>
          </a:p>
          <a:p>
            <a:r>
              <a:rPr lang="en-US" altLang="en-US" sz="1200" b="0" dirty="0">
                <a:ea typeface="MS PGothic" panose="020B0600070205080204" pitchFamily="34" charset="-128"/>
                <a:cs typeface="Arial" panose="020B0604020202020204" pitchFamily="34" charset="0"/>
              </a:rPr>
              <a:t>ways, and so on.</a:t>
            </a:r>
          </a:p>
          <a:p>
            <a:endParaRPr lang="en-US" altLang="en-US" sz="1200" b="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If, instead, the “cipher” line can be any permutation of the 26 alphabetic characters,</a:t>
            </a:r>
          </a:p>
          <a:p>
            <a:r>
              <a:rPr lang="en-US" altLang="en-US" sz="1200" dirty="0">
                <a:ea typeface="MS PGothic" panose="020B0600070205080204" pitchFamily="34" charset="-128"/>
                <a:cs typeface="Arial" panose="020B0604020202020204" pitchFamily="34" charset="0"/>
              </a:rPr>
              <a:t>then there are 26! or greater than 4 *  10</a:t>
            </a:r>
            <a:r>
              <a:rPr lang="en-US" altLang="en-US" sz="1200" baseline="30000" dirty="0">
                <a:ea typeface="MS PGothic" panose="020B0600070205080204" pitchFamily="34" charset="-128"/>
                <a:cs typeface="Arial" panose="020B0604020202020204" pitchFamily="34" charset="0"/>
              </a:rPr>
              <a:t>26</a:t>
            </a:r>
            <a:r>
              <a:rPr lang="en-US" altLang="en-US" sz="1200" dirty="0">
                <a:ea typeface="MS PGothic" panose="020B0600070205080204" pitchFamily="34" charset="-128"/>
                <a:cs typeface="Arial" panose="020B0604020202020204" pitchFamily="34" charset="0"/>
              </a:rPr>
              <a:t>  possible keys. This is 10 orders of magnitude</a:t>
            </a:r>
          </a:p>
          <a:p>
            <a:r>
              <a:rPr lang="en-US" altLang="en-US" sz="1200" dirty="0">
                <a:ea typeface="MS PGothic" panose="020B0600070205080204" pitchFamily="34" charset="-128"/>
                <a:cs typeface="Arial" panose="020B0604020202020204" pitchFamily="34" charset="0"/>
              </a:rPr>
              <a:t>greater than the key space for DES and would seem to eliminate brute-force</a:t>
            </a:r>
          </a:p>
          <a:p>
            <a:r>
              <a:rPr lang="en-US" altLang="en-US" sz="1200" dirty="0">
                <a:ea typeface="MS PGothic" panose="020B0600070205080204" pitchFamily="34" charset="-128"/>
                <a:cs typeface="Arial" panose="020B0604020202020204" pitchFamily="34" charset="0"/>
              </a:rPr>
              <a:t>techniques for cryptanalysis. Such an approach is referred to as a monoalphabetic</a:t>
            </a:r>
          </a:p>
          <a:p>
            <a:r>
              <a:rPr lang="en-US" altLang="en-US" sz="1200" dirty="0">
                <a:ea typeface="MS PGothic" panose="020B0600070205080204" pitchFamily="34" charset="-128"/>
                <a:cs typeface="Arial" panose="020B0604020202020204" pitchFamily="34" charset="0"/>
              </a:rPr>
              <a:t>substitution cipher, because a single cipher alphabet (mapping from plain alphabet</a:t>
            </a:r>
          </a:p>
          <a:p>
            <a:r>
              <a:rPr lang="en-US" altLang="en-US" sz="1200" dirty="0">
                <a:ea typeface="MS PGothic" panose="020B0600070205080204" pitchFamily="34" charset="-128"/>
                <a:cs typeface="Arial" panose="020B0604020202020204" pitchFamily="34" charset="0"/>
              </a:rPr>
              <a:t>to cipher alphabet) is used per message.</a:t>
            </a:r>
            <a:endParaRPr lang="en-US" altLang="en-US" b="0" dirty="0">
              <a:cs typeface="Arial" panose="020B0604020202020204" pitchFamily="34" charset="0"/>
            </a:endParaRPr>
          </a:p>
        </p:txBody>
      </p:sp>
      <p:sp>
        <p:nvSpPr>
          <p:cNvPr id="84996" name="Slide Number Placeholder 3">
            <a:extLst>
              <a:ext uri="{FF2B5EF4-FFF2-40B4-BE49-F238E27FC236}">
                <a16:creationId xmlns:a16="http://schemas.microsoft.com/office/drawing/2014/main" id="{E2013666-0E20-8439-1EDA-BCC53B83B1A1}"/>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Traditional Arabic" panose="02020603050405020304" pitchFamily="18" charset="-78"/>
                <a:cs typeface="Traditional Arabic" panose="02020603050405020304" pitchFamily="18" charset="-78"/>
              </a:defRPr>
            </a:lvl1pPr>
            <a:lvl2pPr marL="742950" indent="-285750">
              <a:defRPr sz="1000">
                <a:solidFill>
                  <a:schemeClr val="tx1"/>
                </a:solidFill>
                <a:latin typeface="Traditional Arabic" panose="02020603050405020304" pitchFamily="18" charset="-78"/>
                <a:cs typeface="Traditional Arabic" panose="02020603050405020304" pitchFamily="18" charset="-78"/>
              </a:defRPr>
            </a:lvl2pPr>
            <a:lvl3pPr marL="1143000" indent="-228600">
              <a:defRPr sz="1000">
                <a:solidFill>
                  <a:schemeClr val="tx1"/>
                </a:solidFill>
                <a:latin typeface="Traditional Arabic" panose="02020603050405020304" pitchFamily="18" charset="-78"/>
                <a:cs typeface="Traditional Arabic" panose="02020603050405020304" pitchFamily="18" charset="-78"/>
              </a:defRPr>
            </a:lvl3pPr>
            <a:lvl4pPr marL="1600200" indent="-228600">
              <a:defRPr sz="1000">
                <a:solidFill>
                  <a:schemeClr val="tx1"/>
                </a:solidFill>
                <a:latin typeface="Traditional Arabic" panose="02020603050405020304" pitchFamily="18" charset="-78"/>
                <a:cs typeface="Traditional Arabic" panose="02020603050405020304" pitchFamily="18" charset="-78"/>
              </a:defRPr>
            </a:lvl4pPr>
            <a:lvl5pPr marL="2057400" indent="-228600">
              <a:defRPr sz="1000">
                <a:solidFill>
                  <a:schemeClr val="tx1"/>
                </a:solidFill>
                <a:latin typeface="Traditional Arabic" panose="02020603050405020304" pitchFamily="18" charset="-78"/>
                <a:cs typeface="Traditional Arabic" panose="02020603050405020304" pitchFamily="18" charset="-78"/>
              </a:defRPr>
            </a:lvl5pPr>
            <a:lvl6pPr marL="25146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6pPr>
            <a:lvl7pPr marL="29718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7pPr>
            <a:lvl8pPr marL="34290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8pPr>
            <a:lvl9pPr marL="38862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40BE5909-0D48-4465-91A6-9E80439C2417}" type="slidenum">
              <a:rPr kumimoji="0" lang="en-US" altLang="en-US" sz="1000" b="0" i="0" u="none" strike="noStrike" kern="1200" cap="none" spc="0" normalizeH="0" baseline="0" noProof="0">
                <a:ln>
                  <a:noFill/>
                </a:ln>
                <a:solidFill>
                  <a:srgbClr val="000000"/>
                </a:solidFill>
                <a:effectLst/>
                <a:uLnTx/>
                <a:uFillTx/>
                <a:latin typeface="Traditional Arabic" panose="02020603050405020304" pitchFamily="18" charset="-78"/>
                <a:ea typeface="+mn-ea"/>
                <a:cs typeface="Traditional Arabic" panose="02020603050405020304" pitchFamily="18" charset="-78"/>
              </a:rPr>
              <a:pPr marL="0" marR="0" lvl="0" indent="0" algn="l" defTabSz="914400" rtl="0" eaLnBrk="0" fontAlgn="base" latinLnBrk="0" hangingPunct="0">
                <a:lnSpc>
                  <a:spcPct val="100000"/>
                </a:lnSpc>
                <a:spcBef>
                  <a:spcPct val="0"/>
                </a:spcBef>
                <a:spcAft>
                  <a:spcPct val="0"/>
                </a:spcAft>
                <a:buClrTx/>
                <a:buSzTx/>
                <a:buFontTx/>
                <a:buNone/>
                <a:tabLst/>
                <a:defRPr/>
              </a:pPr>
              <a:t>9</a:t>
            </a:fld>
            <a:endParaRPr kumimoji="0" lang="en-US" altLang="en-US" sz="1000" b="0" i="0" u="none" strike="noStrike" kern="1200" cap="none" spc="0" normalizeH="0" baseline="0" noProof="0">
              <a:ln>
                <a:noFill/>
              </a:ln>
              <a:solidFill>
                <a:srgbClr val="000000"/>
              </a:solidFill>
              <a:effectLst/>
              <a:uLnTx/>
              <a:uFillTx/>
              <a:latin typeface="Traditional Arabic" panose="02020603050405020304" pitchFamily="18" charset="-78"/>
              <a:ea typeface="+mn-ea"/>
              <a:cs typeface="Traditional Arabic" panose="02020603050405020304" pitchFamily="18" charset="-78"/>
            </a:endParaRPr>
          </a:p>
        </p:txBody>
      </p:sp>
    </p:spTree>
    <p:extLst>
      <p:ext uri="{BB962C8B-B14F-4D97-AF65-F5344CB8AC3E}">
        <p14:creationId xmlns:p14="http://schemas.microsoft.com/office/powerpoint/2010/main" val="3658260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82FEA174-7FE8-D33F-FF82-E17EE12D5BC6}"/>
              </a:ext>
            </a:extLst>
          </p:cNvPr>
          <p:cNvSpPr>
            <a:spLocks noGrp="1" noRot="1" noChangeAspect="1" noTextEdit="1"/>
          </p:cNvSpPr>
          <p:nvPr>
            <p:ph type="sldImg"/>
          </p:nvPr>
        </p:nvSpPr>
        <p:spPr>
          <a:xfrm>
            <a:off x="381000" y="685800"/>
            <a:ext cx="6096000" cy="3429000"/>
          </a:xfrm>
          <a:ln/>
        </p:spPr>
      </p:sp>
      <p:sp>
        <p:nvSpPr>
          <p:cNvPr id="84995" name="Notes Placeholder 2">
            <a:extLst>
              <a:ext uri="{FF2B5EF4-FFF2-40B4-BE49-F238E27FC236}">
                <a16:creationId xmlns:a16="http://schemas.microsoft.com/office/drawing/2014/main" id="{C183E28B-875B-AE36-ED9A-90E7CC2FA8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dirty="0">
                <a:ea typeface="MS PGothic" panose="020B0600070205080204" pitchFamily="34" charset="-128"/>
                <a:cs typeface="Arial" panose="020B0604020202020204" pitchFamily="34" charset="0"/>
              </a:rPr>
              <a:t> With only 25 possible keys, the Caesar cipher is far from secure. A dramatic increase</a:t>
            </a:r>
          </a:p>
          <a:p>
            <a:r>
              <a:rPr lang="en-US" altLang="en-US" sz="1200" dirty="0">
                <a:ea typeface="MS PGothic" panose="020B0600070205080204" pitchFamily="34" charset="-128"/>
                <a:cs typeface="Arial" panose="020B0604020202020204" pitchFamily="34" charset="0"/>
              </a:rPr>
              <a:t>in the key space can be achieved by allowing an arbitrary substitution. Before proceeding,</a:t>
            </a:r>
          </a:p>
          <a:p>
            <a:r>
              <a:rPr lang="en-US" altLang="en-US" sz="1200" dirty="0">
                <a:ea typeface="MS PGothic" panose="020B0600070205080204" pitchFamily="34" charset="-128"/>
                <a:cs typeface="Arial" panose="020B0604020202020204" pitchFamily="34" charset="0"/>
              </a:rPr>
              <a:t>we define the term </a:t>
            </a:r>
            <a:r>
              <a:rPr lang="en-US" altLang="en-US" sz="1200" i="1" dirty="0">
                <a:ea typeface="MS PGothic" panose="020B0600070205080204" pitchFamily="34" charset="-128"/>
                <a:cs typeface="Arial" panose="020B0604020202020204" pitchFamily="34" charset="0"/>
              </a:rPr>
              <a:t>permutation</a:t>
            </a:r>
            <a:r>
              <a:rPr lang="en-US" altLang="en-US" sz="1200" dirty="0">
                <a:ea typeface="MS PGothic" panose="020B0600070205080204" pitchFamily="34" charset="-128"/>
                <a:cs typeface="Arial" panose="020B0604020202020204" pitchFamily="34" charset="0"/>
              </a:rPr>
              <a:t> . A permutation  of a finite set of elements </a:t>
            </a:r>
            <a:r>
              <a:rPr lang="en-US" altLang="en-US" sz="1200" i="1" dirty="0">
                <a:ea typeface="MS PGothic" panose="020B0600070205080204" pitchFamily="34" charset="-128"/>
                <a:cs typeface="Arial" panose="020B0604020202020204" pitchFamily="34" charset="0"/>
              </a:rPr>
              <a:t>S</a:t>
            </a:r>
          </a:p>
          <a:p>
            <a:r>
              <a:rPr lang="en-US" altLang="en-US" sz="1200" dirty="0">
                <a:ea typeface="MS PGothic" panose="020B0600070205080204" pitchFamily="34" charset="-128"/>
                <a:cs typeface="Arial" panose="020B0604020202020204" pitchFamily="34" charset="0"/>
              </a:rPr>
              <a:t> is an ordered sequence of all the elements of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with each element appearing exactly</a:t>
            </a:r>
          </a:p>
          <a:p>
            <a:r>
              <a:rPr lang="en-US" altLang="en-US" sz="1200" dirty="0">
                <a:ea typeface="MS PGothic" panose="020B0600070205080204" pitchFamily="34" charset="-128"/>
                <a:cs typeface="Arial" panose="020B0604020202020204" pitchFamily="34" charset="0"/>
              </a:rPr>
              <a:t>once.</a:t>
            </a:r>
          </a:p>
          <a:p>
            <a:endParaRPr lang="en-US" altLang="en-US" sz="120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For example, if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  {a, b, c}, there are six permutations of </a:t>
            </a:r>
            <a:r>
              <a:rPr lang="en-US" altLang="en-US" sz="1200" i="1" dirty="0">
                <a:ea typeface="MS PGothic" panose="020B0600070205080204" pitchFamily="34" charset="-128"/>
                <a:cs typeface="Arial" panose="020B0604020202020204" pitchFamily="34" charset="0"/>
              </a:rPr>
              <a:t>S</a:t>
            </a:r>
            <a:r>
              <a:rPr lang="en-US" altLang="en-US" sz="1200" dirty="0">
                <a:ea typeface="MS PGothic" panose="020B0600070205080204" pitchFamily="34" charset="-128"/>
                <a:cs typeface="Arial" panose="020B0604020202020204" pitchFamily="34" charset="0"/>
              </a:rPr>
              <a:t> :</a:t>
            </a:r>
          </a:p>
          <a:p>
            <a:r>
              <a:rPr lang="en-US" altLang="en-US" sz="1200" dirty="0" err="1">
                <a:ea typeface="MS PGothic" panose="020B0600070205080204" pitchFamily="34" charset="-128"/>
                <a:cs typeface="Arial" panose="020B0604020202020204" pitchFamily="34" charset="0"/>
              </a:rPr>
              <a:t>abc</a:t>
            </a:r>
            <a:r>
              <a:rPr lang="en-US" altLang="en-US" sz="1200" dirty="0">
                <a:ea typeface="MS PGothic" panose="020B0600070205080204" pitchFamily="34" charset="-128"/>
                <a:cs typeface="Arial" panose="020B0604020202020204" pitchFamily="34" charset="0"/>
              </a:rPr>
              <a:t>, </a:t>
            </a:r>
            <a:r>
              <a:rPr lang="en-US" altLang="en-US" sz="1200" dirty="0" err="1">
                <a:ea typeface="MS PGothic" panose="020B0600070205080204" pitchFamily="34" charset="-128"/>
                <a:cs typeface="Arial" panose="020B0604020202020204" pitchFamily="34" charset="0"/>
              </a:rPr>
              <a:t>acb</a:t>
            </a:r>
            <a:r>
              <a:rPr lang="en-US" altLang="en-US" sz="1200" dirty="0">
                <a:ea typeface="MS PGothic" panose="020B0600070205080204" pitchFamily="34" charset="-128"/>
                <a:cs typeface="Arial" panose="020B0604020202020204" pitchFamily="34" charset="0"/>
              </a:rPr>
              <a:t>, bac, </a:t>
            </a:r>
            <a:r>
              <a:rPr lang="en-US" altLang="en-US" sz="1200" dirty="0" err="1">
                <a:ea typeface="MS PGothic" panose="020B0600070205080204" pitchFamily="34" charset="-128"/>
                <a:cs typeface="Arial" panose="020B0604020202020204" pitchFamily="34" charset="0"/>
              </a:rPr>
              <a:t>bca</a:t>
            </a:r>
            <a:r>
              <a:rPr lang="en-US" altLang="en-US" sz="1200" dirty="0">
                <a:ea typeface="MS PGothic" panose="020B0600070205080204" pitchFamily="34" charset="-128"/>
                <a:cs typeface="Arial" panose="020B0604020202020204" pitchFamily="34" charset="0"/>
              </a:rPr>
              <a:t>, cab, cba</a:t>
            </a:r>
          </a:p>
          <a:p>
            <a:endParaRPr lang="en-US" altLang="en-US" sz="120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a:t>
            </a:r>
            <a:r>
              <a:rPr lang="en-US" altLang="en-US" sz="1200" b="0" dirty="0">
                <a:ea typeface="MS PGothic" panose="020B0600070205080204" pitchFamily="34" charset="-128"/>
                <a:cs typeface="Arial" panose="020B0604020202020204" pitchFamily="34" charset="0"/>
              </a:rPr>
              <a:t>In general, there are n ! permutations of a set of n  elements, because the first</a:t>
            </a:r>
          </a:p>
          <a:p>
            <a:r>
              <a:rPr lang="en-US" altLang="en-US" sz="1200" b="0" dirty="0">
                <a:ea typeface="MS PGothic" panose="020B0600070205080204" pitchFamily="34" charset="-128"/>
                <a:cs typeface="Arial" panose="020B0604020202020204" pitchFamily="34" charset="0"/>
              </a:rPr>
              <a:t>element can be chosen in one of n  ways, the second in n -  1 ways, the third in n -  2</a:t>
            </a:r>
          </a:p>
          <a:p>
            <a:r>
              <a:rPr lang="en-US" altLang="en-US" sz="1200" b="0" dirty="0">
                <a:ea typeface="MS PGothic" panose="020B0600070205080204" pitchFamily="34" charset="-128"/>
                <a:cs typeface="Arial" panose="020B0604020202020204" pitchFamily="34" charset="0"/>
              </a:rPr>
              <a:t>ways, and so on.</a:t>
            </a:r>
          </a:p>
          <a:p>
            <a:endParaRPr lang="en-US" altLang="en-US" sz="1200" b="0" dirty="0">
              <a:ea typeface="MS PGothic" panose="020B0600070205080204" pitchFamily="34" charset="-128"/>
              <a:cs typeface="Arial" panose="020B0604020202020204" pitchFamily="34" charset="0"/>
            </a:endParaRPr>
          </a:p>
          <a:p>
            <a:r>
              <a:rPr lang="en-US" altLang="en-US" sz="1200" dirty="0">
                <a:ea typeface="MS PGothic" panose="020B0600070205080204" pitchFamily="34" charset="-128"/>
                <a:cs typeface="Arial" panose="020B0604020202020204" pitchFamily="34" charset="0"/>
              </a:rPr>
              <a:t> If, instead, the “cipher” line can be any permutation of the 26 alphabetic characters,</a:t>
            </a:r>
          </a:p>
          <a:p>
            <a:r>
              <a:rPr lang="en-US" altLang="en-US" sz="1200" dirty="0">
                <a:ea typeface="MS PGothic" panose="020B0600070205080204" pitchFamily="34" charset="-128"/>
                <a:cs typeface="Arial" panose="020B0604020202020204" pitchFamily="34" charset="0"/>
              </a:rPr>
              <a:t>then there are 26! or greater than 4 *  10</a:t>
            </a:r>
            <a:r>
              <a:rPr lang="en-US" altLang="en-US" sz="1200" baseline="30000" dirty="0">
                <a:ea typeface="MS PGothic" panose="020B0600070205080204" pitchFamily="34" charset="-128"/>
                <a:cs typeface="Arial" panose="020B0604020202020204" pitchFamily="34" charset="0"/>
              </a:rPr>
              <a:t>26</a:t>
            </a:r>
            <a:r>
              <a:rPr lang="en-US" altLang="en-US" sz="1200" dirty="0">
                <a:ea typeface="MS PGothic" panose="020B0600070205080204" pitchFamily="34" charset="-128"/>
                <a:cs typeface="Arial" panose="020B0604020202020204" pitchFamily="34" charset="0"/>
              </a:rPr>
              <a:t>  possible keys. This is 10 orders of magnitude</a:t>
            </a:r>
          </a:p>
          <a:p>
            <a:r>
              <a:rPr lang="en-US" altLang="en-US" sz="1200" dirty="0">
                <a:ea typeface="MS PGothic" panose="020B0600070205080204" pitchFamily="34" charset="-128"/>
                <a:cs typeface="Arial" panose="020B0604020202020204" pitchFamily="34" charset="0"/>
              </a:rPr>
              <a:t>greater than the key space for DES and would seem to eliminate brute-force</a:t>
            </a:r>
          </a:p>
          <a:p>
            <a:r>
              <a:rPr lang="en-US" altLang="en-US" sz="1200" dirty="0">
                <a:ea typeface="MS PGothic" panose="020B0600070205080204" pitchFamily="34" charset="-128"/>
                <a:cs typeface="Arial" panose="020B0604020202020204" pitchFamily="34" charset="0"/>
              </a:rPr>
              <a:t>techniques for cryptanalysis. Such an approach is referred to as a monoalphabetic</a:t>
            </a:r>
          </a:p>
          <a:p>
            <a:r>
              <a:rPr lang="en-US" altLang="en-US" sz="1200" dirty="0">
                <a:ea typeface="MS PGothic" panose="020B0600070205080204" pitchFamily="34" charset="-128"/>
                <a:cs typeface="Arial" panose="020B0604020202020204" pitchFamily="34" charset="0"/>
              </a:rPr>
              <a:t>substitution cipher, because a single cipher alphabet (mapping from plain alphabet</a:t>
            </a:r>
          </a:p>
          <a:p>
            <a:r>
              <a:rPr lang="en-US" altLang="en-US" sz="1200" dirty="0">
                <a:ea typeface="MS PGothic" panose="020B0600070205080204" pitchFamily="34" charset="-128"/>
                <a:cs typeface="Arial" panose="020B0604020202020204" pitchFamily="34" charset="0"/>
              </a:rPr>
              <a:t>to cipher alphabet) is used per message.</a:t>
            </a:r>
            <a:endParaRPr lang="en-US" altLang="en-US" b="0" dirty="0">
              <a:cs typeface="Arial" panose="020B0604020202020204" pitchFamily="34" charset="0"/>
            </a:endParaRPr>
          </a:p>
        </p:txBody>
      </p:sp>
      <p:sp>
        <p:nvSpPr>
          <p:cNvPr id="84996" name="Slide Number Placeholder 3">
            <a:extLst>
              <a:ext uri="{FF2B5EF4-FFF2-40B4-BE49-F238E27FC236}">
                <a16:creationId xmlns:a16="http://schemas.microsoft.com/office/drawing/2014/main" id="{E2013666-0E20-8439-1EDA-BCC53B83B1A1}"/>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Traditional Arabic" panose="02020603050405020304" pitchFamily="18" charset="-78"/>
                <a:cs typeface="Traditional Arabic" panose="02020603050405020304" pitchFamily="18" charset="-78"/>
              </a:defRPr>
            </a:lvl1pPr>
            <a:lvl2pPr marL="742950" indent="-285750">
              <a:defRPr sz="1000">
                <a:solidFill>
                  <a:schemeClr val="tx1"/>
                </a:solidFill>
                <a:latin typeface="Traditional Arabic" panose="02020603050405020304" pitchFamily="18" charset="-78"/>
                <a:cs typeface="Traditional Arabic" panose="02020603050405020304" pitchFamily="18" charset="-78"/>
              </a:defRPr>
            </a:lvl2pPr>
            <a:lvl3pPr marL="1143000" indent="-228600">
              <a:defRPr sz="1000">
                <a:solidFill>
                  <a:schemeClr val="tx1"/>
                </a:solidFill>
                <a:latin typeface="Traditional Arabic" panose="02020603050405020304" pitchFamily="18" charset="-78"/>
                <a:cs typeface="Traditional Arabic" panose="02020603050405020304" pitchFamily="18" charset="-78"/>
              </a:defRPr>
            </a:lvl3pPr>
            <a:lvl4pPr marL="1600200" indent="-228600">
              <a:defRPr sz="1000">
                <a:solidFill>
                  <a:schemeClr val="tx1"/>
                </a:solidFill>
                <a:latin typeface="Traditional Arabic" panose="02020603050405020304" pitchFamily="18" charset="-78"/>
                <a:cs typeface="Traditional Arabic" panose="02020603050405020304" pitchFamily="18" charset="-78"/>
              </a:defRPr>
            </a:lvl4pPr>
            <a:lvl5pPr marL="2057400" indent="-228600">
              <a:defRPr sz="1000">
                <a:solidFill>
                  <a:schemeClr val="tx1"/>
                </a:solidFill>
                <a:latin typeface="Traditional Arabic" panose="02020603050405020304" pitchFamily="18" charset="-78"/>
                <a:cs typeface="Traditional Arabic" panose="02020603050405020304" pitchFamily="18" charset="-78"/>
              </a:defRPr>
            </a:lvl5pPr>
            <a:lvl6pPr marL="25146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6pPr>
            <a:lvl7pPr marL="29718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7pPr>
            <a:lvl8pPr marL="34290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8pPr>
            <a:lvl9pPr marL="3886200" indent="-228600" eaLnBrk="0" fontAlgn="base" hangingPunct="0">
              <a:spcBef>
                <a:spcPct val="0"/>
              </a:spcBef>
              <a:spcAft>
                <a:spcPct val="0"/>
              </a:spcAft>
              <a:defRPr sz="1000">
                <a:solidFill>
                  <a:schemeClr val="tx1"/>
                </a:solidFill>
                <a:latin typeface="Traditional Arabic" panose="02020603050405020304" pitchFamily="18" charset="-78"/>
                <a:cs typeface="Traditional Arabic" panose="02020603050405020304" pitchFamily="18" charset="-7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40BE5909-0D48-4465-91A6-9E80439C2417}" type="slidenum">
              <a:rPr kumimoji="0" lang="en-US" altLang="en-US" sz="1000" b="0" i="0" u="none" strike="noStrike" kern="1200" cap="none" spc="0" normalizeH="0" baseline="0" noProof="0">
                <a:ln>
                  <a:noFill/>
                </a:ln>
                <a:solidFill>
                  <a:srgbClr val="000000"/>
                </a:solidFill>
                <a:effectLst/>
                <a:uLnTx/>
                <a:uFillTx/>
                <a:latin typeface="Traditional Arabic" panose="02020603050405020304" pitchFamily="18" charset="-78"/>
                <a:ea typeface="+mn-ea"/>
                <a:cs typeface="Traditional Arabic" panose="02020603050405020304" pitchFamily="18" charset="-78"/>
              </a:rPr>
              <a:pPr marL="0" marR="0" lvl="0" indent="0" algn="l" defTabSz="914400" rtl="0" eaLnBrk="0" fontAlgn="base" latinLnBrk="0" hangingPunct="0">
                <a:lnSpc>
                  <a:spcPct val="100000"/>
                </a:lnSpc>
                <a:spcBef>
                  <a:spcPct val="0"/>
                </a:spcBef>
                <a:spcAft>
                  <a:spcPct val="0"/>
                </a:spcAft>
                <a:buClrTx/>
                <a:buSzTx/>
                <a:buFontTx/>
                <a:buNone/>
                <a:tabLst/>
                <a:defRPr/>
              </a:pPr>
              <a:t>10</a:t>
            </a:fld>
            <a:endParaRPr kumimoji="0" lang="en-US" altLang="en-US" sz="1000" b="0" i="0" u="none" strike="noStrike" kern="1200" cap="none" spc="0" normalizeH="0" baseline="0" noProof="0">
              <a:ln>
                <a:noFill/>
              </a:ln>
              <a:solidFill>
                <a:srgbClr val="000000"/>
              </a:solidFill>
              <a:effectLst/>
              <a:uLnTx/>
              <a:uFillTx/>
              <a:latin typeface="Traditional Arabic" panose="02020603050405020304" pitchFamily="18" charset="-78"/>
              <a:ea typeface="+mn-ea"/>
              <a:cs typeface="Traditional Arabic" panose="02020603050405020304" pitchFamily="18" charset="-78"/>
            </a:endParaRPr>
          </a:p>
        </p:txBody>
      </p:sp>
    </p:spTree>
    <p:extLst>
      <p:ext uri="{BB962C8B-B14F-4D97-AF65-F5344CB8AC3E}">
        <p14:creationId xmlns:p14="http://schemas.microsoft.com/office/powerpoint/2010/main" val="202990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C739-3777-4E56-C239-9F9E98E998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1AEF04-CAA0-5366-0853-B3E7DC11C8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CEB934-B48B-FBFE-A74E-52AA099E2455}"/>
              </a:ext>
            </a:extLst>
          </p:cNvPr>
          <p:cNvSpPr>
            <a:spLocks noGrp="1"/>
          </p:cNvSpPr>
          <p:nvPr>
            <p:ph type="dt" sz="half" idx="10"/>
          </p:nvPr>
        </p:nvSpPr>
        <p:spPr/>
        <p:txBody>
          <a:bodyPr/>
          <a:lstStyle/>
          <a:p>
            <a:fld id="{C59A2BDD-8D80-43D7-871D-D77D47FAD249}" type="datetimeFigureOut">
              <a:rPr lang="en-US" smtClean="0"/>
              <a:t>12/27/2022</a:t>
            </a:fld>
            <a:endParaRPr lang="en-US"/>
          </a:p>
        </p:txBody>
      </p:sp>
      <p:sp>
        <p:nvSpPr>
          <p:cNvPr id="5" name="Footer Placeholder 4">
            <a:extLst>
              <a:ext uri="{FF2B5EF4-FFF2-40B4-BE49-F238E27FC236}">
                <a16:creationId xmlns:a16="http://schemas.microsoft.com/office/drawing/2014/main" id="{47D735B0-2961-5AA1-7E0B-2C952E1CF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F708E-4445-676A-D5CC-B6E40F8B4455}"/>
              </a:ext>
            </a:extLst>
          </p:cNvPr>
          <p:cNvSpPr>
            <a:spLocks noGrp="1"/>
          </p:cNvSpPr>
          <p:nvPr>
            <p:ph type="sldNum" sz="quarter" idx="12"/>
          </p:nvPr>
        </p:nvSpPr>
        <p:spPr/>
        <p:txBody>
          <a:bodyPr/>
          <a:lstStyle/>
          <a:p>
            <a:fld id="{711D07EE-084A-462B-A40B-CF22EF6A63E1}" type="slidenum">
              <a:rPr lang="en-US" smtClean="0"/>
              <a:t>‹#›</a:t>
            </a:fld>
            <a:endParaRPr lang="en-US"/>
          </a:p>
        </p:txBody>
      </p:sp>
    </p:spTree>
    <p:extLst>
      <p:ext uri="{BB962C8B-B14F-4D97-AF65-F5344CB8AC3E}">
        <p14:creationId xmlns:p14="http://schemas.microsoft.com/office/powerpoint/2010/main" val="1127029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7088B-0D2F-CFF4-0B6B-3D1D10223F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7699E8-6712-C087-974F-59A3A58B7C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067278-5F7D-4163-2CAA-D3519308A73E}"/>
              </a:ext>
            </a:extLst>
          </p:cNvPr>
          <p:cNvSpPr>
            <a:spLocks noGrp="1"/>
          </p:cNvSpPr>
          <p:nvPr>
            <p:ph type="dt" sz="half" idx="10"/>
          </p:nvPr>
        </p:nvSpPr>
        <p:spPr/>
        <p:txBody>
          <a:bodyPr/>
          <a:lstStyle/>
          <a:p>
            <a:fld id="{C59A2BDD-8D80-43D7-871D-D77D47FAD249}" type="datetimeFigureOut">
              <a:rPr lang="en-US" smtClean="0"/>
              <a:t>12/27/2022</a:t>
            </a:fld>
            <a:endParaRPr lang="en-US"/>
          </a:p>
        </p:txBody>
      </p:sp>
      <p:sp>
        <p:nvSpPr>
          <p:cNvPr id="5" name="Footer Placeholder 4">
            <a:extLst>
              <a:ext uri="{FF2B5EF4-FFF2-40B4-BE49-F238E27FC236}">
                <a16:creationId xmlns:a16="http://schemas.microsoft.com/office/drawing/2014/main" id="{8C466DF5-0915-6478-B76B-6019119830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3109D9-78ED-D2F7-7674-1D260E958D0F}"/>
              </a:ext>
            </a:extLst>
          </p:cNvPr>
          <p:cNvSpPr>
            <a:spLocks noGrp="1"/>
          </p:cNvSpPr>
          <p:nvPr>
            <p:ph type="sldNum" sz="quarter" idx="12"/>
          </p:nvPr>
        </p:nvSpPr>
        <p:spPr/>
        <p:txBody>
          <a:bodyPr/>
          <a:lstStyle/>
          <a:p>
            <a:fld id="{711D07EE-084A-462B-A40B-CF22EF6A63E1}" type="slidenum">
              <a:rPr lang="en-US" smtClean="0"/>
              <a:t>‹#›</a:t>
            </a:fld>
            <a:endParaRPr lang="en-US"/>
          </a:p>
        </p:txBody>
      </p:sp>
    </p:spTree>
    <p:extLst>
      <p:ext uri="{BB962C8B-B14F-4D97-AF65-F5344CB8AC3E}">
        <p14:creationId xmlns:p14="http://schemas.microsoft.com/office/powerpoint/2010/main" val="1119884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7C59A0-BCF6-7EE0-0D6D-7ECCD02891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DE9BB-997D-D38F-6EED-41C60D2951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81214D-1464-47FC-AA7E-FFB5EC855C5F}"/>
              </a:ext>
            </a:extLst>
          </p:cNvPr>
          <p:cNvSpPr>
            <a:spLocks noGrp="1"/>
          </p:cNvSpPr>
          <p:nvPr>
            <p:ph type="dt" sz="half" idx="10"/>
          </p:nvPr>
        </p:nvSpPr>
        <p:spPr/>
        <p:txBody>
          <a:bodyPr/>
          <a:lstStyle/>
          <a:p>
            <a:fld id="{C59A2BDD-8D80-43D7-871D-D77D47FAD249}" type="datetimeFigureOut">
              <a:rPr lang="en-US" smtClean="0"/>
              <a:t>12/27/2022</a:t>
            </a:fld>
            <a:endParaRPr lang="en-US"/>
          </a:p>
        </p:txBody>
      </p:sp>
      <p:sp>
        <p:nvSpPr>
          <p:cNvPr id="5" name="Footer Placeholder 4">
            <a:extLst>
              <a:ext uri="{FF2B5EF4-FFF2-40B4-BE49-F238E27FC236}">
                <a16:creationId xmlns:a16="http://schemas.microsoft.com/office/drawing/2014/main" id="{D6D2B500-61E3-3B28-8D73-6E3300916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26D4CB-A64F-218D-EC68-40E7946B32D5}"/>
              </a:ext>
            </a:extLst>
          </p:cNvPr>
          <p:cNvSpPr>
            <a:spLocks noGrp="1"/>
          </p:cNvSpPr>
          <p:nvPr>
            <p:ph type="sldNum" sz="quarter" idx="12"/>
          </p:nvPr>
        </p:nvSpPr>
        <p:spPr/>
        <p:txBody>
          <a:bodyPr/>
          <a:lstStyle/>
          <a:p>
            <a:fld id="{711D07EE-084A-462B-A40B-CF22EF6A63E1}" type="slidenum">
              <a:rPr lang="en-US" smtClean="0"/>
              <a:t>‹#›</a:t>
            </a:fld>
            <a:endParaRPr lang="en-US"/>
          </a:p>
        </p:txBody>
      </p:sp>
    </p:spTree>
    <p:extLst>
      <p:ext uri="{BB962C8B-B14F-4D97-AF65-F5344CB8AC3E}">
        <p14:creationId xmlns:p14="http://schemas.microsoft.com/office/powerpoint/2010/main" val="427293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B057E-C4FF-2664-B2E5-1205F51DC3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CD814A-16D8-0289-8744-42A4459F14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5237AE-DFEA-C6E8-EE95-6259D5FA71A3}"/>
              </a:ext>
            </a:extLst>
          </p:cNvPr>
          <p:cNvSpPr>
            <a:spLocks noGrp="1"/>
          </p:cNvSpPr>
          <p:nvPr>
            <p:ph type="dt" sz="half" idx="10"/>
          </p:nvPr>
        </p:nvSpPr>
        <p:spPr/>
        <p:txBody>
          <a:bodyPr/>
          <a:lstStyle/>
          <a:p>
            <a:fld id="{C59A2BDD-8D80-43D7-871D-D77D47FAD249}" type="datetimeFigureOut">
              <a:rPr lang="en-US" smtClean="0"/>
              <a:t>12/27/2022</a:t>
            </a:fld>
            <a:endParaRPr lang="en-US"/>
          </a:p>
        </p:txBody>
      </p:sp>
      <p:sp>
        <p:nvSpPr>
          <p:cNvPr id="5" name="Footer Placeholder 4">
            <a:extLst>
              <a:ext uri="{FF2B5EF4-FFF2-40B4-BE49-F238E27FC236}">
                <a16:creationId xmlns:a16="http://schemas.microsoft.com/office/drawing/2014/main" id="{B991212D-DBDF-CC1D-F5EE-E15601F718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D457C-BE3D-3290-C2E1-70B892D8182E}"/>
              </a:ext>
            </a:extLst>
          </p:cNvPr>
          <p:cNvSpPr>
            <a:spLocks noGrp="1"/>
          </p:cNvSpPr>
          <p:nvPr>
            <p:ph type="sldNum" sz="quarter" idx="12"/>
          </p:nvPr>
        </p:nvSpPr>
        <p:spPr/>
        <p:txBody>
          <a:bodyPr/>
          <a:lstStyle/>
          <a:p>
            <a:fld id="{711D07EE-084A-462B-A40B-CF22EF6A63E1}" type="slidenum">
              <a:rPr lang="en-US" smtClean="0"/>
              <a:t>‹#›</a:t>
            </a:fld>
            <a:endParaRPr lang="en-US"/>
          </a:p>
        </p:txBody>
      </p:sp>
    </p:spTree>
    <p:extLst>
      <p:ext uri="{BB962C8B-B14F-4D97-AF65-F5344CB8AC3E}">
        <p14:creationId xmlns:p14="http://schemas.microsoft.com/office/powerpoint/2010/main" val="344696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19D68-28D3-16C0-FF23-B45B0BDE07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E2028D-54D6-04EF-5940-1DEA077016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D8F26F-8C76-975B-CC30-6F0306F46203}"/>
              </a:ext>
            </a:extLst>
          </p:cNvPr>
          <p:cNvSpPr>
            <a:spLocks noGrp="1"/>
          </p:cNvSpPr>
          <p:nvPr>
            <p:ph type="dt" sz="half" idx="10"/>
          </p:nvPr>
        </p:nvSpPr>
        <p:spPr/>
        <p:txBody>
          <a:bodyPr/>
          <a:lstStyle/>
          <a:p>
            <a:fld id="{C59A2BDD-8D80-43D7-871D-D77D47FAD249}" type="datetimeFigureOut">
              <a:rPr lang="en-US" smtClean="0"/>
              <a:t>12/27/2022</a:t>
            </a:fld>
            <a:endParaRPr lang="en-US"/>
          </a:p>
        </p:txBody>
      </p:sp>
      <p:sp>
        <p:nvSpPr>
          <p:cNvPr id="5" name="Footer Placeholder 4">
            <a:extLst>
              <a:ext uri="{FF2B5EF4-FFF2-40B4-BE49-F238E27FC236}">
                <a16:creationId xmlns:a16="http://schemas.microsoft.com/office/drawing/2014/main" id="{966B31CF-92A1-E684-96B3-82D4E77441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6664A1-9D58-7A2D-0FCB-D31DB8875D9E}"/>
              </a:ext>
            </a:extLst>
          </p:cNvPr>
          <p:cNvSpPr>
            <a:spLocks noGrp="1"/>
          </p:cNvSpPr>
          <p:nvPr>
            <p:ph type="sldNum" sz="quarter" idx="12"/>
          </p:nvPr>
        </p:nvSpPr>
        <p:spPr/>
        <p:txBody>
          <a:bodyPr/>
          <a:lstStyle/>
          <a:p>
            <a:fld id="{711D07EE-084A-462B-A40B-CF22EF6A63E1}" type="slidenum">
              <a:rPr lang="en-US" smtClean="0"/>
              <a:t>‹#›</a:t>
            </a:fld>
            <a:endParaRPr lang="en-US"/>
          </a:p>
        </p:txBody>
      </p:sp>
    </p:spTree>
    <p:extLst>
      <p:ext uri="{BB962C8B-B14F-4D97-AF65-F5344CB8AC3E}">
        <p14:creationId xmlns:p14="http://schemas.microsoft.com/office/powerpoint/2010/main" val="14549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D0BF5-6BD7-C801-9333-3766AF7A37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38CA1A-A0A0-4DE3-F92F-4BD8DE1E4D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E44B7B-3CE8-BEF7-0BC7-9F1DD53AFC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4C6818-3A40-4AEC-10D8-A7EDC9A13124}"/>
              </a:ext>
            </a:extLst>
          </p:cNvPr>
          <p:cNvSpPr>
            <a:spLocks noGrp="1"/>
          </p:cNvSpPr>
          <p:nvPr>
            <p:ph type="dt" sz="half" idx="10"/>
          </p:nvPr>
        </p:nvSpPr>
        <p:spPr/>
        <p:txBody>
          <a:bodyPr/>
          <a:lstStyle/>
          <a:p>
            <a:fld id="{C59A2BDD-8D80-43D7-871D-D77D47FAD249}" type="datetimeFigureOut">
              <a:rPr lang="en-US" smtClean="0"/>
              <a:t>12/27/2022</a:t>
            </a:fld>
            <a:endParaRPr lang="en-US"/>
          </a:p>
        </p:txBody>
      </p:sp>
      <p:sp>
        <p:nvSpPr>
          <p:cNvPr id="6" name="Footer Placeholder 5">
            <a:extLst>
              <a:ext uri="{FF2B5EF4-FFF2-40B4-BE49-F238E27FC236}">
                <a16:creationId xmlns:a16="http://schemas.microsoft.com/office/drawing/2014/main" id="{A1395CBC-EEB4-44E1-A9CD-FE6A42536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E904A1-226F-70A4-3886-F5145A81E4F0}"/>
              </a:ext>
            </a:extLst>
          </p:cNvPr>
          <p:cNvSpPr>
            <a:spLocks noGrp="1"/>
          </p:cNvSpPr>
          <p:nvPr>
            <p:ph type="sldNum" sz="quarter" idx="12"/>
          </p:nvPr>
        </p:nvSpPr>
        <p:spPr/>
        <p:txBody>
          <a:bodyPr/>
          <a:lstStyle/>
          <a:p>
            <a:fld id="{711D07EE-084A-462B-A40B-CF22EF6A63E1}" type="slidenum">
              <a:rPr lang="en-US" smtClean="0"/>
              <a:t>‹#›</a:t>
            </a:fld>
            <a:endParaRPr lang="en-US"/>
          </a:p>
        </p:txBody>
      </p:sp>
    </p:spTree>
    <p:extLst>
      <p:ext uri="{BB962C8B-B14F-4D97-AF65-F5344CB8AC3E}">
        <p14:creationId xmlns:p14="http://schemas.microsoft.com/office/powerpoint/2010/main" val="2660891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129E1-D48C-8526-65A7-152C3A8CB2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ABD525-B19D-EFFC-0B20-3481A5092B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AB72E0-37F7-207C-ED4A-DCA8A84CFE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C46254-AFDD-0785-A606-44639A118C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3CE1AE-47B8-D757-E821-1FAED09BF1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9C3AA3-B503-4031-B85E-0EE31BFE0C24}"/>
              </a:ext>
            </a:extLst>
          </p:cNvPr>
          <p:cNvSpPr>
            <a:spLocks noGrp="1"/>
          </p:cNvSpPr>
          <p:nvPr>
            <p:ph type="dt" sz="half" idx="10"/>
          </p:nvPr>
        </p:nvSpPr>
        <p:spPr/>
        <p:txBody>
          <a:bodyPr/>
          <a:lstStyle/>
          <a:p>
            <a:fld id="{C59A2BDD-8D80-43D7-871D-D77D47FAD249}" type="datetimeFigureOut">
              <a:rPr lang="en-US" smtClean="0"/>
              <a:t>12/27/2022</a:t>
            </a:fld>
            <a:endParaRPr lang="en-US"/>
          </a:p>
        </p:txBody>
      </p:sp>
      <p:sp>
        <p:nvSpPr>
          <p:cNvPr id="8" name="Footer Placeholder 7">
            <a:extLst>
              <a:ext uri="{FF2B5EF4-FFF2-40B4-BE49-F238E27FC236}">
                <a16:creationId xmlns:a16="http://schemas.microsoft.com/office/drawing/2014/main" id="{280E4F0C-59FC-C95C-D2AE-70A08A3710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CE7A38-1B51-CEBC-A1CA-20EB995670FD}"/>
              </a:ext>
            </a:extLst>
          </p:cNvPr>
          <p:cNvSpPr>
            <a:spLocks noGrp="1"/>
          </p:cNvSpPr>
          <p:nvPr>
            <p:ph type="sldNum" sz="quarter" idx="12"/>
          </p:nvPr>
        </p:nvSpPr>
        <p:spPr/>
        <p:txBody>
          <a:bodyPr/>
          <a:lstStyle/>
          <a:p>
            <a:fld id="{711D07EE-084A-462B-A40B-CF22EF6A63E1}" type="slidenum">
              <a:rPr lang="en-US" smtClean="0"/>
              <a:t>‹#›</a:t>
            </a:fld>
            <a:endParaRPr lang="en-US"/>
          </a:p>
        </p:txBody>
      </p:sp>
    </p:spTree>
    <p:extLst>
      <p:ext uri="{BB962C8B-B14F-4D97-AF65-F5344CB8AC3E}">
        <p14:creationId xmlns:p14="http://schemas.microsoft.com/office/powerpoint/2010/main" val="2388342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0515F-EB83-E5D1-3558-CD3F8536CC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9B835A-39FE-A8B0-7776-B435974F29A5}"/>
              </a:ext>
            </a:extLst>
          </p:cNvPr>
          <p:cNvSpPr>
            <a:spLocks noGrp="1"/>
          </p:cNvSpPr>
          <p:nvPr>
            <p:ph type="dt" sz="half" idx="10"/>
          </p:nvPr>
        </p:nvSpPr>
        <p:spPr/>
        <p:txBody>
          <a:bodyPr/>
          <a:lstStyle/>
          <a:p>
            <a:fld id="{C59A2BDD-8D80-43D7-871D-D77D47FAD249}" type="datetimeFigureOut">
              <a:rPr lang="en-US" smtClean="0"/>
              <a:t>12/27/2022</a:t>
            </a:fld>
            <a:endParaRPr lang="en-US"/>
          </a:p>
        </p:txBody>
      </p:sp>
      <p:sp>
        <p:nvSpPr>
          <p:cNvPr id="4" name="Footer Placeholder 3">
            <a:extLst>
              <a:ext uri="{FF2B5EF4-FFF2-40B4-BE49-F238E27FC236}">
                <a16:creationId xmlns:a16="http://schemas.microsoft.com/office/drawing/2014/main" id="{369E0DCC-9DD2-831D-F9CD-3AD795B1C0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A715D7-C3CB-8B78-7CDB-5C5EA6CACDF6}"/>
              </a:ext>
            </a:extLst>
          </p:cNvPr>
          <p:cNvSpPr>
            <a:spLocks noGrp="1"/>
          </p:cNvSpPr>
          <p:nvPr>
            <p:ph type="sldNum" sz="quarter" idx="12"/>
          </p:nvPr>
        </p:nvSpPr>
        <p:spPr/>
        <p:txBody>
          <a:bodyPr/>
          <a:lstStyle/>
          <a:p>
            <a:fld id="{711D07EE-084A-462B-A40B-CF22EF6A63E1}" type="slidenum">
              <a:rPr lang="en-US" smtClean="0"/>
              <a:t>‹#›</a:t>
            </a:fld>
            <a:endParaRPr lang="en-US"/>
          </a:p>
        </p:txBody>
      </p:sp>
    </p:spTree>
    <p:extLst>
      <p:ext uri="{BB962C8B-B14F-4D97-AF65-F5344CB8AC3E}">
        <p14:creationId xmlns:p14="http://schemas.microsoft.com/office/powerpoint/2010/main" val="987791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7ECA79-E4CA-C99E-FE70-490AABA7CA9C}"/>
              </a:ext>
            </a:extLst>
          </p:cNvPr>
          <p:cNvSpPr>
            <a:spLocks noGrp="1"/>
          </p:cNvSpPr>
          <p:nvPr>
            <p:ph type="dt" sz="half" idx="10"/>
          </p:nvPr>
        </p:nvSpPr>
        <p:spPr/>
        <p:txBody>
          <a:bodyPr/>
          <a:lstStyle/>
          <a:p>
            <a:fld id="{C59A2BDD-8D80-43D7-871D-D77D47FAD249}" type="datetimeFigureOut">
              <a:rPr lang="en-US" smtClean="0"/>
              <a:t>12/27/2022</a:t>
            </a:fld>
            <a:endParaRPr lang="en-US"/>
          </a:p>
        </p:txBody>
      </p:sp>
      <p:sp>
        <p:nvSpPr>
          <p:cNvPr id="3" name="Footer Placeholder 2">
            <a:extLst>
              <a:ext uri="{FF2B5EF4-FFF2-40B4-BE49-F238E27FC236}">
                <a16:creationId xmlns:a16="http://schemas.microsoft.com/office/drawing/2014/main" id="{285F95F6-F7BE-6621-4B8E-F1CD92F8EE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7B0F81-F091-616F-DE6B-27FB3DADA557}"/>
              </a:ext>
            </a:extLst>
          </p:cNvPr>
          <p:cNvSpPr>
            <a:spLocks noGrp="1"/>
          </p:cNvSpPr>
          <p:nvPr>
            <p:ph type="sldNum" sz="quarter" idx="12"/>
          </p:nvPr>
        </p:nvSpPr>
        <p:spPr/>
        <p:txBody>
          <a:bodyPr/>
          <a:lstStyle/>
          <a:p>
            <a:fld id="{711D07EE-084A-462B-A40B-CF22EF6A63E1}" type="slidenum">
              <a:rPr lang="en-US" smtClean="0"/>
              <a:t>‹#›</a:t>
            </a:fld>
            <a:endParaRPr lang="en-US"/>
          </a:p>
        </p:txBody>
      </p:sp>
    </p:spTree>
    <p:extLst>
      <p:ext uri="{BB962C8B-B14F-4D97-AF65-F5344CB8AC3E}">
        <p14:creationId xmlns:p14="http://schemas.microsoft.com/office/powerpoint/2010/main" val="262600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63B3F-4F99-4A8A-CA8B-9ACE2F1563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78FB6D-64A3-5771-FC56-701A95A7EE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F7833D-DF6E-6221-3EFE-D4268F53F7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FA0EB1-82DC-C593-B694-83D9B15369B0}"/>
              </a:ext>
            </a:extLst>
          </p:cNvPr>
          <p:cNvSpPr>
            <a:spLocks noGrp="1"/>
          </p:cNvSpPr>
          <p:nvPr>
            <p:ph type="dt" sz="half" idx="10"/>
          </p:nvPr>
        </p:nvSpPr>
        <p:spPr/>
        <p:txBody>
          <a:bodyPr/>
          <a:lstStyle/>
          <a:p>
            <a:fld id="{C59A2BDD-8D80-43D7-871D-D77D47FAD249}" type="datetimeFigureOut">
              <a:rPr lang="en-US" smtClean="0"/>
              <a:t>12/27/2022</a:t>
            </a:fld>
            <a:endParaRPr lang="en-US"/>
          </a:p>
        </p:txBody>
      </p:sp>
      <p:sp>
        <p:nvSpPr>
          <p:cNvPr id="6" name="Footer Placeholder 5">
            <a:extLst>
              <a:ext uri="{FF2B5EF4-FFF2-40B4-BE49-F238E27FC236}">
                <a16:creationId xmlns:a16="http://schemas.microsoft.com/office/drawing/2014/main" id="{B235DF7F-E8EB-775C-91BF-FC9B28821C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19F9E1-7582-95F2-58B2-971B68FA7B9C}"/>
              </a:ext>
            </a:extLst>
          </p:cNvPr>
          <p:cNvSpPr>
            <a:spLocks noGrp="1"/>
          </p:cNvSpPr>
          <p:nvPr>
            <p:ph type="sldNum" sz="quarter" idx="12"/>
          </p:nvPr>
        </p:nvSpPr>
        <p:spPr/>
        <p:txBody>
          <a:bodyPr/>
          <a:lstStyle/>
          <a:p>
            <a:fld id="{711D07EE-084A-462B-A40B-CF22EF6A63E1}" type="slidenum">
              <a:rPr lang="en-US" smtClean="0"/>
              <a:t>‹#›</a:t>
            </a:fld>
            <a:endParaRPr lang="en-US"/>
          </a:p>
        </p:txBody>
      </p:sp>
    </p:spTree>
    <p:extLst>
      <p:ext uri="{BB962C8B-B14F-4D97-AF65-F5344CB8AC3E}">
        <p14:creationId xmlns:p14="http://schemas.microsoft.com/office/powerpoint/2010/main" val="1761192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5D38E-517B-8A5C-6D98-EE7D7AB35D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3A3D0A-6243-2747-04A9-5FFCAE3595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EEEA23-1C93-27E9-49EC-727D35F900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8C9E96-97B8-3221-8614-B5766EEE4071}"/>
              </a:ext>
            </a:extLst>
          </p:cNvPr>
          <p:cNvSpPr>
            <a:spLocks noGrp="1"/>
          </p:cNvSpPr>
          <p:nvPr>
            <p:ph type="dt" sz="half" idx="10"/>
          </p:nvPr>
        </p:nvSpPr>
        <p:spPr/>
        <p:txBody>
          <a:bodyPr/>
          <a:lstStyle/>
          <a:p>
            <a:fld id="{C59A2BDD-8D80-43D7-871D-D77D47FAD249}" type="datetimeFigureOut">
              <a:rPr lang="en-US" smtClean="0"/>
              <a:t>12/27/2022</a:t>
            </a:fld>
            <a:endParaRPr lang="en-US"/>
          </a:p>
        </p:txBody>
      </p:sp>
      <p:sp>
        <p:nvSpPr>
          <p:cNvPr id="6" name="Footer Placeholder 5">
            <a:extLst>
              <a:ext uri="{FF2B5EF4-FFF2-40B4-BE49-F238E27FC236}">
                <a16:creationId xmlns:a16="http://schemas.microsoft.com/office/drawing/2014/main" id="{AB092496-F80B-5BDC-F743-517D3A252D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866F3D-1FF1-995D-8EA9-9B846E9D83C6}"/>
              </a:ext>
            </a:extLst>
          </p:cNvPr>
          <p:cNvSpPr>
            <a:spLocks noGrp="1"/>
          </p:cNvSpPr>
          <p:nvPr>
            <p:ph type="sldNum" sz="quarter" idx="12"/>
          </p:nvPr>
        </p:nvSpPr>
        <p:spPr/>
        <p:txBody>
          <a:bodyPr/>
          <a:lstStyle/>
          <a:p>
            <a:fld id="{711D07EE-084A-462B-A40B-CF22EF6A63E1}" type="slidenum">
              <a:rPr lang="en-US" smtClean="0"/>
              <a:t>‹#›</a:t>
            </a:fld>
            <a:endParaRPr lang="en-US"/>
          </a:p>
        </p:txBody>
      </p:sp>
    </p:spTree>
    <p:extLst>
      <p:ext uri="{BB962C8B-B14F-4D97-AF65-F5344CB8AC3E}">
        <p14:creationId xmlns:p14="http://schemas.microsoft.com/office/powerpoint/2010/main" val="1394228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0D6AA4-F994-737D-71F0-2AC947869C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466850-C437-E7F9-B507-5DE0D6A894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7A73F-EAD6-60F9-67BF-9463E7B01F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A2BDD-8D80-43D7-871D-D77D47FAD249}" type="datetimeFigureOut">
              <a:rPr lang="en-US" smtClean="0"/>
              <a:t>12/27/2022</a:t>
            </a:fld>
            <a:endParaRPr lang="en-US"/>
          </a:p>
        </p:txBody>
      </p:sp>
      <p:sp>
        <p:nvSpPr>
          <p:cNvPr id="5" name="Footer Placeholder 4">
            <a:extLst>
              <a:ext uri="{FF2B5EF4-FFF2-40B4-BE49-F238E27FC236}">
                <a16:creationId xmlns:a16="http://schemas.microsoft.com/office/drawing/2014/main" id="{5E0C8234-CA7D-0DE4-7D21-2D8A7DEB9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AD3157-7B47-C6FA-D4C1-0579353578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1D07EE-084A-462B-A40B-CF22EF6A63E1}" type="slidenum">
              <a:rPr lang="en-US" smtClean="0"/>
              <a:t>‹#›</a:t>
            </a:fld>
            <a:endParaRPr lang="en-US"/>
          </a:p>
        </p:txBody>
      </p:sp>
    </p:spTree>
    <p:extLst>
      <p:ext uri="{BB962C8B-B14F-4D97-AF65-F5344CB8AC3E}">
        <p14:creationId xmlns:p14="http://schemas.microsoft.com/office/powerpoint/2010/main" val="1888692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0FCBD669-440A-9B15-3FBA-6072831C898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6391" y="327025"/>
            <a:ext cx="2903220" cy="365125"/>
          </a:xfrm>
          <a:prstGeom prst="rect">
            <a:avLst/>
          </a:prstGeom>
          <a:noFill/>
        </p:spPr>
      </p:pic>
      <p:sp>
        <p:nvSpPr>
          <p:cNvPr id="6" name="TextBox 5">
            <a:extLst>
              <a:ext uri="{FF2B5EF4-FFF2-40B4-BE49-F238E27FC236}">
                <a16:creationId xmlns:a16="http://schemas.microsoft.com/office/drawing/2014/main" id="{6CAFF18A-E3D5-F3DC-A5A9-752D575406C2}"/>
              </a:ext>
            </a:extLst>
          </p:cNvPr>
          <p:cNvSpPr txBox="1"/>
          <p:nvPr/>
        </p:nvSpPr>
        <p:spPr>
          <a:xfrm>
            <a:off x="2688166" y="2189455"/>
            <a:ext cx="6815667" cy="2631490"/>
          </a:xfrm>
          <a:prstGeom prst="rect">
            <a:avLst/>
          </a:prstGeom>
          <a:noFill/>
        </p:spPr>
        <p:txBody>
          <a:bodyPr wrap="square">
            <a:spAutoFit/>
          </a:bodyPr>
          <a:lstStyle/>
          <a:p>
            <a:pPr marL="0" marR="0">
              <a:spcBef>
                <a:spcPts val="400"/>
              </a:spcBef>
              <a:spcAft>
                <a:spcPts val="200"/>
              </a:spcAft>
            </a:pPr>
            <a:r>
              <a:rPr lang="en-US" sz="4800" dirty="0">
                <a:solidFill>
                  <a:srgbClr val="EB5735"/>
                </a:solidFill>
                <a:effectLst/>
                <a:latin typeface="Calibri" panose="020F0502020204030204" pitchFamily="34" charset="0"/>
                <a:ea typeface="Times New Roman" panose="02020603050405020304" pitchFamily="18" charset="0"/>
                <a:cs typeface="Arial" panose="020B0604020202020204" pitchFamily="34" charset="0"/>
              </a:rPr>
              <a:t>Practical Cryptography</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p>
            <a:pPr marL="0" marR="0">
              <a:spcBef>
                <a:spcPts val="400"/>
              </a:spcBef>
              <a:spcAft>
                <a:spcPts val="200"/>
              </a:spcAft>
            </a:pPr>
            <a:r>
              <a:rPr lang="en-US" sz="2000" cap="all" dirty="0">
                <a:effectLst/>
                <a:latin typeface="Calibri" panose="020F0502020204030204" pitchFamily="34" charset="0"/>
                <a:ea typeface="Times New Roman" panose="02020603050405020304" pitchFamily="18" charset="0"/>
                <a:cs typeface="Arial" panose="020B0604020202020204" pitchFamily="34" charset="0"/>
              </a:rPr>
              <a:t>Course work ONE – peer to peer Secure chat system</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p>
            <a:pPr marL="0" marR="0">
              <a:spcBef>
                <a:spcPts val="400"/>
              </a:spcBef>
              <a:spcAft>
                <a:spcPts val="200"/>
              </a:spcAft>
            </a:pPr>
            <a:r>
              <a:rPr lang="en-US" sz="1800" cap="all" dirty="0">
                <a:solidFill>
                  <a:srgbClr val="EB5735"/>
                </a:solidFill>
                <a:effectLst/>
                <a:latin typeface="Calibri" panose="020F0502020204030204" pitchFamily="34" charset="0"/>
                <a:ea typeface="Times New Roman" panose="02020603050405020304" pitchFamily="18" charset="0"/>
                <a:cs typeface="Arial" panose="020B0604020202020204" pitchFamily="34" charset="0"/>
              </a:rPr>
              <a:t>Supervisor: Ayman taha</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p>
            <a:pPr marL="0" marR="0">
              <a:spcBef>
                <a:spcPts val="400"/>
              </a:spcBef>
              <a:spcAft>
                <a:spcPts val="200"/>
              </a:spcAft>
            </a:pPr>
            <a:r>
              <a:rPr lang="en-US" sz="1800" cap="all" dirty="0">
                <a:solidFill>
                  <a:srgbClr val="EB5735"/>
                </a:solidFill>
                <a:effectLst/>
                <a:latin typeface="Calibri" panose="020F0502020204030204" pitchFamily="34" charset="0"/>
                <a:ea typeface="Times New Roman" panose="02020603050405020304" pitchFamily="18" charset="0"/>
                <a:cs typeface="Arial" panose="020B0604020202020204" pitchFamily="34" charset="0"/>
              </a:rPr>
              <a:t>course ID: KH6051</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p>
            <a:pPr marL="0" marR="0">
              <a:spcBef>
                <a:spcPts val="400"/>
              </a:spcBef>
              <a:spcAft>
                <a:spcPts val="200"/>
              </a:spcAft>
            </a:pPr>
            <a:r>
              <a:rPr lang="en-US" sz="1800" cap="all" dirty="0">
                <a:solidFill>
                  <a:srgbClr val="EB5735"/>
                </a:solidFill>
                <a:effectLst/>
                <a:latin typeface="Calibri" panose="020F0502020204030204" pitchFamily="34" charset="0"/>
                <a:ea typeface="Times New Roman" panose="02020603050405020304" pitchFamily="18" charset="0"/>
                <a:cs typeface="Arial" panose="020B0604020202020204" pitchFamily="34" charset="0"/>
              </a:rPr>
              <a:t>Name: Ahmed Farouk Mahmoud </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p>
            <a:pPr marL="0" marR="0">
              <a:spcBef>
                <a:spcPts val="400"/>
              </a:spcBef>
              <a:spcAft>
                <a:spcPts val="200"/>
              </a:spcAft>
            </a:pPr>
            <a:r>
              <a:rPr lang="en-US" sz="1800" cap="all" dirty="0">
                <a:solidFill>
                  <a:srgbClr val="EB5735"/>
                </a:solidFill>
                <a:effectLst/>
                <a:latin typeface="Calibri" panose="020F0502020204030204" pitchFamily="34" charset="0"/>
                <a:ea typeface="Times New Roman" panose="02020603050405020304" pitchFamily="18" charset="0"/>
                <a:cs typeface="Arial" panose="020B0604020202020204" pitchFamily="34" charset="0"/>
              </a:rPr>
              <a:t>Student ID: CU2000512</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8" name="TextBox 7">
            <a:extLst>
              <a:ext uri="{FF2B5EF4-FFF2-40B4-BE49-F238E27FC236}">
                <a16:creationId xmlns:a16="http://schemas.microsoft.com/office/drawing/2014/main" id="{1BBAB8BC-8E54-1D19-DE06-775490A56D57}"/>
              </a:ext>
            </a:extLst>
          </p:cNvPr>
          <p:cNvSpPr txBox="1"/>
          <p:nvPr/>
        </p:nvSpPr>
        <p:spPr>
          <a:xfrm>
            <a:off x="5049942" y="230485"/>
            <a:ext cx="6815667" cy="923330"/>
          </a:xfrm>
          <a:prstGeom prst="rect">
            <a:avLst/>
          </a:prstGeom>
          <a:noFill/>
        </p:spPr>
        <p:txBody>
          <a:bodyPr wrap="square">
            <a:spAutoFit/>
          </a:bodyPr>
          <a:lstStyle/>
          <a:p>
            <a:pPr marL="0" marR="0" algn="r">
              <a:spcBef>
                <a:spcPts val="0"/>
              </a:spcBef>
              <a:spcAft>
                <a:spcPts val="0"/>
              </a:spcAft>
              <a:tabLst>
                <a:tab pos="2971800" algn="ctr"/>
                <a:tab pos="5943600" algn="r"/>
              </a:tabLst>
            </a:pPr>
            <a:r>
              <a:rPr lang="en-US" sz="1800" b="1" dirty="0">
                <a:solidFill>
                  <a:srgbClr val="BFBFBF"/>
                </a:solidFill>
                <a:effectLst/>
                <a:latin typeface="Calibri" panose="020F0502020204030204" pitchFamily="34" charset="0"/>
                <a:ea typeface="Calibri" panose="020F0502020204030204" pitchFamily="34" charset="0"/>
                <a:cs typeface="Arial" panose="020B0604020202020204" pitchFamily="34" charset="0"/>
              </a:rPr>
              <a:t>Practical Cryptography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a:spcBef>
                <a:spcPts val="0"/>
              </a:spcBef>
              <a:spcAft>
                <a:spcPts val="0"/>
              </a:spcAft>
              <a:tabLst>
                <a:tab pos="2971800" algn="ctr"/>
                <a:tab pos="5943600" algn="r"/>
              </a:tabLst>
            </a:pPr>
            <a:r>
              <a:rPr lang="en-US" sz="1800" b="1" dirty="0">
                <a:solidFill>
                  <a:srgbClr val="BFBFBF"/>
                </a:solidFill>
                <a:effectLst/>
                <a:latin typeface="Calibri" panose="020F0502020204030204" pitchFamily="34" charset="0"/>
                <a:ea typeface="Calibri" panose="020F0502020204030204" pitchFamily="34" charset="0"/>
                <a:cs typeface="Arial" panose="020B0604020202020204" pitchFamily="34" charset="0"/>
              </a:rPr>
              <a:t>Fall 2022</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tabLst>
                <a:tab pos="2971800" algn="ctr"/>
                <a:tab pos="5943600" algn="r"/>
              </a:tabLst>
            </a:pPr>
            <a:r>
              <a:rPr lang="en-US" sz="1800" dirty="0">
                <a:solidFill>
                  <a:srgbClr val="BFBFBF"/>
                </a:solidFill>
                <a:effectLst/>
                <a:latin typeface="Calibri" panose="020F0502020204030204" pitchFamily="34"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9927D4-8B2D-C5E6-CDF5-BA1576986BA6}"/>
              </a:ext>
            </a:extLst>
          </p:cNvPr>
          <p:cNvCxnSpPr>
            <a:cxnSpLocks/>
          </p:cNvCxnSpPr>
          <p:nvPr/>
        </p:nvCxnSpPr>
        <p:spPr>
          <a:xfrm>
            <a:off x="0" y="863600"/>
            <a:ext cx="12192000" cy="0"/>
          </a:xfrm>
          <a:prstGeom prst="line">
            <a:avLst/>
          </a:prstGeom>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421418F9-8E43-1008-F375-B057E6048DA1}"/>
              </a:ext>
            </a:extLst>
          </p:cNvPr>
          <p:cNvSpPr txBox="1"/>
          <p:nvPr/>
        </p:nvSpPr>
        <p:spPr>
          <a:xfrm>
            <a:off x="1485900" y="157174"/>
            <a:ext cx="9220200" cy="584775"/>
          </a:xfrm>
          <a:prstGeom prst="rect">
            <a:avLst/>
          </a:prstGeom>
          <a:noFill/>
        </p:spPr>
        <p:txBody>
          <a:bodyPr wrap="square">
            <a:spAutoFit/>
          </a:bodyPr>
          <a:lstStyle/>
          <a:p>
            <a:r>
              <a:rPr lang="en-US" sz="3200" dirty="0">
                <a:solidFill>
                  <a:srgbClr val="E94A26"/>
                </a:solidFill>
                <a:latin typeface="Calibri" panose="020F0502020204030204" pitchFamily="34" charset="0"/>
                <a:ea typeface="Calibri" panose="020F0502020204030204" pitchFamily="34" charset="0"/>
                <a:cs typeface="Arial" panose="020B0604020202020204" pitchFamily="34" charset="0"/>
              </a:rPr>
              <a:t>H</a:t>
            </a:r>
            <a:r>
              <a:rPr lang="en-US" sz="3200" dirty="0">
                <a:solidFill>
                  <a:srgbClr val="E94A26"/>
                </a:solidFill>
                <a:effectLst/>
                <a:latin typeface="Calibri" panose="020F0502020204030204" pitchFamily="34" charset="0"/>
                <a:ea typeface="Calibri" panose="020F0502020204030204" pitchFamily="34" charset="0"/>
                <a:cs typeface="Arial" panose="020B0604020202020204" pitchFamily="34" charset="0"/>
              </a:rPr>
              <a:t>igh-level overview of how my P2P Chat system works</a:t>
            </a:r>
            <a:endParaRPr lang="en-US" sz="3200" dirty="0">
              <a:solidFill>
                <a:srgbClr val="E94A26"/>
              </a:solidFill>
            </a:endParaRPr>
          </a:p>
        </p:txBody>
      </p:sp>
      <p:sp>
        <p:nvSpPr>
          <p:cNvPr id="9" name="TextBox 8">
            <a:extLst>
              <a:ext uri="{FF2B5EF4-FFF2-40B4-BE49-F238E27FC236}">
                <a16:creationId xmlns:a16="http://schemas.microsoft.com/office/drawing/2014/main" id="{10B768A6-DCD4-CD2C-03B8-5E3A1C253B62}"/>
              </a:ext>
            </a:extLst>
          </p:cNvPr>
          <p:cNvSpPr txBox="1"/>
          <p:nvPr/>
        </p:nvSpPr>
        <p:spPr>
          <a:xfrm>
            <a:off x="158749" y="1086989"/>
            <a:ext cx="1717701" cy="369332"/>
          </a:xfrm>
          <a:prstGeom prst="rect">
            <a:avLst/>
          </a:prstGeom>
          <a:noFill/>
        </p:spPr>
        <p:txBody>
          <a:bodyPr wrap="square">
            <a:spAutoFit/>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1. Negotiating</a:t>
            </a:r>
            <a:endParaRPr lang="en-US" dirty="0"/>
          </a:p>
        </p:txBody>
      </p:sp>
      <p:pic>
        <p:nvPicPr>
          <p:cNvPr id="10" name="Picture 9">
            <a:extLst>
              <a:ext uri="{FF2B5EF4-FFF2-40B4-BE49-F238E27FC236}">
                <a16:creationId xmlns:a16="http://schemas.microsoft.com/office/drawing/2014/main" id="{0D96C0D7-DF49-C2E1-BDD1-3E327BC993E6}"/>
              </a:ext>
            </a:extLst>
          </p:cNvPr>
          <p:cNvPicPr>
            <a:picLocks noChangeAspect="1"/>
          </p:cNvPicPr>
          <p:nvPr/>
        </p:nvPicPr>
        <p:blipFill rotWithShape="1">
          <a:blip r:embed="rId3">
            <a:extLst>
              <a:ext uri="{28A0092B-C50C-407E-A947-70E740481C1C}">
                <a14:useLocalDpi xmlns:a14="http://schemas.microsoft.com/office/drawing/2010/main" val="0"/>
              </a:ext>
            </a:extLst>
          </a:blip>
          <a:srcRect r="69062"/>
          <a:stretch/>
        </p:blipFill>
        <p:spPr>
          <a:xfrm>
            <a:off x="2764881" y="1998188"/>
            <a:ext cx="1717702" cy="1972679"/>
          </a:xfrm>
          <a:prstGeom prst="rect">
            <a:avLst/>
          </a:prstGeom>
        </p:spPr>
      </p:pic>
      <p:pic>
        <p:nvPicPr>
          <p:cNvPr id="11" name="Picture 10">
            <a:extLst>
              <a:ext uri="{FF2B5EF4-FFF2-40B4-BE49-F238E27FC236}">
                <a16:creationId xmlns:a16="http://schemas.microsoft.com/office/drawing/2014/main" id="{018398A6-2F83-AF1C-2A7B-4C4D740A86DB}"/>
              </a:ext>
            </a:extLst>
          </p:cNvPr>
          <p:cNvPicPr>
            <a:picLocks noChangeAspect="1"/>
          </p:cNvPicPr>
          <p:nvPr/>
        </p:nvPicPr>
        <p:blipFill rotWithShape="1">
          <a:blip r:embed="rId3">
            <a:extLst>
              <a:ext uri="{28A0092B-C50C-407E-A947-70E740481C1C}">
                <a14:useLocalDpi xmlns:a14="http://schemas.microsoft.com/office/drawing/2010/main" val="0"/>
              </a:ext>
            </a:extLst>
          </a:blip>
          <a:srcRect l="29567" t="24460" r="30937" b="39587"/>
          <a:stretch/>
        </p:blipFill>
        <p:spPr>
          <a:xfrm>
            <a:off x="4742173" y="2509198"/>
            <a:ext cx="2192867" cy="709245"/>
          </a:xfrm>
          <a:prstGeom prst="rect">
            <a:avLst/>
          </a:prstGeom>
        </p:spPr>
      </p:pic>
      <p:pic>
        <p:nvPicPr>
          <p:cNvPr id="12" name="Picture 11">
            <a:extLst>
              <a:ext uri="{FF2B5EF4-FFF2-40B4-BE49-F238E27FC236}">
                <a16:creationId xmlns:a16="http://schemas.microsoft.com/office/drawing/2014/main" id="{47FDC210-15FA-DF64-8D4B-915592E09B31}"/>
              </a:ext>
            </a:extLst>
          </p:cNvPr>
          <p:cNvPicPr>
            <a:picLocks noChangeAspect="1"/>
          </p:cNvPicPr>
          <p:nvPr/>
        </p:nvPicPr>
        <p:blipFill rotWithShape="1">
          <a:blip r:embed="rId3">
            <a:extLst>
              <a:ext uri="{28A0092B-C50C-407E-A947-70E740481C1C}">
                <a14:useLocalDpi xmlns:a14="http://schemas.microsoft.com/office/drawing/2010/main" val="0"/>
              </a:ext>
            </a:extLst>
          </a:blip>
          <a:srcRect l="70129"/>
          <a:stretch/>
        </p:blipFill>
        <p:spPr>
          <a:xfrm>
            <a:off x="7311482" y="1998188"/>
            <a:ext cx="1658435" cy="1972679"/>
          </a:xfrm>
          <a:prstGeom prst="rect">
            <a:avLst/>
          </a:prstGeom>
        </p:spPr>
      </p:pic>
      <p:sp>
        <p:nvSpPr>
          <p:cNvPr id="34" name="TextBox 33">
            <a:extLst>
              <a:ext uri="{FF2B5EF4-FFF2-40B4-BE49-F238E27FC236}">
                <a16:creationId xmlns:a16="http://schemas.microsoft.com/office/drawing/2014/main" id="{DD77D10D-8791-8608-BEAB-C864B48A42A4}"/>
              </a:ext>
            </a:extLst>
          </p:cNvPr>
          <p:cNvSpPr txBox="1"/>
          <p:nvPr/>
        </p:nvSpPr>
        <p:spPr>
          <a:xfrm>
            <a:off x="7410986" y="2526299"/>
            <a:ext cx="872829"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10.10.10.1</a:t>
            </a:r>
            <a:endParaRPr lang="en-US" sz="1200" dirty="0"/>
          </a:p>
        </p:txBody>
      </p:sp>
      <p:sp>
        <p:nvSpPr>
          <p:cNvPr id="35" name="TextBox 34">
            <a:extLst>
              <a:ext uri="{FF2B5EF4-FFF2-40B4-BE49-F238E27FC236}">
                <a16:creationId xmlns:a16="http://schemas.microsoft.com/office/drawing/2014/main" id="{FAD182E3-956B-7A06-82A9-9CF250D926D7}"/>
              </a:ext>
            </a:extLst>
          </p:cNvPr>
          <p:cNvSpPr txBox="1"/>
          <p:nvPr/>
        </p:nvSpPr>
        <p:spPr>
          <a:xfrm>
            <a:off x="3057921" y="2526300"/>
            <a:ext cx="872829"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10.10.10.2</a:t>
            </a:r>
            <a:endParaRPr lang="en-US" sz="1200" dirty="0"/>
          </a:p>
        </p:txBody>
      </p:sp>
      <p:sp>
        <p:nvSpPr>
          <p:cNvPr id="36" name="Rectangle 35">
            <a:extLst>
              <a:ext uri="{FF2B5EF4-FFF2-40B4-BE49-F238E27FC236}">
                <a16:creationId xmlns:a16="http://schemas.microsoft.com/office/drawing/2014/main" id="{671CF0AD-A375-B5DA-9079-A0B561DAA15A}"/>
              </a:ext>
            </a:extLst>
          </p:cNvPr>
          <p:cNvSpPr/>
          <p:nvPr/>
        </p:nvSpPr>
        <p:spPr>
          <a:xfrm>
            <a:off x="10085921" y="985252"/>
            <a:ext cx="1947330" cy="823498"/>
          </a:xfrm>
          <a:prstGeom prst="rect">
            <a:avLst/>
          </a:prstGeom>
          <a:solidFill>
            <a:srgbClr val="E94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 Authentication</a:t>
            </a:r>
          </a:p>
        </p:txBody>
      </p:sp>
    </p:spTree>
    <p:extLst>
      <p:ext uri="{BB962C8B-B14F-4D97-AF65-F5344CB8AC3E}">
        <p14:creationId xmlns:p14="http://schemas.microsoft.com/office/powerpoint/2010/main" val="359170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2BC47807-6331-AA3E-E56F-47C6BCC11FDF}"/>
              </a:ext>
            </a:extLst>
          </p:cNvPr>
          <p:cNvPicPr>
            <a:picLocks noChangeAspect="1"/>
          </p:cNvPicPr>
          <p:nvPr/>
        </p:nvPicPr>
        <p:blipFill>
          <a:blip r:embed="rId3"/>
          <a:stretch>
            <a:fillRect/>
          </a:stretch>
        </p:blipFill>
        <p:spPr>
          <a:xfrm>
            <a:off x="8632161" y="2692985"/>
            <a:ext cx="2547028" cy="3179763"/>
          </a:xfrm>
          <a:prstGeom prst="rect">
            <a:avLst/>
          </a:prstGeom>
        </p:spPr>
      </p:pic>
      <p:pic>
        <p:nvPicPr>
          <p:cNvPr id="17" name="Picture 16">
            <a:extLst>
              <a:ext uri="{FF2B5EF4-FFF2-40B4-BE49-F238E27FC236}">
                <a16:creationId xmlns:a16="http://schemas.microsoft.com/office/drawing/2014/main" id="{8A267F19-E070-70D9-2075-680999809A80}"/>
              </a:ext>
            </a:extLst>
          </p:cNvPr>
          <p:cNvPicPr>
            <a:picLocks noChangeAspect="1"/>
          </p:cNvPicPr>
          <p:nvPr/>
        </p:nvPicPr>
        <p:blipFill>
          <a:blip r:embed="rId4"/>
          <a:stretch>
            <a:fillRect/>
          </a:stretch>
        </p:blipFill>
        <p:spPr>
          <a:xfrm>
            <a:off x="3361267" y="3344333"/>
            <a:ext cx="2023533" cy="1790700"/>
          </a:xfrm>
          <a:prstGeom prst="rect">
            <a:avLst/>
          </a:prstGeom>
        </p:spPr>
      </p:pic>
      <p:cxnSp>
        <p:nvCxnSpPr>
          <p:cNvPr id="4" name="Straight Connector 3">
            <a:extLst>
              <a:ext uri="{FF2B5EF4-FFF2-40B4-BE49-F238E27FC236}">
                <a16:creationId xmlns:a16="http://schemas.microsoft.com/office/drawing/2014/main" id="{A59927D4-8B2D-C5E6-CDF5-BA1576986BA6}"/>
              </a:ext>
            </a:extLst>
          </p:cNvPr>
          <p:cNvCxnSpPr>
            <a:cxnSpLocks/>
          </p:cNvCxnSpPr>
          <p:nvPr/>
        </p:nvCxnSpPr>
        <p:spPr>
          <a:xfrm>
            <a:off x="0" y="863600"/>
            <a:ext cx="12192000" cy="0"/>
          </a:xfrm>
          <a:prstGeom prst="line">
            <a:avLst/>
          </a:prstGeom>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421418F9-8E43-1008-F375-B057E6048DA1}"/>
              </a:ext>
            </a:extLst>
          </p:cNvPr>
          <p:cNvSpPr txBox="1"/>
          <p:nvPr/>
        </p:nvSpPr>
        <p:spPr>
          <a:xfrm>
            <a:off x="1485900" y="157174"/>
            <a:ext cx="9220200" cy="584775"/>
          </a:xfrm>
          <a:prstGeom prst="rect">
            <a:avLst/>
          </a:prstGeom>
          <a:noFill/>
        </p:spPr>
        <p:txBody>
          <a:bodyPr wrap="square">
            <a:spAutoFit/>
          </a:bodyPr>
          <a:lstStyle/>
          <a:p>
            <a:r>
              <a:rPr lang="en-US" sz="3200" dirty="0">
                <a:solidFill>
                  <a:srgbClr val="E94A26"/>
                </a:solidFill>
                <a:latin typeface="Calibri" panose="020F0502020204030204" pitchFamily="34" charset="0"/>
                <a:ea typeface="Calibri" panose="020F0502020204030204" pitchFamily="34" charset="0"/>
                <a:cs typeface="Arial" panose="020B0604020202020204" pitchFamily="34" charset="0"/>
              </a:rPr>
              <a:t>H</a:t>
            </a:r>
            <a:r>
              <a:rPr lang="en-US" sz="3200" dirty="0">
                <a:solidFill>
                  <a:srgbClr val="E94A26"/>
                </a:solidFill>
                <a:effectLst/>
                <a:latin typeface="Calibri" panose="020F0502020204030204" pitchFamily="34" charset="0"/>
                <a:ea typeface="Calibri" panose="020F0502020204030204" pitchFamily="34" charset="0"/>
                <a:cs typeface="Arial" panose="020B0604020202020204" pitchFamily="34" charset="0"/>
              </a:rPr>
              <a:t>igh-level overview of how my P2P Chat system works</a:t>
            </a:r>
            <a:endParaRPr lang="en-US" sz="3200" dirty="0">
              <a:solidFill>
                <a:srgbClr val="E94A26"/>
              </a:solidFill>
            </a:endParaRPr>
          </a:p>
        </p:txBody>
      </p:sp>
      <p:sp>
        <p:nvSpPr>
          <p:cNvPr id="9" name="TextBox 8">
            <a:extLst>
              <a:ext uri="{FF2B5EF4-FFF2-40B4-BE49-F238E27FC236}">
                <a16:creationId xmlns:a16="http://schemas.microsoft.com/office/drawing/2014/main" id="{10B768A6-DCD4-CD2C-03B8-5E3A1C253B62}"/>
              </a:ext>
            </a:extLst>
          </p:cNvPr>
          <p:cNvSpPr txBox="1"/>
          <p:nvPr/>
        </p:nvSpPr>
        <p:spPr>
          <a:xfrm>
            <a:off x="158749" y="1086989"/>
            <a:ext cx="2899172" cy="646331"/>
          </a:xfrm>
          <a:prstGeom prst="rect">
            <a:avLst/>
          </a:prstGeom>
          <a:noFill/>
        </p:spPr>
        <p:txBody>
          <a:bodyPr wrap="square">
            <a:spAutoFit/>
          </a:bodyPr>
          <a:lstStyle/>
          <a:p>
            <a:r>
              <a:rPr lang="en-US" b="1" dirty="0">
                <a:latin typeface="Calibri" panose="020F0502020204030204" pitchFamily="34" charset="0"/>
                <a:cs typeface="Arial" panose="020B0604020202020204" pitchFamily="34" charset="0"/>
              </a:rPr>
              <a:t>2. Swapping Public Keys</a:t>
            </a:r>
            <a:endParaRPr lang="en-US" dirty="0"/>
          </a:p>
          <a:p>
            <a:r>
              <a:rPr lang="en-US" sz="1800" b="1" dirty="0">
                <a:effectLst/>
                <a:latin typeface="Calibri" panose="020F0502020204030204" pitchFamily="34" charset="0"/>
                <a:ea typeface="Calibri" panose="020F0502020204030204" pitchFamily="34" charset="0"/>
                <a:cs typeface="Arial" panose="020B0604020202020204" pitchFamily="34" charset="0"/>
              </a:rPr>
              <a:t> </a:t>
            </a:r>
            <a:endParaRPr lang="en-US" dirty="0"/>
          </a:p>
        </p:txBody>
      </p:sp>
      <p:sp>
        <p:nvSpPr>
          <p:cNvPr id="36" name="Rectangle 35">
            <a:extLst>
              <a:ext uri="{FF2B5EF4-FFF2-40B4-BE49-F238E27FC236}">
                <a16:creationId xmlns:a16="http://schemas.microsoft.com/office/drawing/2014/main" id="{671CF0AD-A375-B5DA-9079-A0B561DAA15A}"/>
              </a:ext>
            </a:extLst>
          </p:cNvPr>
          <p:cNvSpPr/>
          <p:nvPr/>
        </p:nvSpPr>
        <p:spPr>
          <a:xfrm>
            <a:off x="10085921" y="985252"/>
            <a:ext cx="1947330" cy="823498"/>
          </a:xfrm>
          <a:prstGeom prst="rect">
            <a:avLst/>
          </a:prstGeom>
          <a:solidFill>
            <a:srgbClr val="E94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 Authentication</a:t>
            </a:r>
          </a:p>
        </p:txBody>
      </p:sp>
      <p:pic>
        <p:nvPicPr>
          <p:cNvPr id="3" name="Picture 2">
            <a:extLst>
              <a:ext uri="{FF2B5EF4-FFF2-40B4-BE49-F238E27FC236}">
                <a16:creationId xmlns:a16="http://schemas.microsoft.com/office/drawing/2014/main" id="{84E472B9-59E5-3364-E73E-DF47CD3612F9}"/>
              </a:ext>
            </a:extLst>
          </p:cNvPr>
          <p:cNvPicPr>
            <a:picLocks noChangeAspect="1"/>
          </p:cNvPicPr>
          <p:nvPr/>
        </p:nvPicPr>
        <p:blipFill>
          <a:blip r:embed="rId5"/>
          <a:stretch>
            <a:fillRect/>
          </a:stretch>
        </p:blipFill>
        <p:spPr>
          <a:xfrm>
            <a:off x="3057921" y="1137611"/>
            <a:ext cx="5574241" cy="1863660"/>
          </a:xfrm>
          <a:prstGeom prst="rect">
            <a:avLst/>
          </a:prstGeom>
        </p:spPr>
      </p:pic>
      <p:pic>
        <p:nvPicPr>
          <p:cNvPr id="6" name="Picture 5">
            <a:extLst>
              <a:ext uri="{FF2B5EF4-FFF2-40B4-BE49-F238E27FC236}">
                <a16:creationId xmlns:a16="http://schemas.microsoft.com/office/drawing/2014/main" id="{B7C127EE-25A5-48BB-B6DA-4EDB63CEEE28}"/>
              </a:ext>
            </a:extLst>
          </p:cNvPr>
          <p:cNvPicPr>
            <a:picLocks noChangeAspect="1"/>
          </p:cNvPicPr>
          <p:nvPr/>
        </p:nvPicPr>
        <p:blipFill rotWithShape="1">
          <a:blip r:embed="rId6"/>
          <a:srcRect t="5141"/>
          <a:stretch/>
        </p:blipFill>
        <p:spPr>
          <a:xfrm>
            <a:off x="792219" y="4541680"/>
            <a:ext cx="1745497" cy="1444545"/>
          </a:xfrm>
          <a:prstGeom prst="rect">
            <a:avLst/>
          </a:prstGeom>
        </p:spPr>
      </p:pic>
      <p:pic>
        <p:nvPicPr>
          <p:cNvPr id="8" name="Picture 7">
            <a:extLst>
              <a:ext uri="{FF2B5EF4-FFF2-40B4-BE49-F238E27FC236}">
                <a16:creationId xmlns:a16="http://schemas.microsoft.com/office/drawing/2014/main" id="{7C2C3B64-5069-F675-6CB8-231E3DA3C047}"/>
              </a:ext>
            </a:extLst>
          </p:cNvPr>
          <p:cNvPicPr>
            <a:picLocks noChangeAspect="1"/>
          </p:cNvPicPr>
          <p:nvPr/>
        </p:nvPicPr>
        <p:blipFill>
          <a:blip r:embed="rId7"/>
          <a:stretch>
            <a:fillRect/>
          </a:stretch>
        </p:blipFill>
        <p:spPr>
          <a:xfrm>
            <a:off x="7843338" y="4673777"/>
            <a:ext cx="1577647" cy="1444545"/>
          </a:xfrm>
          <a:prstGeom prst="rect">
            <a:avLst/>
          </a:prstGeom>
        </p:spPr>
      </p:pic>
      <p:pic>
        <p:nvPicPr>
          <p:cNvPr id="14" name="Picture 13">
            <a:extLst>
              <a:ext uri="{FF2B5EF4-FFF2-40B4-BE49-F238E27FC236}">
                <a16:creationId xmlns:a16="http://schemas.microsoft.com/office/drawing/2014/main" id="{D95C8E38-CE70-1A76-C219-07992A240C0A}"/>
              </a:ext>
            </a:extLst>
          </p:cNvPr>
          <p:cNvPicPr>
            <a:picLocks noChangeAspect="1"/>
          </p:cNvPicPr>
          <p:nvPr/>
        </p:nvPicPr>
        <p:blipFill>
          <a:blip r:embed="rId8"/>
          <a:stretch>
            <a:fillRect/>
          </a:stretch>
        </p:blipFill>
        <p:spPr>
          <a:xfrm>
            <a:off x="1104322" y="3102693"/>
            <a:ext cx="2508652" cy="1337565"/>
          </a:xfrm>
          <a:prstGeom prst="rect">
            <a:avLst/>
          </a:prstGeom>
        </p:spPr>
      </p:pic>
      <p:pic>
        <p:nvPicPr>
          <p:cNvPr id="19" name="Picture 18">
            <a:extLst>
              <a:ext uri="{FF2B5EF4-FFF2-40B4-BE49-F238E27FC236}">
                <a16:creationId xmlns:a16="http://schemas.microsoft.com/office/drawing/2014/main" id="{62E0832C-A706-7E18-B00B-94D767AE5BA3}"/>
              </a:ext>
            </a:extLst>
          </p:cNvPr>
          <p:cNvPicPr>
            <a:picLocks noChangeAspect="1"/>
          </p:cNvPicPr>
          <p:nvPr/>
        </p:nvPicPr>
        <p:blipFill>
          <a:blip r:embed="rId9"/>
          <a:stretch>
            <a:fillRect/>
          </a:stretch>
        </p:blipFill>
        <p:spPr>
          <a:xfrm>
            <a:off x="3894667" y="5135033"/>
            <a:ext cx="2980265" cy="1102046"/>
          </a:xfrm>
          <a:prstGeom prst="rect">
            <a:avLst/>
          </a:prstGeom>
        </p:spPr>
      </p:pic>
      <p:pic>
        <p:nvPicPr>
          <p:cNvPr id="21" name="Picture 20">
            <a:extLst>
              <a:ext uri="{FF2B5EF4-FFF2-40B4-BE49-F238E27FC236}">
                <a16:creationId xmlns:a16="http://schemas.microsoft.com/office/drawing/2014/main" id="{A82BF8A4-E873-39CB-5622-C515E0966B24}"/>
              </a:ext>
            </a:extLst>
          </p:cNvPr>
          <p:cNvPicPr>
            <a:picLocks noChangeAspect="1"/>
          </p:cNvPicPr>
          <p:nvPr/>
        </p:nvPicPr>
        <p:blipFill>
          <a:blip r:embed="rId10"/>
          <a:stretch>
            <a:fillRect/>
          </a:stretch>
        </p:blipFill>
        <p:spPr>
          <a:xfrm>
            <a:off x="7561524" y="3142243"/>
            <a:ext cx="1859461" cy="1428974"/>
          </a:xfrm>
          <a:prstGeom prst="rect">
            <a:avLst/>
          </a:prstGeom>
        </p:spPr>
      </p:pic>
    </p:spTree>
    <p:extLst>
      <p:ext uri="{BB962C8B-B14F-4D97-AF65-F5344CB8AC3E}">
        <p14:creationId xmlns:p14="http://schemas.microsoft.com/office/powerpoint/2010/main" val="99630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9927D4-8B2D-C5E6-CDF5-BA1576986BA6}"/>
              </a:ext>
            </a:extLst>
          </p:cNvPr>
          <p:cNvCxnSpPr>
            <a:cxnSpLocks/>
          </p:cNvCxnSpPr>
          <p:nvPr/>
        </p:nvCxnSpPr>
        <p:spPr>
          <a:xfrm>
            <a:off x="0" y="863600"/>
            <a:ext cx="12192000" cy="0"/>
          </a:xfrm>
          <a:prstGeom prst="line">
            <a:avLst/>
          </a:prstGeom>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421418F9-8E43-1008-F375-B057E6048DA1}"/>
              </a:ext>
            </a:extLst>
          </p:cNvPr>
          <p:cNvSpPr txBox="1"/>
          <p:nvPr/>
        </p:nvSpPr>
        <p:spPr>
          <a:xfrm>
            <a:off x="1485900" y="157174"/>
            <a:ext cx="9220200" cy="584775"/>
          </a:xfrm>
          <a:prstGeom prst="rect">
            <a:avLst/>
          </a:prstGeom>
          <a:noFill/>
        </p:spPr>
        <p:txBody>
          <a:bodyPr wrap="square">
            <a:spAutoFit/>
          </a:bodyPr>
          <a:lstStyle/>
          <a:p>
            <a:r>
              <a:rPr lang="en-US" sz="3200" dirty="0">
                <a:solidFill>
                  <a:srgbClr val="E94A26"/>
                </a:solidFill>
                <a:latin typeface="Calibri" panose="020F0502020204030204" pitchFamily="34" charset="0"/>
                <a:ea typeface="Calibri" panose="020F0502020204030204" pitchFamily="34" charset="0"/>
                <a:cs typeface="Arial" panose="020B0604020202020204" pitchFamily="34" charset="0"/>
              </a:rPr>
              <a:t>H</a:t>
            </a:r>
            <a:r>
              <a:rPr lang="en-US" sz="3200" dirty="0">
                <a:solidFill>
                  <a:srgbClr val="E94A26"/>
                </a:solidFill>
                <a:effectLst/>
                <a:latin typeface="Calibri" panose="020F0502020204030204" pitchFamily="34" charset="0"/>
                <a:ea typeface="Calibri" panose="020F0502020204030204" pitchFamily="34" charset="0"/>
                <a:cs typeface="Arial" panose="020B0604020202020204" pitchFamily="34" charset="0"/>
              </a:rPr>
              <a:t>igh-level overview of how my P2P Chat system works</a:t>
            </a:r>
            <a:endParaRPr lang="en-US" sz="3200" dirty="0">
              <a:solidFill>
                <a:srgbClr val="E94A26"/>
              </a:solidFill>
            </a:endParaRPr>
          </a:p>
        </p:txBody>
      </p:sp>
      <p:sp>
        <p:nvSpPr>
          <p:cNvPr id="9" name="TextBox 8">
            <a:extLst>
              <a:ext uri="{FF2B5EF4-FFF2-40B4-BE49-F238E27FC236}">
                <a16:creationId xmlns:a16="http://schemas.microsoft.com/office/drawing/2014/main" id="{10B768A6-DCD4-CD2C-03B8-5E3A1C253B62}"/>
              </a:ext>
            </a:extLst>
          </p:cNvPr>
          <p:cNvSpPr txBox="1"/>
          <p:nvPr/>
        </p:nvSpPr>
        <p:spPr>
          <a:xfrm>
            <a:off x="158749" y="1086989"/>
            <a:ext cx="2541319" cy="369332"/>
          </a:xfrm>
          <a:prstGeom prst="rect">
            <a:avLst/>
          </a:prstGeom>
          <a:noFill/>
        </p:spPr>
        <p:txBody>
          <a:bodyPr wrap="square">
            <a:spAutoFit/>
          </a:bodyPr>
          <a:lstStyle/>
          <a:p>
            <a:r>
              <a:rPr lang="en-US" b="1" dirty="0">
                <a:latin typeface="Calibri" panose="020F0502020204030204" pitchFamily="34" charset="0"/>
                <a:cs typeface="Arial" panose="020B0604020202020204" pitchFamily="34" charset="0"/>
              </a:rPr>
              <a:t>3. Authentication</a:t>
            </a:r>
            <a:endParaRPr lang="en-US" dirty="0"/>
          </a:p>
        </p:txBody>
      </p:sp>
      <p:pic>
        <p:nvPicPr>
          <p:cNvPr id="10" name="Picture 9">
            <a:extLst>
              <a:ext uri="{FF2B5EF4-FFF2-40B4-BE49-F238E27FC236}">
                <a16:creationId xmlns:a16="http://schemas.microsoft.com/office/drawing/2014/main" id="{0D96C0D7-DF49-C2E1-BDD1-3E327BC993E6}"/>
              </a:ext>
            </a:extLst>
          </p:cNvPr>
          <p:cNvPicPr>
            <a:picLocks noChangeAspect="1"/>
          </p:cNvPicPr>
          <p:nvPr/>
        </p:nvPicPr>
        <p:blipFill rotWithShape="1">
          <a:blip r:embed="rId3">
            <a:extLst>
              <a:ext uri="{28A0092B-C50C-407E-A947-70E740481C1C}">
                <a14:useLocalDpi xmlns:a14="http://schemas.microsoft.com/office/drawing/2010/main" val="0"/>
              </a:ext>
            </a:extLst>
          </a:blip>
          <a:srcRect r="69062"/>
          <a:stretch/>
        </p:blipFill>
        <p:spPr>
          <a:xfrm>
            <a:off x="2764881" y="1998188"/>
            <a:ext cx="1717702" cy="1972679"/>
          </a:xfrm>
          <a:prstGeom prst="rect">
            <a:avLst/>
          </a:prstGeom>
        </p:spPr>
      </p:pic>
      <p:pic>
        <p:nvPicPr>
          <p:cNvPr id="12" name="Picture 11">
            <a:extLst>
              <a:ext uri="{FF2B5EF4-FFF2-40B4-BE49-F238E27FC236}">
                <a16:creationId xmlns:a16="http://schemas.microsoft.com/office/drawing/2014/main" id="{47FDC210-15FA-DF64-8D4B-915592E09B31}"/>
              </a:ext>
            </a:extLst>
          </p:cNvPr>
          <p:cNvPicPr>
            <a:picLocks noChangeAspect="1"/>
          </p:cNvPicPr>
          <p:nvPr/>
        </p:nvPicPr>
        <p:blipFill rotWithShape="1">
          <a:blip r:embed="rId3">
            <a:extLst>
              <a:ext uri="{28A0092B-C50C-407E-A947-70E740481C1C}">
                <a14:useLocalDpi xmlns:a14="http://schemas.microsoft.com/office/drawing/2010/main" val="0"/>
              </a:ext>
            </a:extLst>
          </a:blip>
          <a:srcRect l="70129"/>
          <a:stretch/>
        </p:blipFill>
        <p:spPr>
          <a:xfrm>
            <a:off x="7311482" y="1998188"/>
            <a:ext cx="1658435" cy="1972679"/>
          </a:xfrm>
          <a:prstGeom prst="rect">
            <a:avLst/>
          </a:prstGeom>
        </p:spPr>
      </p:pic>
      <p:sp>
        <p:nvSpPr>
          <p:cNvPr id="34" name="TextBox 33">
            <a:extLst>
              <a:ext uri="{FF2B5EF4-FFF2-40B4-BE49-F238E27FC236}">
                <a16:creationId xmlns:a16="http://schemas.microsoft.com/office/drawing/2014/main" id="{DD77D10D-8791-8608-BEAB-C864B48A42A4}"/>
              </a:ext>
            </a:extLst>
          </p:cNvPr>
          <p:cNvSpPr txBox="1"/>
          <p:nvPr/>
        </p:nvSpPr>
        <p:spPr>
          <a:xfrm>
            <a:off x="7410986" y="2526299"/>
            <a:ext cx="872829"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10.10.10.1</a:t>
            </a:r>
            <a:endParaRPr lang="en-US" sz="1200" dirty="0"/>
          </a:p>
        </p:txBody>
      </p:sp>
      <p:sp>
        <p:nvSpPr>
          <p:cNvPr id="35" name="TextBox 34">
            <a:extLst>
              <a:ext uri="{FF2B5EF4-FFF2-40B4-BE49-F238E27FC236}">
                <a16:creationId xmlns:a16="http://schemas.microsoft.com/office/drawing/2014/main" id="{FAD182E3-956B-7A06-82A9-9CF250D926D7}"/>
              </a:ext>
            </a:extLst>
          </p:cNvPr>
          <p:cNvSpPr txBox="1"/>
          <p:nvPr/>
        </p:nvSpPr>
        <p:spPr>
          <a:xfrm>
            <a:off x="3057921" y="2526300"/>
            <a:ext cx="872829"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10.10.10.2</a:t>
            </a:r>
            <a:endParaRPr lang="en-US" sz="1200" dirty="0"/>
          </a:p>
        </p:txBody>
      </p:sp>
      <p:sp>
        <p:nvSpPr>
          <p:cNvPr id="7" name="TextBox 6">
            <a:extLst>
              <a:ext uri="{FF2B5EF4-FFF2-40B4-BE49-F238E27FC236}">
                <a16:creationId xmlns:a16="http://schemas.microsoft.com/office/drawing/2014/main" id="{E2CA5953-FF46-5DE3-60CA-84C4D1ADDB87}"/>
              </a:ext>
            </a:extLst>
          </p:cNvPr>
          <p:cNvSpPr txBox="1"/>
          <p:nvPr/>
        </p:nvSpPr>
        <p:spPr>
          <a:xfrm>
            <a:off x="7410986" y="2736770"/>
            <a:ext cx="1163671"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Peer1: 1xxx</a:t>
            </a:r>
            <a:endParaRPr lang="en-US" sz="1200" dirty="0"/>
          </a:p>
        </p:txBody>
      </p:sp>
      <p:sp>
        <p:nvSpPr>
          <p:cNvPr id="8" name="TextBox 7">
            <a:extLst>
              <a:ext uri="{FF2B5EF4-FFF2-40B4-BE49-F238E27FC236}">
                <a16:creationId xmlns:a16="http://schemas.microsoft.com/office/drawing/2014/main" id="{DBB8B624-8FD2-4D1C-B858-98597FBE8AE2}"/>
              </a:ext>
            </a:extLst>
          </p:cNvPr>
          <p:cNvSpPr txBox="1"/>
          <p:nvPr/>
        </p:nvSpPr>
        <p:spPr>
          <a:xfrm>
            <a:off x="3041896" y="2733549"/>
            <a:ext cx="1163671"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Peer1: 2xxx</a:t>
            </a:r>
            <a:endParaRPr lang="en-US" sz="1200" dirty="0"/>
          </a:p>
        </p:txBody>
      </p:sp>
      <p:sp>
        <p:nvSpPr>
          <p:cNvPr id="13" name="Rectangle 12">
            <a:extLst>
              <a:ext uri="{FF2B5EF4-FFF2-40B4-BE49-F238E27FC236}">
                <a16:creationId xmlns:a16="http://schemas.microsoft.com/office/drawing/2014/main" id="{A8C4E726-81CE-B977-EE7F-A530DFF631F5}"/>
              </a:ext>
            </a:extLst>
          </p:cNvPr>
          <p:cNvSpPr/>
          <p:nvPr/>
        </p:nvSpPr>
        <p:spPr>
          <a:xfrm>
            <a:off x="10085921" y="985252"/>
            <a:ext cx="1947330" cy="823498"/>
          </a:xfrm>
          <a:prstGeom prst="rect">
            <a:avLst/>
          </a:prstGeom>
          <a:solidFill>
            <a:srgbClr val="E94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 Authentication</a:t>
            </a:r>
          </a:p>
        </p:txBody>
      </p:sp>
      <p:pic>
        <p:nvPicPr>
          <p:cNvPr id="5" name="Picture 4">
            <a:extLst>
              <a:ext uri="{FF2B5EF4-FFF2-40B4-BE49-F238E27FC236}">
                <a16:creationId xmlns:a16="http://schemas.microsoft.com/office/drawing/2014/main" id="{90E2DE91-0C58-07FD-FB6E-B80D3B5E8072}"/>
              </a:ext>
            </a:extLst>
          </p:cNvPr>
          <p:cNvPicPr>
            <a:picLocks noChangeAspect="1"/>
          </p:cNvPicPr>
          <p:nvPr/>
        </p:nvPicPr>
        <p:blipFill>
          <a:blip r:embed="rId4"/>
          <a:stretch>
            <a:fillRect/>
          </a:stretch>
        </p:blipFill>
        <p:spPr>
          <a:xfrm>
            <a:off x="4759598" y="3010548"/>
            <a:ext cx="2343935" cy="848304"/>
          </a:xfrm>
          <a:prstGeom prst="rect">
            <a:avLst/>
          </a:prstGeom>
        </p:spPr>
      </p:pic>
      <p:pic>
        <p:nvPicPr>
          <p:cNvPr id="14" name="Picture 13">
            <a:extLst>
              <a:ext uri="{FF2B5EF4-FFF2-40B4-BE49-F238E27FC236}">
                <a16:creationId xmlns:a16="http://schemas.microsoft.com/office/drawing/2014/main" id="{2F2D60BF-AA0F-E26D-E4B1-AF2FA032458B}"/>
              </a:ext>
            </a:extLst>
          </p:cNvPr>
          <p:cNvPicPr>
            <a:picLocks noChangeAspect="1"/>
          </p:cNvPicPr>
          <p:nvPr/>
        </p:nvPicPr>
        <p:blipFill>
          <a:blip r:embed="rId5"/>
          <a:stretch>
            <a:fillRect/>
          </a:stretch>
        </p:blipFill>
        <p:spPr>
          <a:xfrm>
            <a:off x="4796150" y="2257517"/>
            <a:ext cx="2238316" cy="631379"/>
          </a:xfrm>
          <a:prstGeom prst="rect">
            <a:avLst/>
          </a:prstGeom>
        </p:spPr>
      </p:pic>
    </p:spTree>
    <p:extLst>
      <p:ext uri="{BB962C8B-B14F-4D97-AF65-F5344CB8AC3E}">
        <p14:creationId xmlns:p14="http://schemas.microsoft.com/office/powerpoint/2010/main" val="157861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9927D4-8B2D-C5E6-CDF5-BA1576986BA6}"/>
              </a:ext>
            </a:extLst>
          </p:cNvPr>
          <p:cNvCxnSpPr>
            <a:cxnSpLocks/>
          </p:cNvCxnSpPr>
          <p:nvPr/>
        </p:nvCxnSpPr>
        <p:spPr>
          <a:xfrm>
            <a:off x="0" y="863600"/>
            <a:ext cx="12192000" cy="0"/>
          </a:xfrm>
          <a:prstGeom prst="line">
            <a:avLst/>
          </a:prstGeom>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421418F9-8E43-1008-F375-B057E6048DA1}"/>
              </a:ext>
            </a:extLst>
          </p:cNvPr>
          <p:cNvSpPr txBox="1"/>
          <p:nvPr/>
        </p:nvSpPr>
        <p:spPr>
          <a:xfrm>
            <a:off x="1485900" y="157174"/>
            <a:ext cx="9220200" cy="584775"/>
          </a:xfrm>
          <a:prstGeom prst="rect">
            <a:avLst/>
          </a:prstGeom>
          <a:noFill/>
        </p:spPr>
        <p:txBody>
          <a:bodyPr wrap="square">
            <a:spAutoFit/>
          </a:bodyPr>
          <a:lstStyle/>
          <a:p>
            <a:r>
              <a:rPr lang="en-US" sz="3200" dirty="0">
                <a:solidFill>
                  <a:srgbClr val="E94A26"/>
                </a:solidFill>
                <a:latin typeface="Calibri" panose="020F0502020204030204" pitchFamily="34" charset="0"/>
                <a:ea typeface="Calibri" panose="020F0502020204030204" pitchFamily="34" charset="0"/>
                <a:cs typeface="Arial" panose="020B0604020202020204" pitchFamily="34" charset="0"/>
              </a:rPr>
              <a:t>H</a:t>
            </a:r>
            <a:r>
              <a:rPr lang="en-US" sz="3200" dirty="0">
                <a:solidFill>
                  <a:srgbClr val="E94A26"/>
                </a:solidFill>
                <a:effectLst/>
                <a:latin typeface="Calibri" panose="020F0502020204030204" pitchFamily="34" charset="0"/>
                <a:ea typeface="Calibri" panose="020F0502020204030204" pitchFamily="34" charset="0"/>
                <a:cs typeface="Arial" panose="020B0604020202020204" pitchFamily="34" charset="0"/>
              </a:rPr>
              <a:t>igh-level overview of how my P2P Chat system works</a:t>
            </a:r>
            <a:endParaRPr lang="en-US" sz="3200" dirty="0">
              <a:solidFill>
                <a:srgbClr val="E94A26"/>
              </a:solidFill>
            </a:endParaRPr>
          </a:p>
        </p:txBody>
      </p:sp>
      <p:sp>
        <p:nvSpPr>
          <p:cNvPr id="9" name="TextBox 8">
            <a:extLst>
              <a:ext uri="{FF2B5EF4-FFF2-40B4-BE49-F238E27FC236}">
                <a16:creationId xmlns:a16="http://schemas.microsoft.com/office/drawing/2014/main" id="{10B768A6-DCD4-CD2C-03B8-5E3A1C253B62}"/>
              </a:ext>
            </a:extLst>
          </p:cNvPr>
          <p:cNvSpPr txBox="1"/>
          <p:nvPr/>
        </p:nvSpPr>
        <p:spPr>
          <a:xfrm>
            <a:off x="158749" y="1086989"/>
            <a:ext cx="2541319" cy="646331"/>
          </a:xfrm>
          <a:prstGeom prst="rect">
            <a:avLst/>
          </a:prstGeom>
          <a:noFill/>
        </p:spPr>
        <p:txBody>
          <a:bodyPr wrap="square">
            <a:spAutoFit/>
          </a:bodyPr>
          <a:lstStyle/>
          <a:p>
            <a:r>
              <a:rPr lang="en-US" b="1" dirty="0">
                <a:latin typeface="Calibri" panose="020F0502020204030204" pitchFamily="34" charset="0"/>
                <a:cs typeface="Arial" panose="020B0604020202020204" pitchFamily="34" charset="0"/>
              </a:rPr>
              <a:t>4. AES key </a:t>
            </a:r>
          </a:p>
          <a:p>
            <a:r>
              <a:rPr lang="en-US" b="1" dirty="0">
                <a:latin typeface="Calibri" panose="020F0502020204030204" pitchFamily="34" charset="0"/>
                <a:cs typeface="Arial" panose="020B0604020202020204" pitchFamily="34" charset="0"/>
              </a:rPr>
              <a:t>5. Sending the messages</a:t>
            </a:r>
            <a:endParaRPr lang="en-US" dirty="0"/>
          </a:p>
        </p:txBody>
      </p:sp>
      <p:pic>
        <p:nvPicPr>
          <p:cNvPr id="10" name="Picture 9">
            <a:extLst>
              <a:ext uri="{FF2B5EF4-FFF2-40B4-BE49-F238E27FC236}">
                <a16:creationId xmlns:a16="http://schemas.microsoft.com/office/drawing/2014/main" id="{0D96C0D7-DF49-C2E1-BDD1-3E327BC993E6}"/>
              </a:ext>
            </a:extLst>
          </p:cNvPr>
          <p:cNvPicPr>
            <a:picLocks noChangeAspect="1"/>
          </p:cNvPicPr>
          <p:nvPr/>
        </p:nvPicPr>
        <p:blipFill rotWithShape="1">
          <a:blip r:embed="rId3">
            <a:extLst>
              <a:ext uri="{28A0092B-C50C-407E-A947-70E740481C1C}">
                <a14:useLocalDpi xmlns:a14="http://schemas.microsoft.com/office/drawing/2010/main" val="0"/>
              </a:ext>
            </a:extLst>
          </a:blip>
          <a:srcRect r="69062"/>
          <a:stretch/>
        </p:blipFill>
        <p:spPr>
          <a:xfrm>
            <a:off x="2764881" y="1998188"/>
            <a:ext cx="1717702" cy="1972679"/>
          </a:xfrm>
          <a:prstGeom prst="rect">
            <a:avLst/>
          </a:prstGeom>
        </p:spPr>
      </p:pic>
      <p:pic>
        <p:nvPicPr>
          <p:cNvPr id="12" name="Picture 11">
            <a:extLst>
              <a:ext uri="{FF2B5EF4-FFF2-40B4-BE49-F238E27FC236}">
                <a16:creationId xmlns:a16="http://schemas.microsoft.com/office/drawing/2014/main" id="{47FDC210-15FA-DF64-8D4B-915592E09B31}"/>
              </a:ext>
            </a:extLst>
          </p:cNvPr>
          <p:cNvPicPr>
            <a:picLocks noChangeAspect="1"/>
          </p:cNvPicPr>
          <p:nvPr/>
        </p:nvPicPr>
        <p:blipFill rotWithShape="1">
          <a:blip r:embed="rId3">
            <a:extLst>
              <a:ext uri="{28A0092B-C50C-407E-A947-70E740481C1C}">
                <a14:useLocalDpi xmlns:a14="http://schemas.microsoft.com/office/drawing/2010/main" val="0"/>
              </a:ext>
            </a:extLst>
          </a:blip>
          <a:srcRect l="70129"/>
          <a:stretch/>
        </p:blipFill>
        <p:spPr>
          <a:xfrm>
            <a:off x="7311482" y="1998188"/>
            <a:ext cx="1658435" cy="1972679"/>
          </a:xfrm>
          <a:prstGeom prst="rect">
            <a:avLst/>
          </a:prstGeom>
        </p:spPr>
      </p:pic>
      <p:sp>
        <p:nvSpPr>
          <p:cNvPr id="34" name="TextBox 33">
            <a:extLst>
              <a:ext uri="{FF2B5EF4-FFF2-40B4-BE49-F238E27FC236}">
                <a16:creationId xmlns:a16="http://schemas.microsoft.com/office/drawing/2014/main" id="{DD77D10D-8791-8608-BEAB-C864B48A42A4}"/>
              </a:ext>
            </a:extLst>
          </p:cNvPr>
          <p:cNvSpPr txBox="1"/>
          <p:nvPr/>
        </p:nvSpPr>
        <p:spPr>
          <a:xfrm>
            <a:off x="7410986" y="2526299"/>
            <a:ext cx="872829"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10.10.10.1</a:t>
            </a:r>
            <a:endParaRPr lang="en-US" sz="1200" dirty="0"/>
          </a:p>
        </p:txBody>
      </p:sp>
      <p:sp>
        <p:nvSpPr>
          <p:cNvPr id="35" name="TextBox 34">
            <a:extLst>
              <a:ext uri="{FF2B5EF4-FFF2-40B4-BE49-F238E27FC236}">
                <a16:creationId xmlns:a16="http://schemas.microsoft.com/office/drawing/2014/main" id="{FAD182E3-956B-7A06-82A9-9CF250D926D7}"/>
              </a:ext>
            </a:extLst>
          </p:cNvPr>
          <p:cNvSpPr txBox="1"/>
          <p:nvPr/>
        </p:nvSpPr>
        <p:spPr>
          <a:xfrm>
            <a:off x="3057921" y="2526300"/>
            <a:ext cx="872829"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10.10.10.2</a:t>
            </a:r>
            <a:endParaRPr lang="en-US" sz="1200" dirty="0"/>
          </a:p>
        </p:txBody>
      </p:sp>
      <p:sp>
        <p:nvSpPr>
          <p:cNvPr id="7" name="TextBox 6">
            <a:extLst>
              <a:ext uri="{FF2B5EF4-FFF2-40B4-BE49-F238E27FC236}">
                <a16:creationId xmlns:a16="http://schemas.microsoft.com/office/drawing/2014/main" id="{E2CA5953-FF46-5DE3-60CA-84C4D1ADDB87}"/>
              </a:ext>
            </a:extLst>
          </p:cNvPr>
          <p:cNvSpPr txBox="1"/>
          <p:nvPr/>
        </p:nvSpPr>
        <p:spPr>
          <a:xfrm>
            <a:off x="7410986" y="2736770"/>
            <a:ext cx="1163671"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Peer1: 1xxx</a:t>
            </a:r>
            <a:endParaRPr lang="en-US" sz="1200" dirty="0"/>
          </a:p>
        </p:txBody>
      </p:sp>
      <p:sp>
        <p:nvSpPr>
          <p:cNvPr id="8" name="TextBox 7">
            <a:extLst>
              <a:ext uri="{FF2B5EF4-FFF2-40B4-BE49-F238E27FC236}">
                <a16:creationId xmlns:a16="http://schemas.microsoft.com/office/drawing/2014/main" id="{DBB8B624-8FD2-4D1C-B858-98597FBE8AE2}"/>
              </a:ext>
            </a:extLst>
          </p:cNvPr>
          <p:cNvSpPr txBox="1"/>
          <p:nvPr/>
        </p:nvSpPr>
        <p:spPr>
          <a:xfrm>
            <a:off x="3041896" y="2733549"/>
            <a:ext cx="1163671"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Peer1: 2xxx</a:t>
            </a:r>
            <a:endParaRPr lang="en-US" sz="1200" dirty="0"/>
          </a:p>
        </p:txBody>
      </p:sp>
      <p:pic>
        <p:nvPicPr>
          <p:cNvPr id="5" name="Picture 4">
            <a:extLst>
              <a:ext uri="{FF2B5EF4-FFF2-40B4-BE49-F238E27FC236}">
                <a16:creationId xmlns:a16="http://schemas.microsoft.com/office/drawing/2014/main" id="{3ACF5926-76AF-BBB4-A611-7BBA1B4E179A}"/>
              </a:ext>
            </a:extLst>
          </p:cNvPr>
          <p:cNvPicPr>
            <a:picLocks noChangeAspect="1"/>
          </p:cNvPicPr>
          <p:nvPr/>
        </p:nvPicPr>
        <p:blipFill>
          <a:blip r:embed="rId4"/>
          <a:stretch>
            <a:fillRect/>
          </a:stretch>
        </p:blipFill>
        <p:spPr>
          <a:xfrm>
            <a:off x="4730323" y="1882867"/>
            <a:ext cx="2168448" cy="1840862"/>
          </a:xfrm>
          <a:prstGeom prst="rect">
            <a:avLst/>
          </a:prstGeom>
        </p:spPr>
      </p:pic>
      <p:sp>
        <p:nvSpPr>
          <p:cNvPr id="11" name="TextBox 10">
            <a:extLst>
              <a:ext uri="{FF2B5EF4-FFF2-40B4-BE49-F238E27FC236}">
                <a16:creationId xmlns:a16="http://schemas.microsoft.com/office/drawing/2014/main" id="{65F32171-1A47-3BDC-FA9E-47C8CA4F886C}"/>
              </a:ext>
            </a:extLst>
          </p:cNvPr>
          <p:cNvSpPr txBox="1"/>
          <p:nvPr/>
        </p:nvSpPr>
        <p:spPr>
          <a:xfrm>
            <a:off x="7422041" y="2947241"/>
            <a:ext cx="1163671"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AES: 123</a:t>
            </a:r>
            <a:endParaRPr lang="en-US" sz="1200" dirty="0"/>
          </a:p>
        </p:txBody>
      </p:sp>
      <p:sp>
        <p:nvSpPr>
          <p:cNvPr id="13" name="TextBox 12">
            <a:extLst>
              <a:ext uri="{FF2B5EF4-FFF2-40B4-BE49-F238E27FC236}">
                <a16:creationId xmlns:a16="http://schemas.microsoft.com/office/drawing/2014/main" id="{BB980D36-6DE9-8FD7-D19B-E70B09759EF4}"/>
              </a:ext>
            </a:extLst>
          </p:cNvPr>
          <p:cNvSpPr txBox="1"/>
          <p:nvPr/>
        </p:nvSpPr>
        <p:spPr>
          <a:xfrm>
            <a:off x="3041896" y="2947241"/>
            <a:ext cx="1163671"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AES: 123</a:t>
            </a:r>
            <a:endParaRPr lang="en-US" sz="1200" dirty="0"/>
          </a:p>
        </p:txBody>
      </p:sp>
      <p:sp>
        <p:nvSpPr>
          <p:cNvPr id="2" name="Rectangle 1">
            <a:extLst>
              <a:ext uri="{FF2B5EF4-FFF2-40B4-BE49-F238E27FC236}">
                <a16:creationId xmlns:a16="http://schemas.microsoft.com/office/drawing/2014/main" id="{06A11278-5A24-A891-C73F-1EDE5135BCC0}"/>
              </a:ext>
            </a:extLst>
          </p:cNvPr>
          <p:cNvSpPr/>
          <p:nvPr/>
        </p:nvSpPr>
        <p:spPr>
          <a:xfrm>
            <a:off x="10085921" y="985252"/>
            <a:ext cx="1947330" cy="823498"/>
          </a:xfrm>
          <a:prstGeom prst="rect">
            <a:avLst/>
          </a:prstGeom>
          <a:solidFill>
            <a:srgbClr val="E94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Authentication</a:t>
            </a:r>
          </a:p>
        </p:txBody>
      </p:sp>
      <p:pic>
        <p:nvPicPr>
          <p:cNvPr id="6" name="Picture 5">
            <a:extLst>
              <a:ext uri="{FF2B5EF4-FFF2-40B4-BE49-F238E27FC236}">
                <a16:creationId xmlns:a16="http://schemas.microsoft.com/office/drawing/2014/main" id="{9A46AE02-39A3-74D4-45A1-E86F1011377C}"/>
              </a:ext>
            </a:extLst>
          </p:cNvPr>
          <p:cNvPicPr>
            <a:picLocks noChangeAspect="1"/>
          </p:cNvPicPr>
          <p:nvPr/>
        </p:nvPicPr>
        <p:blipFill>
          <a:blip r:embed="rId5"/>
          <a:stretch>
            <a:fillRect/>
          </a:stretch>
        </p:blipFill>
        <p:spPr>
          <a:xfrm>
            <a:off x="4775623" y="1676670"/>
            <a:ext cx="2056977" cy="2541141"/>
          </a:xfrm>
          <a:prstGeom prst="rect">
            <a:avLst/>
          </a:prstGeom>
        </p:spPr>
      </p:pic>
    </p:spTree>
    <p:extLst>
      <p:ext uri="{BB962C8B-B14F-4D97-AF65-F5344CB8AC3E}">
        <p14:creationId xmlns:p14="http://schemas.microsoft.com/office/powerpoint/2010/main" val="88835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9927D4-8B2D-C5E6-CDF5-BA1576986BA6}"/>
              </a:ext>
            </a:extLst>
          </p:cNvPr>
          <p:cNvCxnSpPr>
            <a:cxnSpLocks/>
          </p:cNvCxnSpPr>
          <p:nvPr/>
        </p:nvCxnSpPr>
        <p:spPr>
          <a:xfrm>
            <a:off x="0" y="863600"/>
            <a:ext cx="12192000" cy="0"/>
          </a:xfrm>
          <a:prstGeom prst="line">
            <a:avLst/>
          </a:prstGeom>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59475722-79E0-FB4D-EFC2-A7C0B7F37A54}"/>
              </a:ext>
            </a:extLst>
          </p:cNvPr>
          <p:cNvSpPr txBox="1"/>
          <p:nvPr/>
        </p:nvSpPr>
        <p:spPr>
          <a:xfrm>
            <a:off x="1261532" y="1202267"/>
            <a:ext cx="9914467" cy="968278"/>
          </a:xfrm>
          <a:prstGeom prst="rect">
            <a:avLst/>
          </a:prstGeom>
          <a:noFill/>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Cryptographic algorithms are mathematical techniques used to secure communication and protect data from unauthorized access or tampering. There are many different cryptographic algorithms that I used for different purposes in the application, including: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91E233B5-A982-32C3-04DF-70C8FB325E00}"/>
              </a:ext>
            </a:extLst>
          </p:cNvPr>
          <p:cNvSpPr/>
          <p:nvPr/>
        </p:nvSpPr>
        <p:spPr>
          <a:xfrm>
            <a:off x="1375831" y="2302931"/>
            <a:ext cx="1947330" cy="823498"/>
          </a:xfrm>
          <a:prstGeom prst="rect">
            <a:avLst/>
          </a:prstGeom>
          <a:solidFill>
            <a:srgbClr val="E94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Asymmetric-key algorithms</a:t>
            </a:r>
            <a:endParaRPr lang="en-US" dirty="0"/>
          </a:p>
        </p:txBody>
      </p:sp>
      <p:sp>
        <p:nvSpPr>
          <p:cNvPr id="11" name="Rectangle 10">
            <a:extLst>
              <a:ext uri="{FF2B5EF4-FFF2-40B4-BE49-F238E27FC236}">
                <a16:creationId xmlns:a16="http://schemas.microsoft.com/office/drawing/2014/main" id="{F81EC1BF-7858-EDA8-DA5D-B42038CA84BA}"/>
              </a:ext>
            </a:extLst>
          </p:cNvPr>
          <p:cNvSpPr/>
          <p:nvPr/>
        </p:nvSpPr>
        <p:spPr>
          <a:xfrm>
            <a:off x="1375831" y="3603851"/>
            <a:ext cx="1947330" cy="823498"/>
          </a:xfrm>
          <a:prstGeom prst="rect">
            <a:avLst/>
          </a:prstGeom>
          <a:solidFill>
            <a:srgbClr val="E94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Symmetric-key algorithms</a:t>
            </a:r>
            <a:endParaRPr lang="en-US" dirty="0"/>
          </a:p>
        </p:txBody>
      </p:sp>
      <p:sp>
        <p:nvSpPr>
          <p:cNvPr id="12" name="Rectangle 11">
            <a:extLst>
              <a:ext uri="{FF2B5EF4-FFF2-40B4-BE49-F238E27FC236}">
                <a16:creationId xmlns:a16="http://schemas.microsoft.com/office/drawing/2014/main" id="{686A14E6-0285-CC7B-AAB6-27C94C2C22F4}"/>
              </a:ext>
            </a:extLst>
          </p:cNvPr>
          <p:cNvSpPr/>
          <p:nvPr/>
        </p:nvSpPr>
        <p:spPr>
          <a:xfrm>
            <a:off x="1375831" y="5126341"/>
            <a:ext cx="1947330" cy="823498"/>
          </a:xfrm>
          <a:prstGeom prst="rect">
            <a:avLst/>
          </a:prstGeom>
          <a:solidFill>
            <a:srgbClr val="E94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Decentralization</a:t>
            </a:r>
          </a:p>
        </p:txBody>
      </p:sp>
      <p:sp>
        <p:nvSpPr>
          <p:cNvPr id="16" name="TextBox 15">
            <a:extLst>
              <a:ext uri="{FF2B5EF4-FFF2-40B4-BE49-F238E27FC236}">
                <a16:creationId xmlns:a16="http://schemas.microsoft.com/office/drawing/2014/main" id="{421418F9-8E43-1008-F375-B057E6048DA1}"/>
              </a:ext>
            </a:extLst>
          </p:cNvPr>
          <p:cNvSpPr txBox="1"/>
          <p:nvPr/>
        </p:nvSpPr>
        <p:spPr>
          <a:xfrm>
            <a:off x="3245379" y="232546"/>
            <a:ext cx="5701242" cy="584775"/>
          </a:xfrm>
          <a:prstGeom prst="rect">
            <a:avLst/>
          </a:prstGeom>
          <a:noFill/>
        </p:spPr>
        <p:txBody>
          <a:bodyPr wrap="square">
            <a:spAutoFit/>
          </a:bodyPr>
          <a:lstStyle/>
          <a:p>
            <a:r>
              <a:rPr lang="en-US" sz="3200" dirty="0">
                <a:solidFill>
                  <a:srgbClr val="E94A26"/>
                </a:solidFill>
                <a:latin typeface="Calibri" panose="020F0502020204030204" pitchFamily="34" charset="0"/>
                <a:ea typeface="Calibri" panose="020F0502020204030204" pitchFamily="34" charset="0"/>
                <a:cs typeface="Arial" panose="020B0604020202020204" pitchFamily="34" charset="0"/>
              </a:rPr>
              <a:t>Cryptographic Algorithms Used</a:t>
            </a:r>
            <a:endParaRPr lang="en-US" sz="3200" dirty="0">
              <a:solidFill>
                <a:srgbClr val="E94A26"/>
              </a:solidFill>
            </a:endParaRPr>
          </a:p>
        </p:txBody>
      </p:sp>
      <p:sp>
        <p:nvSpPr>
          <p:cNvPr id="3" name="TextBox 2">
            <a:extLst>
              <a:ext uri="{FF2B5EF4-FFF2-40B4-BE49-F238E27FC236}">
                <a16:creationId xmlns:a16="http://schemas.microsoft.com/office/drawing/2014/main" id="{3EC5EC7C-E063-5CD0-9432-6E5D4A8BDD7C}"/>
              </a:ext>
            </a:extLst>
          </p:cNvPr>
          <p:cNvSpPr txBox="1"/>
          <p:nvPr/>
        </p:nvSpPr>
        <p:spPr>
          <a:xfrm>
            <a:off x="2931584" y="2252344"/>
            <a:ext cx="8693150" cy="874085"/>
          </a:xfrm>
          <a:prstGeom prst="rect">
            <a:avLst/>
          </a:prstGeom>
          <a:noFill/>
        </p:spPr>
        <p:txBody>
          <a:bodyPr wrap="square">
            <a:spAutoFit/>
          </a:bodyPr>
          <a:lstStyle/>
          <a:p>
            <a:pPr marR="0" lvl="1" rtl="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Arial" panose="020B0604020202020204" pitchFamily="34" charset="0"/>
              </a:rPr>
              <a:t>In my peer-to-peer application</a:t>
            </a:r>
            <a:r>
              <a:rPr lang="en-US" sz="1200" dirty="0">
                <a:effectLst/>
                <a:latin typeface="Calibri" panose="020F0502020204030204" pitchFamily="34" charset="0"/>
                <a:ea typeface="Calibri" panose="020F0502020204030204" pitchFamily="34" charset="0"/>
                <a:cs typeface="Arial" panose="020B0604020202020204" pitchFamily="34" charset="0"/>
              </a:rPr>
              <a:t> I used RSA for 2 main purposes. Sharing a secret symmetric key and authentication. To share a secret symmetric key peer1 generates a key and encrypts it with the peer2’s public key so only the peer2 can decrypt the key using his private key. As for authentication, peer one sends peer 2 a message encrypted by peer1’s private key allowing peer2 to decrypt it and authenticate peer 1.</a:t>
            </a:r>
          </a:p>
        </p:txBody>
      </p:sp>
      <p:sp>
        <p:nvSpPr>
          <p:cNvPr id="5" name="TextBox 4">
            <a:extLst>
              <a:ext uri="{FF2B5EF4-FFF2-40B4-BE49-F238E27FC236}">
                <a16:creationId xmlns:a16="http://schemas.microsoft.com/office/drawing/2014/main" id="{62366E65-A1D4-A39E-B4F9-DDDF554562D7}"/>
              </a:ext>
            </a:extLst>
          </p:cNvPr>
          <p:cNvSpPr txBox="1"/>
          <p:nvPr/>
        </p:nvSpPr>
        <p:spPr>
          <a:xfrm>
            <a:off x="2931584" y="3553264"/>
            <a:ext cx="8693150" cy="874085"/>
          </a:xfrm>
          <a:prstGeom prst="rect">
            <a:avLst/>
          </a:prstGeom>
          <a:noFill/>
        </p:spPr>
        <p:txBody>
          <a:bodyPr wrap="square">
            <a:spAutoFit/>
          </a:bodyPr>
          <a:lstStyle/>
          <a:p>
            <a:pPr lvl="1">
              <a:lnSpc>
                <a:spcPct val="107000"/>
              </a:lnSpc>
              <a:spcAft>
                <a:spcPts val="800"/>
              </a:spcAft>
            </a:pPr>
            <a:r>
              <a:rPr lang="en-US" sz="1200" b="1" dirty="0">
                <a:latin typeface="Calibri" panose="020F0502020204030204" pitchFamily="34" charset="0"/>
                <a:ea typeface="Calibri" panose="020F0502020204030204" pitchFamily="34" charset="0"/>
                <a:cs typeface="Arial" panose="020B0604020202020204" pitchFamily="34" charset="0"/>
              </a:rPr>
              <a:t>In my peer-to-peer application </a:t>
            </a:r>
            <a:r>
              <a:rPr lang="en-US" sz="1200" dirty="0">
                <a:latin typeface="Calibri" panose="020F0502020204030204" pitchFamily="34" charset="0"/>
                <a:ea typeface="Calibri" panose="020F0502020204030204" pitchFamily="34" charset="0"/>
                <a:cs typeface="Arial" panose="020B0604020202020204" pitchFamily="34" charset="0"/>
              </a:rPr>
              <a:t>I used AES as the main encryption algorithm for encrypting the messages sent between peers. I used a 128-bit key that is randomly generated by one o the peers and sent to the other peer to use. Although is very secure, it can be vulnerable to brakeforce attacks after having about 32 GB of data encrypted with the same key. To fix this, I implemented Key rotation that means I change the key after about 5 to 10 messages.</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AD4FFEFD-D90C-D61A-2CE2-48DF6CEC733D}"/>
              </a:ext>
            </a:extLst>
          </p:cNvPr>
          <p:cNvSpPr txBox="1"/>
          <p:nvPr/>
        </p:nvSpPr>
        <p:spPr>
          <a:xfrm>
            <a:off x="2931584" y="5199856"/>
            <a:ext cx="8693150" cy="676467"/>
          </a:xfrm>
          <a:prstGeom prst="rect">
            <a:avLst/>
          </a:prstGeom>
          <a:noFill/>
        </p:spPr>
        <p:txBody>
          <a:bodyPr wrap="square">
            <a:spAutoFit/>
          </a:bodyPr>
          <a:lstStyle/>
          <a:p>
            <a:pPr lvl="1">
              <a:lnSpc>
                <a:spcPct val="107000"/>
              </a:lnSpc>
              <a:spcAft>
                <a:spcPts val="800"/>
              </a:spcAft>
            </a:pPr>
            <a:r>
              <a:rPr lang="en-US" sz="1200" b="1" dirty="0">
                <a:latin typeface="Calibri" panose="020F0502020204030204" pitchFamily="34" charset="0"/>
                <a:ea typeface="Calibri" panose="020F0502020204030204" pitchFamily="34" charset="0"/>
                <a:cs typeface="Arial" panose="020B0604020202020204" pitchFamily="34" charset="0"/>
              </a:rPr>
              <a:t>In my peer-to-peer </a:t>
            </a:r>
            <a:r>
              <a:rPr lang="en-US" sz="1200" dirty="0">
                <a:latin typeface="Calibri" panose="020F0502020204030204" pitchFamily="34" charset="0"/>
                <a:ea typeface="Calibri" panose="020F0502020204030204" pitchFamily="34" charset="0"/>
                <a:cs typeface="Arial" panose="020B0604020202020204" pitchFamily="34" charset="0"/>
              </a:rPr>
              <a:t>application I used hashes to verify the integrity of the messages being sent. Peer 1 hashes the message sent to peer 2 and peer 2 compares the hash before decrypting the message. If the message was tampered with or changed the hash would not match and the connection will drop.</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2874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3" grpId="0"/>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9927D4-8B2D-C5E6-CDF5-BA1576986BA6}"/>
              </a:ext>
            </a:extLst>
          </p:cNvPr>
          <p:cNvCxnSpPr>
            <a:cxnSpLocks/>
          </p:cNvCxnSpPr>
          <p:nvPr/>
        </p:nvCxnSpPr>
        <p:spPr>
          <a:xfrm>
            <a:off x="0" y="863600"/>
            <a:ext cx="12192000" cy="0"/>
          </a:xfrm>
          <a:prstGeom prst="line">
            <a:avLst/>
          </a:prstGeom>
          <a:ln/>
        </p:spPr>
        <p:style>
          <a:lnRef idx="3">
            <a:schemeClr val="accent2"/>
          </a:lnRef>
          <a:fillRef idx="0">
            <a:schemeClr val="accent2"/>
          </a:fillRef>
          <a:effectRef idx="2">
            <a:schemeClr val="accent2"/>
          </a:effectRef>
          <a:fontRef idx="minor">
            <a:schemeClr val="tx1"/>
          </a:fontRef>
        </p:style>
      </p:cxnSp>
      <p:sp>
        <p:nvSpPr>
          <p:cNvPr id="10" name="Rectangle 9">
            <a:extLst>
              <a:ext uri="{FF2B5EF4-FFF2-40B4-BE49-F238E27FC236}">
                <a16:creationId xmlns:a16="http://schemas.microsoft.com/office/drawing/2014/main" id="{91E233B5-A982-32C3-04DF-70C8FB325E00}"/>
              </a:ext>
            </a:extLst>
          </p:cNvPr>
          <p:cNvSpPr/>
          <p:nvPr/>
        </p:nvSpPr>
        <p:spPr>
          <a:xfrm>
            <a:off x="1725091" y="1346548"/>
            <a:ext cx="1947330" cy="823498"/>
          </a:xfrm>
          <a:prstGeom prst="rect">
            <a:avLst/>
          </a:prstGeom>
          <a:solidFill>
            <a:srgbClr val="E94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Confidentiality</a:t>
            </a:r>
            <a:endParaRPr lang="en-US" dirty="0"/>
          </a:p>
        </p:txBody>
      </p:sp>
      <p:sp>
        <p:nvSpPr>
          <p:cNvPr id="16" name="TextBox 15">
            <a:extLst>
              <a:ext uri="{FF2B5EF4-FFF2-40B4-BE49-F238E27FC236}">
                <a16:creationId xmlns:a16="http://schemas.microsoft.com/office/drawing/2014/main" id="{421418F9-8E43-1008-F375-B057E6048DA1}"/>
              </a:ext>
            </a:extLst>
          </p:cNvPr>
          <p:cNvSpPr txBox="1"/>
          <p:nvPr/>
        </p:nvSpPr>
        <p:spPr>
          <a:xfrm>
            <a:off x="4509823" y="133453"/>
            <a:ext cx="3172354" cy="584775"/>
          </a:xfrm>
          <a:prstGeom prst="rect">
            <a:avLst/>
          </a:prstGeom>
          <a:noFill/>
        </p:spPr>
        <p:txBody>
          <a:bodyPr wrap="square">
            <a:spAutoFit/>
          </a:bodyPr>
          <a:lstStyle/>
          <a:p>
            <a:r>
              <a:rPr lang="en-US" sz="3200" dirty="0">
                <a:solidFill>
                  <a:srgbClr val="E94A26"/>
                </a:solidFill>
                <a:latin typeface="Calibri" panose="020F0502020204030204" pitchFamily="34" charset="0"/>
                <a:ea typeface="Calibri" panose="020F0502020204030204" pitchFamily="34" charset="0"/>
                <a:cs typeface="Arial" panose="020B0604020202020204" pitchFamily="34" charset="0"/>
              </a:rPr>
              <a:t>Security Concerns</a:t>
            </a:r>
            <a:endParaRPr lang="en-US" sz="3200" dirty="0">
              <a:solidFill>
                <a:srgbClr val="E94A26"/>
              </a:solidFill>
            </a:endParaRPr>
          </a:p>
        </p:txBody>
      </p:sp>
      <p:sp>
        <p:nvSpPr>
          <p:cNvPr id="3" name="TextBox 2">
            <a:extLst>
              <a:ext uri="{FF2B5EF4-FFF2-40B4-BE49-F238E27FC236}">
                <a16:creationId xmlns:a16="http://schemas.microsoft.com/office/drawing/2014/main" id="{3EC5EC7C-E063-5CD0-9432-6E5D4A8BDD7C}"/>
              </a:ext>
            </a:extLst>
          </p:cNvPr>
          <p:cNvSpPr txBox="1"/>
          <p:nvPr/>
        </p:nvSpPr>
        <p:spPr>
          <a:xfrm>
            <a:off x="1272122" y="2356196"/>
            <a:ext cx="2489193" cy="3443122"/>
          </a:xfrm>
          <a:prstGeom prst="rect">
            <a:avLst/>
          </a:prstGeom>
          <a:noFill/>
        </p:spPr>
        <p:txBody>
          <a:bodyPr wrap="square">
            <a:spAutoFit/>
          </a:bodyPr>
          <a:lstStyle/>
          <a:p>
            <a:pPr lvl="1" algn="ctr">
              <a:lnSpc>
                <a:spcPct val="107000"/>
              </a:lnSpc>
              <a:spcAft>
                <a:spcPts val="800"/>
              </a:spcAft>
            </a:pPr>
            <a:r>
              <a:rPr lang="en-US" sz="1200" dirty="0">
                <a:latin typeface="Calibri" panose="020F0502020204030204" pitchFamily="34" charset="0"/>
                <a:ea typeface="Calibri" panose="020F0502020204030204" pitchFamily="34" charset="0"/>
                <a:cs typeface="Arial" panose="020B0604020202020204" pitchFamily="34" charset="0"/>
              </a:rPr>
              <a:t>It is important to ensure that the messages being exchanged between peers are kept confidential and are not accessible to unauthorized parties. This can be achieved using encryption as I used RSA public keys to exchange a 128-bit AES key. And every 5 to 10 messages sent the 2 peers change the AES key used, this is known as key rotation, and it is Implemented to ensure that brute force attacks are not possible.</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D7D64CE-F0A2-2B43-1B84-3E95FB847880}"/>
              </a:ext>
            </a:extLst>
          </p:cNvPr>
          <p:cNvSpPr/>
          <p:nvPr/>
        </p:nvSpPr>
        <p:spPr>
          <a:xfrm>
            <a:off x="5089519" y="1346548"/>
            <a:ext cx="1947330" cy="823498"/>
          </a:xfrm>
          <a:prstGeom prst="rect">
            <a:avLst/>
          </a:prstGeom>
          <a:solidFill>
            <a:srgbClr val="E94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Integrity</a:t>
            </a:r>
            <a:endParaRPr lang="en-US" dirty="0"/>
          </a:p>
        </p:txBody>
      </p:sp>
      <p:sp>
        <p:nvSpPr>
          <p:cNvPr id="7" name="TextBox 6">
            <a:extLst>
              <a:ext uri="{FF2B5EF4-FFF2-40B4-BE49-F238E27FC236}">
                <a16:creationId xmlns:a16="http://schemas.microsoft.com/office/drawing/2014/main" id="{70E1F946-A361-FEBE-69BB-609AF3B4239B}"/>
              </a:ext>
            </a:extLst>
          </p:cNvPr>
          <p:cNvSpPr txBox="1"/>
          <p:nvPr/>
        </p:nvSpPr>
        <p:spPr>
          <a:xfrm>
            <a:off x="4636550" y="2356196"/>
            <a:ext cx="2489193" cy="2257413"/>
          </a:xfrm>
          <a:prstGeom prst="rect">
            <a:avLst/>
          </a:prstGeom>
          <a:noFill/>
        </p:spPr>
        <p:txBody>
          <a:bodyPr wrap="square">
            <a:spAutoFit/>
          </a:bodyPr>
          <a:lstStyle/>
          <a:p>
            <a:pPr lvl="1" algn="ctr">
              <a:lnSpc>
                <a:spcPct val="107000"/>
              </a:lnSpc>
              <a:spcAft>
                <a:spcPts val="800"/>
              </a:spcAft>
            </a:pPr>
            <a:r>
              <a:rPr lang="en-US" sz="1200" dirty="0">
                <a:latin typeface="Calibri" panose="020F0502020204030204" pitchFamily="34" charset="0"/>
                <a:ea typeface="Calibri" panose="020F0502020204030204" pitchFamily="34" charset="0"/>
                <a:cs typeface="Arial" panose="020B0604020202020204" pitchFamily="34" charset="0"/>
              </a:rPr>
              <a:t>It is important to ensure that the messages being exchanged between peers have not been tampered with or modified during transmission. This can be achieved using hashes, as every peer hashes every message before sending it and the other peer verifies the hash.</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05E8ED7C-236E-5B4C-2C05-AB2E20E4E9B4}"/>
              </a:ext>
            </a:extLst>
          </p:cNvPr>
          <p:cNvSpPr/>
          <p:nvPr/>
        </p:nvSpPr>
        <p:spPr>
          <a:xfrm>
            <a:off x="8453947" y="1346548"/>
            <a:ext cx="1947330" cy="823498"/>
          </a:xfrm>
          <a:prstGeom prst="rect">
            <a:avLst/>
          </a:prstGeom>
          <a:solidFill>
            <a:srgbClr val="E94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Authentication</a:t>
            </a:r>
            <a:endParaRPr lang="en-US" dirty="0"/>
          </a:p>
        </p:txBody>
      </p:sp>
      <p:sp>
        <p:nvSpPr>
          <p:cNvPr id="13" name="TextBox 12">
            <a:extLst>
              <a:ext uri="{FF2B5EF4-FFF2-40B4-BE49-F238E27FC236}">
                <a16:creationId xmlns:a16="http://schemas.microsoft.com/office/drawing/2014/main" id="{24D318A3-D916-FCCD-7977-8FEA37B5E665}"/>
              </a:ext>
            </a:extLst>
          </p:cNvPr>
          <p:cNvSpPr txBox="1"/>
          <p:nvPr/>
        </p:nvSpPr>
        <p:spPr>
          <a:xfrm>
            <a:off x="8000978" y="2356196"/>
            <a:ext cx="2489193" cy="1862176"/>
          </a:xfrm>
          <a:prstGeom prst="rect">
            <a:avLst/>
          </a:prstGeom>
          <a:noFill/>
        </p:spPr>
        <p:txBody>
          <a:bodyPr wrap="square">
            <a:spAutoFit/>
          </a:bodyPr>
          <a:lstStyle/>
          <a:p>
            <a:pPr lvl="1" algn="ctr">
              <a:lnSpc>
                <a:spcPct val="107000"/>
              </a:lnSpc>
              <a:spcAft>
                <a:spcPts val="800"/>
              </a:spcAft>
            </a:pPr>
            <a:r>
              <a:rPr lang="en-US" sz="1200" dirty="0">
                <a:latin typeface="Calibri" panose="020F0502020204030204" pitchFamily="34" charset="0"/>
                <a:ea typeface="Calibri" panose="020F0502020204030204" pitchFamily="34" charset="0"/>
                <a:cs typeface="Arial" panose="020B0604020202020204" pitchFamily="34" charset="0"/>
              </a:rPr>
              <a:t>It is important to verify the identity of the peers participating in the chat to prevent impersonation attacks. This is achieved using a P2P block chain certificate authority that verifies peers’ public keys and their respective IPs. </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8006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p:bldP spid="2" grpId="0" animBg="1"/>
      <p:bldP spid="7" grpId="0"/>
      <p:bldP spid="8" grpId="0" animBg="1"/>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9927D4-8B2D-C5E6-CDF5-BA1576986BA6}"/>
              </a:ext>
            </a:extLst>
          </p:cNvPr>
          <p:cNvCxnSpPr>
            <a:cxnSpLocks/>
          </p:cNvCxnSpPr>
          <p:nvPr/>
        </p:nvCxnSpPr>
        <p:spPr>
          <a:xfrm>
            <a:off x="0" y="863600"/>
            <a:ext cx="12192000" cy="0"/>
          </a:xfrm>
          <a:prstGeom prst="line">
            <a:avLst/>
          </a:prstGeom>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421418F9-8E43-1008-F375-B057E6048DA1}"/>
              </a:ext>
            </a:extLst>
          </p:cNvPr>
          <p:cNvSpPr txBox="1"/>
          <p:nvPr/>
        </p:nvSpPr>
        <p:spPr>
          <a:xfrm>
            <a:off x="3245379" y="232546"/>
            <a:ext cx="5701242" cy="584775"/>
          </a:xfrm>
          <a:prstGeom prst="rect">
            <a:avLst/>
          </a:prstGeom>
          <a:noFill/>
        </p:spPr>
        <p:txBody>
          <a:bodyPr wrap="square">
            <a:spAutoFit/>
          </a:bodyPr>
          <a:lstStyle/>
          <a:p>
            <a:pPr algn="ctr"/>
            <a:r>
              <a:rPr lang="en-US" sz="3200" dirty="0">
                <a:solidFill>
                  <a:srgbClr val="E94A26"/>
                </a:solidFill>
                <a:latin typeface="Calibri" panose="020F0502020204030204" pitchFamily="34" charset="0"/>
                <a:ea typeface="Calibri" panose="020F0502020204030204" pitchFamily="34" charset="0"/>
                <a:cs typeface="Arial" panose="020B0604020202020204" pitchFamily="34" charset="0"/>
              </a:rPr>
              <a:t>Security Concerns</a:t>
            </a:r>
            <a:endParaRPr lang="en-US" sz="3200" dirty="0">
              <a:solidFill>
                <a:srgbClr val="E94A26"/>
              </a:solidFill>
            </a:endParaRPr>
          </a:p>
        </p:txBody>
      </p:sp>
      <p:sp>
        <p:nvSpPr>
          <p:cNvPr id="13" name="TextBox 12">
            <a:extLst>
              <a:ext uri="{FF2B5EF4-FFF2-40B4-BE49-F238E27FC236}">
                <a16:creationId xmlns:a16="http://schemas.microsoft.com/office/drawing/2014/main" id="{F4DFD082-BAC5-6137-D4EF-CDA63332B6DC}"/>
              </a:ext>
            </a:extLst>
          </p:cNvPr>
          <p:cNvSpPr txBox="1"/>
          <p:nvPr/>
        </p:nvSpPr>
        <p:spPr>
          <a:xfrm>
            <a:off x="478366" y="1835459"/>
            <a:ext cx="11235267" cy="3635547"/>
          </a:xfrm>
          <a:prstGeom prst="rect">
            <a:avLst/>
          </a:prstGeom>
          <a:noFill/>
        </p:spPr>
        <p:txBody>
          <a:bodyPr wrap="square">
            <a:spAutoFit/>
          </a:bodyPr>
          <a:lstStyle/>
          <a:p>
            <a:pPr marR="0" lvl="0" rtl="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Arial" panose="020B0604020202020204" pitchFamily="34" charset="0"/>
              </a:rPr>
              <a:t>Testing the strength of the keys being used for encryption</a:t>
            </a:r>
            <a:r>
              <a:rPr lang="en-US" sz="1800" dirty="0">
                <a:effectLst/>
                <a:latin typeface="Calibri" panose="020F0502020204030204" pitchFamily="34" charset="0"/>
                <a:ea typeface="Calibri" panose="020F0502020204030204" pitchFamily="34" charset="0"/>
                <a:cs typeface="Arial" panose="020B0604020202020204" pitchFamily="34" charset="0"/>
              </a:rPr>
              <a:t>. After attempting to brute force, the AES or the RSA key it was not possible in a human’s lifetime making it almost impossible to brute force the keys.</a:t>
            </a:r>
          </a:p>
          <a:p>
            <a:pPr marL="4572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R="0" lvl="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Arial" panose="020B0604020202020204" pitchFamily="34" charset="0"/>
              </a:rPr>
              <a:t>Testing the system's ability to resist man-in-the-middle attacks</a:t>
            </a:r>
            <a:r>
              <a:rPr lang="en-US" sz="1800" dirty="0">
                <a:effectLst/>
                <a:latin typeface="Calibri" panose="020F0502020204030204" pitchFamily="34" charset="0"/>
                <a:ea typeface="Calibri" panose="020F0502020204030204" pitchFamily="34" charset="0"/>
                <a:cs typeface="Arial" panose="020B0604020202020204" pitchFamily="34" charset="0"/>
              </a:rPr>
              <a:t>. this was done by attempting to intercept and modify messages as they are being transmitted between peers. But failed as all the messages where encrypted and tampering with the encrypted message changes it’s hash.</a:t>
            </a:r>
          </a:p>
          <a:p>
            <a:pPr marL="4572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R="0" lvl="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Testing the system's ability to resist replay attacks</a:t>
            </a:r>
            <a:r>
              <a:rPr lang="en-US" sz="1800" dirty="0">
                <a:effectLst/>
                <a:latin typeface="Calibri" panose="020F0502020204030204" pitchFamily="34" charset="0"/>
                <a:ea typeface="Calibri" panose="020F0502020204030204" pitchFamily="34" charset="0"/>
                <a:cs typeface="Arial" panose="020B0604020202020204" pitchFamily="34" charset="0"/>
              </a:rPr>
              <a:t>, where an attacker captures and re-sends a valid message to trick the system into performing an undesired action. In my application this was the only flow I had and to fix this I need to add a random number that both peers agree on and then every message sent must be greater than that random number by a fixed value, so I an attacker was to send the same message twice it would not be equal to the needed number resulting in the application dropping the connection.</a:t>
            </a:r>
          </a:p>
        </p:txBody>
      </p:sp>
    </p:spTree>
    <p:extLst>
      <p:ext uri="{BB962C8B-B14F-4D97-AF65-F5344CB8AC3E}">
        <p14:creationId xmlns:p14="http://schemas.microsoft.com/office/powerpoint/2010/main" val="4215273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9927D4-8B2D-C5E6-CDF5-BA1576986BA6}"/>
              </a:ext>
            </a:extLst>
          </p:cNvPr>
          <p:cNvCxnSpPr>
            <a:cxnSpLocks/>
          </p:cNvCxnSpPr>
          <p:nvPr/>
        </p:nvCxnSpPr>
        <p:spPr>
          <a:xfrm>
            <a:off x="0" y="863600"/>
            <a:ext cx="12192000" cy="0"/>
          </a:xfrm>
          <a:prstGeom prst="line">
            <a:avLst/>
          </a:prstGeom>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59475722-79E0-FB4D-EFC2-A7C0B7F37A54}"/>
              </a:ext>
            </a:extLst>
          </p:cNvPr>
          <p:cNvSpPr txBox="1"/>
          <p:nvPr/>
        </p:nvSpPr>
        <p:spPr>
          <a:xfrm>
            <a:off x="1261532" y="1202267"/>
            <a:ext cx="9914467" cy="968278"/>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When starting this course work, I had the privilege to choose my own cryptographic application (</a:t>
            </a:r>
            <a:r>
              <a:rPr lang="en-US" sz="1800" b="1" dirty="0">
                <a:effectLst/>
                <a:latin typeface="Calibri" panose="020F0502020204030204" pitchFamily="34" charset="0"/>
                <a:ea typeface="Calibri" panose="020F0502020204030204" pitchFamily="34" charset="0"/>
                <a:cs typeface="Arial" panose="020B0604020202020204" pitchFamily="34" charset="0"/>
              </a:rPr>
              <a:t>A peer-to-peer chat system</a:t>
            </a:r>
            <a:r>
              <a:rPr lang="en-US" sz="1800" dirty="0">
                <a:effectLst/>
                <a:latin typeface="Calibri" panose="020F0502020204030204" pitchFamily="34" charset="0"/>
                <a:ea typeface="Calibri" panose="020F0502020204030204" pitchFamily="34" charset="0"/>
                <a:cs typeface="Arial" panose="020B0604020202020204" pitchFamily="34" charset="0"/>
              </a:rPr>
              <a:t>). There are several reasons why I choose to create a P2P chat system that uses cryptography.</a:t>
            </a:r>
          </a:p>
        </p:txBody>
      </p:sp>
      <p:sp>
        <p:nvSpPr>
          <p:cNvPr id="10" name="Rectangle 9">
            <a:extLst>
              <a:ext uri="{FF2B5EF4-FFF2-40B4-BE49-F238E27FC236}">
                <a16:creationId xmlns:a16="http://schemas.microsoft.com/office/drawing/2014/main" id="{91E233B5-A982-32C3-04DF-70C8FB325E00}"/>
              </a:ext>
            </a:extLst>
          </p:cNvPr>
          <p:cNvSpPr/>
          <p:nvPr/>
        </p:nvSpPr>
        <p:spPr>
          <a:xfrm>
            <a:off x="1807631" y="3090332"/>
            <a:ext cx="1947330" cy="823498"/>
          </a:xfrm>
          <a:prstGeom prst="rect">
            <a:avLst/>
          </a:prstGeom>
          <a:solidFill>
            <a:srgbClr val="E94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Security</a:t>
            </a:r>
          </a:p>
        </p:txBody>
      </p:sp>
      <p:sp>
        <p:nvSpPr>
          <p:cNvPr id="11" name="Rectangle 10">
            <a:extLst>
              <a:ext uri="{FF2B5EF4-FFF2-40B4-BE49-F238E27FC236}">
                <a16:creationId xmlns:a16="http://schemas.microsoft.com/office/drawing/2014/main" id="{F81EC1BF-7858-EDA8-DA5D-B42038CA84BA}"/>
              </a:ext>
            </a:extLst>
          </p:cNvPr>
          <p:cNvSpPr/>
          <p:nvPr/>
        </p:nvSpPr>
        <p:spPr>
          <a:xfrm>
            <a:off x="4017433" y="3090332"/>
            <a:ext cx="1947330" cy="823498"/>
          </a:xfrm>
          <a:prstGeom prst="rect">
            <a:avLst/>
          </a:prstGeom>
          <a:solidFill>
            <a:srgbClr val="E94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Privacy</a:t>
            </a:r>
          </a:p>
        </p:txBody>
      </p:sp>
      <p:sp>
        <p:nvSpPr>
          <p:cNvPr id="12" name="Rectangle 11">
            <a:extLst>
              <a:ext uri="{FF2B5EF4-FFF2-40B4-BE49-F238E27FC236}">
                <a16:creationId xmlns:a16="http://schemas.microsoft.com/office/drawing/2014/main" id="{686A14E6-0285-CC7B-AAB6-27C94C2C22F4}"/>
              </a:ext>
            </a:extLst>
          </p:cNvPr>
          <p:cNvSpPr/>
          <p:nvPr/>
        </p:nvSpPr>
        <p:spPr>
          <a:xfrm>
            <a:off x="6227235" y="3090332"/>
            <a:ext cx="1947330" cy="823498"/>
          </a:xfrm>
          <a:prstGeom prst="rect">
            <a:avLst/>
          </a:prstGeom>
          <a:solidFill>
            <a:srgbClr val="E94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Decentralization</a:t>
            </a:r>
          </a:p>
        </p:txBody>
      </p:sp>
      <p:sp>
        <p:nvSpPr>
          <p:cNvPr id="13" name="Rectangle 12">
            <a:extLst>
              <a:ext uri="{FF2B5EF4-FFF2-40B4-BE49-F238E27FC236}">
                <a16:creationId xmlns:a16="http://schemas.microsoft.com/office/drawing/2014/main" id="{F60C7857-9890-66AB-4936-CEE6AD80DD0D}"/>
              </a:ext>
            </a:extLst>
          </p:cNvPr>
          <p:cNvSpPr/>
          <p:nvPr/>
        </p:nvSpPr>
        <p:spPr>
          <a:xfrm>
            <a:off x="8437037" y="3090332"/>
            <a:ext cx="1947329" cy="823498"/>
          </a:xfrm>
          <a:prstGeom prst="rect">
            <a:avLst/>
          </a:prstGeom>
          <a:solidFill>
            <a:srgbClr val="E94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Convenience</a:t>
            </a:r>
          </a:p>
        </p:txBody>
      </p:sp>
      <p:sp>
        <p:nvSpPr>
          <p:cNvPr id="16" name="TextBox 15">
            <a:extLst>
              <a:ext uri="{FF2B5EF4-FFF2-40B4-BE49-F238E27FC236}">
                <a16:creationId xmlns:a16="http://schemas.microsoft.com/office/drawing/2014/main" id="{421418F9-8E43-1008-F375-B057E6048DA1}"/>
              </a:ext>
            </a:extLst>
          </p:cNvPr>
          <p:cNvSpPr txBox="1"/>
          <p:nvPr/>
        </p:nvSpPr>
        <p:spPr>
          <a:xfrm>
            <a:off x="4382558" y="166066"/>
            <a:ext cx="3426883" cy="584775"/>
          </a:xfrm>
          <a:prstGeom prst="rect">
            <a:avLst/>
          </a:prstGeom>
          <a:noFill/>
        </p:spPr>
        <p:txBody>
          <a:bodyPr wrap="square">
            <a:spAutoFit/>
          </a:bodyPr>
          <a:lstStyle/>
          <a:p>
            <a:r>
              <a:rPr lang="en-US" sz="3200" dirty="0">
                <a:solidFill>
                  <a:srgbClr val="E94A26"/>
                </a:solidFill>
                <a:effectLst/>
                <a:latin typeface="Calibri" panose="020F0502020204030204" pitchFamily="34" charset="0"/>
                <a:ea typeface="Calibri" panose="020F0502020204030204" pitchFamily="34" charset="0"/>
                <a:cs typeface="Arial" panose="020B0604020202020204" pitchFamily="34" charset="0"/>
              </a:rPr>
              <a:t>Application Choice </a:t>
            </a:r>
            <a:endParaRPr lang="en-US" sz="3200" dirty="0">
              <a:solidFill>
                <a:srgbClr val="E94A2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9927D4-8B2D-C5E6-CDF5-BA1576986BA6}"/>
              </a:ext>
            </a:extLst>
          </p:cNvPr>
          <p:cNvCxnSpPr>
            <a:cxnSpLocks/>
          </p:cNvCxnSpPr>
          <p:nvPr/>
        </p:nvCxnSpPr>
        <p:spPr>
          <a:xfrm>
            <a:off x="0" y="863600"/>
            <a:ext cx="12192000" cy="0"/>
          </a:xfrm>
          <a:prstGeom prst="line">
            <a:avLst/>
          </a:prstGeom>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421418F9-8E43-1008-F375-B057E6048DA1}"/>
              </a:ext>
            </a:extLst>
          </p:cNvPr>
          <p:cNvSpPr txBox="1"/>
          <p:nvPr/>
        </p:nvSpPr>
        <p:spPr>
          <a:xfrm>
            <a:off x="3884609" y="170012"/>
            <a:ext cx="4160308" cy="584775"/>
          </a:xfrm>
          <a:prstGeom prst="rect">
            <a:avLst/>
          </a:prstGeom>
          <a:noFill/>
        </p:spPr>
        <p:txBody>
          <a:bodyPr wrap="square">
            <a:spAutoFit/>
          </a:bodyPr>
          <a:lstStyle/>
          <a:p>
            <a:r>
              <a:rPr lang="en-US" sz="3200" dirty="0">
                <a:solidFill>
                  <a:srgbClr val="E94A26"/>
                </a:solidFill>
                <a:effectLst/>
                <a:latin typeface="Calibri" panose="020F0502020204030204" pitchFamily="34" charset="0"/>
                <a:ea typeface="Calibri" panose="020F0502020204030204" pitchFamily="34" charset="0"/>
                <a:cs typeface="Arial" panose="020B0604020202020204" pitchFamily="34" charset="0"/>
              </a:rPr>
              <a:t>Application Design Plan</a:t>
            </a:r>
            <a:endParaRPr lang="en-US" sz="3200" dirty="0">
              <a:solidFill>
                <a:srgbClr val="E94A26"/>
              </a:solidFill>
            </a:endParaRPr>
          </a:p>
        </p:txBody>
      </p:sp>
      <p:sp>
        <p:nvSpPr>
          <p:cNvPr id="5" name="Rectangle 4">
            <a:extLst>
              <a:ext uri="{FF2B5EF4-FFF2-40B4-BE49-F238E27FC236}">
                <a16:creationId xmlns:a16="http://schemas.microsoft.com/office/drawing/2014/main" id="{EC35350A-7246-7AD8-DD5A-F98376655077}"/>
              </a:ext>
            </a:extLst>
          </p:cNvPr>
          <p:cNvSpPr/>
          <p:nvPr/>
        </p:nvSpPr>
        <p:spPr>
          <a:xfrm>
            <a:off x="635524" y="1134532"/>
            <a:ext cx="6498170" cy="823498"/>
          </a:xfrm>
          <a:prstGeom prst="rect">
            <a:avLst/>
          </a:prstGeom>
          <a:solidFill>
            <a:srgbClr val="E94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 Determine the scope and requirements of the P2P chat system</a:t>
            </a:r>
          </a:p>
        </p:txBody>
      </p:sp>
      <p:sp>
        <p:nvSpPr>
          <p:cNvPr id="6" name="Rectangle 5">
            <a:extLst>
              <a:ext uri="{FF2B5EF4-FFF2-40B4-BE49-F238E27FC236}">
                <a16:creationId xmlns:a16="http://schemas.microsoft.com/office/drawing/2014/main" id="{8E294C86-4A1D-86D1-EB0B-A7E5E443BA33}"/>
              </a:ext>
            </a:extLst>
          </p:cNvPr>
          <p:cNvSpPr/>
          <p:nvPr/>
        </p:nvSpPr>
        <p:spPr>
          <a:xfrm>
            <a:off x="635524" y="2201332"/>
            <a:ext cx="6498170" cy="823498"/>
          </a:xfrm>
          <a:prstGeom prst="rect">
            <a:avLst/>
          </a:prstGeom>
          <a:solidFill>
            <a:srgbClr val="E94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2. Design the user interface</a:t>
            </a:r>
          </a:p>
        </p:txBody>
      </p:sp>
      <p:sp>
        <p:nvSpPr>
          <p:cNvPr id="7" name="Rectangle 6">
            <a:extLst>
              <a:ext uri="{FF2B5EF4-FFF2-40B4-BE49-F238E27FC236}">
                <a16:creationId xmlns:a16="http://schemas.microsoft.com/office/drawing/2014/main" id="{96A44B2F-A65F-B916-A9AE-C0CB809431A4}"/>
              </a:ext>
            </a:extLst>
          </p:cNvPr>
          <p:cNvSpPr/>
          <p:nvPr/>
        </p:nvSpPr>
        <p:spPr>
          <a:xfrm>
            <a:off x="635524" y="3268132"/>
            <a:ext cx="6498170" cy="823498"/>
          </a:xfrm>
          <a:prstGeom prst="rect">
            <a:avLst/>
          </a:prstGeom>
          <a:solidFill>
            <a:srgbClr val="E94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3. Implement the P2P networking and communication layer </a:t>
            </a:r>
          </a:p>
        </p:txBody>
      </p:sp>
      <p:sp>
        <p:nvSpPr>
          <p:cNvPr id="14" name="Rectangle 13">
            <a:extLst>
              <a:ext uri="{FF2B5EF4-FFF2-40B4-BE49-F238E27FC236}">
                <a16:creationId xmlns:a16="http://schemas.microsoft.com/office/drawing/2014/main" id="{00845B78-2961-2687-E77D-917AF262AA22}"/>
              </a:ext>
            </a:extLst>
          </p:cNvPr>
          <p:cNvSpPr/>
          <p:nvPr/>
        </p:nvSpPr>
        <p:spPr>
          <a:xfrm>
            <a:off x="635524" y="4334932"/>
            <a:ext cx="6498170" cy="823498"/>
          </a:xfrm>
          <a:prstGeom prst="rect">
            <a:avLst/>
          </a:prstGeom>
          <a:solidFill>
            <a:srgbClr val="E94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4. Implement the cryptographic layer</a:t>
            </a:r>
          </a:p>
        </p:txBody>
      </p:sp>
      <p:sp>
        <p:nvSpPr>
          <p:cNvPr id="15" name="Rectangle 14">
            <a:extLst>
              <a:ext uri="{FF2B5EF4-FFF2-40B4-BE49-F238E27FC236}">
                <a16:creationId xmlns:a16="http://schemas.microsoft.com/office/drawing/2014/main" id="{02FF3CEF-9638-B27A-688A-5F6C8D1BD4E2}"/>
              </a:ext>
            </a:extLst>
          </p:cNvPr>
          <p:cNvSpPr/>
          <p:nvPr/>
        </p:nvSpPr>
        <p:spPr>
          <a:xfrm>
            <a:off x="635524" y="5401732"/>
            <a:ext cx="6498170" cy="823498"/>
          </a:xfrm>
          <a:prstGeom prst="rect">
            <a:avLst/>
          </a:prstGeom>
          <a:solidFill>
            <a:srgbClr val="E94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5. Test and debug the system </a:t>
            </a:r>
          </a:p>
        </p:txBody>
      </p:sp>
      <p:sp>
        <p:nvSpPr>
          <p:cNvPr id="18" name="Arrow: Down 17">
            <a:extLst>
              <a:ext uri="{FF2B5EF4-FFF2-40B4-BE49-F238E27FC236}">
                <a16:creationId xmlns:a16="http://schemas.microsoft.com/office/drawing/2014/main" id="{DDEF9D94-41DE-3868-F928-02C8D7BAD096}"/>
              </a:ext>
            </a:extLst>
          </p:cNvPr>
          <p:cNvSpPr/>
          <p:nvPr/>
        </p:nvSpPr>
        <p:spPr>
          <a:xfrm>
            <a:off x="7803617" y="1134534"/>
            <a:ext cx="482600" cy="5090696"/>
          </a:xfrm>
          <a:prstGeom prst="downArrow">
            <a:avLst/>
          </a:prstGeom>
          <a:solidFill>
            <a:srgbClr val="E94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457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4" grpId="0" animBg="1"/>
      <p:bldP spid="15"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9927D4-8B2D-C5E6-CDF5-BA1576986BA6}"/>
              </a:ext>
            </a:extLst>
          </p:cNvPr>
          <p:cNvCxnSpPr>
            <a:cxnSpLocks/>
          </p:cNvCxnSpPr>
          <p:nvPr/>
        </p:nvCxnSpPr>
        <p:spPr>
          <a:xfrm>
            <a:off x="0" y="863600"/>
            <a:ext cx="12192000" cy="0"/>
          </a:xfrm>
          <a:prstGeom prst="line">
            <a:avLst/>
          </a:prstGeom>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421418F9-8E43-1008-F375-B057E6048DA1}"/>
              </a:ext>
            </a:extLst>
          </p:cNvPr>
          <p:cNvSpPr txBox="1"/>
          <p:nvPr/>
        </p:nvSpPr>
        <p:spPr>
          <a:xfrm>
            <a:off x="1485900" y="157174"/>
            <a:ext cx="9220200" cy="584775"/>
          </a:xfrm>
          <a:prstGeom prst="rect">
            <a:avLst/>
          </a:prstGeom>
          <a:noFill/>
        </p:spPr>
        <p:txBody>
          <a:bodyPr wrap="square">
            <a:spAutoFit/>
          </a:bodyPr>
          <a:lstStyle/>
          <a:p>
            <a:r>
              <a:rPr lang="en-US" sz="3200" dirty="0">
                <a:solidFill>
                  <a:srgbClr val="E94A26"/>
                </a:solidFill>
                <a:latin typeface="Calibri" panose="020F0502020204030204" pitchFamily="34" charset="0"/>
                <a:ea typeface="Calibri" panose="020F0502020204030204" pitchFamily="34" charset="0"/>
                <a:cs typeface="Arial" panose="020B0604020202020204" pitchFamily="34" charset="0"/>
              </a:rPr>
              <a:t>H</a:t>
            </a:r>
            <a:r>
              <a:rPr lang="en-US" sz="3200" dirty="0">
                <a:solidFill>
                  <a:srgbClr val="E94A26"/>
                </a:solidFill>
                <a:effectLst/>
                <a:latin typeface="Calibri" panose="020F0502020204030204" pitchFamily="34" charset="0"/>
                <a:ea typeface="Calibri" panose="020F0502020204030204" pitchFamily="34" charset="0"/>
                <a:cs typeface="Arial" panose="020B0604020202020204" pitchFamily="34" charset="0"/>
              </a:rPr>
              <a:t>igh-level overview of how my P2P Chat system works</a:t>
            </a:r>
            <a:endParaRPr lang="en-US" sz="3200" dirty="0">
              <a:solidFill>
                <a:srgbClr val="E94A26"/>
              </a:solidFill>
            </a:endParaRPr>
          </a:p>
        </p:txBody>
      </p:sp>
      <p:sp>
        <p:nvSpPr>
          <p:cNvPr id="9" name="TextBox 8">
            <a:extLst>
              <a:ext uri="{FF2B5EF4-FFF2-40B4-BE49-F238E27FC236}">
                <a16:creationId xmlns:a16="http://schemas.microsoft.com/office/drawing/2014/main" id="{10B768A6-DCD4-CD2C-03B8-5E3A1C253B62}"/>
              </a:ext>
            </a:extLst>
          </p:cNvPr>
          <p:cNvSpPr txBox="1"/>
          <p:nvPr/>
        </p:nvSpPr>
        <p:spPr>
          <a:xfrm>
            <a:off x="158749" y="1086989"/>
            <a:ext cx="1717701" cy="369332"/>
          </a:xfrm>
          <a:prstGeom prst="rect">
            <a:avLst/>
          </a:prstGeom>
          <a:noFill/>
        </p:spPr>
        <p:txBody>
          <a:bodyPr wrap="square">
            <a:spAutoFit/>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1. Negotiating</a:t>
            </a:r>
            <a:endParaRPr lang="en-US" dirty="0"/>
          </a:p>
        </p:txBody>
      </p:sp>
      <p:pic>
        <p:nvPicPr>
          <p:cNvPr id="10" name="Picture 9">
            <a:extLst>
              <a:ext uri="{FF2B5EF4-FFF2-40B4-BE49-F238E27FC236}">
                <a16:creationId xmlns:a16="http://schemas.microsoft.com/office/drawing/2014/main" id="{0D96C0D7-DF49-C2E1-BDD1-3E327BC993E6}"/>
              </a:ext>
            </a:extLst>
          </p:cNvPr>
          <p:cNvPicPr>
            <a:picLocks noChangeAspect="1"/>
          </p:cNvPicPr>
          <p:nvPr/>
        </p:nvPicPr>
        <p:blipFill rotWithShape="1">
          <a:blip r:embed="rId3">
            <a:extLst>
              <a:ext uri="{28A0092B-C50C-407E-A947-70E740481C1C}">
                <a14:useLocalDpi xmlns:a14="http://schemas.microsoft.com/office/drawing/2010/main" val="0"/>
              </a:ext>
            </a:extLst>
          </a:blip>
          <a:srcRect r="69062"/>
          <a:stretch/>
        </p:blipFill>
        <p:spPr>
          <a:xfrm>
            <a:off x="2764881" y="1998188"/>
            <a:ext cx="1717702" cy="1972679"/>
          </a:xfrm>
          <a:prstGeom prst="rect">
            <a:avLst/>
          </a:prstGeom>
        </p:spPr>
      </p:pic>
      <p:pic>
        <p:nvPicPr>
          <p:cNvPr id="11" name="Picture 10">
            <a:extLst>
              <a:ext uri="{FF2B5EF4-FFF2-40B4-BE49-F238E27FC236}">
                <a16:creationId xmlns:a16="http://schemas.microsoft.com/office/drawing/2014/main" id="{018398A6-2F83-AF1C-2A7B-4C4D740A86DB}"/>
              </a:ext>
            </a:extLst>
          </p:cNvPr>
          <p:cNvPicPr>
            <a:picLocks noChangeAspect="1"/>
          </p:cNvPicPr>
          <p:nvPr/>
        </p:nvPicPr>
        <p:blipFill rotWithShape="1">
          <a:blip r:embed="rId3">
            <a:extLst>
              <a:ext uri="{28A0092B-C50C-407E-A947-70E740481C1C}">
                <a14:useLocalDpi xmlns:a14="http://schemas.microsoft.com/office/drawing/2010/main" val="0"/>
              </a:ext>
            </a:extLst>
          </a:blip>
          <a:srcRect l="29567" t="24460" r="30937" b="39587"/>
          <a:stretch/>
        </p:blipFill>
        <p:spPr>
          <a:xfrm>
            <a:off x="4742173" y="2509198"/>
            <a:ext cx="2192867" cy="709245"/>
          </a:xfrm>
          <a:prstGeom prst="rect">
            <a:avLst/>
          </a:prstGeom>
        </p:spPr>
      </p:pic>
      <p:pic>
        <p:nvPicPr>
          <p:cNvPr id="12" name="Picture 11">
            <a:extLst>
              <a:ext uri="{FF2B5EF4-FFF2-40B4-BE49-F238E27FC236}">
                <a16:creationId xmlns:a16="http://schemas.microsoft.com/office/drawing/2014/main" id="{47FDC210-15FA-DF64-8D4B-915592E09B31}"/>
              </a:ext>
            </a:extLst>
          </p:cNvPr>
          <p:cNvPicPr>
            <a:picLocks noChangeAspect="1"/>
          </p:cNvPicPr>
          <p:nvPr/>
        </p:nvPicPr>
        <p:blipFill rotWithShape="1">
          <a:blip r:embed="rId3">
            <a:extLst>
              <a:ext uri="{28A0092B-C50C-407E-A947-70E740481C1C}">
                <a14:useLocalDpi xmlns:a14="http://schemas.microsoft.com/office/drawing/2010/main" val="0"/>
              </a:ext>
            </a:extLst>
          </a:blip>
          <a:srcRect l="70129"/>
          <a:stretch/>
        </p:blipFill>
        <p:spPr>
          <a:xfrm>
            <a:off x="7311482" y="1998188"/>
            <a:ext cx="1658435" cy="1972679"/>
          </a:xfrm>
          <a:prstGeom prst="rect">
            <a:avLst/>
          </a:prstGeom>
        </p:spPr>
      </p:pic>
      <p:sp>
        <p:nvSpPr>
          <p:cNvPr id="34" name="TextBox 33">
            <a:extLst>
              <a:ext uri="{FF2B5EF4-FFF2-40B4-BE49-F238E27FC236}">
                <a16:creationId xmlns:a16="http://schemas.microsoft.com/office/drawing/2014/main" id="{DD77D10D-8791-8608-BEAB-C864B48A42A4}"/>
              </a:ext>
            </a:extLst>
          </p:cNvPr>
          <p:cNvSpPr txBox="1"/>
          <p:nvPr/>
        </p:nvSpPr>
        <p:spPr>
          <a:xfrm>
            <a:off x="7410986" y="2526299"/>
            <a:ext cx="872829"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10.10.10.1</a:t>
            </a:r>
            <a:endParaRPr lang="en-US" sz="1200" dirty="0"/>
          </a:p>
        </p:txBody>
      </p:sp>
      <p:sp>
        <p:nvSpPr>
          <p:cNvPr id="35" name="TextBox 34">
            <a:extLst>
              <a:ext uri="{FF2B5EF4-FFF2-40B4-BE49-F238E27FC236}">
                <a16:creationId xmlns:a16="http://schemas.microsoft.com/office/drawing/2014/main" id="{FAD182E3-956B-7A06-82A9-9CF250D926D7}"/>
              </a:ext>
            </a:extLst>
          </p:cNvPr>
          <p:cNvSpPr txBox="1"/>
          <p:nvPr/>
        </p:nvSpPr>
        <p:spPr>
          <a:xfrm>
            <a:off x="3057921" y="2526300"/>
            <a:ext cx="872829"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10.10.10.2</a:t>
            </a:r>
            <a:endParaRPr lang="en-US" sz="1200" dirty="0"/>
          </a:p>
        </p:txBody>
      </p:sp>
      <p:sp>
        <p:nvSpPr>
          <p:cNvPr id="36" name="Rectangle 35">
            <a:extLst>
              <a:ext uri="{FF2B5EF4-FFF2-40B4-BE49-F238E27FC236}">
                <a16:creationId xmlns:a16="http://schemas.microsoft.com/office/drawing/2014/main" id="{671CF0AD-A375-B5DA-9079-A0B561DAA15A}"/>
              </a:ext>
            </a:extLst>
          </p:cNvPr>
          <p:cNvSpPr/>
          <p:nvPr/>
        </p:nvSpPr>
        <p:spPr>
          <a:xfrm>
            <a:off x="10085921" y="985252"/>
            <a:ext cx="1947330" cy="823498"/>
          </a:xfrm>
          <a:prstGeom prst="rect">
            <a:avLst/>
          </a:prstGeom>
          <a:solidFill>
            <a:srgbClr val="E94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Authentication</a:t>
            </a:r>
          </a:p>
        </p:txBody>
      </p:sp>
    </p:spTree>
    <p:extLst>
      <p:ext uri="{BB962C8B-B14F-4D97-AF65-F5344CB8AC3E}">
        <p14:creationId xmlns:p14="http://schemas.microsoft.com/office/powerpoint/2010/main" val="2221705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9927D4-8B2D-C5E6-CDF5-BA1576986BA6}"/>
              </a:ext>
            </a:extLst>
          </p:cNvPr>
          <p:cNvCxnSpPr>
            <a:cxnSpLocks/>
          </p:cNvCxnSpPr>
          <p:nvPr/>
        </p:nvCxnSpPr>
        <p:spPr>
          <a:xfrm>
            <a:off x="0" y="863600"/>
            <a:ext cx="12192000" cy="0"/>
          </a:xfrm>
          <a:prstGeom prst="line">
            <a:avLst/>
          </a:prstGeom>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421418F9-8E43-1008-F375-B057E6048DA1}"/>
              </a:ext>
            </a:extLst>
          </p:cNvPr>
          <p:cNvSpPr txBox="1"/>
          <p:nvPr/>
        </p:nvSpPr>
        <p:spPr>
          <a:xfrm>
            <a:off x="1485900" y="157174"/>
            <a:ext cx="9220200" cy="584775"/>
          </a:xfrm>
          <a:prstGeom prst="rect">
            <a:avLst/>
          </a:prstGeom>
          <a:noFill/>
        </p:spPr>
        <p:txBody>
          <a:bodyPr wrap="square">
            <a:spAutoFit/>
          </a:bodyPr>
          <a:lstStyle/>
          <a:p>
            <a:r>
              <a:rPr lang="en-US" sz="3200" dirty="0">
                <a:solidFill>
                  <a:srgbClr val="E94A26"/>
                </a:solidFill>
                <a:latin typeface="Calibri" panose="020F0502020204030204" pitchFamily="34" charset="0"/>
                <a:ea typeface="Calibri" panose="020F0502020204030204" pitchFamily="34" charset="0"/>
                <a:cs typeface="Arial" panose="020B0604020202020204" pitchFamily="34" charset="0"/>
              </a:rPr>
              <a:t>H</a:t>
            </a:r>
            <a:r>
              <a:rPr lang="en-US" sz="3200" dirty="0">
                <a:solidFill>
                  <a:srgbClr val="E94A26"/>
                </a:solidFill>
                <a:effectLst/>
                <a:latin typeface="Calibri" panose="020F0502020204030204" pitchFamily="34" charset="0"/>
                <a:ea typeface="Calibri" panose="020F0502020204030204" pitchFamily="34" charset="0"/>
                <a:cs typeface="Arial" panose="020B0604020202020204" pitchFamily="34" charset="0"/>
              </a:rPr>
              <a:t>igh-level overview of how my P2P Chat system works</a:t>
            </a:r>
            <a:endParaRPr lang="en-US" sz="3200" dirty="0">
              <a:solidFill>
                <a:srgbClr val="E94A26"/>
              </a:solidFill>
            </a:endParaRPr>
          </a:p>
        </p:txBody>
      </p:sp>
      <p:sp>
        <p:nvSpPr>
          <p:cNvPr id="9" name="TextBox 8">
            <a:extLst>
              <a:ext uri="{FF2B5EF4-FFF2-40B4-BE49-F238E27FC236}">
                <a16:creationId xmlns:a16="http://schemas.microsoft.com/office/drawing/2014/main" id="{10B768A6-DCD4-CD2C-03B8-5E3A1C253B62}"/>
              </a:ext>
            </a:extLst>
          </p:cNvPr>
          <p:cNvSpPr txBox="1"/>
          <p:nvPr/>
        </p:nvSpPr>
        <p:spPr>
          <a:xfrm>
            <a:off x="158749" y="1086989"/>
            <a:ext cx="2541319" cy="369332"/>
          </a:xfrm>
          <a:prstGeom prst="rect">
            <a:avLst/>
          </a:prstGeom>
          <a:noFill/>
        </p:spPr>
        <p:txBody>
          <a:bodyPr wrap="square">
            <a:spAutoFit/>
          </a:bodyPr>
          <a:lstStyle/>
          <a:p>
            <a:r>
              <a:rPr lang="en-US" b="1" dirty="0">
                <a:latin typeface="Calibri" panose="020F0502020204030204" pitchFamily="34" charset="0"/>
                <a:cs typeface="Arial" panose="020B0604020202020204" pitchFamily="34" charset="0"/>
              </a:rPr>
              <a:t>2. Swapping Public Keys</a:t>
            </a:r>
            <a:endParaRPr lang="en-US" dirty="0"/>
          </a:p>
        </p:txBody>
      </p:sp>
      <p:pic>
        <p:nvPicPr>
          <p:cNvPr id="10" name="Picture 9">
            <a:extLst>
              <a:ext uri="{FF2B5EF4-FFF2-40B4-BE49-F238E27FC236}">
                <a16:creationId xmlns:a16="http://schemas.microsoft.com/office/drawing/2014/main" id="{0D96C0D7-DF49-C2E1-BDD1-3E327BC993E6}"/>
              </a:ext>
            </a:extLst>
          </p:cNvPr>
          <p:cNvPicPr>
            <a:picLocks noChangeAspect="1"/>
          </p:cNvPicPr>
          <p:nvPr/>
        </p:nvPicPr>
        <p:blipFill rotWithShape="1">
          <a:blip r:embed="rId3">
            <a:extLst>
              <a:ext uri="{28A0092B-C50C-407E-A947-70E740481C1C}">
                <a14:useLocalDpi xmlns:a14="http://schemas.microsoft.com/office/drawing/2010/main" val="0"/>
              </a:ext>
            </a:extLst>
          </a:blip>
          <a:srcRect r="69062"/>
          <a:stretch/>
        </p:blipFill>
        <p:spPr>
          <a:xfrm>
            <a:off x="2764881" y="1998188"/>
            <a:ext cx="1717702" cy="1972679"/>
          </a:xfrm>
          <a:prstGeom prst="rect">
            <a:avLst/>
          </a:prstGeom>
        </p:spPr>
      </p:pic>
      <p:pic>
        <p:nvPicPr>
          <p:cNvPr id="12" name="Picture 11">
            <a:extLst>
              <a:ext uri="{FF2B5EF4-FFF2-40B4-BE49-F238E27FC236}">
                <a16:creationId xmlns:a16="http://schemas.microsoft.com/office/drawing/2014/main" id="{47FDC210-15FA-DF64-8D4B-915592E09B31}"/>
              </a:ext>
            </a:extLst>
          </p:cNvPr>
          <p:cNvPicPr>
            <a:picLocks noChangeAspect="1"/>
          </p:cNvPicPr>
          <p:nvPr/>
        </p:nvPicPr>
        <p:blipFill rotWithShape="1">
          <a:blip r:embed="rId3">
            <a:extLst>
              <a:ext uri="{28A0092B-C50C-407E-A947-70E740481C1C}">
                <a14:useLocalDpi xmlns:a14="http://schemas.microsoft.com/office/drawing/2010/main" val="0"/>
              </a:ext>
            </a:extLst>
          </a:blip>
          <a:srcRect l="70129"/>
          <a:stretch/>
        </p:blipFill>
        <p:spPr>
          <a:xfrm>
            <a:off x="7311482" y="1998188"/>
            <a:ext cx="1658435" cy="1972679"/>
          </a:xfrm>
          <a:prstGeom prst="rect">
            <a:avLst/>
          </a:prstGeom>
        </p:spPr>
      </p:pic>
      <p:sp>
        <p:nvSpPr>
          <p:cNvPr id="34" name="TextBox 33">
            <a:extLst>
              <a:ext uri="{FF2B5EF4-FFF2-40B4-BE49-F238E27FC236}">
                <a16:creationId xmlns:a16="http://schemas.microsoft.com/office/drawing/2014/main" id="{DD77D10D-8791-8608-BEAB-C864B48A42A4}"/>
              </a:ext>
            </a:extLst>
          </p:cNvPr>
          <p:cNvSpPr txBox="1"/>
          <p:nvPr/>
        </p:nvSpPr>
        <p:spPr>
          <a:xfrm>
            <a:off x="7410986" y="2526299"/>
            <a:ext cx="872829"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10.10.10.1</a:t>
            </a:r>
            <a:endParaRPr lang="en-US" sz="1200" dirty="0"/>
          </a:p>
        </p:txBody>
      </p:sp>
      <p:sp>
        <p:nvSpPr>
          <p:cNvPr id="35" name="TextBox 34">
            <a:extLst>
              <a:ext uri="{FF2B5EF4-FFF2-40B4-BE49-F238E27FC236}">
                <a16:creationId xmlns:a16="http://schemas.microsoft.com/office/drawing/2014/main" id="{FAD182E3-956B-7A06-82A9-9CF250D926D7}"/>
              </a:ext>
            </a:extLst>
          </p:cNvPr>
          <p:cNvSpPr txBox="1"/>
          <p:nvPr/>
        </p:nvSpPr>
        <p:spPr>
          <a:xfrm>
            <a:off x="3057921" y="2526300"/>
            <a:ext cx="872829"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10.10.10.2</a:t>
            </a:r>
            <a:endParaRPr lang="en-US" sz="1200" dirty="0"/>
          </a:p>
        </p:txBody>
      </p:sp>
      <p:pic>
        <p:nvPicPr>
          <p:cNvPr id="3" name="Picture 2">
            <a:extLst>
              <a:ext uri="{FF2B5EF4-FFF2-40B4-BE49-F238E27FC236}">
                <a16:creationId xmlns:a16="http://schemas.microsoft.com/office/drawing/2014/main" id="{D35E9783-0140-1924-0A3A-3E0DDB199A25}"/>
              </a:ext>
            </a:extLst>
          </p:cNvPr>
          <p:cNvPicPr>
            <a:picLocks noChangeAspect="1"/>
          </p:cNvPicPr>
          <p:nvPr/>
        </p:nvPicPr>
        <p:blipFill>
          <a:blip r:embed="rId4"/>
          <a:stretch>
            <a:fillRect/>
          </a:stretch>
        </p:blipFill>
        <p:spPr>
          <a:xfrm>
            <a:off x="4703097" y="3012194"/>
            <a:ext cx="2387871" cy="833612"/>
          </a:xfrm>
          <a:prstGeom prst="rect">
            <a:avLst/>
          </a:prstGeom>
        </p:spPr>
      </p:pic>
      <p:pic>
        <p:nvPicPr>
          <p:cNvPr id="6" name="Picture 5">
            <a:extLst>
              <a:ext uri="{FF2B5EF4-FFF2-40B4-BE49-F238E27FC236}">
                <a16:creationId xmlns:a16="http://schemas.microsoft.com/office/drawing/2014/main" id="{A35FD8B8-72DF-8EE4-28A8-045125A5E110}"/>
              </a:ext>
            </a:extLst>
          </p:cNvPr>
          <p:cNvPicPr>
            <a:picLocks noChangeAspect="1"/>
          </p:cNvPicPr>
          <p:nvPr/>
        </p:nvPicPr>
        <p:blipFill>
          <a:blip r:embed="rId5"/>
          <a:stretch>
            <a:fillRect/>
          </a:stretch>
        </p:blipFill>
        <p:spPr>
          <a:xfrm>
            <a:off x="4666099" y="2087330"/>
            <a:ext cx="2461865" cy="784719"/>
          </a:xfrm>
          <a:prstGeom prst="rect">
            <a:avLst/>
          </a:prstGeom>
        </p:spPr>
      </p:pic>
      <p:sp>
        <p:nvSpPr>
          <p:cNvPr id="7" name="TextBox 6">
            <a:extLst>
              <a:ext uri="{FF2B5EF4-FFF2-40B4-BE49-F238E27FC236}">
                <a16:creationId xmlns:a16="http://schemas.microsoft.com/office/drawing/2014/main" id="{E2CA5953-FF46-5DE3-60CA-84C4D1ADDB87}"/>
              </a:ext>
            </a:extLst>
          </p:cNvPr>
          <p:cNvSpPr txBox="1"/>
          <p:nvPr/>
        </p:nvSpPr>
        <p:spPr>
          <a:xfrm>
            <a:off x="7410986" y="2736770"/>
            <a:ext cx="1163671"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Peer1: 1xxx</a:t>
            </a:r>
            <a:endParaRPr lang="en-US" sz="1200" dirty="0"/>
          </a:p>
        </p:txBody>
      </p:sp>
      <p:sp>
        <p:nvSpPr>
          <p:cNvPr id="8" name="TextBox 7">
            <a:extLst>
              <a:ext uri="{FF2B5EF4-FFF2-40B4-BE49-F238E27FC236}">
                <a16:creationId xmlns:a16="http://schemas.microsoft.com/office/drawing/2014/main" id="{DBB8B624-8FD2-4D1C-B858-98597FBE8AE2}"/>
              </a:ext>
            </a:extLst>
          </p:cNvPr>
          <p:cNvSpPr txBox="1"/>
          <p:nvPr/>
        </p:nvSpPr>
        <p:spPr>
          <a:xfrm>
            <a:off x="3041896" y="2733549"/>
            <a:ext cx="1163671"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Peer1: 2xxx</a:t>
            </a:r>
            <a:endParaRPr lang="en-US" sz="1200" dirty="0"/>
          </a:p>
        </p:txBody>
      </p:sp>
      <p:sp>
        <p:nvSpPr>
          <p:cNvPr id="13" name="Rectangle 12">
            <a:extLst>
              <a:ext uri="{FF2B5EF4-FFF2-40B4-BE49-F238E27FC236}">
                <a16:creationId xmlns:a16="http://schemas.microsoft.com/office/drawing/2014/main" id="{A8C4E726-81CE-B977-EE7F-A530DFF631F5}"/>
              </a:ext>
            </a:extLst>
          </p:cNvPr>
          <p:cNvSpPr/>
          <p:nvPr/>
        </p:nvSpPr>
        <p:spPr>
          <a:xfrm>
            <a:off x="10085921" y="985252"/>
            <a:ext cx="1947330" cy="823498"/>
          </a:xfrm>
          <a:prstGeom prst="rect">
            <a:avLst/>
          </a:prstGeom>
          <a:solidFill>
            <a:srgbClr val="E94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Authentication</a:t>
            </a:r>
          </a:p>
        </p:txBody>
      </p:sp>
    </p:spTree>
    <p:extLst>
      <p:ext uri="{BB962C8B-B14F-4D97-AF65-F5344CB8AC3E}">
        <p14:creationId xmlns:p14="http://schemas.microsoft.com/office/powerpoint/2010/main" val="76927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9927D4-8B2D-C5E6-CDF5-BA1576986BA6}"/>
              </a:ext>
            </a:extLst>
          </p:cNvPr>
          <p:cNvCxnSpPr>
            <a:cxnSpLocks/>
          </p:cNvCxnSpPr>
          <p:nvPr/>
        </p:nvCxnSpPr>
        <p:spPr>
          <a:xfrm>
            <a:off x="0" y="863600"/>
            <a:ext cx="12192000" cy="0"/>
          </a:xfrm>
          <a:prstGeom prst="line">
            <a:avLst/>
          </a:prstGeom>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421418F9-8E43-1008-F375-B057E6048DA1}"/>
              </a:ext>
            </a:extLst>
          </p:cNvPr>
          <p:cNvSpPr txBox="1"/>
          <p:nvPr/>
        </p:nvSpPr>
        <p:spPr>
          <a:xfrm>
            <a:off x="1485900" y="157174"/>
            <a:ext cx="9220200" cy="584775"/>
          </a:xfrm>
          <a:prstGeom prst="rect">
            <a:avLst/>
          </a:prstGeom>
          <a:noFill/>
        </p:spPr>
        <p:txBody>
          <a:bodyPr wrap="square">
            <a:spAutoFit/>
          </a:bodyPr>
          <a:lstStyle/>
          <a:p>
            <a:r>
              <a:rPr lang="en-US" sz="3200" dirty="0">
                <a:solidFill>
                  <a:srgbClr val="E94A26"/>
                </a:solidFill>
                <a:latin typeface="Calibri" panose="020F0502020204030204" pitchFamily="34" charset="0"/>
                <a:ea typeface="Calibri" panose="020F0502020204030204" pitchFamily="34" charset="0"/>
                <a:cs typeface="Arial" panose="020B0604020202020204" pitchFamily="34" charset="0"/>
              </a:rPr>
              <a:t>H</a:t>
            </a:r>
            <a:r>
              <a:rPr lang="en-US" sz="3200" dirty="0">
                <a:solidFill>
                  <a:srgbClr val="E94A26"/>
                </a:solidFill>
                <a:effectLst/>
                <a:latin typeface="Calibri" panose="020F0502020204030204" pitchFamily="34" charset="0"/>
                <a:ea typeface="Calibri" panose="020F0502020204030204" pitchFamily="34" charset="0"/>
                <a:cs typeface="Arial" panose="020B0604020202020204" pitchFamily="34" charset="0"/>
              </a:rPr>
              <a:t>igh-level overview of how my P2P Chat system works</a:t>
            </a:r>
            <a:endParaRPr lang="en-US" sz="3200" dirty="0">
              <a:solidFill>
                <a:srgbClr val="E94A26"/>
              </a:solidFill>
            </a:endParaRPr>
          </a:p>
        </p:txBody>
      </p:sp>
      <p:sp>
        <p:nvSpPr>
          <p:cNvPr id="9" name="TextBox 8">
            <a:extLst>
              <a:ext uri="{FF2B5EF4-FFF2-40B4-BE49-F238E27FC236}">
                <a16:creationId xmlns:a16="http://schemas.microsoft.com/office/drawing/2014/main" id="{10B768A6-DCD4-CD2C-03B8-5E3A1C253B62}"/>
              </a:ext>
            </a:extLst>
          </p:cNvPr>
          <p:cNvSpPr txBox="1"/>
          <p:nvPr/>
        </p:nvSpPr>
        <p:spPr>
          <a:xfrm>
            <a:off x="158749" y="1086989"/>
            <a:ext cx="2541319" cy="646331"/>
          </a:xfrm>
          <a:prstGeom prst="rect">
            <a:avLst/>
          </a:prstGeom>
          <a:noFill/>
        </p:spPr>
        <p:txBody>
          <a:bodyPr wrap="square">
            <a:spAutoFit/>
          </a:bodyPr>
          <a:lstStyle/>
          <a:p>
            <a:r>
              <a:rPr lang="en-US" b="1" dirty="0">
                <a:latin typeface="Calibri" panose="020F0502020204030204" pitchFamily="34" charset="0"/>
                <a:cs typeface="Arial" panose="020B0604020202020204" pitchFamily="34" charset="0"/>
              </a:rPr>
              <a:t>3. AES key </a:t>
            </a:r>
          </a:p>
          <a:p>
            <a:r>
              <a:rPr lang="en-US" b="1" dirty="0">
                <a:latin typeface="Calibri" panose="020F0502020204030204" pitchFamily="34" charset="0"/>
                <a:cs typeface="Arial" panose="020B0604020202020204" pitchFamily="34" charset="0"/>
              </a:rPr>
              <a:t>4. Sending the messages</a:t>
            </a:r>
            <a:endParaRPr lang="en-US" dirty="0"/>
          </a:p>
        </p:txBody>
      </p:sp>
      <p:pic>
        <p:nvPicPr>
          <p:cNvPr id="10" name="Picture 9">
            <a:extLst>
              <a:ext uri="{FF2B5EF4-FFF2-40B4-BE49-F238E27FC236}">
                <a16:creationId xmlns:a16="http://schemas.microsoft.com/office/drawing/2014/main" id="{0D96C0D7-DF49-C2E1-BDD1-3E327BC993E6}"/>
              </a:ext>
            </a:extLst>
          </p:cNvPr>
          <p:cNvPicPr>
            <a:picLocks noChangeAspect="1"/>
          </p:cNvPicPr>
          <p:nvPr/>
        </p:nvPicPr>
        <p:blipFill rotWithShape="1">
          <a:blip r:embed="rId3">
            <a:extLst>
              <a:ext uri="{28A0092B-C50C-407E-A947-70E740481C1C}">
                <a14:useLocalDpi xmlns:a14="http://schemas.microsoft.com/office/drawing/2010/main" val="0"/>
              </a:ext>
            </a:extLst>
          </a:blip>
          <a:srcRect r="69062"/>
          <a:stretch/>
        </p:blipFill>
        <p:spPr>
          <a:xfrm>
            <a:off x="2764881" y="1998188"/>
            <a:ext cx="1717702" cy="1972679"/>
          </a:xfrm>
          <a:prstGeom prst="rect">
            <a:avLst/>
          </a:prstGeom>
        </p:spPr>
      </p:pic>
      <p:pic>
        <p:nvPicPr>
          <p:cNvPr id="12" name="Picture 11">
            <a:extLst>
              <a:ext uri="{FF2B5EF4-FFF2-40B4-BE49-F238E27FC236}">
                <a16:creationId xmlns:a16="http://schemas.microsoft.com/office/drawing/2014/main" id="{47FDC210-15FA-DF64-8D4B-915592E09B31}"/>
              </a:ext>
            </a:extLst>
          </p:cNvPr>
          <p:cNvPicPr>
            <a:picLocks noChangeAspect="1"/>
          </p:cNvPicPr>
          <p:nvPr/>
        </p:nvPicPr>
        <p:blipFill rotWithShape="1">
          <a:blip r:embed="rId3">
            <a:extLst>
              <a:ext uri="{28A0092B-C50C-407E-A947-70E740481C1C}">
                <a14:useLocalDpi xmlns:a14="http://schemas.microsoft.com/office/drawing/2010/main" val="0"/>
              </a:ext>
            </a:extLst>
          </a:blip>
          <a:srcRect l="70129"/>
          <a:stretch/>
        </p:blipFill>
        <p:spPr>
          <a:xfrm>
            <a:off x="7311482" y="1998188"/>
            <a:ext cx="1658435" cy="1972679"/>
          </a:xfrm>
          <a:prstGeom prst="rect">
            <a:avLst/>
          </a:prstGeom>
        </p:spPr>
      </p:pic>
      <p:sp>
        <p:nvSpPr>
          <p:cNvPr id="34" name="TextBox 33">
            <a:extLst>
              <a:ext uri="{FF2B5EF4-FFF2-40B4-BE49-F238E27FC236}">
                <a16:creationId xmlns:a16="http://schemas.microsoft.com/office/drawing/2014/main" id="{DD77D10D-8791-8608-BEAB-C864B48A42A4}"/>
              </a:ext>
            </a:extLst>
          </p:cNvPr>
          <p:cNvSpPr txBox="1"/>
          <p:nvPr/>
        </p:nvSpPr>
        <p:spPr>
          <a:xfrm>
            <a:off x="7410986" y="2526299"/>
            <a:ext cx="872829"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10.10.10.1</a:t>
            </a:r>
            <a:endParaRPr lang="en-US" sz="1200" dirty="0"/>
          </a:p>
        </p:txBody>
      </p:sp>
      <p:sp>
        <p:nvSpPr>
          <p:cNvPr id="35" name="TextBox 34">
            <a:extLst>
              <a:ext uri="{FF2B5EF4-FFF2-40B4-BE49-F238E27FC236}">
                <a16:creationId xmlns:a16="http://schemas.microsoft.com/office/drawing/2014/main" id="{FAD182E3-956B-7A06-82A9-9CF250D926D7}"/>
              </a:ext>
            </a:extLst>
          </p:cNvPr>
          <p:cNvSpPr txBox="1"/>
          <p:nvPr/>
        </p:nvSpPr>
        <p:spPr>
          <a:xfrm>
            <a:off x="3057921" y="2526300"/>
            <a:ext cx="872829"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10.10.10.2</a:t>
            </a:r>
            <a:endParaRPr lang="en-US" sz="1200" dirty="0"/>
          </a:p>
        </p:txBody>
      </p:sp>
      <p:sp>
        <p:nvSpPr>
          <p:cNvPr id="7" name="TextBox 6">
            <a:extLst>
              <a:ext uri="{FF2B5EF4-FFF2-40B4-BE49-F238E27FC236}">
                <a16:creationId xmlns:a16="http://schemas.microsoft.com/office/drawing/2014/main" id="{E2CA5953-FF46-5DE3-60CA-84C4D1ADDB87}"/>
              </a:ext>
            </a:extLst>
          </p:cNvPr>
          <p:cNvSpPr txBox="1"/>
          <p:nvPr/>
        </p:nvSpPr>
        <p:spPr>
          <a:xfrm>
            <a:off x="7410986" y="2736770"/>
            <a:ext cx="1163671"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Peer1: 1xxx</a:t>
            </a:r>
            <a:endParaRPr lang="en-US" sz="1200" dirty="0"/>
          </a:p>
        </p:txBody>
      </p:sp>
      <p:sp>
        <p:nvSpPr>
          <p:cNvPr id="8" name="TextBox 7">
            <a:extLst>
              <a:ext uri="{FF2B5EF4-FFF2-40B4-BE49-F238E27FC236}">
                <a16:creationId xmlns:a16="http://schemas.microsoft.com/office/drawing/2014/main" id="{DBB8B624-8FD2-4D1C-B858-98597FBE8AE2}"/>
              </a:ext>
            </a:extLst>
          </p:cNvPr>
          <p:cNvSpPr txBox="1"/>
          <p:nvPr/>
        </p:nvSpPr>
        <p:spPr>
          <a:xfrm>
            <a:off x="3041896" y="2733549"/>
            <a:ext cx="1163671"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Peer1: 2xxx</a:t>
            </a:r>
            <a:endParaRPr lang="en-US" sz="1200" dirty="0"/>
          </a:p>
        </p:txBody>
      </p:sp>
      <p:pic>
        <p:nvPicPr>
          <p:cNvPr id="5" name="Picture 4">
            <a:extLst>
              <a:ext uri="{FF2B5EF4-FFF2-40B4-BE49-F238E27FC236}">
                <a16:creationId xmlns:a16="http://schemas.microsoft.com/office/drawing/2014/main" id="{3ACF5926-76AF-BBB4-A611-7BBA1B4E179A}"/>
              </a:ext>
            </a:extLst>
          </p:cNvPr>
          <p:cNvPicPr>
            <a:picLocks noChangeAspect="1"/>
          </p:cNvPicPr>
          <p:nvPr/>
        </p:nvPicPr>
        <p:blipFill>
          <a:blip r:embed="rId4"/>
          <a:stretch>
            <a:fillRect/>
          </a:stretch>
        </p:blipFill>
        <p:spPr>
          <a:xfrm>
            <a:off x="4730323" y="1882867"/>
            <a:ext cx="2168448" cy="1840862"/>
          </a:xfrm>
          <a:prstGeom prst="rect">
            <a:avLst/>
          </a:prstGeom>
        </p:spPr>
      </p:pic>
      <p:sp>
        <p:nvSpPr>
          <p:cNvPr id="11" name="TextBox 10">
            <a:extLst>
              <a:ext uri="{FF2B5EF4-FFF2-40B4-BE49-F238E27FC236}">
                <a16:creationId xmlns:a16="http://schemas.microsoft.com/office/drawing/2014/main" id="{65F32171-1A47-3BDC-FA9E-47C8CA4F886C}"/>
              </a:ext>
            </a:extLst>
          </p:cNvPr>
          <p:cNvSpPr txBox="1"/>
          <p:nvPr/>
        </p:nvSpPr>
        <p:spPr>
          <a:xfrm>
            <a:off x="7422041" y="2947241"/>
            <a:ext cx="1163671"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AES: 123</a:t>
            </a:r>
            <a:endParaRPr lang="en-US" sz="1200" dirty="0"/>
          </a:p>
        </p:txBody>
      </p:sp>
      <p:sp>
        <p:nvSpPr>
          <p:cNvPr id="13" name="TextBox 12">
            <a:extLst>
              <a:ext uri="{FF2B5EF4-FFF2-40B4-BE49-F238E27FC236}">
                <a16:creationId xmlns:a16="http://schemas.microsoft.com/office/drawing/2014/main" id="{BB980D36-6DE9-8FD7-D19B-E70B09759EF4}"/>
              </a:ext>
            </a:extLst>
          </p:cNvPr>
          <p:cNvSpPr txBox="1"/>
          <p:nvPr/>
        </p:nvSpPr>
        <p:spPr>
          <a:xfrm>
            <a:off x="3041896" y="2947241"/>
            <a:ext cx="1163671"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AES: 123</a:t>
            </a:r>
            <a:endParaRPr lang="en-US" sz="1200" dirty="0"/>
          </a:p>
        </p:txBody>
      </p:sp>
      <p:sp>
        <p:nvSpPr>
          <p:cNvPr id="2" name="Rectangle 1">
            <a:extLst>
              <a:ext uri="{FF2B5EF4-FFF2-40B4-BE49-F238E27FC236}">
                <a16:creationId xmlns:a16="http://schemas.microsoft.com/office/drawing/2014/main" id="{06A11278-5A24-A891-C73F-1EDE5135BCC0}"/>
              </a:ext>
            </a:extLst>
          </p:cNvPr>
          <p:cNvSpPr/>
          <p:nvPr/>
        </p:nvSpPr>
        <p:spPr>
          <a:xfrm>
            <a:off x="10085921" y="985252"/>
            <a:ext cx="1947330" cy="823498"/>
          </a:xfrm>
          <a:prstGeom prst="rect">
            <a:avLst/>
          </a:prstGeom>
          <a:solidFill>
            <a:srgbClr val="E94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Authentication</a:t>
            </a:r>
          </a:p>
        </p:txBody>
      </p:sp>
      <p:pic>
        <p:nvPicPr>
          <p:cNvPr id="6" name="Picture 5">
            <a:extLst>
              <a:ext uri="{FF2B5EF4-FFF2-40B4-BE49-F238E27FC236}">
                <a16:creationId xmlns:a16="http://schemas.microsoft.com/office/drawing/2014/main" id="{9A46AE02-39A3-74D4-45A1-E86F1011377C}"/>
              </a:ext>
            </a:extLst>
          </p:cNvPr>
          <p:cNvPicPr>
            <a:picLocks noChangeAspect="1"/>
          </p:cNvPicPr>
          <p:nvPr/>
        </p:nvPicPr>
        <p:blipFill>
          <a:blip r:embed="rId5"/>
          <a:stretch>
            <a:fillRect/>
          </a:stretch>
        </p:blipFill>
        <p:spPr>
          <a:xfrm>
            <a:off x="4775623" y="1676670"/>
            <a:ext cx="2056977" cy="2541141"/>
          </a:xfrm>
          <a:prstGeom prst="rect">
            <a:avLst/>
          </a:prstGeom>
        </p:spPr>
      </p:pic>
    </p:spTree>
    <p:extLst>
      <p:ext uri="{BB962C8B-B14F-4D97-AF65-F5344CB8AC3E}">
        <p14:creationId xmlns:p14="http://schemas.microsoft.com/office/powerpoint/2010/main" val="316129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9927D4-8B2D-C5E6-CDF5-BA1576986BA6}"/>
              </a:ext>
            </a:extLst>
          </p:cNvPr>
          <p:cNvCxnSpPr>
            <a:cxnSpLocks/>
          </p:cNvCxnSpPr>
          <p:nvPr/>
        </p:nvCxnSpPr>
        <p:spPr>
          <a:xfrm>
            <a:off x="0" y="863600"/>
            <a:ext cx="12192000" cy="0"/>
          </a:xfrm>
          <a:prstGeom prst="line">
            <a:avLst/>
          </a:prstGeom>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421418F9-8E43-1008-F375-B057E6048DA1}"/>
              </a:ext>
            </a:extLst>
          </p:cNvPr>
          <p:cNvSpPr txBox="1"/>
          <p:nvPr/>
        </p:nvSpPr>
        <p:spPr>
          <a:xfrm>
            <a:off x="1485900" y="157174"/>
            <a:ext cx="9220200" cy="584775"/>
          </a:xfrm>
          <a:prstGeom prst="rect">
            <a:avLst/>
          </a:prstGeom>
          <a:noFill/>
        </p:spPr>
        <p:txBody>
          <a:bodyPr wrap="square">
            <a:spAutoFit/>
          </a:bodyPr>
          <a:lstStyle/>
          <a:p>
            <a:r>
              <a:rPr lang="en-US" sz="3200" dirty="0">
                <a:solidFill>
                  <a:srgbClr val="E94A26"/>
                </a:solidFill>
                <a:latin typeface="Calibri" panose="020F0502020204030204" pitchFamily="34" charset="0"/>
                <a:ea typeface="Calibri" panose="020F0502020204030204" pitchFamily="34" charset="0"/>
                <a:cs typeface="Arial" panose="020B0604020202020204" pitchFamily="34" charset="0"/>
              </a:rPr>
              <a:t>H</a:t>
            </a:r>
            <a:r>
              <a:rPr lang="en-US" sz="3200" dirty="0">
                <a:solidFill>
                  <a:srgbClr val="E94A26"/>
                </a:solidFill>
                <a:effectLst/>
                <a:latin typeface="Calibri" panose="020F0502020204030204" pitchFamily="34" charset="0"/>
                <a:ea typeface="Calibri" panose="020F0502020204030204" pitchFamily="34" charset="0"/>
                <a:cs typeface="Arial" panose="020B0604020202020204" pitchFamily="34" charset="0"/>
              </a:rPr>
              <a:t>igh-level overview of how my P2P Chat system works</a:t>
            </a:r>
            <a:endParaRPr lang="en-US" sz="3200" dirty="0">
              <a:solidFill>
                <a:srgbClr val="E94A26"/>
              </a:solidFill>
            </a:endParaRPr>
          </a:p>
        </p:txBody>
      </p:sp>
      <p:sp>
        <p:nvSpPr>
          <p:cNvPr id="9" name="TextBox 8">
            <a:extLst>
              <a:ext uri="{FF2B5EF4-FFF2-40B4-BE49-F238E27FC236}">
                <a16:creationId xmlns:a16="http://schemas.microsoft.com/office/drawing/2014/main" id="{10B768A6-DCD4-CD2C-03B8-5E3A1C253B62}"/>
              </a:ext>
            </a:extLst>
          </p:cNvPr>
          <p:cNvSpPr txBox="1"/>
          <p:nvPr/>
        </p:nvSpPr>
        <p:spPr>
          <a:xfrm>
            <a:off x="158749" y="1086989"/>
            <a:ext cx="1717701" cy="369332"/>
          </a:xfrm>
          <a:prstGeom prst="rect">
            <a:avLst/>
          </a:prstGeom>
          <a:noFill/>
        </p:spPr>
        <p:txBody>
          <a:bodyPr wrap="square">
            <a:spAutoFit/>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1. Negotiating</a:t>
            </a:r>
            <a:endParaRPr lang="en-US" dirty="0"/>
          </a:p>
        </p:txBody>
      </p:sp>
      <p:pic>
        <p:nvPicPr>
          <p:cNvPr id="11" name="Picture 10">
            <a:extLst>
              <a:ext uri="{FF2B5EF4-FFF2-40B4-BE49-F238E27FC236}">
                <a16:creationId xmlns:a16="http://schemas.microsoft.com/office/drawing/2014/main" id="{018398A6-2F83-AF1C-2A7B-4C4D740A86DB}"/>
              </a:ext>
            </a:extLst>
          </p:cNvPr>
          <p:cNvPicPr>
            <a:picLocks noChangeAspect="1"/>
          </p:cNvPicPr>
          <p:nvPr/>
        </p:nvPicPr>
        <p:blipFill rotWithShape="1">
          <a:blip r:embed="rId3">
            <a:extLst>
              <a:ext uri="{28A0092B-C50C-407E-A947-70E740481C1C}">
                <a14:useLocalDpi xmlns:a14="http://schemas.microsoft.com/office/drawing/2010/main" val="0"/>
              </a:ext>
            </a:extLst>
          </a:blip>
          <a:srcRect l="29567" t="24460" r="30937" b="39587"/>
          <a:stretch/>
        </p:blipFill>
        <p:spPr>
          <a:xfrm>
            <a:off x="4742173" y="2509198"/>
            <a:ext cx="2192867" cy="709245"/>
          </a:xfrm>
          <a:prstGeom prst="rect">
            <a:avLst/>
          </a:prstGeom>
        </p:spPr>
      </p:pic>
      <p:pic>
        <p:nvPicPr>
          <p:cNvPr id="12" name="Picture 11">
            <a:extLst>
              <a:ext uri="{FF2B5EF4-FFF2-40B4-BE49-F238E27FC236}">
                <a16:creationId xmlns:a16="http://schemas.microsoft.com/office/drawing/2014/main" id="{47FDC210-15FA-DF64-8D4B-915592E09B31}"/>
              </a:ext>
            </a:extLst>
          </p:cNvPr>
          <p:cNvPicPr>
            <a:picLocks noChangeAspect="1"/>
          </p:cNvPicPr>
          <p:nvPr/>
        </p:nvPicPr>
        <p:blipFill rotWithShape="1">
          <a:blip r:embed="rId3">
            <a:extLst>
              <a:ext uri="{28A0092B-C50C-407E-A947-70E740481C1C}">
                <a14:useLocalDpi xmlns:a14="http://schemas.microsoft.com/office/drawing/2010/main" val="0"/>
              </a:ext>
            </a:extLst>
          </a:blip>
          <a:srcRect l="70129"/>
          <a:stretch/>
        </p:blipFill>
        <p:spPr>
          <a:xfrm>
            <a:off x="7311482" y="1998188"/>
            <a:ext cx="1658435" cy="1972679"/>
          </a:xfrm>
          <a:prstGeom prst="rect">
            <a:avLst/>
          </a:prstGeom>
        </p:spPr>
      </p:pic>
      <p:sp>
        <p:nvSpPr>
          <p:cNvPr id="34" name="TextBox 33">
            <a:extLst>
              <a:ext uri="{FF2B5EF4-FFF2-40B4-BE49-F238E27FC236}">
                <a16:creationId xmlns:a16="http://schemas.microsoft.com/office/drawing/2014/main" id="{DD77D10D-8791-8608-BEAB-C864B48A42A4}"/>
              </a:ext>
            </a:extLst>
          </p:cNvPr>
          <p:cNvSpPr txBox="1"/>
          <p:nvPr/>
        </p:nvSpPr>
        <p:spPr>
          <a:xfrm>
            <a:off x="7410986" y="2526299"/>
            <a:ext cx="872829"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10.10.10.1</a:t>
            </a:r>
            <a:endParaRPr lang="en-US" sz="1200" dirty="0"/>
          </a:p>
        </p:txBody>
      </p:sp>
      <p:sp>
        <p:nvSpPr>
          <p:cNvPr id="36" name="Rectangle 35">
            <a:extLst>
              <a:ext uri="{FF2B5EF4-FFF2-40B4-BE49-F238E27FC236}">
                <a16:creationId xmlns:a16="http://schemas.microsoft.com/office/drawing/2014/main" id="{671CF0AD-A375-B5DA-9079-A0B561DAA15A}"/>
              </a:ext>
            </a:extLst>
          </p:cNvPr>
          <p:cNvSpPr/>
          <p:nvPr/>
        </p:nvSpPr>
        <p:spPr>
          <a:xfrm>
            <a:off x="10085921" y="985252"/>
            <a:ext cx="1947330" cy="823498"/>
          </a:xfrm>
          <a:prstGeom prst="rect">
            <a:avLst/>
          </a:prstGeom>
          <a:solidFill>
            <a:srgbClr val="E94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Authentication</a:t>
            </a:r>
          </a:p>
        </p:txBody>
      </p:sp>
      <p:pic>
        <p:nvPicPr>
          <p:cNvPr id="3" name="Picture 2">
            <a:extLst>
              <a:ext uri="{FF2B5EF4-FFF2-40B4-BE49-F238E27FC236}">
                <a16:creationId xmlns:a16="http://schemas.microsoft.com/office/drawing/2014/main" id="{C82629DF-7572-6758-0787-946EF38E81E8}"/>
              </a:ext>
            </a:extLst>
          </p:cNvPr>
          <p:cNvPicPr>
            <a:picLocks noChangeAspect="1"/>
          </p:cNvPicPr>
          <p:nvPr/>
        </p:nvPicPr>
        <p:blipFill>
          <a:blip r:embed="rId4"/>
          <a:stretch>
            <a:fillRect/>
          </a:stretch>
        </p:blipFill>
        <p:spPr>
          <a:xfrm>
            <a:off x="2368496" y="1673794"/>
            <a:ext cx="1997235" cy="2259008"/>
          </a:xfrm>
          <a:prstGeom prst="rect">
            <a:avLst/>
          </a:prstGeom>
        </p:spPr>
      </p:pic>
    </p:spTree>
    <p:extLst>
      <p:ext uri="{BB962C8B-B14F-4D97-AF65-F5344CB8AC3E}">
        <p14:creationId xmlns:p14="http://schemas.microsoft.com/office/powerpoint/2010/main" val="67592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9927D4-8B2D-C5E6-CDF5-BA1576986BA6}"/>
              </a:ext>
            </a:extLst>
          </p:cNvPr>
          <p:cNvCxnSpPr>
            <a:cxnSpLocks/>
          </p:cNvCxnSpPr>
          <p:nvPr/>
        </p:nvCxnSpPr>
        <p:spPr>
          <a:xfrm>
            <a:off x="0" y="863600"/>
            <a:ext cx="12192000" cy="0"/>
          </a:xfrm>
          <a:prstGeom prst="line">
            <a:avLst/>
          </a:prstGeom>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421418F9-8E43-1008-F375-B057E6048DA1}"/>
              </a:ext>
            </a:extLst>
          </p:cNvPr>
          <p:cNvSpPr txBox="1"/>
          <p:nvPr/>
        </p:nvSpPr>
        <p:spPr>
          <a:xfrm>
            <a:off x="1485900" y="157174"/>
            <a:ext cx="9220200" cy="584775"/>
          </a:xfrm>
          <a:prstGeom prst="rect">
            <a:avLst/>
          </a:prstGeom>
          <a:noFill/>
        </p:spPr>
        <p:txBody>
          <a:bodyPr wrap="square">
            <a:spAutoFit/>
          </a:bodyPr>
          <a:lstStyle/>
          <a:p>
            <a:r>
              <a:rPr lang="en-US" sz="3200" dirty="0">
                <a:solidFill>
                  <a:srgbClr val="E94A26"/>
                </a:solidFill>
                <a:latin typeface="Calibri" panose="020F0502020204030204" pitchFamily="34" charset="0"/>
                <a:ea typeface="Calibri" panose="020F0502020204030204" pitchFamily="34" charset="0"/>
                <a:cs typeface="Arial" panose="020B0604020202020204" pitchFamily="34" charset="0"/>
              </a:rPr>
              <a:t>H</a:t>
            </a:r>
            <a:r>
              <a:rPr lang="en-US" sz="3200" dirty="0">
                <a:solidFill>
                  <a:srgbClr val="E94A26"/>
                </a:solidFill>
                <a:effectLst/>
                <a:latin typeface="Calibri" panose="020F0502020204030204" pitchFamily="34" charset="0"/>
                <a:ea typeface="Calibri" panose="020F0502020204030204" pitchFamily="34" charset="0"/>
                <a:cs typeface="Arial" panose="020B0604020202020204" pitchFamily="34" charset="0"/>
              </a:rPr>
              <a:t>igh-level overview of how my P2P Chat system works</a:t>
            </a:r>
            <a:endParaRPr lang="en-US" sz="3200" dirty="0">
              <a:solidFill>
                <a:srgbClr val="E94A26"/>
              </a:solidFill>
            </a:endParaRPr>
          </a:p>
        </p:txBody>
      </p:sp>
      <p:sp>
        <p:nvSpPr>
          <p:cNvPr id="9" name="TextBox 8">
            <a:extLst>
              <a:ext uri="{FF2B5EF4-FFF2-40B4-BE49-F238E27FC236}">
                <a16:creationId xmlns:a16="http://schemas.microsoft.com/office/drawing/2014/main" id="{10B768A6-DCD4-CD2C-03B8-5E3A1C253B62}"/>
              </a:ext>
            </a:extLst>
          </p:cNvPr>
          <p:cNvSpPr txBox="1"/>
          <p:nvPr/>
        </p:nvSpPr>
        <p:spPr>
          <a:xfrm>
            <a:off x="158749" y="1086989"/>
            <a:ext cx="2541319" cy="369332"/>
          </a:xfrm>
          <a:prstGeom prst="rect">
            <a:avLst/>
          </a:prstGeom>
          <a:noFill/>
        </p:spPr>
        <p:txBody>
          <a:bodyPr wrap="square">
            <a:spAutoFit/>
          </a:bodyPr>
          <a:lstStyle/>
          <a:p>
            <a:r>
              <a:rPr lang="en-US" b="1" dirty="0">
                <a:latin typeface="Calibri" panose="020F0502020204030204" pitchFamily="34" charset="0"/>
                <a:cs typeface="Arial" panose="020B0604020202020204" pitchFamily="34" charset="0"/>
              </a:rPr>
              <a:t>2. Swapping Public Keys</a:t>
            </a:r>
            <a:endParaRPr lang="en-US" dirty="0"/>
          </a:p>
        </p:txBody>
      </p:sp>
      <p:pic>
        <p:nvPicPr>
          <p:cNvPr id="12" name="Picture 11">
            <a:extLst>
              <a:ext uri="{FF2B5EF4-FFF2-40B4-BE49-F238E27FC236}">
                <a16:creationId xmlns:a16="http://schemas.microsoft.com/office/drawing/2014/main" id="{47FDC210-15FA-DF64-8D4B-915592E09B31}"/>
              </a:ext>
            </a:extLst>
          </p:cNvPr>
          <p:cNvPicPr>
            <a:picLocks noChangeAspect="1"/>
          </p:cNvPicPr>
          <p:nvPr/>
        </p:nvPicPr>
        <p:blipFill rotWithShape="1">
          <a:blip r:embed="rId3">
            <a:extLst>
              <a:ext uri="{28A0092B-C50C-407E-A947-70E740481C1C}">
                <a14:useLocalDpi xmlns:a14="http://schemas.microsoft.com/office/drawing/2010/main" val="0"/>
              </a:ext>
            </a:extLst>
          </a:blip>
          <a:srcRect l="70129"/>
          <a:stretch/>
        </p:blipFill>
        <p:spPr>
          <a:xfrm>
            <a:off x="7311482" y="1998188"/>
            <a:ext cx="1658435" cy="1972679"/>
          </a:xfrm>
          <a:prstGeom prst="rect">
            <a:avLst/>
          </a:prstGeom>
        </p:spPr>
      </p:pic>
      <p:sp>
        <p:nvSpPr>
          <p:cNvPr id="34" name="TextBox 33">
            <a:extLst>
              <a:ext uri="{FF2B5EF4-FFF2-40B4-BE49-F238E27FC236}">
                <a16:creationId xmlns:a16="http://schemas.microsoft.com/office/drawing/2014/main" id="{DD77D10D-8791-8608-BEAB-C864B48A42A4}"/>
              </a:ext>
            </a:extLst>
          </p:cNvPr>
          <p:cNvSpPr txBox="1"/>
          <p:nvPr/>
        </p:nvSpPr>
        <p:spPr>
          <a:xfrm>
            <a:off x="7410986" y="2526299"/>
            <a:ext cx="872829"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10.10.10.1</a:t>
            </a:r>
            <a:endParaRPr lang="en-US" sz="1200" dirty="0"/>
          </a:p>
        </p:txBody>
      </p:sp>
      <p:sp>
        <p:nvSpPr>
          <p:cNvPr id="35" name="TextBox 34">
            <a:extLst>
              <a:ext uri="{FF2B5EF4-FFF2-40B4-BE49-F238E27FC236}">
                <a16:creationId xmlns:a16="http://schemas.microsoft.com/office/drawing/2014/main" id="{FAD182E3-956B-7A06-82A9-9CF250D926D7}"/>
              </a:ext>
            </a:extLst>
          </p:cNvPr>
          <p:cNvSpPr txBox="1"/>
          <p:nvPr/>
        </p:nvSpPr>
        <p:spPr>
          <a:xfrm>
            <a:off x="3057921" y="2526300"/>
            <a:ext cx="872829"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10.10.10.2</a:t>
            </a:r>
            <a:endParaRPr lang="en-US" sz="1200" dirty="0"/>
          </a:p>
        </p:txBody>
      </p:sp>
      <p:pic>
        <p:nvPicPr>
          <p:cNvPr id="3" name="Picture 2">
            <a:extLst>
              <a:ext uri="{FF2B5EF4-FFF2-40B4-BE49-F238E27FC236}">
                <a16:creationId xmlns:a16="http://schemas.microsoft.com/office/drawing/2014/main" id="{D35E9783-0140-1924-0A3A-3E0DDB199A25}"/>
              </a:ext>
            </a:extLst>
          </p:cNvPr>
          <p:cNvPicPr>
            <a:picLocks noChangeAspect="1"/>
          </p:cNvPicPr>
          <p:nvPr/>
        </p:nvPicPr>
        <p:blipFill>
          <a:blip r:embed="rId4"/>
          <a:stretch>
            <a:fillRect/>
          </a:stretch>
        </p:blipFill>
        <p:spPr>
          <a:xfrm>
            <a:off x="4703097" y="3012194"/>
            <a:ext cx="2387871" cy="833612"/>
          </a:xfrm>
          <a:prstGeom prst="rect">
            <a:avLst/>
          </a:prstGeom>
        </p:spPr>
      </p:pic>
      <p:pic>
        <p:nvPicPr>
          <p:cNvPr id="6" name="Picture 5">
            <a:extLst>
              <a:ext uri="{FF2B5EF4-FFF2-40B4-BE49-F238E27FC236}">
                <a16:creationId xmlns:a16="http://schemas.microsoft.com/office/drawing/2014/main" id="{A35FD8B8-72DF-8EE4-28A8-045125A5E110}"/>
              </a:ext>
            </a:extLst>
          </p:cNvPr>
          <p:cNvPicPr>
            <a:picLocks noChangeAspect="1"/>
          </p:cNvPicPr>
          <p:nvPr/>
        </p:nvPicPr>
        <p:blipFill>
          <a:blip r:embed="rId5"/>
          <a:stretch>
            <a:fillRect/>
          </a:stretch>
        </p:blipFill>
        <p:spPr>
          <a:xfrm>
            <a:off x="4666099" y="2087330"/>
            <a:ext cx="2461865" cy="784719"/>
          </a:xfrm>
          <a:prstGeom prst="rect">
            <a:avLst/>
          </a:prstGeom>
        </p:spPr>
      </p:pic>
      <p:sp>
        <p:nvSpPr>
          <p:cNvPr id="7" name="TextBox 6">
            <a:extLst>
              <a:ext uri="{FF2B5EF4-FFF2-40B4-BE49-F238E27FC236}">
                <a16:creationId xmlns:a16="http://schemas.microsoft.com/office/drawing/2014/main" id="{E2CA5953-FF46-5DE3-60CA-84C4D1ADDB87}"/>
              </a:ext>
            </a:extLst>
          </p:cNvPr>
          <p:cNvSpPr txBox="1"/>
          <p:nvPr/>
        </p:nvSpPr>
        <p:spPr>
          <a:xfrm>
            <a:off x="7410986" y="2736770"/>
            <a:ext cx="1163671"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Peer1: 1xxx</a:t>
            </a:r>
            <a:endParaRPr lang="en-US" sz="1200" dirty="0"/>
          </a:p>
        </p:txBody>
      </p:sp>
      <p:sp>
        <p:nvSpPr>
          <p:cNvPr id="8" name="TextBox 7">
            <a:extLst>
              <a:ext uri="{FF2B5EF4-FFF2-40B4-BE49-F238E27FC236}">
                <a16:creationId xmlns:a16="http://schemas.microsoft.com/office/drawing/2014/main" id="{DBB8B624-8FD2-4D1C-B858-98597FBE8AE2}"/>
              </a:ext>
            </a:extLst>
          </p:cNvPr>
          <p:cNvSpPr txBox="1"/>
          <p:nvPr/>
        </p:nvSpPr>
        <p:spPr>
          <a:xfrm>
            <a:off x="3041896" y="2733549"/>
            <a:ext cx="1163671"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Peer1: 2xxx</a:t>
            </a:r>
            <a:endParaRPr lang="en-US" sz="1200" dirty="0"/>
          </a:p>
        </p:txBody>
      </p:sp>
      <p:sp>
        <p:nvSpPr>
          <p:cNvPr id="13" name="Rectangle 12">
            <a:extLst>
              <a:ext uri="{FF2B5EF4-FFF2-40B4-BE49-F238E27FC236}">
                <a16:creationId xmlns:a16="http://schemas.microsoft.com/office/drawing/2014/main" id="{A8C4E726-81CE-B977-EE7F-A530DFF631F5}"/>
              </a:ext>
            </a:extLst>
          </p:cNvPr>
          <p:cNvSpPr/>
          <p:nvPr/>
        </p:nvSpPr>
        <p:spPr>
          <a:xfrm>
            <a:off x="10085921" y="985252"/>
            <a:ext cx="1947330" cy="823498"/>
          </a:xfrm>
          <a:prstGeom prst="rect">
            <a:avLst/>
          </a:prstGeom>
          <a:solidFill>
            <a:srgbClr val="E94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Authentication</a:t>
            </a:r>
          </a:p>
        </p:txBody>
      </p:sp>
      <p:pic>
        <p:nvPicPr>
          <p:cNvPr id="2" name="Picture 1">
            <a:extLst>
              <a:ext uri="{FF2B5EF4-FFF2-40B4-BE49-F238E27FC236}">
                <a16:creationId xmlns:a16="http://schemas.microsoft.com/office/drawing/2014/main" id="{600A1060-64DB-FD58-5C27-4568B9D210B0}"/>
              </a:ext>
            </a:extLst>
          </p:cNvPr>
          <p:cNvPicPr>
            <a:picLocks noChangeAspect="1"/>
          </p:cNvPicPr>
          <p:nvPr/>
        </p:nvPicPr>
        <p:blipFill>
          <a:blip r:embed="rId6"/>
          <a:stretch>
            <a:fillRect/>
          </a:stretch>
        </p:blipFill>
        <p:spPr>
          <a:xfrm>
            <a:off x="2368496" y="1673794"/>
            <a:ext cx="1997235" cy="2259008"/>
          </a:xfrm>
          <a:prstGeom prst="rect">
            <a:avLst/>
          </a:prstGeom>
        </p:spPr>
      </p:pic>
    </p:spTree>
    <p:extLst>
      <p:ext uri="{BB962C8B-B14F-4D97-AF65-F5344CB8AC3E}">
        <p14:creationId xmlns:p14="http://schemas.microsoft.com/office/powerpoint/2010/main" val="220582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9927D4-8B2D-C5E6-CDF5-BA1576986BA6}"/>
              </a:ext>
            </a:extLst>
          </p:cNvPr>
          <p:cNvCxnSpPr>
            <a:cxnSpLocks/>
          </p:cNvCxnSpPr>
          <p:nvPr/>
        </p:nvCxnSpPr>
        <p:spPr>
          <a:xfrm>
            <a:off x="0" y="863600"/>
            <a:ext cx="12192000" cy="0"/>
          </a:xfrm>
          <a:prstGeom prst="line">
            <a:avLst/>
          </a:prstGeom>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421418F9-8E43-1008-F375-B057E6048DA1}"/>
              </a:ext>
            </a:extLst>
          </p:cNvPr>
          <p:cNvSpPr txBox="1"/>
          <p:nvPr/>
        </p:nvSpPr>
        <p:spPr>
          <a:xfrm>
            <a:off x="1485900" y="157174"/>
            <a:ext cx="9220200" cy="584775"/>
          </a:xfrm>
          <a:prstGeom prst="rect">
            <a:avLst/>
          </a:prstGeom>
          <a:noFill/>
        </p:spPr>
        <p:txBody>
          <a:bodyPr wrap="square">
            <a:spAutoFit/>
          </a:bodyPr>
          <a:lstStyle/>
          <a:p>
            <a:r>
              <a:rPr lang="en-US" sz="3200" dirty="0">
                <a:solidFill>
                  <a:srgbClr val="E94A26"/>
                </a:solidFill>
                <a:latin typeface="Calibri" panose="020F0502020204030204" pitchFamily="34" charset="0"/>
                <a:ea typeface="Calibri" panose="020F0502020204030204" pitchFamily="34" charset="0"/>
                <a:cs typeface="Arial" panose="020B0604020202020204" pitchFamily="34" charset="0"/>
              </a:rPr>
              <a:t>H</a:t>
            </a:r>
            <a:r>
              <a:rPr lang="en-US" sz="3200" dirty="0">
                <a:solidFill>
                  <a:srgbClr val="E94A26"/>
                </a:solidFill>
                <a:effectLst/>
                <a:latin typeface="Calibri" panose="020F0502020204030204" pitchFamily="34" charset="0"/>
                <a:ea typeface="Calibri" panose="020F0502020204030204" pitchFamily="34" charset="0"/>
                <a:cs typeface="Arial" panose="020B0604020202020204" pitchFamily="34" charset="0"/>
              </a:rPr>
              <a:t>igh-level overview of how my P2P Chat system works</a:t>
            </a:r>
            <a:endParaRPr lang="en-US" sz="3200" dirty="0">
              <a:solidFill>
                <a:srgbClr val="E94A26"/>
              </a:solidFill>
            </a:endParaRPr>
          </a:p>
        </p:txBody>
      </p:sp>
      <p:pic>
        <p:nvPicPr>
          <p:cNvPr id="12" name="Picture 11">
            <a:extLst>
              <a:ext uri="{FF2B5EF4-FFF2-40B4-BE49-F238E27FC236}">
                <a16:creationId xmlns:a16="http://schemas.microsoft.com/office/drawing/2014/main" id="{47FDC210-15FA-DF64-8D4B-915592E09B31}"/>
              </a:ext>
            </a:extLst>
          </p:cNvPr>
          <p:cNvPicPr>
            <a:picLocks noChangeAspect="1"/>
          </p:cNvPicPr>
          <p:nvPr/>
        </p:nvPicPr>
        <p:blipFill rotWithShape="1">
          <a:blip r:embed="rId3">
            <a:extLst>
              <a:ext uri="{28A0092B-C50C-407E-A947-70E740481C1C}">
                <a14:useLocalDpi xmlns:a14="http://schemas.microsoft.com/office/drawing/2010/main" val="0"/>
              </a:ext>
            </a:extLst>
          </a:blip>
          <a:srcRect l="70129"/>
          <a:stretch/>
        </p:blipFill>
        <p:spPr>
          <a:xfrm>
            <a:off x="7311482" y="1998188"/>
            <a:ext cx="1658435" cy="1972679"/>
          </a:xfrm>
          <a:prstGeom prst="rect">
            <a:avLst/>
          </a:prstGeom>
        </p:spPr>
      </p:pic>
      <p:sp>
        <p:nvSpPr>
          <p:cNvPr id="34" name="TextBox 33">
            <a:extLst>
              <a:ext uri="{FF2B5EF4-FFF2-40B4-BE49-F238E27FC236}">
                <a16:creationId xmlns:a16="http://schemas.microsoft.com/office/drawing/2014/main" id="{DD77D10D-8791-8608-BEAB-C864B48A42A4}"/>
              </a:ext>
            </a:extLst>
          </p:cNvPr>
          <p:cNvSpPr txBox="1"/>
          <p:nvPr/>
        </p:nvSpPr>
        <p:spPr>
          <a:xfrm>
            <a:off x="7410986" y="2526299"/>
            <a:ext cx="872829"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10.10.10.1</a:t>
            </a:r>
            <a:endParaRPr lang="en-US" sz="1200" dirty="0"/>
          </a:p>
        </p:txBody>
      </p:sp>
      <p:sp>
        <p:nvSpPr>
          <p:cNvPr id="35" name="TextBox 34">
            <a:extLst>
              <a:ext uri="{FF2B5EF4-FFF2-40B4-BE49-F238E27FC236}">
                <a16:creationId xmlns:a16="http://schemas.microsoft.com/office/drawing/2014/main" id="{FAD182E3-956B-7A06-82A9-9CF250D926D7}"/>
              </a:ext>
            </a:extLst>
          </p:cNvPr>
          <p:cNvSpPr txBox="1"/>
          <p:nvPr/>
        </p:nvSpPr>
        <p:spPr>
          <a:xfrm>
            <a:off x="3057921" y="2526300"/>
            <a:ext cx="872829"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10.10.10.2</a:t>
            </a:r>
            <a:endParaRPr lang="en-US" sz="1200" dirty="0"/>
          </a:p>
        </p:txBody>
      </p:sp>
      <p:sp>
        <p:nvSpPr>
          <p:cNvPr id="7" name="TextBox 6">
            <a:extLst>
              <a:ext uri="{FF2B5EF4-FFF2-40B4-BE49-F238E27FC236}">
                <a16:creationId xmlns:a16="http://schemas.microsoft.com/office/drawing/2014/main" id="{E2CA5953-FF46-5DE3-60CA-84C4D1ADDB87}"/>
              </a:ext>
            </a:extLst>
          </p:cNvPr>
          <p:cNvSpPr txBox="1"/>
          <p:nvPr/>
        </p:nvSpPr>
        <p:spPr>
          <a:xfrm>
            <a:off x="7410986" y="2736770"/>
            <a:ext cx="1163671"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Peer1: 1xxx</a:t>
            </a:r>
            <a:endParaRPr lang="en-US" sz="1200" dirty="0"/>
          </a:p>
        </p:txBody>
      </p:sp>
      <p:sp>
        <p:nvSpPr>
          <p:cNvPr id="8" name="TextBox 7">
            <a:extLst>
              <a:ext uri="{FF2B5EF4-FFF2-40B4-BE49-F238E27FC236}">
                <a16:creationId xmlns:a16="http://schemas.microsoft.com/office/drawing/2014/main" id="{DBB8B624-8FD2-4D1C-B858-98597FBE8AE2}"/>
              </a:ext>
            </a:extLst>
          </p:cNvPr>
          <p:cNvSpPr txBox="1"/>
          <p:nvPr/>
        </p:nvSpPr>
        <p:spPr>
          <a:xfrm>
            <a:off x="3041896" y="2733549"/>
            <a:ext cx="1163671"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Peer1: 2xxx</a:t>
            </a:r>
            <a:endParaRPr lang="en-US" sz="1200" dirty="0"/>
          </a:p>
        </p:txBody>
      </p:sp>
      <p:pic>
        <p:nvPicPr>
          <p:cNvPr id="5" name="Picture 4">
            <a:extLst>
              <a:ext uri="{FF2B5EF4-FFF2-40B4-BE49-F238E27FC236}">
                <a16:creationId xmlns:a16="http://schemas.microsoft.com/office/drawing/2014/main" id="{3ACF5926-76AF-BBB4-A611-7BBA1B4E179A}"/>
              </a:ext>
            </a:extLst>
          </p:cNvPr>
          <p:cNvPicPr>
            <a:picLocks noChangeAspect="1"/>
          </p:cNvPicPr>
          <p:nvPr/>
        </p:nvPicPr>
        <p:blipFill>
          <a:blip r:embed="rId4"/>
          <a:stretch>
            <a:fillRect/>
          </a:stretch>
        </p:blipFill>
        <p:spPr>
          <a:xfrm>
            <a:off x="4730323" y="1882867"/>
            <a:ext cx="2168448" cy="1840862"/>
          </a:xfrm>
          <a:prstGeom prst="rect">
            <a:avLst/>
          </a:prstGeom>
        </p:spPr>
      </p:pic>
      <p:sp>
        <p:nvSpPr>
          <p:cNvPr id="11" name="TextBox 10">
            <a:extLst>
              <a:ext uri="{FF2B5EF4-FFF2-40B4-BE49-F238E27FC236}">
                <a16:creationId xmlns:a16="http://schemas.microsoft.com/office/drawing/2014/main" id="{65F32171-1A47-3BDC-FA9E-47C8CA4F886C}"/>
              </a:ext>
            </a:extLst>
          </p:cNvPr>
          <p:cNvSpPr txBox="1"/>
          <p:nvPr/>
        </p:nvSpPr>
        <p:spPr>
          <a:xfrm>
            <a:off x="7422041" y="2947241"/>
            <a:ext cx="1163671"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AES: 123</a:t>
            </a:r>
            <a:endParaRPr lang="en-US" sz="1200" dirty="0"/>
          </a:p>
        </p:txBody>
      </p:sp>
      <p:sp>
        <p:nvSpPr>
          <p:cNvPr id="13" name="TextBox 12">
            <a:extLst>
              <a:ext uri="{FF2B5EF4-FFF2-40B4-BE49-F238E27FC236}">
                <a16:creationId xmlns:a16="http://schemas.microsoft.com/office/drawing/2014/main" id="{BB980D36-6DE9-8FD7-D19B-E70B09759EF4}"/>
              </a:ext>
            </a:extLst>
          </p:cNvPr>
          <p:cNvSpPr txBox="1"/>
          <p:nvPr/>
        </p:nvSpPr>
        <p:spPr>
          <a:xfrm>
            <a:off x="3041896" y="2947241"/>
            <a:ext cx="1163671" cy="276999"/>
          </a:xfrm>
          <a:prstGeom prst="rect">
            <a:avLst/>
          </a:prstGeom>
          <a:noFill/>
        </p:spPr>
        <p:txBody>
          <a:bodyPr wrap="square">
            <a:spAutoFit/>
          </a:bodyPr>
          <a:lstStyle/>
          <a:p>
            <a:r>
              <a:rPr lang="en-US" sz="1200" b="1" dirty="0">
                <a:effectLst/>
                <a:latin typeface="Calibri" panose="020F0502020204030204" pitchFamily="34" charset="0"/>
                <a:ea typeface="Calibri" panose="020F0502020204030204" pitchFamily="34" charset="0"/>
                <a:cs typeface="Arial" panose="020B0604020202020204" pitchFamily="34" charset="0"/>
              </a:rPr>
              <a:t>AES: 123</a:t>
            </a:r>
            <a:endParaRPr lang="en-US" sz="1200" dirty="0"/>
          </a:p>
        </p:txBody>
      </p:sp>
      <p:sp>
        <p:nvSpPr>
          <p:cNvPr id="2" name="Rectangle 1">
            <a:extLst>
              <a:ext uri="{FF2B5EF4-FFF2-40B4-BE49-F238E27FC236}">
                <a16:creationId xmlns:a16="http://schemas.microsoft.com/office/drawing/2014/main" id="{06A11278-5A24-A891-C73F-1EDE5135BCC0}"/>
              </a:ext>
            </a:extLst>
          </p:cNvPr>
          <p:cNvSpPr/>
          <p:nvPr/>
        </p:nvSpPr>
        <p:spPr>
          <a:xfrm>
            <a:off x="10085921" y="985252"/>
            <a:ext cx="1947330" cy="823498"/>
          </a:xfrm>
          <a:prstGeom prst="rect">
            <a:avLst/>
          </a:prstGeom>
          <a:solidFill>
            <a:srgbClr val="E94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Authentication</a:t>
            </a:r>
          </a:p>
        </p:txBody>
      </p:sp>
      <p:pic>
        <p:nvPicPr>
          <p:cNvPr id="6" name="Picture 5">
            <a:extLst>
              <a:ext uri="{FF2B5EF4-FFF2-40B4-BE49-F238E27FC236}">
                <a16:creationId xmlns:a16="http://schemas.microsoft.com/office/drawing/2014/main" id="{9A46AE02-39A3-74D4-45A1-E86F1011377C}"/>
              </a:ext>
            </a:extLst>
          </p:cNvPr>
          <p:cNvPicPr>
            <a:picLocks noChangeAspect="1"/>
          </p:cNvPicPr>
          <p:nvPr/>
        </p:nvPicPr>
        <p:blipFill>
          <a:blip r:embed="rId5"/>
          <a:stretch>
            <a:fillRect/>
          </a:stretch>
        </p:blipFill>
        <p:spPr>
          <a:xfrm>
            <a:off x="4775623" y="1676670"/>
            <a:ext cx="2056977" cy="2541141"/>
          </a:xfrm>
          <a:prstGeom prst="rect">
            <a:avLst/>
          </a:prstGeom>
        </p:spPr>
      </p:pic>
      <p:pic>
        <p:nvPicPr>
          <p:cNvPr id="3" name="Picture 2">
            <a:extLst>
              <a:ext uri="{FF2B5EF4-FFF2-40B4-BE49-F238E27FC236}">
                <a16:creationId xmlns:a16="http://schemas.microsoft.com/office/drawing/2014/main" id="{92224DC6-7C91-3AE7-DC75-299C43DA50CA}"/>
              </a:ext>
            </a:extLst>
          </p:cNvPr>
          <p:cNvPicPr>
            <a:picLocks noChangeAspect="1"/>
          </p:cNvPicPr>
          <p:nvPr/>
        </p:nvPicPr>
        <p:blipFill>
          <a:blip r:embed="rId6"/>
          <a:stretch>
            <a:fillRect/>
          </a:stretch>
        </p:blipFill>
        <p:spPr>
          <a:xfrm>
            <a:off x="2368496" y="1673794"/>
            <a:ext cx="1997235" cy="2259008"/>
          </a:xfrm>
          <a:prstGeom prst="rect">
            <a:avLst/>
          </a:prstGeom>
        </p:spPr>
      </p:pic>
      <p:sp>
        <p:nvSpPr>
          <p:cNvPr id="14" name="TextBox 13">
            <a:extLst>
              <a:ext uri="{FF2B5EF4-FFF2-40B4-BE49-F238E27FC236}">
                <a16:creationId xmlns:a16="http://schemas.microsoft.com/office/drawing/2014/main" id="{E00B2231-F9F6-B053-2DC8-159DD859D19C}"/>
              </a:ext>
            </a:extLst>
          </p:cNvPr>
          <p:cNvSpPr txBox="1"/>
          <p:nvPr/>
        </p:nvSpPr>
        <p:spPr>
          <a:xfrm>
            <a:off x="158749" y="1086989"/>
            <a:ext cx="2541319" cy="646331"/>
          </a:xfrm>
          <a:prstGeom prst="rect">
            <a:avLst/>
          </a:prstGeom>
          <a:noFill/>
        </p:spPr>
        <p:txBody>
          <a:bodyPr wrap="square">
            <a:spAutoFit/>
          </a:bodyPr>
          <a:lstStyle/>
          <a:p>
            <a:r>
              <a:rPr lang="en-US" b="1" dirty="0">
                <a:latin typeface="Calibri" panose="020F0502020204030204" pitchFamily="34" charset="0"/>
                <a:cs typeface="Arial" panose="020B0604020202020204" pitchFamily="34" charset="0"/>
              </a:rPr>
              <a:t>3. AES key </a:t>
            </a:r>
          </a:p>
          <a:p>
            <a:r>
              <a:rPr lang="en-US" b="1" dirty="0">
                <a:latin typeface="Calibri" panose="020F0502020204030204" pitchFamily="34" charset="0"/>
                <a:cs typeface="Arial" panose="020B0604020202020204" pitchFamily="34" charset="0"/>
              </a:rPr>
              <a:t>4. Sending the messages</a:t>
            </a:r>
            <a:endParaRPr lang="en-US" dirty="0"/>
          </a:p>
        </p:txBody>
      </p:sp>
    </p:spTree>
    <p:extLst>
      <p:ext uri="{BB962C8B-B14F-4D97-AF65-F5344CB8AC3E}">
        <p14:creationId xmlns:p14="http://schemas.microsoft.com/office/powerpoint/2010/main" val="117535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4553</Words>
  <Application>Microsoft Office PowerPoint</Application>
  <PresentationFormat>Widescreen</PresentationFormat>
  <Paragraphs>411</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Traditional Arabic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 Shalaby</dc:creator>
  <cp:lastModifiedBy>Ahmed Farouk</cp:lastModifiedBy>
  <cp:revision>15</cp:revision>
  <dcterms:created xsi:type="dcterms:W3CDTF">2022-10-04T11:30:14Z</dcterms:created>
  <dcterms:modified xsi:type="dcterms:W3CDTF">2022-12-27T21:53:41Z</dcterms:modified>
</cp:coreProperties>
</file>