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764" r:id="rId2"/>
    <p:sldId id="1093" r:id="rId3"/>
    <p:sldId id="1814" r:id="rId4"/>
    <p:sldId id="368" r:id="rId5"/>
    <p:sldId id="782" r:id="rId6"/>
    <p:sldId id="1336" r:id="rId7"/>
    <p:sldId id="1813" r:id="rId8"/>
    <p:sldId id="1076" r:id="rId9"/>
    <p:sldId id="1815" r:id="rId10"/>
    <p:sldId id="1008" r:id="rId11"/>
    <p:sldId id="1759" r:id="rId12"/>
    <p:sldId id="1441" r:id="rId13"/>
    <p:sldId id="1816" r:id="rId14"/>
    <p:sldId id="1818" r:id="rId15"/>
    <p:sldId id="1817" r:id="rId16"/>
    <p:sldId id="277" r:id="rId17"/>
    <p:sldId id="5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C0C"/>
    <a:srgbClr val="FFD966"/>
    <a:srgbClr val="CD3410"/>
    <a:srgbClr val="EC4018"/>
    <a:srgbClr val="E76C0F"/>
    <a:srgbClr val="F89120"/>
    <a:srgbClr val="F16F51"/>
    <a:srgbClr val="12171F"/>
    <a:srgbClr val="0A0A12"/>
    <a:srgbClr val="CE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0601-24D1-4243-BFD2-053D374A8230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3E677-5D4F-4C56-B104-01504E7F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9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3E677-5D4F-4C56-B104-01504E7F8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8"/>
          <p:cNvSpPr>
            <a:spLocks noGrp="1"/>
          </p:cNvSpPr>
          <p:nvPr>
            <p:ph type="pic" sz="quarter" idx="13"/>
          </p:nvPr>
        </p:nvSpPr>
        <p:spPr>
          <a:xfrm>
            <a:off x="10287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8"/>
          <p:cNvSpPr>
            <a:spLocks noGrp="1"/>
          </p:cNvSpPr>
          <p:nvPr>
            <p:ph type="pic" sz="quarter" idx="14"/>
          </p:nvPr>
        </p:nvSpPr>
        <p:spPr>
          <a:xfrm>
            <a:off x="36068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>
          <a:xfrm>
            <a:off x="61849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6"/>
          </p:nvPr>
        </p:nvSpPr>
        <p:spPr>
          <a:xfrm>
            <a:off x="8763000" y="1485900"/>
            <a:ext cx="2489200" cy="2576848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0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4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powerpoint.sage-fox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872D-C668-4AF2-BCBD-16EDD74B9A2D}" type="datetimeFigureOut">
              <a:rPr lang="en-US" smtClean="0"/>
              <a:t>07-Dec-23-Thu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7754-EB69-4271-83F0-4EC2174974DC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hlinkClick r:id="rId16"/>
            <a:extLst>
              <a:ext uri="{FF2B5EF4-FFF2-40B4-BE49-F238E27FC236}">
                <a16:creationId xmlns:a16="http://schemas.microsoft.com/office/drawing/2014/main" id="{A3F12829-99F9-47F3-9F97-24E8C476116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0" y="6757593"/>
            <a:ext cx="365760" cy="1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ventures.com/hackerpocalypse-cybercrime-report-2016/#:~:text=Cybersecurity%20Ventures%20expects%20global%20cybercri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98C4A58-4168-4DAB-BC52-F42F52218D05}"/>
              </a:ext>
            </a:extLst>
          </p:cNvPr>
          <p:cNvGrpSpPr/>
          <p:nvPr/>
        </p:nvGrpSpPr>
        <p:grpSpPr>
          <a:xfrm>
            <a:off x="2586718" y="3704813"/>
            <a:ext cx="6697064" cy="2660203"/>
            <a:chOff x="4839630" y="1839950"/>
            <a:chExt cx="6697064" cy="266020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694F04E-256F-435A-A665-208E7304A879}"/>
                </a:ext>
              </a:extLst>
            </p:cNvPr>
            <p:cNvSpPr/>
            <p:nvPr/>
          </p:nvSpPr>
          <p:spPr>
            <a:xfrm>
              <a:off x="4839630" y="1839950"/>
              <a:ext cx="6697064" cy="2660203"/>
            </a:xfrm>
            <a:prstGeom prst="roundRect">
              <a:avLst/>
            </a:prstGeom>
            <a:solidFill>
              <a:srgbClr val="CD34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588973-AE90-4197-B438-01024FEDC0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170933" y="1839951"/>
              <a:ext cx="365760" cy="2660202"/>
              <a:chOff x="3369484" y="137160"/>
              <a:chExt cx="640656" cy="6583680"/>
            </a:xfrm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40" name="Прямоугольник 10">
                <a:extLst>
                  <a:ext uri="{FF2B5EF4-FFF2-40B4-BE49-F238E27FC236}">
                    <a16:creationId xmlns:a16="http://schemas.microsoft.com/office/drawing/2014/main" id="{912D311A-0829-426E-9CB1-83DFCEA332A9}"/>
                  </a:ext>
                </a:extLst>
              </p:cNvPr>
              <p:cNvSpPr/>
              <p:nvPr/>
            </p:nvSpPr>
            <p:spPr>
              <a:xfrm>
                <a:off x="3369484" y="137160"/>
                <a:ext cx="640656" cy="1845876"/>
              </a:xfrm>
              <a:prstGeom prst="rect">
                <a:avLst/>
              </a:prstGeom>
              <a:solidFill>
                <a:srgbClr val="CE8E4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872" dirty="0"/>
              </a:p>
            </p:txBody>
          </p:sp>
          <p:sp>
            <p:nvSpPr>
              <p:cNvPr id="41" name="Прямоугольник 11">
                <a:extLst>
                  <a:ext uri="{FF2B5EF4-FFF2-40B4-BE49-F238E27FC236}">
                    <a16:creationId xmlns:a16="http://schemas.microsoft.com/office/drawing/2014/main" id="{D2A03755-9AEF-4C35-85AE-D419AC6DFE07}"/>
                  </a:ext>
                </a:extLst>
              </p:cNvPr>
              <p:cNvSpPr/>
              <p:nvPr/>
            </p:nvSpPr>
            <p:spPr>
              <a:xfrm>
                <a:off x="3369484" y="1783079"/>
                <a:ext cx="640656" cy="1845875"/>
              </a:xfrm>
              <a:prstGeom prst="rect">
                <a:avLst/>
              </a:prstGeom>
              <a:solidFill>
                <a:srgbClr val="E76C0F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872"/>
              </a:p>
            </p:txBody>
          </p:sp>
          <p:sp>
            <p:nvSpPr>
              <p:cNvPr id="42" name="Прямоугольник 12">
                <a:extLst>
                  <a:ext uri="{FF2B5EF4-FFF2-40B4-BE49-F238E27FC236}">
                    <a16:creationId xmlns:a16="http://schemas.microsoft.com/office/drawing/2014/main" id="{0F6E4A24-A9D5-4AEC-9C80-084114EE8612}"/>
                  </a:ext>
                </a:extLst>
              </p:cNvPr>
              <p:cNvSpPr/>
              <p:nvPr/>
            </p:nvSpPr>
            <p:spPr>
              <a:xfrm>
                <a:off x="3369484" y="3428999"/>
                <a:ext cx="640656" cy="1845873"/>
              </a:xfrm>
              <a:prstGeom prst="rect">
                <a:avLst/>
              </a:prstGeom>
              <a:solidFill>
                <a:srgbClr val="E0462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872"/>
              </a:p>
            </p:txBody>
          </p:sp>
          <p:sp>
            <p:nvSpPr>
              <p:cNvPr id="43" name="Прямоугольник 13">
                <a:extLst>
                  <a:ext uri="{FF2B5EF4-FFF2-40B4-BE49-F238E27FC236}">
                    <a16:creationId xmlns:a16="http://schemas.microsoft.com/office/drawing/2014/main" id="{143FEE1C-AFCF-42C4-9E07-8BD4650C1455}"/>
                  </a:ext>
                </a:extLst>
              </p:cNvPr>
              <p:cNvSpPr/>
              <p:nvPr/>
            </p:nvSpPr>
            <p:spPr>
              <a:xfrm>
                <a:off x="3369484" y="5074920"/>
                <a:ext cx="640656" cy="1645920"/>
              </a:xfrm>
              <a:prstGeom prst="rect">
                <a:avLst/>
              </a:prstGeom>
              <a:solidFill>
                <a:srgbClr val="CF3510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872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E76A1-2326-2B30-1C2E-8A4B0C2F3E12}"/>
              </a:ext>
            </a:extLst>
          </p:cNvPr>
          <p:cNvSpPr txBox="1">
            <a:spLocks/>
          </p:cNvSpPr>
          <p:nvPr/>
        </p:nvSpPr>
        <p:spPr>
          <a:xfrm>
            <a:off x="3224181" y="3943517"/>
            <a:ext cx="5422137" cy="15438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algn="ctr"/>
            <a:r>
              <a:rPr lang="en-US" sz="36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Bernard MT Condensed" panose="02050806060905020404" pitchFamily="18" charset="0"/>
              </a:rPr>
              <a:t>Web application penetration testing tools and methodology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07D4D5B-B046-29D4-ED64-B402E934BC3B}"/>
              </a:ext>
            </a:extLst>
          </p:cNvPr>
          <p:cNvSpPr txBox="1">
            <a:spLocks/>
          </p:cNvSpPr>
          <p:nvPr/>
        </p:nvSpPr>
        <p:spPr>
          <a:xfrm>
            <a:off x="3384931" y="5748342"/>
            <a:ext cx="5422137" cy="2841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- AhmedFaseeh Akram, Haris Khan, Hunzalah Bhatti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11319-79EF-7F6F-1FE8-BCBEA9072E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p 5 Burp Suite Alternatives for API Security Testing | APIsec">
            <a:extLst>
              <a:ext uri="{FF2B5EF4-FFF2-40B4-BE49-F238E27FC236}">
                <a16:creationId xmlns:a16="http://schemas.microsoft.com/office/drawing/2014/main" id="{E03DB8F1-B304-EAAA-1EE6-1AA7ED8F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3" y="1380744"/>
            <a:ext cx="5845232" cy="462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678703-BA30-46AF-8711-2D2BDDDB4BB7}"/>
              </a:ext>
            </a:extLst>
          </p:cNvPr>
          <p:cNvSpPr/>
          <p:nvPr/>
        </p:nvSpPr>
        <p:spPr>
          <a:xfrm>
            <a:off x="4444584" y="1677843"/>
            <a:ext cx="2140527" cy="1672936"/>
          </a:xfrm>
          <a:prstGeom prst="rect">
            <a:avLst/>
          </a:prstGeom>
          <a:solidFill>
            <a:srgbClr val="CE8E4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406">
            <a:extLst>
              <a:ext uri="{FF2B5EF4-FFF2-40B4-BE49-F238E27FC236}">
                <a16:creationId xmlns:a16="http://schemas.microsoft.com/office/drawing/2014/main" id="{5B4F25CA-CB4A-46E9-A0A3-8CC32DCA53F2}"/>
              </a:ext>
            </a:extLst>
          </p:cNvPr>
          <p:cNvSpPr>
            <a:spLocks noEditPoints="1"/>
          </p:cNvSpPr>
          <p:nvPr/>
        </p:nvSpPr>
        <p:spPr bwMode="auto">
          <a:xfrm>
            <a:off x="5313661" y="1992774"/>
            <a:ext cx="387039" cy="392230"/>
          </a:xfrm>
          <a:custGeom>
            <a:avLst/>
            <a:gdLst>
              <a:gd name="T0" fmla="*/ 1465 w 4028"/>
              <a:gd name="T1" fmla="*/ 509 h 4078"/>
              <a:gd name="T2" fmla="*/ 916 w 4028"/>
              <a:gd name="T3" fmla="*/ 851 h 4078"/>
              <a:gd name="T4" fmla="*/ 543 w 4028"/>
              <a:gd name="T5" fmla="*/ 1381 h 4078"/>
              <a:gd name="T6" fmla="*/ 405 w 4028"/>
              <a:gd name="T7" fmla="*/ 2040 h 4078"/>
              <a:gd name="T8" fmla="*/ 543 w 4028"/>
              <a:gd name="T9" fmla="*/ 2694 h 4078"/>
              <a:gd name="T10" fmla="*/ 838 w 4028"/>
              <a:gd name="T11" fmla="*/ 3083 h 4078"/>
              <a:gd name="T12" fmla="*/ 928 w 4028"/>
              <a:gd name="T13" fmla="*/ 2857 h 4078"/>
              <a:gd name="T14" fmla="*/ 1127 w 4028"/>
              <a:gd name="T15" fmla="*/ 2716 h 4078"/>
              <a:gd name="T16" fmla="*/ 1324 w 4028"/>
              <a:gd name="T17" fmla="*/ 2630 h 4078"/>
              <a:gd name="T18" fmla="*/ 1571 w 4028"/>
              <a:gd name="T19" fmla="*/ 2514 h 4078"/>
              <a:gd name="T20" fmla="*/ 1702 w 4028"/>
              <a:gd name="T21" fmla="*/ 2371 h 4078"/>
              <a:gd name="T22" fmla="*/ 1561 w 4028"/>
              <a:gd name="T23" fmla="*/ 2017 h 4078"/>
              <a:gd name="T24" fmla="*/ 1456 w 4028"/>
              <a:gd name="T25" fmla="*/ 1878 h 4078"/>
              <a:gd name="T26" fmla="*/ 1427 w 4028"/>
              <a:gd name="T27" fmla="*/ 1594 h 4078"/>
              <a:gd name="T28" fmla="*/ 1455 w 4028"/>
              <a:gd name="T29" fmla="*/ 1459 h 4078"/>
              <a:gd name="T30" fmla="*/ 1511 w 4028"/>
              <a:gd name="T31" fmla="*/ 1171 h 4078"/>
              <a:gd name="T32" fmla="*/ 1726 w 4028"/>
              <a:gd name="T33" fmla="*/ 960 h 4078"/>
              <a:gd name="T34" fmla="*/ 1973 w 4028"/>
              <a:gd name="T35" fmla="*/ 893 h 4078"/>
              <a:gd name="T36" fmla="*/ 2225 w 4028"/>
              <a:gd name="T37" fmla="*/ 911 h 4078"/>
              <a:gd name="T38" fmla="*/ 2462 w 4028"/>
              <a:gd name="T39" fmla="*/ 1115 h 4078"/>
              <a:gd name="T40" fmla="*/ 2549 w 4028"/>
              <a:gd name="T41" fmla="*/ 1344 h 4078"/>
              <a:gd name="T42" fmla="*/ 2539 w 4028"/>
              <a:gd name="T43" fmla="*/ 1562 h 4078"/>
              <a:gd name="T44" fmla="*/ 2590 w 4028"/>
              <a:gd name="T45" fmla="*/ 1598 h 4078"/>
              <a:gd name="T46" fmla="*/ 2556 w 4028"/>
              <a:gd name="T47" fmla="*/ 1878 h 4078"/>
              <a:gd name="T48" fmla="*/ 2458 w 4028"/>
              <a:gd name="T49" fmla="*/ 2010 h 4078"/>
              <a:gd name="T50" fmla="*/ 2311 w 4028"/>
              <a:gd name="T51" fmla="*/ 2370 h 4078"/>
              <a:gd name="T52" fmla="*/ 2437 w 4028"/>
              <a:gd name="T53" fmla="*/ 2510 h 4078"/>
              <a:gd name="T54" fmla="*/ 2663 w 4028"/>
              <a:gd name="T55" fmla="*/ 2619 h 4078"/>
              <a:gd name="T56" fmla="*/ 2854 w 4028"/>
              <a:gd name="T57" fmla="*/ 2700 h 4078"/>
              <a:gd name="T58" fmla="*/ 3059 w 4028"/>
              <a:gd name="T59" fmla="*/ 2829 h 4078"/>
              <a:gd name="T60" fmla="*/ 3172 w 4028"/>
              <a:gd name="T61" fmla="*/ 3038 h 4078"/>
              <a:gd name="T62" fmla="*/ 3414 w 4028"/>
              <a:gd name="T63" fmla="*/ 2838 h 4078"/>
              <a:gd name="T64" fmla="*/ 3608 w 4028"/>
              <a:gd name="T65" fmla="*/ 2254 h 4078"/>
              <a:gd name="T66" fmla="*/ 3561 w 4028"/>
              <a:gd name="T67" fmla="*/ 1589 h 4078"/>
              <a:gd name="T68" fmla="*/ 3259 w 4028"/>
              <a:gd name="T69" fmla="*/ 1010 h 4078"/>
              <a:gd name="T70" fmla="*/ 2763 w 4028"/>
              <a:gd name="T71" fmla="*/ 598 h 4078"/>
              <a:gd name="T72" fmla="*/ 2129 w 4028"/>
              <a:gd name="T73" fmla="*/ 416 h 4078"/>
              <a:gd name="T74" fmla="*/ 2510 w 4028"/>
              <a:gd name="T75" fmla="*/ 63 h 4078"/>
              <a:gd name="T76" fmla="*/ 3164 w 4028"/>
              <a:gd name="T77" fmla="*/ 366 h 4078"/>
              <a:gd name="T78" fmla="*/ 3668 w 4028"/>
              <a:gd name="T79" fmla="*/ 875 h 4078"/>
              <a:gd name="T80" fmla="*/ 3968 w 4028"/>
              <a:gd name="T81" fmla="*/ 1538 h 4078"/>
              <a:gd name="T82" fmla="*/ 4013 w 4028"/>
              <a:gd name="T83" fmla="*/ 2295 h 4078"/>
              <a:gd name="T84" fmla="*/ 3792 w 4028"/>
              <a:gd name="T85" fmla="*/ 2997 h 4078"/>
              <a:gd name="T86" fmla="*/ 3351 w 4028"/>
              <a:gd name="T87" fmla="*/ 3564 h 4078"/>
              <a:gd name="T88" fmla="*/ 2742 w 4028"/>
              <a:gd name="T89" fmla="*/ 3941 h 4078"/>
              <a:gd name="T90" fmla="*/ 2015 w 4028"/>
              <a:gd name="T91" fmla="*/ 4078 h 4078"/>
              <a:gd name="T92" fmla="*/ 1287 w 4028"/>
              <a:gd name="T93" fmla="*/ 3941 h 4078"/>
              <a:gd name="T94" fmla="*/ 678 w 4028"/>
              <a:gd name="T95" fmla="*/ 3564 h 4078"/>
              <a:gd name="T96" fmla="*/ 237 w 4028"/>
              <a:gd name="T97" fmla="*/ 2997 h 4078"/>
              <a:gd name="T98" fmla="*/ 16 w 4028"/>
              <a:gd name="T99" fmla="*/ 2295 h 4078"/>
              <a:gd name="T100" fmla="*/ 61 w 4028"/>
              <a:gd name="T101" fmla="*/ 1538 h 4078"/>
              <a:gd name="T102" fmla="*/ 361 w 4028"/>
              <a:gd name="T103" fmla="*/ 875 h 4078"/>
              <a:gd name="T104" fmla="*/ 864 w 4028"/>
              <a:gd name="T105" fmla="*/ 366 h 4078"/>
              <a:gd name="T106" fmla="*/ 1519 w 4028"/>
              <a:gd name="T107" fmla="*/ 63 h 4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28" h="4078">
                <a:moveTo>
                  <a:pt x="2015" y="412"/>
                </a:moveTo>
                <a:lnTo>
                  <a:pt x="1900" y="416"/>
                </a:lnTo>
                <a:lnTo>
                  <a:pt x="1788" y="427"/>
                </a:lnTo>
                <a:lnTo>
                  <a:pt x="1677" y="448"/>
                </a:lnTo>
                <a:lnTo>
                  <a:pt x="1570" y="475"/>
                </a:lnTo>
                <a:lnTo>
                  <a:pt x="1465" y="509"/>
                </a:lnTo>
                <a:lnTo>
                  <a:pt x="1364" y="551"/>
                </a:lnTo>
                <a:lnTo>
                  <a:pt x="1266" y="598"/>
                </a:lnTo>
                <a:lnTo>
                  <a:pt x="1173" y="653"/>
                </a:lnTo>
                <a:lnTo>
                  <a:pt x="1082" y="713"/>
                </a:lnTo>
                <a:lnTo>
                  <a:pt x="996" y="779"/>
                </a:lnTo>
                <a:lnTo>
                  <a:pt x="916" y="851"/>
                </a:lnTo>
                <a:lnTo>
                  <a:pt x="840" y="927"/>
                </a:lnTo>
                <a:lnTo>
                  <a:pt x="770" y="1010"/>
                </a:lnTo>
                <a:lnTo>
                  <a:pt x="704" y="1096"/>
                </a:lnTo>
                <a:lnTo>
                  <a:pt x="645" y="1188"/>
                </a:lnTo>
                <a:lnTo>
                  <a:pt x="591" y="1282"/>
                </a:lnTo>
                <a:lnTo>
                  <a:pt x="543" y="1381"/>
                </a:lnTo>
                <a:lnTo>
                  <a:pt x="502" y="1483"/>
                </a:lnTo>
                <a:lnTo>
                  <a:pt x="468" y="1589"/>
                </a:lnTo>
                <a:lnTo>
                  <a:pt x="441" y="1698"/>
                </a:lnTo>
                <a:lnTo>
                  <a:pt x="422" y="1810"/>
                </a:lnTo>
                <a:lnTo>
                  <a:pt x="409" y="1923"/>
                </a:lnTo>
                <a:lnTo>
                  <a:pt x="405" y="2040"/>
                </a:lnTo>
                <a:lnTo>
                  <a:pt x="409" y="2156"/>
                </a:lnTo>
                <a:lnTo>
                  <a:pt x="422" y="2268"/>
                </a:lnTo>
                <a:lnTo>
                  <a:pt x="441" y="2379"/>
                </a:lnTo>
                <a:lnTo>
                  <a:pt x="468" y="2487"/>
                </a:lnTo>
                <a:lnTo>
                  <a:pt x="502" y="2592"/>
                </a:lnTo>
                <a:lnTo>
                  <a:pt x="543" y="2694"/>
                </a:lnTo>
                <a:lnTo>
                  <a:pt x="589" y="2792"/>
                </a:lnTo>
                <a:lnTo>
                  <a:pt x="644" y="2888"/>
                </a:lnTo>
                <a:lnTo>
                  <a:pt x="702" y="2978"/>
                </a:lnTo>
                <a:lnTo>
                  <a:pt x="767" y="3064"/>
                </a:lnTo>
                <a:lnTo>
                  <a:pt x="838" y="3145"/>
                </a:lnTo>
                <a:lnTo>
                  <a:pt x="838" y="3083"/>
                </a:lnTo>
                <a:lnTo>
                  <a:pt x="840" y="3038"/>
                </a:lnTo>
                <a:lnTo>
                  <a:pt x="849" y="2996"/>
                </a:lnTo>
                <a:lnTo>
                  <a:pt x="862" y="2957"/>
                </a:lnTo>
                <a:lnTo>
                  <a:pt x="880" y="2921"/>
                </a:lnTo>
                <a:lnTo>
                  <a:pt x="902" y="2888"/>
                </a:lnTo>
                <a:lnTo>
                  <a:pt x="928" y="2857"/>
                </a:lnTo>
                <a:lnTo>
                  <a:pt x="956" y="2828"/>
                </a:lnTo>
                <a:lnTo>
                  <a:pt x="988" y="2801"/>
                </a:lnTo>
                <a:lnTo>
                  <a:pt x="1020" y="2777"/>
                </a:lnTo>
                <a:lnTo>
                  <a:pt x="1056" y="2755"/>
                </a:lnTo>
                <a:lnTo>
                  <a:pt x="1091" y="2733"/>
                </a:lnTo>
                <a:lnTo>
                  <a:pt x="1127" y="2716"/>
                </a:lnTo>
                <a:lnTo>
                  <a:pt x="1163" y="2698"/>
                </a:lnTo>
                <a:lnTo>
                  <a:pt x="1198" y="2682"/>
                </a:lnTo>
                <a:lnTo>
                  <a:pt x="1233" y="2667"/>
                </a:lnTo>
                <a:lnTo>
                  <a:pt x="1266" y="2654"/>
                </a:lnTo>
                <a:lnTo>
                  <a:pt x="1296" y="2642"/>
                </a:lnTo>
                <a:lnTo>
                  <a:pt x="1324" y="2630"/>
                </a:lnTo>
                <a:lnTo>
                  <a:pt x="1356" y="2616"/>
                </a:lnTo>
                <a:lnTo>
                  <a:pt x="1392" y="2599"/>
                </a:lnTo>
                <a:lnTo>
                  <a:pt x="1434" y="2580"/>
                </a:lnTo>
                <a:lnTo>
                  <a:pt x="1476" y="2560"/>
                </a:lnTo>
                <a:lnTo>
                  <a:pt x="1523" y="2537"/>
                </a:lnTo>
                <a:lnTo>
                  <a:pt x="1571" y="2514"/>
                </a:lnTo>
                <a:lnTo>
                  <a:pt x="1620" y="2490"/>
                </a:lnTo>
                <a:lnTo>
                  <a:pt x="1644" y="2474"/>
                </a:lnTo>
                <a:lnTo>
                  <a:pt x="1665" y="2453"/>
                </a:lnTo>
                <a:lnTo>
                  <a:pt x="1683" y="2427"/>
                </a:lnTo>
                <a:lnTo>
                  <a:pt x="1696" y="2399"/>
                </a:lnTo>
                <a:lnTo>
                  <a:pt x="1702" y="2371"/>
                </a:lnTo>
                <a:lnTo>
                  <a:pt x="1715" y="2245"/>
                </a:lnTo>
                <a:lnTo>
                  <a:pt x="1679" y="2207"/>
                </a:lnTo>
                <a:lnTo>
                  <a:pt x="1645" y="2165"/>
                </a:lnTo>
                <a:lnTo>
                  <a:pt x="1614" y="2120"/>
                </a:lnTo>
                <a:lnTo>
                  <a:pt x="1586" y="2070"/>
                </a:lnTo>
                <a:lnTo>
                  <a:pt x="1561" y="2017"/>
                </a:lnTo>
                <a:lnTo>
                  <a:pt x="1541" y="1959"/>
                </a:lnTo>
                <a:lnTo>
                  <a:pt x="1526" y="1899"/>
                </a:lnTo>
                <a:lnTo>
                  <a:pt x="1508" y="1899"/>
                </a:lnTo>
                <a:lnTo>
                  <a:pt x="1488" y="1897"/>
                </a:lnTo>
                <a:lnTo>
                  <a:pt x="1471" y="1889"/>
                </a:lnTo>
                <a:lnTo>
                  <a:pt x="1456" y="1878"/>
                </a:lnTo>
                <a:lnTo>
                  <a:pt x="1445" y="1862"/>
                </a:lnTo>
                <a:lnTo>
                  <a:pt x="1440" y="1846"/>
                </a:lnTo>
                <a:lnTo>
                  <a:pt x="1407" y="1644"/>
                </a:lnTo>
                <a:lnTo>
                  <a:pt x="1410" y="1625"/>
                </a:lnTo>
                <a:lnTo>
                  <a:pt x="1417" y="1608"/>
                </a:lnTo>
                <a:lnTo>
                  <a:pt x="1427" y="1594"/>
                </a:lnTo>
                <a:lnTo>
                  <a:pt x="1440" y="1584"/>
                </a:lnTo>
                <a:lnTo>
                  <a:pt x="1455" y="1578"/>
                </a:lnTo>
                <a:lnTo>
                  <a:pt x="1470" y="1575"/>
                </a:lnTo>
                <a:lnTo>
                  <a:pt x="1463" y="1540"/>
                </a:lnTo>
                <a:lnTo>
                  <a:pt x="1458" y="1501"/>
                </a:lnTo>
                <a:lnTo>
                  <a:pt x="1455" y="1459"/>
                </a:lnTo>
                <a:lnTo>
                  <a:pt x="1455" y="1415"/>
                </a:lnTo>
                <a:lnTo>
                  <a:pt x="1459" y="1362"/>
                </a:lnTo>
                <a:lnTo>
                  <a:pt x="1466" y="1314"/>
                </a:lnTo>
                <a:lnTo>
                  <a:pt x="1476" y="1270"/>
                </a:lnTo>
                <a:lnTo>
                  <a:pt x="1490" y="1221"/>
                </a:lnTo>
                <a:lnTo>
                  <a:pt x="1511" y="1171"/>
                </a:lnTo>
                <a:lnTo>
                  <a:pt x="1537" y="1124"/>
                </a:lnTo>
                <a:lnTo>
                  <a:pt x="1571" y="1078"/>
                </a:lnTo>
                <a:lnTo>
                  <a:pt x="1606" y="1040"/>
                </a:lnTo>
                <a:lnTo>
                  <a:pt x="1644" y="1008"/>
                </a:lnTo>
                <a:lnTo>
                  <a:pt x="1684" y="981"/>
                </a:lnTo>
                <a:lnTo>
                  <a:pt x="1726" y="960"/>
                </a:lnTo>
                <a:lnTo>
                  <a:pt x="1769" y="946"/>
                </a:lnTo>
                <a:lnTo>
                  <a:pt x="1812" y="938"/>
                </a:lnTo>
                <a:lnTo>
                  <a:pt x="1853" y="935"/>
                </a:lnTo>
                <a:lnTo>
                  <a:pt x="1894" y="939"/>
                </a:lnTo>
                <a:lnTo>
                  <a:pt x="1933" y="912"/>
                </a:lnTo>
                <a:lnTo>
                  <a:pt x="1973" y="893"/>
                </a:lnTo>
                <a:lnTo>
                  <a:pt x="2015" y="880"/>
                </a:lnTo>
                <a:lnTo>
                  <a:pt x="2056" y="875"/>
                </a:lnTo>
                <a:lnTo>
                  <a:pt x="2098" y="875"/>
                </a:lnTo>
                <a:lnTo>
                  <a:pt x="2141" y="881"/>
                </a:lnTo>
                <a:lnTo>
                  <a:pt x="2182" y="893"/>
                </a:lnTo>
                <a:lnTo>
                  <a:pt x="2225" y="911"/>
                </a:lnTo>
                <a:lnTo>
                  <a:pt x="2267" y="932"/>
                </a:lnTo>
                <a:lnTo>
                  <a:pt x="2308" y="960"/>
                </a:lnTo>
                <a:lnTo>
                  <a:pt x="2348" y="991"/>
                </a:lnTo>
                <a:lnTo>
                  <a:pt x="2389" y="1027"/>
                </a:lnTo>
                <a:lnTo>
                  <a:pt x="2428" y="1070"/>
                </a:lnTo>
                <a:lnTo>
                  <a:pt x="2462" y="1115"/>
                </a:lnTo>
                <a:lnTo>
                  <a:pt x="2490" y="1162"/>
                </a:lnTo>
                <a:lnTo>
                  <a:pt x="2512" y="1210"/>
                </a:lnTo>
                <a:lnTo>
                  <a:pt x="2525" y="1236"/>
                </a:lnTo>
                <a:lnTo>
                  <a:pt x="2535" y="1268"/>
                </a:lnTo>
                <a:lnTo>
                  <a:pt x="2544" y="1304"/>
                </a:lnTo>
                <a:lnTo>
                  <a:pt x="2549" y="1344"/>
                </a:lnTo>
                <a:lnTo>
                  <a:pt x="2551" y="1388"/>
                </a:lnTo>
                <a:lnTo>
                  <a:pt x="2551" y="1435"/>
                </a:lnTo>
                <a:lnTo>
                  <a:pt x="2550" y="1464"/>
                </a:lnTo>
                <a:lnTo>
                  <a:pt x="2547" y="1492"/>
                </a:lnTo>
                <a:lnTo>
                  <a:pt x="2544" y="1527"/>
                </a:lnTo>
                <a:lnTo>
                  <a:pt x="2539" y="1562"/>
                </a:lnTo>
                <a:lnTo>
                  <a:pt x="2537" y="1568"/>
                </a:lnTo>
                <a:lnTo>
                  <a:pt x="2536" y="1574"/>
                </a:lnTo>
                <a:lnTo>
                  <a:pt x="2551" y="1577"/>
                </a:lnTo>
                <a:lnTo>
                  <a:pt x="2565" y="1580"/>
                </a:lnTo>
                <a:lnTo>
                  <a:pt x="2579" y="1588"/>
                </a:lnTo>
                <a:lnTo>
                  <a:pt x="2590" y="1598"/>
                </a:lnTo>
                <a:lnTo>
                  <a:pt x="2599" y="1611"/>
                </a:lnTo>
                <a:lnTo>
                  <a:pt x="2604" y="1626"/>
                </a:lnTo>
                <a:lnTo>
                  <a:pt x="2605" y="1643"/>
                </a:lnTo>
                <a:lnTo>
                  <a:pt x="2573" y="1846"/>
                </a:lnTo>
                <a:lnTo>
                  <a:pt x="2566" y="1862"/>
                </a:lnTo>
                <a:lnTo>
                  <a:pt x="2556" y="1878"/>
                </a:lnTo>
                <a:lnTo>
                  <a:pt x="2541" y="1889"/>
                </a:lnTo>
                <a:lnTo>
                  <a:pt x="2525" y="1897"/>
                </a:lnTo>
                <a:lnTo>
                  <a:pt x="2506" y="1899"/>
                </a:lnTo>
                <a:lnTo>
                  <a:pt x="2484" y="1899"/>
                </a:lnTo>
                <a:lnTo>
                  <a:pt x="2474" y="1955"/>
                </a:lnTo>
                <a:lnTo>
                  <a:pt x="2458" y="2010"/>
                </a:lnTo>
                <a:lnTo>
                  <a:pt x="2434" y="2061"/>
                </a:lnTo>
                <a:lnTo>
                  <a:pt x="2405" y="2111"/>
                </a:lnTo>
                <a:lnTo>
                  <a:pt x="2372" y="2157"/>
                </a:lnTo>
                <a:lnTo>
                  <a:pt x="2336" y="2199"/>
                </a:lnTo>
                <a:lnTo>
                  <a:pt x="2298" y="2238"/>
                </a:lnTo>
                <a:lnTo>
                  <a:pt x="2311" y="2370"/>
                </a:lnTo>
                <a:lnTo>
                  <a:pt x="2317" y="2398"/>
                </a:lnTo>
                <a:lnTo>
                  <a:pt x="2330" y="2425"/>
                </a:lnTo>
                <a:lnTo>
                  <a:pt x="2347" y="2450"/>
                </a:lnTo>
                <a:lnTo>
                  <a:pt x="2369" y="2472"/>
                </a:lnTo>
                <a:lnTo>
                  <a:pt x="2393" y="2488"/>
                </a:lnTo>
                <a:lnTo>
                  <a:pt x="2437" y="2510"/>
                </a:lnTo>
                <a:lnTo>
                  <a:pt x="2479" y="2531"/>
                </a:lnTo>
                <a:lnTo>
                  <a:pt x="2522" y="2551"/>
                </a:lnTo>
                <a:lnTo>
                  <a:pt x="2561" y="2570"/>
                </a:lnTo>
                <a:lnTo>
                  <a:pt x="2599" y="2588"/>
                </a:lnTo>
                <a:lnTo>
                  <a:pt x="2633" y="2605"/>
                </a:lnTo>
                <a:lnTo>
                  <a:pt x="2663" y="2619"/>
                </a:lnTo>
                <a:lnTo>
                  <a:pt x="2689" y="2630"/>
                </a:lnTo>
                <a:lnTo>
                  <a:pt x="2718" y="2642"/>
                </a:lnTo>
                <a:lnTo>
                  <a:pt x="2750" y="2656"/>
                </a:lnTo>
                <a:lnTo>
                  <a:pt x="2783" y="2670"/>
                </a:lnTo>
                <a:lnTo>
                  <a:pt x="2818" y="2685"/>
                </a:lnTo>
                <a:lnTo>
                  <a:pt x="2854" y="2700"/>
                </a:lnTo>
                <a:lnTo>
                  <a:pt x="2890" y="2718"/>
                </a:lnTo>
                <a:lnTo>
                  <a:pt x="2927" y="2737"/>
                </a:lnTo>
                <a:lnTo>
                  <a:pt x="2962" y="2758"/>
                </a:lnTo>
                <a:lnTo>
                  <a:pt x="2996" y="2779"/>
                </a:lnTo>
                <a:lnTo>
                  <a:pt x="3029" y="2804"/>
                </a:lnTo>
                <a:lnTo>
                  <a:pt x="3059" y="2829"/>
                </a:lnTo>
                <a:lnTo>
                  <a:pt x="3087" y="2858"/>
                </a:lnTo>
                <a:lnTo>
                  <a:pt x="3112" y="2889"/>
                </a:lnTo>
                <a:lnTo>
                  <a:pt x="3133" y="2922"/>
                </a:lnTo>
                <a:lnTo>
                  <a:pt x="3151" y="2958"/>
                </a:lnTo>
                <a:lnTo>
                  <a:pt x="3165" y="2996"/>
                </a:lnTo>
                <a:lnTo>
                  <a:pt x="3172" y="3038"/>
                </a:lnTo>
                <a:lnTo>
                  <a:pt x="3175" y="3083"/>
                </a:lnTo>
                <a:lnTo>
                  <a:pt x="3175" y="3163"/>
                </a:lnTo>
                <a:lnTo>
                  <a:pt x="3243" y="3088"/>
                </a:lnTo>
                <a:lnTo>
                  <a:pt x="3305" y="3009"/>
                </a:lnTo>
                <a:lnTo>
                  <a:pt x="3361" y="2926"/>
                </a:lnTo>
                <a:lnTo>
                  <a:pt x="3414" y="2838"/>
                </a:lnTo>
                <a:lnTo>
                  <a:pt x="3461" y="2749"/>
                </a:lnTo>
                <a:lnTo>
                  <a:pt x="3503" y="2654"/>
                </a:lnTo>
                <a:lnTo>
                  <a:pt x="3539" y="2559"/>
                </a:lnTo>
                <a:lnTo>
                  <a:pt x="3568" y="2459"/>
                </a:lnTo>
                <a:lnTo>
                  <a:pt x="3592" y="2357"/>
                </a:lnTo>
                <a:lnTo>
                  <a:pt x="3608" y="2254"/>
                </a:lnTo>
                <a:lnTo>
                  <a:pt x="3620" y="2148"/>
                </a:lnTo>
                <a:lnTo>
                  <a:pt x="3624" y="2040"/>
                </a:lnTo>
                <a:lnTo>
                  <a:pt x="3619" y="1923"/>
                </a:lnTo>
                <a:lnTo>
                  <a:pt x="3607" y="1810"/>
                </a:lnTo>
                <a:lnTo>
                  <a:pt x="3587" y="1698"/>
                </a:lnTo>
                <a:lnTo>
                  <a:pt x="3561" y="1589"/>
                </a:lnTo>
                <a:lnTo>
                  <a:pt x="3527" y="1483"/>
                </a:lnTo>
                <a:lnTo>
                  <a:pt x="3485" y="1381"/>
                </a:lnTo>
                <a:lnTo>
                  <a:pt x="3438" y="1282"/>
                </a:lnTo>
                <a:lnTo>
                  <a:pt x="3384" y="1188"/>
                </a:lnTo>
                <a:lnTo>
                  <a:pt x="3325" y="1096"/>
                </a:lnTo>
                <a:lnTo>
                  <a:pt x="3259" y="1010"/>
                </a:lnTo>
                <a:lnTo>
                  <a:pt x="3189" y="927"/>
                </a:lnTo>
                <a:lnTo>
                  <a:pt x="3113" y="851"/>
                </a:lnTo>
                <a:lnTo>
                  <a:pt x="3031" y="779"/>
                </a:lnTo>
                <a:lnTo>
                  <a:pt x="2947" y="713"/>
                </a:lnTo>
                <a:lnTo>
                  <a:pt x="2856" y="653"/>
                </a:lnTo>
                <a:lnTo>
                  <a:pt x="2763" y="598"/>
                </a:lnTo>
                <a:lnTo>
                  <a:pt x="2665" y="551"/>
                </a:lnTo>
                <a:lnTo>
                  <a:pt x="2564" y="509"/>
                </a:lnTo>
                <a:lnTo>
                  <a:pt x="2459" y="475"/>
                </a:lnTo>
                <a:lnTo>
                  <a:pt x="2352" y="448"/>
                </a:lnTo>
                <a:lnTo>
                  <a:pt x="2241" y="427"/>
                </a:lnTo>
                <a:lnTo>
                  <a:pt x="2129" y="416"/>
                </a:lnTo>
                <a:lnTo>
                  <a:pt x="2015" y="412"/>
                </a:lnTo>
                <a:close/>
                <a:moveTo>
                  <a:pt x="2015" y="0"/>
                </a:moveTo>
                <a:lnTo>
                  <a:pt x="2142" y="4"/>
                </a:lnTo>
                <a:lnTo>
                  <a:pt x="2267" y="17"/>
                </a:lnTo>
                <a:lnTo>
                  <a:pt x="2389" y="36"/>
                </a:lnTo>
                <a:lnTo>
                  <a:pt x="2510" y="63"/>
                </a:lnTo>
                <a:lnTo>
                  <a:pt x="2627" y="97"/>
                </a:lnTo>
                <a:lnTo>
                  <a:pt x="2742" y="138"/>
                </a:lnTo>
                <a:lnTo>
                  <a:pt x="2852" y="185"/>
                </a:lnTo>
                <a:lnTo>
                  <a:pt x="2961" y="240"/>
                </a:lnTo>
                <a:lnTo>
                  <a:pt x="3064" y="300"/>
                </a:lnTo>
                <a:lnTo>
                  <a:pt x="3164" y="366"/>
                </a:lnTo>
                <a:lnTo>
                  <a:pt x="3259" y="439"/>
                </a:lnTo>
                <a:lnTo>
                  <a:pt x="3351" y="515"/>
                </a:lnTo>
                <a:lnTo>
                  <a:pt x="3438" y="598"/>
                </a:lnTo>
                <a:lnTo>
                  <a:pt x="3519" y="686"/>
                </a:lnTo>
                <a:lnTo>
                  <a:pt x="3596" y="778"/>
                </a:lnTo>
                <a:lnTo>
                  <a:pt x="3668" y="875"/>
                </a:lnTo>
                <a:lnTo>
                  <a:pt x="3733" y="977"/>
                </a:lnTo>
                <a:lnTo>
                  <a:pt x="3792" y="1082"/>
                </a:lnTo>
                <a:lnTo>
                  <a:pt x="3845" y="1191"/>
                </a:lnTo>
                <a:lnTo>
                  <a:pt x="3893" y="1304"/>
                </a:lnTo>
                <a:lnTo>
                  <a:pt x="3934" y="1420"/>
                </a:lnTo>
                <a:lnTo>
                  <a:pt x="3968" y="1538"/>
                </a:lnTo>
                <a:lnTo>
                  <a:pt x="3994" y="1659"/>
                </a:lnTo>
                <a:lnTo>
                  <a:pt x="4013" y="1784"/>
                </a:lnTo>
                <a:lnTo>
                  <a:pt x="4024" y="1911"/>
                </a:lnTo>
                <a:lnTo>
                  <a:pt x="4028" y="2040"/>
                </a:lnTo>
                <a:lnTo>
                  <a:pt x="4024" y="2168"/>
                </a:lnTo>
                <a:lnTo>
                  <a:pt x="4013" y="2295"/>
                </a:lnTo>
                <a:lnTo>
                  <a:pt x="3994" y="2420"/>
                </a:lnTo>
                <a:lnTo>
                  <a:pt x="3968" y="2541"/>
                </a:lnTo>
                <a:lnTo>
                  <a:pt x="3934" y="2659"/>
                </a:lnTo>
                <a:lnTo>
                  <a:pt x="3893" y="2775"/>
                </a:lnTo>
                <a:lnTo>
                  <a:pt x="3845" y="2888"/>
                </a:lnTo>
                <a:lnTo>
                  <a:pt x="3792" y="2997"/>
                </a:lnTo>
                <a:lnTo>
                  <a:pt x="3733" y="3102"/>
                </a:lnTo>
                <a:lnTo>
                  <a:pt x="3668" y="3204"/>
                </a:lnTo>
                <a:lnTo>
                  <a:pt x="3596" y="3301"/>
                </a:lnTo>
                <a:lnTo>
                  <a:pt x="3519" y="3393"/>
                </a:lnTo>
                <a:lnTo>
                  <a:pt x="3438" y="3481"/>
                </a:lnTo>
                <a:lnTo>
                  <a:pt x="3351" y="3564"/>
                </a:lnTo>
                <a:lnTo>
                  <a:pt x="3259" y="3640"/>
                </a:lnTo>
                <a:lnTo>
                  <a:pt x="3164" y="3713"/>
                </a:lnTo>
                <a:lnTo>
                  <a:pt x="3064" y="3779"/>
                </a:lnTo>
                <a:lnTo>
                  <a:pt x="2961" y="3839"/>
                </a:lnTo>
                <a:lnTo>
                  <a:pt x="2852" y="3893"/>
                </a:lnTo>
                <a:lnTo>
                  <a:pt x="2742" y="3941"/>
                </a:lnTo>
                <a:lnTo>
                  <a:pt x="2627" y="3982"/>
                </a:lnTo>
                <a:lnTo>
                  <a:pt x="2510" y="4016"/>
                </a:lnTo>
                <a:lnTo>
                  <a:pt x="2389" y="4043"/>
                </a:lnTo>
                <a:lnTo>
                  <a:pt x="2267" y="4062"/>
                </a:lnTo>
                <a:lnTo>
                  <a:pt x="2142" y="4074"/>
                </a:lnTo>
                <a:lnTo>
                  <a:pt x="2015" y="4078"/>
                </a:lnTo>
                <a:lnTo>
                  <a:pt x="1887" y="4074"/>
                </a:lnTo>
                <a:lnTo>
                  <a:pt x="1761" y="4062"/>
                </a:lnTo>
                <a:lnTo>
                  <a:pt x="1639" y="4043"/>
                </a:lnTo>
                <a:lnTo>
                  <a:pt x="1519" y="4016"/>
                </a:lnTo>
                <a:lnTo>
                  <a:pt x="1401" y="3982"/>
                </a:lnTo>
                <a:lnTo>
                  <a:pt x="1287" y="3941"/>
                </a:lnTo>
                <a:lnTo>
                  <a:pt x="1175" y="3893"/>
                </a:lnTo>
                <a:lnTo>
                  <a:pt x="1068" y="3839"/>
                </a:lnTo>
                <a:lnTo>
                  <a:pt x="964" y="3779"/>
                </a:lnTo>
                <a:lnTo>
                  <a:pt x="864" y="3713"/>
                </a:lnTo>
                <a:lnTo>
                  <a:pt x="768" y="3640"/>
                </a:lnTo>
                <a:lnTo>
                  <a:pt x="678" y="3564"/>
                </a:lnTo>
                <a:lnTo>
                  <a:pt x="591" y="3481"/>
                </a:lnTo>
                <a:lnTo>
                  <a:pt x="509" y="3393"/>
                </a:lnTo>
                <a:lnTo>
                  <a:pt x="432" y="3301"/>
                </a:lnTo>
                <a:lnTo>
                  <a:pt x="361" y="3204"/>
                </a:lnTo>
                <a:lnTo>
                  <a:pt x="296" y="3102"/>
                </a:lnTo>
                <a:lnTo>
                  <a:pt x="237" y="2997"/>
                </a:lnTo>
                <a:lnTo>
                  <a:pt x="182" y="2888"/>
                </a:lnTo>
                <a:lnTo>
                  <a:pt x="136" y="2775"/>
                </a:lnTo>
                <a:lnTo>
                  <a:pt x="96" y="2659"/>
                </a:lnTo>
                <a:lnTo>
                  <a:pt x="61" y="2541"/>
                </a:lnTo>
                <a:lnTo>
                  <a:pt x="35" y="2420"/>
                </a:lnTo>
                <a:lnTo>
                  <a:pt x="16" y="2295"/>
                </a:lnTo>
                <a:lnTo>
                  <a:pt x="4" y="2168"/>
                </a:lnTo>
                <a:lnTo>
                  <a:pt x="0" y="2040"/>
                </a:lnTo>
                <a:lnTo>
                  <a:pt x="4" y="1911"/>
                </a:lnTo>
                <a:lnTo>
                  <a:pt x="16" y="1784"/>
                </a:lnTo>
                <a:lnTo>
                  <a:pt x="35" y="1659"/>
                </a:lnTo>
                <a:lnTo>
                  <a:pt x="61" y="1538"/>
                </a:lnTo>
                <a:lnTo>
                  <a:pt x="96" y="1420"/>
                </a:lnTo>
                <a:lnTo>
                  <a:pt x="136" y="1304"/>
                </a:lnTo>
                <a:lnTo>
                  <a:pt x="182" y="1191"/>
                </a:lnTo>
                <a:lnTo>
                  <a:pt x="237" y="1082"/>
                </a:lnTo>
                <a:lnTo>
                  <a:pt x="296" y="977"/>
                </a:lnTo>
                <a:lnTo>
                  <a:pt x="361" y="875"/>
                </a:lnTo>
                <a:lnTo>
                  <a:pt x="432" y="778"/>
                </a:lnTo>
                <a:lnTo>
                  <a:pt x="509" y="686"/>
                </a:lnTo>
                <a:lnTo>
                  <a:pt x="591" y="598"/>
                </a:lnTo>
                <a:lnTo>
                  <a:pt x="678" y="515"/>
                </a:lnTo>
                <a:lnTo>
                  <a:pt x="768" y="439"/>
                </a:lnTo>
                <a:lnTo>
                  <a:pt x="864" y="366"/>
                </a:lnTo>
                <a:lnTo>
                  <a:pt x="964" y="300"/>
                </a:lnTo>
                <a:lnTo>
                  <a:pt x="1068" y="240"/>
                </a:lnTo>
                <a:lnTo>
                  <a:pt x="1175" y="185"/>
                </a:lnTo>
                <a:lnTo>
                  <a:pt x="1287" y="138"/>
                </a:lnTo>
                <a:lnTo>
                  <a:pt x="1401" y="97"/>
                </a:lnTo>
                <a:lnTo>
                  <a:pt x="1519" y="63"/>
                </a:lnTo>
                <a:lnTo>
                  <a:pt x="1639" y="36"/>
                </a:lnTo>
                <a:lnTo>
                  <a:pt x="1761" y="17"/>
                </a:lnTo>
                <a:lnTo>
                  <a:pt x="1887" y="4"/>
                </a:lnTo>
                <a:lnTo>
                  <a:pt x="201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42D0F3D-A949-4577-A975-1DA5F76F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097" y="2581337"/>
            <a:ext cx="2048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Stops the request being sent</a:t>
            </a:r>
          </a:p>
          <a:p>
            <a:pPr algn="ctr"/>
            <a:endParaRPr lang="en-US" sz="600" b="1" dirty="0">
              <a:solidFill>
                <a:srgbClr val="A5A5A5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DC023-39C0-4612-BDB5-60F8702362D6}"/>
              </a:ext>
            </a:extLst>
          </p:cNvPr>
          <p:cNvSpPr/>
          <p:nvPr/>
        </p:nvSpPr>
        <p:spPr>
          <a:xfrm>
            <a:off x="6755820" y="1677843"/>
            <a:ext cx="2140527" cy="1672936"/>
          </a:xfrm>
          <a:prstGeom prst="rect">
            <a:avLst/>
          </a:prstGeom>
          <a:solidFill>
            <a:srgbClr val="E76C0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AAD2B168-FE2E-44C5-9683-179D96547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001" y="2473616"/>
            <a:ext cx="20481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Allows us to modify the request</a:t>
            </a:r>
          </a:p>
          <a:p>
            <a:pPr algn="ctr"/>
            <a:endParaRPr lang="en-US" sz="600" b="1" dirty="0">
              <a:solidFill>
                <a:srgbClr val="A5A5A5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D935FE-B5DB-4FFD-89BC-2FD294C631EE}"/>
              </a:ext>
            </a:extLst>
          </p:cNvPr>
          <p:cNvSpPr/>
          <p:nvPr/>
        </p:nvSpPr>
        <p:spPr>
          <a:xfrm>
            <a:off x="9074724" y="1671465"/>
            <a:ext cx="2140527" cy="1672936"/>
          </a:xfrm>
          <a:prstGeom prst="rect">
            <a:avLst/>
          </a:prstGeom>
          <a:solidFill>
            <a:srgbClr val="E0462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BE03F4FF-BE93-48D3-819B-1D7D3EEA1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905" y="2581337"/>
            <a:ext cx="20481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Send the modified request</a:t>
            </a:r>
          </a:p>
          <a:p>
            <a:pPr algn="ctr"/>
            <a:endParaRPr lang="en-US" sz="600" b="1" dirty="0">
              <a:solidFill>
                <a:srgbClr val="A5A5A5"/>
              </a:solidFill>
              <a:latin typeface="Candara" panose="020E0502030303020204" pitchFamily="34" charset="0"/>
            </a:endParaRPr>
          </a:p>
        </p:txBody>
      </p:sp>
      <p:grpSp>
        <p:nvGrpSpPr>
          <p:cNvPr id="7" name="Группа 74">
            <a:extLst>
              <a:ext uri="{FF2B5EF4-FFF2-40B4-BE49-F238E27FC236}">
                <a16:creationId xmlns:a16="http://schemas.microsoft.com/office/drawing/2014/main" id="{EBD79799-38BC-420A-A751-03DB040C14A4}"/>
              </a:ext>
            </a:extLst>
          </p:cNvPr>
          <p:cNvGrpSpPr/>
          <p:nvPr/>
        </p:nvGrpSpPr>
        <p:grpSpPr>
          <a:xfrm>
            <a:off x="7628523" y="1957363"/>
            <a:ext cx="395122" cy="381168"/>
            <a:chOff x="5843588" y="3217863"/>
            <a:chExt cx="2562225" cy="2471738"/>
          </a:xfrm>
          <a:solidFill>
            <a:schemeClr val="bg1"/>
          </a:solidFill>
        </p:grpSpPr>
        <p:sp>
          <p:nvSpPr>
            <p:cNvPr id="9" name="Freeform 64">
              <a:extLst>
                <a:ext uri="{FF2B5EF4-FFF2-40B4-BE49-F238E27FC236}">
                  <a16:creationId xmlns:a16="http://schemas.microsoft.com/office/drawing/2014/main" id="{C118D470-29C4-4C91-8594-84EA705C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6688" y="3217863"/>
              <a:ext cx="619125" cy="622300"/>
            </a:xfrm>
            <a:custGeom>
              <a:avLst/>
              <a:gdLst>
                <a:gd name="T0" fmla="*/ 340 w 781"/>
                <a:gd name="T1" fmla="*/ 0 h 785"/>
                <a:gd name="T2" fmla="*/ 340 w 781"/>
                <a:gd name="T3" fmla="*/ 0 h 785"/>
                <a:gd name="T4" fmla="*/ 363 w 781"/>
                <a:gd name="T5" fmla="*/ 2 h 785"/>
                <a:gd name="T6" fmla="*/ 386 w 781"/>
                <a:gd name="T7" fmla="*/ 7 h 785"/>
                <a:gd name="T8" fmla="*/ 408 w 781"/>
                <a:gd name="T9" fmla="*/ 17 h 785"/>
                <a:gd name="T10" fmla="*/ 429 w 781"/>
                <a:gd name="T11" fmla="*/ 30 h 785"/>
                <a:gd name="T12" fmla="*/ 448 w 781"/>
                <a:gd name="T13" fmla="*/ 46 h 785"/>
                <a:gd name="T14" fmla="*/ 737 w 781"/>
                <a:gd name="T15" fmla="*/ 336 h 785"/>
                <a:gd name="T16" fmla="*/ 755 w 781"/>
                <a:gd name="T17" fmla="*/ 357 h 785"/>
                <a:gd name="T18" fmla="*/ 768 w 781"/>
                <a:gd name="T19" fmla="*/ 381 h 785"/>
                <a:gd name="T20" fmla="*/ 777 w 781"/>
                <a:gd name="T21" fmla="*/ 406 h 785"/>
                <a:gd name="T22" fmla="*/ 781 w 781"/>
                <a:gd name="T23" fmla="*/ 431 h 785"/>
                <a:gd name="T24" fmla="*/ 781 w 781"/>
                <a:gd name="T25" fmla="*/ 457 h 785"/>
                <a:gd name="T26" fmla="*/ 777 w 781"/>
                <a:gd name="T27" fmla="*/ 483 h 785"/>
                <a:gd name="T28" fmla="*/ 768 w 781"/>
                <a:gd name="T29" fmla="*/ 509 h 785"/>
                <a:gd name="T30" fmla="*/ 755 w 781"/>
                <a:gd name="T31" fmla="*/ 532 h 785"/>
                <a:gd name="T32" fmla="*/ 737 w 781"/>
                <a:gd name="T33" fmla="*/ 553 h 785"/>
                <a:gd name="T34" fmla="*/ 505 w 781"/>
                <a:gd name="T35" fmla="*/ 785 h 785"/>
                <a:gd name="T36" fmla="*/ 0 w 781"/>
                <a:gd name="T37" fmla="*/ 278 h 785"/>
                <a:gd name="T38" fmla="*/ 232 w 781"/>
                <a:gd name="T39" fmla="*/ 45 h 785"/>
                <a:gd name="T40" fmla="*/ 251 w 781"/>
                <a:gd name="T41" fmla="*/ 29 h 785"/>
                <a:gd name="T42" fmla="*/ 271 w 781"/>
                <a:gd name="T43" fmla="*/ 17 h 785"/>
                <a:gd name="T44" fmla="*/ 293 w 781"/>
                <a:gd name="T45" fmla="*/ 7 h 785"/>
                <a:gd name="T46" fmla="*/ 316 w 781"/>
                <a:gd name="T47" fmla="*/ 2 h 785"/>
                <a:gd name="T48" fmla="*/ 340 w 781"/>
                <a:gd name="T4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1" h="785">
                  <a:moveTo>
                    <a:pt x="340" y="0"/>
                  </a:moveTo>
                  <a:lnTo>
                    <a:pt x="340" y="0"/>
                  </a:lnTo>
                  <a:lnTo>
                    <a:pt x="363" y="2"/>
                  </a:lnTo>
                  <a:lnTo>
                    <a:pt x="386" y="7"/>
                  </a:lnTo>
                  <a:lnTo>
                    <a:pt x="408" y="17"/>
                  </a:lnTo>
                  <a:lnTo>
                    <a:pt x="429" y="30"/>
                  </a:lnTo>
                  <a:lnTo>
                    <a:pt x="448" y="46"/>
                  </a:lnTo>
                  <a:lnTo>
                    <a:pt x="737" y="336"/>
                  </a:lnTo>
                  <a:lnTo>
                    <a:pt x="755" y="357"/>
                  </a:lnTo>
                  <a:lnTo>
                    <a:pt x="768" y="381"/>
                  </a:lnTo>
                  <a:lnTo>
                    <a:pt x="777" y="406"/>
                  </a:lnTo>
                  <a:lnTo>
                    <a:pt x="781" y="431"/>
                  </a:lnTo>
                  <a:lnTo>
                    <a:pt x="781" y="457"/>
                  </a:lnTo>
                  <a:lnTo>
                    <a:pt x="777" y="483"/>
                  </a:lnTo>
                  <a:lnTo>
                    <a:pt x="768" y="509"/>
                  </a:lnTo>
                  <a:lnTo>
                    <a:pt x="755" y="532"/>
                  </a:lnTo>
                  <a:lnTo>
                    <a:pt x="737" y="553"/>
                  </a:lnTo>
                  <a:lnTo>
                    <a:pt x="505" y="785"/>
                  </a:lnTo>
                  <a:lnTo>
                    <a:pt x="0" y="278"/>
                  </a:lnTo>
                  <a:lnTo>
                    <a:pt x="232" y="45"/>
                  </a:lnTo>
                  <a:lnTo>
                    <a:pt x="251" y="29"/>
                  </a:lnTo>
                  <a:lnTo>
                    <a:pt x="271" y="17"/>
                  </a:lnTo>
                  <a:lnTo>
                    <a:pt x="293" y="7"/>
                  </a:lnTo>
                  <a:lnTo>
                    <a:pt x="316" y="2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65">
              <a:extLst>
                <a:ext uri="{FF2B5EF4-FFF2-40B4-BE49-F238E27FC236}">
                  <a16:creationId xmlns:a16="http://schemas.microsoft.com/office/drawing/2014/main" id="{2937635A-89AD-4442-BD70-CD5C4FB85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3522663"/>
              <a:ext cx="1504950" cy="1512888"/>
            </a:xfrm>
            <a:custGeom>
              <a:avLst/>
              <a:gdLst>
                <a:gd name="T0" fmla="*/ 1391 w 1896"/>
                <a:gd name="T1" fmla="*/ 0 h 1905"/>
                <a:gd name="T2" fmla="*/ 1896 w 1896"/>
                <a:gd name="T3" fmla="*/ 508 h 1905"/>
                <a:gd name="T4" fmla="*/ 506 w 1896"/>
                <a:gd name="T5" fmla="*/ 1905 h 1905"/>
                <a:gd name="T6" fmla="*/ 0 w 1896"/>
                <a:gd name="T7" fmla="*/ 1398 h 1905"/>
                <a:gd name="T8" fmla="*/ 1391 w 1896"/>
                <a:gd name="T9" fmla="*/ 0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6" h="1905">
                  <a:moveTo>
                    <a:pt x="1391" y="0"/>
                  </a:moveTo>
                  <a:lnTo>
                    <a:pt x="1896" y="508"/>
                  </a:lnTo>
                  <a:lnTo>
                    <a:pt x="506" y="1905"/>
                  </a:lnTo>
                  <a:lnTo>
                    <a:pt x="0" y="1398"/>
                  </a:lnTo>
                  <a:lnTo>
                    <a:pt x="13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66">
              <a:extLst>
                <a:ext uri="{FF2B5EF4-FFF2-40B4-BE49-F238E27FC236}">
                  <a16:creationId xmlns:a16="http://schemas.microsoft.com/office/drawing/2014/main" id="{644F1C2B-2186-4BE1-B829-8DDE49A9B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13" y="4719638"/>
              <a:ext cx="485775" cy="488950"/>
            </a:xfrm>
            <a:custGeom>
              <a:avLst/>
              <a:gdLst>
                <a:gd name="T0" fmla="*/ 108 w 613"/>
                <a:gd name="T1" fmla="*/ 0 h 615"/>
                <a:gd name="T2" fmla="*/ 613 w 613"/>
                <a:gd name="T3" fmla="*/ 507 h 615"/>
                <a:gd name="T4" fmla="*/ 0 w 613"/>
                <a:gd name="T5" fmla="*/ 615 h 615"/>
                <a:gd name="T6" fmla="*/ 108 w 613"/>
                <a:gd name="T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3" h="615">
                  <a:moveTo>
                    <a:pt x="108" y="0"/>
                  </a:moveTo>
                  <a:lnTo>
                    <a:pt x="613" y="507"/>
                  </a:lnTo>
                  <a:lnTo>
                    <a:pt x="0" y="615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67">
              <a:extLst>
                <a:ext uri="{FF2B5EF4-FFF2-40B4-BE49-F238E27FC236}">
                  <a16:creationId xmlns:a16="http://schemas.microsoft.com/office/drawing/2014/main" id="{F4D59698-BE4A-4FF7-84D7-AF19500A7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588" y="3640138"/>
              <a:ext cx="2036762" cy="2049463"/>
            </a:xfrm>
            <a:custGeom>
              <a:avLst/>
              <a:gdLst>
                <a:gd name="T0" fmla="*/ 213 w 2566"/>
                <a:gd name="T1" fmla="*/ 0 h 2582"/>
                <a:gd name="T2" fmla="*/ 2007 w 2566"/>
                <a:gd name="T3" fmla="*/ 0 h 2582"/>
                <a:gd name="T4" fmla="*/ 1675 w 2566"/>
                <a:gd name="T5" fmla="*/ 333 h 2582"/>
                <a:gd name="T6" fmla="*/ 331 w 2566"/>
                <a:gd name="T7" fmla="*/ 333 h 2582"/>
                <a:gd name="T8" fmla="*/ 331 w 2566"/>
                <a:gd name="T9" fmla="*/ 2250 h 2582"/>
                <a:gd name="T10" fmla="*/ 2235 w 2566"/>
                <a:gd name="T11" fmla="*/ 2250 h 2582"/>
                <a:gd name="T12" fmla="*/ 2235 w 2566"/>
                <a:gd name="T13" fmla="*/ 1160 h 2582"/>
                <a:gd name="T14" fmla="*/ 2566 w 2566"/>
                <a:gd name="T15" fmla="*/ 829 h 2582"/>
                <a:gd name="T16" fmla="*/ 2566 w 2566"/>
                <a:gd name="T17" fmla="*/ 2368 h 2582"/>
                <a:gd name="T18" fmla="*/ 2564 w 2566"/>
                <a:gd name="T19" fmla="*/ 2402 h 2582"/>
                <a:gd name="T20" fmla="*/ 2555 w 2566"/>
                <a:gd name="T21" fmla="*/ 2435 h 2582"/>
                <a:gd name="T22" fmla="*/ 2542 w 2566"/>
                <a:gd name="T23" fmla="*/ 2466 h 2582"/>
                <a:gd name="T24" fmla="*/ 2525 w 2566"/>
                <a:gd name="T25" fmla="*/ 2495 h 2582"/>
                <a:gd name="T26" fmla="*/ 2504 w 2566"/>
                <a:gd name="T27" fmla="*/ 2520 h 2582"/>
                <a:gd name="T28" fmla="*/ 2478 w 2566"/>
                <a:gd name="T29" fmla="*/ 2541 h 2582"/>
                <a:gd name="T30" fmla="*/ 2450 w 2566"/>
                <a:gd name="T31" fmla="*/ 2558 h 2582"/>
                <a:gd name="T32" fmla="*/ 2419 w 2566"/>
                <a:gd name="T33" fmla="*/ 2571 h 2582"/>
                <a:gd name="T34" fmla="*/ 2386 w 2566"/>
                <a:gd name="T35" fmla="*/ 2579 h 2582"/>
                <a:gd name="T36" fmla="*/ 2352 w 2566"/>
                <a:gd name="T37" fmla="*/ 2582 h 2582"/>
                <a:gd name="T38" fmla="*/ 213 w 2566"/>
                <a:gd name="T39" fmla="*/ 2582 h 2582"/>
                <a:gd name="T40" fmla="*/ 179 w 2566"/>
                <a:gd name="T41" fmla="*/ 2579 h 2582"/>
                <a:gd name="T42" fmla="*/ 146 w 2566"/>
                <a:gd name="T43" fmla="*/ 2571 h 2582"/>
                <a:gd name="T44" fmla="*/ 116 w 2566"/>
                <a:gd name="T45" fmla="*/ 2558 h 2582"/>
                <a:gd name="T46" fmla="*/ 88 w 2566"/>
                <a:gd name="T47" fmla="*/ 2541 h 2582"/>
                <a:gd name="T48" fmla="*/ 63 w 2566"/>
                <a:gd name="T49" fmla="*/ 2520 h 2582"/>
                <a:gd name="T50" fmla="*/ 41 w 2566"/>
                <a:gd name="T51" fmla="*/ 2495 h 2582"/>
                <a:gd name="T52" fmla="*/ 24 w 2566"/>
                <a:gd name="T53" fmla="*/ 2466 h 2582"/>
                <a:gd name="T54" fmla="*/ 11 w 2566"/>
                <a:gd name="T55" fmla="*/ 2435 h 2582"/>
                <a:gd name="T56" fmla="*/ 3 w 2566"/>
                <a:gd name="T57" fmla="*/ 2402 h 2582"/>
                <a:gd name="T58" fmla="*/ 0 w 2566"/>
                <a:gd name="T59" fmla="*/ 2368 h 2582"/>
                <a:gd name="T60" fmla="*/ 0 w 2566"/>
                <a:gd name="T61" fmla="*/ 216 h 2582"/>
                <a:gd name="T62" fmla="*/ 3 w 2566"/>
                <a:gd name="T63" fmla="*/ 180 h 2582"/>
                <a:gd name="T64" fmla="*/ 11 w 2566"/>
                <a:gd name="T65" fmla="*/ 147 h 2582"/>
                <a:gd name="T66" fmla="*/ 24 w 2566"/>
                <a:gd name="T67" fmla="*/ 117 h 2582"/>
                <a:gd name="T68" fmla="*/ 41 w 2566"/>
                <a:gd name="T69" fmla="*/ 89 h 2582"/>
                <a:gd name="T70" fmla="*/ 63 w 2566"/>
                <a:gd name="T71" fmla="*/ 63 h 2582"/>
                <a:gd name="T72" fmla="*/ 88 w 2566"/>
                <a:gd name="T73" fmla="*/ 41 h 2582"/>
                <a:gd name="T74" fmla="*/ 116 w 2566"/>
                <a:gd name="T75" fmla="*/ 24 h 2582"/>
                <a:gd name="T76" fmla="*/ 146 w 2566"/>
                <a:gd name="T77" fmla="*/ 11 h 2582"/>
                <a:gd name="T78" fmla="*/ 179 w 2566"/>
                <a:gd name="T79" fmla="*/ 3 h 2582"/>
                <a:gd name="T80" fmla="*/ 213 w 2566"/>
                <a:gd name="T81" fmla="*/ 0 h 2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6" h="2582">
                  <a:moveTo>
                    <a:pt x="213" y="0"/>
                  </a:moveTo>
                  <a:lnTo>
                    <a:pt x="2007" y="0"/>
                  </a:lnTo>
                  <a:lnTo>
                    <a:pt x="1675" y="333"/>
                  </a:lnTo>
                  <a:lnTo>
                    <a:pt x="331" y="333"/>
                  </a:lnTo>
                  <a:lnTo>
                    <a:pt x="331" y="2250"/>
                  </a:lnTo>
                  <a:lnTo>
                    <a:pt x="2235" y="2250"/>
                  </a:lnTo>
                  <a:lnTo>
                    <a:pt x="2235" y="1160"/>
                  </a:lnTo>
                  <a:lnTo>
                    <a:pt x="2566" y="829"/>
                  </a:lnTo>
                  <a:lnTo>
                    <a:pt x="2566" y="2368"/>
                  </a:lnTo>
                  <a:lnTo>
                    <a:pt x="2564" y="2402"/>
                  </a:lnTo>
                  <a:lnTo>
                    <a:pt x="2555" y="2435"/>
                  </a:lnTo>
                  <a:lnTo>
                    <a:pt x="2542" y="2466"/>
                  </a:lnTo>
                  <a:lnTo>
                    <a:pt x="2525" y="2495"/>
                  </a:lnTo>
                  <a:lnTo>
                    <a:pt x="2504" y="2520"/>
                  </a:lnTo>
                  <a:lnTo>
                    <a:pt x="2478" y="2541"/>
                  </a:lnTo>
                  <a:lnTo>
                    <a:pt x="2450" y="2558"/>
                  </a:lnTo>
                  <a:lnTo>
                    <a:pt x="2419" y="2571"/>
                  </a:lnTo>
                  <a:lnTo>
                    <a:pt x="2386" y="2579"/>
                  </a:lnTo>
                  <a:lnTo>
                    <a:pt x="2352" y="2582"/>
                  </a:lnTo>
                  <a:lnTo>
                    <a:pt x="213" y="2582"/>
                  </a:lnTo>
                  <a:lnTo>
                    <a:pt x="179" y="2579"/>
                  </a:lnTo>
                  <a:lnTo>
                    <a:pt x="146" y="2571"/>
                  </a:lnTo>
                  <a:lnTo>
                    <a:pt x="116" y="2558"/>
                  </a:lnTo>
                  <a:lnTo>
                    <a:pt x="88" y="2541"/>
                  </a:lnTo>
                  <a:lnTo>
                    <a:pt x="63" y="2520"/>
                  </a:lnTo>
                  <a:lnTo>
                    <a:pt x="41" y="2495"/>
                  </a:lnTo>
                  <a:lnTo>
                    <a:pt x="24" y="2466"/>
                  </a:lnTo>
                  <a:lnTo>
                    <a:pt x="11" y="2435"/>
                  </a:lnTo>
                  <a:lnTo>
                    <a:pt x="3" y="2402"/>
                  </a:lnTo>
                  <a:lnTo>
                    <a:pt x="0" y="2368"/>
                  </a:lnTo>
                  <a:lnTo>
                    <a:pt x="0" y="216"/>
                  </a:lnTo>
                  <a:lnTo>
                    <a:pt x="3" y="180"/>
                  </a:lnTo>
                  <a:lnTo>
                    <a:pt x="11" y="147"/>
                  </a:lnTo>
                  <a:lnTo>
                    <a:pt x="24" y="117"/>
                  </a:lnTo>
                  <a:lnTo>
                    <a:pt x="41" y="89"/>
                  </a:lnTo>
                  <a:lnTo>
                    <a:pt x="63" y="63"/>
                  </a:lnTo>
                  <a:lnTo>
                    <a:pt x="88" y="41"/>
                  </a:lnTo>
                  <a:lnTo>
                    <a:pt x="116" y="24"/>
                  </a:lnTo>
                  <a:lnTo>
                    <a:pt x="146" y="11"/>
                  </a:lnTo>
                  <a:lnTo>
                    <a:pt x="179" y="3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13" name="Группа 398">
            <a:extLst>
              <a:ext uri="{FF2B5EF4-FFF2-40B4-BE49-F238E27FC236}">
                <a16:creationId xmlns:a16="http://schemas.microsoft.com/office/drawing/2014/main" id="{FAF1A721-BC46-410F-8484-D48DD898AC3A}"/>
              </a:ext>
            </a:extLst>
          </p:cNvPr>
          <p:cNvGrpSpPr/>
          <p:nvPr/>
        </p:nvGrpSpPr>
        <p:grpSpPr>
          <a:xfrm>
            <a:off x="9899189" y="1984706"/>
            <a:ext cx="339013" cy="391600"/>
            <a:chOff x="5886450" y="3211513"/>
            <a:chExt cx="1535113" cy="1773238"/>
          </a:xfrm>
          <a:solidFill>
            <a:schemeClr val="bg1"/>
          </a:solidFill>
        </p:grpSpPr>
        <p:sp>
          <p:nvSpPr>
            <p:cNvPr id="14" name="Freeform 356">
              <a:extLst>
                <a:ext uri="{FF2B5EF4-FFF2-40B4-BE49-F238E27FC236}">
                  <a16:creationId xmlns:a16="http://schemas.microsoft.com/office/drawing/2014/main" id="{A4F5CF16-5385-49A2-9BDE-E604D91A3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6450" y="3211513"/>
              <a:ext cx="1531938" cy="773113"/>
            </a:xfrm>
            <a:custGeom>
              <a:avLst/>
              <a:gdLst>
                <a:gd name="T0" fmla="*/ 628 w 2895"/>
                <a:gd name="T1" fmla="*/ 277 h 1460"/>
                <a:gd name="T2" fmla="*/ 483 w 2895"/>
                <a:gd name="T3" fmla="*/ 336 h 1460"/>
                <a:gd name="T4" fmla="*/ 369 w 2895"/>
                <a:gd name="T5" fmla="*/ 438 h 1460"/>
                <a:gd name="T6" fmla="*/ 293 w 2895"/>
                <a:gd name="T7" fmla="*/ 573 h 1460"/>
                <a:gd name="T8" fmla="*/ 266 w 2895"/>
                <a:gd name="T9" fmla="*/ 730 h 1460"/>
                <a:gd name="T10" fmla="*/ 293 w 2895"/>
                <a:gd name="T11" fmla="*/ 888 h 1460"/>
                <a:gd name="T12" fmla="*/ 369 w 2895"/>
                <a:gd name="T13" fmla="*/ 1021 h 1460"/>
                <a:gd name="T14" fmla="*/ 483 w 2895"/>
                <a:gd name="T15" fmla="*/ 1123 h 1460"/>
                <a:gd name="T16" fmla="*/ 628 w 2895"/>
                <a:gd name="T17" fmla="*/ 1184 h 1460"/>
                <a:gd name="T18" fmla="*/ 789 w 2895"/>
                <a:gd name="T19" fmla="*/ 1193 h 1460"/>
                <a:gd name="T20" fmla="*/ 941 w 2895"/>
                <a:gd name="T21" fmla="*/ 1149 h 1460"/>
                <a:gd name="T22" fmla="*/ 1066 w 2895"/>
                <a:gd name="T23" fmla="*/ 1060 h 1460"/>
                <a:gd name="T24" fmla="*/ 1156 w 2895"/>
                <a:gd name="T25" fmla="*/ 935 h 1460"/>
                <a:gd name="T26" fmla="*/ 1201 w 2895"/>
                <a:gd name="T27" fmla="*/ 785 h 1460"/>
                <a:gd name="T28" fmla="*/ 1191 w 2895"/>
                <a:gd name="T29" fmla="*/ 623 h 1460"/>
                <a:gd name="T30" fmla="*/ 1131 w 2895"/>
                <a:gd name="T31" fmla="*/ 480 h 1460"/>
                <a:gd name="T32" fmla="*/ 1028 w 2895"/>
                <a:gd name="T33" fmla="*/ 366 h 1460"/>
                <a:gd name="T34" fmla="*/ 893 w 2895"/>
                <a:gd name="T35" fmla="*/ 291 h 1460"/>
                <a:gd name="T36" fmla="*/ 734 w 2895"/>
                <a:gd name="T37" fmla="*/ 264 h 1460"/>
                <a:gd name="T38" fmla="*/ 2231 w 2895"/>
                <a:gd name="T39" fmla="*/ 3 h 1460"/>
                <a:gd name="T40" fmla="*/ 2431 w 2895"/>
                <a:gd name="T41" fmla="*/ 51 h 1460"/>
                <a:gd name="T42" fmla="*/ 2605 w 2895"/>
                <a:gd name="T43" fmla="*/ 149 h 1460"/>
                <a:gd name="T44" fmla="*/ 2745 w 2895"/>
                <a:gd name="T45" fmla="*/ 289 h 1460"/>
                <a:gd name="T46" fmla="*/ 2844 w 2895"/>
                <a:gd name="T47" fmla="*/ 462 h 1460"/>
                <a:gd name="T48" fmla="*/ 2892 w 2895"/>
                <a:gd name="T49" fmla="*/ 659 h 1460"/>
                <a:gd name="T50" fmla="*/ 2882 w 2895"/>
                <a:gd name="T51" fmla="*/ 868 h 1460"/>
                <a:gd name="T52" fmla="*/ 2817 w 2895"/>
                <a:gd name="T53" fmla="*/ 1060 h 1460"/>
                <a:gd name="T54" fmla="*/ 2704 w 2895"/>
                <a:gd name="T55" fmla="*/ 1222 h 1460"/>
                <a:gd name="T56" fmla="*/ 2551 w 2895"/>
                <a:gd name="T57" fmla="*/ 1348 h 1460"/>
                <a:gd name="T58" fmla="*/ 2367 w 2895"/>
                <a:gd name="T59" fmla="*/ 1431 h 1460"/>
                <a:gd name="T60" fmla="*/ 2161 w 2895"/>
                <a:gd name="T61" fmla="*/ 1460 h 1460"/>
                <a:gd name="T62" fmla="*/ 595 w 2895"/>
                <a:gd name="T63" fmla="*/ 1447 h 1460"/>
                <a:gd name="T64" fmla="*/ 403 w 2895"/>
                <a:gd name="T65" fmla="*/ 1381 h 1460"/>
                <a:gd name="T66" fmla="*/ 239 w 2895"/>
                <a:gd name="T67" fmla="*/ 1269 h 1460"/>
                <a:gd name="T68" fmla="*/ 111 w 2895"/>
                <a:gd name="T69" fmla="*/ 1117 h 1460"/>
                <a:gd name="T70" fmla="*/ 29 w 2895"/>
                <a:gd name="T71" fmla="*/ 935 h 1460"/>
                <a:gd name="T72" fmla="*/ 0 w 2895"/>
                <a:gd name="T73" fmla="*/ 730 h 1460"/>
                <a:gd name="T74" fmla="*/ 29 w 2895"/>
                <a:gd name="T75" fmla="*/ 525 h 1460"/>
                <a:gd name="T76" fmla="*/ 111 w 2895"/>
                <a:gd name="T77" fmla="*/ 343 h 1460"/>
                <a:gd name="T78" fmla="*/ 239 w 2895"/>
                <a:gd name="T79" fmla="*/ 191 h 1460"/>
                <a:gd name="T80" fmla="*/ 403 w 2895"/>
                <a:gd name="T81" fmla="*/ 78 h 1460"/>
                <a:gd name="T82" fmla="*/ 595 w 2895"/>
                <a:gd name="T83" fmla="*/ 14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5" h="1460">
                  <a:moveTo>
                    <a:pt x="734" y="264"/>
                  </a:moveTo>
                  <a:lnTo>
                    <a:pt x="680" y="267"/>
                  </a:lnTo>
                  <a:lnTo>
                    <a:pt x="628" y="277"/>
                  </a:lnTo>
                  <a:lnTo>
                    <a:pt x="576" y="291"/>
                  </a:lnTo>
                  <a:lnTo>
                    <a:pt x="528" y="311"/>
                  </a:lnTo>
                  <a:lnTo>
                    <a:pt x="483" y="336"/>
                  </a:lnTo>
                  <a:lnTo>
                    <a:pt x="442" y="366"/>
                  </a:lnTo>
                  <a:lnTo>
                    <a:pt x="403" y="400"/>
                  </a:lnTo>
                  <a:lnTo>
                    <a:pt x="369" y="438"/>
                  </a:lnTo>
                  <a:lnTo>
                    <a:pt x="339" y="480"/>
                  </a:lnTo>
                  <a:lnTo>
                    <a:pt x="313" y="525"/>
                  </a:lnTo>
                  <a:lnTo>
                    <a:pt x="293" y="573"/>
                  </a:lnTo>
                  <a:lnTo>
                    <a:pt x="278" y="623"/>
                  </a:lnTo>
                  <a:lnTo>
                    <a:pt x="269" y="675"/>
                  </a:lnTo>
                  <a:lnTo>
                    <a:pt x="266" y="730"/>
                  </a:lnTo>
                  <a:lnTo>
                    <a:pt x="269" y="785"/>
                  </a:lnTo>
                  <a:lnTo>
                    <a:pt x="278" y="837"/>
                  </a:lnTo>
                  <a:lnTo>
                    <a:pt x="293" y="888"/>
                  </a:lnTo>
                  <a:lnTo>
                    <a:pt x="313" y="935"/>
                  </a:lnTo>
                  <a:lnTo>
                    <a:pt x="339" y="980"/>
                  </a:lnTo>
                  <a:lnTo>
                    <a:pt x="369" y="1021"/>
                  </a:lnTo>
                  <a:lnTo>
                    <a:pt x="403" y="1060"/>
                  </a:lnTo>
                  <a:lnTo>
                    <a:pt x="442" y="1094"/>
                  </a:lnTo>
                  <a:lnTo>
                    <a:pt x="483" y="1123"/>
                  </a:lnTo>
                  <a:lnTo>
                    <a:pt x="528" y="1149"/>
                  </a:lnTo>
                  <a:lnTo>
                    <a:pt x="576" y="1169"/>
                  </a:lnTo>
                  <a:lnTo>
                    <a:pt x="628" y="1184"/>
                  </a:lnTo>
                  <a:lnTo>
                    <a:pt x="680" y="1193"/>
                  </a:lnTo>
                  <a:lnTo>
                    <a:pt x="734" y="1196"/>
                  </a:lnTo>
                  <a:lnTo>
                    <a:pt x="789" y="1193"/>
                  </a:lnTo>
                  <a:lnTo>
                    <a:pt x="842" y="1184"/>
                  </a:lnTo>
                  <a:lnTo>
                    <a:pt x="893" y="1169"/>
                  </a:lnTo>
                  <a:lnTo>
                    <a:pt x="941" y="1149"/>
                  </a:lnTo>
                  <a:lnTo>
                    <a:pt x="986" y="1123"/>
                  </a:lnTo>
                  <a:lnTo>
                    <a:pt x="1028" y="1094"/>
                  </a:lnTo>
                  <a:lnTo>
                    <a:pt x="1066" y="1060"/>
                  </a:lnTo>
                  <a:lnTo>
                    <a:pt x="1101" y="1021"/>
                  </a:lnTo>
                  <a:lnTo>
                    <a:pt x="1131" y="980"/>
                  </a:lnTo>
                  <a:lnTo>
                    <a:pt x="1156" y="935"/>
                  </a:lnTo>
                  <a:lnTo>
                    <a:pt x="1176" y="888"/>
                  </a:lnTo>
                  <a:lnTo>
                    <a:pt x="1191" y="837"/>
                  </a:lnTo>
                  <a:lnTo>
                    <a:pt x="1201" y="785"/>
                  </a:lnTo>
                  <a:lnTo>
                    <a:pt x="1204" y="730"/>
                  </a:lnTo>
                  <a:lnTo>
                    <a:pt x="1201" y="675"/>
                  </a:lnTo>
                  <a:lnTo>
                    <a:pt x="1191" y="623"/>
                  </a:lnTo>
                  <a:lnTo>
                    <a:pt x="1176" y="573"/>
                  </a:lnTo>
                  <a:lnTo>
                    <a:pt x="1156" y="525"/>
                  </a:lnTo>
                  <a:lnTo>
                    <a:pt x="1131" y="480"/>
                  </a:lnTo>
                  <a:lnTo>
                    <a:pt x="1101" y="438"/>
                  </a:lnTo>
                  <a:lnTo>
                    <a:pt x="1066" y="400"/>
                  </a:lnTo>
                  <a:lnTo>
                    <a:pt x="1028" y="366"/>
                  </a:lnTo>
                  <a:lnTo>
                    <a:pt x="986" y="336"/>
                  </a:lnTo>
                  <a:lnTo>
                    <a:pt x="941" y="311"/>
                  </a:lnTo>
                  <a:lnTo>
                    <a:pt x="893" y="291"/>
                  </a:lnTo>
                  <a:lnTo>
                    <a:pt x="842" y="277"/>
                  </a:lnTo>
                  <a:lnTo>
                    <a:pt x="789" y="267"/>
                  </a:lnTo>
                  <a:lnTo>
                    <a:pt x="734" y="264"/>
                  </a:lnTo>
                  <a:close/>
                  <a:moveTo>
                    <a:pt x="734" y="0"/>
                  </a:moveTo>
                  <a:lnTo>
                    <a:pt x="2161" y="0"/>
                  </a:lnTo>
                  <a:lnTo>
                    <a:pt x="2231" y="3"/>
                  </a:lnTo>
                  <a:lnTo>
                    <a:pt x="2300" y="14"/>
                  </a:lnTo>
                  <a:lnTo>
                    <a:pt x="2367" y="30"/>
                  </a:lnTo>
                  <a:lnTo>
                    <a:pt x="2431" y="51"/>
                  </a:lnTo>
                  <a:lnTo>
                    <a:pt x="2492" y="78"/>
                  </a:lnTo>
                  <a:lnTo>
                    <a:pt x="2551" y="111"/>
                  </a:lnTo>
                  <a:lnTo>
                    <a:pt x="2605" y="149"/>
                  </a:lnTo>
                  <a:lnTo>
                    <a:pt x="2657" y="191"/>
                  </a:lnTo>
                  <a:lnTo>
                    <a:pt x="2703" y="238"/>
                  </a:lnTo>
                  <a:lnTo>
                    <a:pt x="2745" y="289"/>
                  </a:lnTo>
                  <a:lnTo>
                    <a:pt x="2784" y="343"/>
                  </a:lnTo>
                  <a:lnTo>
                    <a:pt x="2817" y="400"/>
                  </a:lnTo>
                  <a:lnTo>
                    <a:pt x="2844" y="462"/>
                  </a:lnTo>
                  <a:lnTo>
                    <a:pt x="2866" y="525"/>
                  </a:lnTo>
                  <a:lnTo>
                    <a:pt x="2882" y="591"/>
                  </a:lnTo>
                  <a:lnTo>
                    <a:pt x="2892" y="659"/>
                  </a:lnTo>
                  <a:lnTo>
                    <a:pt x="2895" y="730"/>
                  </a:lnTo>
                  <a:lnTo>
                    <a:pt x="2892" y="801"/>
                  </a:lnTo>
                  <a:lnTo>
                    <a:pt x="2882" y="868"/>
                  </a:lnTo>
                  <a:lnTo>
                    <a:pt x="2866" y="935"/>
                  </a:lnTo>
                  <a:lnTo>
                    <a:pt x="2844" y="999"/>
                  </a:lnTo>
                  <a:lnTo>
                    <a:pt x="2817" y="1060"/>
                  </a:lnTo>
                  <a:lnTo>
                    <a:pt x="2784" y="1117"/>
                  </a:lnTo>
                  <a:lnTo>
                    <a:pt x="2745" y="1171"/>
                  </a:lnTo>
                  <a:lnTo>
                    <a:pt x="2704" y="1222"/>
                  </a:lnTo>
                  <a:lnTo>
                    <a:pt x="2657" y="1269"/>
                  </a:lnTo>
                  <a:lnTo>
                    <a:pt x="2605" y="1311"/>
                  </a:lnTo>
                  <a:lnTo>
                    <a:pt x="2551" y="1348"/>
                  </a:lnTo>
                  <a:lnTo>
                    <a:pt x="2492" y="1381"/>
                  </a:lnTo>
                  <a:lnTo>
                    <a:pt x="2431" y="1409"/>
                  </a:lnTo>
                  <a:lnTo>
                    <a:pt x="2367" y="1431"/>
                  </a:lnTo>
                  <a:lnTo>
                    <a:pt x="2301" y="1447"/>
                  </a:lnTo>
                  <a:lnTo>
                    <a:pt x="2231" y="1457"/>
                  </a:lnTo>
                  <a:lnTo>
                    <a:pt x="2161" y="1460"/>
                  </a:lnTo>
                  <a:lnTo>
                    <a:pt x="734" y="1460"/>
                  </a:lnTo>
                  <a:lnTo>
                    <a:pt x="664" y="1457"/>
                  </a:lnTo>
                  <a:lnTo>
                    <a:pt x="595" y="1447"/>
                  </a:lnTo>
                  <a:lnTo>
                    <a:pt x="528" y="1431"/>
                  </a:lnTo>
                  <a:lnTo>
                    <a:pt x="464" y="1409"/>
                  </a:lnTo>
                  <a:lnTo>
                    <a:pt x="403" y="1381"/>
                  </a:lnTo>
                  <a:lnTo>
                    <a:pt x="344" y="1348"/>
                  </a:lnTo>
                  <a:lnTo>
                    <a:pt x="290" y="1311"/>
                  </a:lnTo>
                  <a:lnTo>
                    <a:pt x="239" y="1269"/>
                  </a:lnTo>
                  <a:lnTo>
                    <a:pt x="192" y="1222"/>
                  </a:lnTo>
                  <a:lnTo>
                    <a:pt x="150" y="1171"/>
                  </a:lnTo>
                  <a:lnTo>
                    <a:pt x="111" y="1117"/>
                  </a:lnTo>
                  <a:lnTo>
                    <a:pt x="79" y="1060"/>
                  </a:lnTo>
                  <a:lnTo>
                    <a:pt x="51" y="999"/>
                  </a:lnTo>
                  <a:lnTo>
                    <a:pt x="29" y="935"/>
                  </a:lnTo>
                  <a:lnTo>
                    <a:pt x="13" y="868"/>
                  </a:lnTo>
                  <a:lnTo>
                    <a:pt x="3" y="801"/>
                  </a:lnTo>
                  <a:lnTo>
                    <a:pt x="0" y="730"/>
                  </a:lnTo>
                  <a:lnTo>
                    <a:pt x="3" y="659"/>
                  </a:lnTo>
                  <a:lnTo>
                    <a:pt x="13" y="591"/>
                  </a:lnTo>
                  <a:lnTo>
                    <a:pt x="29" y="525"/>
                  </a:lnTo>
                  <a:lnTo>
                    <a:pt x="51" y="462"/>
                  </a:lnTo>
                  <a:lnTo>
                    <a:pt x="79" y="400"/>
                  </a:lnTo>
                  <a:lnTo>
                    <a:pt x="111" y="343"/>
                  </a:lnTo>
                  <a:lnTo>
                    <a:pt x="150" y="289"/>
                  </a:lnTo>
                  <a:lnTo>
                    <a:pt x="192" y="238"/>
                  </a:lnTo>
                  <a:lnTo>
                    <a:pt x="239" y="191"/>
                  </a:lnTo>
                  <a:lnTo>
                    <a:pt x="290" y="149"/>
                  </a:lnTo>
                  <a:lnTo>
                    <a:pt x="344" y="111"/>
                  </a:lnTo>
                  <a:lnTo>
                    <a:pt x="403" y="78"/>
                  </a:lnTo>
                  <a:lnTo>
                    <a:pt x="464" y="51"/>
                  </a:lnTo>
                  <a:lnTo>
                    <a:pt x="528" y="30"/>
                  </a:lnTo>
                  <a:lnTo>
                    <a:pt x="595" y="14"/>
                  </a:lnTo>
                  <a:lnTo>
                    <a:pt x="664" y="3"/>
                  </a:lnTo>
                  <a:lnTo>
                    <a:pt x="7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357">
              <a:extLst>
                <a:ext uri="{FF2B5EF4-FFF2-40B4-BE49-F238E27FC236}">
                  <a16:creationId xmlns:a16="http://schemas.microsoft.com/office/drawing/2014/main" id="{D678DEE3-BCE1-4357-968D-E4B64FB28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9625" y="4211638"/>
              <a:ext cx="1531938" cy="773113"/>
            </a:xfrm>
            <a:custGeom>
              <a:avLst/>
              <a:gdLst>
                <a:gd name="T0" fmla="*/ 2053 w 2895"/>
                <a:gd name="T1" fmla="*/ 276 h 1460"/>
                <a:gd name="T2" fmla="*/ 1910 w 2895"/>
                <a:gd name="T3" fmla="*/ 337 h 1460"/>
                <a:gd name="T4" fmla="*/ 1795 w 2895"/>
                <a:gd name="T5" fmla="*/ 438 h 1460"/>
                <a:gd name="T6" fmla="*/ 1719 w 2895"/>
                <a:gd name="T7" fmla="*/ 572 h 1460"/>
                <a:gd name="T8" fmla="*/ 1692 w 2895"/>
                <a:gd name="T9" fmla="*/ 729 h 1460"/>
                <a:gd name="T10" fmla="*/ 1719 w 2895"/>
                <a:gd name="T11" fmla="*/ 887 h 1460"/>
                <a:gd name="T12" fmla="*/ 1795 w 2895"/>
                <a:gd name="T13" fmla="*/ 1020 h 1460"/>
                <a:gd name="T14" fmla="*/ 1910 w 2895"/>
                <a:gd name="T15" fmla="*/ 1122 h 1460"/>
                <a:gd name="T16" fmla="*/ 2053 w 2895"/>
                <a:gd name="T17" fmla="*/ 1183 h 1460"/>
                <a:gd name="T18" fmla="*/ 2216 w 2895"/>
                <a:gd name="T19" fmla="*/ 1192 h 1460"/>
                <a:gd name="T20" fmla="*/ 2367 w 2895"/>
                <a:gd name="T21" fmla="*/ 1148 h 1460"/>
                <a:gd name="T22" fmla="*/ 2492 w 2895"/>
                <a:gd name="T23" fmla="*/ 1059 h 1460"/>
                <a:gd name="T24" fmla="*/ 2582 w 2895"/>
                <a:gd name="T25" fmla="*/ 934 h 1460"/>
                <a:gd name="T26" fmla="*/ 2627 w 2895"/>
                <a:gd name="T27" fmla="*/ 784 h 1460"/>
                <a:gd name="T28" fmla="*/ 2617 w 2895"/>
                <a:gd name="T29" fmla="*/ 622 h 1460"/>
                <a:gd name="T30" fmla="*/ 2557 w 2895"/>
                <a:gd name="T31" fmla="*/ 480 h 1460"/>
                <a:gd name="T32" fmla="*/ 2454 w 2895"/>
                <a:gd name="T33" fmla="*/ 366 h 1460"/>
                <a:gd name="T34" fmla="*/ 2319 w 2895"/>
                <a:gd name="T35" fmla="*/ 291 h 1460"/>
                <a:gd name="T36" fmla="*/ 2161 w 2895"/>
                <a:gd name="T37" fmla="*/ 263 h 1460"/>
                <a:gd name="T38" fmla="*/ 2232 w 2895"/>
                <a:gd name="T39" fmla="*/ 3 h 1460"/>
                <a:gd name="T40" fmla="*/ 2431 w 2895"/>
                <a:gd name="T41" fmla="*/ 51 h 1460"/>
                <a:gd name="T42" fmla="*/ 2606 w 2895"/>
                <a:gd name="T43" fmla="*/ 149 h 1460"/>
                <a:gd name="T44" fmla="*/ 2746 w 2895"/>
                <a:gd name="T45" fmla="*/ 288 h 1460"/>
                <a:gd name="T46" fmla="*/ 2844 w 2895"/>
                <a:gd name="T47" fmla="*/ 461 h 1460"/>
                <a:gd name="T48" fmla="*/ 2892 w 2895"/>
                <a:gd name="T49" fmla="*/ 659 h 1460"/>
                <a:gd name="T50" fmla="*/ 2883 w 2895"/>
                <a:gd name="T51" fmla="*/ 868 h 1460"/>
                <a:gd name="T52" fmla="*/ 2817 w 2895"/>
                <a:gd name="T53" fmla="*/ 1059 h 1460"/>
                <a:gd name="T54" fmla="*/ 2704 w 2895"/>
                <a:gd name="T55" fmla="*/ 1222 h 1460"/>
                <a:gd name="T56" fmla="*/ 2551 w 2895"/>
                <a:gd name="T57" fmla="*/ 1348 h 1460"/>
                <a:gd name="T58" fmla="*/ 2367 w 2895"/>
                <a:gd name="T59" fmla="*/ 1430 h 1460"/>
                <a:gd name="T60" fmla="*/ 2161 w 2895"/>
                <a:gd name="T61" fmla="*/ 1460 h 1460"/>
                <a:gd name="T62" fmla="*/ 596 w 2895"/>
                <a:gd name="T63" fmla="*/ 1446 h 1460"/>
                <a:gd name="T64" fmla="*/ 403 w 2895"/>
                <a:gd name="T65" fmla="*/ 1381 h 1460"/>
                <a:gd name="T66" fmla="*/ 240 w 2895"/>
                <a:gd name="T67" fmla="*/ 1269 h 1460"/>
                <a:gd name="T68" fmla="*/ 113 w 2895"/>
                <a:gd name="T69" fmla="*/ 1117 h 1460"/>
                <a:gd name="T70" fmla="*/ 29 w 2895"/>
                <a:gd name="T71" fmla="*/ 934 h 1460"/>
                <a:gd name="T72" fmla="*/ 0 w 2895"/>
                <a:gd name="T73" fmla="*/ 729 h 1460"/>
                <a:gd name="T74" fmla="*/ 29 w 2895"/>
                <a:gd name="T75" fmla="*/ 524 h 1460"/>
                <a:gd name="T76" fmla="*/ 113 w 2895"/>
                <a:gd name="T77" fmla="*/ 342 h 1460"/>
                <a:gd name="T78" fmla="*/ 240 w 2895"/>
                <a:gd name="T79" fmla="*/ 191 h 1460"/>
                <a:gd name="T80" fmla="*/ 403 w 2895"/>
                <a:gd name="T81" fmla="*/ 79 h 1460"/>
                <a:gd name="T82" fmla="*/ 596 w 2895"/>
                <a:gd name="T83" fmla="*/ 13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95" h="1460">
                  <a:moveTo>
                    <a:pt x="2161" y="263"/>
                  </a:moveTo>
                  <a:lnTo>
                    <a:pt x="2106" y="266"/>
                  </a:lnTo>
                  <a:lnTo>
                    <a:pt x="2053" y="276"/>
                  </a:lnTo>
                  <a:lnTo>
                    <a:pt x="2003" y="291"/>
                  </a:lnTo>
                  <a:lnTo>
                    <a:pt x="1955" y="311"/>
                  </a:lnTo>
                  <a:lnTo>
                    <a:pt x="1910" y="337"/>
                  </a:lnTo>
                  <a:lnTo>
                    <a:pt x="1868" y="366"/>
                  </a:lnTo>
                  <a:lnTo>
                    <a:pt x="1830" y="400"/>
                  </a:lnTo>
                  <a:lnTo>
                    <a:pt x="1795" y="438"/>
                  </a:lnTo>
                  <a:lnTo>
                    <a:pt x="1765" y="480"/>
                  </a:lnTo>
                  <a:lnTo>
                    <a:pt x="1740" y="524"/>
                  </a:lnTo>
                  <a:lnTo>
                    <a:pt x="1719" y="572"/>
                  </a:lnTo>
                  <a:lnTo>
                    <a:pt x="1705" y="622"/>
                  </a:lnTo>
                  <a:lnTo>
                    <a:pt x="1695" y="675"/>
                  </a:lnTo>
                  <a:lnTo>
                    <a:pt x="1692" y="729"/>
                  </a:lnTo>
                  <a:lnTo>
                    <a:pt x="1695" y="784"/>
                  </a:lnTo>
                  <a:lnTo>
                    <a:pt x="1705" y="837"/>
                  </a:lnTo>
                  <a:lnTo>
                    <a:pt x="1719" y="887"/>
                  </a:lnTo>
                  <a:lnTo>
                    <a:pt x="1740" y="934"/>
                  </a:lnTo>
                  <a:lnTo>
                    <a:pt x="1765" y="979"/>
                  </a:lnTo>
                  <a:lnTo>
                    <a:pt x="1795" y="1020"/>
                  </a:lnTo>
                  <a:lnTo>
                    <a:pt x="1830" y="1059"/>
                  </a:lnTo>
                  <a:lnTo>
                    <a:pt x="1868" y="1093"/>
                  </a:lnTo>
                  <a:lnTo>
                    <a:pt x="1910" y="1122"/>
                  </a:lnTo>
                  <a:lnTo>
                    <a:pt x="1955" y="1148"/>
                  </a:lnTo>
                  <a:lnTo>
                    <a:pt x="2003" y="1168"/>
                  </a:lnTo>
                  <a:lnTo>
                    <a:pt x="2053" y="1183"/>
                  </a:lnTo>
                  <a:lnTo>
                    <a:pt x="2106" y="1192"/>
                  </a:lnTo>
                  <a:lnTo>
                    <a:pt x="2161" y="1196"/>
                  </a:lnTo>
                  <a:lnTo>
                    <a:pt x="2216" y="1192"/>
                  </a:lnTo>
                  <a:lnTo>
                    <a:pt x="2269" y="1183"/>
                  </a:lnTo>
                  <a:lnTo>
                    <a:pt x="2319" y="1168"/>
                  </a:lnTo>
                  <a:lnTo>
                    <a:pt x="2367" y="1148"/>
                  </a:lnTo>
                  <a:lnTo>
                    <a:pt x="2412" y="1122"/>
                  </a:lnTo>
                  <a:lnTo>
                    <a:pt x="2454" y="1093"/>
                  </a:lnTo>
                  <a:lnTo>
                    <a:pt x="2492" y="1059"/>
                  </a:lnTo>
                  <a:lnTo>
                    <a:pt x="2527" y="1020"/>
                  </a:lnTo>
                  <a:lnTo>
                    <a:pt x="2557" y="979"/>
                  </a:lnTo>
                  <a:lnTo>
                    <a:pt x="2582" y="934"/>
                  </a:lnTo>
                  <a:lnTo>
                    <a:pt x="2603" y="887"/>
                  </a:lnTo>
                  <a:lnTo>
                    <a:pt x="2617" y="837"/>
                  </a:lnTo>
                  <a:lnTo>
                    <a:pt x="2627" y="784"/>
                  </a:lnTo>
                  <a:lnTo>
                    <a:pt x="2630" y="729"/>
                  </a:lnTo>
                  <a:lnTo>
                    <a:pt x="2627" y="675"/>
                  </a:lnTo>
                  <a:lnTo>
                    <a:pt x="2617" y="622"/>
                  </a:lnTo>
                  <a:lnTo>
                    <a:pt x="2603" y="572"/>
                  </a:lnTo>
                  <a:lnTo>
                    <a:pt x="2582" y="524"/>
                  </a:lnTo>
                  <a:lnTo>
                    <a:pt x="2557" y="480"/>
                  </a:lnTo>
                  <a:lnTo>
                    <a:pt x="2527" y="438"/>
                  </a:lnTo>
                  <a:lnTo>
                    <a:pt x="2492" y="400"/>
                  </a:lnTo>
                  <a:lnTo>
                    <a:pt x="2454" y="366"/>
                  </a:lnTo>
                  <a:lnTo>
                    <a:pt x="2412" y="337"/>
                  </a:lnTo>
                  <a:lnTo>
                    <a:pt x="2367" y="311"/>
                  </a:lnTo>
                  <a:lnTo>
                    <a:pt x="2319" y="291"/>
                  </a:lnTo>
                  <a:lnTo>
                    <a:pt x="2269" y="276"/>
                  </a:lnTo>
                  <a:lnTo>
                    <a:pt x="2216" y="266"/>
                  </a:lnTo>
                  <a:lnTo>
                    <a:pt x="2161" y="263"/>
                  </a:lnTo>
                  <a:close/>
                  <a:moveTo>
                    <a:pt x="735" y="0"/>
                  </a:moveTo>
                  <a:lnTo>
                    <a:pt x="2161" y="0"/>
                  </a:lnTo>
                  <a:lnTo>
                    <a:pt x="2232" y="3"/>
                  </a:lnTo>
                  <a:lnTo>
                    <a:pt x="2301" y="13"/>
                  </a:lnTo>
                  <a:lnTo>
                    <a:pt x="2367" y="29"/>
                  </a:lnTo>
                  <a:lnTo>
                    <a:pt x="2431" y="51"/>
                  </a:lnTo>
                  <a:lnTo>
                    <a:pt x="2492" y="79"/>
                  </a:lnTo>
                  <a:lnTo>
                    <a:pt x="2551" y="110"/>
                  </a:lnTo>
                  <a:lnTo>
                    <a:pt x="2606" y="149"/>
                  </a:lnTo>
                  <a:lnTo>
                    <a:pt x="2657" y="191"/>
                  </a:lnTo>
                  <a:lnTo>
                    <a:pt x="2704" y="237"/>
                  </a:lnTo>
                  <a:lnTo>
                    <a:pt x="2746" y="288"/>
                  </a:lnTo>
                  <a:lnTo>
                    <a:pt x="2784" y="342"/>
                  </a:lnTo>
                  <a:lnTo>
                    <a:pt x="2817" y="400"/>
                  </a:lnTo>
                  <a:lnTo>
                    <a:pt x="2844" y="461"/>
                  </a:lnTo>
                  <a:lnTo>
                    <a:pt x="2867" y="524"/>
                  </a:lnTo>
                  <a:lnTo>
                    <a:pt x="2883" y="590"/>
                  </a:lnTo>
                  <a:lnTo>
                    <a:pt x="2892" y="659"/>
                  </a:lnTo>
                  <a:lnTo>
                    <a:pt x="2895" y="729"/>
                  </a:lnTo>
                  <a:lnTo>
                    <a:pt x="2892" y="799"/>
                  </a:lnTo>
                  <a:lnTo>
                    <a:pt x="2883" y="868"/>
                  </a:lnTo>
                  <a:lnTo>
                    <a:pt x="2867" y="934"/>
                  </a:lnTo>
                  <a:lnTo>
                    <a:pt x="2844" y="998"/>
                  </a:lnTo>
                  <a:lnTo>
                    <a:pt x="2817" y="1059"/>
                  </a:lnTo>
                  <a:lnTo>
                    <a:pt x="2784" y="1117"/>
                  </a:lnTo>
                  <a:lnTo>
                    <a:pt x="2746" y="1171"/>
                  </a:lnTo>
                  <a:lnTo>
                    <a:pt x="2704" y="1222"/>
                  </a:lnTo>
                  <a:lnTo>
                    <a:pt x="2657" y="1269"/>
                  </a:lnTo>
                  <a:lnTo>
                    <a:pt x="2606" y="1310"/>
                  </a:lnTo>
                  <a:lnTo>
                    <a:pt x="2551" y="1348"/>
                  </a:lnTo>
                  <a:lnTo>
                    <a:pt x="2492" y="1381"/>
                  </a:lnTo>
                  <a:lnTo>
                    <a:pt x="2431" y="1408"/>
                  </a:lnTo>
                  <a:lnTo>
                    <a:pt x="2367" y="1430"/>
                  </a:lnTo>
                  <a:lnTo>
                    <a:pt x="2301" y="1446"/>
                  </a:lnTo>
                  <a:lnTo>
                    <a:pt x="2232" y="1456"/>
                  </a:lnTo>
                  <a:lnTo>
                    <a:pt x="2161" y="1460"/>
                  </a:lnTo>
                  <a:lnTo>
                    <a:pt x="735" y="1460"/>
                  </a:lnTo>
                  <a:lnTo>
                    <a:pt x="664" y="1456"/>
                  </a:lnTo>
                  <a:lnTo>
                    <a:pt x="596" y="1446"/>
                  </a:lnTo>
                  <a:lnTo>
                    <a:pt x="529" y="1430"/>
                  </a:lnTo>
                  <a:lnTo>
                    <a:pt x="464" y="1408"/>
                  </a:lnTo>
                  <a:lnTo>
                    <a:pt x="403" y="1381"/>
                  </a:lnTo>
                  <a:lnTo>
                    <a:pt x="346" y="1348"/>
                  </a:lnTo>
                  <a:lnTo>
                    <a:pt x="290" y="1310"/>
                  </a:lnTo>
                  <a:lnTo>
                    <a:pt x="240" y="1269"/>
                  </a:lnTo>
                  <a:lnTo>
                    <a:pt x="193" y="1222"/>
                  </a:lnTo>
                  <a:lnTo>
                    <a:pt x="150" y="1171"/>
                  </a:lnTo>
                  <a:lnTo>
                    <a:pt x="113" y="1117"/>
                  </a:lnTo>
                  <a:lnTo>
                    <a:pt x="80" y="1059"/>
                  </a:lnTo>
                  <a:lnTo>
                    <a:pt x="52" y="998"/>
                  </a:lnTo>
                  <a:lnTo>
                    <a:pt x="29" y="934"/>
                  </a:lnTo>
                  <a:lnTo>
                    <a:pt x="13" y="868"/>
                  </a:lnTo>
                  <a:lnTo>
                    <a:pt x="4" y="799"/>
                  </a:lnTo>
                  <a:lnTo>
                    <a:pt x="0" y="729"/>
                  </a:lnTo>
                  <a:lnTo>
                    <a:pt x="4" y="659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2" y="461"/>
                  </a:lnTo>
                  <a:lnTo>
                    <a:pt x="80" y="400"/>
                  </a:lnTo>
                  <a:lnTo>
                    <a:pt x="113" y="342"/>
                  </a:lnTo>
                  <a:lnTo>
                    <a:pt x="150" y="288"/>
                  </a:lnTo>
                  <a:lnTo>
                    <a:pt x="193" y="237"/>
                  </a:lnTo>
                  <a:lnTo>
                    <a:pt x="240" y="191"/>
                  </a:lnTo>
                  <a:lnTo>
                    <a:pt x="290" y="149"/>
                  </a:lnTo>
                  <a:lnTo>
                    <a:pt x="346" y="110"/>
                  </a:lnTo>
                  <a:lnTo>
                    <a:pt x="403" y="79"/>
                  </a:lnTo>
                  <a:lnTo>
                    <a:pt x="464" y="51"/>
                  </a:lnTo>
                  <a:lnTo>
                    <a:pt x="529" y="29"/>
                  </a:lnTo>
                  <a:lnTo>
                    <a:pt x="596" y="13"/>
                  </a:lnTo>
                  <a:lnTo>
                    <a:pt x="664" y="3"/>
                  </a:lnTo>
                  <a:lnTo>
                    <a:pt x="7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2" name="Text Box 10">
            <a:extLst>
              <a:ext uri="{FF2B5EF4-FFF2-40B4-BE49-F238E27FC236}">
                <a16:creationId xmlns:a16="http://schemas.microsoft.com/office/drawing/2014/main" id="{70E8E93C-CC09-4D87-9A83-DC48117A9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130" y="3722856"/>
            <a:ext cx="5226485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Burp, or Burp Suite is a collection of tools used to test web applications for vulnerabilities.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Burp Suite is best described as an Interception Proxy in its most basic form. A penetration tester can set up their web browser to route traffic through the Burp Suite proxy server while they are using their target application. </a:t>
            </a:r>
          </a:p>
          <a:p>
            <a:endParaRPr lang="en-US" sz="1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ndara" panose="020E0502030303020204" pitchFamily="34" charset="0"/>
              </a:rPr>
              <a:t>Burp Suite serves as a sort of Man in the Middle by intercepting and examining each request made to and from the target web application.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783A5-F144-40E5-B07B-E718CDDB3C9F}"/>
              </a:ext>
            </a:extLst>
          </p:cNvPr>
          <p:cNvSpPr txBox="1"/>
          <p:nvPr/>
        </p:nvSpPr>
        <p:spPr>
          <a:xfrm>
            <a:off x="2619511" y="226655"/>
            <a:ext cx="6952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Burp Suite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52D35-36E1-2411-FDB7-E7089C1505A2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7FD47C2-A0CC-4F0D-9369-7475D46E270A}"/>
              </a:ext>
            </a:extLst>
          </p:cNvPr>
          <p:cNvGrpSpPr/>
          <p:nvPr/>
        </p:nvGrpSpPr>
        <p:grpSpPr>
          <a:xfrm>
            <a:off x="3679745" y="1711275"/>
            <a:ext cx="2151161" cy="1934616"/>
            <a:chOff x="3679745" y="1711275"/>
            <a:chExt cx="2151161" cy="1934616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2855405-7C61-49A9-8982-738A7149AC73}"/>
                </a:ext>
              </a:extLst>
            </p:cNvPr>
            <p:cNvGrpSpPr/>
            <p:nvPr/>
          </p:nvGrpSpPr>
          <p:grpSpPr>
            <a:xfrm>
              <a:off x="3679745" y="2024943"/>
              <a:ext cx="1670499" cy="1620948"/>
              <a:chOff x="3679745" y="2024943"/>
              <a:chExt cx="1670499" cy="162094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0060744-796E-4017-9F36-DDE29B143F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704521" y="2000167"/>
                <a:ext cx="1620948" cy="1670499"/>
              </a:xfrm>
              <a:custGeom>
                <a:avLst/>
                <a:gdLst>
                  <a:gd name="connsiteX0" fmla="*/ 1710567 w 1710567"/>
                  <a:gd name="connsiteY0" fmla="*/ 900761 h 1762857"/>
                  <a:gd name="connsiteX1" fmla="*/ 848471 w 1710567"/>
                  <a:gd name="connsiteY1" fmla="*/ 1762857 h 1762857"/>
                  <a:gd name="connsiteX2" fmla="*/ 840724 w 1710567"/>
                  <a:gd name="connsiteY2" fmla="*/ 1754334 h 1762857"/>
                  <a:gd name="connsiteX3" fmla="*/ 173 w 1710567"/>
                  <a:gd name="connsiteY3" fmla="*/ 1406165 h 1762857"/>
                  <a:gd name="connsiteX4" fmla="*/ 0 w 1710567"/>
                  <a:gd name="connsiteY4" fmla="*/ 1406178 h 1762857"/>
                  <a:gd name="connsiteX5" fmla="*/ 0 w 1710567"/>
                  <a:gd name="connsiteY5" fmla="*/ 193638 h 1762857"/>
                  <a:gd name="connsiteX6" fmla="*/ 181993 w 1710567"/>
                  <a:gd name="connsiteY6" fmla="*/ 201682 h 1762857"/>
                  <a:gd name="connsiteX7" fmla="*/ 183924 w 1710567"/>
                  <a:gd name="connsiteY7" fmla="*/ 182529 h 1762857"/>
                  <a:gd name="connsiteX8" fmla="*/ 407879 w 1710567"/>
                  <a:gd name="connsiteY8" fmla="*/ 0 h 1762857"/>
                  <a:gd name="connsiteX9" fmla="*/ 636479 w 1710567"/>
                  <a:gd name="connsiteY9" fmla="*/ 228600 h 1762857"/>
                  <a:gd name="connsiteX10" fmla="*/ 631835 w 1710567"/>
                  <a:gd name="connsiteY10" fmla="*/ 274671 h 1762857"/>
                  <a:gd name="connsiteX11" fmla="*/ 631170 w 1710567"/>
                  <a:gd name="connsiteY11" fmla="*/ 276813 h 1762857"/>
                  <a:gd name="connsiteX12" fmla="*/ 634549 w 1710567"/>
                  <a:gd name="connsiteY12" fmla="*/ 277570 h 1762857"/>
                  <a:gd name="connsiteX13" fmla="*/ 1541355 w 1710567"/>
                  <a:gd name="connsiteY13" fmla="*/ 746970 h 1762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10567" h="1762857">
                    <a:moveTo>
                      <a:pt x="1710567" y="900761"/>
                    </a:moveTo>
                    <a:lnTo>
                      <a:pt x="848471" y="1762857"/>
                    </a:lnTo>
                    <a:lnTo>
                      <a:pt x="840724" y="1754334"/>
                    </a:lnTo>
                    <a:cubicBezTo>
                      <a:pt x="625608" y="1539218"/>
                      <a:pt x="328428" y="1406165"/>
                      <a:pt x="173" y="1406165"/>
                    </a:cubicBezTo>
                    <a:lnTo>
                      <a:pt x="0" y="1406178"/>
                    </a:lnTo>
                    <a:lnTo>
                      <a:pt x="0" y="193638"/>
                    </a:lnTo>
                    <a:lnTo>
                      <a:pt x="181993" y="201682"/>
                    </a:lnTo>
                    <a:lnTo>
                      <a:pt x="183924" y="182529"/>
                    </a:lnTo>
                    <a:cubicBezTo>
                      <a:pt x="205240" y="78360"/>
                      <a:pt x="297409" y="0"/>
                      <a:pt x="407879" y="0"/>
                    </a:cubicBezTo>
                    <a:cubicBezTo>
                      <a:pt x="534131" y="0"/>
                      <a:pt x="636479" y="102348"/>
                      <a:pt x="636479" y="228600"/>
                    </a:cubicBezTo>
                    <a:cubicBezTo>
                      <a:pt x="636479" y="244382"/>
                      <a:pt x="634880" y="259790"/>
                      <a:pt x="631835" y="274671"/>
                    </a:cubicBezTo>
                    <a:lnTo>
                      <a:pt x="631170" y="276813"/>
                    </a:lnTo>
                    <a:lnTo>
                      <a:pt x="634549" y="277570"/>
                    </a:lnTo>
                    <a:cubicBezTo>
                      <a:pt x="971629" y="368788"/>
                      <a:pt x="1279565" y="530921"/>
                      <a:pt x="1541355" y="746970"/>
                    </a:cubicBezTo>
                    <a:close/>
                  </a:path>
                </a:pathLst>
              </a:custGeom>
              <a:solidFill>
                <a:srgbClr val="E046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427D96E-B204-408A-A18A-44C5A72FC6ED}"/>
                  </a:ext>
                </a:extLst>
              </p:cNvPr>
              <p:cNvGrpSpPr/>
              <p:nvPr/>
            </p:nvGrpSpPr>
            <p:grpSpPr>
              <a:xfrm>
                <a:off x="3731734" y="3098024"/>
                <a:ext cx="346597" cy="329267"/>
                <a:chOff x="1790726" y="1430504"/>
                <a:chExt cx="365760" cy="347472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7A79869-94F0-4A32-B1EF-120EDD5CE9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EE0857E-B96C-4995-964B-217866D72084}"/>
                    </a:ext>
                  </a:extLst>
                </p:cNvPr>
                <p:cNvSpPr txBox="1"/>
                <p:nvPr/>
              </p:nvSpPr>
              <p:spPr>
                <a:xfrm>
                  <a:off x="1790726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07</a:t>
                  </a:r>
                </a:p>
              </p:txBody>
            </p:sp>
          </p:grpSp>
        </p:grpSp>
        <p:pic>
          <p:nvPicPr>
            <p:cNvPr id="123" name="Graphic 122" descr="Telescope">
              <a:extLst>
                <a:ext uri="{FF2B5EF4-FFF2-40B4-BE49-F238E27FC236}">
                  <a16:creationId xmlns:a16="http://schemas.microsoft.com/office/drawing/2014/main" id="{48996AC7-1822-4B5A-BFE6-975F7FF7C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0826" y="1711275"/>
              <a:ext cx="640080" cy="64008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A20B778-43AA-41C3-BA4D-92AF5C4906A3}"/>
              </a:ext>
            </a:extLst>
          </p:cNvPr>
          <p:cNvGrpSpPr/>
          <p:nvPr/>
        </p:nvGrpSpPr>
        <p:grpSpPr>
          <a:xfrm>
            <a:off x="4227022" y="1084480"/>
            <a:ext cx="2145156" cy="2157043"/>
            <a:chOff x="4227022" y="1084480"/>
            <a:chExt cx="2145156" cy="215704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5252438-889A-40E0-9F0E-7B7F5964269C}"/>
                </a:ext>
              </a:extLst>
            </p:cNvPr>
            <p:cNvGrpSpPr/>
            <p:nvPr/>
          </p:nvGrpSpPr>
          <p:grpSpPr>
            <a:xfrm>
              <a:off x="4645700" y="1084480"/>
              <a:ext cx="1726478" cy="1673564"/>
              <a:chOff x="4645700" y="1084480"/>
              <a:chExt cx="1726478" cy="1673564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47130F1-06D5-4B9D-9FA6-BD85F6DBF8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751230" y="1084480"/>
                <a:ext cx="1620948" cy="1673564"/>
              </a:xfrm>
              <a:custGeom>
                <a:avLst/>
                <a:gdLst>
                  <a:gd name="connsiteX0" fmla="*/ 1710567 w 1710567"/>
                  <a:gd name="connsiteY0" fmla="*/ 900761 h 1766092"/>
                  <a:gd name="connsiteX1" fmla="*/ 845236 w 1710567"/>
                  <a:gd name="connsiteY1" fmla="*/ 1766092 h 1766092"/>
                  <a:gd name="connsiteX2" fmla="*/ 839579 w 1710567"/>
                  <a:gd name="connsiteY2" fmla="*/ 1759832 h 1766092"/>
                  <a:gd name="connsiteX3" fmla="*/ 112969 w 1710567"/>
                  <a:gd name="connsiteY3" fmla="*/ 1417105 h 1766092"/>
                  <a:gd name="connsiteX4" fmla="*/ 0 w 1710567"/>
                  <a:gd name="connsiteY4" fmla="*/ 1411711 h 1766092"/>
                  <a:gd name="connsiteX5" fmla="*/ 0 w 1710567"/>
                  <a:gd name="connsiteY5" fmla="*/ 193638 h 1766092"/>
                  <a:gd name="connsiteX6" fmla="*/ 181993 w 1710567"/>
                  <a:gd name="connsiteY6" fmla="*/ 201682 h 1766092"/>
                  <a:gd name="connsiteX7" fmla="*/ 183924 w 1710567"/>
                  <a:gd name="connsiteY7" fmla="*/ 182529 h 1766092"/>
                  <a:gd name="connsiteX8" fmla="*/ 407879 w 1710567"/>
                  <a:gd name="connsiteY8" fmla="*/ 0 h 1766092"/>
                  <a:gd name="connsiteX9" fmla="*/ 636479 w 1710567"/>
                  <a:gd name="connsiteY9" fmla="*/ 228600 h 1766092"/>
                  <a:gd name="connsiteX10" fmla="*/ 631835 w 1710567"/>
                  <a:gd name="connsiteY10" fmla="*/ 274671 h 1766092"/>
                  <a:gd name="connsiteX11" fmla="*/ 631170 w 1710567"/>
                  <a:gd name="connsiteY11" fmla="*/ 276813 h 1766092"/>
                  <a:gd name="connsiteX12" fmla="*/ 634549 w 1710567"/>
                  <a:gd name="connsiteY12" fmla="*/ 277570 h 1766092"/>
                  <a:gd name="connsiteX13" fmla="*/ 1541355 w 1710567"/>
                  <a:gd name="connsiteY13" fmla="*/ 746970 h 176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10567" h="1766092">
                    <a:moveTo>
                      <a:pt x="1710567" y="900761"/>
                    </a:moveTo>
                    <a:lnTo>
                      <a:pt x="845236" y="1766092"/>
                    </a:lnTo>
                    <a:lnTo>
                      <a:pt x="839579" y="1759832"/>
                    </a:lnTo>
                    <a:cubicBezTo>
                      <a:pt x="636481" y="1556734"/>
                      <a:pt x="378175" y="1442492"/>
                      <a:pt x="112969" y="1417105"/>
                    </a:cubicBezTo>
                    <a:lnTo>
                      <a:pt x="0" y="1411711"/>
                    </a:lnTo>
                    <a:lnTo>
                      <a:pt x="0" y="193638"/>
                    </a:lnTo>
                    <a:lnTo>
                      <a:pt x="181993" y="201682"/>
                    </a:lnTo>
                    <a:lnTo>
                      <a:pt x="183924" y="182529"/>
                    </a:lnTo>
                    <a:cubicBezTo>
                      <a:pt x="205240" y="78360"/>
                      <a:pt x="297409" y="0"/>
                      <a:pt x="407879" y="0"/>
                    </a:cubicBezTo>
                    <a:cubicBezTo>
                      <a:pt x="534131" y="0"/>
                      <a:pt x="636479" y="102348"/>
                      <a:pt x="636479" y="228600"/>
                    </a:cubicBezTo>
                    <a:cubicBezTo>
                      <a:pt x="636479" y="244382"/>
                      <a:pt x="634880" y="259790"/>
                      <a:pt x="631835" y="274671"/>
                    </a:cubicBezTo>
                    <a:lnTo>
                      <a:pt x="631170" y="276813"/>
                    </a:lnTo>
                    <a:lnTo>
                      <a:pt x="634549" y="277570"/>
                    </a:lnTo>
                    <a:cubicBezTo>
                      <a:pt x="971629" y="368788"/>
                      <a:pt x="1279565" y="530921"/>
                      <a:pt x="1541355" y="746970"/>
                    </a:cubicBezTo>
                    <a:close/>
                  </a:path>
                </a:pathLst>
              </a:custGeom>
              <a:solidFill>
                <a:srgbClr val="CF35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6E13FCD-7DFE-4CD6-ADDB-E1A5B7290D9F}"/>
                  </a:ext>
                </a:extLst>
              </p:cNvPr>
              <p:cNvGrpSpPr/>
              <p:nvPr/>
            </p:nvGrpSpPr>
            <p:grpSpPr>
              <a:xfrm>
                <a:off x="4645700" y="1615925"/>
                <a:ext cx="346597" cy="329267"/>
                <a:chOff x="1790726" y="1430504"/>
                <a:chExt cx="365760" cy="347472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F1B2364-AD84-4414-8017-199BD7120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97F652E-7A72-46A3-B634-92A760F394CB}"/>
                    </a:ext>
                  </a:extLst>
                </p:cNvPr>
                <p:cNvSpPr txBox="1"/>
                <p:nvPr/>
              </p:nvSpPr>
              <p:spPr>
                <a:xfrm>
                  <a:off x="1790726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08</a:t>
                  </a:r>
                </a:p>
              </p:txBody>
            </p:sp>
          </p:grpSp>
        </p:grpSp>
        <p:pic>
          <p:nvPicPr>
            <p:cNvPr id="127" name="Graphic 126" descr="Atom">
              <a:extLst>
                <a:ext uri="{FF2B5EF4-FFF2-40B4-BE49-F238E27FC236}">
                  <a16:creationId xmlns:a16="http://schemas.microsoft.com/office/drawing/2014/main" id="{38410BA0-25D8-46E3-843D-734462017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27022" y="2601443"/>
              <a:ext cx="640080" cy="640080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1E39384-4D1E-42BF-A8D1-B0122414E264}"/>
              </a:ext>
            </a:extLst>
          </p:cNvPr>
          <p:cNvGrpSpPr/>
          <p:nvPr/>
        </p:nvGrpSpPr>
        <p:grpSpPr>
          <a:xfrm>
            <a:off x="3581554" y="3416639"/>
            <a:ext cx="1670813" cy="1708979"/>
            <a:chOff x="3581554" y="3416639"/>
            <a:chExt cx="1670813" cy="170897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BA98741-3C70-4DD9-9B29-1CE7CAF1DD32}"/>
                </a:ext>
              </a:extLst>
            </p:cNvPr>
            <p:cNvGrpSpPr/>
            <p:nvPr/>
          </p:nvGrpSpPr>
          <p:grpSpPr>
            <a:xfrm>
              <a:off x="3581554" y="3416639"/>
              <a:ext cx="1670813" cy="1708979"/>
              <a:chOff x="3581554" y="3416639"/>
              <a:chExt cx="1670813" cy="170897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88AFDC7-2E61-47F1-B785-01A311ED2C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3500000">
                <a:off x="3606487" y="3391706"/>
                <a:ext cx="1620948" cy="1670813"/>
              </a:xfrm>
              <a:custGeom>
                <a:avLst/>
                <a:gdLst>
                  <a:gd name="connsiteX0" fmla="*/ 1710567 w 1710567"/>
                  <a:gd name="connsiteY0" fmla="*/ 900761 h 1763189"/>
                  <a:gd name="connsiteX1" fmla="*/ 848139 w 1710567"/>
                  <a:gd name="connsiteY1" fmla="*/ 1763189 h 1763189"/>
                  <a:gd name="connsiteX2" fmla="*/ 844917 w 1710567"/>
                  <a:gd name="connsiteY2" fmla="*/ 1759624 h 1763189"/>
                  <a:gd name="connsiteX3" fmla="*/ 61389 w 1710567"/>
                  <a:gd name="connsiteY3" fmla="*/ 1412816 h 1763189"/>
                  <a:gd name="connsiteX4" fmla="*/ 0 w 1710567"/>
                  <a:gd name="connsiteY4" fmla="*/ 1414282 h 1763189"/>
                  <a:gd name="connsiteX5" fmla="*/ 0 w 1710567"/>
                  <a:gd name="connsiteY5" fmla="*/ 193638 h 1763189"/>
                  <a:gd name="connsiteX6" fmla="*/ 181993 w 1710567"/>
                  <a:gd name="connsiteY6" fmla="*/ 201682 h 1763189"/>
                  <a:gd name="connsiteX7" fmla="*/ 183924 w 1710567"/>
                  <a:gd name="connsiteY7" fmla="*/ 182529 h 1763189"/>
                  <a:gd name="connsiteX8" fmla="*/ 407879 w 1710567"/>
                  <a:gd name="connsiteY8" fmla="*/ 0 h 1763189"/>
                  <a:gd name="connsiteX9" fmla="*/ 636479 w 1710567"/>
                  <a:gd name="connsiteY9" fmla="*/ 228600 h 1763189"/>
                  <a:gd name="connsiteX10" fmla="*/ 631835 w 1710567"/>
                  <a:gd name="connsiteY10" fmla="*/ 274671 h 1763189"/>
                  <a:gd name="connsiteX11" fmla="*/ 631170 w 1710567"/>
                  <a:gd name="connsiteY11" fmla="*/ 276813 h 1763189"/>
                  <a:gd name="connsiteX12" fmla="*/ 634549 w 1710567"/>
                  <a:gd name="connsiteY12" fmla="*/ 277570 h 1763189"/>
                  <a:gd name="connsiteX13" fmla="*/ 1541355 w 1710567"/>
                  <a:gd name="connsiteY13" fmla="*/ 746970 h 176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10567" h="1763189">
                    <a:moveTo>
                      <a:pt x="1710567" y="900761"/>
                    </a:moveTo>
                    <a:lnTo>
                      <a:pt x="848139" y="1763189"/>
                    </a:lnTo>
                    <a:lnTo>
                      <a:pt x="844917" y="1759624"/>
                    </a:lnTo>
                    <a:cubicBezTo>
                      <a:pt x="627312" y="1542020"/>
                      <a:pt x="346331" y="1426417"/>
                      <a:pt x="61389" y="1412816"/>
                    </a:cubicBezTo>
                    <a:lnTo>
                      <a:pt x="0" y="1414282"/>
                    </a:lnTo>
                    <a:lnTo>
                      <a:pt x="0" y="193638"/>
                    </a:lnTo>
                    <a:lnTo>
                      <a:pt x="181993" y="201682"/>
                    </a:lnTo>
                    <a:lnTo>
                      <a:pt x="183924" y="182529"/>
                    </a:lnTo>
                    <a:cubicBezTo>
                      <a:pt x="205240" y="78360"/>
                      <a:pt x="297409" y="0"/>
                      <a:pt x="407879" y="0"/>
                    </a:cubicBezTo>
                    <a:cubicBezTo>
                      <a:pt x="534131" y="0"/>
                      <a:pt x="636479" y="102348"/>
                      <a:pt x="636479" y="228600"/>
                    </a:cubicBezTo>
                    <a:cubicBezTo>
                      <a:pt x="636479" y="244382"/>
                      <a:pt x="634880" y="259790"/>
                      <a:pt x="631835" y="274671"/>
                    </a:cubicBezTo>
                    <a:lnTo>
                      <a:pt x="631170" y="276813"/>
                    </a:lnTo>
                    <a:lnTo>
                      <a:pt x="634549" y="277570"/>
                    </a:lnTo>
                    <a:cubicBezTo>
                      <a:pt x="971629" y="368788"/>
                      <a:pt x="1279565" y="530921"/>
                      <a:pt x="1541355" y="746970"/>
                    </a:cubicBezTo>
                    <a:close/>
                  </a:path>
                </a:pathLst>
              </a:custGeom>
              <a:solidFill>
                <a:srgbClr val="E76C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4A31D1C-19BD-40DE-BE32-19507CD210AA}"/>
                  </a:ext>
                </a:extLst>
              </p:cNvPr>
              <p:cNvGrpSpPr/>
              <p:nvPr/>
            </p:nvGrpSpPr>
            <p:grpSpPr>
              <a:xfrm>
                <a:off x="4104326" y="4796351"/>
                <a:ext cx="346597" cy="329267"/>
                <a:chOff x="1790726" y="1430504"/>
                <a:chExt cx="365760" cy="34747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0A083A3D-FCE9-475D-A696-110F22BB20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6E5D309-2A9F-4A3A-A09B-99D6443DA6D9}"/>
                    </a:ext>
                  </a:extLst>
                </p:cNvPr>
                <p:cNvSpPr txBox="1"/>
                <p:nvPr/>
              </p:nvSpPr>
              <p:spPr>
                <a:xfrm>
                  <a:off x="1790726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06</a:t>
                  </a:r>
                </a:p>
              </p:txBody>
            </p:sp>
          </p:grpSp>
        </p:grpSp>
        <p:pic>
          <p:nvPicPr>
            <p:cNvPr id="119" name="Graphic 118" descr="Test tubes">
              <a:extLst>
                <a:ext uri="{FF2B5EF4-FFF2-40B4-BE49-F238E27FC236}">
                  <a16:creationId xmlns:a16="http://schemas.microsoft.com/office/drawing/2014/main" id="{F7FFF8DB-7FE0-41BF-9169-AD7C0090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87730" y="3956841"/>
              <a:ext cx="640080" cy="64008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7A40E15-1B01-460E-AC40-D3889FD56BB4}"/>
              </a:ext>
            </a:extLst>
          </p:cNvPr>
          <p:cNvGrpSpPr/>
          <p:nvPr/>
        </p:nvGrpSpPr>
        <p:grpSpPr>
          <a:xfrm>
            <a:off x="4521809" y="4436480"/>
            <a:ext cx="1620948" cy="1671620"/>
            <a:chOff x="4521809" y="4436480"/>
            <a:chExt cx="1620948" cy="167162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97A622D-D90E-46F0-9244-234F14C31962}"/>
                </a:ext>
              </a:extLst>
            </p:cNvPr>
            <p:cNvGrpSpPr/>
            <p:nvPr/>
          </p:nvGrpSpPr>
          <p:grpSpPr>
            <a:xfrm>
              <a:off x="4521809" y="4436480"/>
              <a:ext cx="1620948" cy="1671620"/>
              <a:chOff x="4521809" y="4436480"/>
              <a:chExt cx="1620948" cy="167162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82C61BC-77C4-46B2-9B25-1B9049C871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521809" y="4436480"/>
                <a:ext cx="1620948" cy="1671620"/>
              </a:xfrm>
              <a:custGeom>
                <a:avLst/>
                <a:gdLst>
                  <a:gd name="connsiteX0" fmla="*/ 847288 w 1710567"/>
                  <a:gd name="connsiteY0" fmla="*/ 1764040 h 1764040"/>
                  <a:gd name="connsiteX1" fmla="*/ 760438 w 1710567"/>
                  <a:gd name="connsiteY1" fmla="*/ 1681239 h 1764040"/>
                  <a:gd name="connsiteX2" fmla="*/ 467005 w 1710567"/>
                  <a:gd name="connsiteY2" fmla="*/ 1503208 h 1764040"/>
                  <a:gd name="connsiteX3" fmla="*/ 464671 w 1710567"/>
                  <a:gd name="connsiteY3" fmla="*/ 1502354 h 1764040"/>
                  <a:gd name="connsiteX4" fmla="*/ 461112 w 1710567"/>
                  <a:gd name="connsiteY4" fmla="*/ 1500640 h 1764040"/>
                  <a:gd name="connsiteX5" fmla="*/ 4662 w 1710567"/>
                  <a:gd name="connsiteY5" fmla="*/ 1408487 h 1764040"/>
                  <a:gd name="connsiteX6" fmla="*/ 0 w 1710567"/>
                  <a:gd name="connsiteY6" fmla="*/ 1408723 h 1764040"/>
                  <a:gd name="connsiteX7" fmla="*/ 0 w 1710567"/>
                  <a:gd name="connsiteY7" fmla="*/ 193638 h 1764040"/>
                  <a:gd name="connsiteX8" fmla="*/ 181993 w 1710567"/>
                  <a:gd name="connsiteY8" fmla="*/ 201682 h 1764040"/>
                  <a:gd name="connsiteX9" fmla="*/ 183924 w 1710567"/>
                  <a:gd name="connsiteY9" fmla="*/ 182529 h 1764040"/>
                  <a:gd name="connsiteX10" fmla="*/ 407879 w 1710567"/>
                  <a:gd name="connsiteY10" fmla="*/ 0 h 1764040"/>
                  <a:gd name="connsiteX11" fmla="*/ 636479 w 1710567"/>
                  <a:gd name="connsiteY11" fmla="*/ 228600 h 1764040"/>
                  <a:gd name="connsiteX12" fmla="*/ 631835 w 1710567"/>
                  <a:gd name="connsiteY12" fmla="*/ 274671 h 1764040"/>
                  <a:gd name="connsiteX13" fmla="*/ 631170 w 1710567"/>
                  <a:gd name="connsiteY13" fmla="*/ 276813 h 1764040"/>
                  <a:gd name="connsiteX14" fmla="*/ 634549 w 1710567"/>
                  <a:gd name="connsiteY14" fmla="*/ 277570 h 1764040"/>
                  <a:gd name="connsiteX15" fmla="*/ 1541355 w 1710567"/>
                  <a:gd name="connsiteY15" fmla="*/ 746970 h 1764040"/>
                  <a:gd name="connsiteX16" fmla="*/ 1710567 w 1710567"/>
                  <a:gd name="connsiteY16" fmla="*/ 900761 h 176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0567" h="1764040">
                    <a:moveTo>
                      <a:pt x="847288" y="1764040"/>
                    </a:moveTo>
                    <a:lnTo>
                      <a:pt x="760438" y="1681239"/>
                    </a:lnTo>
                    <a:cubicBezTo>
                      <a:pt x="672375" y="1608562"/>
                      <a:pt x="573668" y="1548323"/>
                      <a:pt x="467005" y="1503208"/>
                    </a:cubicBezTo>
                    <a:lnTo>
                      <a:pt x="464671" y="1502354"/>
                    </a:lnTo>
                    <a:lnTo>
                      <a:pt x="461112" y="1500640"/>
                    </a:lnTo>
                    <a:cubicBezTo>
                      <a:pt x="320818" y="1441300"/>
                      <a:pt x="166572" y="1408487"/>
                      <a:pt x="4662" y="1408487"/>
                    </a:cubicBezTo>
                    <a:lnTo>
                      <a:pt x="0" y="1408723"/>
                    </a:lnTo>
                    <a:lnTo>
                      <a:pt x="0" y="193638"/>
                    </a:lnTo>
                    <a:lnTo>
                      <a:pt x="181993" y="201682"/>
                    </a:lnTo>
                    <a:lnTo>
                      <a:pt x="183924" y="182529"/>
                    </a:lnTo>
                    <a:cubicBezTo>
                      <a:pt x="205240" y="78360"/>
                      <a:pt x="297409" y="0"/>
                      <a:pt x="407879" y="0"/>
                    </a:cubicBezTo>
                    <a:cubicBezTo>
                      <a:pt x="534131" y="0"/>
                      <a:pt x="636479" y="102348"/>
                      <a:pt x="636479" y="228600"/>
                    </a:cubicBezTo>
                    <a:cubicBezTo>
                      <a:pt x="636479" y="244382"/>
                      <a:pt x="634880" y="259790"/>
                      <a:pt x="631835" y="274671"/>
                    </a:cubicBezTo>
                    <a:lnTo>
                      <a:pt x="631170" y="276813"/>
                    </a:lnTo>
                    <a:lnTo>
                      <a:pt x="634549" y="277570"/>
                    </a:lnTo>
                    <a:cubicBezTo>
                      <a:pt x="971629" y="368788"/>
                      <a:pt x="1279565" y="530921"/>
                      <a:pt x="1541355" y="746970"/>
                    </a:cubicBezTo>
                    <a:lnTo>
                      <a:pt x="1710567" y="900761"/>
                    </a:lnTo>
                    <a:close/>
                  </a:path>
                </a:pathLst>
              </a:custGeom>
              <a:solidFill>
                <a:srgbClr val="CE8E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48A5D41-5C2E-42E4-B86B-53CAF0855D80}"/>
                  </a:ext>
                </a:extLst>
              </p:cNvPr>
              <p:cNvGrpSpPr/>
              <p:nvPr/>
            </p:nvGrpSpPr>
            <p:grpSpPr>
              <a:xfrm>
                <a:off x="5577365" y="5711041"/>
                <a:ext cx="346597" cy="329267"/>
                <a:chOff x="1790726" y="1430504"/>
                <a:chExt cx="365760" cy="347472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C0AEECC-BCAE-45CE-BCDF-FDE86BBFC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AA925F32-002F-4C3D-A8CA-F3613174BE40}"/>
                    </a:ext>
                  </a:extLst>
                </p:cNvPr>
                <p:cNvSpPr txBox="1"/>
                <p:nvPr/>
              </p:nvSpPr>
              <p:spPr>
                <a:xfrm>
                  <a:off x="1790726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05</a:t>
                  </a:r>
                </a:p>
              </p:txBody>
            </p:sp>
          </p:grpSp>
        </p:grpSp>
        <p:pic>
          <p:nvPicPr>
            <p:cNvPr id="115" name="Graphic 114" descr="Blackboard">
              <a:extLst>
                <a:ext uri="{FF2B5EF4-FFF2-40B4-BE49-F238E27FC236}">
                  <a16:creationId xmlns:a16="http://schemas.microsoft.com/office/drawing/2014/main" id="{B5013787-8576-4D3B-A69F-CB765440B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42937" y="4956987"/>
              <a:ext cx="640080" cy="640080"/>
            </a:xfrm>
            <a:prstGeom prst="rect">
              <a:avLst/>
            </a:prstGeom>
          </p:spPr>
        </p:pic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8878A75-D018-42F3-9410-A8A73118D004}"/>
              </a:ext>
            </a:extLst>
          </p:cNvPr>
          <p:cNvGrpSpPr/>
          <p:nvPr/>
        </p:nvGrpSpPr>
        <p:grpSpPr>
          <a:xfrm>
            <a:off x="5911425" y="4534232"/>
            <a:ext cx="1715012" cy="1672273"/>
            <a:chOff x="5911425" y="4534232"/>
            <a:chExt cx="1715012" cy="167227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369B243-88E2-4F74-B432-22D8383A8D21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911425" y="4534232"/>
              <a:ext cx="1620948" cy="1672273"/>
            </a:xfrm>
            <a:custGeom>
              <a:avLst/>
              <a:gdLst>
                <a:gd name="connsiteX0" fmla="*/ 0 w 1710567"/>
                <a:gd name="connsiteY0" fmla="*/ 1418409 h 1764729"/>
                <a:gd name="connsiteX1" fmla="*/ 0 w 1710567"/>
                <a:gd name="connsiteY1" fmla="*/ 193638 h 1764729"/>
                <a:gd name="connsiteX2" fmla="*/ 181993 w 1710567"/>
                <a:gd name="connsiteY2" fmla="*/ 201682 h 1764729"/>
                <a:gd name="connsiteX3" fmla="*/ 183924 w 1710567"/>
                <a:gd name="connsiteY3" fmla="*/ 182529 h 1764729"/>
                <a:gd name="connsiteX4" fmla="*/ 407879 w 1710567"/>
                <a:gd name="connsiteY4" fmla="*/ 0 h 1764729"/>
                <a:gd name="connsiteX5" fmla="*/ 636479 w 1710567"/>
                <a:gd name="connsiteY5" fmla="*/ 228600 h 1764729"/>
                <a:gd name="connsiteX6" fmla="*/ 631835 w 1710567"/>
                <a:gd name="connsiteY6" fmla="*/ 274671 h 1764729"/>
                <a:gd name="connsiteX7" fmla="*/ 631170 w 1710567"/>
                <a:gd name="connsiteY7" fmla="*/ 276813 h 1764729"/>
                <a:gd name="connsiteX8" fmla="*/ 634549 w 1710567"/>
                <a:gd name="connsiteY8" fmla="*/ 277570 h 1764729"/>
                <a:gd name="connsiteX9" fmla="*/ 1541355 w 1710567"/>
                <a:gd name="connsiteY9" fmla="*/ 746970 h 1764729"/>
                <a:gd name="connsiteX10" fmla="*/ 1710567 w 1710567"/>
                <a:gd name="connsiteY10" fmla="*/ 900761 h 1764729"/>
                <a:gd name="connsiteX11" fmla="*/ 846599 w 1710567"/>
                <a:gd name="connsiteY11" fmla="*/ 1764729 h 1764729"/>
                <a:gd name="connsiteX12" fmla="*/ 845281 w 1710567"/>
                <a:gd name="connsiteY12" fmla="*/ 1763272 h 1764729"/>
                <a:gd name="connsiteX13" fmla="*/ 457360 w 1710567"/>
                <a:gd name="connsiteY13" fmla="*/ 1505674 h 1764729"/>
                <a:gd name="connsiteX14" fmla="*/ 456017 w 1710567"/>
                <a:gd name="connsiteY14" fmla="*/ 1505205 h 1764729"/>
                <a:gd name="connsiteX15" fmla="*/ 450868 w 1710567"/>
                <a:gd name="connsiteY15" fmla="*/ 1502815 h 1764729"/>
                <a:gd name="connsiteX16" fmla="*/ 117493 w 1710567"/>
                <a:gd name="connsiteY16" fmla="*/ 1421213 h 176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0567" h="1764729">
                  <a:moveTo>
                    <a:pt x="0" y="1418409"/>
                  </a:moveTo>
                  <a:lnTo>
                    <a:pt x="0" y="193638"/>
                  </a:lnTo>
                  <a:lnTo>
                    <a:pt x="181993" y="201682"/>
                  </a:lnTo>
                  <a:lnTo>
                    <a:pt x="183924" y="182529"/>
                  </a:lnTo>
                  <a:cubicBezTo>
                    <a:pt x="205240" y="78360"/>
                    <a:pt x="297409" y="0"/>
                    <a:pt x="407879" y="0"/>
                  </a:cubicBezTo>
                  <a:cubicBezTo>
                    <a:pt x="534131" y="0"/>
                    <a:pt x="636479" y="102348"/>
                    <a:pt x="636479" y="228600"/>
                  </a:cubicBezTo>
                  <a:cubicBezTo>
                    <a:pt x="636479" y="244382"/>
                    <a:pt x="634880" y="259790"/>
                    <a:pt x="631835" y="274671"/>
                  </a:cubicBezTo>
                  <a:lnTo>
                    <a:pt x="631170" y="276813"/>
                  </a:lnTo>
                  <a:lnTo>
                    <a:pt x="634549" y="277570"/>
                  </a:lnTo>
                  <a:cubicBezTo>
                    <a:pt x="971629" y="368788"/>
                    <a:pt x="1279565" y="530921"/>
                    <a:pt x="1541355" y="746970"/>
                  </a:cubicBezTo>
                  <a:lnTo>
                    <a:pt x="1710567" y="900761"/>
                  </a:lnTo>
                  <a:lnTo>
                    <a:pt x="846599" y="1764729"/>
                  </a:lnTo>
                  <a:lnTo>
                    <a:pt x="845281" y="1763272"/>
                  </a:lnTo>
                  <a:cubicBezTo>
                    <a:pt x="730794" y="1648784"/>
                    <a:pt x="598523" y="1562918"/>
                    <a:pt x="457360" y="1505674"/>
                  </a:cubicBezTo>
                  <a:lnTo>
                    <a:pt x="456017" y="1505205"/>
                  </a:lnTo>
                  <a:lnTo>
                    <a:pt x="450868" y="1502815"/>
                  </a:lnTo>
                  <a:cubicBezTo>
                    <a:pt x="343546" y="1459294"/>
                    <a:pt x="231153" y="1432093"/>
                    <a:pt x="117493" y="1421213"/>
                  </a:cubicBezTo>
                  <a:close/>
                </a:path>
              </a:pathLst>
            </a:custGeom>
            <a:solidFill>
              <a:srgbClr val="CF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23BC0F8-F818-461A-B3D6-710428BCC8A2}"/>
                </a:ext>
              </a:extLst>
            </p:cNvPr>
            <p:cNvGrpSpPr/>
            <p:nvPr/>
          </p:nvGrpSpPr>
          <p:grpSpPr>
            <a:xfrm>
              <a:off x="7279840" y="5330101"/>
              <a:ext cx="346597" cy="329267"/>
              <a:chOff x="1790726" y="1430504"/>
              <a:chExt cx="365760" cy="347472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94FB284-A89D-4295-BDA9-A58373F18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7008" y="1430504"/>
                <a:ext cx="347472" cy="34747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Bernard MT Condensed" panose="02050806060905020404" pitchFamily="18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E5FFD41-2848-443E-A8D0-7B31381708E9}"/>
                  </a:ext>
                </a:extLst>
              </p:cNvPr>
              <p:cNvSpPr txBox="1"/>
              <p:nvPr/>
            </p:nvSpPr>
            <p:spPr>
              <a:xfrm>
                <a:off x="1790726" y="1457936"/>
                <a:ext cx="365760" cy="29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ernard MT Condensed" panose="02050806060905020404" pitchFamily="18" charset="0"/>
                  </a:rPr>
                  <a:t>04</a:t>
                </a:r>
              </a:p>
            </p:txBody>
          </p:sp>
        </p:grpSp>
        <p:pic>
          <p:nvPicPr>
            <p:cNvPr id="113" name="Graphic 112" descr="Flask">
              <a:extLst>
                <a:ext uri="{FF2B5EF4-FFF2-40B4-BE49-F238E27FC236}">
                  <a16:creationId xmlns:a16="http://schemas.microsoft.com/office/drawing/2014/main" id="{8BA43786-1AF0-49BA-BF61-1FA4C7E06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23731" y="4897587"/>
              <a:ext cx="640080" cy="640080"/>
            </a:xfrm>
            <a:prstGeom prst="rect">
              <a:avLst/>
            </a:prstGeom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0B1047C-1683-4D73-AFBA-B07B551EFB00}"/>
              </a:ext>
            </a:extLst>
          </p:cNvPr>
          <p:cNvGrpSpPr/>
          <p:nvPr/>
        </p:nvGrpSpPr>
        <p:grpSpPr>
          <a:xfrm>
            <a:off x="6928582" y="3645285"/>
            <a:ext cx="1674820" cy="1620948"/>
            <a:chOff x="6928582" y="3645285"/>
            <a:chExt cx="1674820" cy="162094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58644AC-20FF-49DB-8709-461D596F81A4}"/>
                </a:ext>
              </a:extLst>
            </p:cNvPr>
            <p:cNvGrpSpPr/>
            <p:nvPr/>
          </p:nvGrpSpPr>
          <p:grpSpPr>
            <a:xfrm>
              <a:off x="6928582" y="3645285"/>
              <a:ext cx="1674820" cy="1620948"/>
              <a:chOff x="6928582" y="3645285"/>
              <a:chExt cx="1674820" cy="1620948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F562148-A051-4988-A1F3-0DEE89E8A8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955518" y="3618349"/>
                <a:ext cx="1620948" cy="1674820"/>
              </a:xfrm>
              <a:custGeom>
                <a:avLst/>
                <a:gdLst>
                  <a:gd name="connsiteX0" fmla="*/ 0 w 1710567"/>
                  <a:gd name="connsiteY0" fmla="*/ 1412294 h 1767417"/>
                  <a:gd name="connsiteX1" fmla="*/ 0 w 1710567"/>
                  <a:gd name="connsiteY1" fmla="*/ 193639 h 1767417"/>
                  <a:gd name="connsiteX2" fmla="*/ 181993 w 1710567"/>
                  <a:gd name="connsiteY2" fmla="*/ 201683 h 1767417"/>
                  <a:gd name="connsiteX3" fmla="*/ 183924 w 1710567"/>
                  <a:gd name="connsiteY3" fmla="*/ 182531 h 1767417"/>
                  <a:gd name="connsiteX4" fmla="*/ 407879 w 1710567"/>
                  <a:gd name="connsiteY4" fmla="*/ 0 h 1767417"/>
                  <a:gd name="connsiteX5" fmla="*/ 636479 w 1710567"/>
                  <a:gd name="connsiteY5" fmla="*/ 228601 h 1767417"/>
                  <a:gd name="connsiteX6" fmla="*/ 631835 w 1710567"/>
                  <a:gd name="connsiteY6" fmla="*/ 274673 h 1767417"/>
                  <a:gd name="connsiteX7" fmla="*/ 631170 w 1710567"/>
                  <a:gd name="connsiteY7" fmla="*/ 276815 h 1767417"/>
                  <a:gd name="connsiteX8" fmla="*/ 634549 w 1710567"/>
                  <a:gd name="connsiteY8" fmla="*/ 277571 h 1767417"/>
                  <a:gd name="connsiteX9" fmla="*/ 1541355 w 1710567"/>
                  <a:gd name="connsiteY9" fmla="*/ 746971 h 1767417"/>
                  <a:gd name="connsiteX10" fmla="*/ 1710567 w 1710567"/>
                  <a:gd name="connsiteY10" fmla="*/ 900762 h 1767417"/>
                  <a:gd name="connsiteX11" fmla="*/ 843913 w 1710567"/>
                  <a:gd name="connsiteY11" fmla="*/ 1767417 h 1767417"/>
                  <a:gd name="connsiteX12" fmla="*/ 799735 w 1710567"/>
                  <a:gd name="connsiteY12" fmla="*/ 1721079 h 1767417"/>
                  <a:gd name="connsiteX13" fmla="*/ 467 w 1710567"/>
                  <a:gd name="connsiteY13" fmla="*/ 1412271 h 176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10567" h="1767417">
                    <a:moveTo>
                      <a:pt x="0" y="1412294"/>
                    </a:moveTo>
                    <a:lnTo>
                      <a:pt x="0" y="193639"/>
                    </a:lnTo>
                    <a:lnTo>
                      <a:pt x="181993" y="201683"/>
                    </a:lnTo>
                    <a:lnTo>
                      <a:pt x="183924" y="182531"/>
                    </a:lnTo>
                    <a:cubicBezTo>
                      <a:pt x="205240" y="78361"/>
                      <a:pt x="297409" y="0"/>
                      <a:pt x="407879" y="0"/>
                    </a:cubicBezTo>
                    <a:cubicBezTo>
                      <a:pt x="534131" y="0"/>
                      <a:pt x="636479" y="102349"/>
                      <a:pt x="636479" y="228601"/>
                    </a:cubicBezTo>
                    <a:cubicBezTo>
                      <a:pt x="636479" y="244383"/>
                      <a:pt x="634880" y="259791"/>
                      <a:pt x="631835" y="274673"/>
                    </a:cubicBezTo>
                    <a:lnTo>
                      <a:pt x="631170" y="276815"/>
                    </a:lnTo>
                    <a:lnTo>
                      <a:pt x="634549" y="277571"/>
                    </a:lnTo>
                    <a:cubicBezTo>
                      <a:pt x="971629" y="368789"/>
                      <a:pt x="1279565" y="530923"/>
                      <a:pt x="1541355" y="746971"/>
                    </a:cubicBezTo>
                    <a:lnTo>
                      <a:pt x="1710567" y="900762"/>
                    </a:lnTo>
                    <a:lnTo>
                      <a:pt x="843913" y="1767417"/>
                    </a:lnTo>
                    <a:lnTo>
                      <a:pt x="799735" y="1721079"/>
                    </a:lnTo>
                    <a:cubicBezTo>
                      <a:pt x="588634" y="1529211"/>
                      <a:pt x="308206" y="1412271"/>
                      <a:pt x="467" y="1412271"/>
                    </a:cubicBezTo>
                    <a:close/>
                  </a:path>
                </a:pathLst>
              </a:custGeom>
              <a:solidFill>
                <a:srgbClr val="E046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63DF2B9F-8BAB-4613-AF03-537B958FDF8B}"/>
                  </a:ext>
                </a:extLst>
              </p:cNvPr>
              <p:cNvGrpSpPr/>
              <p:nvPr/>
            </p:nvGrpSpPr>
            <p:grpSpPr>
              <a:xfrm>
                <a:off x="8211505" y="3857577"/>
                <a:ext cx="346597" cy="329267"/>
                <a:chOff x="1790726" y="1430504"/>
                <a:chExt cx="365760" cy="347472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45E5767-9B11-416E-9556-F09C28136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BE8EC71-95C1-4F2B-83B0-AF72CB8925E7}"/>
                    </a:ext>
                  </a:extLst>
                </p:cNvPr>
                <p:cNvSpPr txBox="1"/>
                <p:nvPr/>
              </p:nvSpPr>
              <p:spPr>
                <a:xfrm>
                  <a:off x="1790726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03</a:t>
                  </a:r>
                </a:p>
              </p:txBody>
            </p:sp>
          </p:grpSp>
        </p:grpSp>
        <p:pic>
          <p:nvPicPr>
            <p:cNvPr id="125" name="Graphic 124" descr="Beaker">
              <a:extLst>
                <a:ext uri="{FF2B5EF4-FFF2-40B4-BE49-F238E27FC236}">
                  <a16:creationId xmlns:a16="http://schemas.microsoft.com/office/drawing/2014/main" id="{7A07A3DF-22F8-4B2E-99AC-81B31E3AF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71636" y="3943279"/>
              <a:ext cx="640080" cy="64008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0954E26-38FA-4438-A600-03DB26ED27DE}"/>
              </a:ext>
            </a:extLst>
          </p:cNvPr>
          <p:cNvGrpSpPr/>
          <p:nvPr/>
        </p:nvGrpSpPr>
        <p:grpSpPr>
          <a:xfrm>
            <a:off x="5172980" y="1731144"/>
            <a:ext cx="3529214" cy="2143972"/>
            <a:chOff x="5172980" y="1731144"/>
            <a:chExt cx="3529214" cy="2143972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AB5E63B-E300-4D5A-A0D3-7F2134DB615A}"/>
                </a:ext>
              </a:extLst>
            </p:cNvPr>
            <p:cNvGrpSpPr/>
            <p:nvPr/>
          </p:nvGrpSpPr>
          <p:grpSpPr>
            <a:xfrm>
              <a:off x="7027272" y="2153547"/>
              <a:ext cx="1674922" cy="1721569"/>
              <a:chOff x="7027272" y="2153547"/>
              <a:chExt cx="1674922" cy="1721569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FBD6B1B-DCA9-4B22-8757-B4DC9D76290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7054259" y="2227181"/>
                <a:ext cx="1620948" cy="1674922"/>
              </a:xfrm>
              <a:custGeom>
                <a:avLst/>
                <a:gdLst>
                  <a:gd name="connsiteX0" fmla="*/ 0 w 1710567"/>
                  <a:gd name="connsiteY0" fmla="*/ 193638 h 1767525"/>
                  <a:gd name="connsiteX1" fmla="*/ 181993 w 1710567"/>
                  <a:gd name="connsiteY1" fmla="*/ 201682 h 1767525"/>
                  <a:gd name="connsiteX2" fmla="*/ 183924 w 1710567"/>
                  <a:gd name="connsiteY2" fmla="*/ 182529 h 1767525"/>
                  <a:gd name="connsiteX3" fmla="*/ 407879 w 1710567"/>
                  <a:gd name="connsiteY3" fmla="*/ 0 h 1767525"/>
                  <a:gd name="connsiteX4" fmla="*/ 636479 w 1710567"/>
                  <a:gd name="connsiteY4" fmla="*/ 228600 h 1767525"/>
                  <a:gd name="connsiteX5" fmla="*/ 631835 w 1710567"/>
                  <a:gd name="connsiteY5" fmla="*/ 274671 h 1767525"/>
                  <a:gd name="connsiteX6" fmla="*/ 631170 w 1710567"/>
                  <a:gd name="connsiteY6" fmla="*/ 276813 h 1767525"/>
                  <a:gd name="connsiteX7" fmla="*/ 634549 w 1710567"/>
                  <a:gd name="connsiteY7" fmla="*/ 277570 h 1767525"/>
                  <a:gd name="connsiteX8" fmla="*/ 1541355 w 1710567"/>
                  <a:gd name="connsiteY8" fmla="*/ 746970 h 1767525"/>
                  <a:gd name="connsiteX9" fmla="*/ 1710567 w 1710567"/>
                  <a:gd name="connsiteY9" fmla="*/ 900761 h 1767525"/>
                  <a:gd name="connsiteX10" fmla="*/ 843802 w 1710567"/>
                  <a:gd name="connsiteY10" fmla="*/ 1767525 h 1767525"/>
                  <a:gd name="connsiteX11" fmla="*/ 841459 w 1710567"/>
                  <a:gd name="connsiteY11" fmla="*/ 1764799 h 1767525"/>
                  <a:gd name="connsiteX12" fmla="*/ 907 w 1710567"/>
                  <a:gd name="connsiteY12" fmla="*/ 1416631 h 1767525"/>
                  <a:gd name="connsiteX13" fmla="*/ 0 w 1710567"/>
                  <a:gd name="connsiteY13" fmla="*/ 1416675 h 176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10567" h="1767525">
                    <a:moveTo>
                      <a:pt x="0" y="193638"/>
                    </a:moveTo>
                    <a:lnTo>
                      <a:pt x="181993" y="201682"/>
                    </a:lnTo>
                    <a:lnTo>
                      <a:pt x="183924" y="182529"/>
                    </a:lnTo>
                    <a:cubicBezTo>
                      <a:pt x="205240" y="78360"/>
                      <a:pt x="297409" y="0"/>
                      <a:pt x="407879" y="0"/>
                    </a:cubicBezTo>
                    <a:cubicBezTo>
                      <a:pt x="534131" y="0"/>
                      <a:pt x="636479" y="102348"/>
                      <a:pt x="636479" y="228600"/>
                    </a:cubicBezTo>
                    <a:cubicBezTo>
                      <a:pt x="636479" y="244382"/>
                      <a:pt x="634880" y="259790"/>
                      <a:pt x="631835" y="274671"/>
                    </a:cubicBezTo>
                    <a:lnTo>
                      <a:pt x="631170" y="276813"/>
                    </a:lnTo>
                    <a:lnTo>
                      <a:pt x="634549" y="277570"/>
                    </a:lnTo>
                    <a:cubicBezTo>
                      <a:pt x="971629" y="368788"/>
                      <a:pt x="1279565" y="530921"/>
                      <a:pt x="1541355" y="746970"/>
                    </a:cubicBezTo>
                    <a:lnTo>
                      <a:pt x="1710567" y="900761"/>
                    </a:lnTo>
                    <a:lnTo>
                      <a:pt x="843802" y="1767525"/>
                    </a:lnTo>
                    <a:lnTo>
                      <a:pt x="841459" y="1764799"/>
                    </a:lnTo>
                    <a:cubicBezTo>
                      <a:pt x="609347" y="1532687"/>
                      <a:pt x="305127" y="1416631"/>
                      <a:pt x="907" y="1416631"/>
                    </a:cubicBezTo>
                    <a:lnTo>
                      <a:pt x="0" y="1416675"/>
                    </a:lnTo>
                    <a:close/>
                  </a:path>
                </a:pathLst>
              </a:custGeom>
              <a:solidFill>
                <a:srgbClr val="E76C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8AF3603-6646-46BD-BE41-FE01BFFE6CF6}"/>
                  </a:ext>
                </a:extLst>
              </p:cNvPr>
              <p:cNvGrpSpPr/>
              <p:nvPr/>
            </p:nvGrpSpPr>
            <p:grpSpPr>
              <a:xfrm>
                <a:off x="7838913" y="2153547"/>
                <a:ext cx="346597" cy="329267"/>
                <a:chOff x="1790726" y="1430504"/>
                <a:chExt cx="365760" cy="347472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B9AE456-FEFC-469C-A733-FF0B51A9A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633B83-D65A-4D9A-AAA0-2356DDBD19BD}"/>
                    </a:ext>
                  </a:extLst>
                </p:cNvPr>
                <p:cNvSpPr txBox="1"/>
                <p:nvPr/>
              </p:nvSpPr>
              <p:spPr>
                <a:xfrm>
                  <a:off x="1790726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02</a:t>
                  </a:r>
                </a:p>
              </p:txBody>
            </p:sp>
          </p:grpSp>
        </p:grpSp>
        <p:pic>
          <p:nvPicPr>
            <p:cNvPr id="117" name="Graphic 116" descr="Microscope">
              <a:extLst>
                <a:ext uri="{FF2B5EF4-FFF2-40B4-BE49-F238E27FC236}">
                  <a16:creationId xmlns:a16="http://schemas.microsoft.com/office/drawing/2014/main" id="{11F138C1-D7AA-4432-AFBD-6FBD36974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172980" y="1731144"/>
              <a:ext cx="640080" cy="640080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0EEAF15-D10B-41BF-960F-3211100D31DC}"/>
              </a:ext>
            </a:extLst>
          </p:cNvPr>
          <p:cNvGrpSpPr/>
          <p:nvPr/>
        </p:nvGrpSpPr>
        <p:grpSpPr>
          <a:xfrm>
            <a:off x="6140389" y="1180592"/>
            <a:ext cx="1620948" cy="1674430"/>
            <a:chOff x="6140389" y="1180592"/>
            <a:chExt cx="1620948" cy="167443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3AA9794-C7B5-49F2-AEB7-6097195E39DD}"/>
                </a:ext>
              </a:extLst>
            </p:cNvPr>
            <p:cNvGrpSpPr/>
            <p:nvPr/>
          </p:nvGrpSpPr>
          <p:grpSpPr>
            <a:xfrm>
              <a:off x="6140389" y="1180592"/>
              <a:ext cx="1620948" cy="1674430"/>
              <a:chOff x="6140389" y="1180592"/>
              <a:chExt cx="1620948" cy="167443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E9189DB-2F0F-40EC-AE59-B06B47C88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40389" y="1180592"/>
                <a:ext cx="1620948" cy="1674430"/>
              </a:xfrm>
              <a:custGeom>
                <a:avLst/>
                <a:gdLst>
                  <a:gd name="connsiteX0" fmla="*/ 407879 w 1710567"/>
                  <a:gd name="connsiteY0" fmla="*/ 0 h 1767006"/>
                  <a:gd name="connsiteX1" fmla="*/ 636479 w 1710567"/>
                  <a:gd name="connsiteY1" fmla="*/ 228600 h 1767006"/>
                  <a:gd name="connsiteX2" fmla="*/ 631835 w 1710567"/>
                  <a:gd name="connsiteY2" fmla="*/ 274671 h 1767006"/>
                  <a:gd name="connsiteX3" fmla="*/ 631170 w 1710567"/>
                  <a:gd name="connsiteY3" fmla="*/ 276813 h 1767006"/>
                  <a:gd name="connsiteX4" fmla="*/ 634549 w 1710567"/>
                  <a:gd name="connsiteY4" fmla="*/ 277570 h 1767006"/>
                  <a:gd name="connsiteX5" fmla="*/ 1541355 w 1710567"/>
                  <a:gd name="connsiteY5" fmla="*/ 746970 h 1767006"/>
                  <a:gd name="connsiteX6" fmla="*/ 1710567 w 1710567"/>
                  <a:gd name="connsiteY6" fmla="*/ 900761 h 1767006"/>
                  <a:gd name="connsiteX7" fmla="*/ 844323 w 1710567"/>
                  <a:gd name="connsiteY7" fmla="*/ 1767006 h 1767006"/>
                  <a:gd name="connsiteX8" fmla="*/ 838750 w 1710567"/>
                  <a:gd name="connsiteY8" fmla="*/ 1760874 h 1767006"/>
                  <a:gd name="connsiteX9" fmla="*/ 119738 w 1710567"/>
                  <a:gd name="connsiteY9" fmla="*/ 1418843 h 1767006"/>
                  <a:gd name="connsiteX10" fmla="*/ 0 w 1710567"/>
                  <a:gd name="connsiteY10" fmla="*/ 1412797 h 1767006"/>
                  <a:gd name="connsiteX11" fmla="*/ 0 w 1710567"/>
                  <a:gd name="connsiteY11" fmla="*/ 193638 h 1767006"/>
                  <a:gd name="connsiteX12" fmla="*/ 181993 w 1710567"/>
                  <a:gd name="connsiteY12" fmla="*/ 201682 h 1767006"/>
                  <a:gd name="connsiteX13" fmla="*/ 183924 w 1710567"/>
                  <a:gd name="connsiteY13" fmla="*/ 182529 h 1767006"/>
                  <a:gd name="connsiteX14" fmla="*/ 407879 w 1710567"/>
                  <a:gd name="connsiteY14" fmla="*/ 0 h 1767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0567" h="1767006">
                    <a:moveTo>
                      <a:pt x="407879" y="0"/>
                    </a:moveTo>
                    <a:cubicBezTo>
                      <a:pt x="534131" y="0"/>
                      <a:pt x="636479" y="102348"/>
                      <a:pt x="636479" y="228600"/>
                    </a:cubicBezTo>
                    <a:cubicBezTo>
                      <a:pt x="636479" y="244382"/>
                      <a:pt x="634880" y="259790"/>
                      <a:pt x="631835" y="274671"/>
                    </a:cubicBezTo>
                    <a:lnTo>
                      <a:pt x="631170" y="276813"/>
                    </a:lnTo>
                    <a:lnTo>
                      <a:pt x="634549" y="277570"/>
                    </a:lnTo>
                    <a:cubicBezTo>
                      <a:pt x="971629" y="368788"/>
                      <a:pt x="1279565" y="530921"/>
                      <a:pt x="1541355" y="746970"/>
                    </a:cubicBezTo>
                    <a:lnTo>
                      <a:pt x="1710567" y="900761"/>
                    </a:lnTo>
                    <a:lnTo>
                      <a:pt x="844323" y="1767006"/>
                    </a:lnTo>
                    <a:lnTo>
                      <a:pt x="838750" y="1760874"/>
                    </a:lnTo>
                    <a:cubicBezTo>
                      <a:pt x="650524" y="1572648"/>
                      <a:pt x="399467" y="1447251"/>
                      <a:pt x="119738" y="1418843"/>
                    </a:cubicBezTo>
                    <a:lnTo>
                      <a:pt x="0" y="1412797"/>
                    </a:lnTo>
                    <a:lnTo>
                      <a:pt x="0" y="193638"/>
                    </a:lnTo>
                    <a:lnTo>
                      <a:pt x="181993" y="201682"/>
                    </a:lnTo>
                    <a:lnTo>
                      <a:pt x="183924" y="182529"/>
                    </a:lnTo>
                    <a:cubicBezTo>
                      <a:pt x="205240" y="78360"/>
                      <a:pt x="297409" y="0"/>
                      <a:pt x="407879" y="0"/>
                    </a:cubicBezTo>
                    <a:close/>
                  </a:path>
                </a:pathLst>
              </a:custGeom>
              <a:solidFill>
                <a:srgbClr val="CE8E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71C30F5-51E3-4C5F-B481-E7BE5645DE4E}"/>
                  </a:ext>
                </a:extLst>
              </p:cNvPr>
              <p:cNvGrpSpPr/>
              <p:nvPr/>
            </p:nvGrpSpPr>
            <p:grpSpPr>
              <a:xfrm>
                <a:off x="6365874" y="1226399"/>
                <a:ext cx="353649" cy="329267"/>
                <a:chOff x="1797008" y="1430504"/>
                <a:chExt cx="373202" cy="347472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B32B28F-A023-4E35-9BA1-5B97523ADC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97008" y="1430504"/>
                  <a:ext cx="347472" cy="347472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D2D66D6-3002-45C7-AF10-BEEEDF300E21}"/>
                    </a:ext>
                  </a:extLst>
                </p:cNvPr>
                <p:cNvSpPr txBox="1"/>
                <p:nvPr/>
              </p:nvSpPr>
              <p:spPr>
                <a:xfrm>
                  <a:off x="1804450" y="1457936"/>
                  <a:ext cx="365760" cy="29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Bernard MT Condensed" panose="02050806060905020404" pitchFamily="18" charset="0"/>
                    </a:rPr>
                    <a:t>01</a:t>
                  </a:r>
                </a:p>
              </p:txBody>
            </p:sp>
          </p:grpSp>
        </p:grpSp>
        <p:pic>
          <p:nvPicPr>
            <p:cNvPr id="121" name="Graphic 120" descr="Books">
              <a:extLst>
                <a:ext uri="{FF2B5EF4-FFF2-40B4-BE49-F238E27FC236}">
                  <a16:creationId xmlns:a16="http://schemas.microsoft.com/office/drawing/2014/main" id="{F4A7EAD8-3DC8-490D-9AA3-84DD68B66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89877" y="1716335"/>
              <a:ext cx="640080" cy="640080"/>
            </a:xfrm>
            <a:prstGeom prst="rect">
              <a:avLst/>
            </a:prstGeom>
          </p:spPr>
        </p:pic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826761-7FA4-4073-90F1-A62442177590}"/>
              </a:ext>
            </a:extLst>
          </p:cNvPr>
          <p:cNvSpPr>
            <a:spLocks noChangeAspect="1"/>
          </p:cNvSpPr>
          <p:nvPr/>
        </p:nvSpPr>
        <p:spPr>
          <a:xfrm>
            <a:off x="4795616" y="2299737"/>
            <a:ext cx="2686130" cy="2686130"/>
          </a:xfrm>
          <a:custGeom>
            <a:avLst/>
            <a:gdLst>
              <a:gd name="connsiteX0" fmla="*/ 1417320 w 2834640"/>
              <a:gd name="connsiteY0" fmla="*/ 231686 h 2834640"/>
              <a:gd name="connsiteX1" fmla="*/ 228600 w 2834640"/>
              <a:gd name="connsiteY1" fmla="*/ 1420406 h 2834640"/>
              <a:gd name="connsiteX2" fmla="*/ 954617 w 2834640"/>
              <a:gd name="connsiteY2" fmla="*/ 2515711 h 2834640"/>
              <a:gd name="connsiteX3" fmla="*/ 956952 w 2834640"/>
              <a:gd name="connsiteY3" fmla="*/ 2516565 h 2834640"/>
              <a:gd name="connsiteX4" fmla="*/ 960511 w 2834640"/>
              <a:gd name="connsiteY4" fmla="*/ 2518279 h 2834640"/>
              <a:gd name="connsiteX5" fmla="*/ 1416960 w 2834640"/>
              <a:gd name="connsiteY5" fmla="*/ 2610432 h 2834640"/>
              <a:gd name="connsiteX6" fmla="*/ 1873411 w 2834640"/>
              <a:gd name="connsiteY6" fmla="*/ 2518279 h 2834640"/>
              <a:gd name="connsiteX7" fmla="*/ 1874692 w 2834640"/>
              <a:gd name="connsiteY7" fmla="*/ 2517662 h 2834640"/>
              <a:gd name="connsiteX8" fmla="*/ 1880023 w 2834640"/>
              <a:gd name="connsiteY8" fmla="*/ 2515711 h 2834640"/>
              <a:gd name="connsiteX9" fmla="*/ 2606040 w 2834640"/>
              <a:gd name="connsiteY9" fmla="*/ 1420406 h 2834640"/>
              <a:gd name="connsiteX10" fmla="*/ 1417320 w 2834640"/>
              <a:gd name="connsiteY10" fmla="*/ 231686 h 2834640"/>
              <a:gd name="connsiteX11" fmla="*/ 1417320 w 2834640"/>
              <a:gd name="connsiteY11" fmla="*/ 0 h 2834640"/>
              <a:gd name="connsiteX12" fmla="*/ 2834640 w 2834640"/>
              <a:gd name="connsiteY12" fmla="*/ 1417320 h 2834640"/>
              <a:gd name="connsiteX13" fmla="*/ 1417320 w 2834640"/>
              <a:gd name="connsiteY13" fmla="*/ 2834640 h 2834640"/>
              <a:gd name="connsiteX14" fmla="*/ 0 w 2834640"/>
              <a:gd name="connsiteY14" fmla="*/ 1417320 h 2834640"/>
              <a:gd name="connsiteX15" fmla="*/ 1417320 w 2834640"/>
              <a:gd name="connsiteY15" fmla="*/ 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4640" h="2834640">
                <a:moveTo>
                  <a:pt x="1417320" y="231686"/>
                </a:moveTo>
                <a:cubicBezTo>
                  <a:pt x="760809" y="231686"/>
                  <a:pt x="228600" y="763895"/>
                  <a:pt x="228600" y="1420406"/>
                </a:cubicBezTo>
                <a:cubicBezTo>
                  <a:pt x="228600" y="1912790"/>
                  <a:pt x="527967" y="2335253"/>
                  <a:pt x="954617" y="2515711"/>
                </a:cubicBezTo>
                <a:lnTo>
                  <a:pt x="956952" y="2516565"/>
                </a:lnTo>
                <a:lnTo>
                  <a:pt x="960511" y="2518279"/>
                </a:lnTo>
                <a:cubicBezTo>
                  <a:pt x="1100805" y="2577619"/>
                  <a:pt x="1255050" y="2610432"/>
                  <a:pt x="1416960" y="2610432"/>
                </a:cubicBezTo>
                <a:cubicBezTo>
                  <a:pt x="1578870" y="2610432"/>
                  <a:pt x="1733116" y="2577619"/>
                  <a:pt x="1873411" y="2518279"/>
                </a:cubicBezTo>
                <a:lnTo>
                  <a:pt x="1874692" y="2517662"/>
                </a:lnTo>
                <a:lnTo>
                  <a:pt x="1880023" y="2515711"/>
                </a:lnTo>
                <a:cubicBezTo>
                  <a:pt x="2306673" y="2335253"/>
                  <a:pt x="2606040" y="1912790"/>
                  <a:pt x="2606040" y="1420406"/>
                </a:cubicBezTo>
                <a:cubicBezTo>
                  <a:pt x="2606040" y="763895"/>
                  <a:pt x="2073832" y="231686"/>
                  <a:pt x="1417320" y="231686"/>
                </a:cubicBezTo>
                <a:close/>
                <a:moveTo>
                  <a:pt x="1417320" y="0"/>
                </a:moveTo>
                <a:cubicBezTo>
                  <a:pt x="2200085" y="0"/>
                  <a:pt x="2834640" y="634556"/>
                  <a:pt x="2834640" y="1417320"/>
                </a:cubicBezTo>
                <a:cubicBezTo>
                  <a:pt x="2834640" y="2200085"/>
                  <a:pt x="2200085" y="2834640"/>
                  <a:pt x="1417320" y="2834640"/>
                </a:cubicBezTo>
                <a:cubicBezTo>
                  <a:pt x="634556" y="2834640"/>
                  <a:pt x="0" y="2200085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05F75B5-A2AF-446A-B3BF-16706698175B}"/>
              </a:ext>
            </a:extLst>
          </p:cNvPr>
          <p:cNvSpPr>
            <a:spLocks noChangeAspect="1"/>
          </p:cNvSpPr>
          <p:nvPr/>
        </p:nvSpPr>
        <p:spPr>
          <a:xfrm>
            <a:off x="4992297" y="2501864"/>
            <a:ext cx="2287543" cy="2288799"/>
          </a:xfrm>
          <a:custGeom>
            <a:avLst/>
            <a:gdLst>
              <a:gd name="connsiteX0" fmla="*/ 1143000 w 2286000"/>
              <a:gd name="connsiteY0" fmla="*/ 0 h 2287256"/>
              <a:gd name="connsiteX1" fmla="*/ 2286000 w 2286000"/>
              <a:gd name="connsiteY1" fmla="*/ 1143000 h 2287256"/>
              <a:gd name="connsiteX2" fmla="*/ 1587907 w 2286000"/>
              <a:gd name="connsiteY2" fmla="*/ 2196178 h 2287256"/>
              <a:gd name="connsiteX3" fmla="*/ 1582781 w 2286000"/>
              <a:gd name="connsiteY3" fmla="*/ 2198054 h 2287256"/>
              <a:gd name="connsiteX4" fmla="*/ 1581549 w 2286000"/>
              <a:gd name="connsiteY4" fmla="*/ 2198647 h 2287256"/>
              <a:gd name="connsiteX5" fmla="*/ 1142654 w 2286000"/>
              <a:gd name="connsiteY5" fmla="*/ 2287256 h 2287256"/>
              <a:gd name="connsiteX6" fmla="*/ 703760 w 2286000"/>
              <a:gd name="connsiteY6" fmla="*/ 2198647 h 2287256"/>
              <a:gd name="connsiteX7" fmla="*/ 700338 w 2286000"/>
              <a:gd name="connsiteY7" fmla="*/ 2196999 h 2287256"/>
              <a:gd name="connsiteX8" fmla="*/ 698093 w 2286000"/>
              <a:gd name="connsiteY8" fmla="*/ 2196178 h 2287256"/>
              <a:gd name="connsiteX9" fmla="*/ 0 w 2286000"/>
              <a:gd name="connsiteY9" fmla="*/ 1143000 h 2287256"/>
              <a:gd name="connsiteX10" fmla="*/ 1143000 w 2286000"/>
              <a:gd name="connsiteY10" fmla="*/ 0 h 2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6000" h="2287256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616446"/>
                  <a:pt x="1998147" y="2022661"/>
                  <a:pt x="1587907" y="2196178"/>
                </a:cubicBezTo>
                <a:lnTo>
                  <a:pt x="1582781" y="2198054"/>
                </a:lnTo>
                <a:lnTo>
                  <a:pt x="1581549" y="2198647"/>
                </a:lnTo>
                <a:cubicBezTo>
                  <a:pt x="1446650" y="2255705"/>
                  <a:pt x="1298336" y="2287256"/>
                  <a:pt x="1142654" y="2287256"/>
                </a:cubicBezTo>
                <a:cubicBezTo>
                  <a:pt x="986971" y="2287256"/>
                  <a:pt x="838658" y="2255705"/>
                  <a:pt x="703760" y="2198647"/>
                </a:cubicBezTo>
                <a:lnTo>
                  <a:pt x="700338" y="2196999"/>
                </a:lnTo>
                <a:lnTo>
                  <a:pt x="698093" y="2196178"/>
                </a:lnTo>
                <a:cubicBezTo>
                  <a:pt x="287853" y="2022661"/>
                  <a:pt x="0" y="1616446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24BC91-597A-4007-BF63-C54A601CBA85}"/>
              </a:ext>
            </a:extLst>
          </p:cNvPr>
          <p:cNvGrpSpPr/>
          <p:nvPr/>
        </p:nvGrpSpPr>
        <p:grpSpPr>
          <a:xfrm>
            <a:off x="11619023" y="644083"/>
            <a:ext cx="365760" cy="4576200"/>
            <a:chOff x="1371600" y="1106424"/>
            <a:chExt cx="365760" cy="438511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C3D076B-81DD-41EA-A355-A79665A4A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600" y="1106424"/>
              <a:ext cx="365760" cy="4385117"/>
            </a:xfrm>
            <a:custGeom>
              <a:avLst/>
              <a:gdLst>
                <a:gd name="connsiteX0" fmla="*/ 182880 w 365760"/>
                <a:gd name="connsiteY0" fmla="*/ 0 h 4385117"/>
                <a:gd name="connsiteX1" fmla="*/ 362045 w 365760"/>
                <a:gd name="connsiteY1" fmla="*/ 146024 h 4385117"/>
                <a:gd name="connsiteX2" fmla="*/ 364555 w 365760"/>
                <a:gd name="connsiteY2" fmla="*/ 170926 h 4385117"/>
                <a:gd name="connsiteX3" fmla="*/ 365760 w 365760"/>
                <a:gd name="connsiteY3" fmla="*/ 170926 h 4385117"/>
                <a:gd name="connsiteX4" fmla="*/ 365760 w 365760"/>
                <a:gd name="connsiteY4" fmla="*/ 182880 h 4385117"/>
                <a:gd name="connsiteX5" fmla="*/ 365760 w 365760"/>
                <a:gd name="connsiteY5" fmla="*/ 4189365 h 4385117"/>
                <a:gd name="connsiteX6" fmla="*/ 364462 w 365760"/>
                <a:gd name="connsiteY6" fmla="*/ 4189365 h 4385117"/>
                <a:gd name="connsiteX7" fmla="*/ 365760 w 365760"/>
                <a:gd name="connsiteY7" fmla="*/ 4202237 h 4385117"/>
                <a:gd name="connsiteX8" fmla="*/ 182880 w 365760"/>
                <a:gd name="connsiteY8" fmla="*/ 4385117 h 4385117"/>
                <a:gd name="connsiteX9" fmla="*/ 0 w 365760"/>
                <a:gd name="connsiteY9" fmla="*/ 4202237 h 4385117"/>
                <a:gd name="connsiteX10" fmla="*/ 1298 w 365760"/>
                <a:gd name="connsiteY10" fmla="*/ 4189365 h 4385117"/>
                <a:gd name="connsiteX11" fmla="*/ 0 w 365760"/>
                <a:gd name="connsiteY11" fmla="*/ 4189365 h 4385117"/>
                <a:gd name="connsiteX12" fmla="*/ 0 w 365760"/>
                <a:gd name="connsiteY12" fmla="*/ 182880 h 4385117"/>
                <a:gd name="connsiteX13" fmla="*/ 0 w 365760"/>
                <a:gd name="connsiteY13" fmla="*/ 170926 h 4385117"/>
                <a:gd name="connsiteX14" fmla="*/ 1205 w 365760"/>
                <a:gd name="connsiteY14" fmla="*/ 170926 h 4385117"/>
                <a:gd name="connsiteX15" fmla="*/ 3716 w 365760"/>
                <a:gd name="connsiteY15" fmla="*/ 146024 h 4385117"/>
                <a:gd name="connsiteX16" fmla="*/ 182880 w 365760"/>
                <a:gd name="connsiteY16" fmla="*/ 0 h 438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0" h="4385117">
                  <a:moveTo>
                    <a:pt x="182880" y="0"/>
                  </a:moveTo>
                  <a:cubicBezTo>
                    <a:pt x="271257" y="0"/>
                    <a:pt x="344992" y="62688"/>
                    <a:pt x="362045" y="146024"/>
                  </a:cubicBezTo>
                  <a:lnTo>
                    <a:pt x="364555" y="170926"/>
                  </a:lnTo>
                  <a:lnTo>
                    <a:pt x="365760" y="170926"/>
                  </a:lnTo>
                  <a:lnTo>
                    <a:pt x="365760" y="182880"/>
                  </a:lnTo>
                  <a:lnTo>
                    <a:pt x="365760" y="4189365"/>
                  </a:lnTo>
                  <a:lnTo>
                    <a:pt x="364462" y="4189365"/>
                  </a:lnTo>
                  <a:lnTo>
                    <a:pt x="365760" y="4202237"/>
                  </a:lnTo>
                  <a:cubicBezTo>
                    <a:pt x="365760" y="4303239"/>
                    <a:pt x="283882" y="4385117"/>
                    <a:pt x="182880" y="4385117"/>
                  </a:cubicBezTo>
                  <a:cubicBezTo>
                    <a:pt x="81878" y="4385117"/>
                    <a:pt x="0" y="4303239"/>
                    <a:pt x="0" y="4202237"/>
                  </a:cubicBezTo>
                  <a:lnTo>
                    <a:pt x="1298" y="4189365"/>
                  </a:lnTo>
                  <a:lnTo>
                    <a:pt x="0" y="4189365"/>
                  </a:lnTo>
                  <a:lnTo>
                    <a:pt x="0" y="182880"/>
                  </a:lnTo>
                  <a:lnTo>
                    <a:pt x="0" y="170926"/>
                  </a:lnTo>
                  <a:lnTo>
                    <a:pt x="1205" y="170926"/>
                  </a:lnTo>
                  <a:lnTo>
                    <a:pt x="3716" y="146024"/>
                  </a:lnTo>
                  <a:cubicBezTo>
                    <a:pt x="20768" y="62688"/>
                    <a:pt x="94503" y="0"/>
                    <a:pt x="182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C38A65B-E509-45B4-A551-EA3878301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4752" y="1170014"/>
              <a:ext cx="228600" cy="4231589"/>
            </a:xfrm>
            <a:custGeom>
              <a:avLst/>
              <a:gdLst>
                <a:gd name="connsiteX0" fmla="*/ 114300 w 228600"/>
                <a:gd name="connsiteY0" fmla="*/ 0 h 4231589"/>
                <a:gd name="connsiteX1" fmla="*/ 226278 w 228600"/>
                <a:gd name="connsiteY1" fmla="*/ 91265 h 4231589"/>
                <a:gd name="connsiteX2" fmla="*/ 227847 w 228600"/>
                <a:gd name="connsiteY2" fmla="*/ 106829 h 4231589"/>
                <a:gd name="connsiteX3" fmla="*/ 228600 w 228600"/>
                <a:gd name="connsiteY3" fmla="*/ 106829 h 4231589"/>
                <a:gd name="connsiteX4" fmla="*/ 228600 w 228600"/>
                <a:gd name="connsiteY4" fmla="*/ 114300 h 4231589"/>
                <a:gd name="connsiteX5" fmla="*/ 228600 w 228600"/>
                <a:gd name="connsiteY5" fmla="*/ 1597719 h 4231589"/>
                <a:gd name="connsiteX6" fmla="*/ 228600 w 228600"/>
                <a:gd name="connsiteY6" fmla="*/ 1605190 h 4231589"/>
                <a:gd name="connsiteX7" fmla="*/ 228600 w 228600"/>
                <a:gd name="connsiteY7" fmla="*/ 2618354 h 4231589"/>
                <a:gd name="connsiteX8" fmla="*/ 228600 w 228600"/>
                <a:gd name="connsiteY8" fmla="*/ 2626399 h 4231589"/>
                <a:gd name="connsiteX9" fmla="*/ 228600 w 228600"/>
                <a:gd name="connsiteY9" fmla="*/ 4109244 h 4231589"/>
                <a:gd name="connsiteX10" fmla="*/ 227789 w 228600"/>
                <a:gd name="connsiteY10" fmla="*/ 4109244 h 4231589"/>
                <a:gd name="connsiteX11" fmla="*/ 228600 w 228600"/>
                <a:gd name="connsiteY11" fmla="*/ 4117289 h 4231589"/>
                <a:gd name="connsiteX12" fmla="*/ 114300 w 228600"/>
                <a:gd name="connsiteY12" fmla="*/ 4231589 h 4231589"/>
                <a:gd name="connsiteX13" fmla="*/ 0 w 228600"/>
                <a:gd name="connsiteY13" fmla="*/ 4117289 h 4231589"/>
                <a:gd name="connsiteX14" fmla="*/ 811 w 228600"/>
                <a:gd name="connsiteY14" fmla="*/ 4109244 h 4231589"/>
                <a:gd name="connsiteX15" fmla="*/ 0 w 228600"/>
                <a:gd name="connsiteY15" fmla="*/ 4109244 h 4231589"/>
                <a:gd name="connsiteX16" fmla="*/ 0 w 228600"/>
                <a:gd name="connsiteY16" fmla="*/ 2626399 h 4231589"/>
                <a:gd name="connsiteX17" fmla="*/ 0 w 228600"/>
                <a:gd name="connsiteY17" fmla="*/ 2618354 h 4231589"/>
                <a:gd name="connsiteX18" fmla="*/ 0 w 228600"/>
                <a:gd name="connsiteY18" fmla="*/ 1605190 h 4231589"/>
                <a:gd name="connsiteX19" fmla="*/ 0 w 228600"/>
                <a:gd name="connsiteY19" fmla="*/ 1597719 h 4231589"/>
                <a:gd name="connsiteX20" fmla="*/ 0 w 228600"/>
                <a:gd name="connsiteY20" fmla="*/ 114300 h 4231589"/>
                <a:gd name="connsiteX21" fmla="*/ 0 w 228600"/>
                <a:gd name="connsiteY21" fmla="*/ 106829 h 4231589"/>
                <a:gd name="connsiteX22" fmla="*/ 753 w 228600"/>
                <a:gd name="connsiteY22" fmla="*/ 106829 h 4231589"/>
                <a:gd name="connsiteX23" fmla="*/ 2323 w 228600"/>
                <a:gd name="connsiteY23" fmla="*/ 91265 h 4231589"/>
                <a:gd name="connsiteX24" fmla="*/ 114300 w 228600"/>
                <a:gd name="connsiteY24" fmla="*/ 0 h 42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600" h="4231589">
                  <a:moveTo>
                    <a:pt x="114300" y="0"/>
                  </a:moveTo>
                  <a:cubicBezTo>
                    <a:pt x="169536" y="0"/>
                    <a:pt x="215620" y="39180"/>
                    <a:pt x="226278" y="91265"/>
                  </a:cubicBezTo>
                  <a:lnTo>
                    <a:pt x="227847" y="106829"/>
                  </a:lnTo>
                  <a:lnTo>
                    <a:pt x="228600" y="106829"/>
                  </a:lnTo>
                  <a:lnTo>
                    <a:pt x="228600" y="114300"/>
                  </a:lnTo>
                  <a:lnTo>
                    <a:pt x="228600" y="1597719"/>
                  </a:lnTo>
                  <a:lnTo>
                    <a:pt x="228600" y="1605190"/>
                  </a:lnTo>
                  <a:lnTo>
                    <a:pt x="228600" y="2618354"/>
                  </a:lnTo>
                  <a:lnTo>
                    <a:pt x="228600" y="2626399"/>
                  </a:lnTo>
                  <a:lnTo>
                    <a:pt x="228600" y="4109244"/>
                  </a:lnTo>
                  <a:lnTo>
                    <a:pt x="227789" y="4109244"/>
                  </a:lnTo>
                  <a:lnTo>
                    <a:pt x="228600" y="4117289"/>
                  </a:lnTo>
                  <a:cubicBezTo>
                    <a:pt x="228600" y="4180415"/>
                    <a:pt x="177426" y="4231589"/>
                    <a:pt x="114300" y="4231589"/>
                  </a:cubicBezTo>
                  <a:cubicBezTo>
                    <a:pt x="51174" y="4231589"/>
                    <a:pt x="0" y="4180415"/>
                    <a:pt x="0" y="4117289"/>
                  </a:cubicBezTo>
                  <a:lnTo>
                    <a:pt x="811" y="4109244"/>
                  </a:lnTo>
                  <a:lnTo>
                    <a:pt x="0" y="4109244"/>
                  </a:lnTo>
                  <a:lnTo>
                    <a:pt x="0" y="2626399"/>
                  </a:lnTo>
                  <a:lnTo>
                    <a:pt x="0" y="2618354"/>
                  </a:lnTo>
                  <a:lnTo>
                    <a:pt x="0" y="1605190"/>
                  </a:lnTo>
                  <a:lnTo>
                    <a:pt x="0" y="1597719"/>
                  </a:lnTo>
                  <a:lnTo>
                    <a:pt x="0" y="114300"/>
                  </a:lnTo>
                  <a:lnTo>
                    <a:pt x="0" y="106829"/>
                  </a:lnTo>
                  <a:lnTo>
                    <a:pt x="753" y="106829"/>
                  </a:lnTo>
                  <a:lnTo>
                    <a:pt x="2323" y="91265"/>
                  </a:lnTo>
                  <a:cubicBezTo>
                    <a:pt x="12980" y="39180"/>
                    <a:pt x="59064" y="0"/>
                    <a:pt x="114300" y="0"/>
                  </a:cubicBezTo>
                  <a:close/>
                </a:path>
              </a:pathLst>
            </a:custGeom>
            <a:gradFill>
              <a:gsLst>
                <a:gs pos="35000">
                  <a:srgbClr val="E04621"/>
                </a:gs>
                <a:gs pos="5000">
                  <a:srgbClr val="CF3510"/>
                </a:gs>
                <a:gs pos="65000">
                  <a:srgbClr val="E76C0F"/>
                </a:gs>
                <a:gs pos="95000">
                  <a:srgbClr val="CE8E4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39CB51E-1096-4B6F-B612-3043E850D730}"/>
              </a:ext>
            </a:extLst>
          </p:cNvPr>
          <p:cNvGrpSpPr/>
          <p:nvPr/>
        </p:nvGrpSpPr>
        <p:grpSpPr>
          <a:xfrm>
            <a:off x="376565" y="2091883"/>
            <a:ext cx="365760" cy="4385117"/>
            <a:chOff x="1371600" y="1106424"/>
            <a:chExt cx="365760" cy="438511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3F4271-E99C-44F6-807D-04ACD2C61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1600" y="1106424"/>
              <a:ext cx="365760" cy="4385117"/>
            </a:xfrm>
            <a:custGeom>
              <a:avLst/>
              <a:gdLst>
                <a:gd name="connsiteX0" fmla="*/ 182880 w 365760"/>
                <a:gd name="connsiteY0" fmla="*/ 0 h 4385117"/>
                <a:gd name="connsiteX1" fmla="*/ 362045 w 365760"/>
                <a:gd name="connsiteY1" fmla="*/ 146024 h 4385117"/>
                <a:gd name="connsiteX2" fmla="*/ 364555 w 365760"/>
                <a:gd name="connsiteY2" fmla="*/ 170926 h 4385117"/>
                <a:gd name="connsiteX3" fmla="*/ 365760 w 365760"/>
                <a:gd name="connsiteY3" fmla="*/ 170926 h 4385117"/>
                <a:gd name="connsiteX4" fmla="*/ 365760 w 365760"/>
                <a:gd name="connsiteY4" fmla="*/ 182880 h 4385117"/>
                <a:gd name="connsiteX5" fmla="*/ 365760 w 365760"/>
                <a:gd name="connsiteY5" fmla="*/ 4189365 h 4385117"/>
                <a:gd name="connsiteX6" fmla="*/ 364462 w 365760"/>
                <a:gd name="connsiteY6" fmla="*/ 4189365 h 4385117"/>
                <a:gd name="connsiteX7" fmla="*/ 365760 w 365760"/>
                <a:gd name="connsiteY7" fmla="*/ 4202237 h 4385117"/>
                <a:gd name="connsiteX8" fmla="*/ 182880 w 365760"/>
                <a:gd name="connsiteY8" fmla="*/ 4385117 h 4385117"/>
                <a:gd name="connsiteX9" fmla="*/ 0 w 365760"/>
                <a:gd name="connsiteY9" fmla="*/ 4202237 h 4385117"/>
                <a:gd name="connsiteX10" fmla="*/ 1298 w 365760"/>
                <a:gd name="connsiteY10" fmla="*/ 4189365 h 4385117"/>
                <a:gd name="connsiteX11" fmla="*/ 0 w 365760"/>
                <a:gd name="connsiteY11" fmla="*/ 4189365 h 4385117"/>
                <a:gd name="connsiteX12" fmla="*/ 0 w 365760"/>
                <a:gd name="connsiteY12" fmla="*/ 182880 h 4385117"/>
                <a:gd name="connsiteX13" fmla="*/ 0 w 365760"/>
                <a:gd name="connsiteY13" fmla="*/ 170926 h 4385117"/>
                <a:gd name="connsiteX14" fmla="*/ 1205 w 365760"/>
                <a:gd name="connsiteY14" fmla="*/ 170926 h 4385117"/>
                <a:gd name="connsiteX15" fmla="*/ 3716 w 365760"/>
                <a:gd name="connsiteY15" fmla="*/ 146024 h 4385117"/>
                <a:gd name="connsiteX16" fmla="*/ 182880 w 365760"/>
                <a:gd name="connsiteY16" fmla="*/ 0 h 438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5760" h="4385117">
                  <a:moveTo>
                    <a:pt x="182880" y="0"/>
                  </a:moveTo>
                  <a:cubicBezTo>
                    <a:pt x="271257" y="0"/>
                    <a:pt x="344992" y="62688"/>
                    <a:pt x="362045" y="146024"/>
                  </a:cubicBezTo>
                  <a:lnTo>
                    <a:pt x="364555" y="170926"/>
                  </a:lnTo>
                  <a:lnTo>
                    <a:pt x="365760" y="170926"/>
                  </a:lnTo>
                  <a:lnTo>
                    <a:pt x="365760" y="182880"/>
                  </a:lnTo>
                  <a:lnTo>
                    <a:pt x="365760" y="4189365"/>
                  </a:lnTo>
                  <a:lnTo>
                    <a:pt x="364462" y="4189365"/>
                  </a:lnTo>
                  <a:lnTo>
                    <a:pt x="365760" y="4202237"/>
                  </a:lnTo>
                  <a:cubicBezTo>
                    <a:pt x="365760" y="4303239"/>
                    <a:pt x="283882" y="4385117"/>
                    <a:pt x="182880" y="4385117"/>
                  </a:cubicBezTo>
                  <a:cubicBezTo>
                    <a:pt x="81878" y="4385117"/>
                    <a:pt x="0" y="4303239"/>
                    <a:pt x="0" y="4202237"/>
                  </a:cubicBezTo>
                  <a:lnTo>
                    <a:pt x="1298" y="4189365"/>
                  </a:lnTo>
                  <a:lnTo>
                    <a:pt x="0" y="4189365"/>
                  </a:lnTo>
                  <a:lnTo>
                    <a:pt x="0" y="182880"/>
                  </a:lnTo>
                  <a:lnTo>
                    <a:pt x="0" y="170926"/>
                  </a:lnTo>
                  <a:lnTo>
                    <a:pt x="1205" y="170926"/>
                  </a:lnTo>
                  <a:lnTo>
                    <a:pt x="3716" y="146024"/>
                  </a:lnTo>
                  <a:cubicBezTo>
                    <a:pt x="20768" y="62688"/>
                    <a:pt x="94503" y="0"/>
                    <a:pt x="182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EB84E55-2FD8-4425-ACE9-598830087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4752" y="1170014"/>
              <a:ext cx="228600" cy="4231589"/>
            </a:xfrm>
            <a:custGeom>
              <a:avLst/>
              <a:gdLst>
                <a:gd name="connsiteX0" fmla="*/ 114300 w 228600"/>
                <a:gd name="connsiteY0" fmla="*/ 0 h 4231589"/>
                <a:gd name="connsiteX1" fmla="*/ 226278 w 228600"/>
                <a:gd name="connsiteY1" fmla="*/ 91265 h 4231589"/>
                <a:gd name="connsiteX2" fmla="*/ 227847 w 228600"/>
                <a:gd name="connsiteY2" fmla="*/ 106829 h 4231589"/>
                <a:gd name="connsiteX3" fmla="*/ 228600 w 228600"/>
                <a:gd name="connsiteY3" fmla="*/ 106829 h 4231589"/>
                <a:gd name="connsiteX4" fmla="*/ 228600 w 228600"/>
                <a:gd name="connsiteY4" fmla="*/ 114300 h 4231589"/>
                <a:gd name="connsiteX5" fmla="*/ 228600 w 228600"/>
                <a:gd name="connsiteY5" fmla="*/ 1597719 h 4231589"/>
                <a:gd name="connsiteX6" fmla="*/ 228600 w 228600"/>
                <a:gd name="connsiteY6" fmla="*/ 1605190 h 4231589"/>
                <a:gd name="connsiteX7" fmla="*/ 228600 w 228600"/>
                <a:gd name="connsiteY7" fmla="*/ 2618354 h 4231589"/>
                <a:gd name="connsiteX8" fmla="*/ 228600 w 228600"/>
                <a:gd name="connsiteY8" fmla="*/ 2626399 h 4231589"/>
                <a:gd name="connsiteX9" fmla="*/ 228600 w 228600"/>
                <a:gd name="connsiteY9" fmla="*/ 4109244 h 4231589"/>
                <a:gd name="connsiteX10" fmla="*/ 227789 w 228600"/>
                <a:gd name="connsiteY10" fmla="*/ 4109244 h 4231589"/>
                <a:gd name="connsiteX11" fmla="*/ 228600 w 228600"/>
                <a:gd name="connsiteY11" fmla="*/ 4117289 h 4231589"/>
                <a:gd name="connsiteX12" fmla="*/ 114300 w 228600"/>
                <a:gd name="connsiteY12" fmla="*/ 4231589 h 4231589"/>
                <a:gd name="connsiteX13" fmla="*/ 0 w 228600"/>
                <a:gd name="connsiteY13" fmla="*/ 4117289 h 4231589"/>
                <a:gd name="connsiteX14" fmla="*/ 811 w 228600"/>
                <a:gd name="connsiteY14" fmla="*/ 4109244 h 4231589"/>
                <a:gd name="connsiteX15" fmla="*/ 0 w 228600"/>
                <a:gd name="connsiteY15" fmla="*/ 4109244 h 4231589"/>
                <a:gd name="connsiteX16" fmla="*/ 0 w 228600"/>
                <a:gd name="connsiteY16" fmla="*/ 2626399 h 4231589"/>
                <a:gd name="connsiteX17" fmla="*/ 0 w 228600"/>
                <a:gd name="connsiteY17" fmla="*/ 2618354 h 4231589"/>
                <a:gd name="connsiteX18" fmla="*/ 0 w 228600"/>
                <a:gd name="connsiteY18" fmla="*/ 1605190 h 4231589"/>
                <a:gd name="connsiteX19" fmla="*/ 0 w 228600"/>
                <a:gd name="connsiteY19" fmla="*/ 1597719 h 4231589"/>
                <a:gd name="connsiteX20" fmla="*/ 0 w 228600"/>
                <a:gd name="connsiteY20" fmla="*/ 114300 h 4231589"/>
                <a:gd name="connsiteX21" fmla="*/ 0 w 228600"/>
                <a:gd name="connsiteY21" fmla="*/ 106829 h 4231589"/>
                <a:gd name="connsiteX22" fmla="*/ 753 w 228600"/>
                <a:gd name="connsiteY22" fmla="*/ 106829 h 4231589"/>
                <a:gd name="connsiteX23" fmla="*/ 2323 w 228600"/>
                <a:gd name="connsiteY23" fmla="*/ 91265 h 4231589"/>
                <a:gd name="connsiteX24" fmla="*/ 114300 w 228600"/>
                <a:gd name="connsiteY24" fmla="*/ 0 h 42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600" h="4231589">
                  <a:moveTo>
                    <a:pt x="114300" y="0"/>
                  </a:moveTo>
                  <a:cubicBezTo>
                    <a:pt x="169536" y="0"/>
                    <a:pt x="215620" y="39180"/>
                    <a:pt x="226278" y="91265"/>
                  </a:cubicBezTo>
                  <a:lnTo>
                    <a:pt x="227847" y="106829"/>
                  </a:lnTo>
                  <a:lnTo>
                    <a:pt x="228600" y="106829"/>
                  </a:lnTo>
                  <a:lnTo>
                    <a:pt x="228600" y="114300"/>
                  </a:lnTo>
                  <a:lnTo>
                    <a:pt x="228600" y="1597719"/>
                  </a:lnTo>
                  <a:lnTo>
                    <a:pt x="228600" y="1605190"/>
                  </a:lnTo>
                  <a:lnTo>
                    <a:pt x="228600" y="2618354"/>
                  </a:lnTo>
                  <a:lnTo>
                    <a:pt x="228600" y="2626399"/>
                  </a:lnTo>
                  <a:lnTo>
                    <a:pt x="228600" y="4109244"/>
                  </a:lnTo>
                  <a:lnTo>
                    <a:pt x="227789" y="4109244"/>
                  </a:lnTo>
                  <a:lnTo>
                    <a:pt x="228600" y="4117289"/>
                  </a:lnTo>
                  <a:cubicBezTo>
                    <a:pt x="228600" y="4180415"/>
                    <a:pt x="177426" y="4231589"/>
                    <a:pt x="114300" y="4231589"/>
                  </a:cubicBezTo>
                  <a:cubicBezTo>
                    <a:pt x="51174" y="4231589"/>
                    <a:pt x="0" y="4180415"/>
                    <a:pt x="0" y="4117289"/>
                  </a:cubicBezTo>
                  <a:lnTo>
                    <a:pt x="811" y="4109244"/>
                  </a:lnTo>
                  <a:lnTo>
                    <a:pt x="0" y="4109244"/>
                  </a:lnTo>
                  <a:lnTo>
                    <a:pt x="0" y="2626399"/>
                  </a:lnTo>
                  <a:lnTo>
                    <a:pt x="0" y="2618354"/>
                  </a:lnTo>
                  <a:lnTo>
                    <a:pt x="0" y="1605190"/>
                  </a:lnTo>
                  <a:lnTo>
                    <a:pt x="0" y="1597719"/>
                  </a:lnTo>
                  <a:lnTo>
                    <a:pt x="0" y="114300"/>
                  </a:lnTo>
                  <a:lnTo>
                    <a:pt x="0" y="106829"/>
                  </a:lnTo>
                  <a:lnTo>
                    <a:pt x="753" y="106829"/>
                  </a:lnTo>
                  <a:lnTo>
                    <a:pt x="2323" y="91265"/>
                  </a:lnTo>
                  <a:cubicBezTo>
                    <a:pt x="12980" y="39180"/>
                    <a:pt x="59064" y="0"/>
                    <a:pt x="114300" y="0"/>
                  </a:cubicBezTo>
                  <a:close/>
                </a:path>
              </a:pathLst>
            </a:custGeom>
            <a:gradFill>
              <a:gsLst>
                <a:gs pos="35000">
                  <a:srgbClr val="E04621"/>
                </a:gs>
                <a:gs pos="5000">
                  <a:srgbClr val="CF3510"/>
                </a:gs>
                <a:gs pos="65000">
                  <a:srgbClr val="E76C0F"/>
                </a:gs>
                <a:gs pos="95000">
                  <a:srgbClr val="CE8E4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E6B4D91-082C-489B-885C-A9335D738102}"/>
              </a:ext>
            </a:extLst>
          </p:cNvPr>
          <p:cNvSpPr>
            <a:spLocks noChangeAspect="1"/>
          </p:cNvSpPr>
          <p:nvPr/>
        </p:nvSpPr>
        <p:spPr>
          <a:xfrm>
            <a:off x="312557" y="2492775"/>
            <a:ext cx="502920" cy="502920"/>
          </a:xfrm>
          <a:prstGeom prst="ellipse">
            <a:avLst/>
          </a:prstGeom>
          <a:solidFill>
            <a:srgbClr val="CE8E40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05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6AE564F-5A0F-4E8B-AFEB-2D8141DE7B6B}"/>
              </a:ext>
            </a:extLst>
          </p:cNvPr>
          <p:cNvSpPr>
            <a:spLocks noChangeAspect="1"/>
          </p:cNvSpPr>
          <p:nvPr/>
        </p:nvSpPr>
        <p:spPr>
          <a:xfrm>
            <a:off x="304800" y="3498615"/>
            <a:ext cx="502920" cy="502920"/>
          </a:xfrm>
          <a:prstGeom prst="ellipse">
            <a:avLst/>
          </a:prstGeom>
          <a:solidFill>
            <a:srgbClr val="E76C0F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06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4DCCBEA-6D0D-43F5-9528-51735A5DC7C0}"/>
              </a:ext>
            </a:extLst>
          </p:cNvPr>
          <p:cNvSpPr>
            <a:spLocks noChangeAspect="1"/>
          </p:cNvSpPr>
          <p:nvPr/>
        </p:nvSpPr>
        <p:spPr>
          <a:xfrm>
            <a:off x="304800" y="4507596"/>
            <a:ext cx="502920" cy="502920"/>
          </a:xfrm>
          <a:prstGeom prst="ellipse">
            <a:avLst/>
          </a:prstGeom>
          <a:solidFill>
            <a:srgbClr val="E04621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07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F5B9E60-C4C0-4D01-939D-11DE22D3BA0F}"/>
              </a:ext>
            </a:extLst>
          </p:cNvPr>
          <p:cNvSpPr>
            <a:spLocks noChangeAspect="1"/>
          </p:cNvSpPr>
          <p:nvPr/>
        </p:nvSpPr>
        <p:spPr>
          <a:xfrm>
            <a:off x="312557" y="5510295"/>
            <a:ext cx="502920" cy="502920"/>
          </a:xfrm>
          <a:prstGeom prst="ellipse">
            <a:avLst/>
          </a:prstGeom>
          <a:solidFill>
            <a:srgbClr val="CF3510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08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982451-2155-4E27-8641-04719DDD84EF}"/>
              </a:ext>
            </a:extLst>
          </p:cNvPr>
          <p:cNvSpPr>
            <a:spLocks noChangeAspect="1"/>
          </p:cNvSpPr>
          <p:nvPr/>
        </p:nvSpPr>
        <p:spPr>
          <a:xfrm>
            <a:off x="11536680" y="1044975"/>
            <a:ext cx="502920" cy="502920"/>
          </a:xfrm>
          <a:prstGeom prst="ellipse">
            <a:avLst/>
          </a:prstGeom>
          <a:solidFill>
            <a:srgbClr val="CE8E40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01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84AEC26-76A8-4059-8793-12B4EAE82633}"/>
              </a:ext>
            </a:extLst>
          </p:cNvPr>
          <p:cNvSpPr>
            <a:spLocks noChangeAspect="1"/>
          </p:cNvSpPr>
          <p:nvPr/>
        </p:nvSpPr>
        <p:spPr>
          <a:xfrm>
            <a:off x="11528923" y="1973678"/>
            <a:ext cx="502920" cy="502920"/>
          </a:xfrm>
          <a:prstGeom prst="ellipse">
            <a:avLst/>
          </a:prstGeom>
          <a:solidFill>
            <a:srgbClr val="E76C0F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02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62ACD02-9FD0-4FDF-BDCF-D0947DD3AA85}"/>
              </a:ext>
            </a:extLst>
          </p:cNvPr>
          <p:cNvSpPr>
            <a:spLocks noChangeAspect="1"/>
          </p:cNvSpPr>
          <p:nvPr/>
        </p:nvSpPr>
        <p:spPr>
          <a:xfrm>
            <a:off x="11528923" y="3059796"/>
            <a:ext cx="502920" cy="502920"/>
          </a:xfrm>
          <a:prstGeom prst="ellipse">
            <a:avLst/>
          </a:prstGeom>
          <a:solidFill>
            <a:srgbClr val="E04621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03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EB7ACBD-243A-4DB5-9DAF-9B861A193343}"/>
              </a:ext>
            </a:extLst>
          </p:cNvPr>
          <p:cNvSpPr>
            <a:spLocks noChangeAspect="1"/>
          </p:cNvSpPr>
          <p:nvPr/>
        </p:nvSpPr>
        <p:spPr>
          <a:xfrm>
            <a:off x="11536680" y="4331899"/>
            <a:ext cx="502920" cy="502920"/>
          </a:xfrm>
          <a:prstGeom prst="ellipse">
            <a:avLst/>
          </a:prstGeom>
          <a:solidFill>
            <a:srgbClr val="CF3510"/>
          </a:solidFill>
          <a:ln w="317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96CABD-F2DA-45E5-886E-46D1142EB446}"/>
              </a:ext>
            </a:extLst>
          </p:cNvPr>
          <p:cNvSpPr txBox="1"/>
          <p:nvPr/>
        </p:nvSpPr>
        <p:spPr>
          <a:xfrm>
            <a:off x="876719" y="2309895"/>
            <a:ext cx="28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Sequencer</a:t>
            </a:r>
            <a:endParaRPr lang="en-US" sz="200" b="1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Enables user to analyze the quality of randomness in a sample of tokens.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4B0A2F-DE7E-4F86-9560-BB9F66D98F26}"/>
              </a:ext>
            </a:extLst>
          </p:cNvPr>
          <p:cNvSpPr txBox="1"/>
          <p:nvPr/>
        </p:nvSpPr>
        <p:spPr>
          <a:xfrm>
            <a:off x="875309" y="3315735"/>
            <a:ext cx="2834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Decoder</a:t>
            </a:r>
            <a:endParaRPr lang="en-US" sz="200" b="1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Decoder lists the common encoding methods like URL, HTML, Base64, Hex, etc.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673B3F-808C-40C0-B2B3-D4A9F62CDD50}"/>
              </a:ext>
            </a:extLst>
          </p:cNvPr>
          <p:cNvSpPr txBox="1"/>
          <p:nvPr/>
        </p:nvSpPr>
        <p:spPr>
          <a:xfrm>
            <a:off x="875309" y="4321575"/>
            <a:ext cx="2834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Extender</a:t>
            </a:r>
            <a:endParaRPr lang="en-US" sz="200" b="1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BurpSuite supports external components to be integrated into the tools suite to enhance its capabilities.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42E397-BC71-4C0D-ACA3-7A450295423C}"/>
              </a:ext>
            </a:extLst>
          </p:cNvPr>
          <p:cNvSpPr txBox="1"/>
          <p:nvPr/>
        </p:nvSpPr>
        <p:spPr>
          <a:xfrm>
            <a:off x="866867" y="5441702"/>
            <a:ext cx="2834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Scanner</a:t>
            </a:r>
            <a:endParaRPr lang="en-US" sz="200" b="1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The website is automatically scanned for numerous common vulnerabilities, and a list of them is produced.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96DA2DD-7830-4A32-8F2A-0430CE916485}"/>
              </a:ext>
            </a:extLst>
          </p:cNvPr>
          <p:cNvSpPr txBox="1"/>
          <p:nvPr/>
        </p:nvSpPr>
        <p:spPr>
          <a:xfrm>
            <a:off x="8648528" y="849988"/>
            <a:ext cx="28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Spider</a:t>
            </a:r>
            <a:endParaRPr lang="en-US" sz="500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Target a webpage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Find potential vulnerabilities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B518D7-AC16-449F-8027-01C2C36D5242}"/>
              </a:ext>
            </a:extLst>
          </p:cNvPr>
          <p:cNvSpPr txBox="1"/>
          <p:nvPr/>
        </p:nvSpPr>
        <p:spPr>
          <a:xfrm>
            <a:off x="8647118" y="1855828"/>
            <a:ext cx="28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Proxy</a:t>
            </a:r>
            <a:endParaRPr lang="en-US" sz="200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Lets you modify content of requests mid transit.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9E02773-4FC3-49D3-AB91-0A169B3F3614}"/>
              </a:ext>
            </a:extLst>
          </p:cNvPr>
          <p:cNvSpPr txBox="1"/>
          <p:nvPr/>
        </p:nvSpPr>
        <p:spPr>
          <a:xfrm>
            <a:off x="8546725" y="2796990"/>
            <a:ext cx="2963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Intruder</a:t>
            </a:r>
            <a:endParaRPr lang="en-US" sz="200" b="1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Using this, a set of values is passed through an input point. 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After running the values, the content length and success/failure of the output are noted.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CE9A14-9445-455B-AA9A-1619D058D2C3}"/>
              </a:ext>
            </a:extLst>
          </p:cNvPr>
          <p:cNvSpPr txBox="1"/>
          <p:nvPr/>
        </p:nvSpPr>
        <p:spPr>
          <a:xfrm>
            <a:off x="8675648" y="4271267"/>
            <a:ext cx="2834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Repeater</a:t>
            </a:r>
            <a:endParaRPr lang="en-US" sz="200" b="1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Repeater lets a user send requests repeatedly with manual modifications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9BB5F24-4C7B-4B97-9961-BE6C5D137EC2}"/>
              </a:ext>
            </a:extLst>
          </p:cNvPr>
          <p:cNvSpPr txBox="1"/>
          <p:nvPr/>
        </p:nvSpPr>
        <p:spPr>
          <a:xfrm>
            <a:off x="5073239" y="3234355"/>
            <a:ext cx="2129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4D4D4D"/>
                </a:solidFill>
                <a:latin typeface="Bernard MT Condensed" panose="02050806060905020404" pitchFamily="18" charset="0"/>
              </a:rPr>
              <a:t>The tools offered by Burp Suite</a:t>
            </a:r>
            <a:endParaRPr lang="en-US" sz="1200" u="sng" dirty="0">
              <a:solidFill>
                <a:srgbClr val="4D4D4D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8B961-A993-48AC-9A24-66FE7C820510}"/>
              </a:ext>
            </a:extLst>
          </p:cNvPr>
          <p:cNvSpPr txBox="1"/>
          <p:nvPr/>
        </p:nvSpPr>
        <p:spPr>
          <a:xfrm>
            <a:off x="370046" y="304456"/>
            <a:ext cx="4501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Tools In Burp Suite</a:t>
            </a:r>
          </a:p>
        </p:txBody>
      </p:sp>
      <p:pic>
        <p:nvPicPr>
          <p:cNvPr id="2" name="Graphic 1" descr="Atom">
            <a:extLst>
              <a:ext uri="{FF2B5EF4-FFF2-40B4-BE49-F238E27FC236}">
                <a16:creationId xmlns:a16="http://schemas.microsoft.com/office/drawing/2014/main" id="{7BCCE53E-5364-502C-DE8E-37CB484ACA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09930" y="2780808"/>
            <a:ext cx="640080" cy="6400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9C74F2-99E3-23DB-789A-6BDC2D4EEB17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0"/>
                            </p:stCondLst>
                            <p:childTnLst>
                              <p:par>
                                <p:cTn id="8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750"/>
                            </p:stCondLst>
                            <p:childTnLst>
                              <p:par>
                                <p:cTn id="8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75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750"/>
                            </p:stCondLst>
                            <p:childTnLst>
                              <p:par>
                                <p:cTn id="9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decel="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250"/>
                            </p:stCondLst>
                            <p:childTnLst>
                              <p:par>
                                <p:cTn id="1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7" dur="7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decel="10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2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1750"/>
                            </p:stCondLst>
                            <p:childTnLst>
                              <p:par>
                                <p:cTn id="1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900" decel="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27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5" grpId="0" animBg="1"/>
      <p:bldP spid="20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8" grpId="0"/>
      <p:bldP spid="129" grpId="0"/>
      <p:bldP spid="130" grpId="0"/>
      <p:bldP spid="131" grpId="0"/>
      <p:bldP spid="133" grpId="0"/>
      <p:bldP spid="134" grpId="0"/>
      <p:bldP spid="135" grpId="0"/>
      <p:bldP spid="136" grpId="0"/>
      <p:bldP spid="139" grpId="0"/>
      <p:bldP spid="1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9CB34B-0967-72CE-5554-6897A340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01" y="-8135"/>
            <a:ext cx="12201202" cy="36447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92DDEBB-983F-47DC-BC9B-A0A67ED01CB7}"/>
              </a:ext>
            </a:extLst>
          </p:cNvPr>
          <p:cNvGrpSpPr/>
          <p:nvPr/>
        </p:nvGrpSpPr>
        <p:grpSpPr>
          <a:xfrm>
            <a:off x="4267200" y="3725686"/>
            <a:ext cx="2043545" cy="788561"/>
            <a:chOff x="4498767" y="3968496"/>
            <a:chExt cx="2043545" cy="78856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1D6A41D-2529-4B41-A880-D9AD8D002226}"/>
                </a:ext>
              </a:extLst>
            </p:cNvPr>
            <p:cNvSpPr/>
            <p:nvPr/>
          </p:nvSpPr>
          <p:spPr>
            <a:xfrm>
              <a:off x="4498767" y="3968496"/>
              <a:ext cx="2043545" cy="788561"/>
            </a:xfrm>
            <a:custGeom>
              <a:avLst/>
              <a:gdLst>
                <a:gd name="connsiteX0" fmla="*/ 286593 w 2043545"/>
                <a:gd name="connsiteY0" fmla="*/ 0 h 788561"/>
                <a:gd name="connsiteX1" fmla="*/ 376074 w 2043545"/>
                <a:gd name="connsiteY1" fmla="*/ 178961 h 788561"/>
                <a:gd name="connsiteX2" fmla="*/ 1941943 w 2043545"/>
                <a:gd name="connsiteY2" fmla="*/ 178961 h 788561"/>
                <a:gd name="connsiteX3" fmla="*/ 2043545 w 2043545"/>
                <a:gd name="connsiteY3" fmla="*/ 280563 h 788561"/>
                <a:gd name="connsiteX4" fmla="*/ 2043545 w 2043545"/>
                <a:gd name="connsiteY4" fmla="*/ 686959 h 788561"/>
                <a:gd name="connsiteX5" fmla="*/ 1941943 w 2043545"/>
                <a:gd name="connsiteY5" fmla="*/ 788561 h 788561"/>
                <a:gd name="connsiteX6" fmla="*/ 101602 w 2043545"/>
                <a:gd name="connsiteY6" fmla="*/ 788561 h 788561"/>
                <a:gd name="connsiteX7" fmla="*/ 0 w 2043545"/>
                <a:gd name="connsiteY7" fmla="*/ 686959 h 788561"/>
                <a:gd name="connsiteX8" fmla="*/ 0 w 2043545"/>
                <a:gd name="connsiteY8" fmla="*/ 280563 h 788561"/>
                <a:gd name="connsiteX9" fmla="*/ 101602 w 2043545"/>
                <a:gd name="connsiteY9" fmla="*/ 178961 h 788561"/>
                <a:gd name="connsiteX10" fmla="*/ 197113 w 2043545"/>
                <a:gd name="connsiteY10" fmla="*/ 178961 h 7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3545" h="788561">
                  <a:moveTo>
                    <a:pt x="286593" y="0"/>
                  </a:moveTo>
                  <a:lnTo>
                    <a:pt x="376074" y="178961"/>
                  </a:lnTo>
                  <a:lnTo>
                    <a:pt x="1941943" y="178961"/>
                  </a:lnTo>
                  <a:cubicBezTo>
                    <a:pt x="1998056" y="178961"/>
                    <a:pt x="2043545" y="224450"/>
                    <a:pt x="2043545" y="280563"/>
                  </a:cubicBezTo>
                  <a:lnTo>
                    <a:pt x="2043545" y="686959"/>
                  </a:lnTo>
                  <a:cubicBezTo>
                    <a:pt x="2043545" y="743072"/>
                    <a:pt x="1998056" y="788561"/>
                    <a:pt x="1941943" y="788561"/>
                  </a:cubicBezTo>
                  <a:lnTo>
                    <a:pt x="101602" y="788561"/>
                  </a:lnTo>
                  <a:cubicBezTo>
                    <a:pt x="45489" y="788561"/>
                    <a:pt x="0" y="743072"/>
                    <a:pt x="0" y="686959"/>
                  </a:cubicBezTo>
                  <a:lnTo>
                    <a:pt x="0" y="280563"/>
                  </a:lnTo>
                  <a:cubicBezTo>
                    <a:pt x="0" y="224450"/>
                    <a:pt x="45489" y="178961"/>
                    <a:pt x="101602" y="178961"/>
                  </a:cubicBezTo>
                  <a:lnTo>
                    <a:pt x="197113" y="178961"/>
                  </a:lnTo>
                  <a:close/>
                </a:path>
              </a:pathLst>
            </a:custGeom>
            <a:solidFill>
              <a:srgbClr val="CE8E4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C911BD-FCBA-4668-A980-66961F51B7E5}"/>
                </a:ext>
              </a:extLst>
            </p:cNvPr>
            <p:cNvSpPr txBox="1"/>
            <p:nvPr/>
          </p:nvSpPr>
          <p:spPr>
            <a:xfrm>
              <a:off x="4498768" y="4297680"/>
              <a:ext cx="2010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What is it</a:t>
              </a:r>
            </a:p>
            <a:p>
              <a:endParaRPr lang="en-US" sz="4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6BDC71-898B-485D-B55F-BF83A744D28D}"/>
              </a:ext>
            </a:extLst>
          </p:cNvPr>
          <p:cNvSpPr txBox="1"/>
          <p:nvPr/>
        </p:nvSpPr>
        <p:spPr>
          <a:xfrm>
            <a:off x="4191000" y="4699850"/>
            <a:ext cx="2556028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chemeClr val="bg1"/>
                </a:solidFill>
                <a:latin typeface="Candara" panose="020E0502030303020204" pitchFamily="34" charset="0"/>
              </a:rPr>
              <a:t>An SQL injection attack is the process of inserting, or "injecting," a SQL query into the application through client input data.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43C28D-9A59-4935-9C7D-44F40ABD8429}"/>
              </a:ext>
            </a:extLst>
          </p:cNvPr>
          <p:cNvGrpSpPr/>
          <p:nvPr/>
        </p:nvGrpSpPr>
        <p:grpSpPr>
          <a:xfrm>
            <a:off x="6834114" y="3736572"/>
            <a:ext cx="2043545" cy="788561"/>
            <a:chOff x="4498767" y="3968496"/>
            <a:chExt cx="2043545" cy="7885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72527D5-F2FF-41C1-874D-099D77942732}"/>
                </a:ext>
              </a:extLst>
            </p:cNvPr>
            <p:cNvSpPr/>
            <p:nvPr/>
          </p:nvSpPr>
          <p:spPr>
            <a:xfrm>
              <a:off x="4498767" y="3968496"/>
              <a:ext cx="2043545" cy="788561"/>
            </a:xfrm>
            <a:custGeom>
              <a:avLst/>
              <a:gdLst>
                <a:gd name="connsiteX0" fmla="*/ 286593 w 2043545"/>
                <a:gd name="connsiteY0" fmla="*/ 0 h 788561"/>
                <a:gd name="connsiteX1" fmla="*/ 376074 w 2043545"/>
                <a:gd name="connsiteY1" fmla="*/ 178961 h 788561"/>
                <a:gd name="connsiteX2" fmla="*/ 1941943 w 2043545"/>
                <a:gd name="connsiteY2" fmla="*/ 178961 h 788561"/>
                <a:gd name="connsiteX3" fmla="*/ 2043545 w 2043545"/>
                <a:gd name="connsiteY3" fmla="*/ 280563 h 788561"/>
                <a:gd name="connsiteX4" fmla="*/ 2043545 w 2043545"/>
                <a:gd name="connsiteY4" fmla="*/ 686959 h 788561"/>
                <a:gd name="connsiteX5" fmla="*/ 1941943 w 2043545"/>
                <a:gd name="connsiteY5" fmla="*/ 788561 h 788561"/>
                <a:gd name="connsiteX6" fmla="*/ 101602 w 2043545"/>
                <a:gd name="connsiteY6" fmla="*/ 788561 h 788561"/>
                <a:gd name="connsiteX7" fmla="*/ 0 w 2043545"/>
                <a:gd name="connsiteY7" fmla="*/ 686959 h 788561"/>
                <a:gd name="connsiteX8" fmla="*/ 0 w 2043545"/>
                <a:gd name="connsiteY8" fmla="*/ 280563 h 788561"/>
                <a:gd name="connsiteX9" fmla="*/ 101602 w 2043545"/>
                <a:gd name="connsiteY9" fmla="*/ 178961 h 788561"/>
                <a:gd name="connsiteX10" fmla="*/ 197113 w 2043545"/>
                <a:gd name="connsiteY10" fmla="*/ 178961 h 7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3545" h="788561">
                  <a:moveTo>
                    <a:pt x="286593" y="0"/>
                  </a:moveTo>
                  <a:lnTo>
                    <a:pt x="376074" y="178961"/>
                  </a:lnTo>
                  <a:lnTo>
                    <a:pt x="1941943" y="178961"/>
                  </a:lnTo>
                  <a:cubicBezTo>
                    <a:pt x="1998056" y="178961"/>
                    <a:pt x="2043545" y="224450"/>
                    <a:pt x="2043545" y="280563"/>
                  </a:cubicBezTo>
                  <a:lnTo>
                    <a:pt x="2043545" y="686959"/>
                  </a:lnTo>
                  <a:cubicBezTo>
                    <a:pt x="2043545" y="743072"/>
                    <a:pt x="1998056" y="788561"/>
                    <a:pt x="1941943" y="788561"/>
                  </a:cubicBezTo>
                  <a:lnTo>
                    <a:pt x="101602" y="788561"/>
                  </a:lnTo>
                  <a:cubicBezTo>
                    <a:pt x="45489" y="788561"/>
                    <a:pt x="0" y="743072"/>
                    <a:pt x="0" y="686959"/>
                  </a:cubicBezTo>
                  <a:lnTo>
                    <a:pt x="0" y="280563"/>
                  </a:lnTo>
                  <a:cubicBezTo>
                    <a:pt x="0" y="224450"/>
                    <a:pt x="45489" y="178961"/>
                    <a:pt x="101602" y="178961"/>
                  </a:cubicBezTo>
                  <a:lnTo>
                    <a:pt x="197113" y="178961"/>
                  </a:lnTo>
                  <a:close/>
                </a:path>
              </a:pathLst>
            </a:custGeom>
            <a:solidFill>
              <a:srgbClr val="E76C0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2B4640-2FB6-4542-ACEC-C55E5FE05C70}"/>
                </a:ext>
              </a:extLst>
            </p:cNvPr>
            <p:cNvSpPr txBox="1"/>
            <p:nvPr/>
          </p:nvSpPr>
          <p:spPr>
            <a:xfrm>
              <a:off x="4498768" y="4297680"/>
              <a:ext cx="2010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What it does </a:t>
              </a:r>
            </a:p>
            <a:p>
              <a:endParaRPr lang="en-US" sz="4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0BC4DA-71EC-4403-AB3C-86FCA43DBA85}"/>
              </a:ext>
            </a:extLst>
          </p:cNvPr>
          <p:cNvSpPr txBox="1"/>
          <p:nvPr/>
        </p:nvSpPr>
        <p:spPr>
          <a:xfrm>
            <a:off x="6757914" y="4710736"/>
            <a:ext cx="25560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chemeClr val="bg1"/>
                </a:solidFill>
                <a:latin typeface="Candara" panose="020E0502030303020204" pitchFamily="34" charset="0"/>
              </a:rPr>
              <a:t>If a SQL injection exploit is successful, it can read confidential data from databases, change data in databases (Insert, Update, Delete), perform database administration tasks (like stopping the DBMS), and more.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F33DD-BA81-4908-8E94-397861104E0E}"/>
              </a:ext>
            </a:extLst>
          </p:cNvPr>
          <p:cNvGrpSpPr/>
          <p:nvPr/>
        </p:nvGrpSpPr>
        <p:grpSpPr>
          <a:xfrm>
            <a:off x="9401028" y="3736572"/>
            <a:ext cx="2043545" cy="788561"/>
            <a:chOff x="4498767" y="3968496"/>
            <a:chExt cx="2043545" cy="7885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4BFB07-7AA2-405A-9A49-BB35DC580C34}"/>
                </a:ext>
              </a:extLst>
            </p:cNvPr>
            <p:cNvSpPr/>
            <p:nvPr/>
          </p:nvSpPr>
          <p:spPr>
            <a:xfrm>
              <a:off x="4498767" y="3968496"/>
              <a:ext cx="2043545" cy="788561"/>
            </a:xfrm>
            <a:custGeom>
              <a:avLst/>
              <a:gdLst>
                <a:gd name="connsiteX0" fmla="*/ 286593 w 2043545"/>
                <a:gd name="connsiteY0" fmla="*/ 0 h 788561"/>
                <a:gd name="connsiteX1" fmla="*/ 376074 w 2043545"/>
                <a:gd name="connsiteY1" fmla="*/ 178961 h 788561"/>
                <a:gd name="connsiteX2" fmla="*/ 1941943 w 2043545"/>
                <a:gd name="connsiteY2" fmla="*/ 178961 h 788561"/>
                <a:gd name="connsiteX3" fmla="*/ 2043545 w 2043545"/>
                <a:gd name="connsiteY3" fmla="*/ 280563 h 788561"/>
                <a:gd name="connsiteX4" fmla="*/ 2043545 w 2043545"/>
                <a:gd name="connsiteY4" fmla="*/ 686959 h 788561"/>
                <a:gd name="connsiteX5" fmla="*/ 1941943 w 2043545"/>
                <a:gd name="connsiteY5" fmla="*/ 788561 h 788561"/>
                <a:gd name="connsiteX6" fmla="*/ 101602 w 2043545"/>
                <a:gd name="connsiteY6" fmla="*/ 788561 h 788561"/>
                <a:gd name="connsiteX7" fmla="*/ 0 w 2043545"/>
                <a:gd name="connsiteY7" fmla="*/ 686959 h 788561"/>
                <a:gd name="connsiteX8" fmla="*/ 0 w 2043545"/>
                <a:gd name="connsiteY8" fmla="*/ 280563 h 788561"/>
                <a:gd name="connsiteX9" fmla="*/ 101602 w 2043545"/>
                <a:gd name="connsiteY9" fmla="*/ 178961 h 788561"/>
                <a:gd name="connsiteX10" fmla="*/ 197113 w 2043545"/>
                <a:gd name="connsiteY10" fmla="*/ 178961 h 7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3545" h="788561">
                  <a:moveTo>
                    <a:pt x="286593" y="0"/>
                  </a:moveTo>
                  <a:lnTo>
                    <a:pt x="376074" y="178961"/>
                  </a:lnTo>
                  <a:lnTo>
                    <a:pt x="1941943" y="178961"/>
                  </a:lnTo>
                  <a:cubicBezTo>
                    <a:pt x="1998056" y="178961"/>
                    <a:pt x="2043545" y="224450"/>
                    <a:pt x="2043545" y="280563"/>
                  </a:cubicBezTo>
                  <a:lnTo>
                    <a:pt x="2043545" y="686959"/>
                  </a:lnTo>
                  <a:cubicBezTo>
                    <a:pt x="2043545" y="743072"/>
                    <a:pt x="1998056" y="788561"/>
                    <a:pt x="1941943" y="788561"/>
                  </a:cubicBezTo>
                  <a:lnTo>
                    <a:pt x="101602" y="788561"/>
                  </a:lnTo>
                  <a:cubicBezTo>
                    <a:pt x="45489" y="788561"/>
                    <a:pt x="0" y="743072"/>
                    <a:pt x="0" y="686959"/>
                  </a:cubicBezTo>
                  <a:lnTo>
                    <a:pt x="0" y="280563"/>
                  </a:lnTo>
                  <a:cubicBezTo>
                    <a:pt x="0" y="224450"/>
                    <a:pt x="45489" y="178961"/>
                    <a:pt x="101602" y="178961"/>
                  </a:cubicBezTo>
                  <a:lnTo>
                    <a:pt x="197113" y="178961"/>
                  </a:lnTo>
                  <a:close/>
                </a:path>
              </a:pathLst>
            </a:custGeom>
            <a:solidFill>
              <a:srgbClr val="E04621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A20F67-CF1B-4E08-9259-5D8C3946598D}"/>
                </a:ext>
              </a:extLst>
            </p:cNvPr>
            <p:cNvSpPr txBox="1"/>
            <p:nvPr/>
          </p:nvSpPr>
          <p:spPr>
            <a:xfrm>
              <a:off x="4498768" y="4297680"/>
              <a:ext cx="2010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1600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Attack type</a:t>
              </a:r>
            </a:p>
            <a:p>
              <a:endParaRPr lang="en-US" sz="4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CA41F17-8765-41DE-9BDD-6D9050D3663F}"/>
              </a:ext>
            </a:extLst>
          </p:cNvPr>
          <p:cNvSpPr txBox="1"/>
          <p:nvPr/>
        </p:nvSpPr>
        <p:spPr>
          <a:xfrm>
            <a:off x="9324828" y="4710736"/>
            <a:ext cx="25560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50">
                <a:solidFill>
                  <a:schemeClr val="bg1"/>
                </a:solidFill>
                <a:latin typeface="Candara" panose="020E0502030303020204" pitchFamily="34" charset="0"/>
              </a:rPr>
              <a:t>Predefined </a:t>
            </a:r>
            <a:r>
              <a:rPr lang="en-US" sz="1250" dirty="0">
                <a:solidFill>
                  <a:schemeClr val="bg1"/>
                </a:solidFill>
                <a:latin typeface="Candara" panose="020E0502030303020204" pitchFamily="34" charset="0"/>
              </a:rPr>
              <a:t>SQL commands are executed differently by injecting SQL commands into data-plane input.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722BF1-B304-41E4-AC7E-CB452B6D8E66}"/>
              </a:ext>
            </a:extLst>
          </p:cNvPr>
          <p:cNvSpPr>
            <a:spLocks noChangeAspect="1"/>
          </p:cNvSpPr>
          <p:nvPr/>
        </p:nvSpPr>
        <p:spPr>
          <a:xfrm>
            <a:off x="2108632" y="2687112"/>
            <a:ext cx="365211" cy="415315"/>
          </a:xfrm>
          <a:custGeom>
            <a:avLst/>
            <a:gdLst>
              <a:gd name="connsiteX0" fmla="*/ 223157 w 446314"/>
              <a:gd name="connsiteY0" fmla="*/ 0 h 380657"/>
              <a:gd name="connsiteX1" fmla="*/ 446314 w 446314"/>
              <a:gd name="connsiteY1" fmla="*/ 342729 h 380657"/>
              <a:gd name="connsiteX2" fmla="*/ 441328 w 446314"/>
              <a:gd name="connsiteY2" fmla="*/ 380657 h 380657"/>
              <a:gd name="connsiteX3" fmla="*/ 4986 w 446314"/>
              <a:gd name="connsiteY3" fmla="*/ 380657 h 380657"/>
              <a:gd name="connsiteX4" fmla="*/ 0 w 446314"/>
              <a:gd name="connsiteY4" fmla="*/ 342729 h 380657"/>
              <a:gd name="connsiteX5" fmla="*/ 223157 w 446314"/>
              <a:gd name="connsiteY5" fmla="*/ 0 h 3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314" h="380657">
                <a:moveTo>
                  <a:pt x="223157" y="0"/>
                </a:moveTo>
                <a:cubicBezTo>
                  <a:pt x="346403" y="0"/>
                  <a:pt x="446314" y="153445"/>
                  <a:pt x="446314" y="342729"/>
                </a:cubicBezTo>
                <a:lnTo>
                  <a:pt x="441328" y="380657"/>
                </a:lnTo>
                <a:lnTo>
                  <a:pt x="4986" y="380657"/>
                </a:lnTo>
                <a:lnTo>
                  <a:pt x="0" y="342729"/>
                </a:lnTo>
                <a:cubicBezTo>
                  <a:pt x="0" y="153445"/>
                  <a:pt x="99911" y="0"/>
                  <a:pt x="223157" y="0"/>
                </a:cubicBezTo>
                <a:close/>
              </a:path>
            </a:pathLst>
          </a:custGeom>
          <a:solidFill>
            <a:srgbClr val="64646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A4C5AC-69C3-443E-9500-84A337382A59}"/>
              </a:ext>
            </a:extLst>
          </p:cNvPr>
          <p:cNvSpPr/>
          <p:nvPr/>
        </p:nvSpPr>
        <p:spPr>
          <a:xfrm>
            <a:off x="412870" y="2994558"/>
            <a:ext cx="3744684" cy="3262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alpha val="4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FB8CDF-4166-4EF7-83CD-ACA7F2B91324}"/>
              </a:ext>
            </a:extLst>
          </p:cNvPr>
          <p:cNvGrpSpPr/>
          <p:nvPr/>
        </p:nvGrpSpPr>
        <p:grpSpPr>
          <a:xfrm>
            <a:off x="581030" y="2709478"/>
            <a:ext cx="2445633" cy="1453011"/>
            <a:chOff x="850142" y="2680077"/>
            <a:chExt cx="1481329" cy="10537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D890CAF-3144-4B78-AC08-B094D5B75B09}"/>
                </a:ext>
              </a:extLst>
            </p:cNvPr>
            <p:cNvGrpSpPr/>
            <p:nvPr/>
          </p:nvGrpSpPr>
          <p:grpSpPr>
            <a:xfrm>
              <a:off x="850142" y="2680077"/>
              <a:ext cx="1481329" cy="1053722"/>
              <a:chOff x="850142" y="2680077"/>
              <a:chExt cx="1481329" cy="1053722"/>
            </a:xfrm>
            <a:effectLst>
              <a:outerShdw blurRad="635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F805381-A397-4E8B-81A8-368AD0711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143" y="2680077"/>
                <a:ext cx="1481328" cy="413480"/>
              </a:xfrm>
              <a:custGeom>
                <a:avLst/>
                <a:gdLst>
                  <a:gd name="connsiteX0" fmla="*/ 8875600 w 8892560"/>
                  <a:gd name="connsiteY0" fmla="*/ 0 h 2482154"/>
                  <a:gd name="connsiteX1" fmla="*/ 8892560 w 8892560"/>
                  <a:gd name="connsiteY1" fmla="*/ 0 h 2482154"/>
                  <a:gd name="connsiteX2" fmla="*/ 8892560 w 8892560"/>
                  <a:gd name="connsiteY2" fmla="*/ 1754 h 2482154"/>
                  <a:gd name="connsiteX3" fmla="*/ 1091360 w 8892560"/>
                  <a:gd name="connsiteY3" fmla="*/ 0 h 2482154"/>
                  <a:gd name="connsiteX4" fmla="*/ 8875600 w 8892560"/>
                  <a:gd name="connsiteY4" fmla="*/ 0 h 2482154"/>
                  <a:gd name="connsiteX5" fmla="*/ 7784241 w 8892560"/>
                  <a:gd name="connsiteY5" fmla="*/ 2234837 h 2482154"/>
                  <a:gd name="connsiteX6" fmla="*/ 7808625 w 8892560"/>
                  <a:gd name="connsiteY6" fmla="*/ 2482154 h 2482154"/>
                  <a:gd name="connsiteX7" fmla="*/ 2158335 w 8892560"/>
                  <a:gd name="connsiteY7" fmla="*/ 2482154 h 2482154"/>
                  <a:gd name="connsiteX8" fmla="*/ 1091360 w 8892560"/>
                  <a:gd name="connsiteY8" fmla="*/ 2482154 h 2482154"/>
                  <a:gd name="connsiteX9" fmla="*/ 24384 w 8892560"/>
                  <a:gd name="connsiteY9" fmla="*/ 2482154 h 2482154"/>
                  <a:gd name="connsiteX10" fmla="*/ 0 w 8892560"/>
                  <a:gd name="connsiteY10" fmla="*/ 2234837 h 2482154"/>
                  <a:gd name="connsiteX11" fmla="*/ 1091360 w 8892560"/>
                  <a:gd name="connsiteY11" fmla="*/ 0 h 248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92560" h="2482154">
                    <a:moveTo>
                      <a:pt x="8875600" y="0"/>
                    </a:moveTo>
                    <a:lnTo>
                      <a:pt x="8892560" y="0"/>
                    </a:lnTo>
                    <a:lnTo>
                      <a:pt x="8892560" y="1754"/>
                    </a:lnTo>
                    <a:close/>
                    <a:moveTo>
                      <a:pt x="1091360" y="0"/>
                    </a:moveTo>
                    <a:lnTo>
                      <a:pt x="8875600" y="0"/>
                    </a:lnTo>
                    <a:cubicBezTo>
                      <a:pt x="8272860" y="0"/>
                      <a:pt x="7784241" y="1000570"/>
                      <a:pt x="7784241" y="2234837"/>
                    </a:cubicBezTo>
                    <a:lnTo>
                      <a:pt x="7808625" y="2482154"/>
                    </a:lnTo>
                    <a:lnTo>
                      <a:pt x="2158335" y="2482154"/>
                    </a:lnTo>
                    <a:lnTo>
                      <a:pt x="1091360" y="2482154"/>
                    </a:lnTo>
                    <a:lnTo>
                      <a:pt x="24384" y="2482154"/>
                    </a:lnTo>
                    <a:lnTo>
                      <a:pt x="0" y="2234837"/>
                    </a:lnTo>
                    <a:cubicBezTo>
                      <a:pt x="0" y="1000570"/>
                      <a:pt x="488619" y="0"/>
                      <a:pt x="1091360" y="0"/>
                    </a:cubicBezTo>
                    <a:close/>
                  </a:path>
                </a:pathLst>
              </a:custGeom>
              <a:gradFill flip="none" rotWithShape="1">
                <a:gsLst>
                  <a:gs pos="32500">
                    <a:srgbClr val="A0A0A0"/>
                  </a:gs>
                  <a:gs pos="17000">
                    <a:srgbClr val="6F6F6F"/>
                  </a:gs>
                  <a:gs pos="0">
                    <a:srgbClr val="474747"/>
                  </a:gs>
                  <a:gs pos="48000">
                    <a:srgbClr val="6F6F6F"/>
                  </a:gs>
                  <a:gs pos="100000">
                    <a:srgbClr val="6F6F6F"/>
                  </a:gs>
                </a:gsLst>
                <a:lin ang="54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616859A-328A-4EE8-88D6-498C2A4C5AB5}"/>
                  </a:ext>
                </a:extLst>
              </p:cNvPr>
              <p:cNvSpPr/>
              <p:nvPr/>
            </p:nvSpPr>
            <p:spPr>
              <a:xfrm rot="16200000">
                <a:off x="1147683" y="2742036"/>
                <a:ext cx="694222" cy="1289304"/>
              </a:xfrm>
              <a:custGeom>
                <a:avLst/>
                <a:gdLst>
                  <a:gd name="connsiteX0" fmla="*/ 694222 w 694222"/>
                  <a:gd name="connsiteY0" fmla="*/ 0 h 414203"/>
                  <a:gd name="connsiteX1" fmla="*/ 694222 w 694222"/>
                  <a:gd name="connsiteY1" fmla="*/ 414203 h 414203"/>
                  <a:gd name="connsiteX2" fmla="*/ 0 w 694222"/>
                  <a:gd name="connsiteY2" fmla="*/ 414203 h 414203"/>
                  <a:gd name="connsiteX3" fmla="*/ 207102 w 694222"/>
                  <a:gd name="connsiteY3" fmla="*/ 207102 h 414203"/>
                  <a:gd name="connsiteX4" fmla="*/ 0 w 694222"/>
                  <a:gd name="connsiteY4" fmla="*/ 0 h 41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222" h="414203">
                    <a:moveTo>
                      <a:pt x="694222" y="0"/>
                    </a:moveTo>
                    <a:lnTo>
                      <a:pt x="694222" y="414203"/>
                    </a:lnTo>
                    <a:lnTo>
                      <a:pt x="0" y="414203"/>
                    </a:lnTo>
                    <a:lnTo>
                      <a:pt x="207102" y="207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56547C-AEA4-4C5A-9493-2EA4A49D7117}"/>
                </a:ext>
              </a:extLst>
            </p:cNvPr>
            <p:cNvSpPr txBox="1"/>
            <p:nvPr/>
          </p:nvSpPr>
          <p:spPr>
            <a:xfrm>
              <a:off x="873287" y="2973861"/>
              <a:ext cx="1242499" cy="691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spcBef>
                  <a:spcPct val="20000"/>
                </a:spcBef>
                <a:defRPr/>
              </a:pPr>
              <a:r>
                <a:rPr lang="en-US" sz="2800" u="sng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ernard MT Condensed" panose="02050806060905020404" pitchFamily="18" charset="0"/>
                </a:rPr>
                <a:t>What is SQLi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4692520-E9C2-4575-B2AD-206528D2D437}"/>
              </a:ext>
            </a:extLst>
          </p:cNvPr>
          <p:cNvSpPr txBox="1"/>
          <p:nvPr/>
        </p:nvSpPr>
        <p:spPr>
          <a:xfrm>
            <a:off x="490562" y="4162489"/>
            <a:ext cx="35892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Candara" panose="020E0502030303020204" pitchFamily="34" charset="0"/>
              </a:rPr>
              <a:t>Code injection method that could wipe out your database.</a:t>
            </a:r>
          </a:p>
          <a:p>
            <a:endParaRPr lang="en-US" sz="13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76200">
                  <a:schemeClr val="tx1"/>
                </a:glow>
              </a:effectLst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Candara" panose="020E0502030303020204" pitchFamily="34" charset="0"/>
              </a:rPr>
              <a:t>One of the most popular methods for web hacking.</a:t>
            </a:r>
          </a:p>
          <a:p>
            <a:endParaRPr lang="en-US" sz="13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76200">
                  <a:schemeClr val="tx1"/>
                </a:glow>
              </a:effectLst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76200">
                    <a:schemeClr val="tx1"/>
                  </a:glow>
                </a:effectLst>
                <a:latin typeface="Candara" panose="020E0502030303020204" pitchFamily="34" charset="0"/>
              </a:rPr>
              <a:t>The act of inserting malicious code into SQL statements through web page input.</a:t>
            </a:r>
            <a:endParaRPr lang="en-US" sz="4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76200">
                  <a:schemeClr val="tx1"/>
                </a:glow>
              </a:effectLst>
              <a:latin typeface="Candara" panose="020E05020303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3E9CBB-5DE9-4CFA-9466-6DB9562ABC89}"/>
              </a:ext>
            </a:extLst>
          </p:cNvPr>
          <p:cNvSpPr txBox="1"/>
          <p:nvPr/>
        </p:nvSpPr>
        <p:spPr>
          <a:xfrm>
            <a:off x="4221145" y="2874329"/>
            <a:ext cx="7486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Bernard MT Condensed" panose="02050806060905020404" pitchFamily="18" charset="0"/>
              </a:rPr>
              <a:t>Attack Example: SQL Injection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F1807-C05B-C814-11BB-E16C60CB1EA3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/>
      <p:bldP spid="26" grpId="0" animBg="1"/>
      <p:bldP spid="3" grpId="0" animBg="1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Time for the demo 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8912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E76C0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D3391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2DB16C-4EB4-4913-8097-18800C3723A7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11454" y="2563591"/>
            <a:ext cx="7569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For the demo, we used….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8" y="3424472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8912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E76C0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D3391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2DB16C-4EB4-4913-8097-18800C3723A7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OWASP ZAP Pricing, Alternatives &amp; More 2023 | Capterra">
            <a:extLst>
              <a:ext uri="{FF2B5EF4-FFF2-40B4-BE49-F238E27FC236}">
                <a16:creationId xmlns:a16="http://schemas.microsoft.com/office/drawing/2014/main" id="{6F4866D3-B1A6-5989-E833-B27D85C7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" y="3976476"/>
            <a:ext cx="1886713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rp Suite - Jacob Riggs | Tools">
            <a:extLst>
              <a:ext uri="{FF2B5EF4-FFF2-40B4-BE49-F238E27FC236}">
                <a16:creationId xmlns:a16="http://schemas.microsoft.com/office/drawing/2014/main" id="{F4034428-FA3B-FE51-9D79-91703905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070" y="3879415"/>
            <a:ext cx="3238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hcat (@hashcat) / X">
            <a:extLst>
              <a:ext uri="{FF2B5EF4-FFF2-40B4-BE49-F238E27FC236}">
                <a16:creationId xmlns:a16="http://schemas.microsoft.com/office/drawing/2014/main" id="{F4619A6F-4925-266E-1702-F9F36E98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173" y="3763814"/>
            <a:ext cx="2187892" cy="21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79F70-53A0-CC6A-B972-102D0D2B0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546" y="4053649"/>
            <a:ext cx="3360762" cy="1688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5228F-876B-4D56-E1A7-42565F43D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807" y="306768"/>
            <a:ext cx="6540385" cy="21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n testing background image - Roka Security">
            <a:extLst>
              <a:ext uri="{FF2B5EF4-FFF2-40B4-BE49-F238E27FC236}">
                <a16:creationId xmlns:a16="http://schemas.microsoft.com/office/drawing/2014/main" id="{9D6E0311-767D-E129-B4F3-C9277576C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1" r="14214" b="-1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68D94-477A-83A8-7126-64A939AD95B3}"/>
              </a:ext>
            </a:extLst>
          </p:cNvPr>
          <p:cNvSpPr txBox="1"/>
          <p:nvPr/>
        </p:nvSpPr>
        <p:spPr>
          <a:xfrm>
            <a:off x="83834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Vulnerabilities Identified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B407D97B-0023-6C2F-17BB-9FE2E7B79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344" y="2013625"/>
            <a:ext cx="4614759" cy="416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FFFF"/>
                </a:solidFill>
              </a:rPr>
              <a:t>Authentication Bypass using cookie tokens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FFFF"/>
                </a:solidFill>
              </a:rPr>
              <a:t>Maintaining Access Control by changing users’ passwords via SQL Injection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FFFF"/>
                </a:solidFill>
              </a:rPr>
              <a:t>Sensitive Data exposure (credit cards, login and passwords)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FFFFFF"/>
                </a:solidFill>
              </a:rPr>
              <a:t>Identity theft (addresses, names, mobile numbers)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FFFFFF"/>
              </a:solidFill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i="1" dirty="0">
              <a:solidFill>
                <a:srgbClr val="FFFFFF"/>
              </a:solidFill>
            </a:endParaRPr>
          </a:p>
        </p:txBody>
      </p:sp>
      <p:pic>
        <p:nvPicPr>
          <p:cNvPr id="1028" name="Picture 4" descr="Global Penetration Testing Market To Exceed $5 Billion USD Annually By 2031">
            <a:extLst>
              <a:ext uri="{FF2B5EF4-FFF2-40B4-BE49-F238E27FC236}">
                <a16:creationId xmlns:a16="http://schemas.microsoft.com/office/drawing/2014/main" id="{189BD3C2-D472-BBF7-E833-A55BD5BF1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3" r="-3" b="-3"/>
          <a:stretch/>
        </p:blipFill>
        <p:spPr bwMode="auto"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2DB16C-4EB4-4913-8097-18800C3723A7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924" y="1133856"/>
            <a:ext cx="11298622" cy="5195867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[1] “Cybercrime To Cost The World $10.5 Trillion Annually By 2025,” Cybercrime Magazine, Feb. 21, 2018.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  <a:hlinkClick r:id="rId3"/>
              </a:rPr>
              <a:t>https://cybersecurityventures.com/hackerpocalypse-cybercrime-report-2016/#:~:text=Cybersecurity%20Ventures%20expects%20global%20cybercrime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[2] N. James, “Cyber Crime Statistics 2023: Cost, Industries, and Trends - Astra Security Blog,” www.getastra.com, Dec. 06, 2022. https://www.getastra.com/blog/security-audit/cyber-crime-statistics/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[3] First Response, “UK and US Cybercrime Statistics,” First Response, Jul. 12, 2022. https://first-response.co.uk/articles/uk-and-us-cybercrime-statistics/ (accessed Nov. 16, 2023).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4525" y="267753"/>
            <a:ext cx="8362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WORKS CITED IN PRESENTATION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10E896-D243-05B5-9535-9133794FA53E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4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9999" y="2474892"/>
            <a:ext cx="5508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35879" y="3244333"/>
            <a:ext cx="1920240" cy="91440"/>
            <a:chOff x="4831644" y="3200400"/>
            <a:chExt cx="1920240" cy="91440"/>
          </a:xfrm>
        </p:grpSpPr>
        <p:sp>
          <p:nvSpPr>
            <p:cNvPr id="2" name="Rectangle 1"/>
            <p:cNvSpPr/>
            <p:nvPr/>
          </p:nvSpPr>
          <p:spPr>
            <a:xfrm>
              <a:off x="4831644" y="3200400"/>
              <a:ext cx="640080" cy="91440"/>
            </a:xfrm>
            <a:prstGeom prst="rect">
              <a:avLst/>
            </a:prstGeom>
            <a:solidFill>
              <a:srgbClr val="F8912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1724" y="3200400"/>
              <a:ext cx="640080" cy="91440"/>
            </a:xfrm>
            <a:prstGeom prst="rect">
              <a:avLst/>
            </a:prstGeom>
            <a:solidFill>
              <a:srgbClr val="E76C0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11804" y="3200400"/>
              <a:ext cx="640080" cy="91440"/>
            </a:xfrm>
            <a:prstGeom prst="rect">
              <a:avLst/>
            </a:prstGeom>
            <a:solidFill>
              <a:srgbClr val="D33914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2DB16C-4EB4-4913-8097-18800C3723A7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9">
            <a:extLst>
              <a:ext uri="{FF2B5EF4-FFF2-40B4-BE49-F238E27FC236}">
                <a16:creationId xmlns:a16="http://schemas.microsoft.com/office/drawing/2014/main" id="{540FE9E5-8514-429D-A911-D2700B73AE5A}"/>
              </a:ext>
            </a:extLst>
          </p:cNvPr>
          <p:cNvGrpSpPr>
            <a:grpSpLocks noChangeAspect="1"/>
          </p:cNvGrpSpPr>
          <p:nvPr/>
        </p:nvGrpSpPr>
        <p:grpSpPr>
          <a:xfrm>
            <a:off x="4822858" y="1140567"/>
            <a:ext cx="714567" cy="1828800"/>
            <a:chOff x="5054600" y="1652588"/>
            <a:chExt cx="187325" cy="479424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" name="Freeform 96">
              <a:extLst>
                <a:ext uri="{FF2B5EF4-FFF2-40B4-BE49-F238E27FC236}">
                  <a16:creationId xmlns:a16="http://schemas.microsoft.com/office/drawing/2014/main" id="{5E71E148-E7A6-499F-9449-464B9F90D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4600" y="1733550"/>
              <a:ext cx="187325" cy="398462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19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69"/>
                </a:cxn>
                <a:cxn ang="0">
                  <a:pos x="6" y="75"/>
                </a:cxn>
                <a:cxn ang="0">
                  <a:pos x="12" y="69"/>
                </a:cxn>
                <a:cxn ang="0">
                  <a:pos x="12" y="25"/>
                </a:cxn>
                <a:cxn ang="0">
                  <a:pos x="18" y="25"/>
                </a:cxn>
                <a:cxn ang="0">
                  <a:pos x="18" y="68"/>
                </a:cxn>
                <a:cxn ang="0">
                  <a:pos x="18" y="69"/>
                </a:cxn>
                <a:cxn ang="0">
                  <a:pos x="18" y="145"/>
                </a:cxn>
                <a:cxn ang="0">
                  <a:pos x="26" y="153"/>
                </a:cxn>
                <a:cxn ang="0">
                  <a:pos x="34" y="145"/>
                </a:cxn>
                <a:cxn ang="0">
                  <a:pos x="34" y="78"/>
                </a:cxn>
                <a:cxn ang="0">
                  <a:pos x="39" y="78"/>
                </a:cxn>
                <a:cxn ang="0">
                  <a:pos x="39" y="145"/>
                </a:cxn>
                <a:cxn ang="0">
                  <a:pos x="47" y="153"/>
                </a:cxn>
                <a:cxn ang="0">
                  <a:pos x="55" y="145"/>
                </a:cxn>
                <a:cxn ang="0">
                  <a:pos x="55" y="68"/>
                </a:cxn>
                <a:cxn ang="0">
                  <a:pos x="55" y="67"/>
                </a:cxn>
                <a:cxn ang="0">
                  <a:pos x="55" y="25"/>
                </a:cxn>
                <a:cxn ang="0">
                  <a:pos x="60" y="25"/>
                </a:cxn>
                <a:cxn ang="0">
                  <a:pos x="60" y="69"/>
                </a:cxn>
                <a:cxn ang="0">
                  <a:pos x="66" y="75"/>
                </a:cxn>
                <a:cxn ang="0">
                  <a:pos x="73" y="69"/>
                </a:cxn>
                <a:cxn ang="0">
                  <a:pos x="73" y="18"/>
                </a:cxn>
                <a:cxn ang="0">
                  <a:pos x="73" y="16"/>
                </a:cxn>
                <a:cxn ang="0">
                  <a:pos x="73" y="15"/>
                </a:cxn>
                <a:cxn ang="0">
                  <a:pos x="55" y="1"/>
                </a:cxn>
              </a:cxnLst>
              <a:rect l="0" t="0" r="r" b="b"/>
              <a:pathLst>
                <a:path w="73" h="153">
                  <a:moveTo>
                    <a:pt x="55" y="1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1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5"/>
                    <a:pt x="6" y="75"/>
                  </a:cubicBezTo>
                  <a:cubicBezTo>
                    <a:pt x="10" y="75"/>
                    <a:pt x="12" y="73"/>
                    <a:pt x="12" y="6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68"/>
                    <a:pt x="18" y="69"/>
                    <a:pt x="18" y="69"/>
                  </a:cubicBezTo>
                  <a:cubicBezTo>
                    <a:pt x="18" y="145"/>
                    <a:pt x="18" y="145"/>
                    <a:pt x="18" y="145"/>
                  </a:cubicBezTo>
                  <a:cubicBezTo>
                    <a:pt x="18" y="150"/>
                    <a:pt x="21" y="153"/>
                    <a:pt x="26" y="153"/>
                  </a:cubicBezTo>
                  <a:cubicBezTo>
                    <a:pt x="31" y="153"/>
                    <a:pt x="34" y="150"/>
                    <a:pt x="34" y="14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9" y="150"/>
                    <a:pt x="42" y="153"/>
                    <a:pt x="47" y="153"/>
                  </a:cubicBezTo>
                  <a:cubicBezTo>
                    <a:pt x="52" y="153"/>
                    <a:pt x="55" y="150"/>
                    <a:pt x="55" y="145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3"/>
                    <a:pt x="63" y="75"/>
                    <a:pt x="66" y="75"/>
                  </a:cubicBezTo>
                  <a:cubicBezTo>
                    <a:pt x="70" y="75"/>
                    <a:pt x="73" y="73"/>
                    <a:pt x="73" y="6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0"/>
                    <a:pt x="67" y="1"/>
                    <a:pt x="55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Oval 97">
              <a:extLst>
                <a:ext uri="{FF2B5EF4-FFF2-40B4-BE49-F238E27FC236}">
                  <a16:creationId xmlns:a16="http://schemas.microsoft.com/office/drawing/2014/main" id="{CD80B78E-55E7-47D5-B3F2-5AA8C603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1652588"/>
              <a:ext cx="74613" cy="762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84">
            <a:extLst>
              <a:ext uri="{FF2B5EF4-FFF2-40B4-BE49-F238E27FC236}">
                <a16:creationId xmlns:a16="http://schemas.microsoft.com/office/drawing/2014/main" id="{086096A3-96D6-4315-BCCB-1CBDADF162D7}"/>
              </a:ext>
            </a:extLst>
          </p:cNvPr>
          <p:cNvGrpSpPr>
            <a:grpSpLocks noChangeAspect="1"/>
          </p:cNvGrpSpPr>
          <p:nvPr/>
        </p:nvGrpSpPr>
        <p:grpSpPr>
          <a:xfrm>
            <a:off x="6262884" y="1194203"/>
            <a:ext cx="851858" cy="1828800"/>
            <a:chOff x="6213475" y="1668463"/>
            <a:chExt cx="227013" cy="487362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2" name="Oval 98">
              <a:extLst>
                <a:ext uri="{FF2B5EF4-FFF2-40B4-BE49-F238E27FC236}">
                  <a16:creationId xmlns:a16="http://schemas.microsoft.com/office/drawing/2014/main" id="{ECFEE712-600D-4569-BC2F-898E472D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263" y="1668463"/>
              <a:ext cx="73025" cy="730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99">
              <a:extLst>
                <a:ext uri="{FF2B5EF4-FFF2-40B4-BE49-F238E27FC236}">
                  <a16:creationId xmlns:a16="http://schemas.microsoft.com/office/drawing/2014/main" id="{04E4681C-F4C9-401C-977D-36ACB4B6B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1757363"/>
              <a:ext cx="227013" cy="398462"/>
            </a:xfrm>
            <a:custGeom>
              <a:avLst/>
              <a:gdLst/>
              <a:ahLst/>
              <a:cxnLst>
                <a:cxn ang="0">
                  <a:pos x="87" y="56"/>
                </a:cxn>
                <a:cxn ang="0">
                  <a:pos x="71" y="9"/>
                </a:cxn>
                <a:cxn ang="0">
                  <a:pos x="61" y="0"/>
                </a:cxn>
                <a:cxn ang="0">
                  <a:pos x="26" y="0"/>
                </a:cxn>
                <a:cxn ang="0">
                  <a:pos x="18" y="4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6" y="7"/>
                </a:cxn>
                <a:cxn ang="0">
                  <a:pos x="1" y="56"/>
                </a:cxn>
                <a:cxn ang="0">
                  <a:pos x="5" y="64"/>
                </a:cxn>
                <a:cxn ang="0">
                  <a:pos x="13" y="60"/>
                </a:cxn>
                <a:cxn ang="0">
                  <a:pos x="25" y="21"/>
                </a:cxn>
                <a:cxn ang="0">
                  <a:pos x="26" y="21"/>
                </a:cxn>
                <a:cxn ang="0">
                  <a:pos x="27" y="21"/>
                </a:cxn>
                <a:cxn ang="0">
                  <a:pos x="9" y="91"/>
                </a:cxn>
                <a:cxn ang="0">
                  <a:pos x="28" y="91"/>
                </a:cxn>
                <a:cxn ang="0">
                  <a:pos x="28" y="146"/>
                </a:cxn>
                <a:cxn ang="0">
                  <a:pos x="35" y="153"/>
                </a:cxn>
                <a:cxn ang="0">
                  <a:pos x="42" y="146"/>
                </a:cxn>
                <a:cxn ang="0">
                  <a:pos x="42" y="91"/>
                </a:cxn>
                <a:cxn ang="0">
                  <a:pos x="46" y="91"/>
                </a:cxn>
                <a:cxn ang="0">
                  <a:pos x="46" y="146"/>
                </a:cxn>
                <a:cxn ang="0">
                  <a:pos x="54" y="153"/>
                </a:cxn>
                <a:cxn ang="0">
                  <a:pos x="61" y="146"/>
                </a:cxn>
                <a:cxn ang="0">
                  <a:pos x="61" y="91"/>
                </a:cxn>
                <a:cxn ang="0">
                  <a:pos x="80" y="91"/>
                </a:cxn>
                <a:cxn ang="0">
                  <a:pos x="60" y="21"/>
                </a:cxn>
                <a:cxn ang="0">
                  <a:pos x="61" y="21"/>
                </a:cxn>
                <a:cxn ang="0">
                  <a:pos x="62" y="21"/>
                </a:cxn>
                <a:cxn ang="0">
                  <a:pos x="75" y="60"/>
                </a:cxn>
                <a:cxn ang="0">
                  <a:pos x="83" y="64"/>
                </a:cxn>
                <a:cxn ang="0">
                  <a:pos x="87" y="56"/>
                </a:cxn>
              </a:cxnLst>
              <a:rect l="0" t="0" r="r" b="b"/>
              <a:pathLst>
                <a:path w="88" h="153">
                  <a:moveTo>
                    <a:pt x="87" y="56"/>
                  </a:moveTo>
                  <a:cubicBezTo>
                    <a:pt x="71" y="9"/>
                    <a:pt x="71" y="9"/>
                    <a:pt x="71" y="9"/>
                  </a:cubicBezTo>
                  <a:cubicBezTo>
                    <a:pt x="71" y="4"/>
                    <a:pt x="67" y="0"/>
                    <a:pt x="6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19" y="1"/>
                    <a:pt x="18" y="4"/>
                  </a:cubicBezTo>
                  <a:cubicBezTo>
                    <a:pt x="17" y="5"/>
                    <a:pt x="17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60"/>
                    <a:pt x="2" y="63"/>
                    <a:pt x="5" y="64"/>
                  </a:cubicBezTo>
                  <a:cubicBezTo>
                    <a:pt x="8" y="65"/>
                    <a:pt x="12" y="63"/>
                    <a:pt x="13" y="6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28" y="91"/>
                    <a:pt x="28" y="91"/>
                    <a:pt x="28" y="91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28" y="150"/>
                    <a:pt x="31" y="153"/>
                    <a:pt x="35" y="153"/>
                  </a:cubicBezTo>
                  <a:cubicBezTo>
                    <a:pt x="39" y="153"/>
                    <a:pt x="42" y="150"/>
                    <a:pt x="42" y="146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146"/>
                    <a:pt x="46" y="146"/>
                    <a:pt x="46" y="146"/>
                  </a:cubicBezTo>
                  <a:cubicBezTo>
                    <a:pt x="46" y="150"/>
                    <a:pt x="50" y="153"/>
                    <a:pt x="54" y="153"/>
                  </a:cubicBezTo>
                  <a:cubicBezTo>
                    <a:pt x="58" y="153"/>
                    <a:pt x="61" y="150"/>
                    <a:pt x="61" y="146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77" y="63"/>
                    <a:pt x="80" y="65"/>
                    <a:pt x="83" y="64"/>
                  </a:cubicBezTo>
                  <a:cubicBezTo>
                    <a:pt x="87" y="63"/>
                    <a:pt x="88" y="59"/>
                    <a:pt x="87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C4E0F7-2C51-469D-B082-8AC15D6D1A26}"/>
              </a:ext>
            </a:extLst>
          </p:cNvPr>
          <p:cNvSpPr/>
          <p:nvPr/>
        </p:nvSpPr>
        <p:spPr>
          <a:xfrm>
            <a:off x="7456935" y="612648"/>
            <a:ext cx="580396" cy="3172838"/>
          </a:xfrm>
          <a:custGeom>
            <a:avLst/>
            <a:gdLst>
              <a:gd name="connsiteX0" fmla="*/ 457200 w 914400"/>
              <a:gd name="connsiteY0" fmla="*/ 0 h 4998720"/>
              <a:gd name="connsiteX1" fmla="*/ 905111 w 914400"/>
              <a:gd name="connsiteY1" fmla="*/ 109518 h 4998720"/>
              <a:gd name="connsiteX2" fmla="*/ 914400 w 914400"/>
              <a:gd name="connsiteY2" fmla="*/ 137160 h 4998720"/>
              <a:gd name="connsiteX3" fmla="*/ 914400 w 914400"/>
              <a:gd name="connsiteY3" fmla="*/ 137160 h 4998720"/>
              <a:gd name="connsiteX4" fmla="*/ 914400 w 914400"/>
              <a:gd name="connsiteY4" fmla="*/ 137160 h 4998720"/>
              <a:gd name="connsiteX5" fmla="*/ 914400 w 914400"/>
              <a:gd name="connsiteY5" fmla="*/ 4861560 h 4998720"/>
              <a:gd name="connsiteX6" fmla="*/ 457200 w 914400"/>
              <a:gd name="connsiteY6" fmla="*/ 4998720 h 4998720"/>
              <a:gd name="connsiteX7" fmla="*/ 0 w 914400"/>
              <a:gd name="connsiteY7" fmla="*/ 4861560 h 4998720"/>
              <a:gd name="connsiteX8" fmla="*/ 0 w 914400"/>
              <a:gd name="connsiteY8" fmla="*/ 137160 h 4998720"/>
              <a:gd name="connsiteX9" fmla="*/ 0 w 914400"/>
              <a:gd name="connsiteY9" fmla="*/ 137160 h 4998720"/>
              <a:gd name="connsiteX10" fmla="*/ 0 w 914400"/>
              <a:gd name="connsiteY10" fmla="*/ 137160 h 4998720"/>
              <a:gd name="connsiteX11" fmla="*/ 9289 w 914400"/>
              <a:gd name="connsiteY11" fmla="*/ 109518 h 4998720"/>
              <a:gd name="connsiteX12" fmla="*/ 457200 w 914400"/>
              <a:gd name="connsiteY1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" h="4998720">
                <a:moveTo>
                  <a:pt x="457200" y="0"/>
                </a:moveTo>
                <a:cubicBezTo>
                  <a:pt x="678142" y="0"/>
                  <a:pt x="862479" y="47016"/>
                  <a:pt x="905111" y="109518"/>
                </a:cubicBezTo>
                <a:lnTo>
                  <a:pt x="914400" y="137160"/>
                </a:lnTo>
                <a:lnTo>
                  <a:pt x="914400" y="137160"/>
                </a:lnTo>
                <a:lnTo>
                  <a:pt x="914400" y="137160"/>
                </a:lnTo>
                <a:lnTo>
                  <a:pt x="914400" y="4861560"/>
                </a:lnTo>
                <a:cubicBezTo>
                  <a:pt x="914400" y="4937311"/>
                  <a:pt x="709705" y="4998720"/>
                  <a:pt x="457200" y="4998720"/>
                </a:cubicBezTo>
                <a:cubicBezTo>
                  <a:pt x="204695" y="4998720"/>
                  <a:pt x="0" y="4937311"/>
                  <a:pt x="0" y="4861560"/>
                </a:cubicBezTo>
                <a:lnTo>
                  <a:pt x="0" y="137160"/>
                </a:lnTo>
                <a:lnTo>
                  <a:pt x="0" y="137160"/>
                </a:lnTo>
                <a:lnTo>
                  <a:pt x="0" y="137160"/>
                </a:lnTo>
                <a:lnTo>
                  <a:pt x="9289" y="109518"/>
                </a:lnTo>
                <a:cubicBezTo>
                  <a:pt x="51921" y="47016"/>
                  <a:pt x="236258" y="0"/>
                  <a:pt x="4572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B3907F-EF2B-435E-BAF5-123A5C2A9D4C}"/>
              </a:ext>
            </a:extLst>
          </p:cNvPr>
          <p:cNvGrpSpPr/>
          <p:nvPr/>
        </p:nvGrpSpPr>
        <p:grpSpPr>
          <a:xfrm>
            <a:off x="7456935" y="1020923"/>
            <a:ext cx="580397" cy="2629138"/>
            <a:chOff x="3048000" y="3048000"/>
            <a:chExt cx="914401" cy="3048000"/>
          </a:xfrm>
          <a:solidFill>
            <a:srgbClr val="E04621"/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88D872-2895-47CD-887F-3AD69559340C}"/>
                </a:ext>
              </a:extLst>
            </p:cNvPr>
            <p:cNvGrpSpPr/>
            <p:nvPr/>
          </p:nvGrpSpPr>
          <p:grpSpPr>
            <a:xfrm>
              <a:off x="3048000" y="3048000"/>
              <a:ext cx="914400" cy="3048000"/>
              <a:chOff x="3048000" y="1310640"/>
              <a:chExt cx="914400" cy="4738861"/>
            </a:xfrm>
            <a:grpFill/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970CC7-F428-40F1-B4A6-62908EE2E75F}"/>
                  </a:ext>
                </a:extLst>
              </p:cNvPr>
              <p:cNvSpPr/>
              <p:nvPr/>
            </p:nvSpPr>
            <p:spPr>
              <a:xfrm>
                <a:off x="3048000" y="1310640"/>
                <a:ext cx="914400" cy="2744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254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B94A55-E59F-4F4C-AE31-B4FA025836C9}"/>
                  </a:ext>
                </a:extLst>
              </p:cNvPr>
              <p:cNvSpPr/>
              <p:nvPr/>
            </p:nvSpPr>
            <p:spPr>
              <a:xfrm>
                <a:off x="3048000" y="1447800"/>
                <a:ext cx="914400" cy="4601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0BDFE4F1-7845-4E54-B84C-16FE3872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195743"/>
              <a:ext cx="914401" cy="30966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ato"/>
                </a:rPr>
                <a:t>82%</a:t>
              </a:r>
              <a:endParaRPr lang="en-US" sz="1400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9330EC-EDD9-489F-B5E8-75CF891EA7BD}"/>
              </a:ext>
            </a:extLst>
          </p:cNvPr>
          <p:cNvGrpSpPr/>
          <p:nvPr/>
        </p:nvGrpSpPr>
        <p:grpSpPr>
          <a:xfrm>
            <a:off x="7456935" y="3454533"/>
            <a:ext cx="580396" cy="330953"/>
            <a:chOff x="6781800" y="2978741"/>
            <a:chExt cx="914400" cy="13563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33C779-094D-4A0E-A619-8F791BF4122E}"/>
                </a:ext>
              </a:extLst>
            </p:cNvPr>
            <p:cNvSpPr/>
            <p:nvPr/>
          </p:nvSpPr>
          <p:spPr>
            <a:xfrm rot="16200000">
              <a:off x="6560820" y="3199722"/>
              <a:ext cx="1356360" cy="914400"/>
            </a:xfrm>
            <a:custGeom>
              <a:avLst/>
              <a:gdLst>
                <a:gd name="connsiteX0" fmla="*/ 1356360 w 1356360"/>
                <a:gd name="connsiteY0" fmla="*/ 457200 h 914400"/>
                <a:gd name="connsiteX1" fmla="*/ 1236138 w 1356360"/>
                <a:gd name="connsiteY1" fmla="*/ 554187 h 914400"/>
                <a:gd name="connsiteX2" fmla="*/ 1214304 w 1356360"/>
                <a:gd name="connsiteY2" fmla="*/ 560207 h 914400"/>
                <a:gd name="connsiteX3" fmla="*/ 1208037 w 1356360"/>
                <a:gd name="connsiteY3" fmla="*/ 635163 h 914400"/>
                <a:gd name="connsiteX4" fmla="*/ 1094574 w 1356360"/>
                <a:gd name="connsiteY4" fmla="*/ 914400 h 914400"/>
                <a:gd name="connsiteX5" fmla="*/ 144649 w 1356360"/>
                <a:gd name="connsiteY5" fmla="*/ 914400 h 914400"/>
                <a:gd name="connsiteX6" fmla="*/ 144649 w 1356360"/>
                <a:gd name="connsiteY6" fmla="*/ 912489 h 914400"/>
                <a:gd name="connsiteX7" fmla="*/ 140585 w 1356360"/>
                <a:gd name="connsiteY7" fmla="*/ 914400 h 914400"/>
                <a:gd name="connsiteX8" fmla="*/ 132853 w 1356360"/>
                <a:gd name="connsiteY8" fmla="*/ 910764 h 914400"/>
                <a:gd name="connsiteX9" fmla="*/ 123139 w 1356360"/>
                <a:gd name="connsiteY9" fmla="*/ 914400 h 914400"/>
                <a:gd name="connsiteX10" fmla="*/ 0 w 1356360"/>
                <a:gd name="connsiteY10" fmla="*/ 457200 h 914400"/>
                <a:gd name="connsiteX11" fmla="*/ 123140 w 1356360"/>
                <a:gd name="connsiteY11" fmla="*/ 0 h 914400"/>
                <a:gd name="connsiteX12" fmla="*/ 132854 w 1356360"/>
                <a:gd name="connsiteY12" fmla="*/ 3636 h 914400"/>
                <a:gd name="connsiteX13" fmla="*/ 140585 w 1356360"/>
                <a:gd name="connsiteY13" fmla="*/ 0 h 914400"/>
                <a:gd name="connsiteX14" fmla="*/ 144649 w 1356360"/>
                <a:gd name="connsiteY14" fmla="*/ 1912 h 914400"/>
                <a:gd name="connsiteX15" fmla="*/ 144649 w 1356360"/>
                <a:gd name="connsiteY15" fmla="*/ 0 h 914400"/>
                <a:gd name="connsiteX16" fmla="*/ 1094574 w 1356360"/>
                <a:gd name="connsiteY16" fmla="*/ 0 h 914400"/>
                <a:gd name="connsiteX17" fmla="*/ 1208037 w 1356360"/>
                <a:gd name="connsiteY17" fmla="*/ 279237 h 914400"/>
                <a:gd name="connsiteX18" fmla="*/ 1214304 w 1356360"/>
                <a:gd name="connsiteY18" fmla="*/ 354194 h 914400"/>
                <a:gd name="connsiteX19" fmla="*/ 1236138 w 1356360"/>
                <a:gd name="connsiteY19" fmla="*/ 360214 h 914400"/>
                <a:gd name="connsiteX20" fmla="*/ 1356360 w 1356360"/>
                <a:gd name="connsiteY20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56360" h="914400">
                  <a:moveTo>
                    <a:pt x="1356360" y="457200"/>
                  </a:moveTo>
                  <a:cubicBezTo>
                    <a:pt x="1356360" y="495076"/>
                    <a:pt x="1310417" y="529366"/>
                    <a:pt x="1236138" y="554187"/>
                  </a:cubicBezTo>
                  <a:lnTo>
                    <a:pt x="1214304" y="560207"/>
                  </a:lnTo>
                  <a:lnTo>
                    <a:pt x="1208037" y="635163"/>
                  </a:lnTo>
                  <a:cubicBezTo>
                    <a:pt x="1189343" y="799259"/>
                    <a:pt x="1145580" y="914400"/>
                    <a:pt x="1094574" y="914400"/>
                  </a:cubicBezTo>
                  <a:lnTo>
                    <a:pt x="144649" y="914400"/>
                  </a:lnTo>
                  <a:lnTo>
                    <a:pt x="144649" y="912489"/>
                  </a:lnTo>
                  <a:lnTo>
                    <a:pt x="140585" y="914400"/>
                  </a:lnTo>
                  <a:lnTo>
                    <a:pt x="132853" y="910764"/>
                  </a:lnTo>
                  <a:lnTo>
                    <a:pt x="123139" y="914400"/>
                  </a:lnTo>
                  <a:cubicBezTo>
                    <a:pt x="55132" y="914400"/>
                    <a:pt x="0" y="709705"/>
                    <a:pt x="0" y="457200"/>
                  </a:cubicBezTo>
                  <a:cubicBezTo>
                    <a:pt x="0" y="204695"/>
                    <a:pt x="55132" y="0"/>
                    <a:pt x="123140" y="0"/>
                  </a:cubicBezTo>
                  <a:lnTo>
                    <a:pt x="132854" y="3636"/>
                  </a:lnTo>
                  <a:lnTo>
                    <a:pt x="140585" y="0"/>
                  </a:lnTo>
                  <a:lnTo>
                    <a:pt x="144649" y="1912"/>
                  </a:lnTo>
                  <a:lnTo>
                    <a:pt x="144649" y="0"/>
                  </a:lnTo>
                  <a:lnTo>
                    <a:pt x="1094574" y="0"/>
                  </a:lnTo>
                  <a:cubicBezTo>
                    <a:pt x="1145580" y="0"/>
                    <a:pt x="1189343" y="115141"/>
                    <a:pt x="1208037" y="279237"/>
                  </a:cubicBezTo>
                  <a:lnTo>
                    <a:pt x="1214304" y="354194"/>
                  </a:lnTo>
                  <a:lnTo>
                    <a:pt x="1236138" y="360214"/>
                  </a:lnTo>
                  <a:cubicBezTo>
                    <a:pt x="1310417" y="385035"/>
                    <a:pt x="1356360" y="419325"/>
                    <a:pt x="1356360" y="45720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BA56D51B-DE27-47BE-A877-D1B95C79B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6604239" y="3412831"/>
              <a:ext cx="1256095" cy="387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endParaRPr lang="en-US" sz="120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420F95-4838-4B6C-ACF8-C7CB4299BFC6}"/>
              </a:ext>
            </a:extLst>
          </p:cNvPr>
          <p:cNvSpPr/>
          <p:nvPr/>
        </p:nvSpPr>
        <p:spPr>
          <a:xfrm>
            <a:off x="3666475" y="612648"/>
            <a:ext cx="580396" cy="3172838"/>
          </a:xfrm>
          <a:custGeom>
            <a:avLst/>
            <a:gdLst>
              <a:gd name="connsiteX0" fmla="*/ 457200 w 914400"/>
              <a:gd name="connsiteY0" fmla="*/ 0 h 4998720"/>
              <a:gd name="connsiteX1" fmla="*/ 905111 w 914400"/>
              <a:gd name="connsiteY1" fmla="*/ 109518 h 4998720"/>
              <a:gd name="connsiteX2" fmla="*/ 914400 w 914400"/>
              <a:gd name="connsiteY2" fmla="*/ 137160 h 4998720"/>
              <a:gd name="connsiteX3" fmla="*/ 914400 w 914400"/>
              <a:gd name="connsiteY3" fmla="*/ 137160 h 4998720"/>
              <a:gd name="connsiteX4" fmla="*/ 914400 w 914400"/>
              <a:gd name="connsiteY4" fmla="*/ 137160 h 4998720"/>
              <a:gd name="connsiteX5" fmla="*/ 914400 w 914400"/>
              <a:gd name="connsiteY5" fmla="*/ 4861560 h 4998720"/>
              <a:gd name="connsiteX6" fmla="*/ 457200 w 914400"/>
              <a:gd name="connsiteY6" fmla="*/ 4998720 h 4998720"/>
              <a:gd name="connsiteX7" fmla="*/ 0 w 914400"/>
              <a:gd name="connsiteY7" fmla="*/ 4861560 h 4998720"/>
              <a:gd name="connsiteX8" fmla="*/ 0 w 914400"/>
              <a:gd name="connsiteY8" fmla="*/ 137160 h 4998720"/>
              <a:gd name="connsiteX9" fmla="*/ 0 w 914400"/>
              <a:gd name="connsiteY9" fmla="*/ 137160 h 4998720"/>
              <a:gd name="connsiteX10" fmla="*/ 0 w 914400"/>
              <a:gd name="connsiteY10" fmla="*/ 137160 h 4998720"/>
              <a:gd name="connsiteX11" fmla="*/ 9289 w 914400"/>
              <a:gd name="connsiteY11" fmla="*/ 109518 h 4998720"/>
              <a:gd name="connsiteX12" fmla="*/ 457200 w 914400"/>
              <a:gd name="connsiteY1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" h="4998720">
                <a:moveTo>
                  <a:pt x="457200" y="0"/>
                </a:moveTo>
                <a:cubicBezTo>
                  <a:pt x="678142" y="0"/>
                  <a:pt x="862479" y="47016"/>
                  <a:pt x="905111" y="109518"/>
                </a:cubicBezTo>
                <a:lnTo>
                  <a:pt x="914400" y="137160"/>
                </a:lnTo>
                <a:lnTo>
                  <a:pt x="914400" y="137160"/>
                </a:lnTo>
                <a:lnTo>
                  <a:pt x="914400" y="137160"/>
                </a:lnTo>
                <a:lnTo>
                  <a:pt x="914400" y="4861560"/>
                </a:lnTo>
                <a:cubicBezTo>
                  <a:pt x="914400" y="4937311"/>
                  <a:pt x="709705" y="4998720"/>
                  <a:pt x="457200" y="4998720"/>
                </a:cubicBezTo>
                <a:cubicBezTo>
                  <a:pt x="204695" y="4998720"/>
                  <a:pt x="0" y="4937311"/>
                  <a:pt x="0" y="4861560"/>
                </a:cubicBezTo>
                <a:lnTo>
                  <a:pt x="0" y="137160"/>
                </a:lnTo>
                <a:lnTo>
                  <a:pt x="0" y="137160"/>
                </a:lnTo>
                <a:lnTo>
                  <a:pt x="0" y="137160"/>
                </a:lnTo>
                <a:lnTo>
                  <a:pt x="9289" y="109518"/>
                </a:lnTo>
                <a:cubicBezTo>
                  <a:pt x="51921" y="47016"/>
                  <a:pt x="236258" y="0"/>
                  <a:pt x="4572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B2E073-252A-4910-BB19-10B802470FE9}"/>
              </a:ext>
            </a:extLst>
          </p:cNvPr>
          <p:cNvGrpSpPr/>
          <p:nvPr/>
        </p:nvGrpSpPr>
        <p:grpSpPr>
          <a:xfrm>
            <a:off x="3666475" y="2789137"/>
            <a:ext cx="580397" cy="860923"/>
            <a:chOff x="3048000" y="3048000"/>
            <a:chExt cx="914401" cy="3048000"/>
          </a:xfrm>
          <a:solidFill>
            <a:srgbClr val="CE8E40"/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D33F27-6985-47EE-A78E-287C00BFEF3E}"/>
                </a:ext>
              </a:extLst>
            </p:cNvPr>
            <p:cNvGrpSpPr/>
            <p:nvPr/>
          </p:nvGrpSpPr>
          <p:grpSpPr>
            <a:xfrm>
              <a:off x="3048000" y="3048000"/>
              <a:ext cx="914400" cy="3048000"/>
              <a:chOff x="3048000" y="1310640"/>
              <a:chExt cx="914400" cy="4738861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D2951A1-D0D8-4A04-85C8-00776F622610}"/>
                  </a:ext>
                </a:extLst>
              </p:cNvPr>
              <p:cNvSpPr/>
              <p:nvPr/>
            </p:nvSpPr>
            <p:spPr>
              <a:xfrm>
                <a:off x="3048000" y="1310640"/>
                <a:ext cx="914400" cy="2744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254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2CB5270-F68E-4DDF-AE0B-DEDB21DCE673}"/>
                  </a:ext>
                </a:extLst>
              </p:cNvPr>
              <p:cNvSpPr/>
              <p:nvPr/>
            </p:nvSpPr>
            <p:spPr>
              <a:xfrm>
                <a:off x="3048000" y="1447801"/>
                <a:ext cx="914400" cy="46017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 Box 10">
              <a:extLst>
                <a:ext uri="{FF2B5EF4-FFF2-40B4-BE49-F238E27FC236}">
                  <a16:creationId xmlns:a16="http://schemas.microsoft.com/office/drawing/2014/main" id="{7326CBE0-8587-4DA1-835C-00BBF3520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195744"/>
              <a:ext cx="914401" cy="98068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ato"/>
                </a:rPr>
                <a:t>15%</a:t>
              </a:r>
              <a:endParaRPr lang="en-US" sz="1400" dirty="0">
                <a:solidFill>
                  <a:schemeClr val="bg1"/>
                </a:solidFill>
                <a:latin typeface="Lato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BAF8B7-8CB7-48C3-BE97-0C9A7D83A963}"/>
              </a:ext>
            </a:extLst>
          </p:cNvPr>
          <p:cNvSpPr/>
          <p:nvPr/>
        </p:nvSpPr>
        <p:spPr>
          <a:xfrm rot="16200000">
            <a:off x="3744636" y="3283249"/>
            <a:ext cx="424074" cy="580396"/>
          </a:xfrm>
          <a:custGeom>
            <a:avLst/>
            <a:gdLst>
              <a:gd name="connsiteX0" fmla="*/ 1356360 w 1356360"/>
              <a:gd name="connsiteY0" fmla="*/ 457200 h 914400"/>
              <a:gd name="connsiteX1" fmla="*/ 1236138 w 1356360"/>
              <a:gd name="connsiteY1" fmla="*/ 554187 h 914400"/>
              <a:gd name="connsiteX2" fmla="*/ 1214304 w 1356360"/>
              <a:gd name="connsiteY2" fmla="*/ 560207 h 914400"/>
              <a:gd name="connsiteX3" fmla="*/ 1208037 w 1356360"/>
              <a:gd name="connsiteY3" fmla="*/ 635163 h 914400"/>
              <a:gd name="connsiteX4" fmla="*/ 1094574 w 1356360"/>
              <a:gd name="connsiteY4" fmla="*/ 914400 h 914400"/>
              <a:gd name="connsiteX5" fmla="*/ 144649 w 1356360"/>
              <a:gd name="connsiteY5" fmla="*/ 914400 h 914400"/>
              <a:gd name="connsiteX6" fmla="*/ 144649 w 1356360"/>
              <a:gd name="connsiteY6" fmla="*/ 912489 h 914400"/>
              <a:gd name="connsiteX7" fmla="*/ 140585 w 1356360"/>
              <a:gd name="connsiteY7" fmla="*/ 914400 h 914400"/>
              <a:gd name="connsiteX8" fmla="*/ 132853 w 1356360"/>
              <a:gd name="connsiteY8" fmla="*/ 910764 h 914400"/>
              <a:gd name="connsiteX9" fmla="*/ 123139 w 1356360"/>
              <a:gd name="connsiteY9" fmla="*/ 914400 h 914400"/>
              <a:gd name="connsiteX10" fmla="*/ 0 w 1356360"/>
              <a:gd name="connsiteY10" fmla="*/ 457200 h 914400"/>
              <a:gd name="connsiteX11" fmla="*/ 123140 w 1356360"/>
              <a:gd name="connsiteY11" fmla="*/ 0 h 914400"/>
              <a:gd name="connsiteX12" fmla="*/ 132854 w 1356360"/>
              <a:gd name="connsiteY12" fmla="*/ 3636 h 914400"/>
              <a:gd name="connsiteX13" fmla="*/ 140585 w 1356360"/>
              <a:gd name="connsiteY13" fmla="*/ 0 h 914400"/>
              <a:gd name="connsiteX14" fmla="*/ 144649 w 1356360"/>
              <a:gd name="connsiteY14" fmla="*/ 1912 h 914400"/>
              <a:gd name="connsiteX15" fmla="*/ 144649 w 1356360"/>
              <a:gd name="connsiteY15" fmla="*/ 0 h 914400"/>
              <a:gd name="connsiteX16" fmla="*/ 1094574 w 1356360"/>
              <a:gd name="connsiteY16" fmla="*/ 0 h 914400"/>
              <a:gd name="connsiteX17" fmla="*/ 1208037 w 1356360"/>
              <a:gd name="connsiteY17" fmla="*/ 279237 h 914400"/>
              <a:gd name="connsiteX18" fmla="*/ 1214304 w 1356360"/>
              <a:gd name="connsiteY18" fmla="*/ 354194 h 914400"/>
              <a:gd name="connsiteX19" fmla="*/ 1236138 w 1356360"/>
              <a:gd name="connsiteY19" fmla="*/ 360214 h 914400"/>
              <a:gd name="connsiteX20" fmla="*/ 1356360 w 1356360"/>
              <a:gd name="connsiteY20" fmla="*/ 457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56360" h="914400">
                <a:moveTo>
                  <a:pt x="1356360" y="457200"/>
                </a:moveTo>
                <a:cubicBezTo>
                  <a:pt x="1356360" y="495076"/>
                  <a:pt x="1310417" y="529366"/>
                  <a:pt x="1236138" y="554187"/>
                </a:cubicBezTo>
                <a:lnTo>
                  <a:pt x="1214304" y="560207"/>
                </a:lnTo>
                <a:lnTo>
                  <a:pt x="1208037" y="635163"/>
                </a:lnTo>
                <a:cubicBezTo>
                  <a:pt x="1189343" y="799259"/>
                  <a:pt x="1145580" y="914400"/>
                  <a:pt x="1094574" y="914400"/>
                </a:cubicBezTo>
                <a:lnTo>
                  <a:pt x="144649" y="914400"/>
                </a:lnTo>
                <a:lnTo>
                  <a:pt x="144649" y="912489"/>
                </a:lnTo>
                <a:lnTo>
                  <a:pt x="140585" y="914400"/>
                </a:lnTo>
                <a:lnTo>
                  <a:pt x="132853" y="910764"/>
                </a:lnTo>
                <a:lnTo>
                  <a:pt x="123139" y="914400"/>
                </a:lnTo>
                <a:cubicBezTo>
                  <a:pt x="55132" y="914400"/>
                  <a:pt x="0" y="709705"/>
                  <a:pt x="0" y="457200"/>
                </a:cubicBezTo>
                <a:cubicBezTo>
                  <a:pt x="0" y="204695"/>
                  <a:pt x="55132" y="0"/>
                  <a:pt x="123140" y="0"/>
                </a:cubicBezTo>
                <a:lnTo>
                  <a:pt x="132854" y="3636"/>
                </a:lnTo>
                <a:lnTo>
                  <a:pt x="140585" y="0"/>
                </a:lnTo>
                <a:lnTo>
                  <a:pt x="144649" y="1912"/>
                </a:lnTo>
                <a:lnTo>
                  <a:pt x="144649" y="0"/>
                </a:lnTo>
                <a:lnTo>
                  <a:pt x="1094574" y="0"/>
                </a:lnTo>
                <a:cubicBezTo>
                  <a:pt x="1145580" y="0"/>
                  <a:pt x="1189343" y="115141"/>
                  <a:pt x="1208037" y="279237"/>
                </a:cubicBezTo>
                <a:lnTo>
                  <a:pt x="1214304" y="354194"/>
                </a:lnTo>
                <a:lnTo>
                  <a:pt x="1236138" y="360214"/>
                </a:lnTo>
                <a:cubicBezTo>
                  <a:pt x="1310417" y="385035"/>
                  <a:pt x="1356360" y="419325"/>
                  <a:pt x="1356360" y="4572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802A5-A1D4-4CA7-B7FA-91D931B664DD}"/>
              </a:ext>
            </a:extLst>
          </p:cNvPr>
          <p:cNvSpPr txBox="1"/>
          <p:nvPr/>
        </p:nvSpPr>
        <p:spPr>
          <a:xfrm>
            <a:off x="663629" y="1310446"/>
            <a:ext cx="2836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next five years are due to see a 15% increase in cybercrime costs reaching 10.5 trillion by 2025 </a:t>
            </a:r>
            <a:r>
              <a:rPr lang="en-US" sz="1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[1]</a:t>
            </a:r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.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9F8AFEAD-34EE-402E-A3C7-AD30FB2EF358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4735030" y="3361446"/>
            <a:ext cx="2232734" cy="2232662"/>
          </a:xfrm>
          <a:prstGeom prst="blockArc">
            <a:avLst>
              <a:gd name="adj1" fmla="val 16259676"/>
              <a:gd name="adj2" fmla="val 10822413"/>
              <a:gd name="adj3" fmla="val 1442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4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648A89-A7A7-4EF5-A569-D2244EF1B02F}"/>
              </a:ext>
            </a:extLst>
          </p:cNvPr>
          <p:cNvSpPr>
            <a:spLocks noChangeAspect="1"/>
          </p:cNvSpPr>
          <p:nvPr/>
        </p:nvSpPr>
        <p:spPr>
          <a:xfrm>
            <a:off x="5264114" y="3889993"/>
            <a:ext cx="1218982" cy="1219022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4D4D4D"/>
                </a:solidFill>
                <a:latin typeface="Lato"/>
              </a:rPr>
              <a:t>$9.05M</a:t>
            </a:r>
            <a:endParaRPr lang="en-US" b="1" u="sng" dirty="0">
              <a:solidFill>
                <a:srgbClr val="4D4D4D"/>
              </a:solidFill>
              <a:latin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A74A8-3043-4396-15B8-F641F4E76615}"/>
              </a:ext>
            </a:extLst>
          </p:cNvPr>
          <p:cNvSpPr txBox="1"/>
          <p:nvPr/>
        </p:nvSpPr>
        <p:spPr>
          <a:xfrm>
            <a:off x="8379524" y="1168875"/>
            <a:ext cx="3504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Ransomware complaints in the US increased by 82%, with a 449% rise in ransom payments between 2019 to 2021 </a:t>
            </a:r>
            <a:r>
              <a:rPr lang="en-US" sz="1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[2]</a:t>
            </a:r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.</a:t>
            </a:r>
            <a:endParaRPr lang="en-US" sz="1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ED0BF-0B55-4E48-7213-66B6A3A41547}"/>
              </a:ext>
            </a:extLst>
          </p:cNvPr>
          <p:cNvSpPr txBox="1"/>
          <p:nvPr/>
        </p:nvSpPr>
        <p:spPr>
          <a:xfrm>
            <a:off x="2795441" y="5689125"/>
            <a:ext cx="61677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USA had the highest rate of costly data breaches in 2021 at $9.05 million according to IBM </a:t>
            </a:r>
            <a:r>
              <a:rPr lang="en-US" sz="1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[3]. </a:t>
            </a:r>
            <a:endParaRPr lang="en-US" sz="24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85240-813B-4FC7-EDC0-AF2B960BCCD3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29" grpId="0" animBg="1"/>
      <p:bldP spid="37" grpId="0"/>
      <p:bldP spid="38" grpId="0" animBg="1"/>
      <p:bldP spid="39" grpId="0" animBg="1"/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1314672" y="1600200"/>
            <a:ext cx="95626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ernard MT Condensed" panose="02050806060905020404" pitchFamily="18" charset="0"/>
              </a:rPr>
              <a:t>So how can companies prevent these attacks ??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BA30C-AC7E-5667-94C0-07091846663B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BEA95-FAC6-BD57-0A34-92294D09232A}"/>
              </a:ext>
            </a:extLst>
          </p:cNvPr>
          <p:cNvSpPr txBox="1"/>
          <p:nvPr/>
        </p:nvSpPr>
        <p:spPr>
          <a:xfrm>
            <a:off x="3210036" y="4168319"/>
            <a:ext cx="5771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They use penetration testing tools !!!</a:t>
            </a:r>
          </a:p>
        </p:txBody>
      </p:sp>
    </p:spTree>
    <p:extLst>
      <p:ext uri="{BB962C8B-B14F-4D97-AF65-F5344CB8AC3E}">
        <p14:creationId xmlns:p14="http://schemas.microsoft.com/office/powerpoint/2010/main" val="21969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377855" y="1753496"/>
            <a:ext cx="43030" cy="510450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628815" y="1742725"/>
            <a:ext cx="3749040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5484" y="285186"/>
            <a:ext cx="10301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What is a Penetration Tool ???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756099" y="2768355"/>
            <a:ext cx="38672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Metasploit</a:t>
            </a: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2985400" y="1409769"/>
            <a:ext cx="464991" cy="640080"/>
            <a:chOff x="3291055" y="1604118"/>
            <a:chExt cx="552452" cy="760475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3291055" y="1604118"/>
              <a:ext cx="552452" cy="760475"/>
            </a:xfrm>
            <a:custGeom>
              <a:avLst/>
              <a:gdLst/>
              <a:ahLst/>
              <a:cxnLst>
                <a:cxn ang="0">
                  <a:pos x="55" y="19"/>
                </a:cxn>
                <a:cxn ang="0">
                  <a:pos x="55" y="17"/>
                </a:cxn>
                <a:cxn ang="0">
                  <a:pos x="51" y="13"/>
                </a:cxn>
                <a:cxn ang="0">
                  <a:pos x="43" y="13"/>
                </a:cxn>
                <a:cxn ang="0">
                  <a:pos x="44" y="9"/>
                </a:cxn>
                <a:cxn ang="0">
                  <a:pos x="36" y="0"/>
                </a:cxn>
                <a:cxn ang="0">
                  <a:pos x="27" y="9"/>
                </a:cxn>
                <a:cxn ang="0">
                  <a:pos x="28" y="13"/>
                </a:cxn>
                <a:cxn ang="0">
                  <a:pos x="22" y="13"/>
                </a:cxn>
                <a:cxn ang="0">
                  <a:pos x="17" y="17"/>
                </a:cxn>
                <a:cxn ang="0">
                  <a:pos x="17" y="19"/>
                </a:cxn>
                <a:cxn ang="0">
                  <a:pos x="7" y="19"/>
                </a:cxn>
                <a:cxn ang="0">
                  <a:pos x="0" y="26"/>
                </a:cxn>
                <a:cxn ang="0">
                  <a:pos x="0" y="95"/>
                </a:cxn>
                <a:cxn ang="0">
                  <a:pos x="7" y="102"/>
                </a:cxn>
                <a:cxn ang="0">
                  <a:pos x="66" y="102"/>
                </a:cxn>
                <a:cxn ang="0">
                  <a:pos x="73" y="95"/>
                </a:cxn>
                <a:cxn ang="0">
                  <a:pos x="73" y="26"/>
                </a:cxn>
                <a:cxn ang="0">
                  <a:pos x="66" y="19"/>
                </a:cxn>
                <a:cxn ang="0">
                  <a:pos x="55" y="19"/>
                </a:cxn>
                <a:cxn ang="0">
                  <a:pos x="31" y="9"/>
                </a:cxn>
                <a:cxn ang="0">
                  <a:pos x="36" y="3"/>
                </a:cxn>
                <a:cxn ang="0">
                  <a:pos x="41" y="9"/>
                </a:cxn>
                <a:cxn ang="0">
                  <a:pos x="39" y="13"/>
                </a:cxn>
                <a:cxn ang="0">
                  <a:pos x="32" y="13"/>
                </a:cxn>
                <a:cxn ang="0">
                  <a:pos x="31" y="9"/>
                </a:cxn>
                <a:cxn ang="0">
                  <a:pos x="66" y="91"/>
                </a:cxn>
                <a:cxn ang="0">
                  <a:pos x="61" y="95"/>
                </a:cxn>
                <a:cxn ang="0">
                  <a:pos x="11" y="95"/>
                </a:cxn>
                <a:cxn ang="0">
                  <a:pos x="7" y="91"/>
                </a:cxn>
                <a:cxn ang="0">
                  <a:pos x="7" y="31"/>
                </a:cxn>
                <a:cxn ang="0">
                  <a:pos x="11" y="26"/>
                </a:cxn>
                <a:cxn ang="0">
                  <a:pos x="17" y="26"/>
                </a:cxn>
                <a:cxn ang="0">
                  <a:pos x="21" y="30"/>
                </a:cxn>
                <a:cxn ang="0">
                  <a:pos x="52" y="30"/>
                </a:cxn>
                <a:cxn ang="0">
                  <a:pos x="55" y="26"/>
                </a:cxn>
                <a:cxn ang="0">
                  <a:pos x="61" y="26"/>
                </a:cxn>
                <a:cxn ang="0">
                  <a:pos x="66" y="31"/>
                </a:cxn>
                <a:cxn ang="0">
                  <a:pos x="66" y="91"/>
                </a:cxn>
                <a:cxn ang="0">
                  <a:pos x="66" y="91"/>
                </a:cxn>
                <a:cxn ang="0">
                  <a:pos x="66" y="91"/>
                </a:cxn>
              </a:cxnLst>
              <a:rect l="0" t="0" r="r" b="b"/>
              <a:pathLst>
                <a:path w="73" h="102">
                  <a:moveTo>
                    <a:pt x="55" y="19"/>
                  </a:moveTo>
                  <a:cubicBezTo>
                    <a:pt x="55" y="17"/>
                    <a:pt x="55" y="17"/>
                    <a:pt x="55" y="17"/>
                  </a:cubicBezTo>
                  <a:cubicBezTo>
                    <a:pt x="55" y="15"/>
                    <a:pt x="53" y="13"/>
                    <a:pt x="51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1"/>
                    <a:pt x="44" y="10"/>
                    <a:pt x="44" y="9"/>
                  </a:cubicBezTo>
                  <a:cubicBezTo>
                    <a:pt x="44" y="4"/>
                    <a:pt x="40" y="0"/>
                    <a:pt x="36" y="0"/>
                  </a:cubicBezTo>
                  <a:cubicBezTo>
                    <a:pt x="31" y="0"/>
                    <a:pt x="27" y="4"/>
                    <a:pt x="27" y="9"/>
                  </a:cubicBezTo>
                  <a:cubicBezTo>
                    <a:pt x="27" y="10"/>
                    <a:pt x="27" y="11"/>
                    <a:pt x="28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7" y="15"/>
                    <a:pt x="17" y="17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23"/>
                    <a:pt x="0" y="2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9"/>
                    <a:pt x="3" y="102"/>
                    <a:pt x="7" y="102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70" y="102"/>
                    <a:pt x="73" y="99"/>
                    <a:pt x="73" y="9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3"/>
                    <a:pt x="70" y="19"/>
                    <a:pt x="66" y="19"/>
                  </a:cubicBezTo>
                  <a:lnTo>
                    <a:pt x="55" y="19"/>
                  </a:lnTo>
                  <a:close/>
                  <a:moveTo>
                    <a:pt x="31" y="9"/>
                  </a:moveTo>
                  <a:cubicBezTo>
                    <a:pt x="31" y="6"/>
                    <a:pt x="33" y="3"/>
                    <a:pt x="36" y="3"/>
                  </a:cubicBezTo>
                  <a:cubicBezTo>
                    <a:pt x="38" y="3"/>
                    <a:pt x="41" y="6"/>
                    <a:pt x="41" y="9"/>
                  </a:cubicBezTo>
                  <a:cubicBezTo>
                    <a:pt x="41" y="10"/>
                    <a:pt x="40" y="12"/>
                    <a:pt x="39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1" y="12"/>
                    <a:pt x="31" y="10"/>
                    <a:pt x="31" y="9"/>
                  </a:cubicBezTo>
                  <a:close/>
                  <a:moveTo>
                    <a:pt x="66" y="91"/>
                  </a:moveTo>
                  <a:cubicBezTo>
                    <a:pt x="66" y="94"/>
                    <a:pt x="64" y="95"/>
                    <a:pt x="61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9" y="95"/>
                    <a:pt x="7" y="94"/>
                    <a:pt x="7" y="9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8"/>
                    <a:pt x="9" y="26"/>
                    <a:pt x="11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8"/>
                    <a:pt x="19" y="30"/>
                    <a:pt x="21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30"/>
                    <a:pt x="55" y="28"/>
                    <a:pt x="55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4" y="26"/>
                    <a:pt x="66" y="28"/>
                    <a:pt x="66" y="31"/>
                  </a:cubicBezTo>
                  <a:lnTo>
                    <a:pt x="66" y="91"/>
                  </a:lnTo>
                  <a:close/>
                  <a:moveTo>
                    <a:pt x="66" y="91"/>
                  </a:moveTo>
                  <a:cubicBezTo>
                    <a:pt x="66" y="91"/>
                    <a:pt x="66" y="91"/>
                    <a:pt x="66" y="9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3396771" y="1872387"/>
              <a:ext cx="90939" cy="8980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9"/>
                    <a:pt x="9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3518402" y="1895122"/>
              <a:ext cx="211432" cy="443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6"/>
                </a:cxn>
                <a:cxn ang="0">
                  <a:pos x="24" y="6"/>
                </a:cxn>
                <a:cxn ang="0">
                  <a:pos x="28" y="3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8" h="6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6"/>
                    <a:pt x="28" y="5"/>
                    <a:pt x="28" y="3"/>
                  </a:cubicBezTo>
                  <a:cubicBezTo>
                    <a:pt x="28" y="1"/>
                    <a:pt x="26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3396771" y="1999701"/>
              <a:ext cx="90939" cy="8980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10"/>
                    <a:pt x="9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lose/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3518402" y="2021299"/>
              <a:ext cx="211432" cy="5229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4" y="7"/>
                </a:cxn>
                <a:cxn ang="0">
                  <a:pos x="24" y="7"/>
                </a:cxn>
                <a:cxn ang="0">
                  <a:pos x="28" y="3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8" h="7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8" y="5"/>
                    <a:pt x="28" y="3"/>
                  </a:cubicBezTo>
                  <a:cubicBezTo>
                    <a:pt x="28" y="1"/>
                    <a:pt x="26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10"/>
            <p:cNvSpPr>
              <a:spLocks noEditPoints="1"/>
            </p:cNvSpPr>
            <p:nvPr/>
          </p:nvSpPr>
          <p:spPr bwMode="auto">
            <a:xfrm>
              <a:off x="3396771" y="2133836"/>
              <a:ext cx="90939" cy="96622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9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11"/>
            <p:cNvSpPr>
              <a:spLocks noEditPoints="1"/>
            </p:cNvSpPr>
            <p:nvPr/>
          </p:nvSpPr>
          <p:spPr bwMode="auto">
            <a:xfrm>
              <a:off x="3518402" y="2156571"/>
              <a:ext cx="211432" cy="5229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24" y="7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8" h="7">
                  <a:moveTo>
                    <a:pt x="2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6" y="7"/>
                    <a:pt x="28" y="5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499272" y="1530071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Definition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85453" y="2122077"/>
            <a:ext cx="6014848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3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Candara" panose="020E0502030303020204" pitchFamily="34" charset="0"/>
              </a:rPr>
              <a:t>Processes, tools, or services created and put into use with the intention of modeling attacks and data breaches and identifying security flaws are referred to as penetration testing, or pentesting. </a:t>
            </a:r>
          </a:p>
          <a:p>
            <a:pPr defTabSz="1219170">
              <a:spcBef>
                <a:spcPct val="20000"/>
              </a:spcBef>
              <a:defRPr/>
            </a:pPr>
            <a:r>
              <a:rPr lang="en-US" sz="13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Candara" panose="020E0502030303020204" pitchFamily="34" charset="0"/>
              </a:rPr>
              <a:t>The main goal of a pentest is to discover vulnerabilities that attackers can exploit</a:t>
            </a:r>
            <a:r>
              <a:rPr lang="en-US" sz="1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Candara" panose="020E0502030303020204" pitchFamily="34" charset="0"/>
              </a:rPr>
              <a:t>.</a:t>
            </a:r>
            <a:endParaRPr lang="en-US" sz="13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826C5F-4281-9076-1B84-FB0FD943D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0" r="27408"/>
          <a:stretch/>
        </p:blipFill>
        <p:spPr>
          <a:xfrm>
            <a:off x="1978756" y="3424732"/>
            <a:ext cx="3491616" cy="2680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C4D3B6-9750-7F71-526C-0ED9D3526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42"/>
          <a:stretch/>
        </p:blipFill>
        <p:spPr>
          <a:xfrm>
            <a:off x="5596227" y="3424732"/>
            <a:ext cx="3335585" cy="2680340"/>
          </a:xfrm>
          <a:prstGeom prst="rect">
            <a:avLst/>
          </a:prstGeom>
        </p:spPr>
      </p:pic>
      <p:pic>
        <p:nvPicPr>
          <p:cNvPr id="1026" name="Picture 2" descr="The Power of Metasploit: A Comprehensive Guide | 2023 | by Karthikeyan  Nagaraj | Medium">
            <a:extLst>
              <a:ext uri="{FF2B5EF4-FFF2-40B4-BE49-F238E27FC236}">
                <a16:creationId xmlns:a16="http://schemas.microsoft.com/office/drawing/2014/main" id="{8F5D0925-317F-376A-298F-72742EF43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84"/>
          <a:stretch/>
        </p:blipFill>
        <p:spPr bwMode="auto">
          <a:xfrm>
            <a:off x="9117334" y="2597169"/>
            <a:ext cx="564072" cy="5928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81B9F743-FB82-23ED-FDF8-138F3CBC1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2799" y="3553875"/>
            <a:ext cx="38672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Burpsuite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61377D55-130D-1BE6-9514-29003E6B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853" y="4299916"/>
            <a:ext cx="38672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Wireshark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81496F6A-3025-3EDD-A305-F1C3EF971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948" y="5125460"/>
            <a:ext cx="38672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Nikito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B80BE3-A3C0-653C-FFEE-D17D9BB13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8849" y="3451036"/>
            <a:ext cx="564071" cy="5269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Wireshark · Go Deep">
            <a:extLst>
              <a:ext uri="{FF2B5EF4-FFF2-40B4-BE49-F238E27FC236}">
                <a16:creationId xmlns:a16="http://schemas.microsoft.com/office/drawing/2014/main" id="{3B339D30-8DFE-B30D-0A32-DDF1AB61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04" y="4172039"/>
            <a:ext cx="592863" cy="5928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BD26ACD-0DAC-A686-ECF5-E744F613B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2804" y="4984490"/>
            <a:ext cx="644144" cy="6441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682BFC4-74CB-837E-BA67-584712F2722B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4" grpId="0"/>
      <p:bldP spid="45" grpId="0"/>
      <p:bldP spid="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3341511" y="3557016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How exactly is a pen-test carried out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BA30C-AC7E-5667-94C0-07091846663B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91983" y="61848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Steps Of Pen-testing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F5734C-DEA5-4B9A-A28D-A6DEB8F6062F}"/>
              </a:ext>
            </a:extLst>
          </p:cNvPr>
          <p:cNvSpPr>
            <a:spLocks noChangeAspect="1"/>
          </p:cNvSpPr>
          <p:nvPr/>
        </p:nvSpPr>
        <p:spPr>
          <a:xfrm>
            <a:off x="1745795" y="2447238"/>
            <a:ext cx="1737360" cy="890016"/>
          </a:xfrm>
          <a:custGeom>
            <a:avLst/>
            <a:gdLst>
              <a:gd name="connsiteX0" fmla="*/ 868680 w 1737360"/>
              <a:gd name="connsiteY0" fmla="*/ 0 h 890016"/>
              <a:gd name="connsiteX1" fmla="*/ 1737360 w 1737360"/>
              <a:gd name="connsiteY1" fmla="*/ 868680 h 890016"/>
              <a:gd name="connsiteX2" fmla="*/ 1735209 w 1737360"/>
              <a:gd name="connsiteY2" fmla="*/ 890016 h 890016"/>
              <a:gd name="connsiteX3" fmla="*/ 1689489 w 1737360"/>
              <a:gd name="connsiteY3" fmla="*/ 890016 h 890016"/>
              <a:gd name="connsiteX4" fmla="*/ 1691640 w 1737360"/>
              <a:gd name="connsiteY4" fmla="*/ 868680 h 890016"/>
              <a:gd name="connsiteX5" fmla="*/ 868680 w 1737360"/>
              <a:gd name="connsiteY5" fmla="*/ 45720 h 890016"/>
              <a:gd name="connsiteX6" fmla="*/ 45720 w 1737360"/>
              <a:gd name="connsiteY6" fmla="*/ 868680 h 890016"/>
              <a:gd name="connsiteX7" fmla="*/ 47871 w 1737360"/>
              <a:gd name="connsiteY7" fmla="*/ 890016 h 890016"/>
              <a:gd name="connsiteX8" fmla="*/ 2151 w 1737360"/>
              <a:gd name="connsiteY8" fmla="*/ 890016 h 890016"/>
              <a:gd name="connsiteX9" fmla="*/ 0 w 1737360"/>
              <a:gd name="connsiteY9" fmla="*/ 868680 h 890016"/>
              <a:gd name="connsiteX10" fmla="*/ 868680 w 1737360"/>
              <a:gd name="connsiteY10" fmla="*/ 0 h 8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7360" h="890016">
                <a:moveTo>
                  <a:pt x="868680" y="0"/>
                </a:moveTo>
                <a:cubicBezTo>
                  <a:pt x="1348439" y="0"/>
                  <a:pt x="1737360" y="388921"/>
                  <a:pt x="1737360" y="868680"/>
                </a:cubicBezTo>
                <a:lnTo>
                  <a:pt x="1735209" y="890016"/>
                </a:lnTo>
                <a:lnTo>
                  <a:pt x="1689489" y="890016"/>
                </a:lnTo>
                <a:lnTo>
                  <a:pt x="1691640" y="868680"/>
                </a:lnTo>
                <a:cubicBezTo>
                  <a:pt x="1691640" y="414172"/>
                  <a:pt x="1323188" y="45720"/>
                  <a:pt x="868680" y="45720"/>
                </a:cubicBezTo>
                <a:cubicBezTo>
                  <a:pt x="414172" y="45720"/>
                  <a:pt x="45720" y="414172"/>
                  <a:pt x="45720" y="868680"/>
                </a:cubicBezTo>
                <a:lnTo>
                  <a:pt x="47871" y="890016"/>
                </a:lnTo>
                <a:lnTo>
                  <a:pt x="2151" y="890016"/>
                </a:lnTo>
                <a:lnTo>
                  <a:pt x="0" y="868680"/>
                </a:lnTo>
                <a:cubicBezTo>
                  <a:pt x="0" y="388921"/>
                  <a:pt x="388921" y="0"/>
                  <a:pt x="868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373C631-E920-49DD-BB75-79AD173CD554}"/>
              </a:ext>
            </a:extLst>
          </p:cNvPr>
          <p:cNvSpPr>
            <a:spLocks noChangeAspect="1"/>
          </p:cNvSpPr>
          <p:nvPr/>
        </p:nvSpPr>
        <p:spPr>
          <a:xfrm>
            <a:off x="5119931" y="2444472"/>
            <a:ext cx="1737360" cy="890016"/>
          </a:xfrm>
          <a:custGeom>
            <a:avLst/>
            <a:gdLst>
              <a:gd name="connsiteX0" fmla="*/ 868680 w 1737360"/>
              <a:gd name="connsiteY0" fmla="*/ 0 h 890016"/>
              <a:gd name="connsiteX1" fmla="*/ 1737360 w 1737360"/>
              <a:gd name="connsiteY1" fmla="*/ 868680 h 890016"/>
              <a:gd name="connsiteX2" fmla="*/ 1735209 w 1737360"/>
              <a:gd name="connsiteY2" fmla="*/ 890016 h 890016"/>
              <a:gd name="connsiteX3" fmla="*/ 1689489 w 1737360"/>
              <a:gd name="connsiteY3" fmla="*/ 890016 h 890016"/>
              <a:gd name="connsiteX4" fmla="*/ 1691640 w 1737360"/>
              <a:gd name="connsiteY4" fmla="*/ 868680 h 890016"/>
              <a:gd name="connsiteX5" fmla="*/ 868680 w 1737360"/>
              <a:gd name="connsiteY5" fmla="*/ 45720 h 890016"/>
              <a:gd name="connsiteX6" fmla="*/ 45720 w 1737360"/>
              <a:gd name="connsiteY6" fmla="*/ 868680 h 890016"/>
              <a:gd name="connsiteX7" fmla="*/ 47871 w 1737360"/>
              <a:gd name="connsiteY7" fmla="*/ 890016 h 890016"/>
              <a:gd name="connsiteX8" fmla="*/ 2151 w 1737360"/>
              <a:gd name="connsiteY8" fmla="*/ 890016 h 890016"/>
              <a:gd name="connsiteX9" fmla="*/ 0 w 1737360"/>
              <a:gd name="connsiteY9" fmla="*/ 868680 h 890016"/>
              <a:gd name="connsiteX10" fmla="*/ 868680 w 1737360"/>
              <a:gd name="connsiteY10" fmla="*/ 0 h 8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7360" h="890016">
                <a:moveTo>
                  <a:pt x="868680" y="0"/>
                </a:moveTo>
                <a:cubicBezTo>
                  <a:pt x="1348439" y="0"/>
                  <a:pt x="1737360" y="388921"/>
                  <a:pt x="1737360" y="868680"/>
                </a:cubicBezTo>
                <a:lnTo>
                  <a:pt x="1735209" y="890016"/>
                </a:lnTo>
                <a:lnTo>
                  <a:pt x="1689489" y="890016"/>
                </a:lnTo>
                <a:lnTo>
                  <a:pt x="1691640" y="868680"/>
                </a:lnTo>
                <a:cubicBezTo>
                  <a:pt x="1691640" y="414172"/>
                  <a:pt x="1323188" y="45720"/>
                  <a:pt x="868680" y="45720"/>
                </a:cubicBezTo>
                <a:cubicBezTo>
                  <a:pt x="414172" y="45720"/>
                  <a:pt x="45720" y="414172"/>
                  <a:pt x="45720" y="868680"/>
                </a:cubicBezTo>
                <a:lnTo>
                  <a:pt x="47871" y="890016"/>
                </a:lnTo>
                <a:lnTo>
                  <a:pt x="2151" y="890016"/>
                </a:lnTo>
                <a:lnTo>
                  <a:pt x="0" y="868680"/>
                </a:lnTo>
                <a:cubicBezTo>
                  <a:pt x="0" y="388921"/>
                  <a:pt x="388921" y="0"/>
                  <a:pt x="868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04B8E8-8526-4740-AB64-959BD9A1CA52}"/>
              </a:ext>
            </a:extLst>
          </p:cNvPr>
          <p:cNvSpPr>
            <a:spLocks noChangeAspect="1"/>
          </p:cNvSpPr>
          <p:nvPr/>
        </p:nvSpPr>
        <p:spPr>
          <a:xfrm rot="10800000">
            <a:off x="3419147" y="3331322"/>
            <a:ext cx="1737360" cy="890016"/>
          </a:xfrm>
          <a:custGeom>
            <a:avLst/>
            <a:gdLst>
              <a:gd name="connsiteX0" fmla="*/ 868680 w 1737360"/>
              <a:gd name="connsiteY0" fmla="*/ 0 h 890016"/>
              <a:gd name="connsiteX1" fmla="*/ 1737360 w 1737360"/>
              <a:gd name="connsiteY1" fmla="*/ 868680 h 890016"/>
              <a:gd name="connsiteX2" fmla="*/ 1735209 w 1737360"/>
              <a:gd name="connsiteY2" fmla="*/ 890016 h 890016"/>
              <a:gd name="connsiteX3" fmla="*/ 1689489 w 1737360"/>
              <a:gd name="connsiteY3" fmla="*/ 890016 h 890016"/>
              <a:gd name="connsiteX4" fmla="*/ 1691640 w 1737360"/>
              <a:gd name="connsiteY4" fmla="*/ 868680 h 890016"/>
              <a:gd name="connsiteX5" fmla="*/ 868680 w 1737360"/>
              <a:gd name="connsiteY5" fmla="*/ 45720 h 890016"/>
              <a:gd name="connsiteX6" fmla="*/ 45720 w 1737360"/>
              <a:gd name="connsiteY6" fmla="*/ 868680 h 890016"/>
              <a:gd name="connsiteX7" fmla="*/ 47871 w 1737360"/>
              <a:gd name="connsiteY7" fmla="*/ 890016 h 890016"/>
              <a:gd name="connsiteX8" fmla="*/ 2151 w 1737360"/>
              <a:gd name="connsiteY8" fmla="*/ 890016 h 890016"/>
              <a:gd name="connsiteX9" fmla="*/ 0 w 1737360"/>
              <a:gd name="connsiteY9" fmla="*/ 868680 h 890016"/>
              <a:gd name="connsiteX10" fmla="*/ 868680 w 1737360"/>
              <a:gd name="connsiteY10" fmla="*/ 0 h 8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7360" h="890016">
                <a:moveTo>
                  <a:pt x="868680" y="0"/>
                </a:moveTo>
                <a:cubicBezTo>
                  <a:pt x="1348439" y="0"/>
                  <a:pt x="1737360" y="388921"/>
                  <a:pt x="1737360" y="868680"/>
                </a:cubicBezTo>
                <a:lnTo>
                  <a:pt x="1735209" y="890016"/>
                </a:lnTo>
                <a:lnTo>
                  <a:pt x="1689489" y="890016"/>
                </a:lnTo>
                <a:lnTo>
                  <a:pt x="1691640" y="868680"/>
                </a:lnTo>
                <a:cubicBezTo>
                  <a:pt x="1691640" y="414172"/>
                  <a:pt x="1323188" y="45720"/>
                  <a:pt x="868680" y="45720"/>
                </a:cubicBezTo>
                <a:cubicBezTo>
                  <a:pt x="414172" y="45720"/>
                  <a:pt x="45720" y="414172"/>
                  <a:pt x="45720" y="868680"/>
                </a:cubicBezTo>
                <a:lnTo>
                  <a:pt x="47871" y="890016"/>
                </a:lnTo>
                <a:lnTo>
                  <a:pt x="2151" y="890016"/>
                </a:lnTo>
                <a:lnTo>
                  <a:pt x="0" y="868680"/>
                </a:lnTo>
                <a:cubicBezTo>
                  <a:pt x="0" y="388921"/>
                  <a:pt x="388921" y="0"/>
                  <a:pt x="868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0C503E-2388-45E2-90B0-76BDAE2F272D}"/>
              </a:ext>
            </a:extLst>
          </p:cNvPr>
          <p:cNvSpPr>
            <a:spLocks noChangeAspect="1"/>
          </p:cNvSpPr>
          <p:nvPr/>
        </p:nvSpPr>
        <p:spPr>
          <a:xfrm rot="10800000">
            <a:off x="6793283" y="3330293"/>
            <a:ext cx="1737360" cy="890016"/>
          </a:xfrm>
          <a:custGeom>
            <a:avLst/>
            <a:gdLst>
              <a:gd name="connsiteX0" fmla="*/ 868680 w 1737360"/>
              <a:gd name="connsiteY0" fmla="*/ 0 h 890016"/>
              <a:gd name="connsiteX1" fmla="*/ 1737360 w 1737360"/>
              <a:gd name="connsiteY1" fmla="*/ 868680 h 890016"/>
              <a:gd name="connsiteX2" fmla="*/ 1735209 w 1737360"/>
              <a:gd name="connsiteY2" fmla="*/ 890016 h 890016"/>
              <a:gd name="connsiteX3" fmla="*/ 1689489 w 1737360"/>
              <a:gd name="connsiteY3" fmla="*/ 890016 h 890016"/>
              <a:gd name="connsiteX4" fmla="*/ 1691640 w 1737360"/>
              <a:gd name="connsiteY4" fmla="*/ 868680 h 890016"/>
              <a:gd name="connsiteX5" fmla="*/ 868680 w 1737360"/>
              <a:gd name="connsiteY5" fmla="*/ 45720 h 890016"/>
              <a:gd name="connsiteX6" fmla="*/ 45720 w 1737360"/>
              <a:gd name="connsiteY6" fmla="*/ 868680 h 890016"/>
              <a:gd name="connsiteX7" fmla="*/ 47871 w 1737360"/>
              <a:gd name="connsiteY7" fmla="*/ 890016 h 890016"/>
              <a:gd name="connsiteX8" fmla="*/ 2151 w 1737360"/>
              <a:gd name="connsiteY8" fmla="*/ 890016 h 890016"/>
              <a:gd name="connsiteX9" fmla="*/ 0 w 1737360"/>
              <a:gd name="connsiteY9" fmla="*/ 868680 h 890016"/>
              <a:gd name="connsiteX10" fmla="*/ 868680 w 1737360"/>
              <a:gd name="connsiteY10" fmla="*/ 0 h 8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7360" h="890016">
                <a:moveTo>
                  <a:pt x="868680" y="0"/>
                </a:moveTo>
                <a:cubicBezTo>
                  <a:pt x="1348439" y="0"/>
                  <a:pt x="1737360" y="388921"/>
                  <a:pt x="1737360" y="868680"/>
                </a:cubicBezTo>
                <a:lnTo>
                  <a:pt x="1735209" y="890016"/>
                </a:lnTo>
                <a:lnTo>
                  <a:pt x="1689489" y="890016"/>
                </a:lnTo>
                <a:lnTo>
                  <a:pt x="1691640" y="868680"/>
                </a:lnTo>
                <a:cubicBezTo>
                  <a:pt x="1691640" y="414172"/>
                  <a:pt x="1323188" y="45720"/>
                  <a:pt x="868680" y="45720"/>
                </a:cubicBezTo>
                <a:cubicBezTo>
                  <a:pt x="414172" y="45720"/>
                  <a:pt x="45720" y="414172"/>
                  <a:pt x="45720" y="868680"/>
                </a:cubicBezTo>
                <a:lnTo>
                  <a:pt x="47871" y="890016"/>
                </a:lnTo>
                <a:lnTo>
                  <a:pt x="2151" y="890016"/>
                </a:lnTo>
                <a:lnTo>
                  <a:pt x="0" y="868680"/>
                </a:lnTo>
                <a:cubicBezTo>
                  <a:pt x="0" y="388921"/>
                  <a:pt x="388921" y="0"/>
                  <a:pt x="868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3A0762-6558-4CEC-B5A9-BBDF5AC977CC}"/>
              </a:ext>
            </a:extLst>
          </p:cNvPr>
          <p:cNvCxnSpPr>
            <a:cxnSpLocks/>
          </p:cNvCxnSpPr>
          <p:nvPr/>
        </p:nvCxnSpPr>
        <p:spPr>
          <a:xfrm>
            <a:off x="1383792" y="3330293"/>
            <a:ext cx="9589008" cy="0"/>
          </a:xfrm>
          <a:prstGeom prst="line">
            <a:avLst/>
          </a:prstGeom>
          <a:ln w="44450">
            <a:solidFill>
              <a:schemeClr val="bg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9AEB77D-4814-49B8-98DA-BEFA34424648}"/>
              </a:ext>
            </a:extLst>
          </p:cNvPr>
          <p:cNvSpPr>
            <a:spLocks noChangeAspect="1"/>
          </p:cNvSpPr>
          <p:nvPr/>
        </p:nvSpPr>
        <p:spPr>
          <a:xfrm>
            <a:off x="1897923" y="2643850"/>
            <a:ext cx="1371600" cy="1371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8E6086-19F8-4F16-A7EA-6152DB224605}"/>
              </a:ext>
            </a:extLst>
          </p:cNvPr>
          <p:cNvGrpSpPr/>
          <p:nvPr/>
        </p:nvGrpSpPr>
        <p:grpSpPr>
          <a:xfrm>
            <a:off x="2207566" y="2964347"/>
            <a:ext cx="731520" cy="731520"/>
            <a:chOff x="3049523" y="2953632"/>
            <a:chExt cx="731520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3358F2-A934-4F83-B9DE-6C0A90386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523" y="2953632"/>
              <a:ext cx="731520" cy="7315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3B235075-C34D-4376-8C8C-AD1AD01B2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54" y="3082195"/>
              <a:ext cx="50444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2800" spc="100" dirty="0">
                  <a:solidFill>
                    <a:srgbClr val="464646"/>
                  </a:solidFill>
                  <a:latin typeface="Bernard MT Condensed" panose="02050806060905020404" pitchFamily="18" charset="0"/>
                </a:rPr>
                <a:t>01</a:t>
              </a:r>
            </a:p>
          </p:txBody>
        </p: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34D2B52-D3BE-4D91-A099-3132633840FA}"/>
              </a:ext>
            </a:extLst>
          </p:cNvPr>
          <p:cNvSpPr/>
          <p:nvPr/>
        </p:nvSpPr>
        <p:spPr>
          <a:xfrm rot="10800000">
            <a:off x="2446563" y="4235951"/>
            <a:ext cx="274320" cy="274320"/>
          </a:xfrm>
          <a:prstGeom prst="triangle">
            <a:avLst/>
          </a:prstGeom>
          <a:solidFill>
            <a:srgbClr val="FFD96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C3C9B1-7038-4D30-AFE3-303C9D4E28F4}"/>
              </a:ext>
            </a:extLst>
          </p:cNvPr>
          <p:cNvSpPr txBox="1"/>
          <p:nvPr/>
        </p:nvSpPr>
        <p:spPr>
          <a:xfrm>
            <a:off x="1260583" y="4577549"/>
            <a:ext cx="2650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Planning</a:t>
            </a:r>
          </a:p>
          <a:p>
            <a:pPr algn="ctr"/>
            <a:endParaRPr lang="en-US" sz="500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Defining a test's objectives and scope, as well as the systems to be tested and the testing techniques to be applied.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Obtaining intelligence (such as mail servers) to learn more about a target's operation and possible weaknesses.</a:t>
            </a:r>
            <a:endParaRPr lang="en-US" sz="9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5325E-B793-4275-B1B7-788FAD67BADA}"/>
              </a:ext>
            </a:extLst>
          </p:cNvPr>
          <p:cNvSpPr txBox="1"/>
          <p:nvPr/>
        </p:nvSpPr>
        <p:spPr>
          <a:xfrm>
            <a:off x="4652907" y="4485215"/>
            <a:ext cx="27653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Access Gain</a:t>
            </a:r>
          </a:p>
          <a:p>
            <a:pPr algn="ctr"/>
            <a:endParaRPr lang="en-US" sz="500" u="sng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This phase looks for weaknesses in a target by using web application attacks like </a:t>
            </a:r>
            <a:r>
              <a:rPr lang="en-US" sz="1200" b="1" u="sng" dirty="0">
                <a:solidFill>
                  <a:schemeClr val="bg1"/>
                </a:solidFill>
                <a:latin typeface="Candara" panose="020E0502030303020204" pitchFamily="34" charset="0"/>
              </a:rPr>
              <a:t>SQL injection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b="1" u="sng" dirty="0">
                <a:solidFill>
                  <a:schemeClr val="bg1"/>
                </a:solidFill>
                <a:latin typeface="Candara" panose="020E0502030303020204" pitchFamily="34" charset="0"/>
              </a:rPr>
              <a:t>backdoors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etc . to determine the harm that these vulnerabilities can cause</a:t>
            </a:r>
          </a:p>
          <a:p>
            <a:endParaRPr lang="en-US" sz="5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Testers attempt to exploit them, usually by gaining more authority, stealing information, intercepting traffic, etc.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96C4AD6-4DB1-4D2A-AFDA-2D4D60032598}"/>
              </a:ext>
            </a:extLst>
          </p:cNvPr>
          <p:cNvSpPr/>
          <p:nvPr/>
        </p:nvSpPr>
        <p:spPr>
          <a:xfrm rot="10800000">
            <a:off x="5868316" y="4192715"/>
            <a:ext cx="274320" cy="274320"/>
          </a:xfrm>
          <a:prstGeom prst="triangle">
            <a:avLst/>
          </a:prstGeom>
          <a:solidFill>
            <a:srgbClr val="E04621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D2FF01-792D-416B-BC27-67F69301C950}"/>
              </a:ext>
            </a:extLst>
          </p:cNvPr>
          <p:cNvSpPr>
            <a:spLocks noChangeAspect="1"/>
          </p:cNvSpPr>
          <p:nvPr/>
        </p:nvSpPr>
        <p:spPr>
          <a:xfrm>
            <a:off x="5272331" y="2643120"/>
            <a:ext cx="1371600" cy="1371600"/>
          </a:xfrm>
          <a:prstGeom prst="ellipse">
            <a:avLst/>
          </a:prstGeom>
          <a:solidFill>
            <a:srgbClr val="E76C0F"/>
          </a:solidFill>
          <a:ln w="6350">
            <a:solidFill>
              <a:srgbClr val="F89120">
                <a:alpha val="5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A65EEF-0A4A-49ED-84EE-F7EED90CDADC}"/>
              </a:ext>
            </a:extLst>
          </p:cNvPr>
          <p:cNvGrpSpPr/>
          <p:nvPr/>
        </p:nvGrpSpPr>
        <p:grpSpPr>
          <a:xfrm>
            <a:off x="5592371" y="2962974"/>
            <a:ext cx="731520" cy="731520"/>
            <a:chOff x="3049523" y="2953632"/>
            <a:chExt cx="731520" cy="7315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CDE689-C5F4-4919-BF50-93423C124D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523" y="2953632"/>
              <a:ext cx="731520" cy="7315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A903BB00-CDB1-4B95-B4CE-04206E2E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54" y="3082195"/>
              <a:ext cx="50444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2800" spc="100" dirty="0">
                  <a:solidFill>
                    <a:srgbClr val="464646"/>
                  </a:solidFill>
                  <a:latin typeface="Bernard MT Condensed" panose="02050806060905020404" pitchFamily="18" charset="0"/>
                </a:rPr>
                <a:t>03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191F35E-013E-454F-BC3C-FB5F2AFD860C}"/>
              </a:ext>
            </a:extLst>
          </p:cNvPr>
          <p:cNvSpPr>
            <a:spLocks noChangeAspect="1"/>
          </p:cNvSpPr>
          <p:nvPr/>
        </p:nvSpPr>
        <p:spPr>
          <a:xfrm>
            <a:off x="3591387" y="2643120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C7F204-411A-40B5-A3DD-F9B85B89DF3F}"/>
              </a:ext>
            </a:extLst>
          </p:cNvPr>
          <p:cNvGrpSpPr/>
          <p:nvPr/>
        </p:nvGrpSpPr>
        <p:grpSpPr>
          <a:xfrm>
            <a:off x="3911427" y="2962974"/>
            <a:ext cx="731520" cy="731520"/>
            <a:chOff x="3049523" y="2953632"/>
            <a:chExt cx="731520" cy="73152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C3F3F5-52DA-4965-98BD-F25411CBF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523" y="2953632"/>
              <a:ext cx="731520" cy="7315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9397D41E-A95C-4CDC-8E7D-5582B89BF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54" y="3082195"/>
              <a:ext cx="50444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2800" spc="100" dirty="0">
                  <a:solidFill>
                    <a:srgbClr val="464646"/>
                  </a:solidFill>
                  <a:latin typeface="Bernard MT Condensed" panose="02050806060905020404" pitchFamily="18" charset="0"/>
                </a:rPr>
                <a:t>02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CB3198D-CE21-4C5E-8C97-A81B00DE3F4F}"/>
              </a:ext>
            </a:extLst>
          </p:cNvPr>
          <p:cNvSpPr>
            <a:spLocks noChangeAspect="1"/>
          </p:cNvSpPr>
          <p:nvPr/>
        </p:nvSpPr>
        <p:spPr>
          <a:xfrm>
            <a:off x="6963970" y="2643120"/>
            <a:ext cx="1371600" cy="1371600"/>
          </a:xfrm>
          <a:prstGeom prst="ellipse">
            <a:avLst/>
          </a:prstGeom>
          <a:solidFill>
            <a:srgbClr val="CD3410"/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042801-3D13-4679-8936-9FDD674CD4EF}"/>
              </a:ext>
            </a:extLst>
          </p:cNvPr>
          <p:cNvGrpSpPr/>
          <p:nvPr/>
        </p:nvGrpSpPr>
        <p:grpSpPr>
          <a:xfrm>
            <a:off x="7284010" y="2962974"/>
            <a:ext cx="731520" cy="731520"/>
            <a:chOff x="3049523" y="2953632"/>
            <a:chExt cx="731520" cy="7315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1A51EF-BC22-47E8-A5C0-9BCBED047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523" y="2953632"/>
              <a:ext cx="731520" cy="73152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EF005EB0-25C5-4AE4-B81C-D75C46E5A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54" y="3082195"/>
              <a:ext cx="50444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/>
              <a:r>
                <a:rPr lang="en-US" sz="2800" spc="100" dirty="0">
                  <a:solidFill>
                    <a:srgbClr val="464646"/>
                  </a:solidFill>
                  <a:latin typeface="Bernard MT Condensed" panose="02050806060905020404" pitchFamily="18" charset="0"/>
                </a:rPr>
                <a:t>04</a:t>
              </a:r>
            </a:p>
          </p:txBody>
        </p:sp>
      </p:grp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3F6EA96-A007-40DF-804C-863B6C971B93}"/>
              </a:ext>
            </a:extLst>
          </p:cNvPr>
          <p:cNvSpPr/>
          <p:nvPr/>
        </p:nvSpPr>
        <p:spPr>
          <a:xfrm>
            <a:off x="4139318" y="2224121"/>
            <a:ext cx="274320" cy="274320"/>
          </a:xfrm>
          <a:prstGeom prst="triangle">
            <a:avLst/>
          </a:prstGeom>
          <a:solidFill>
            <a:srgbClr val="E76C0F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5ED71-2EEC-456F-8775-69A8B1B04058}"/>
              </a:ext>
            </a:extLst>
          </p:cNvPr>
          <p:cNvSpPr txBox="1"/>
          <p:nvPr/>
        </p:nvSpPr>
        <p:spPr>
          <a:xfrm>
            <a:off x="2707606" y="1102595"/>
            <a:ext cx="313774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Scanning</a:t>
            </a:r>
          </a:p>
          <a:p>
            <a:pPr algn="ctr"/>
            <a:endParaRPr lang="en-US" sz="500" u="sng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Pentesters can use this to learn how the application reacts to different threats.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F299AF7-E92A-4CA6-B004-D71E18C19495}"/>
              </a:ext>
            </a:extLst>
          </p:cNvPr>
          <p:cNvSpPr/>
          <p:nvPr/>
        </p:nvSpPr>
        <p:spPr>
          <a:xfrm>
            <a:off x="7524803" y="2218502"/>
            <a:ext cx="274320" cy="274320"/>
          </a:xfrm>
          <a:prstGeom prst="triangle">
            <a:avLst/>
          </a:prstGeom>
          <a:solidFill>
            <a:srgbClr val="CF3510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EFC924-6FCF-1125-F8B0-28FA0515162A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3A8657-73CB-A67E-689D-0C020B268A83}"/>
              </a:ext>
            </a:extLst>
          </p:cNvPr>
          <p:cNvSpPr>
            <a:spLocks noChangeAspect="1"/>
          </p:cNvSpPr>
          <p:nvPr/>
        </p:nvSpPr>
        <p:spPr>
          <a:xfrm>
            <a:off x="8473440" y="2447238"/>
            <a:ext cx="1737360" cy="890016"/>
          </a:xfrm>
          <a:custGeom>
            <a:avLst/>
            <a:gdLst>
              <a:gd name="connsiteX0" fmla="*/ 868680 w 1737360"/>
              <a:gd name="connsiteY0" fmla="*/ 0 h 890016"/>
              <a:gd name="connsiteX1" fmla="*/ 1737360 w 1737360"/>
              <a:gd name="connsiteY1" fmla="*/ 868680 h 890016"/>
              <a:gd name="connsiteX2" fmla="*/ 1735209 w 1737360"/>
              <a:gd name="connsiteY2" fmla="*/ 890016 h 890016"/>
              <a:gd name="connsiteX3" fmla="*/ 1689489 w 1737360"/>
              <a:gd name="connsiteY3" fmla="*/ 890016 h 890016"/>
              <a:gd name="connsiteX4" fmla="*/ 1691640 w 1737360"/>
              <a:gd name="connsiteY4" fmla="*/ 868680 h 890016"/>
              <a:gd name="connsiteX5" fmla="*/ 868680 w 1737360"/>
              <a:gd name="connsiteY5" fmla="*/ 45720 h 890016"/>
              <a:gd name="connsiteX6" fmla="*/ 45720 w 1737360"/>
              <a:gd name="connsiteY6" fmla="*/ 868680 h 890016"/>
              <a:gd name="connsiteX7" fmla="*/ 47871 w 1737360"/>
              <a:gd name="connsiteY7" fmla="*/ 890016 h 890016"/>
              <a:gd name="connsiteX8" fmla="*/ 2151 w 1737360"/>
              <a:gd name="connsiteY8" fmla="*/ 890016 h 890016"/>
              <a:gd name="connsiteX9" fmla="*/ 0 w 1737360"/>
              <a:gd name="connsiteY9" fmla="*/ 868680 h 890016"/>
              <a:gd name="connsiteX10" fmla="*/ 868680 w 1737360"/>
              <a:gd name="connsiteY10" fmla="*/ 0 h 8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7360" h="890016">
                <a:moveTo>
                  <a:pt x="868680" y="0"/>
                </a:moveTo>
                <a:cubicBezTo>
                  <a:pt x="1348439" y="0"/>
                  <a:pt x="1737360" y="388921"/>
                  <a:pt x="1737360" y="868680"/>
                </a:cubicBezTo>
                <a:lnTo>
                  <a:pt x="1735209" y="890016"/>
                </a:lnTo>
                <a:lnTo>
                  <a:pt x="1689489" y="890016"/>
                </a:lnTo>
                <a:lnTo>
                  <a:pt x="1691640" y="868680"/>
                </a:lnTo>
                <a:cubicBezTo>
                  <a:pt x="1691640" y="414172"/>
                  <a:pt x="1323188" y="45720"/>
                  <a:pt x="868680" y="45720"/>
                </a:cubicBezTo>
                <a:cubicBezTo>
                  <a:pt x="414172" y="45720"/>
                  <a:pt x="45720" y="414172"/>
                  <a:pt x="45720" y="868680"/>
                </a:cubicBezTo>
                <a:lnTo>
                  <a:pt x="47871" y="890016"/>
                </a:lnTo>
                <a:lnTo>
                  <a:pt x="2151" y="890016"/>
                </a:lnTo>
                <a:lnTo>
                  <a:pt x="0" y="868680"/>
                </a:lnTo>
                <a:cubicBezTo>
                  <a:pt x="0" y="388921"/>
                  <a:pt x="388921" y="0"/>
                  <a:pt x="868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EB9B21-A2B5-291C-61C3-4B0ED0F68BB9}"/>
              </a:ext>
            </a:extLst>
          </p:cNvPr>
          <p:cNvSpPr>
            <a:spLocks noChangeAspect="1"/>
          </p:cNvSpPr>
          <p:nvPr/>
        </p:nvSpPr>
        <p:spPr>
          <a:xfrm>
            <a:off x="8656320" y="2642934"/>
            <a:ext cx="1371600" cy="13716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6350">
            <a:solidFill>
              <a:schemeClr val="bg1">
                <a:alpha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BB1307-FC60-CF23-8556-6215C0BE705D}"/>
              </a:ext>
            </a:extLst>
          </p:cNvPr>
          <p:cNvSpPr>
            <a:spLocks noChangeAspect="1"/>
          </p:cNvSpPr>
          <p:nvPr/>
        </p:nvSpPr>
        <p:spPr>
          <a:xfrm>
            <a:off x="8976360" y="2971494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Box 10">
            <a:extLst>
              <a:ext uri="{FF2B5EF4-FFF2-40B4-BE49-F238E27FC236}">
                <a16:creationId xmlns:a16="http://schemas.microsoft.com/office/drawing/2014/main" id="{E8D7C72F-2846-C86A-A88A-CB1B9E484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899" y="3091032"/>
            <a:ext cx="5044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/>
            <a:r>
              <a:rPr lang="en-US" sz="2800" spc="100" dirty="0">
                <a:solidFill>
                  <a:srgbClr val="464646"/>
                </a:solidFill>
                <a:latin typeface="Bernard MT Condensed" panose="02050806060905020404" pitchFamily="18" charset="0"/>
              </a:rPr>
              <a:t>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93C573-47DF-ECFB-B0BF-EBA9CF9EB0D7}"/>
              </a:ext>
            </a:extLst>
          </p:cNvPr>
          <p:cNvSpPr txBox="1"/>
          <p:nvPr/>
        </p:nvSpPr>
        <p:spPr>
          <a:xfrm>
            <a:off x="6279287" y="772857"/>
            <a:ext cx="276535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Maintain Access</a:t>
            </a:r>
          </a:p>
          <a:p>
            <a:pPr algn="ctr"/>
            <a:endParaRPr lang="en-US" sz="500" u="sng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This phase looks for weaknesses in a target by using web application attacks like </a:t>
            </a:r>
            <a:r>
              <a:rPr lang="en-US" sz="1200" b="1" u="sng" dirty="0">
                <a:solidFill>
                  <a:schemeClr val="bg1"/>
                </a:solidFill>
                <a:latin typeface="Candara" panose="020E0502030303020204" pitchFamily="34" charset="0"/>
              </a:rPr>
              <a:t>SQL injection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200" b="1" u="sng" dirty="0">
                <a:solidFill>
                  <a:schemeClr val="bg1"/>
                </a:solidFill>
                <a:latin typeface="Candara" panose="020E0502030303020204" pitchFamily="34" charset="0"/>
              </a:rPr>
              <a:t>backdoors</a:t>
            </a: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 etc . to determine the harm that these vulnerabilities can cause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FDE7470-3FB2-FA27-3ACC-A81DA9145418}"/>
              </a:ext>
            </a:extLst>
          </p:cNvPr>
          <p:cNvSpPr/>
          <p:nvPr/>
        </p:nvSpPr>
        <p:spPr>
          <a:xfrm rot="10800000">
            <a:off x="9204960" y="4185221"/>
            <a:ext cx="274320" cy="274320"/>
          </a:xfrm>
          <a:prstGeom prst="triangle">
            <a:avLst/>
          </a:prstGeom>
          <a:solidFill>
            <a:srgbClr val="843C0C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016AA-3B3A-0B05-B679-F3974CC796A1}"/>
              </a:ext>
            </a:extLst>
          </p:cNvPr>
          <p:cNvSpPr txBox="1"/>
          <p:nvPr/>
        </p:nvSpPr>
        <p:spPr>
          <a:xfrm>
            <a:off x="7956909" y="4510271"/>
            <a:ext cx="2765352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Analysis</a:t>
            </a:r>
          </a:p>
          <a:p>
            <a:pPr algn="ctr"/>
            <a:endParaRPr lang="en-US" sz="500" u="sng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ndara" panose="020E0502030303020204" pitchFamily="34" charset="0"/>
              </a:rPr>
              <a:t>Evaluate the penetration test's results by obtaining a report that lists all exploited vulnerabilities, sensitive data accessed, and the duration of the system's response to the pentester's intrusion.</a:t>
            </a:r>
          </a:p>
        </p:txBody>
      </p:sp>
    </p:spTree>
    <p:extLst>
      <p:ext uri="{BB962C8B-B14F-4D97-AF65-F5344CB8AC3E}">
        <p14:creationId xmlns:p14="http://schemas.microsoft.com/office/powerpoint/2010/main" val="5262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 animBg="1"/>
      <p:bldP spid="14" grpId="0" animBg="1"/>
      <p:bldP spid="11" grpId="0" animBg="1"/>
      <p:bldP spid="18" grpId="0" animBg="1"/>
      <p:bldP spid="19" grpId="0"/>
      <p:bldP spid="20" grpId="0"/>
      <p:bldP spid="21" grpId="0" animBg="1"/>
      <p:bldP spid="23" grpId="0" animBg="1"/>
      <p:bldP spid="27" grpId="0" animBg="1"/>
      <p:bldP spid="31" grpId="0" animBg="1"/>
      <p:bldP spid="35" grpId="0" animBg="1"/>
      <p:bldP spid="36" grpId="0"/>
      <p:bldP spid="37" grpId="0" animBg="1"/>
      <p:bldP spid="7" grpId="0" animBg="1"/>
      <p:bldP spid="9" grpId="0" animBg="1"/>
      <p:bldP spid="15" grpId="0" animBg="1"/>
      <p:bldP spid="39" grpId="0"/>
      <p:bldP spid="43" grpId="0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3341511" y="3557016"/>
            <a:ext cx="55089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benefits of pentesting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BA30C-AC7E-5667-94C0-07091846663B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3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D9BDE-9E4A-A012-56D4-33FF5889C582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582F763-D2F9-4FC2-89FB-7BC9A664BD83}"/>
              </a:ext>
            </a:extLst>
          </p:cNvPr>
          <p:cNvSpPr/>
          <p:nvPr/>
        </p:nvSpPr>
        <p:spPr>
          <a:xfrm>
            <a:off x="-1" y="5505061"/>
            <a:ext cx="12192001" cy="1352939"/>
          </a:xfrm>
          <a:custGeom>
            <a:avLst/>
            <a:gdLst>
              <a:gd name="connsiteX0" fmla="*/ 1110913 w 12184224"/>
              <a:gd name="connsiteY0" fmla="*/ 409 h 1425295"/>
              <a:gd name="connsiteX1" fmla="*/ 1260391 w 12184224"/>
              <a:gd name="connsiteY1" fmla="*/ 260923 h 1425295"/>
              <a:gd name="connsiteX2" fmla="*/ 1269368 w 12184224"/>
              <a:gd name="connsiteY2" fmla="*/ 272891 h 1425295"/>
              <a:gd name="connsiteX3" fmla="*/ 1425713 w 12184224"/>
              <a:gd name="connsiteY3" fmla="*/ 409 h 1425295"/>
              <a:gd name="connsiteX4" fmla="*/ 99067 w 12184224"/>
              <a:gd name="connsiteY4" fmla="*/ 0 h 1425295"/>
              <a:gd name="connsiteX5" fmla="*/ 2752360 w 12184224"/>
              <a:gd name="connsiteY5" fmla="*/ 0 h 1425295"/>
              <a:gd name="connsiteX6" fmla="*/ 2752360 w 12184224"/>
              <a:gd name="connsiteY6" fmla="*/ 409 h 1425295"/>
              <a:gd name="connsiteX7" fmla="*/ 12184224 w 12184224"/>
              <a:gd name="connsiteY7" fmla="*/ 409 h 1425295"/>
              <a:gd name="connsiteX8" fmla="*/ 12184224 w 12184224"/>
              <a:gd name="connsiteY8" fmla="*/ 1425295 h 1425295"/>
              <a:gd name="connsiteX9" fmla="*/ 0 w 12184224"/>
              <a:gd name="connsiteY9" fmla="*/ 1425295 h 1425295"/>
              <a:gd name="connsiteX10" fmla="*/ 0 w 12184224"/>
              <a:gd name="connsiteY10" fmla="*/ 409 h 1425295"/>
              <a:gd name="connsiteX11" fmla="*/ 99067 w 12184224"/>
              <a:gd name="connsiteY11" fmla="*/ 409 h 142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4224" h="1425295">
                <a:moveTo>
                  <a:pt x="1110913" y="409"/>
                </a:moveTo>
                <a:lnTo>
                  <a:pt x="1260391" y="260923"/>
                </a:lnTo>
                <a:lnTo>
                  <a:pt x="1269368" y="272891"/>
                </a:lnTo>
                <a:lnTo>
                  <a:pt x="1425713" y="409"/>
                </a:lnTo>
                <a:close/>
                <a:moveTo>
                  <a:pt x="99067" y="0"/>
                </a:moveTo>
                <a:lnTo>
                  <a:pt x="2752360" y="0"/>
                </a:lnTo>
                <a:lnTo>
                  <a:pt x="2752360" y="409"/>
                </a:lnTo>
                <a:lnTo>
                  <a:pt x="12184224" y="409"/>
                </a:lnTo>
                <a:lnTo>
                  <a:pt x="12184224" y="1425295"/>
                </a:lnTo>
                <a:lnTo>
                  <a:pt x="0" y="1425295"/>
                </a:lnTo>
                <a:lnTo>
                  <a:pt x="0" y="409"/>
                </a:lnTo>
                <a:lnTo>
                  <a:pt x="99067" y="40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A06D67B-E7C5-434D-A080-9D65EA9B9E95}"/>
              </a:ext>
            </a:extLst>
          </p:cNvPr>
          <p:cNvSpPr/>
          <p:nvPr/>
        </p:nvSpPr>
        <p:spPr>
          <a:xfrm flipH="1">
            <a:off x="2392532" y="4038600"/>
            <a:ext cx="8427868" cy="914400"/>
          </a:xfrm>
          <a:custGeom>
            <a:avLst/>
            <a:gdLst>
              <a:gd name="connsiteX0" fmla="*/ 7179894 w 8427868"/>
              <a:gd name="connsiteY0" fmla="*/ 0 h 914400"/>
              <a:gd name="connsiteX1" fmla="*/ 0 w 8427868"/>
              <a:gd name="connsiteY1" fmla="*/ 0 h 914400"/>
              <a:gd name="connsiteX2" fmla="*/ 0 w 8427868"/>
              <a:gd name="connsiteY2" fmla="*/ 914400 h 914400"/>
              <a:gd name="connsiteX3" fmla="*/ 8427868 w 8427868"/>
              <a:gd name="connsiteY3" fmla="*/ 914400 h 914400"/>
              <a:gd name="connsiteX4" fmla="*/ 8427868 w 8427868"/>
              <a:gd name="connsiteY4" fmla="*/ 903134 h 914400"/>
              <a:gd name="connsiteX5" fmla="*/ 8328659 w 8427868"/>
              <a:gd name="connsiteY5" fmla="*/ 908303 h 914400"/>
              <a:gd name="connsiteX6" fmla="*/ 7226332 w 8427868"/>
              <a:gd name="connsiteY6" fmla="*/ 154364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7868" h="914400">
                <a:moveTo>
                  <a:pt x="7179894" y="0"/>
                </a:moveTo>
                <a:lnTo>
                  <a:pt x="0" y="0"/>
                </a:lnTo>
                <a:lnTo>
                  <a:pt x="0" y="914400"/>
                </a:lnTo>
                <a:lnTo>
                  <a:pt x="8427868" y="914400"/>
                </a:lnTo>
                <a:lnTo>
                  <a:pt x="8427868" y="903134"/>
                </a:lnTo>
                <a:lnTo>
                  <a:pt x="8328659" y="908303"/>
                </a:lnTo>
                <a:cubicBezTo>
                  <a:pt x="7833118" y="908303"/>
                  <a:pt x="7407947" y="597422"/>
                  <a:pt x="7226332" y="154364"/>
                </a:cubicBezTo>
                <a:close/>
              </a:path>
            </a:pathLst>
          </a:custGeom>
          <a:solidFill>
            <a:srgbClr val="E046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05ED4B3-EFB1-4E64-8242-A6B4EFB9E06C}"/>
              </a:ext>
            </a:extLst>
          </p:cNvPr>
          <p:cNvSpPr/>
          <p:nvPr/>
        </p:nvSpPr>
        <p:spPr>
          <a:xfrm flipH="1">
            <a:off x="3411186" y="2941321"/>
            <a:ext cx="7409215" cy="914400"/>
          </a:xfrm>
          <a:custGeom>
            <a:avLst/>
            <a:gdLst>
              <a:gd name="connsiteX0" fmla="*/ 7409215 w 7409215"/>
              <a:gd name="connsiteY0" fmla="*/ 0 h 914400"/>
              <a:gd name="connsiteX1" fmla="*/ 0 w 7409215"/>
              <a:gd name="connsiteY1" fmla="*/ 0 h 914400"/>
              <a:gd name="connsiteX2" fmla="*/ 0 w 7409215"/>
              <a:gd name="connsiteY2" fmla="*/ 914400 h 914400"/>
              <a:gd name="connsiteX3" fmla="*/ 7144527 w 7409215"/>
              <a:gd name="connsiteY3" fmla="*/ 914400 h 914400"/>
              <a:gd name="connsiteX4" fmla="*/ 7132318 w 7409215"/>
              <a:gd name="connsiteY4" fmla="*/ 789431 h 914400"/>
              <a:gd name="connsiteX5" fmla="*/ 7405504 w 7409215"/>
              <a:gd name="connsiteY5" fmla="*/ 4213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9215" h="914400">
                <a:moveTo>
                  <a:pt x="7409215" y="0"/>
                </a:moveTo>
                <a:lnTo>
                  <a:pt x="0" y="0"/>
                </a:lnTo>
                <a:lnTo>
                  <a:pt x="0" y="914400"/>
                </a:lnTo>
                <a:lnTo>
                  <a:pt x="7144527" y="914400"/>
                </a:lnTo>
                <a:lnTo>
                  <a:pt x="7132318" y="789431"/>
                </a:lnTo>
                <a:cubicBezTo>
                  <a:pt x="7132318" y="491160"/>
                  <a:pt x="7234839" y="217597"/>
                  <a:pt x="7405504" y="4213"/>
                </a:cubicBezTo>
                <a:close/>
              </a:path>
            </a:pathLst>
          </a:custGeom>
          <a:solidFill>
            <a:srgbClr val="E76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4EBFB8C-4646-4E85-837A-986A32B3F782}"/>
              </a:ext>
            </a:extLst>
          </p:cNvPr>
          <p:cNvSpPr/>
          <p:nvPr/>
        </p:nvSpPr>
        <p:spPr>
          <a:xfrm flipH="1">
            <a:off x="2392532" y="1819970"/>
            <a:ext cx="8427868" cy="914400"/>
          </a:xfrm>
          <a:custGeom>
            <a:avLst/>
            <a:gdLst>
              <a:gd name="connsiteX0" fmla="*/ 8427868 w 8427868"/>
              <a:gd name="connsiteY0" fmla="*/ 0 h 914400"/>
              <a:gd name="connsiteX1" fmla="*/ 0 w 8427868"/>
              <a:gd name="connsiteY1" fmla="*/ 0 h 914400"/>
              <a:gd name="connsiteX2" fmla="*/ 0 w 8427868"/>
              <a:gd name="connsiteY2" fmla="*/ 914400 h 914400"/>
              <a:gd name="connsiteX3" fmla="*/ 7624477 w 8427868"/>
              <a:gd name="connsiteY3" fmla="*/ 914400 h 914400"/>
              <a:gd name="connsiteX4" fmla="*/ 7659773 w 8427868"/>
              <a:gd name="connsiteY4" fmla="*/ 887166 h 914400"/>
              <a:gd name="connsiteX5" fmla="*/ 8328659 w 8427868"/>
              <a:gd name="connsiteY5" fmla="*/ 676343 h 914400"/>
              <a:gd name="connsiteX6" fmla="*/ 8427868 w 8427868"/>
              <a:gd name="connsiteY6" fmla="*/ 681512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7868" h="914400">
                <a:moveTo>
                  <a:pt x="8427868" y="0"/>
                </a:moveTo>
                <a:lnTo>
                  <a:pt x="0" y="0"/>
                </a:lnTo>
                <a:lnTo>
                  <a:pt x="0" y="914400"/>
                </a:lnTo>
                <a:lnTo>
                  <a:pt x="7624477" y="914400"/>
                </a:lnTo>
                <a:lnTo>
                  <a:pt x="7659773" y="887166"/>
                </a:lnTo>
                <a:cubicBezTo>
                  <a:pt x="7850711" y="754063"/>
                  <a:pt x="8080889" y="676343"/>
                  <a:pt x="8328659" y="676343"/>
                </a:cubicBezTo>
                <a:lnTo>
                  <a:pt x="8427868" y="681512"/>
                </a:lnTo>
                <a:close/>
              </a:path>
            </a:pathLst>
          </a:custGeom>
          <a:solidFill>
            <a:srgbClr val="CE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0D54-78BE-4451-8EA5-61C2EDE4F46E}"/>
              </a:ext>
            </a:extLst>
          </p:cNvPr>
          <p:cNvSpPr txBox="1"/>
          <p:nvPr/>
        </p:nvSpPr>
        <p:spPr>
          <a:xfrm>
            <a:off x="370046" y="304456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Benefits of pen-testing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708262B-8E02-4141-A2FE-56BDE89628F6}"/>
              </a:ext>
            </a:extLst>
          </p:cNvPr>
          <p:cNvSpPr>
            <a:spLocks noChangeAspect="1"/>
          </p:cNvSpPr>
          <p:nvPr/>
        </p:nvSpPr>
        <p:spPr>
          <a:xfrm>
            <a:off x="1219200" y="1819970"/>
            <a:ext cx="2468880" cy="3133030"/>
          </a:xfrm>
          <a:custGeom>
            <a:avLst/>
            <a:gdLst>
              <a:gd name="connsiteX0" fmla="*/ 1203960 w 2468880"/>
              <a:gd name="connsiteY0" fmla="*/ 1185515 h 3133030"/>
              <a:gd name="connsiteX1" fmla="*/ 1234439 w 2468880"/>
              <a:gd name="connsiteY1" fmla="*/ 1185515 h 3133030"/>
              <a:gd name="connsiteX2" fmla="*/ 1242059 w 2468880"/>
              <a:gd name="connsiteY2" fmla="*/ 1193135 h 3133030"/>
              <a:gd name="connsiteX3" fmla="*/ 1242059 w 2468880"/>
              <a:gd name="connsiteY3" fmla="*/ 1890334 h 3133030"/>
              <a:gd name="connsiteX4" fmla="*/ 1261804 w 2468880"/>
              <a:gd name="connsiteY4" fmla="*/ 1896365 h 3133030"/>
              <a:gd name="connsiteX5" fmla="*/ 1289412 w 2468880"/>
              <a:gd name="connsiteY5" fmla="*/ 1929891 h 3133030"/>
              <a:gd name="connsiteX6" fmla="*/ 1290785 w 2468880"/>
              <a:gd name="connsiteY6" fmla="*/ 1936692 h 3133030"/>
              <a:gd name="connsiteX7" fmla="*/ 1775460 w 2468880"/>
              <a:gd name="connsiteY7" fmla="*/ 1936692 h 3133030"/>
              <a:gd name="connsiteX8" fmla="*/ 1783080 w 2468880"/>
              <a:gd name="connsiteY8" fmla="*/ 1944312 h 3133030"/>
              <a:gd name="connsiteX9" fmla="*/ 1783080 w 2468880"/>
              <a:gd name="connsiteY9" fmla="*/ 1974791 h 3133030"/>
              <a:gd name="connsiteX10" fmla="*/ 1775460 w 2468880"/>
              <a:gd name="connsiteY10" fmla="*/ 1982411 h 3133030"/>
              <a:gd name="connsiteX11" fmla="*/ 1290785 w 2468880"/>
              <a:gd name="connsiteY11" fmla="*/ 1982411 h 3133030"/>
              <a:gd name="connsiteX12" fmla="*/ 1289412 w 2468880"/>
              <a:gd name="connsiteY12" fmla="*/ 1989212 h 3133030"/>
              <a:gd name="connsiteX13" fmla="*/ 1219200 w 2468880"/>
              <a:gd name="connsiteY13" fmla="*/ 2035751 h 3133030"/>
              <a:gd name="connsiteX14" fmla="*/ 1143000 w 2468880"/>
              <a:gd name="connsiteY14" fmla="*/ 1959551 h 3133030"/>
              <a:gd name="connsiteX15" fmla="*/ 1189540 w 2468880"/>
              <a:gd name="connsiteY15" fmla="*/ 1889339 h 3133030"/>
              <a:gd name="connsiteX16" fmla="*/ 1196340 w 2468880"/>
              <a:gd name="connsiteY16" fmla="*/ 1887966 h 3133030"/>
              <a:gd name="connsiteX17" fmla="*/ 1196340 w 2468880"/>
              <a:gd name="connsiteY17" fmla="*/ 1193135 h 3133030"/>
              <a:gd name="connsiteX18" fmla="*/ 1203960 w 2468880"/>
              <a:gd name="connsiteY18" fmla="*/ 1185515 h 3133030"/>
              <a:gd name="connsiteX19" fmla="*/ 1138317 w 2468880"/>
              <a:gd name="connsiteY19" fmla="*/ 806163 h 3133030"/>
              <a:gd name="connsiteX20" fmla="*/ 1122249 w 2468880"/>
              <a:gd name="connsiteY20" fmla="*/ 806975 h 3133030"/>
              <a:gd name="connsiteX21" fmla="*/ 142144 w 2468880"/>
              <a:gd name="connsiteY21" fmla="*/ 1793322 h 3133030"/>
              <a:gd name="connsiteX22" fmla="*/ 140046 w 2468880"/>
              <a:gd name="connsiteY22" fmla="*/ 1837630 h 3133030"/>
              <a:gd name="connsiteX23" fmla="*/ 242206 w 2468880"/>
              <a:gd name="connsiteY23" fmla="*/ 1837630 h 3133030"/>
              <a:gd name="connsiteX24" fmla="*/ 364522 w 2468880"/>
              <a:gd name="connsiteY24" fmla="*/ 1933752 h 3133030"/>
              <a:gd name="connsiteX25" fmla="*/ 242206 w 2468880"/>
              <a:gd name="connsiteY25" fmla="*/ 2029873 h 3133030"/>
              <a:gd name="connsiteX26" fmla="*/ 145738 w 2468880"/>
              <a:gd name="connsiteY26" fmla="*/ 2029873 h 3133030"/>
              <a:gd name="connsiteX27" fmla="*/ 159452 w 2468880"/>
              <a:gd name="connsiteY27" fmla="*/ 2119730 h 3133030"/>
              <a:gd name="connsiteX28" fmla="*/ 1136107 w 2468880"/>
              <a:gd name="connsiteY28" fmla="*/ 2991524 h 3133030"/>
              <a:gd name="connsiteX29" fmla="*/ 1138317 w 2468880"/>
              <a:gd name="connsiteY29" fmla="*/ 2991621 h 3133030"/>
              <a:gd name="connsiteX30" fmla="*/ 1138317 w 2468880"/>
              <a:gd name="connsiteY30" fmla="*/ 2905554 h 3133030"/>
              <a:gd name="connsiteX31" fmla="*/ 1234439 w 2468880"/>
              <a:gd name="connsiteY31" fmla="*/ 2783238 h 3133030"/>
              <a:gd name="connsiteX32" fmla="*/ 1330560 w 2468880"/>
              <a:gd name="connsiteY32" fmla="*/ 2905554 h 3133030"/>
              <a:gd name="connsiteX33" fmla="*/ 1330560 w 2468880"/>
              <a:gd name="connsiteY33" fmla="*/ 2991016 h 3133030"/>
              <a:gd name="connsiteX34" fmla="*/ 1346630 w 2468880"/>
              <a:gd name="connsiteY34" fmla="*/ 2990205 h 3133030"/>
              <a:gd name="connsiteX35" fmla="*/ 2312086 w 2468880"/>
              <a:gd name="connsiteY35" fmla="*/ 2106307 h 3133030"/>
              <a:gd name="connsiteX36" fmla="*/ 2323015 w 2468880"/>
              <a:gd name="connsiteY36" fmla="*/ 2029873 h 3133030"/>
              <a:gd name="connsiteX37" fmla="*/ 2231532 w 2468880"/>
              <a:gd name="connsiteY37" fmla="*/ 2029873 h 3133030"/>
              <a:gd name="connsiteX38" fmla="*/ 2109216 w 2468880"/>
              <a:gd name="connsiteY38" fmla="*/ 1933751 h 3133030"/>
              <a:gd name="connsiteX39" fmla="*/ 2231532 w 2468880"/>
              <a:gd name="connsiteY39" fmla="*/ 1837630 h 3133030"/>
              <a:gd name="connsiteX40" fmla="*/ 2328833 w 2468880"/>
              <a:gd name="connsiteY40" fmla="*/ 1837630 h 3133030"/>
              <a:gd name="connsiteX41" fmla="*/ 2326735 w 2468880"/>
              <a:gd name="connsiteY41" fmla="*/ 1793322 h 3133030"/>
              <a:gd name="connsiteX42" fmla="*/ 1346630 w 2468880"/>
              <a:gd name="connsiteY42" fmla="*/ 806975 h 3133030"/>
              <a:gd name="connsiteX43" fmla="*/ 1330560 w 2468880"/>
              <a:gd name="connsiteY43" fmla="*/ 806163 h 3133030"/>
              <a:gd name="connsiteX44" fmla="*/ 1330560 w 2468880"/>
              <a:gd name="connsiteY44" fmla="*/ 907084 h 3133030"/>
              <a:gd name="connsiteX45" fmla="*/ 1234438 w 2468880"/>
              <a:gd name="connsiteY45" fmla="*/ 1029400 h 3133030"/>
              <a:gd name="connsiteX46" fmla="*/ 1138317 w 2468880"/>
              <a:gd name="connsiteY46" fmla="*/ 907084 h 3133030"/>
              <a:gd name="connsiteX47" fmla="*/ 1031240 w 2468880"/>
              <a:gd name="connsiteY47" fmla="*/ 0 h 3133030"/>
              <a:gd name="connsiteX48" fmla="*/ 1437638 w 2468880"/>
              <a:gd name="connsiteY48" fmla="*/ 0 h 3133030"/>
              <a:gd name="connsiteX49" fmla="*/ 1501139 w 2468880"/>
              <a:gd name="connsiteY49" fmla="*/ 63501 h 3133030"/>
              <a:gd name="connsiteX50" fmla="*/ 1501139 w 2468880"/>
              <a:gd name="connsiteY50" fmla="*/ 317498 h 3133030"/>
              <a:gd name="connsiteX51" fmla="*/ 1437638 w 2468880"/>
              <a:gd name="connsiteY51" fmla="*/ 380999 h 3133030"/>
              <a:gd name="connsiteX52" fmla="*/ 1373504 w 2468880"/>
              <a:gd name="connsiteY52" fmla="*/ 380999 h 3133030"/>
              <a:gd name="connsiteX53" fmla="*/ 1373504 w 2468880"/>
              <a:gd name="connsiteY53" fmla="*/ 672484 h 3133030"/>
              <a:gd name="connsiteX54" fmla="*/ 1483223 w 2468880"/>
              <a:gd name="connsiteY54" fmla="*/ 689229 h 3133030"/>
              <a:gd name="connsiteX55" fmla="*/ 1687078 w 2468880"/>
              <a:gd name="connsiteY55" fmla="*/ 749774 h 3133030"/>
              <a:gd name="connsiteX56" fmla="*/ 1830204 w 2468880"/>
              <a:gd name="connsiteY56" fmla="*/ 820847 h 3133030"/>
              <a:gd name="connsiteX57" fmla="*/ 1927397 w 2468880"/>
              <a:gd name="connsiteY57" fmla="*/ 697220 h 3133030"/>
              <a:gd name="connsiteX58" fmla="*/ 1896499 w 2468880"/>
              <a:gd name="connsiteY58" fmla="*/ 672928 h 3133030"/>
              <a:gd name="connsiteX59" fmla="*/ 1889958 w 2468880"/>
              <a:gd name="connsiteY59" fmla="*/ 618284 h 3133030"/>
              <a:gd name="connsiteX60" fmla="*/ 1986161 w 2468880"/>
              <a:gd name="connsiteY60" fmla="*/ 495916 h 3133030"/>
              <a:gd name="connsiteX61" fmla="*/ 2040805 w 2468880"/>
              <a:gd name="connsiteY61" fmla="*/ 489374 h 3133030"/>
              <a:gd name="connsiteX62" fmla="*/ 2236596 w 2468880"/>
              <a:gd name="connsiteY62" fmla="*/ 643300 h 3133030"/>
              <a:gd name="connsiteX63" fmla="*/ 2243137 w 2468880"/>
              <a:gd name="connsiteY63" fmla="*/ 697945 h 3133030"/>
              <a:gd name="connsiteX64" fmla="*/ 2146934 w 2468880"/>
              <a:gd name="connsiteY64" fmla="*/ 820313 h 3133030"/>
              <a:gd name="connsiteX65" fmla="*/ 2092290 w 2468880"/>
              <a:gd name="connsiteY65" fmla="*/ 826854 h 3133030"/>
              <a:gd name="connsiteX66" fmla="*/ 2061392 w 2468880"/>
              <a:gd name="connsiteY66" fmla="*/ 802563 h 3133030"/>
              <a:gd name="connsiteX67" fmla="*/ 1973172 w 2468880"/>
              <a:gd name="connsiteY67" fmla="*/ 914777 h 3133030"/>
              <a:gd name="connsiteX68" fmla="*/ 2042290 w 2468880"/>
              <a:gd name="connsiteY68" fmla="*/ 965171 h 3133030"/>
              <a:gd name="connsiteX69" fmla="*/ 2468880 w 2468880"/>
              <a:gd name="connsiteY69" fmla="*/ 1898590 h 3133030"/>
              <a:gd name="connsiteX70" fmla="*/ 1234440 w 2468880"/>
              <a:gd name="connsiteY70" fmla="*/ 3133030 h 3133030"/>
              <a:gd name="connsiteX71" fmla="*/ 0 w 2468880"/>
              <a:gd name="connsiteY71" fmla="*/ 1898590 h 3133030"/>
              <a:gd name="connsiteX72" fmla="*/ 426591 w 2468880"/>
              <a:gd name="connsiteY72" fmla="*/ 965171 h 3133030"/>
              <a:gd name="connsiteX73" fmla="*/ 491007 w 2468880"/>
              <a:gd name="connsiteY73" fmla="*/ 918204 h 3133030"/>
              <a:gd name="connsiteX74" fmla="*/ 410172 w 2468880"/>
              <a:gd name="connsiteY74" fmla="*/ 797336 h 3133030"/>
              <a:gd name="connsiteX75" fmla="*/ 377502 w 2468880"/>
              <a:gd name="connsiteY75" fmla="*/ 819185 h 3133030"/>
              <a:gd name="connsiteX76" fmla="*/ 323520 w 2468880"/>
              <a:gd name="connsiteY76" fmla="*/ 808471 h 3133030"/>
              <a:gd name="connsiteX77" fmla="*/ 236988 w 2468880"/>
              <a:gd name="connsiteY77" fmla="*/ 679084 h 3133030"/>
              <a:gd name="connsiteX78" fmla="*/ 247702 w 2468880"/>
              <a:gd name="connsiteY78" fmla="*/ 625102 h 3133030"/>
              <a:gd name="connsiteX79" fmla="*/ 454724 w 2468880"/>
              <a:gd name="connsiteY79" fmla="*/ 486649 h 3133030"/>
              <a:gd name="connsiteX80" fmla="*/ 508705 w 2468880"/>
              <a:gd name="connsiteY80" fmla="*/ 497363 h 3133030"/>
              <a:gd name="connsiteX81" fmla="*/ 595238 w 2468880"/>
              <a:gd name="connsiteY81" fmla="*/ 626751 h 3133030"/>
              <a:gd name="connsiteX82" fmla="*/ 584523 w 2468880"/>
              <a:gd name="connsiteY82" fmla="*/ 680732 h 3133030"/>
              <a:gd name="connsiteX83" fmla="*/ 551853 w 2468880"/>
              <a:gd name="connsiteY83" fmla="*/ 702582 h 3133030"/>
              <a:gd name="connsiteX84" fmla="*/ 632874 w 2468880"/>
              <a:gd name="connsiteY84" fmla="*/ 823728 h 3133030"/>
              <a:gd name="connsiteX85" fmla="*/ 781802 w 2468880"/>
              <a:gd name="connsiteY85" fmla="*/ 749774 h 3133030"/>
              <a:gd name="connsiteX86" fmla="*/ 985657 w 2468880"/>
              <a:gd name="connsiteY86" fmla="*/ 689229 h 3133030"/>
              <a:gd name="connsiteX87" fmla="*/ 1095374 w 2468880"/>
              <a:gd name="connsiteY87" fmla="*/ 672484 h 3133030"/>
              <a:gd name="connsiteX88" fmla="*/ 1095374 w 2468880"/>
              <a:gd name="connsiteY88" fmla="*/ 380999 h 3133030"/>
              <a:gd name="connsiteX89" fmla="*/ 1031240 w 2468880"/>
              <a:gd name="connsiteY89" fmla="*/ 380999 h 3133030"/>
              <a:gd name="connsiteX90" fmla="*/ 967739 w 2468880"/>
              <a:gd name="connsiteY90" fmla="*/ 317498 h 3133030"/>
              <a:gd name="connsiteX91" fmla="*/ 967739 w 2468880"/>
              <a:gd name="connsiteY91" fmla="*/ 63501 h 3133030"/>
              <a:gd name="connsiteX92" fmla="*/ 1031240 w 2468880"/>
              <a:gd name="connsiteY92" fmla="*/ 0 h 313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468880" h="3133030">
                <a:moveTo>
                  <a:pt x="1203960" y="1185515"/>
                </a:moveTo>
                <a:lnTo>
                  <a:pt x="1234439" y="1185515"/>
                </a:lnTo>
                <a:cubicBezTo>
                  <a:pt x="1238647" y="1185515"/>
                  <a:pt x="1242059" y="1188927"/>
                  <a:pt x="1242059" y="1193135"/>
                </a:cubicBezTo>
                <a:lnTo>
                  <a:pt x="1242059" y="1890334"/>
                </a:lnTo>
                <a:lnTo>
                  <a:pt x="1261804" y="1896365"/>
                </a:lnTo>
                <a:cubicBezTo>
                  <a:pt x="1273966" y="1904581"/>
                  <a:pt x="1283628" y="1916216"/>
                  <a:pt x="1289412" y="1929891"/>
                </a:cubicBezTo>
                <a:lnTo>
                  <a:pt x="1290785" y="1936692"/>
                </a:lnTo>
                <a:lnTo>
                  <a:pt x="1775460" y="1936692"/>
                </a:lnTo>
                <a:cubicBezTo>
                  <a:pt x="1779668" y="1936692"/>
                  <a:pt x="1783080" y="1940104"/>
                  <a:pt x="1783080" y="1944312"/>
                </a:cubicBezTo>
                <a:lnTo>
                  <a:pt x="1783080" y="1974791"/>
                </a:lnTo>
                <a:cubicBezTo>
                  <a:pt x="1783080" y="1978999"/>
                  <a:pt x="1779668" y="1982411"/>
                  <a:pt x="1775460" y="1982411"/>
                </a:cubicBezTo>
                <a:lnTo>
                  <a:pt x="1290785" y="1982411"/>
                </a:lnTo>
                <a:lnTo>
                  <a:pt x="1289412" y="1989212"/>
                </a:lnTo>
                <a:cubicBezTo>
                  <a:pt x="1277844" y="2016561"/>
                  <a:pt x="1250763" y="2035751"/>
                  <a:pt x="1219200" y="2035751"/>
                </a:cubicBezTo>
                <a:cubicBezTo>
                  <a:pt x="1177116" y="2035751"/>
                  <a:pt x="1143000" y="2001635"/>
                  <a:pt x="1143000" y="1959551"/>
                </a:cubicBezTo>
                <a:cubicBezTo>
                  <a:pt x="1143000" y="1927988"/>
                  <a:pt x="1162190" y="1900907"/>
                  <a:pt x="1189540" y="1889339"/>
                </a:cubicBezTo>
                <a:lnTo>
                  <a:pt x="1196340" y="1887966"/>
                </a:lnTo>
                <a:lnTo>
                  <a:pt x="1196340" y="1193135"/>
                </a:lnTo>
                <a:cubicBezTo>
                  <a:pt x="1196340" y="1188927"/>
                  <a:pt x="1199752" y="1185515"/>
                  <a:pt x="1203960" y="1185515"/>
                </a:cubicBezTo>
                <a:close/>
                <a:moveTo>
                  <a:pt x="1138317" y="806163"/>
                </a:moveTo>
                <a:lnTo>
                  <a:pt x="1122249" y="806975"/>
                </a:lnTo>
                <a:cubicBezTo>
                  <a:pt x="603521" y="859654"/>
                  <a:pt x="191607" y="1273649"/>
                  <a:pt x="142144" y="1793322"/>
                </a:cubicBezTo>
                <a:lnTo>
                  <a:pt x="140046" y="1837630"/>
                </a:lnTo>
                <a:lnTo>
                  <a:pt x="242206" y="1837630"/>
                </a:lnTo>
                <a:cubicBezTo>
                  <a:pt x="309759" y="1837630"/>
                  <a:pt x="364522" y="1880665"/>
                  <a:pt x="364522" y="1933752"/>
                </a:cubicBezTo>
                <a:cubicBezTo>
                  <a:pt x="364522" y="1986838"/>
                  <a:pt x="309759" y="2029873"/>
                  <a:pt x="242206" y="2029873"/>
                </a:cubicBezTo>
                <a:lnTo>
                  <a:pt x="145738" y="2029873"/>
                </a:lnTo>
                <a:lnTo>
                  <a:pt x="159452" y="2119730"/>
                </a:lnTo>
                <a:cubicBezTo>
                  <a:pt x="255375" y="2588491"/>
                  <a:pt x="650207" y="2948370"/>
                  <a:pt x="1136107" y="2991524"/>
                </a:cubicBezTo>
                <a:lnTo>
                  <a:pt x="1138317" y="2991621"/>
                </a:lnTo>
                <a:lnTo>
                  <a:pt x="1138317" y="2905554"/>
                </a:lnTo>
                <a:cubicBezTo>
                  <a:pt x="1138317" y="2838001"/>
                  <a:pt x="1181352" y="2783238"/>
                  <a:pt x="1234439" y="2783238"/>
                </a:cubicBezTo>
                <a:cubicBezTo>
                  <a:pt x="1287525" y="2783238"/>
                  <a:pt x="1330560" y="2838001"/>
                  <a:pt x="1330560" y="2905554"/>
                </a:cubicBezTo>
                <a:lnTo>
                  <a:pt x="1330560" y="2991016"/>
                </a:lnTo>
                <a:lnTo>
                  <a:pt x="1346630" y="2990205"/>
                </a:lnTo>
                <a:cubicBezTo>
                  <a:pt x="1830776" y="2941037"/>
                  <a:pt x="2221876" y="2577124"/>
                  <a:pt x="2312086" y="2106307"/>
                </a:cubicBezTo>
                <a:lnTo>
                  <a:pt x="2323015" y="2029873"/>
                </a:lnTo>
                <a:lnTo>
                  <a:pt x="2231532" y="2029873"/>
                </a:lnTo>
                <a:cubicBezTo>
                  <a:pt x="2163979" y="2029873"/>
                  <a:pt x="2109216" y="1986838"/>
                  <a:pt x="2109216" y="1933751"/>
                </a:cubicBezTo>
                <a:cubicBezTo>
                  <a:pt x="2109216" y="1880665"/>
                  <a:pt x="2163979" y="1837630"/>
                  <a:pt x="2231532" y="1837630"/>
                </a:cubicBezTo>
                <a:lnTo>
                  <a:pt x="2328833" y="1837630"/>
                </a:lnTo>
                <a:lnTo>
                  <a:pt x="2326735" y="1793322"/>
                </a:lnTo>
                <a:cubicBezTo>
                  <a:pt x="2277272" y="1273649"/>
                  <a:pt x="1865358" y="859654"/>
                  <a:pt x="1346630" y="806975"/>
                </a:cubicBezTo>
                <a:lnTo>
                  <a:pt x="1330560" y="806163"/>
                </a:lnTo>
                <a:lnTo>
                  <a:pt x="1330560" y="907084"/>
                </a:lnTo>
                <a:cubicBezTo>
                  <a:pt x="1330560" y="974637"/>
                  <a:pt x="1287525" y="1029400"/>
                  <a:pt x="1234438" y="1029400"/>
                </a:cubicBezTo>
                <a:cubicBezTo>
                  <a:pt x="1181352" y="1029400"/>
                  <a:pt x="1138317" y="974637"/>
                  <a:pt x="1138317" y="907084"/>
                </a:cubicBezTo>
                <a:close/>
                <a:moveTo>
                  <a:pt x="1031240" y="0"/>
                </a:moveTo>
                <a:lnTo>
                  <a:pt x="1437638" y="0"/>
                </a:lnTo>
                <a:cubicBezTo>
                  <a:pt x="1472709" y="0"/>
                  <a:pt x="1501139" y="28430"/>
                  <a:pt x="1501139" y="63501"/>
                </a:cubicBezTo>
                <a:lnTo>
                  <a:pt x="1501139" y="317498"/>
                </a:lnTo>
                <a:cubicBezTo>
                  <a:pt x="1501139" y="352569"/>
                  <a:pt x="1472709" y="380999"/>
                  <a:pt x="1437638" y="380999"/>
                </a:cubicBezTo>
                <a:lnTo>
                  <a:pt x="1373504" y="380999"/>
                </a:lnTo>
                <a:lnTo>
                  <a:pt x="1373504" y="672484"/>
                </a:lnTo>
                <a:lnTo>
                  <a:pt x="1483223" y="689229"/>
                </a:lnTo>
                <a:cubicBezTo>
                  <a:pt x="1553537" y="703617"/>
                  <a:pt x="1621674" y="723984"/>
                  <a:pt x="1687078" y="749774"/>
                </a:cubicBezTo>
                <a:lnTo>
                  <a:pt x="1830204" y="820847"/>
                </a:lnTo>
                <a:lnTo>
                  <a:pt x="1927397" y="697220"/>
                </a:lnTo>
                <a:lnTo>
                  <a:pt x="1896499" y="672928"/>
                </a:lnTo>
                <a:cubicBezTo>
                  <a:pt x="1879603" y="659645"/>
                  <a:pt x="1876674" y="635180"/>
                  <a:pt x="1889958" y="618284"/>
                </a:cubicBezTo>
                <a:lnTo>
                  <a:pt x="1986161" y="495916"/>
                </a:lnTo>
                <a:cubicBezTo>
                  <a:pt x="1999444" y="479020"/>
                  <a:pt x="2023909" y="476091"/>
                  <a:pt x="2040805" y="489374"/>
                </a:cubicBezTo>
                <a:lnTo>
                  <a:pt x="2236596" y="643300"/>
                </a:lnTo>
                <a:cubicBezTo>
                  <a:pt x="2253492" y="656584"/>
                  <a:pt x="2256420" y="681049"/>
                  <a:pt x="2243137" y="697945"/>
                </a:cubicBezTo>
                <a:lnTo>
                  <a:pt x="2146934" y="820313"/>
                </a:lnTo>
                <a:cubicBezTo>
                  <a:pt x="2133651" y="837209"/>
                  <a:pt x="2109186" y="840138"/>
                  <a:pt x="2092290" y="826854"/>
                </a:cubicBezTo>
                <a:lnTo>
                  <a:pt x="2061392" y="802563"/>
                </a:lnTo>
                <a:lnTo>
                  <a:pt x="1973172" y="914777"/>
                </a:lnTo>
                <a:lnTo>
                  <a:pt x="2042290" y="965171"/>
                </a:lnTo>
                <a:cubicBezTo>
                  <a:pt x="2303590" y="1191518"/>
                  <a:pt x="2468881" y="1525752"/>
                  <a:pt x="2468880" y="1898590"/>
                </a:cubicBezTo>
                <a:cubicBezTo>
                  <a:pt x="2468880" y="2580352"/>
                  <a:pt x="1916202" y="3133030"/>
                  <a:pt x="1234440" y="3133030"/>
                </a:cubicBezTo>
                <a:cubicBezTo>
                  <a:pt x="552678" y="3133030"/>
                  <a:pt x="0" y="2580352"/>
                  <a:pt x="0" y="1898590"/>
                </a:cubicBezTo>
                <a:cubicBezTo>
                  <a:pt x="0" y="1525752"/>
                  <a:pt x="165291" y="1191518"/>
                  <a:pt x="426591" y="965171"/>
                </a:cubicBezTo>
                <a:lnTo>
                  <a:pt x="491007" y="918204"/>
                </a:lnTo>
                <a:lnTo>
                  <a:pt x="410172" y="797336"/>
                </a:lnTo>
                <a:lnTo>
                  <a:pt x="377502" y="819185"/>
                </a:lnTo>
                <a:cubicBezTo>
                  <a:pt x="359637" y="831133"/>
                  <a:pt x="335469" y="826337"/>
                  <a:pt x="323520" y="808471"/>
                </a:cubicBezTo>
                <a:lnTo>
                  <a:pt x="236988" y="679084"/>
                </a:lnTo>
                <a:cubicBezTo>
                  <a:pt x="225040" y="661218"/>
                  <a:pt x="229837" y="637050"/>
                  <a:pt x="247702" y="625102"/>
                </a:cubicBezTo>
                <a:lnTo>
                  <a:pt x="454724" y="486649"/>
                </a:lnTo>
                <a:cubicBezTo>
                  <a:pt x="472589" y="474701"/>
                  <a:pt x="496757" y="479498"/>
                  <a:pt x="508705" y="497363"/>
                </a:cubicBezTo>
                <a:lnTo>
                  <a:pt x="595238" y="626751"/>
                </a:lnTo>
                <a:cubicBezTo>
                  <a:pt x="607186" y="644616"/>
                  <a:pt x="602389" y="668784"/>
                  <a:pt x="584523" y="680732"/>
                </a:cubicBezTo>
                <a:lnTo>
                  <a:pt x="551853" y="702582"/>
                </a:lnTo>
                <a:lnTo>
                  <a:pt x="632874" y="823728"/>
                </a:lnTo>
                <a:lnTo>
                  <a:pt x="781802" y="749774"/>
                </a:lnTo>
                <a:cubicBezTo>
                  <a:pt x="847207" y="723984"/>
                  <a:pt x="915343" y="703617"/>
                  <a:pt x="985657" y="689229"/>
                </a:cubicBezTo>
                <a:lnTo>
                  <a:pt x="1095374" y="672484"/>
                </a:lnTo>
                <a:lnTo>
                  <a:pt x="1095374" y="380999"/>
                </a:lnTo>
                <a:lnTo>
                  <a:pt x="1031240" y="380999"/>
                </a:lnTo>
                <a:cubicBezTo>
                  <a:pt x="996169" y="380999"/>
                  <a:pt x="967739" y="352569"/>
                  <a:pt x="967739" y="317498"/>
                </a:cubicBezTo>
                <a:lnTo>
                  <a:pt x="967739" y="63501"/>
                </a:lnTo>
                <a:cubicBezTo>
                  <a:pt x="967739" y="28430"/>
                  <a:pt x="996169" y="0"/>
                  <a:pt x="103124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B22F3AF7-AB49-4495-B867-38798B252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346" y="2138669"/>
            <a:ext cx="6049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Find vulnerabilities in web applications' security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7D856-213D-4C98-A37F-09F8618482E7}"/>
              </a:ext>
            </a:extLst>
          </p:cNvPr>
          <p:cNvSpPr txBox="1"/>
          <p:nvPr/>
        </p:nvSpPr>
        <p:spPr>
          <a:xfrm>
            <a:off x="9832643" y="1861671"/>
            <a:ext cx="9144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AAA77-E6E2-46BA-B062-A86BDB49CCEB}"/>
              </a:ext>
            </a:extLst>
          </p:cNvPr>
          <p:cNvSpPr txBox="1"/>
          <p:nvPr/>
        </p:nvSpPr>
        <p:spPr>
          <a:xfrm>
            <a:off x="9832643" y="2970986"/>
            <a:ext cx="9144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6A5F6-5A52-4A16-92B2-992217BA6F69}"/>
              </a:ext>
            </a:extLst>
          </p:cNvPr>
          <p:cNvSpPr txBox="1"/>
          <p:nvPr/>
        </p:nvSpPr>
        <p:spPr>
          <a:xfrm>
            <a:off x="9832643" y="4080301"/>
            <a:ext cx="91440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nard MT Condensed" panose="02050806060905020404" pitchFamily="18" charset="0"/>
              </a:rPr>
              <a:t>03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B28CDF98-A925-4DF2-8195-A833257C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257" y="3082261"/>
            <a:ext cx="56388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Check the effectiveness of the current security controls and policies.</a:t>
            </a:r>
            <a:endParaRPr lang="en-US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AA64D0AD-8111-4FB9-98F2-7865E6707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346" y="4157245"/>
            <a:ext cx="604994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nard MT Condensed" panose="02050806060905020404" pitchFamily="18" charset="0"/>
              </a:rPr>
              <a:t>Examine the strength and configuration of any publicly accessible components, such as firewalls.</a:t>
            </a:r>
            <a:endParaRPr lang="en-US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071D67-FCCF-4626-98EC-272FFDF22FC3}"/>
              </a:ext>
            </a:extLst>
          </p:cNvPr>
          <p:cNvSpPr txBox="1"/>
          <p:nvPr/>
        </p:nvSpPr>
        <p:spPr>
          <a:xfrm>
            <a:off x="591225" y="5804624"/>
            <a:ext cx="1100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It aids in assessing the security posture of the entire web application, including the database and back-end network, web app penetration testing is crucial. It also makes suggestions for how to make it stronger.</a:t>
            </a:r>
          </a:p>
        </p:txBody>
      </p:sp>
    </p:spTree>
    <p:extLst>
      <p:ext uri="{BB962C8B-B14F-4D97-AF65-F5344CB8AC3E}">
        <p14:creationId xmlns:p14="http://schemas.microsoft.com/office/powerpoint/2010/main" val="31805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2" grpId="0" animBg="1"/>
      <p:bldP spid="10" grpId="0" animBg="1"/>
      <p:bldP spid="8" grpId="0"/>
      <p:bldP spid="15" grpId="0" animBg="1"/>
      <p:bldP spid="16" grpId="0"/>
      <p:bldP spid="20" grpId="0"/>
      <p:bldP spid="22" grpId="0"/>
      <p:bldP spid="23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59"/>
          <p:cNvSpPr txBox="1"/>
          <p:nvPr/>
        </p:nvSpPr>
        <p:spPr>
          <a:xfrm>
            <a:off x="3341511" y="3557016"/>
            <a:ext cx="55089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Example of a Pentesting Tool:</a:t>
            </a:r>
          </a:p>
          <a:p>
            <a:pPr algn="ctr"/>
            <a:r>
              <a:rPr lang="en-US" sz="4400" u="sng" dirty="0">
                <a:solidFill>
                  <a:schemeClr val="bg1"/>
                </a:solidFill>
                <a:latin typeface="Bernard MT Condensed" panose="02050806060905020404" pitchFamily="18" charset="0"/>
              </a:rPr>
              <a:t>Burp Suite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BA30C-AC7E-5667-94C0-07091846663B}"/>
              </a:ext>
            </a:extLst>
          </p:cNvPr>
          <p:cNvSpPr/>
          <p:nvPr/>
        </p:nvSpPr>
        <p:spPr>
          <a:xfrm>
            <a:off x="11786616" y="6729984"/>
            <a:ext cx="405384" cy="128016"/>
          </a:xfrm>
          <a:prstGeom prst="rect">
            <a:avLst/>
          </a:prstGeom>
          <a:solidFill>
            <a:srgbClr val="1217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1024</Words>
  <Application>Microsoft Office PowerPoint</Application>
  <PresentationFormat>Widescreen</PresentationFormat>
  <Paragraphs>127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Bahnschrift Light Condensed</vt:lpstr>
      <vt:lpstr>Bernard MT Condensed</vt:lpstr>
      <vt:lpstr>Calibri</vt:lpstr>
      <vt:lpstr>Calibri Light</vt:lpstr>
      <vt:lpstr>Candara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Notice</dc:title>
  <dc:creator>james</dc:creator>
  <cp:lastModifiedBy>Ahmedfaseeh Muhammad Nawaz Akram</cp:lastModifiedBy>
  <cp:revision>794</cp:revision>
  <dcterms:created xsi:type="dcterms:W3CDTF">2016-09-28T22:08:47Z</dcterms:created>
  <dcterms:modified xsi:type="dcterms:W3CDTF">2023-12-07T10:55:19Z</dcterms:modified>
</cp:coreProperties>
</file>