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487" r:id="rId3"/>
    <p:sldId id="488" r:id="rId4"/>
    <p:sldId id="489" r:id="rId5"/>
    <p:sldId id="490" r:id="rId6"/>
    <p:sldId id="491" r:id="rId7"/>
    <p:sldId id="492" r:id="rId8"/>
    <p:sldId id="499" r:id="rId9"/>
    <p:sldId id="500" r:id="rId10"/>
    <p:sldId id="493" r:id="rId11"/>
    <p:sldId id="494" r:id="rId12"/>
    <p:sldId id="495" r:id="rId13"/>
    <p:sldId id="496" r:id="rId14"/>
    <p:sldId id="497" r:id="rId15"/>
    <p:sldId id="501" r:id="rId16"/>
    <p:sldId id="498" r:id="rId17"/>
    <p:sldId id="502" r:id="rId18"/>
    <p:sldId id="503" r:id="rId19"/>
    <p:sldId id="504" r:id="rId20"/>
    <p:sldId id="505" r:id="rId21"/>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43E"/>
    <a:srgbClr val="FFCC99"/>
    <a:srgbClr val="F3ABCF"/>
    <a:srgbClr val="0093B0"/>
    <a:srgbClr val="B2DE82"/>
    <a:srgbClr val="3FDFFF"/>
    <a:srgbClr val="00C459"/>
    <a:srgbClr val="09630D"/>
    <a:srgbClr val="FA9106"/>
    <a:srgbClr val="005D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434" autoAdjust="0"/>
  </p:normalViewPr>
  <p:slideViewPr>
    <p:cSldViewPr>
      <p:cViewPr varScale="1">
        <p:scale>
          <a:sx n="73" d="100"/>
          <a:sy n="73" d="100"/>
        </p:scale>
        <p:origin x="1314" y="78"/>
      </p:cViewPr>
      <p:guideLst>
        <p:guide pos="288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atin typeface="Arial" charset="0"/>
              </a:defRPr>
            </a:lvl1pPr>
          </a:lstStyle>
          <a:p>
            <a:pPr>
              <a:defRPr/>
            </a:pPr>
            <a:endParaRPr lang="en-US"/>
          </a:p>
        </p:txBody>
      </p:sp>
      <p:sp>
        <p:nvSpPr>
          <p:cNvPr id="819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latin typeface="Arial" charset="0"/>
              </a:defRPr>
            </a:lvl1pPr>
          </a:lstStyle>
          <a:p>
            <a:pPr>
              <a:defRPr/>
            </a:pPr>
            <a:endParaRPr lang="en-US"/>
          </a:p>
        </p:txBody>
      </p:sp>
      <p:sp>
        <p:nvSpPr>
          <p:cNvPr id="819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D0C9FAF-A5F5-4B16-BD1D-C6E2533E96D5}" type="slidenum">
              <a:rPr lang="en-US" altLang="fr-FR"/>
              <a:pPr/>
              <a:t>‹N°›</a:t>
            </a:fld>
            <a:endParaRPr lang="en-US" altLang="fr-FR"/>
          </a:p>
        </p:txBody>
      </p:sp>
    </p:spTree>
    <p:extLst>
      <p:ext uri="{BB962C8B-B14F-4D97-AF65-F5344CB8AC3E}">
        <p14:creationId xmlns:p14="http://schemas.microsoft.com/office/powerpoint/2010/main" val="12980121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59E191CC-9FEF-4824-BE18-E7AFFCED81AE}" type="slidenum">
              <a:rPr lang="en-US" altLang="fr-FR" sz="1200"/>
              <a:pPr eaLnBrk="1" hangingPunct="1"/>
              <a:t>1</a:t>
            </a:fld>
            <a:endParaRPr lang="en-US" altLang="fr-FR"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ru-RU" altLang="fr-FR" smtClean="0">
              <a:latin typeface="Arial" panose="020B0604020202020204" pitchFamily="34" charset="0"/>
            </a:endParaRPr>
          </a:p>
        </p:txBody>
      </p:sp>
    </p:spTree>
    <p:extLst>
      <p:ext uri="{BB962C8B-B14F-4D97-AF65-F5344CB8AC3E}">
        <p14:creationId xmlns:p14="http://schemas.microsoft.com/office/powerpoint/2010/main" val="2389014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B9259ADA-B9D0-4E7B-A24B-220E3060037E}" type="slidenum">
              <a:rPr lang="en-US" altLang="fr-FR" sz="1200"/>
              <a:pPr eaLnBrk="1" hangingPunct="1"/>
              <a:t>2</a:t>
            </a:fld>
            <a:endParaRPr lang="en-US" altLang="fr-FR"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ru-RU" altLang="fr-FR" smtClean="0">
              <a:latin typeface="Arial" panose="020B0604020202020204" pitchFamily="34" charset="0"/>
            </a:endParaRPr>
          </a:p>
        </p:txBody>
      </p:sp>
    </p:spTree>
    <p:extLst>
      <p:ext uri="{BB962C8B-B14F-4D97-AF65-F5344CB8AC3E}">
        <p14:creationId xmlns:p14="http://schemas.microsoft.com/office/powerpoint/2010/main" val="1483369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90600" y="5334000"/>
            <a:ext cx="7772400" cy="704850"/>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lvl1pPr algn="r">
              <a:defRPr sz="3600">
                <a:solidFill>
                  <a:schemeClr val="bg1"/>
                </a:solidFill>
              </a:defRPr>
            </a:lvl1pPr>
          </a:lstStyle>
          <a:p>
            <a:pPr lvl="0"/>
            <a:r>
              <a:rPr lang="fr-FR" noProof="0" smtClean="0"/>
              <a:t>Modifiez le style du titre</a:t>
            </a:r>
            <a:endParaRPr lang="en-US" noProof="0" smtClean="0"/>
          </a:p>
        </p:txBody>
      </p:sp>
      <p:sp>
        <p:nvSpPr>
          <p:cNvPr id="3075" name="Rectangle 3"/>
          <p:cNvSpPr>
            <a:spLocks noGrp="1" noChangeArrowheads="1"/>
          </p:cNvSpPr>
          <p:nvPr>
            <p:ph type="subTitle" idx="1"/>
          </p:nvPr>
        </p:nvSpPr>
        <p:spPr>
          <a:xfrm>
            <a:off x="990600" y="5867400"/>
            <a:ext cx="7772400" cy="533400"/>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lvl1pPr marL="0" indent="0" algn="r">
              <a:buFontTx/>
              <a:buNone/>
              <a:defRPr sz="2400">
                <a:solidFill>
                  <a:schemeClr val="bg1"/>
                </a:solidFill>
              </a:defRPr>
            </a:lvl1pPr>
          </a:lstStyle>
          <a:p>
            <a:pPr lvl="0"/>
            <a:r>
              <a:rPr lang="fr-FR" noProof="0" smtClean="0"/>
              <a:t>Modifiez le style des sous-titres du masque</a:t>
            </a:r>
            <a:endParaRPr lang="en-US" noProof="0" smtClean="0"/>
          </a:p>
        </p:txBody>
      </p:sp>
    </p:spTree>
    <p:extLst>
      <p:ext uri="{BB962C8B-B14F-4D97-AF65-F5344CB8AC3E}">
        <p14:creationId xmlns:p14="http://schemas.microsoft.com/office/powerpoint/2010/main" val="3635870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extLst>
      <p:ext uri="{BB962C8B-B14F-4D97-AF65-F5344CB8AC3E}">
        <p14:creationId xmlns:p14="http://schemas.microsoft.com/office/powerpoint/2010/main" val="3817089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0800" y="1417638"/>
            <a:ext cx="1828800" cy="5211762"/>
          </a:xfrm>
        </p:spPr>
        <p:txBody>
          <a:bodyPr vert="eaVert"/>
          <a:lstStyle/>
          <a:p>
            <a:r>
              <a:rPr lang="fr-FR" smtClean="0"/>
              <a:t>Modifiez le style du titre</a:t>
            </a:r>
            <a:endParaRPr lang="en-US"/>
          </a:p>
        </p:txBody>
      </p:sp>
      <p:sp>
        <p:nvSpPr>
          <p:cNvPr id="3" name="Vertical Text Placeholder 2"/>
          <p:cNvSpPr>
            <a:spLocks noGrp="1"/>
          </p:cNvSpPr>
          <p:nvPr>
            <p:ph type="body" orient="vert" idx="1"/>
          </p:nvPr>
        </p:nvSpPr>
        <p:spPr>
          <a:xfrm>
            <a:off x="914400" y="1417638"/>
            <a:ext cx="5334000" cy="5211762"/>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extLst>
      <p:ext uri="{BB962C8B-B14F-4D97-AF65-F5344CB8AC3E}">
        <p14:creationId xmlns:p14="http://schemas.microsoft.com/office/powerpoint/2010/main" val="233949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extLst>
      <p:ext uri="{BB962C8B-B14F-4D97-AF65-F5344CB8AC3E}">
        <p14:creationId xmlns:p14="http://schemas.microsoft.com/office/powerpoint/2010/main" val="2940183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Modifiez les styles du texte du masque</a:t>
            </a:r>
          </a:p>
        </p:txBody>
      </p:sp>
    </p:spTree>
    <p:extLst>
      <p:ext uri="{BB962C8B-B14F-4D97-AF65-F5344CB8AC3E}">
        <p14:creationId xmlns:p14="http://schemas.microsoft.com/office/powerpoint/2010/main" val="292672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sz="half" idx="1"/>
          </p:nvPr>
        </p:nvSpPr>
        <p:spPr>
          <a:xfrm>
            <a:off x="914400" y="2438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Content Placeholder 3"/>
          <p:cNvSpPr>
            <a:spLocks noGrp="1"/>
          </p:cNvSpPr>
          <p:nvPr>
            <p:ph sz="half" idx="2"/>
          </p:nvPr>
        </p:nvSpPr>
        <p:spPr>
          <a:xfrm>
            <a:off x="4648200" y="2438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extLst>
      <p:ext uri="{BB962C8B-B14F-4D97-AF65-F5344CB8AC3E}">
        <p14:creationId xmlns:p14="http://schemas.microsoft.com/office/powerpoint/2010/main" val="107747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extLst>
      <p:ext uri="{BB962C8B-B14F-4D97-AF65-F5344CB8AC3E}">
        <p14:creationId xmlns:p14="http://schemas.microsoft.com/office/powerpoint/2010/main" val="116908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Tree>
    <p:extLst>
      <p:ext uri="{BB962C8B-B14F-4D97-AF65-F5344CB8AC3E}">
        <p14:creationId xmlns:p14="http://schemas.microsoft.com/office/powerpoint/2010/main" val="503084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2385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Tree>
    <p:extLst>
      <p:ext uri="{BB962C8B-B14F-4D97-AF65-F5344CB8AC3E}">
        <p14:creationId xmlns:p14="http://schemas.microsoft.com/office/powerpoint/2010/main" val="2467529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Cliquez sur l'icône pour ajouter une image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Tree>
    <p:extLst>
      <p:ext uri="{BB962C8B-B14F-4D97-AF65-F5344CB8AC3E}">
        <p14:creationId xmlns:p14="http://schemas.microsoft.com/office/powerpoint/2010/main" val="2924228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417638"/>
            <a:ext cx="73152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FR" altLang="fr-FR" smtClean="0"/>
              <a:t>Modifiez le style du titre</a:t>
            </a:r>
            <a:endParaRPr lang="en-US" altLang="fr-FR" smtClean="0"/>
          </a:p>
        </p:txBody>
      </p:sp>
      <p:sp>
        <p:nvSpPr>
          <p:cNvPr id="1027" name="Rectangle 3"/>
          <p:cNvSpPr>
            <a:spLocks noGrp="1" noChangeArrowheads="1"/>
          </p:cNvSpPr>
          <p:nvPr>
            <p:ph type="body" idx="1"/>
          </p:nvPr>
        </p:nvSpPr>
        <p:spPr bwMode="auto">
          <a:xfrm>
            <a:off x="914400" y="2438400"/>
            <a:ext cx="7315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altLang="fr-FR" smtClean="0"/>
              <a:t>Modifiez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endParaRPr lang="en-US" altLang="fr-FR"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Rectangle 5"/>
          <p:cNvSpPr>
            <a:spLocks noGrp="1" noChangeArrowheads="1"/>
          </p:cNvSpPr>
          <p:nvPr>
            <p:ph type="ctrTitle"/>
          </p:nvPr>
        </p:nvSpPr>
        <p:spPr>
          <a:xfrm>
            <a:off x="3995936" y="5373216"/>
            <a:ext cx="5029200" cy="762000"/>
          </a:xfrm>
          <a:extLst>
            <a:ext uri="{AF507438-7753-43E0-B8FC-AC1667EBCBE1}">
              <a14:hiddenEffects xmlns:a14="http://schemas.microsoft.com/office/drawing/2010/main">
                <a:effectLst>
                  <a:outerShdw dist="17961" dir="2700000" algn="ctr" rotWithShape="0">
                    <a:srgbClr val="000000"/>
                  </a:outerShdw>
                </a:effectLst>
              </a14:hiddenEffects>
            </a:ext>
          </a:extLst>
        </p:spPr>
        <p:txBody>
          <a:bodyPr/>
          <a:lstStyle/>
          <a:p>
            <a:pPr algn="ctr"/>
            <a:r>
              <a:rPr lang="fr-FR" altLang="fr-FR" sz="4000" dirty="0" smtClean="0">
                <a:solidFill>
                  <a:srgbClr val="4D4D4D"/>
                </a:solidFill>
              </a:rPr>
              <a:t>Test Des API REST</a:t>
            </a:r>
            <a:endParaRPr lang="ru-RU" altLang="fr-FR" sz="4000" dirty="0">
              <a:solidFill>
                <a:srgbClr val="4D4D4D"/>
              </a:solidFill>
            </a:endParaRPr>
          </a:p>
        </p:txBody>
      </p:sp>
      <p:sp>
        <p:nvSpPr>
          <p:cNvPr id="4" name="Rectangle 8"/>
          <p:cNvSpPr txBox="1">
            <a:spLocks noChangeArrowheads="1"/>
          </p:cNvSpPr>
          <p:nvPr/>
        </p:nvSpPr>
        <p:spPr bwMode="auto">
          <a:xfrm>
            <a:off x="5364088" y="6237312"/>
            <a:ext cx="4716016"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vert="horz" wrap="square" lIns="91440" tIns="45720" rIns="91440" bIns="45720" numCol="1" anchor="t" anchorCtr="0" compatLnSpc="1">
            <a:prstTxWarp prst="textNoShape">
              <a:avLst/>
            </a:prstTxWarp>
          </a:bodyPr>
          <a:lstStyle>
            <a:lvl1pPr marL="0" indent="0" algn="r" rtl="0" eaLnBrk="1" fontAlgn="base" hangingPunct="1">
              <a:spcBef>
                <a:spcPct val="20000"/>
              </a:spcBef>
              <a:spcAft>
                <a:spcPct val="0"/>
              </a:spcAft>
              <a:buFontTx/>
              <a:buNone/>
              <a:defRPr sz="24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ctr"/>
            <a:endParaRPr lang="ru-RU" altLang="fr-FR" sz="1600" kern="0" dirty="0" smtClean="0">
              <a:solidFill>
                <a:srgbClr val="777777"/>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1">
            <a:extLst>
              <a:ext uri="{FF2B5EF4-FFF2-40B4-BE49-F238E27FC236}">
                <a16:creationId xmlns:a16="http://schemas.microsoft.com/office/drawing/2014/main" id="{909111AF-01A0-496C-85DA-3E283BA678FA}"/>
              </a:ext>
            </a:extLst>
          </p:cNvPr>
          <p:cNvSpPr txBox="1">
            <a:spLocks/>
          </p:cNvSpPr>
          <p:nvPr/>
        </p:nvSpPr>
        <p:spPr>
          <a:xfrm>
            <a:off x="542058" y="856004"/>
            <a:ext cx="7990382" cy="528296"/>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buNone/>
            </a:pPr>
            <a:r>
              <a:rPr lang="fr-FR" kern="0" dirty="0">
                <a:solidFill>
                  <a:srgbClr val="FF0000"/>
                </a:solidFill>
              </a:rPr>
              <a:t>Qu'est-ce que la requête et la réponse ?</a:t>
            </a:r>
            <a:endParaRPr lang="fr-FR" kern="0" dirty="0">
              <a:solidFill>
                <a:srgbClr val="FF0000"/>
              </a:solidFill>
            </a:endParaRPr>
          </a:p>
        </p:txBody>
      </p:sp>
      <p:sp>
        <p:nvSpPr>
          <p:cNvPr id="9" name="Espace réservé du contenu 26">
            <a:extLst>
              <a:ext uri="{FF2B5EF4-FFF2-40B4-BE49-F238E27FC236}">
                <a16:creationId xmlns:a16="http://schemas.microsoft.com/office/drawing/2014/main" id="{918D60FE-F844-4BF6-BBCB-5782F70455E9}"/>
              </a:ext>
            </a:extLst>
          </p:cNvPr>
          <p:cNvSpPr txBox="1">
            <a:spLocks/>
          </p:cNvSpPr>
          <p:nvPr/>
        </p:nvSpPr>
        <p:spPr>
          <a:xfrm>
            <a:off x="541338" y="1685924"/>
            <a:ext cx="8207126" cy="476741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0000"/>
              </a:lnSpc>
              <a:buNone/>
            </a:pPr>
            <a:endParaRPr lang="fr-FR" sz="2600" dirty="0" smtClean="0">
              <a:solidFill>
                <a:schemeClr val="accent1"/>
              </a:solidFill>
            </a:endParaRPr>
          </a:p>
          <a:p>
            <a:pPr marL="0" indent="0">
              <a:lnSpc>
                <a:spcPct val="70000"/>
              </a:lnSpc>
              <a:buNone/>
            </a:pPr>
            <a:r>
              <a:rPr lang="fr-FR" sz="2200" dirty="0"/>
              <a:t>Les </a:t>
            </a:r>
            <a:r>
              <a:rPr lang="fr-FR" sz="2200" dirty="0"/>
              <a:t>API web utilisent en général le protocole HTTP pour leurs messages de requête et fournissent une définition de la structure des messages de réponse. </a:t>
            </a:r>
            <a:endParaRPr lang="fr-FR" sz="2200" dirty="0"/>
          </a:p>
          <a:p>
            <a:pPr marL="0" indent="0">
              <a:lnSpc>
                <a:spcPct val="70000"/>
              </a:lnSpc>
              <a:buNone/>
            </a:pPr>
            <a:endParaRPr lang="fr-FR" sz="2200" dirty="0"/>
          </a:p>
          <a:p>
            <a:pPr marL="0" indent="0">
              <a:lnSpc>
                <a:spcPct val="70000"/>
              </a:lnSpc>
              <a:buNone/>
            </a:pPr>
            <a:r>
              <a:rPr lang="fr-FR" sz="2200" dirty="0"/>
              <a:t>Les </a:t>
            </a:r>
            <a:r>
              <a:rPr lang="fr-FR" sz="2200" dirty="0"/>
              <a:t>messages de réponse se présentent la plupart du temps sous la forme d'un fichier XML ou JSON. </a:t>
            </a:r>
            <a:endParaRPr lang="fr-FR" sz="2200" dirty="0"/>
          </a:p>
          <a:p>
            <a:pPr marL="0" indent="0">
              <a:lnSpc>
                <a:spcPct val="70000"/>
              </a:lnSpc>
              <a:buNone/>
            </a:pPr>
            <a:endParaRPr lang="fr-FR" sz="2200" dirty="0"/>
          </a:p>
          <a:p>
            <a:pPr marL="0" indent="0">
              <a:lnSpc>
                <a:spcPct val="70000"/>
              </a:lnSpc>
              <a:buNone/>
            </a:pPr>
            <a:r>
              <a:rPr lang="fr-FR" sz="2200" dirty="0"/>
              <a:t>Ces </a:t>
            </a:r>
            <a:r>
              <a:rPr lang="fr-FR" sz="2200" dirty="0"/>
              <a:t>deux formats sont les plus courants, car les données qu'ils contiennent sont faciles à manipuler pour les autres applications.</a:t>
            </a:r>
          </a:p>
        </p:txBody>
      </p:sp>
    </p:spTree>
    <p:extLst>
      <p:ext uri="{BB962C8B-B14F-4D97-AF65-F5344CB8AC3E}">
        <p14:creationId xmlns:p14="http://schemas.microsoft.com/office/powerpoint/2010/main" val="1578631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3">
            <a:extLst>
              <a:ext uri="{FF2B5EF4-FFF2-40B4-BE49-F238E27FC236}">
                <a16:creationId xmlns:a16="http://schemas.microsoft.com/office/drawing/2014/main" id="{8F884E39-D496-4D26-90E7-9BF4D6C56A26}"/>
              </a:ext>
            </a:extLst>
          </p:cNvPr>
          <p:cNvSpPr txBox="1">
            <a:spLocks/>
          </p:cNvSpPr>
          <p:nvPr/>
        </p:nvSpPr>
        <p:spPr>
          <a:xfrm>
            <a:off x="542058" y="856004"/>
            <a:ext cx="7846366" cy="528296"/>
          </a:xfrm>
          <a:prstGeom prst="rect">
            <a:avLst/>
          </a:prstGeom>
        </p:spPr>
        <p:txBody>
          <a:bodyPr>
            <a:noAutofit/>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buNone/>
            </a:pPr>
            <a:r>
              <a:rPr lang="fr-FR" kern="0" dirty="0">
                <a:solidFill>
                  <a:srgbClr val="FF0000"/>
                </a:solidFill>
              </a:rPr>
              <a:t>Tests d'API VS tests unitaires</a:t>
            </a:r>
            <a:endParaRPr lang="fr-FR" kern="0" dirty="0">
              <a:solidFill>
                <a:srgbClr val="FF0000"/>
              </a:solidFill>
            </a:endParaRPr>
          </a:p>
        </p:txBody>
      </p:sp>
      <p:pic>
        <p:nvPicPr>
          <p:cNvPr id="7" name="Image 6"/>
          <p:cNvPicPr>
            <a:picLocks noChangeAspect="1"/>
          </p:cNvPicPr>
          <p:nvPr/>
        </p:nvPicPr>
        <p:blipFill>
          <a:blip r:embed="rId2"/>
          <a:stretch>
            <a:fillRect/>
          </a:stretch>
        </p:blipFill>
        <p:spPr>
          <a:xfrm>
            <a:off x="251520" y="1916832"/>
            <a:ext cx="8674700" cy="4608512"/>
          </a:xfrm>
          <a:prstGeom prst="rect">
            <a:avLst/>
          </a:prstGeom>
        </p:spPr>
      </p:pic>
    </p:spTree>
    <p:extLst>
      <p:ext uri="{BB962C8B-B14F-4D97-AF65-F5344CB8AC3E}">
        <p14:creationId xmlns:p14="http://schemas.microsoft.com/office/powerpoint/2010/main" val="1623006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1">
            <a:extLst>
              <a:ext uri="{FF2B5EF4-FFF2-40B4-BE49-F238E27FC236}">
                <a16:creationId xmlns:a16="http://schemas.microsoft.com/office/drawing/2014/main" id="{909111AF-01A0-496C-85DA-3E283BA678FA}"/>
              </a:ext>
            </a:extLst>
          </p:cNvPr>
          <p:cNvSpPr txBox="1">
            <a:spLocks/>
          </p:cNvSpPr>
          <p:nvPr/>
        </p:nvSpPr>
        <p:spPr>
          <a:xfrm>
            <a:off x="542058" y="856004"/>
            <a:ext cx="6910262" cy="528296"/>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buNone/>
            </a:pPr>
            <a:r>
              <a:rPr lang="fr-FR" kern="0" dirty="0">
                <a:solidFill>
                  <a:srgbClr val="FF0000"/>
                </a:solidFill>
              </a:rPr>
              <a:t>Qu'est-ce que les tests d'API ?</a:t>
            </a:r>
            <a:endParaRPr lang="fr-FR" kern="0" dirty="0">
              <a:solidFill>
                <a:srgbClr val="FF0000"/>
              </a:solidFill>
            </a:endParaRPr>
          </a:p>
        </p:txBody>
      </p:sp>
      <p:sp>
        <p:nvSpPr>
          <p:cNvPr id="7" name="Espace réservé du contenu 26">
            <a:extLst>
              <a:ext uri="{FF2B5EF4-FFF2-40B4-BE49-F238E27FC236}">
                <a16:creationId xmlns:a16="http://schemas.microsoft.com/office/drawing/2014/main" id="{918D60FE-F844-4BF6-BBCB-5782F70455E9}"/>
              </a:ext>
            </a:extLst>
          </p:cNvPr>
          <p:cNvSpPr txBox="1">
            <a:spLocks/>
          </p:cNvSpPr>
          <p:nvPr/>
        </p:nvSpPr>
        <p:spPr>
          <a:xfrm>
            <a:off x="179512" y="1757810"/>
            <a:ext cx="8712968" cy="51001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70000"/>
              </a:lnSpc>
              <a:buNone/>
            </a:pPr>
            <a:r>
              <a:rPr lang="fr-FR" sz="2200" dirty="0"/>
              <a:t>Les tests d'API sont entièrement différents des tests d'interface graphique </a:t>
            </a:r>
            <a:r>
              <a:rPr lang="fr-FR" sz="2200" dirty="0"/>
              <a:t>et se </a:t>
            </a:r>
            <a:r>
              <a:rPr lang="fr-FR" sz="2200" dirty="0"/>
              <a:t>concentre principalement sur la couche de logique métier </a:t>
            </a:r>
            <a:r>
              <a:rPr lang="fr-FR" sz="2200" dirty="0"/>
              <a:t>de l’architecture </a:t>
            </a:r>
            <a:r>
              <a:rPr lang="fr-FR" sz="2200" dirty="0"/>
              <a:t>logicielle Ce test ne se concentrera pas </a:t>
            </a:r>
            <a:r>
              <a:rPr lang="fr-FR" sz="2200" dirty="0"/>
              <a:t>sur l'apparence </a:t>
            </a:r>
            <a:r>
              <a:rPr lang="fr-FR" sz="2200" dirty="0"/>
              <a:t>d'une </a:t>
            </a:r>
            <a:r>
              <a:rPr lang="fr-FR" sz="2200" dirty="0"/>
              <a:t>application.</a:t>
            </a:r>
          </a:p>
          <a:p>
            <a:pPr marL="0" indent="0">
              <a:lnSpc>
                <a:spcPct val="70000"/>
              </a:lnSpc>
              <a:buNone/>
            </a:pPr>
            <a:endParaRPr lang="fr-FR" sz="2600" dirty="0">
              <a:solidFill>
                <a:schemeClr val="accent1"/>
              </a:solidFill>
            </a:endParaRPr>
          </a:p>
          <a:p>
            <a:pPr marL="0" indent="0">
              <a:lnSpc>
                <a:spcPct val="70000"/>
              </a:lnSpc>
              <a:buNone/>
            </a:pPr>
            <a:endParaRPr lang="fr-FR" sz="2600" dirty="0">
              <a:solidFill>
                <a:schemeClr val="accent1"/>
              </a:solidFill>
            </a:endParaRPr>
          </a:p>
        </p:txBody>
      </p:sp>
      <p:pic>
        <p:nvPicPr>
          <p:cNvPr id="8" name="Image 7"/>
          <p:cNvPicPr>
            <a:picLocks noChangeAspect="1"/>
          </p:cNvPicPr>
          <p:nvPr/>
        </p:nvPicPr>
        <p:blipFill>
          <a:blip r:embed="rId2"/>
          <a:stretch>
            <a:fillRect/>
          </a:stretch>
        </p:blipFill>
        <p:spPr>
          <a:xfrm>
            <a:off x="683568" y="2780928"/>
            <a:ext cx="7632848" cy="3958430"/>
          </a:xfrm>
          <a:prstGeom prst="rect">
            <a:avLst/>
          </a:prstGeom>
        </p:spPr>
      </p:pic>
    </p:spTree>
    <p:extLst>
      <p:ext uri="{BB962C8B-B14F-4D97-AF65-F5344CB8AC3E}">
        <p14:creationId xmlns:p14="http://schemas.microsoft.com/office/powerpoint/2010/main" val="1738633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1">
            <a:extLst>
              <a:ext uri="{FF2B5EF4-FFF2-40B4-BE49-F238E27FC236}">
                <a16:creationId xmlns:a16="http://schemas.microsoft.com/office/drawing/2014/main" id="{909111AF-01A0-496C-85DA-3E283BA678FA}"/>
              </a:ext>
            </a:extLst>
          </p:cNvPr>
          <p:cNvSpPr txBox="1">
            <a:spLocks/>
          </p:cNvSpPr>
          <p:nvPr/>
        </p:nvSpPr>
        <p:spPr>
          <a:xfrm>
            <a:off x="542058" y="856004"/>
            <a:ext cx="7687542" cy="528296"/>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buNone/>
            </a:pPr>
            <a:r>
              <a:rPr lang="fr-FR" kern="0" dirty="0">
                <a:solidFill>
                  <a:srgbClr val="FF0000"/>
                </a:solidFill>
              </a:rPr>
              <a:t>Qu'est-ce que les tests d'API ?</a:t>
            </a:r>
            <a:endParaRPr lang="fr-FR" kern="0" dirty="0">
              <a:solidFill>
                <a:srgbClr val="FF0000"/>
              </a:solidFill>
            </a:endParaRPr>
          </a:p>
        </p:txBody>
      </p:sp>
      <p:sp>
        <p:nvSpPr>
          <p:cNvPr id="8" name="Espace réservé du contenu 26">
            <a:extLst>
              <a:ext uri="{FF2B5EF4-FFF2-40B4-BE49-F238E27FC236}">
                <a16:creationId xmlns:a16="http://schemas.microsoft.com/office/drawing/2014/main" id="{918D60FE-F844-4BF6-BBCB-5782F70455E9}"/>
              </a:ext>
            </a:extLst>
          </p:cNvPr>
          <p:cNvSpPr txBox="1">
            <a:spLocks/>
          </p:cNvSpPr>
          <p:nvPr/>
        </p:nvSpPr>
        <p:spPr>
          <a:xfrm>
            <a:off x="515932" y="1700808"/>
            <a:ext cx="8423150" cy="408005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0000"/>
              </a:lnSpc>
              <a:buNone/>
            </a:pPr>
            <a:endParaRPr lang="fr-FR" sz="2600" dirty="0" smtClean="0">
              <a:solidFill>
                <a:schemeClr val="accent1"/>
              </a:solidFill>
            </a:endParaRPr>
          </a:p>
          <a:p>
            <a:pPr marL="0" indent="0">
              <a:lnSpc>
                <a:spcPct val="80000"/>
              </a:lnSpc>
              <a:buNone/>
            </a:pPr>
            <a:r>
              <a:rPr lang="fr-FR" sz="2200" dirty="0"/>
              <a:t>Au </a:t>
            </a:r>
            <a:r>
              <a:rPr lang="fr-FR" sz="2200" dirty="0"/>
              <a:t>lieu d'utiliser des entrées utilisateur standard (clavier) </a:t>
            </a:r>
            <a:r>
              <a:rPr lang="fr-FR" sz="2200" dirty="0"/>
              <a:t>et sorties</a:t>
            </a:r>
            <a:r>
              <a:rPr lang="fr-FR" sz="2200" dirty="0"/>
              <a:t>, </a:t>
            </a:r>
            <a:endParaRPr lang="fr-FR" sz="2200" dirty="0"/>
          </a:p>
          <a:p>
            <a:pPr marL="0" indent="0">
              <a:lnSpc>
                <a:spcPct val="80000"/>
              </a:lnSpc>
              <a:buNone/>
            </a:pPr>
            <a:endParaRPr lang="fr-FR" sz="2200" dirty="0"/>
          </a:p>
          <a:p>
            <a:pPr marL="0" indent="0">
              <a:lnSpc>
                <a:spcPct val="80000"/>
              </a:lnSpc>
              <a:buNone/>
            </a:pPr>
            <a:r>
              <a:rPr lang="fr-FR" sz="2200" dirty="0"/>
              <a:t>D</a:t>
            </a:r>
            <a:r>
              <a:rPr lang="fr-FR" sz="2200" dirty="0"/>
              <a:t>ans </a:t>
            </a:r>
            <a:r>
              <a:rPr lang="fr-FR" sz="2200" dirty="0"/>
              <a:t>API </a:t>
            </a:r>
            <a:r>
              <a:rPr lang="fr-FR" sz="2200" dirty="0" err="1"/>
              <a:t>Testing</a:t>
            </a:r>
            <a:r>
              <a:rPr lang="fr-FR" sz="2200" dirty="0"/>
              <a:t>, vous utilisez un logiciel pour envoyer des appels </a:t>
            </a:r>
            <a:r>
              <a:rPr lang="fr-FR" sz="2200" dirty="0"/>
              <a:t>à l'API</a:t>
            </a:r>
            <a:r>
              <a:rPr lang="fr-FR" sz="2200" dirty="0"/>
              <a:t>, </a:t>
            </a:r>
            <a:r>
              <a:rPr lang="fr-FR" sz="2200" dirty="0"/>
              <a:t>pour obtenir </a:t>
            </a:r>
            <a:r>
              <a:rPr lang="fr-FR" sz="2200" dirty="0"/>
              <a:t>la sortie </a:t>
            </a:r>
            <a:r>
              <a:rPr lang="fr-FR" sz="2200" dirty="0"/>
              <a:t>=&gt; </a:t>
            </a:r>
            <a:r>
              <a:rPr lang="fr-FR" sz="2200" dirty="0"/>
              <a:t>le réponse du </a:t>
            </a:r>
            <a:r>
              <a:rPr lang="fr-FR" sz="2200" dirty="0"/>
              <a:t>système.</a:t>
            </a:r>
          </a:p>
          <a:p>
            <a:pPr marL="0" indent="0">
              <a:lnSpc>
                <a:spcPct val="80000"/>
              </a:lnSpc>
              <a:buNone/>
            </a:pPr>
            <a:endParaRPr lang="fr-FR" sz="2200" dirty="0"/>
          </a:p>
          <a:p>
            <a:pPr marL="0" indent="0">
              <a:lnSpc>
                <a:spcPct val="80000"/>
              </a:lnSpc>
              <a:buNone/>
            </a:pPr>
            <a:r>
              <a:rPr lang="fr-FR" sz="2200" dirty="0"/>
              <a:t>Les tests d'API nécessitent une application pour interagir avec l'API </a:t>
            </a:r>
            <a:endParaRPr lang="fr-FR" sz="2200" dirty="0"/>
          </a:p>
          <a:p>
            <a:pPr marL="0" indent="0">
              <a:lnSpc>
                <a:spcPct val="80000"/>
              </a:lnSpc>
              <a:buNone/>
            </a:pPr>
            <a:r>
              <a:rPr lang="fr-FR" sz="2200" dirty="0"/>
              <a:t>P</a:t>
            </a:r>
            <a:r>
              <a:rPr lang="fr-FR" sz="2200" dirty="0"/>
              <a:t>our </a:t>
            </a:r>
            <a:r>
              <a:rPr lang="fr-FR" sz="2200" dirty="0"/>
              <a:t>tester une API</a:t>
            </a:r>
            <a:r>
              <a:rPr lang="fr-FR" sz="2200" dirty="0"/>
              <a:t>, On a besoin des </a:t>
            </a:r>
            <a:r>
              <a:rPr lang="fr-FR" sz="2200" dirty="0"/>
              <a:t>Outils de test pour piloter </a:t>
            </a:r>
            <a:r>
              <a:rPr lang="fr-FR" sz="2200" dirty="0"/>
              <a:t>l'API </a:t>
            </a:r>
            <a:r>
              <a:rPr lang="fr-FR" sz="2200" dirty="0"/>
              <a:t>en s'appuyant </a:t>
            </a:r>
            <a:r>
              <a:rPr lang="fr-FR" sz="2200" dirty="0"/>
              <a:t>sur une stratégie de tests</a:t>
            </a:r>
            <a:endParaRPr lang="fr-FR" sz="2200" dirty="0"/>
          </a:p>
          <a:p>
            <a:pPr marL="0" indent="0">
              <a:lnSpc>
                <a:spcPct val="70000"/>
              </a:lnSpc>
              <a:buNone/>
            </a:pPr>
            <a:endParaRPr lang="fr-FR" sz="2600" dirty="0" smtClean="0">
              <a:solidFill>
                <a:schemeClr val="accent1"/>
              </a:solidFill>
            </a:endParaRPr>
          </a:p>
          <a:p>
            <a:pPr marL="0" indent="0">
              <a:lnSpc>
                <a:spcPct val="70000"/>
              </a:lnSpc>
              <a:buNone/>
            </a:pPr>
            <a:endParaRPr lang="fr-FR" sz="2600" dirty="0" smtClean="0">
              <a:solidFill>
                <a:schemeClr val="accent1"/>
              </a:solidFill>
            </a:endParaRPr>
          </a:p>
          <a:p>
            <a:pPr marL="0" indent="0">
              <a:lnSpc>
                <a:spcPct val="70000"/>
              </a:lnSpc>
              <a:buNone/>
            </a:pPr>
            <a:endParaRPr lang="fr-FR" sz="2600" dirty="0">
              <a:solidFill>
                <a:schemeClr val="accent1"/>
              </a:solidFill>
            </a:endParaRPr>
          </a:p>
        </p:txBody>
      </p:sp>
    </p:spTree>
    <p:extLst>
      <p:ext uri="{BB962C8B-B14F-4D97-AF65-F5344CB8AC3E}">
        <p14:creationId xmlns:p14="http://schemas.microsoft.com/office/powerpoint/2010/main" val="1826411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3">
            <a:extLst>
              <a:ext uri="{FF2B5EF4-FFF2-40B4-BE49-F238E27FC236}">
                <a16:creationId xmlns:a16="http://schemas.microsoft.com/office/drawing/2014/main" id="{8F884E39-D496-4D26-90E7-9BF4D6C56A26}"/>
              </a:ext>
            </a:extLst>
          </p:cNvPr>
          <p:cNvSpPr txBox="1">
            <a:spLocks/>
          </p:cNvSpPr>
          <p:nvPr/>
        </p:nvSpPr>
        <p:spPr>
          <a:xfrm>
            <a:off x="542058" y="856004"/>
            <a:ext cx="7414318" cy="528296"/>
          </a:xfrm>
          <a:prstGeom prst="rect">
            <a:avLst/>
          </a:prstGeom>
        </p:spPr>
        <p:txBody>
          <a:bodyPr>
            <a:noAutofit/>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buNone/>
            </a:pPr>
            <a:r>
              <a:rPr lang="fr-FR" kern="0" dirty="0">
                <a:solidFill>
                  <a:srgbClr val="FF0000"/>
                </a:solidFill>
              </a:rPr>
              <a:t>Les avantages des tests de l’API</a:t>
            </a:r>
            <a:endParaRPr lang="fr-FR" kern="0" dirty="0">
              <a:solidFill>
                <a:srgbClr val="FF0000"/>
              </a:solidFill>
            </a:endParaRPr>
          </a:p>
        </p:txBody>
      </p:sp>
      <p:sp>
        <p:nvSpPr>
          <p:cNvPr id="7" name="Espace réservé du contenu 26">
            <a:extLst>
              <a:ext uri="{FF2B5EF4-FFF2-40B4-BE49-F238E27FC236}">
                <a16:creationId xmlns:a16="http://schemas.microsoft.com/office/drawing/2014/main" id="{918D60FE-F844-4BF6-BBCB-5782F70455E9}"/>
              </a:ext>
            </a:extLst>
          </p:cNvPr>
          <p:cNvSpPr txBox="1">
            <a:spLocks/>
          </p:cNvSpPr>
          <p:nvPr/>
        </p:nvSpPr>
        <p:spPr>
          <a:xfrm>
            <a:off x="541338" y="1685925"/>
            <a:ext cx="8495158" cy="445510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200" dirty="0"/>
              <a:t>Les tests d'API permettent d'accéder à l'application sans interface utilisateur. </a:t>
            </a:r>
            <a:endParaRPr lang="fr-FR" sz="2200" dirty="0"/>
          </a:p>
          <a:p>
            <a:pPr marL="0" indent="0">
              <a:buNone/>
            </a:pPr>
            <a:endParaRPr lang="fr-FR" sz="2200" dirty="0"/>
          </a:p>
          <a:p>
            <a:pPr marL="0" indent="0">
              <a:buNone/>
            </a:pPr>
            <a:r>
              <a:rPr lang="fr-FR" sz="2200" dirty="0"/>
              <a:t>Le </a:t>
            </a:r>
            <a:r>
              <a:rPr lang="fr-FR" sz="2200" dirty="0"/>
              <a:t>noyau </a:t>
            </a:r>
            <a:r>
              <a:rPr lang="fr-FR" sz="2200" dirty="0"/>
              <a:t>et le </a:t>
            </a:r>
            <a:r>
              <a:rPr lang="fr-FR" sz="2200" dirty="0"/>
              <a:t>niveau de code des fonctionnalités de l'application sera testé et évalué au </a:t>
            </a:r>
            <a:r>
              <a:rPr lang="fr-FR" sz="2200" dirty="0"/>
              <a:t>plutôt avant </a:t>
            </a:r>
            <a:r>
              <a:rPr lang="fr-FR" sz="2200" dirty="0"/>
              <a:t>les tests de l'interface </a:t>
            </a:r>
            <a:r>
              <a:rPr lang="fr-FR" sz="2200" dirty="0"/>
              <a:t>graphique.</a:t>
            </a:r>
          </a:p>
          <a:p>
            <a:pPr marL="0" indent="0">
              <a:buNone/>
            </a:pPr>
            <a:endParaRPr lang="fr-FR" sz="2200" dirty="0"/>
          </a:p>
          <a:p>
            <a:pPr marL="0" indent="0">
              <a:buNone/>
            </a:pPr>
            <a:r>
              <a:rPr lang="fr-FR" sz="2200" dirty="0"/>
              <a:t>Cela </a:t>
            </a:r>
            <a:r>
              <a:rPr lang="fr-FR" sz="2200" dirty="0"/>
              <a:t>aidera à détecter les problèmes mineurs qui peuvent </a:t>
            </a:r>
            <a:r>
              <a:rPr lang="fr-FR" sz="2200" dirty="0"/>
              <a:t>devenir plus </a:t>
            </a:r>
            <a:r>
              <a:rPr lang="fr-FR" sz="2200" dirty="0"/>
              <a:t>grand lors des tests de l'interface graphique</a:t>
            </a:r>
            <a:r>
              <a:rPr lang="fr-FR" sz="2200" dirty="0"/>
              <a:t>.</a:t>
            </a:r>
          </a:p>
          <a:p>
            <a:pPr marL="0" indent="0">
              <a:buNone/>
            </a:pPr>
            <a:endParaRPr lang="fr-FR" sz="2200" dirty="0"/>
          </a:p>
          <a:p>
            <a:pPr marL="0" indent="0">
              <a:buNone/>
            </a:pPr>
            <a:r>
              <a:rPr lang="fr-FR" sz="2200" dirty="0"/>
              <a:t>Les tests d'API prennent généralement moins de temps que les tests d'interface graphique fonctionnels.</a:t>
            </a:r>
          </a:p>
        </p:txBody>
      </p:sp>
    </p:spTree>
    <p:extLst>
      <p:ext uri="{BB962C8B-B14F-4D97-AF65-F5344CB8AC3E}">
        <p14:creationId xmlns:p14="http://schemas.microsoft.com/office/powerpoint/2010/main" val="1622817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3">
            <a:extLst>
              <a:ext uri="{FF2B5EF4-FFF2-40B4-BE49-F238E27FC236}">
                <a16:creationId xmlns:a16="http://schemas.microsoft.com/office/drawing/2014/main" id="{8F884E39-D496-4D26-90E7-9BF4D6C56A26}"/>
              </a:ext>
            </a:extLst>
          </p:cNvPr>
          <p:cNvSpPr txBox="1">
            <a:spLocks/>
          </p:cNvSpPr>
          <p:nvPr/>
        </p:nvSpPr>
        <p:spPr>
          <a:xfrm>
            <a:off x="542058" y="856004"/>
            <a:ext cx="7414318" cy="528296"/>
          </a:xfrm>
          <a:prstGeom prst="rect">
            <a:avLst/>
          </a:prstGeom>
        </p:spPr>
        <p:txBody>
          <a:bodyPr>
            <a:noAutofit/>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buNone/>
            </a:pPr>
            <a:r>
              <a:rPr lang="fr-FR" kern="0" dirty="0">
                <a:solidFill>
                  <a:srgbClr val="FF0000"/>
                </a:solidFill>
              </a:rPr>
              <a:t>Les avantages des tests de l’API</a:t>
            </a:r>
            <a:endParaRPr lang="fr-FR" kern="0" dirty="0">
              <a:solidFill>
                <a:srgbClr val="FF0000"/>
              </a:solidFill>
            </a:endParaRPr>
          </a:p>
        </p:txBody>
      </p:sp>
      <p:sp>
        <p:nvSpPr>
          <p:cNvPr id="4" name="Espace réservé du contenu 26">
            <a:extLst>
              <a:ext uri="{FF2B5EF4-FFF2-40B4-BE49-F238E27FC236}">
                <a16:creationId xmlns:a16="http://schemas.microsoft.com/office/drawing/2014/main" id="{918D60FE-F844-4BF6-BBCB-5782F70455E9}"/>
              </a:ext>
            </a:extLst>
          </p:cNvPr>
          <p:cNvSpPr txBox="1">
            <a:spLocks/>
          </p:cNvSpPr>
          <p:nvPr/>
        </p:nvSpPr>
        <p:spPr>
          <a:xfrm>
            <a:off x="542058" y="1772817"/>
            <a:ext cx="8350422" cy="436821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pPr>
            <a:endParaRPr lang="fr-FR" sz="2600" dirty="0" smtClean="0">
              <a:solidFill>
                <a:schemeClr val="accent1"/>
              </a:solidFill>
            </a:endParaRPr>
          </a:p>
          <a:p>
            <a:pPr>
              <a:lnSpc>
                <a:spcPct val="70000"/>
              </a:lnSpc>
            </a:pPr>
            <a:endParaRPr lang="fr-FR" sz="2600" dirty="0">
              <a:solidFill>
                <a:schemeClr val="accent1"/>
              </a:solidFill>
            </a:endParaRPr>
          </a:p>
          <a:p>
            <a:pPr marL="0" indent="0">
              <a:buNone/>
            </a:pPr>
            <a:r>
              <a:rPr lang="fr-FR" sz="2200" dirty="0"/>
              <a:t>L'automatisation </a:t>
            </a:r>
            <a:r>
              <a:rPr lang="fr-FR" sz="2200" dirty="0"/>
              <a:t>des tests d'API nécessite moins de code afin de fournir des tests meilleurs et plus </a:t>
            </a:r>
            <a:r>
              <a:rPr lang="fr-FR" sz="2200" dirty="0"/>
              <a:t>rapides couverture </a:t>
            </a:r>
            <a:r>
              <a:rPr lang="fr-FR" sz="2200" dirty="0"/>
              <a:t>par rapport à l'automatisation des tests GUI</a:t>
            </a:r>
            <a:r>
              <a:rPr lang="fr-FR" sz="2200" dirty="0"/>
              <a:t>.</a:t>
            </a:r>
          </a:p>
          <a:p>
            <a:pPr marL="0" indent="0">
              <a:buNone/>
            </a:pPr>
            <a:endParaRPr lang="fr-FR" sz="2200" dirty="0"/>
          </a:p>
          <a:p>
            <a:pPr marL="0" indent="0">
              <a:buNone/>
            </a:pPr>
            <a:r>
              <a:rPr lang="fr-FR" sz="2200" dirty="0"/>
              <a:t>Dans les tests d'API, les données sont échangées à l'aide de XML ou de JSON. Ces modes de transfert </a:t>
            </a:r>
            <a:r>
              <a:rPr lang="fr-FR" sz="2200" dirty="0"/>
              <a:t>sont complètement </a:t>
            </a:r>
            <a:r>
              <a:rPr lang="fr-FR" sz="2200" dirty="0"/>
              <a:t>indépendant de la langue, permettant aux utilisateurs de sélectionner n'importe quelle langue de code </a:t>
            </a:r>
            <a:r>
              <a:rPr lang="fr-FR" sz="2200" dirty="0"/>
              <a:t>lorsqu'ils adopter </a:t>
            </a:r>
            <a:r>
              <a:rPr lang="fr-FR" sz="2200" dirty="0"/>
              <a:t>des services de test d'automatisation pour le projet.</a:t>
            </a:r>
          </a:p>
        </p:txBody>
      </p:sp>
    </p:spTree>
    <p:extLst>
      <p:ext uri="{BB962C8B-B14F-4D97-AF65-F5344CB8AC3E}">
        <p14:creationId xmlns:p14="http://schemas.microsoft.com/office/powerpoint/2010/main" val="2024881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3">
            <a:extLst>
              <a:ext uri="{FF2B5EF4-FFF2-40B4-BE49-F238E27FC236}">
                <a16:creationId xmlns:a16="http://schemas.microsoft.com/office/drawing/2014/main" id="{8F884E39-D496-4D26-90E7-9BF4D6C56A26}"/>
              </a:ext>
            </a:extLst>
          </p:cNvPr>
          <p:cNvSpPr txBox="1">
            <a:spLocks/>
          </p:cNvSpPr>
          <p:nvPr/>
        </p:nvSpPr>
        <p:spPr>
          <a:xfrm>
            <a:off x="542058" y="856004"/>
            <a:ext cx="7990382" cy="528296"/>
          </a:xfrm>
          <a:prstGeom prst="rect">
            <a:avLst/>
          </a:prstGeom>
        </p:spPr>
        <p:txBody>
          <a:bodyPr>
            <a:noAutofit/>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buNone/>
            </a:pPr>
            <a:r>
              <a:rPr lang="fr-FR" kern="0" dirty="0">
                <a:solidFill>
                  <a:srgbClr val="FF0000"/>
                </a:solidFill>
              </a:rPr>
              <a:t>Processus de test de l'API des services Web</a:t>
            </a:r>
            <a:endParaRPr lang="fr-FR" kern="0" dirty="0">
              <a:solidFill>
                <a:srgbClr val="FF0000"/>
              </a:solidFill>
            </a:endParaRPr>
          </a:p>
        </p:txBody>
      </p:sp>
      <p:sp>
        <p:nvSpPr>
          <p:cNvPr id="7" name="Rectangle 6"/>
          <p:cNvSpPr/>
          <p:nvPr/>
        </p:nvSpPr>
        <p:spPr>
          <a:xfrm>
            <a:off x="395536" y="1988840"/>
            <a:ext cx="2212773" cy="72722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90000"/>
              </a:lnSpc>
              <a:spcBef>
                <a:spcPts val="1000"/>
              </a:spcBef>
            </a:pPr>
            <a:r>
              <a:rPr lang="fr-FR" sz="1800" dirty="0">
                <a:solidFill>
                  <a:schemeClr val="tx1"/>
                </a:solidFill>
              </a:rPr>
              <a:t>Revue de </a:t>
            </a:r>
            <a:r>
              <a:rPr lang="fr-FR" sz="1800" dirty="0">
                <a:solidFill>
                  <a:schemeClr val="tx1"/>
                </a:solidFill>
              </a:rPr>
              <a:t>spécifications </a:t>
            </a:r>
            <a:r>
              <a:rPr lang="fr-FR" sz="1800" dirty="0">
                <a:solidFill>
                  <a:schemeClr val="tx1"/>
                </a:solidFill>
              </a:rPr>
              <a:t>de l’API</a:t>
            </a:r>
          </a:p>
        </p:txBody>
      </p:sp>
      <p:sp>
        <p:nvSpPr>
          <p:cNvPr id="8" name="Rectangle 7"/>
          <p:cNvSpPr/>
          <p:nvPr/>
        </p:nvSpPr>
        <p:spPr>
          <a:xfrm>
            <a:off x="1845693" y="2852937"/>
            <a:ext cx="2212773" cy="7596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90000"/>
              </a:lnSpc>
              <a:spcBef>
                <a:spcPts val="1000"/>
              </a:spcBef>
            </a:pPr>
            <a:r>
              <a:rPr lang="fr-FR" sz="1800" dirty="0">
                <a:solidFill>
                  <a:schemeClr val="tx1"/>
                </a:solidFill>
              </a:rPr>
              <a:t>Développement de </a:t>
            </a:r>
            <a:r>
              <a:rPr lang="fr-FR" sz="1800" dirty="0">
                <a:solidFill>
                  <a:schemeClr val="tx1"/>
                </a:solidFill>
              </a:rPr>
              <a:t>spécifications de test</a:t>
            </a:r>
          </a:p>
        </p:txBody>
      </p:sp>
      <p:sp>
        <p:nvSpPr>
          <p:cNvPr id="9" name="Rectangle 8"/>
          <p:cNvSpPr/>
          <p:nvPr/>
        </p:nvSpPr>
        <p:spPr>
          <a:xfrm>
            <a:off x="3295850" y="3781898"/>
            <a:ext cx="2212773" cy="72722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90000"/>
              </a:lnSpc>
              <a:spcBef>
                <a:spcPts val="1000"/>
              </a:spcBef>
            </a:pPr>
            <a:r>
              <a:rPr lang="fr-FR" sz="1800" dirty="0">
                <a:solidFill>
                  <a:schemeClr val="tx1"/>
                </a:solidFill>
              </a:rPr>
              <a:t>Développement des cas de tests</a:t>
            </a:r>
            <a:endParaRPr lang="fr-FR" sz="1800" dirty="0">
              <a:solidFill>
                <a:schemeClr val="tx1"/>
              </a:solidFill>
            </a:endParaRPr>
          </a:p>
        </p:txBody>
      </p:sp>
      <p:sp>
        <p:nvSpPr>
          <p:cNvPr id="10" name="Rectangle 9"/>
          <p:cNvSpPr/>
          <p:nvPr/>
        </p:nvSpPr>
        <p:spPr>
          <a:xfrm>
            <a:off x="4910771" y="4678427"/>
            <a:ext cx="2212773" cy="72722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90000"/>
              </a:lnSpc>
              <a:spcBef>
                <a:spcPts val="1000"/>
              </a:spcBef>
            </a:pPr>
            <a:r>
              <a:rPr lang="fr-FR" sz="1800" dirty="0">
                <a:solidFill>
                  <a:schemeClr val="tx1"/>
                </a:solidFill>
              </a:rPr>
              <a:t>Exécution des suites de tests</a:t>
            </a:r>
            <a:endParaRPr lang="fr-FR" sz="1800" dirty="0">
              <a:solidFill>
                <a:schemeClr val="tx1"/>
              </a:solidFill>
            </a:endParaRPr>
          </a:p>
        </p:txBody>
      </p:sp>
      <p:sp>
        <p:nvSpPr>
          <p:cNvPr id="11" name="Rectangle 10"/>
          <p:cNvSpPr/>
          <p:nvPr/>
        </p:nvSpPr>
        <p:spPr>
          <a:xfrm>
            <a:off x="6525693" y="5608657"/>
            <a:ext cx="2212773" cy="72722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90000"/>
              </a:lnSpc>
              <a:spcBef>
                <a:spcPts val="1000"/>
              </a:spcBef>
            </a:pPr>
            <a:r>
              <a:rPr lang="fr-FR" sz="1800" dirty="0">
                <a:solidFill>
                  <a:schemeClr val="tx1"/>
                </a:solidFill>
              </a:rPr>
              <a:t>Rapport de tests</a:t>
            </a:r>
            <a:endParaRPr lang="fr-FR" sz="1800" dirty="0">
              <a:solidFill>
                <a:schemeClr val="tx1"/>
              </a:solidFill>
            </a:endParaRPr>
          </a:p>
        </p:txBody>
      </p:sp>
    </p:spTree>
    <p:extLst>
      <p:ext uri="{BB962C8B-B14F-4D97-AF65-F5344CB8AC3E}">
        <p14:creationId xmlns:p14="http://schemas.microsoft.com/office/powerpoint/2010/main" val="3461973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8F884E39-D496-4D26-90E7-9BF4D6C56A26}"/>
              </a:ext>
            </a:extLst>
          </p:cNvPr>
          <p:cNvSpPr txBox="1">
            <a:spLocks/>
          </p:cNvSpPr>
          <p:nvPr/>
        </p:nvSpPr>
        <p:spPr>
          <a:xfrm>
            <a:off x="542058" y="856004"/>
            <a:ext cx="6478214" cy="528296"/>
          </a:xfrm>
          <a:prstGeom prst="rect">
            <a:avLst/>
          </a:prstGeom>
        </p:spPr>
        <p:txBody>
          <a:bodyPr>
            <a:noAutofit/>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buNone/>
            </a:pPr>
            <a:r>
              <a:rPr lang="fr-FR" kern="0" dirty="0">
                <a:solidFill>
                  <a:srgbClr val="FF0000"/>
                </a:solidFill>
              </a:rPr>
              <a:t>Méthodes HTTP </a:t>
            </a:r>
            <a:endParaRPr lang="fr-FR" kern="0" dirty="0">
              <a:solidFill>
                <a:srgbClr val="FF0000"/>
              </a:solidFill>
            </a:endParaRPr>
          </a:p>
        </p:txBody>
      </p:sp>
      <p:sp>
        <p:nvSpPr>
          <p:cNvPr id="5" name="Espace réservé du contenu 26">
            <a:extLst>
              <a:ext uri="{FF2B5EF4-FFF2-40B4-BE49-F238E27FC236}">
                <a16:creationId xmlns:a16="http://schemas.microsoft.com/office/drawing/2014/main" id="{918D60FE-F844-4BF6-BBCB-5782F70455E9}"/>
              </a:ext>
            </a:extLst>
          </p:cNvPr>
          <p:cNvSpPr txBox="1">
            <a:spLocks/>
          </p:cNvSpPr>
          <p:nvPr/>
        </p:nvSpPr>
        <p:spPr>
          <a:xfrm>
            <a:off x="541338" y="1685925"/>
            <a:ext cx="8063110" cy="445510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t>RESTful web </a:t>
            </a:r>
            <a:r>
              <a:rPr lang="en-US" sz="2200" dirty="0"/>
              <a:t>services : </a:t>
            </a:r>
            <a:r>
              <a:rPr lang="en-US" sz="2200" dirty="0" err="1"/>
              <a:t>REpresentational</a:t>
            </a:r>
            <a:r>
              <a:rPr lang="en-US" sz="2200" dirty="0"/>
              <a:t> </a:t>
            </a:r>
            <a:r>
              <a:rPr lang="en-US" sz="2200" dirty="0"/>
              <a:t>State </a:t>
            </a:r>
            <a:r>
              <a:rPr lang="en-US" sz="2200" dirty="0"/>
              <a:t>Transfer</a:t>
            </a:r>
          </a:p>
          <a:p>
            <a:pPr marL="0" lvl="1" indent="0">
              <a:spcBef>
                <a:spcPts val="1000"/>
              </a:spcBef>
              <a:buNone/>
            </a:pPr>
            <a:r>
              <a:rPr lang="fr-FR" sz="2200" dirty="0"/>
              <a:t>Un service représente une ressource accessible depuis le </a:t>
            </a:r>
            <a:r>
              <a:rPr lang="fr-FR" sz="2200" dirty="0"/>
              <a:t>web</a:t>
            </a:r>
          </a:p>
          <a:p>
            <a:pPr marL="0" lvl="1" indent="0">
              <a:spcBef>
                <a:spcPts val="1000"/>
              </a:spcBef>
              <a:buNone/>
            </a:pPr>
            <a:r>
              <a:rPr lang="fr-FR" sz="2200" dirty="0"/>
              <a:t>Utilise généralement différentes méthodes de requête HTTP </a:t>
            </a:r>
            <a:r>
              <a:rPr lang="fr-FR" sz="2200" dirty="0" err="1"/>
              <a:t>pourimplémenter</a:t>
            </a:r>
            <a:r>
              <a:rPr lang="fr-FR" sz="2200" dirty="0"/>
              <a:t> les fonctions </a:t>
            </a:r>
            <a:r>
              <a:rPr lang="fr-FR" sz="2200" dirty="0"/>
              <a:t>CRUD : </a:t>
            </a:r>
          </a:p>
          <a:p>
            <a:pPr marL="0" lvl="1" indent="0">
              <a:spcBef>
                <a:spcPts val="1000"/>
              </a:spcBef>
              <a:buNone/>
            </a:pPr>
            <a:endParaRPr lang="fr-FR" sz="2200" dirty="0"/>
          </a:p>
          <a:p>
            <a:pPr marL="0" lvl="1" indent="0">
              <a:spcBef>
                <a:spcPts val="1000"/>
              </a:spcBef>
              <a:buNone/>
            </a:pPr>
            <a:r>
              <a:rPr lang="en-US" sz="2200" dirty="0"/>
              <a:t>POST – Create new </a:t>
            </a:r>
            <a:r>
              <a:rPr lang="en-US" sz="2200" dirty="0"/>
              <a:t>resource</a:t>
            </a:r>
          </a:p>
          <a:p>
            <a:pPr marL="0" lvl="1" indent="0">
              <a:spcBef>
                <a:spcPts val="1000"/>
              </a:spcBef>
              <a:buNone/>
            </a:pPr>
            <a:endParaRPr lang="en-US" sz="2200" dirty="0"/>
          </a:p>
          <a:p>
            <a:pPr marL="0" lvl="1" indent="0">
              <a:spcBef>
                <a:spcPts val="1000"/>
              </a:spcBef>
              <a:buNone/>
            </a:pPr>
            <a:r>
              <a:rPr lang="en-US" sz="2200" dirty="0"/>
              <a:t>GET </a:t>
            </a:r>
            <a:r>
              <a:rPr lang="en-US" sz="2200" dirty="0"/>
              <a:t>– Retrieve </a:t>
            </a:r>
            <a:r>
              <a:rPr lang="en-US" sz="2200" dirty="0"/>
              <a:t>resource</a:t>
            </a:r>
          </a:p>
          <a:p>
            <a:pPr marL="0" lvl="1" indent="0">
              <a:spcBef>
                <a:spcPts val="1000"/>
              </a:spcBef>
              <a:buNone/>
            </a:pPr>
            <a:endParaRPr lang="en-US" sz="2200" dirty="0"/>
          </a:p>
          <a:p>
            <a:pPr marL="0" lvl="1" indent="0">
              <a:spcBef>
                <a:spcPts val="1000"/>
              </a:spcBef>
              <a:buNone/>
            </a:pPr>
            <a:r>
              <a:rPr lang="en-US" sz="2200" dirty="0"/>
              <a:t>PUT </a:t>
            </a:r>
            <a:r>
              <a:rPr lang="en-US" sz="2200" dirty="0"/>
              <a:t>– Update </a:t>
            </a:r>
            <a:r>
              <a:rPr lang="en-US" sz="2200" dirty="0"/>
              <a:t>resource</a:t>
            </a:r>
          </a:p>
          <a:p>
            <a:pPr marL="0" lvl="1" indent="0">
              <a:spcBef>
                <a:spcPts val="1000"/>
              </a:spcBef>
              <a:buNone/>
            </a:pPr>
            <a:endParaRPr lang="en-US" sz="2200" dirty="0"/>
          </a:p>
          <a:p>
            <a:pPr marL="0" lvl="1" indent="0">
              <a:spcBef>
                <a:spcPts val="1000"/>
              </a:spcBef>
              <a:buNone/>
            </a:pPr>
            <a:r>
              <a:rPr lang="en-US" sz="2200" dirty="0"/>
              <a:t>DELETE </a:t>
            </a:r>
            <a:r>
              <a:rPr lang="en-US" sz="2200" dirty="0"/>
              <a:t>– Delete resource</a:t>
            </a:r>
            <a:endParaRPr lang="fr-FR" sz="2200" dirty="0"/>
          </a:p>
        </p:txBody>
      </p:sp>
    </p:spTree>
    <p:extLst>
      <p:ext uri="{BB962C8B-B14F-4D97-AF65-F5344CB8AC3E}">
        <p14:creationId xmlns:p14="http://schemas.microsoft.com/office/powerpoint/2010/main" val="3865791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8F884E39-D496-4D26-90E7-9BF4D6C56A26}"/>
              </a:ext>
            </a:extLst>
          </p:cNvPr>
          <p:cNvSpPr txBox="1">
            <a:spLocks/>
          </p:cNvSpPr>
          <p:nvPr/>
        </p:nvSpPr>
        <p:spPr>
          <a:xfrm>
            <a:off x="542058" y="856004"/>
            <a:ext cx="6838254" cy="528296"/>
          </a:xfrm>
          <a:prstGeom prst="rect">
            <a:avLst/>
          </a:prstGeom>
        </p:spPr>
        <p:txBody>
          <a:bodyPr>
            <a:noAutofit/>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buNone/>
            </a:pPr>
            <a:r>
              <a:rPr lang="fr-FR" kern="0" dirty="0">
                <a:solidFill>
                  <a:srgbClr val="FF0000"/>
                </a:solidFill>
              </a:rPr>
              <a:t>Méthodes HTTP </a:t>
            </a:r>
            <a:endParaRPr lang="fr-FR" kern="0" dirty="0">
              <a:solidFill>
                <a:srgbClr val="FF0000"/>
              </a:solidFill>
            </a:endParaRPr>
          </a:p>
        </p:txBody>
      </p:sp>
      <p:pic>
        <p:nvPicPr>
          <p:cNvPr id="5" name="Image 4"/>
          <p:cNvPicPr>
            <a:picLocks noChangeAspect="1"/>
          </p:cNvPicPr>
          <p:nvPr/>
        </p:nvPicPr>
        <p:blipFill>
          <a:blip r:embed="rId2"/>
          <a:stretch>
            <a:fillRect/>
          </a:stretch>
        </p:blipFill>
        <p:spPr>
          <a:xfrm>
            <a:off x="107503" y="1700808"/>
            <a:ext cx="8968541" cy="4896544"/>
          </a:xfrm>
          <a:prstGeom prst="rect">
            <a:avLst/>
          </a:prstGeom>
        </p:spPr>
      </p:pic>
    </p:spTree>
    <p:extLst>
      <p:ext uri="{BB962C8B-B14F-4D97-AF65-F5344CB8AC3E}">
        <p14:creationId xmlns:p14="http://schemas.microsoft.com/office/powerpoint/2010/main" val="3405883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1755470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Programme de la formation</a:t>
            </a:r>
            <a:br>
              <a:rPr lang="fr-FR" dirty="0"/>
            </a:br>
            <a:endParaRPr lang="fr-FR" dirty="0"/>
          </a:p>
        </p:txBody>
      </p:sp>
      <p:sp>
        <p:nvSpPr>
          <p:cNvPr id="5" name="Espace réservé du texte 6">
            <a:extLst>
              <a:ext uri="{FF2B5EF4-FFF2-40B4-BE49-F238E27FC236}">
                <a16:creationId xmlns:a16="http://schemas.microsoft.com/office/drawing/2014/main" id="{5C9D8981-7511-47EC-884F-DC60040FC825}"/>
              </a:ext>
            </a:extLst>
          </p:cNvPr>
          <p:cNvSpPr txBox="1">
            <a:spLocks/>
          </p:cNvSpPr>
          <p:nvPr/>
        </p:nvSpPr>
        <p:spPr>
          <a:xfrm>
            <a:off x="654968" y="2144229"/>
            <a:ext cx="7834064" cy="2580915"/>
          </a:xfrm>
          <a:prstGeom prst="rect">
            <a:avLst/>
          </a:prstGeom>
        </p:spPr>
        <p:txBody>
          <a:bodyPr>
            <a:normAutofit/>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fr-FR" kern="0" smtClean="0"/>
              <a:t>Bases des API &amp; Web services Testing</a:t>
            </a:r>
          </a:p>
          <a:p>
            <a:pPr marL="0" indent="0">
              <a:buFontTx/>
              <a:buNone/>
            </a:pPr>
            <a:endParaRPr lang="fr-FR" kern="0" smtClean="0"/>
          </a:p>
          <a:p>
            <a:r>
              <a:rPr lang="fr-FR" kern="0" smtClean="0"/>
              <a:t>API Testing en utilisant Postman </a:t>
            </a:r>
            <a:endParaRPr lang="fr-FR" kern="0" dirty="0"/>
          </a:p>
        </p:txBody>
      </p:sp>
      <p:sp>
        <p:nvSpPr>
          <p:cNvPr id="6" name="ZoneTexte 5">
            <a:extLst>
              <a:ext uri="{FF2B5EF4-FFF2-40B4-BE49-F238E27FC236}">
                <a16:creationId xmlns:a16="http://schemas.microsoft.com/office/drawing/2014/main" id="{73CA9328-B2D2-499E-A66E-A3849124ADEC}"/>
              </a:ext>
            </a:extLst>
          </p:cNvPr>
          <p:cNvSpPr txBox="1"/>
          <p:nvPr/>
        </p:nvSpPr>
        <p:spPr>
          <a:xfrm>
            <a:off x="179512" y="5085184"/>
            <a:ext cx="8846048" cy="781173"/>
          </a:xfrm>
          <a:prstGeom prst="rect">
            <a:avLst/>
          </a:prstGeom>
          <a:solidFill>
            <a:schemeClr val="bg1"/>
          </a:solidFill>
        </p:spPr>
        <p:txBody>
          <a:bodyPr wrap="square" anchor="ctr">
            <a:normAutofit/>
          </a:bodyPr>
          <a:lstStyle>
            <a:lvl1pPr marL="457200" indent="-457200">
              <a:lnSpc>
                <a:spcPct val="90000"/>
              </a:lnSpc>
              <a:spcBef>
                <a:spcPts val="1200"/>
              </a:spcBef>
              <a:spcAft>
                <a:spcPts val="600"/>
              </a:spcAft>
              <a:buClr>
                <a:schemeClr val="accent1"/>
              </a:buClr>
              <a:buFont typeface="Calibri" panose="020F0502020204030204" pitchFamily="34" charset="0"/>
              <a:buChar char="Ƭ"/>
              <a:tabLst>
                <a:tab pos="72000" algn="l"/>
              </a:tabLst>
              <a:defRPr sz="2800" b="1" cap="small" baseline="0">
                <a:solidFill>
                  <a:schemeClr val="accent1"/>
                </a:solidFill>
                <a:ea typeface="Trebuchet MS" panose="020B0603020202020204" pitchFamily="34" charset="0"/>
                <a:cs typeface="Segoe UI" panose="020B0502040204020203" pitchFamily="34" charset="0"/>
              </a:defRPr>
            </a:lvl1pPr>
            <a:lvl2pPr marL="742950" indent="-514350">
              <a:lnSpc>
                <a:spcPct val="90000"/>
              </a:lnSpc>
              <a:spcBef>
                <a:spcPts val="600"/>
              </a:spcBef>
              <a:spcAft>
                <a:spcPts val="600"/>
              </a:spcAft>
              <a:buClr>
                <a:srgbClr val="000000"/>
              </a:buClr>
              <a:buFont typeface="+mj-lt"/>
              <a:buAutoNum type="arabicPeriod"/>
              <a:defRPr sz="2800" cap="small" baseline="0">
                <a:solidFill>
                  <a:schemeClr val="accent5"/>
                </a:solidFill>
                <a:ea typeface="Trebuchet MS" panose="020B0603020202020204" pitchFamily="34" charset="0"/>
                <a:cs typeface="Segoe UI" panose="020B0502040204020203" pitchFamily="34" charset="0"/>
              </a:defRPr>
            </a:lvl2pPr>
            <a:lvl3pPr marL="1143000" indent="-457200">
              <a:lnSpc>
                <a:spcPct val="90000"/>
              </a:lnSpc>
              <a:spcBef>
                <a:spcPts val="300"/>
              </a:spcBef>
              <a:spcAft>
                <a:spcPts val="300"/>
              </a:spcAft>
              <a:buClr>
                <a:schemeClr val="accent3"/>
              </a:buClr>
              <a:buFont typeface="+mj-lt"/>
              <a:buAutoNum type="romanLcPeriod"/>
              <a:defRPr sz="2400" cap="small" baseline="0">
                <a:solidFill>
                  <a:schemeClr val="accent3"/>
                </a:solidFill>
                <a:ea typeface="Trebuchet MS" panose="020B0603020202020204" pitchFamily="34" charset="0"/>
                <a:cs typeface="Segoe UI" panose="020B0502040204020203" pitchFamily="34" charset="0"/>
              </a:defRPr>
            </a:lvl3pPr>
            <a:lvl4pPr marL="1600200" indent="-457200">
              <a:lnSpc>
                <a:spcPct val="90000"/>
              </a:lnSpc>
              <a:spcBef>
                <a:spcPts val="300"/>
              </a:spcBef>
              <a:spcAft>
                <a:spcPts val="300"/>
              </a:spcAft>
              <a:buClr>
                <a:srgbClr val="F47920"/>
              </a:buClr>
              <a:buFont typeface="Wingdings" panose="05000000000000000000" pitchFamily="2" charset="2"/>
              <a:buChar char="§"/>
              <a:defRPr sz="2000" cap="small" baseline="0">
                <a:ea typeface="Trebuchet MS" panose="020B0603020202020204" pitchFamily="34" charset="0"/>
                <a:cs typeface="Segoe UI" panose="020B0502040204020203" pitchFamily="34" charset="0"/>
              </a:defRPr>
            </a:lvl4pPr>
            <a:lvl5pPr marL="2057400" indent="-457200">
              <a:lnSpc>
                <a:spcPct val="90000"/>
              </a:lnSpc>
              <a:spcBef>
                <a:spcPts val="300"/>
              </a:spcBef>
              <a:spcAft>
                <a:spcPts val="300"/>
              </a:spcAft>
              <a:buClr>
                <a:srgbClr val="F47920"/>
              </a:buClr>
              <a:buFont typeface="Arial" panose="020B0604020202020204" pitchFamily="34" charset="0"/>
              <a:buChar char="•"/>
              <a:defRPr cap="small" baseline="0">
                <a:ea typeface="Trebuchet MS" panose="020B0603020202020204" pitchFamily="34" charset="0"/>
                <a:cs typeface="Segoe UI"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fr-FR" dirty="0"/>
              <a:t>Exercices et échanges autour </a:t>
            </a:r>
            <a:r>
              <a:rPr lang="fr-FR" dirty="0" smtClean="0"/>
              <a:t>du tests des API  </a:t>
            </a:r>
            <a:endParaRPr lang="fr-FR" dirty="0"/>
          </a:p>
        </p:txBody>
      </p:sp>
    </p:spTree>
    <p:extLst>
      <p:ext uri="{BB962C8B-B14F-4D97-AF65-F5344CB8AC3E}">
        <p14:creationId xmlns:p14="http://schemas.microsoft.com/office/powerpoint/2010/main" val="872357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4018206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915374" y="692696"/>
            <a:ext cx="7315200" cy="715962"/>
          </a:xfrm>
        </p:spPr>
        <p:txBody>
          <a:bodyPr/>
          <a:lstStyle/>
          <a:p>
            <a:pPr algn="ctr"/>
            <a:r>
              <a:rPr lang="fr-FR" dirty="0"/>
              <a:t>Bases des API </a:t>
            </a:r>
          </a:p>
        </p:txBody>
      </p:sp>
      <p:sp>
        <p:nvSpPr>
          <p:cNvPr id="6" name="Espace réservé du texte 3">
            <a:extLst>
              <a:ext uri="{FF2B5EF4-FFF2-40B4-BE49-F238E27FC236}">
                <a16:creationId xmlns:a16="http://schemas.microsoft.com/office/drawing/2014/main" id="{8F884E39-D496-4D26-90E7-9BF4D6C56A26}"/>
              </a:ext>
            </a:extLst>
          </p:cNvPr>
          <p:cNvSpPr>
            <a:spLocks noGrp="1"/>
          </p:cNvSpPr>
          <p:nvPr>
            <p:ph idx="1"/>
          </p:nvPr>
        </p:nvSpPr>
        <p:spPr>
          <a:xfrm>
            <a:off x="914400" y="1916832"/>
            <a:ext cx="7315200" cy="4712568"/>
          </a:xfrm>
        </p:spPr>
        <p:txBody>
          <a:bodyPr>
            <a:normAutofit fontScale="85000" lnSpcReduction="20000"/>
          </a:bodyPr>
          <a:lstStyle/>
          <a:p>
            <a:r>
              <a:rPr lang="fr-FR" dirty="0"/>
              <a:t>L'architecture orientée services (SOA</a:t>
            </a:r>
            <a:r>
              <a:rPr lang="fr-FR" dirty="0" smtClean="0"/>
              <a:t>)</a:t>
            </a:r>
          </a:p>
          <a:p>
            <a:pPr lvl="0"/>
            <a:r>
              <a:rPr lang="fr-FR" dirty="0"/>
              <a:t>Les couches Présentation, métier et de base de </a:t>
            </a:r>
            <a:r>
              <a:rPr lang="fr-FR" dirty="0" smtClean="0"/>
              <a:t>données</a:t>
            </a:r>
          </a:p>
          <a:p>
            <a:r>
              <a:rPr lang="fr-FR" dirty="0"/>
              <a:t>Qu'est-ce que l'API </a:t>
            </a:r>
            <a:r>
              <a:rPr lang="fr-FR" dirty="0" smtClean="0"/>
              <a:t>?</a:t>
            </a:r>
          </a:p>
          <a:p>
            <a:r>
              <a:rPr lang="fr-FR" dirty="0"/>
              <a:t>Qu'est-ce que le client et le serveur </a:t>
            </a:r>
            <a:r>
              <a:rPr lang="fr-FR" dirty="0" smtClean="0"/>
              <a:t>?</a:t>
            </a:r>
          </a:p>
          <a:p>
            <a:pPr lvl="0"/>
            <a:r>
              <a:rPr lang="fr-FR" dirty="0"/>
              <a:t>Qu'est-ce que la requête et la réponse </a:t>
            </a:r>
            <a:r>
              <a:rPr lang="fr-FR" dirty="0" smtClean="0"/>
              <a:t>?</a:t>
            </a:r>
          </a:p>
          <a:p>
            <a:r>
              <a:rPr lang="fr-FR" dirty="0"/>
              <a:t>Qu'est-ce que les tests d'API </a:t>
            </a:r>
            <a:r>
              <a:rPr lang="fr-FR" dirty="0" smtClean="0"/>
              <a:t>?</a:t>
            </a:r>
          </a:p>
          <a:p>
            <a:pPr lvl="0"/>
            <a:r>
              <a:rPr lang="fr-FR" dirty="0"/>
              <a:t>Processus de test de l'API des services </a:t>
            </a:r>
            <a:r>
              <a:rPr lang="fr-FR" dirty="0" smtClean="0"/>
              <a:t>Web</a:t>
            </a:r>
          </a:p>
          <a:p>
            <a:r>
              <a:rPr lang="fr-FR" dirty="0"/>
              <a:t>Méthodes HTTP </a:t>
            </a:r>
            <a:r>
              <a:rPr lang="fr-FR" dirty="0" smtClean="0"/>
              <a:t> et Réponses HTTP</a:t>
            </a:r>
          </a:p>
          <a:p>
            <a:r>
              <a:rPr lang="fr-FR" dirty="0"/>
              <a:t>Ce qu'il faut vérifier lors de l'exécution des Test </a:t>
            </a:r>
            <a:r>
              <a:rPr lang="fr-FR" dirty="0" smtClean="0"/>
              <a:t>d'API</a:t>
            </a:r>
            <a:endParaRPr lang="fr-FR" dirty="0"/>
          </a:p>
          <a:p>
            <a:pPr marL="0" lvl="0" indent="0">
              <a:buNone/>
            </a:pPr>
            <a:endParaRPr lang="fr-FR" dirty="0"/>
          </a:p>
          <a:p>
            <a:endParaRPr lang="fr-FR" dirty="0"/>
          </a:p>
          <a:p>
            <a:pPr lvl="0"/>
            <a:endParaRPr lang="fr-FR" dirty="0"/>
          </a:p>
          <a:p>
            <a:endParaRPr lang="fr-FR" i="1" dirty="0">
              <a:solidFill>
                <a:schemeClr val="bg1">
                  <a:lumMod val="50000"/>
                </a:schemeClr>
              </a:solidFill>
            </a:endParaRPr>
          </a:p>
          <a:p>
            <a:endParaRPr lang="fr-FR" dirty="0"/>
          </a:p>
          <a:p>
            <a:pPr lvl="0"/>
            <a:endParaRPr lang="fr-FR" dirty="0"/>
          </a:p>
          <a:p>
            <a:endParaRPr lang="fr-FR" dirty="0"/>
          </a:p>
        </p:txBody>
      </p:sp>
      <p:pic>
        <p:nvPicPr>
          <p:cNvPr id="7" name="Image 6"/>
          <p:cNvPicPr>
            <a:picLocks noChangeAspect="1"/>
          </p:cNvPicPr>
          <p:nvPr/>
        </p:nvPicPr>
        <p:blipFill>
          <a:blip r:embed="rId2"/>
          <a:stretch>
            <a:fillRect/>
          </a:stretch>
        </p:blipFill>
        <p:spPr>
          <a:xfrm>
            <a:off x="7380312" y="260648"/>
            <a:ext cx="1496030" cy="1867655"/>
          </a:xfrm>
          <a:prstGeom prst="rect">
            <a:avLst/>
          </a:prstGeom>
        </p:spPr>
      </p:pic>
    </p:spTree>
    <p:extLst>
      <p:ext uri="{BB962C8B-B14F-4D97-AF65-F5344CB8AC3E}">
        <p14:creationId xmlns:p14="http://schemas.microsoft.com/office/powerpoint/2010/main" val="1370363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9">
            <a:extLst>
              <a:ext uri="{FF2B5EF4-FFF2-40B4-BE49-F238E27FC236}">
                <a16:creationId xmlns:a16="http://schemas.microsoft.com/office/drawing/2014/main" id="{EE9E768D-A131-440F-9E48-9559185E8BFF}"/>
              </a:ext>
            </a:extLst>
          </p:cNvPr>
          <p:cNvSpPr txBox="1">
            <a:spLocks/>
          </p:cNvSpPr>
          <p:nvPr/>
        </p:nvSpPr>
        <p:spPr>
          <a:xfrm>
            <a:off x="755576" y="1124744"/>
            <a:ext cx="7414318" cy="528296"/>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buNone/>
            </a:pPr>
            <a:r>
              <a:rPr lang="fr-FR" kern="0" dirty="0" smtClean="0">
                <a:solidFill>
                  <a:srgbClr val="FF0000"/>
                </a:solidFill>
              </a:rPr>
              <a:t>L'architecture orientée services (SOA)</a:t>
            </a:r>
            <a:endParaRPr lang="fr-FR" kern="0" dirty="0">
              <a:solidFill>
                <a:srgbClr val="FF0000"/>
              </a:solidFill>
            </a:endParaRPr>
          </a:p>
        </p:txBody>
      </p:sp>
      <p:sp>
        <p:nvSpPr>
          <p:cNvPr id="7" name="Espace réservé du contenu 26">
            <a:extLst>
              <a:ext uri="{FF2B5EF4-FFF2-40B4-BE49-F238E27FC236}">
                <a16:creationId xmlns:a16="http://schemas.microsoft.com/office/drawing/2014/main" id="{918D60FE-F844-4BF6-BBCB-5782F70455E9}"/>
              </a:ext>
            </a:extLst>
          </p:cNvPr>
          <p:cNvSpPr>
            <a:spLocks noGrp="1"/>
          </p:cNvSpPr>
          <p:nvPr>
            <p:ph sz="quarter" idx="4294967295"/>
          </p:nvPr>
        </p:nvSpPr>
        <p:spPr>
          <a:xfrm>
            <a:off x="609054" y="1988840"/>
            <a:ext cx="7560840" cy="4440219"/>
          </a:xfrm>
          <a:prstGeom prst="rect">
            <a:avLst/>
          </a:prstGeom>
        </p:spPr>
        <p:txBody>
          <a:bodyPr>
            <a:normAutofit fontScale="62500" lnSpcReduction="20000"/>
          </a:bodyPr>
          <a:lstStyle/>
          <a:p>
            <a:pPr lvl="0"/>
            <a:r>
              <a:rPr lang="fr-FR" dirty="0"/>
              <a:t>L'architecture orientée services (ou SOA, Service-</a:t>
            </a:r>
            <a:r>
              <a:rPr lang="fr-FR" dirty="0" err="1"/>
              <a:t>Oriented</a:t>
            </a:r>
            <a:r>
              <a:rPr lang="fr-FR" dirty="0"/>
              <a:t> Architecture) est un modèle de conception qui rend des composants logiciels réutilisables, grâce à des interfaces de services qui utilisent un langage commun pour communiquer via un réseau.</a:t>
            </a:r>
          </a:p>
          <a:p>
            <a:pPr lvl="0"/>
            <a:r>
              <a:rPr lang="fr-FR" dirty="0"/>
              <a:t>Un service est une unité autonome de fonctionnalité logicielle, ou d'un ensemble de fonctionnalités, conçue pour réaliser une tâche précise comme récupérer des informations ou exécuter une opération. Il contient les intégrations de code et de données nécessaires pour exécuter une fonction métier distincte et complète. Vous pouvez y accéder à distance, et interagir avec lui ou le mettre à jour de manière indépendante.</a:t>
            </a:r>
          </a:p>
          <a:p>
            <a:pPr lvl="0"/>
            <a:endParaRPr lang="fr-FR" dirty="0"/>
          </a:p>
          <a:p>
            <a:pPr lvl="0"/>
            <a:r>
              <a:rPr lang="fr-FR" dirty="0"/>
              <a:t>En d'autres termes, l'architecture SOA permet à des composants logiciels déployés et gérés séparément de communiquer et de fonctionner ensemble sous la forme d'applications logicielles communes à différents systèmes.</a:t>
            </a:r>
          </a:p>
        </p:txBody>
      </p:sp>
    </p:spTree>
    <p:extLst>
      <p:ext uri="{BB962C8B-B14F-4D97-AF65-F5344CB8AC3E}">
        <p14:creationId xmlns:p14="http://schemas.microsoft.com/office/powerpoint/2010/main" val="2928253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1">
            <a:extLst>
              <a:ext uri="{FF2B5EF4-FFF2-40B4-BE49-F238E27FC236}">
                <a16:creationId xmlns:a16="http://schemas.microsoft.com/office/drawing/2014/main" id="{909111AF-01A0-496C-85DA-3E283BA678FA}"/>
              </a:ext>
            </a:extLst>
          </p:cNvPr>
          <p:cNvSpPr txBox="1">
            <a:spLocks/>
          </p:cNvSpPr>
          <p:nvPr/>
        </p:nvSpPr>
        <p:spPr>
          <a:xfrm>
            <a:off x="542058" y="856004"/>
            <a:ext cx="8422430" cy="528296"/>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buNone/>
            </a:pPr>
            <a:r>
              <a:rPr lang="fr-FR" kern="0" dirty="0">
                <a:solidFill>
                  <a:srgbClr val="FF0000"/>
                </a:solidFill>
              </a:rPr>
              <a:t>Les couches Présentation, métier et de base de données</a:t>
            </a:r>
            <a:endParaRPr lang="fr-FR" kern="0" dirty="0">
              <a:solidFill>
                <a:srgbClr val="FF0000"/>
              </a:solidFill>
            </a:endParaRPr>
          </a:p>
        </p:txBody>
      </p:sp>
      <p:pic>
        <p:nvPicPr>
          <p:cNvPr id="7" name="Image 6"/>
          <p:cNvPicPr>
            <a:picLocks noChangeAspect="1"/>
          </p:cNvPicPr>
          <p:nvPr/>
        </p:nvPicPr>
        <p:blipFill>
          <a:blip r:embed="rId2"/>
          <a:stretch>
            <a:fillRect/>
          </a:stretch>
        </p:blipFill>
        <p:spPr>
          <a:xfrm>
            <a:off x="395843" y="2060848"/>
            <a:ext cx="8533027" cy="4464496"/>
          </a:xfrm>
          <a:prstGeom prst="rect">
            <a:avLst/>
          </a:prstGeom>
        </p:spPr>
      </p:pic>
    </p:spTree>
    <p:extLst>
      <p:ext uri="{BB962C8B-B14F-4D97-AF65-F5344CB8AC3E}">
        <p14:creationId xmlns:p14="http://schemas.microsoft.com/office/powerpoint/2010/main" val="3455364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3">
            <a:extLst>
              <a:ext uri="{FF2B5EF4-FFF2-40B4-BE49-F238E27FC236}">
                <a16:creationId xmlns:a16="http://schemas.microsoft.com/office/drawing/2014/main" id="{8F884E39-D496-4D26-90E7-9BF4D6C56A26}"/>
              </a:ext>
            </a:extLst>
          </p:cNvPr>
          <p:cNvSpPr txBox="1">
            <a:spLocks/>
          </p:cNvSpPr>
          <p:nvPr/>
        </p:nvSpPr>
        <p:spPr>
          <a:xfrm>
            <a:off x="542058" y="856004"/>
            <a:ext cx="5830142" cy="528296"/>
          </a:xfrm>
          <a:prstGeom prst="rect">
            <a:avLst/>
          </a:prstGeom>
        </p:spPr>
        <p:txBody>
          <a:bodyPr>
            <a:noAutofit/>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buNone/>
            </a:pPr>
            <a:r>
              <a:rPr lang="fr-FR" kern="0" dirty="0">
                <a:solidFill>
                  <a:srgbClr val="FF0000"/>
                </a:solidFill>
              </a:rPr>
              <a:t>Qu'est-ce que l'API ?</a:t>
            </a:r>
            <a:endParaRPr lang="fr-FR" kern="0" dirty="0">
              <a:solidFill>
                <a:srgbClr val="FF0000"/>
              </a:solidFill>
            </a:endParaRPr>
          </a:p>
        </p:txBody>
      </p:sp>
      <p:sp>
        <p:nvSpPr>
          <p:cNvPr id="8" name="Espace réservé du contenu 26">
            <a:extLst>
              <a:ext uri="{FF2B5EF4-FFF2-40B4-BE49-F238E27FC236}">
                <a16:creationId xmlns:a16="http://schemas.microsoft.com/office/drawing/2014/main" id="{918D60FE-F844-4BF6-BBCB-5782F70455E9}"/>
              </a:ext>
            </a:extLst>
          </p:cNvPr>
          <p:cNvSpPr txBox="1">
            <a:spLocks/>
          </p:cNvSpPr>
          <p:nvPr/>
        </p:nvSpPr>
        <p:spPr>
          <a:xfrm>
            <a:off x="541338" y="1844823"/>
            <a:ext cx="8207126" cy="42962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0000"/>
              </a:lnSpc>
              <a:buNone/>
            </a:pPr>
            <a:endParaRPr lang="fr-FR" sz="2600" dirty="0" smtClean="0">
              <a:solidFill>
                <a:schemeClr val="accent1"/>
              </a:solidFill>
            </a:endParaRPr>
          </a:p>
          <a:p>
            <a:pPr marL="0" indent="0">
              <a:lnSpc>
                <a:spcPct val="70000"/>
              </a:lnSpc>
              <a:buNone/>
            </a:pPr>
            <a:r>
              <a:rPr lang="fr-FR" sz="2200" dirty="0"/>
              <a:t>API </a:t>
            </a:r>
            <a:r>
              <a:rPr lang="fr-FR" sz="2200" dirty="0"/>
              <a:t>signifie Application </a:t>
            </a:r>
            <a:r>
              <a:rPr lang="fr-FR" sz="2200" dirty="0" err="1"/>
              <a:t>Programming</a:t>
            </a:r>
            <a:r>
              <a:rPr lang="fr-FR" sz="2200" dirty="0"/>
              <a:t> </a:t>
            </a:r>
            <a:r>
              <a:rPr lang="fr-FR" sz="2200" dirty="0"/>
              <a:t>Interface.</a:t>
            </a:r>
          </a:p>
          <a:p>
            <a:pPr marL="0" indent="0">
              <a:lnSpc>
                <a:spcPct val="70000"/>
              </a:lnSpc>
              <a:buNone/>
            </a:pPr>
            <a:endParaRPr lang="fr-FR" sz="2200" dirty="0"/>
          </a:p>
          <a:p>
            <a:pPr marL="0" indent="0">
              <a:lnSpc>
                <a:spcPct val="70000"/>
              </a:lnSpc>
              <a:buNone/>
            </a:pPr>
            <a:r>
              <a:rPr lang="fr-FR" sz="2200" dirty="0"/>
              <a:t>Elle </a:t>
            </a:r>
            <a:r>
              <a:rPr lang="fr-FR" sz="2200" dirty="0"/>
              <a:t>permet la communication et l'échange de données entre deux logiciels distincts systèmes.</a:t>
            </a:r>
          </a:p>
          <a:p>
            <a:pPr marL="0" indent="0">
              <a:lnSpc>
                <a:spcPct val="70000"/>
              </a:lnSpc>
              <a:buNone/>
            </a:pPr>
            <a:endParaRPr lang="fr-FR" sz="2200" dirty="0"/>
          </a:p>
          <a:p>
            <a:pPr marL="0" indent="0">
              <a:lnSpc>
                <a:spcPct val="70000"/>
              </a:lnSpc>
              <a:buNone/>
            </a:pPr>
            <a:r>
              <a:rPr lang="fr-FR" sz="2200" dirty="0"/>
              <a:t>Un système logiciel implémentant une API contient des fonctions/sous-programmes qui peuvent être exécuté par un autre système logiciel</a:t>
            </a:r>
            <a:r>
              <a:rPr lang="fr-FR" sz="2200" dirty="0"/>
              <a:t>.</a:t>
            </a:r>
          </a:p>
          <a:p>
            <a:pPr marL="0" indent="0">
              <a:lnSpc>
                <a:spcPct val="70000"/>
              </a:lnSpc>
              <a:buNone/>
            </a:pPr>
            <a:endParaRPr lang="fr-FR" sz="2200" dirty="0"/>
          </a:p>
          <a:p>
            <a:pPr marL="0" indent="0">
              <a:lnSpc>
                <a:spcPct val="70000"/>
              </a:lnSpc>
              <a:buNone/>
            </a:pPr>
            <a:r>
              <a:rPr lang="fr-FR" sz="2200" dirty="0"/>
              <a:t>Une API, ou interface de programmation d'application, est un ensemble de définitions et de protocoles qui facilite la création et l'intégration de logiciels d'applications.</a:t>
            </a:r>
          </a:p>
        </p:txBody>
      </p:sp>
    </p:spTree>
    <p:extLst>
      <p:ext uri="{BB962C8B-B14F-4D97-AF65-F5344CB8AC3E}">
        <p14:creationId xmlns:p14="http://schemas.microsoft.com/office/powerpoint/2010/main" val="921094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1">
            <a:extLst>
              <a:ext uri="{FF2B5EF4-FFF2-40B4-BE49-F238E27FC236}">
                <a16:creationId xmlns:a16="http://schemas.microsoft.com/office/drawing/2014/main" id="{909111AF-01A0-496C-85DA-3E283BA678FA}"/>
              </a:ext>
            </a:extLst>
          </p:cNvPr>
          <p:cNvSpPr txBox="1">
            <a:spLocks/>
          </p:cNvSpPr>
          <p:nvPr/>
        </p:nvSpPr>
        <p:spPr>
          <a:xfrm>
            <a:off x="542058" y="856004"/>
            <a:ext cx="7486326" cy="528296"/>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buNone/>
            </a:pPr>
            <a:r>
              <a:rPr lang="fr-FR" kern="0" dirty="0">
                <a:solidFill>
                  <a:srgbClr val="FF0000"/>
                </a:solidFill>
              </a:rPr>
              <a:t>Qu'est-ce que le client et le serveur ?</a:t>
            </a:r>
            <a:endParaRPr lang="fr-FR" kern="0" dirty="0">
              <a:solidFill>
                <a:srgbClr val="FF0000"/>
              </a:solidFill>
            </a:endParaRPr>
          </a:p>
        </p:txBody>
      </p:sp>
      <p:pic>
        <p:nvPicPr>
          <p:cNvPr id="9" name="Image 8"/>
          <p:cNvPicPr>
            <a:picLocks noChangeAspect="1"/>
          </p:cNvPicPr>
          <p:nvPr/>
        </p:nvPicPr>
        <p:blipFill>
          <a:blip r:embed="rId2"/>
          <a:stretch>
            <a:fillRect/>
          </a:stretch>
        </p:blipFill>
        <p:spPr>
          <a:xfrm>
            <a:off x="1907704" y="1844824"/>
            <a:ext cx="5472608" cy="4770991"/>
          </a:xfrm>
          <a:prstGeom prst="rect">
            <a:avLst/>
          </a:prstGeom>
        </p:spPr>
      </p:pic>
    </p:spTree>
    <p:extLst>
      <p:ext uri="{BB962C8B-B14F-4D97-AF65-F5344CB8AC3E}">
        <p14:creationId xmlns:p14="http://schemas.microsoft.com/office/powerpoint/2010/main" val="3361989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1">
            <a:extLst>
              <a:ext uri="{FF2B5EF4-FFF2-40B4-BE49-F238E27FC236}">
                <a16:creationId xmlns:a16="http://schemas.microsoft.com/office/drawing/2014/main" id="{909111AF-01A0-496C-85DA-3E283BA678FA}"/>
              </a:ext>
            </a:extLst>
          </p:cNvPr>
          <p:cNvSpPr txBox="1">
            <a:spLocks/>
          </p:cNvSpPr>
          <p:nvPr/>
        </p:nvSpPr>
        <p:spPr>
          <a:xfrm>
            <a:off x="542058" y="856004"/>
            <a:ext cx="7486326" cy="528296"/>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buNone/>
            </a:pPr>
            <a:r>
              <a:rPr lang="fr-FR" kern="0" dirty="0">
                <a:solidFill>
                  <a:srgbClr val="FF0000"/>
                </a:solidFill>
              </a:rPr>
              <a:t>Qu'est-ce que le client et le serveur ?</a:t>
            </a:r>
            <a:endParaRPr lang="fr-FR" kern="0" dirty="0">
              <a:solidFill>
                <a:srgbClr val="FF0000"/>
              </a:solidFill>
            </a:endParaRPr>
          </a:p>
        </p:txBody>
      </p:sp>
      <p:sp>
        <p:nvSpPr>
          <p:cNvPr id="7" name="Espace réservé du contenu 26">
            <a:extLst>
              <a:ext uri="{FF2B5EF4-FFF2-40B4-BE49-F238E27FC236}">
                <a16:creationId xmlns:a16="http://schemas.microsoft.com/office/drawing/2014/main" id="{918D60FE-F844-4BF6-BBCB-5782F70455E9}"/>
              </a:ext>
            </a:extLst>
          </p:cNvPr>
          <p:cNvSpPr txBox="1">
            <a:spLocks/>
          </p:cNvSpPr>
          <p:nvPr/>
        </p:nvSpPr>
        <p:spPr>
          <a:xfrm>
            <a:off x="1259632" y="1772816"/>
            <a:ext cx="6512605" cy="445510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0000"/>
              </a:lnSpc>
              <a:buNone/>
            </a:pPr>
            <a:endParaRPr lang="fr-FR" sz="2600" dirty="0" smtClean="0">
              <a:solidFill>
                <a:schemeClr val="accent1"/>
              </a:solidFill>
            </a:endParaRPr>
          </a:p>
          <a:p>
            <a:pPr marL="0" indent="0">
              <a:lnSpc>
                <a:spcPct val="70000"/>
              </a:lnSpc>
              <a:buNone/>
            </a:pPr>
            <a:r>
              <a:rPr lang="fr-FR" sz="2200" dirty="0"/>
              <a:t>Un </a:t>
            </a:r>
            <a:r>
              <a:rPr lang="fr-FR" sz="2200" dirty="0"/>
              <a:t>serveur est un point de connexion pour plusieurs clients , qui va gérer </a:t>
            </a:r>
            <a:r>
              <a:rPr lang="fr-FR" sz="2200" dirty="0"/>
              <a:t>leurs demandes.</a:t>
            </a:r>
          </a:p>
          <a:p>
            <a:pPr marL="0" indent="0">
              <a:lnSpc>
                <a:spcPct val="70000"/>
              </a:lnSpc>
              <a:buNone/>
            </a:pPr>
            <a:r>
              <a:rPr lang="fr-FR" sz="2200" dirty="0"/>
              <a:t> </a:t>
            </a:r>
          </a:p>
          <a:p>
            <a:pPr marL="0" indent="0">
              <a:lnSpc>
                <a:spcPct val="70000"/>
              </a:lnSpc>
              <a:buNone/>
            </a:pPr>
            <a:r>
              <a:rPr lang="fr-FR" sz="2200" dirty="0"/>
              <a:t>Un </a:t>
            </a:r>
            <a:r>
              <a:rPr lang="fr-FR" sz="2200" dirty="0"/>
              <a:t>client est un logiciel qui se connecte (généralement) au serveur </a:t>
            </a:r>
            <a:r>
              <a:rPr lang="fr-FR" sz="2200" dirty="0"/>
              <a:t>pour effectuer </a:t>
            </a:r>
            <a:r>
              <a:rPr lang="fr-FR" sz="2200" dirty="0"/>
              <a:t>des actions. </a:t>
            </a:r>
            <a:endParaRPr lang="fr-FR" sz="2200" dirty="0"/>
          </a:p>
          <a:p>
            <a:pPr marL="0" indent="0">
              <a:lnSpc>
                <a:spcPct val="70000"/>
              </a:lnSpc>
              <a:buNone/>
            </a:pPr>
            <a:endParaRPr lang="fr-FR" sz="2200" dirty="0"/>
          </a:p>
          <a:p>
            <a:pPr marL="0" indent="0">
              <a:lnSpc>
                <a:spcPct val="70000"/>
              </a:lnSpc>
              <a:buNone/>
            </a:pPr>
            <a:r>
              <a:rPr lang="fr-FR" sz="2200" dirty="0"/>
              <a:t>Le </a:t>
            </a:r>
            <a:r>
              <a:rPr lang="fr-FR" sz="2200" dirty="0"/>
              <a:t>client fournit une interface utilisateur qui permet aux utilisateurs </a:t>
            </a:r>
            <a:r>
              <a:rPr lang="fr-FR" sz="2200" dirty="0"/>
              <a:t>démener </a:t>
            </a:r>
            <a:r>
              <a:rPr lang="fr-FR" sz="2200" dirty="0"/>
              <a:t>des actions.</a:t>
            </a:r>
          </a:p>
        </p:txBody>
      </p:sp>
    </p:spTree>
    <p:extLst>
      <p:ext uri="{BB962C8B-B14F-4D97-AF65-F5344CB8AC3E}">
        <p14:creationId xmlns:p14="http://schemas.microsoft.com/office/powerpoint/2010/main" val="3519756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1">
            <a:extLst>
              <a:ext uri="{FF2B5EF4-FFF2-40B4-BE49-F238E27FC236}">
                <a16:creationId xmlns:a16="http://schemas.microsoft.com/office/drawing/2014/main" id="{909111AF-01A0-496C-85DA-3E283BA678FA}"/>
              </a:ext>
            </a:extLst>
          </p:cNvPr>
          <p:cNvSpPr txBox="1">
            <a:spLocks/>
          </p:cNvSpPr>
          <p:nvPr/>
        </p:nvSpPr>
        <p:spPr>
          <a:xfrm>
            <a:off x="542058" y="856004"/>
            <a:ext cx="7486326" cy="528296"/>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buNone/>
            </a:pPr>
            <a:r>
              <a:rPr lang="fr-FR" kern="0" dirty="0">
                <a:solidFill>
                  <a:srgbClr val="FF0000"/>
                </a:solidFill>
              </a:rPr>
              <a:t>Qu'est-ce que le client et le serveur ?</a:t>
            </a:r>
            <a:endParaRPr lang="fr-FR" kern="0" dirty="0">
              <a:solidFill>
                <a:srgbClr val="FF0000"/>
              </a:solidFill>
            </a:endParaRPr>
          </a:p>
        </p:txBody>
      </p:sp>
      <p:pic>
        <p:nvPicPr>
          <p:cNvPr id="4" name="Image 3"/>
          <p:cNvPicPr>
            <a:picLocks noChangeAspect="1"/>
          </p:cNvPicPr>
          <p:nvPr/>
        </p:nvPicPr>
        <p:blipFill>
          <a:blip r:embed="rId2"/>
          <a:stretch>
            <a:fillRect/>
          </a:stretch>
        </p:blipFill>
        <p:spPr>
          <a:xfrm>
            <a:off x="179512" y="2420888"/>
            <a:ext cx="8635182" cy="2949697"/>
          </a:xfrm>
          <a:prstGeom prst="rect">
            <a:avLst/>
          </a:prstGeom>
        </p:spPr>
      </p:pic>
    </p:spTree>
    <p:extLst>
      <p:ext uri="{BB962C8B-B14F-4D97-AF65-F5344CB8AC3E}">
        <p14:creationId xmlns:p14="http://schemas.microsoft.com/office/powerpoint/2010/main" val="1531846821"/>
      </p:ext>
    </p:extLst>
  </p:cSld>
  <p:clrMapOvr>
    <a:masterClrMapping/>
  </p:clrMapOvr>
</p:sld>
</file>

<file path=ppt/theme/theme1.xml><?xml version="1.0" encoding="utf-8"?>
<a:theme xmlns:a="http://schemas.openxmlformats.org/drawingml/2006/main" name="powerpoint-template-24">
  <a:themeElements>
    <a:clrScheme name="">
      <a:dk1>
        <a:srgbClr val="808080"/>
      </a:dk1>
      <a:lt1>
        <a:srgbClr val="FFFFFF"/>
      </a:lt1>
      <a:dk2>
        <a:srgbClr val="FFFFFF"/>
      </a:dk2>
      <a:lt2>
        <a:srgbClr val="0120BD"/>
      </a:lt2>
      <a:accent1>
        <a:srgbClr val="C300E6"/>
      </a:accent1>
      <a:accent2>
        <a:srgbClr val="F96F1C"/>
      </a:accent2>
      <a:accent3>
        <a:srgbClr val="FFFFFF"/>
      </a:accent3>
      <a:accent4>
        <a:srgbClr val="6C6C6C"/>
      </a:accent4>
      <a:accent5>
        <a:srgbClr val="DEAAF0"/>
      </a:accent5>
      <a:accent6>
        <a:srgbClr val="E26418"/>
      </a:accent6>
      <a:hlink>
        <a:srgbClr val="FFBF07"/>
      </a:hlink>
      <a:folHlink>
        <a:srgbClr val="5F5F5F"/>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owerpoint-template-24 1">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FBB240"/>
        </a:lt2>
        <a:accent1>
          <a:srgbClr val="FFC842"/>
        </a:accent1>
        <a:accent2>
          <a:srgbClr val="FED06E"/>
        </a:accent2>
        <a:accent3>
          <a:srgbClr val="FFFFFF"/>
        </a:accent3>
        <a:accent4>
          <a:srgbClr val="404040"/>
        </a:accent4>
        <a:accent5>
          <a:srgbClr val="FFE0B0"/>
        </a:accent5>
        <a:accent6>
          <a:srgbClr val="E6BC63"/>
        </a:accent6>
        <a:hlink>
          <a:srgbClr val="FDDB9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FE564C"/>
        </a:lt2>
        <a:accent1>
          <a:srgbClr val="FFC842"/>
        </a:accent1>
        <a:accent2>
          <a:srgbClr val="FED06E"/>
        </a:accent2>
        <a:accent3>
          <a:srgbClr val="FFFFFF"/>
        </a:accent3>
        <a:accent4>
          <a:srgbClr val="404040"/>
        </a:accent4>
        <a:accent5>
          <a:srgbClr val="FFE0B0"/>
        </a:accent5>
        <a:accent6>
          <a:srgbClr val="E6BC63"/>
        </a:accent6>
        <a:hlink>
          <a:srgbClr val="FDDB9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BB2A32"/>
        </a:lt2>
        <a:accent1>
          <a:srgbClr val="FFC842"/>
        </a:accent1>
        <a:accent2>
          <a:srgbClr val="FED06E"/>
        </a:accent2>
        <a:accent3>
          <a:srgbClr val="FFFFFF"/>
        </a:accent3>
        <a:accent4>
          <a:srgbClr val="404040"/>
        </a:accent4>
        <a:accent5>
          <a:srgbClr val="FFE0B0"/>
        </a:accent5>
        <a:accent6>
          <a:srgbClr val="E6BC63"/>
        </a:accent6>
        <a:hlink>
          <a:srgbClr val="FDDB9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E84A25"/>
        </a:lt2>
        <a:accent1>
          <a:srgbClr val="ED6A24"/>
        </a:accent1>
        <a:accent2>
          <a:srgbClr val="F99E1C"/>
        </a:accent2>
        <a:accent3>
          <a:srgbClr val="FFFFFF"/>
        </a:accent3>
        <a:accent4>
          <a:srgbClr val="404040"/>
        </a:accent4>
        <a:accent5>
          <a:srgbClr val="F4B9AC"/>
        </a:accent5>
        <a:accent6>
          <a:srgbClr val="E28F18"/>
        </a:accent6>
        <a:hlink>
          <a:srgbClr val="F1B545"/>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B92D14"/>
        </a:lt2>
        <a:accent1>
          <a:srgbClr val="D34E13"/>
        </a:accent1>
        <a:accent2>
          <a:srgbClr val="DC9009"/>
        </a:accent2>
        <a:accent3>
          <a:srgbClr val="FFFFFF"/>
        </a:accent3>
        <a:accent4>
          <a:srgbClr val="404040"/>
        </a:accent4>
        <a:accent5>
          <a:srgbClr val="E6B2AA"/>
        </a:accent5>
        <a:accent6>
          <a:srgbClr val="C78207"/>
        </a:accent6>
        <a:hlink>
          <a:srgbClr val="EEC63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AE6310"/>
        </a:lt2>
        <a:accent1>
          <a:srgbClr val="E79613"/>
        </a:accent1>
        <a:accent2>
          <a:srgbClr val="E1720D"/>
        </a:accent2>
        <a:accent3>
          <a:srgbClr val="FFFFFF"/>
        </a:accent3>
        <a:accent4>
          <a:srgbClr val="404040"/>
        </a:accent4>
        <a:accent5>
          <a:srgbClr val="F1C9AA"/>
        </a:accent5>
        <a:accent6>
          <a:srgbClr val="CC670B"/>
        </a:accent6>
        <a:hlink>
          <a:srgbClr val="C6470A"/>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8">
        <a:dk1>
          <a:srgbClr val="4D4D4D"/>
        </a:dk1>
        <a:lt1>
          <a:srgbClr val="FFFFFF"/>
        </a:lt1>
        <a:dk2>
          <a:srgbClr val="4D4D4D"/>
        </a:dk2>
        <a:lt2>
          <a:srgbClr val="AF5612"/>
        </a:lt2>
        <a:accent1>
          <a:srgbClr val="CB882F"/>
        </a:accent1>
        <a:accent2>
          <a:srgbClr val="E7C432"/>
        </a:accent2>
        <a:accent3>
          <a:srgbClr val="FFFFFF"/>
        </a:accent3>
        <a:accent4>
          <a:srgbClr val="404040"/>
        </a:accent4>
        <a:accent5>
          <a:srgbClr val="E2C3AD"/>
        </a:accent5>
        <a:accent6>
          <a:srgbClr val="D1B12C"/>
        </a:accent6>
        <a:hlink>
          <a:srgbClr val="EECA34"/>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9">
        <a:dk1>
          <a:srgbClr val="4D4D4D"/>
        </a:dk1>
        <a:lt1>
          <a:srgbClr val="FFFFFF"/>
        </a:lt1>
        <a:dk2>
          <a:srgbClr val="4D4D4D"/>
        </a:dk2>
        <a:lt2>
          <a:srgbClr val="9A5E40"/>
        </a:lt2>
        <a:accent1>
          <a:srgbClr val="AE7750"/>
        </a:accent1>
        <a:accent2>
          <a:srgbClr val="C08D60"/>
        </a:accent2>
        <a:accent3>
          <a:srgbClr val="FFFFFF"/>
        </a:accent3>
        <a:accent4>
          <a:srgbClr val="404040"/>
        </a:accent4>
        <a:accent5>
          <a:srgbClr val="D3BDB3"/>
        </a:accent5>
        <a:accent6>
          <a:srgbClr val="AE7F56"/>
        </a:accent6>
        <a:hlink>
          <a:srgbClr val="CCA47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0">
        <a:dk1>
          <a:srgbClr val="4D4D4D"/>
        </a:dk1>
        <a:lt1>
          <a:srgbClr val="FFFFFF"/>
        </a:lt1>
        <a:dk2>
          <a:srgbClr val="4D4D4D"/>
        </a:dk2>
        <a:lt2>
          <a:srgbClr val="D1BB77"/>
        </a:lt2>
        <a:accent1>
          <a:srgbClr val="DBBA87"/>
        </a:accent1>
        <a:accent2>
          <a:srgbClr val="E0B265"/>
        </a:accent2>
        <a:accent3>
          <a:srgbClr val="FFFFFF"/>
        </a:accent3>
        <a:accent4>
          <a:srgbClr val="404040"/>
        </a:accent4>
        <a:accent5>
          <a:srgbClr val="EAD9C3"/>
        </a:accent5>
        <a:accent6>
          <a:srgbClr val="CBA15B"/>
        </a:accent6>
        <a:hlink>
          <a:srgbClr val="E9C277"/>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1">
        <a:dk1>
          <a:srgbClr val="4D4D4D"/>
        </a:dk1>
        <a:lt1>
          <a:srgbClr val="FFFFFF"/>
        </a:lt1>
        <a:dk2>
          <a:srgbClr val="4D4D4D"/>
        </a:dk2>
        <a:lt2>
          <a:srgbClr val="45762A"/>
        </a:lt2>
        <a:accent1>
          <a:srgbClr val="42934C"/>
        </a:accent1>
        <a:accent2>
          <a:srgbClr val="34B66A"/>
        </a:accent2>
        <a:accent3>
          <a:srgbClr val="FFFFFF"/>
        </a:accent3>
        <a:accent4>
          <a:srgbClr val="404040"/>
        </a:accent4>
        <a:accent5>
          <a:srgbClr val="B0C8B2"/>
        </a:accent5>
        <a:accent6>
          <a:srgbClr val="2EA55F"/>
        </a:accent6>
        <a:hlink>
          <a:srgbClr val="34C8D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2">
        <a:dk1>
          <a:srgbClr val="4D4D4D"/>
        </a:dk1>
        <a:lt1>
          <a:srgbClr val="FFFFFF"/>
        </a:lt1>
        <a:dk2>
          <a:srgbClr val="4D4D4D"/>
        </a:dk2>
        <a:lt2>
          <a:srgbClr val="45762A"/>
        </a:lt2>
        <a:accent1>
          <a:srgbClr val="42934C"/>
        </a:accent1>
        <a:accent2>
          <a:srgbClr val="34B66A"/>
        </a:accent2>
        <a:accent3>
          <a:srgbClr val="FFFFFF"/>
        </a:accent3>
        <a:accent4>
          <a:srgbClr val="404040"/>
        </a:accent4>
        <a:accent5>
          <a:srgbClr val="B0C8B2"/>
        </a:accent5>
        <a:accent6>
          <a:srgbClr val="2EA55F"/>
        </a:accent6>
        <a:hlink>
          <a:srgbClr val="34C8D1"/>
        </a:hlink>
        <a:folHlink>
          <a:srgbClr val="FFFFFF"/>
        </a:folHlink>
      </a:clrScheme>
      <a:clrMap bg1="lt1" tx1="dk1" bg2="lt2" tx2="dk2" accent1="accent1" accent2="accent2" accent3="accent3" accent4="accent4" accent5="accent5" accent6="accent6" hlink="hlink" folHlink="folHlink"/>
    </a:extraClrScheme>
    <a:extraClrScheme>
      <a:clrScheme name="powerpoint-template-24 13">
        <a:dk1>
          <a:srgbClr val="4D4D4D"/>
        </a:dk1>
        <a:lt1>
          <a:srgbClr val="FFFFFF"/>
        </a:lt1>
        <a:dk2>
          <a:srgbClr val="4D4D4D"/>
        </a:dk2>
        <a:lt2>
          <a:srgbClr val="45762A"/>
        </a:lt2>
        <a:accent1>
          <a:srgbClr val="42934C"/>
        </a:accent1>
        <a:accent2>
          <a:srgbClr val="34B66A"/>
        </a:accent2>
        <a:accent3>
          <a:srgbClr val="FFFFFF"/>
        </a:accent3>
        <a:accent4>
          <a:srgbClr val="404040"/>
        </a:accent4>
        <a:accent5>
          <a:srgbClr val="B0C8B2"/>
        </a:accent5>
        <a:accent6>
          <a:srgbClr val="2EA55F"/>
        </a:accent6>
        <a:hlink>
          <a:srgbClr val="34C8D1"/>
        </a:hlink>
        <a:folHlink>
          <a:srgbClr val="D3D3D3"/>
        </a:folHlink>
      </a:clrScheme>
      <a:clrMap bg1="lt1" tx1="dk1" bg2="lt2" tx2="dk2" accent1="accent1" accent2="accent2" accent3="accent3" accent4="accent4" accent5="accent5" accent6="accent6" hlink="hlink" folHlink="folHlink"/>
    </a:extraClrScheme>
    <a:extraClrScheme>
      <a:clrScheme name="powerpoint-template-24 14">
        <a:dk1>
          <a:srgbClr val="FFFFFF"/>
        </a:dk1>
        <a:lt1>
          <a:srgbClr val="FFFFFF"/>
        </a:lt1>
        <a:dk2>
          <a:srgbClr val="FFFFFF"/>
        </a:dk2>
        <a:lt2>
          <a:srgbClr val="45762A"/>
        </a:lt2>
        <a:accent1>
          <a:srgbClr val="42934C"/>
        </a:accent1>
        <a:accent2>
          <a:srgbClr val="34B66A"/>
        </a:accent2>
        <a:accent3>
          <a:srgbClr val="FFFFFF"/>
        </a:accent3>
        <a:accent4>
          <a:srgbClr val="DADADA"/>
        </a:accent4>
        <a:accent5>
          <a:srgbClr val="B0C8B2"/>
        </a:accent5>
        <a:accent6>
          <a:srgbClr val="2EA55F"/>
        </a:accent6>
        <a:hlink>
          <a:srgbClr val="34C8D1"/>
        </a:hlink>
        <a:folHlink>
          <a:srgbClr val="FFFFFF"/>
        </a:folHlink>
      </a:clrScheme>
      <a:clrMap bg1="lt1" tx1="dk1" bg2="lt2" tx2="dk2" accent1="accent1" accent2="accent2" accent3="accent3" accent4="accent4" accent5="accent5" accent6="accent6" hlink="hlink" folHlink="folHlink"/>
    </a:extraClrScheme>
    <a:extraClrScheme>
      <a:clrScheme name="powerpoint-template-24 15">
        <a:dk1>
          <a:srgbClr val="FFFFFF"/>
        </a:dk1>
        <a:lt1>
          <a:srgbClr val="FFFFFF"/>
        </a:lt1>
        <a:dk2>
          <a:srgbClr val="FFFFFF"/>
        </a:dk2>
        <a:lt2>
          <a:srgbClr val="55A6FE"/>
        </a:lt2>
        <a:accent1>
          <a:srgbClr val="71BBFF"/>
        </a:accent1>
        <a:accent2>
          <a:srgbClr val="74CCFF"/>
        </a:accent2>
        <a:accent3>
          <a:srgbClr val="FFFFFF"/>
        </a:accent3>
        <a:accent4>
          <a:srgbClr val="DADADA"/>
        </a:accent4>
        <a:accent5>
          <a:srgbClr val="BBDAFF"/>
        </a:accent5>
        <a:accent6>
          <a:srgbClr val="68B9E7"/>
        </a:accent6>
        <a:hlink>
          <a:srgbClr val="94D8FF"/>
        </a:hlink>
        <a:folHlink>
          <a:srgbClr val="FFFFFF"/>
        </a:folHlink>
      </a:clrScheme>
      <a:clrMap bg1="lt1" tx1="dk1" bg2="lt2" tx2="dk2" accent1="accent1" accent2="accent2" accent3="accent3" accent4="accent4" accent5="accent5" accent6="accent6" hlink="hlink" folHlink="folHlink"/>
    </a:extraClrScheme>
    <a:extraClrScheme>
      <a:clrScheme name="powerpoint-template-24 16">
        <a:dk1>
          <a:srgbClr val="FFFFFF"/>
        </a:dk1>
        <a:lt1>
          <a:srgbClr val="FFFFFF"/>
        </a:lt1>
        <a:dk2>
          <a:srgbClr val="FFFFFF"/>
        </a:dk2>
        <a:lt2>
          <a:srgbClr val="4BA1FF"/>
        </a:lt2>
        <a:accent1>
          <a:srgbClr val="5DB2FF"/>
        </a:accent1>
        <a:accent2>
          <a:srgbClr val="65C8FF"/>
        </a:accent2>
        <a:accent3>
          <a:srgbClr val="FFFFFF"/>
        </a:accent3>
        <a:accent4>
          <a:srgbClr val="DADADA"/>
        </a:accent4>
        <a:accent5>
          <a:srgbClr val="B6D5FF"/>
        </a:accent5>
        <a:accent6>
          <a:srgbClr val="5BB5E7"/>
        </a:accent6>
        <a:hlink>
          <a:srgbClr val="87E1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12512</TotalTime>
  <Words>834</Words>
  <Application>Microsoft Office PowerPoint</Application>
  <PresentationFormat>Affichage à l'écran (4:3)</PresentationFormat>
  <Paragraphs>99</Paragraphs>
  <Slides>20</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20</vt:i4>
      </vt:variant>
    </vt:vector>
  </HeadingPairs>
  <TitlesOfParts>
    <vt:vector size="26" baseType="lpstr">
      <vt:lpstr>Arial</vt:lpstr>
      <vt:lpstr>Calibri</vt:lpstr>
      <vt:lpstr>Microsoft Sans Serif</vt:lpstr>
      <vt:lpstr>Segoe UI</vt:lpstr>
      <vt:lpstr>Trebuchet MS</vt:lpstr>
      <vt:lpstr>powerpoint-template-24</vt:lpstr>
      <vt:lpstr>Test Des API REST</vt:lpstr>
      <vt:lpstr>Programme de la formation </vt:lpstr>
      <vt:lpstr>Bases des API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Devenir Testeur Logiciel</dc:title>
  <dc:creator>Utilisateur Windows</dc:creator>
  <cp:lastModifiedBy>Amira BEN AHMED</cp:lastModifiedBy>
  <cp:revision>791</cp:revision>
  <dcterms:created xsi:type="dcterms:W3CDTF">2019-12-08T14:46:49Z</dcterms:created>
  <dcterms:modified xsi:type="dcterms:W3CDTF">2022-04-24T11:43:37Z</dcterms:modified>
</cp:coreProperties>
</file>