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Hertical Texture" charset="1" panose="00000000000000000000"/>
      <p:regular r:id="rId22"/>
    </p:embeddedFont>
    <p:embeddedFont>
      <p:font typeface="Six Hands Marker" charset="1" panose="03050502040202030505"/>
      <p:regular r:id="rId23"/>
    </p:embeddedFont>
    <p:embeddedFont>
      <p:font typeface="DM Sans Bold" charset="1" panose="00000000000000000000"/>
      <p:regular r:id="rId24"/>
    </p:embeddedFont>
    <p:embeddedFont>
      <p:font typeface="Cooper Hewitt Bold" charset="1" panose="00000000000000000000"/>
      <p:regular r:id="rId25"/>
    </p:embeddedFont>
    <p:embeddedFont>
      <p:font typeface="Cooper Hewitt" charset="1" panose="00000000000000000000"/>
      <p:regular r:id="rId26"/>
    </p:embeddedFont>
    <p:embeddedFont>
      <p:font typeface="Abril Fatface" charset="1" panose="02000503000000020003"/>
      <p:regular r:id="rId27"/>
    </p:embeddedFont>
    <p:embeddedFont>
      <p:font typeface="Sarpanch" charset="1" panose="00000500000000000000"/>
      <p:regular r:id="rId28"/>
    </p:embeddedFont>
    <p:embeddedFont>
      <p:font typeface="DM San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https://www.nature.com/articles/s41698-024-00575-0#Sec13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65051" y="1696736"/>
            <a:ext cx="4485085" cy="3105921"/>
          </a:xfrm>
          <a:custGeom>
            <a:avLst/>
            <a:gdLst/>
            <a:ahLst/>
            <a:cxnLst/>
            <a:rect r="r" b="b" t="t" l="l"/>
            <a:pathLst>
              <a:path h="3105921" w="4485085">
                <a:moveTo>
                  <a:pt x="0" y="0"/>
                </a:moveTo>
                <a:lnTo>
                  <a:pt x="4485085" y="0"/>
                </a:lnTo>
                <a:lnTo>
                  <a:pt x="4485085" y="3105921"/>
                </a:lnTo>
                <a:lnTo>
                  <a:pt x="0" y="3105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90775" y="883913"/>
            <a:ext cx="8262563" cy="4497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47"/>
              </a:lnSpc>
            </a:pPr>
            <a:r>
              <a:rPr lang="en-US" sz="14112">
                <a:solidFill>
                  <a:srgbClr val="343434"/>
                </a:solidFill>
                <a:latin typeface="Hertical Texture"/>
                <a:ea typeface="Hertical Texture"/>
                <a:cs typeface="Hertical Texture"/>
                <a:sym typeface="Hertical Texture"/>
              </a:rPr>
              <a:t>BRAIN </a:t>
            </a:r>
          </a:p>
          <a:p>
            <a:pPr algn="l">
              <a:lnSpc>
                <a:spcPts val="15947"/>
              </a:lnSpc>
            </a:pPr>
            <a:r>
              <a:rPr lang="en-US" sz="14112">
                <a:solidFill>
                  <a:srgbClr val="343434"/>
                </a:solidFill>
                <a:latin typeface="Hertical Texture"/>
                <a:ea typeface="Hertical Texture"/>
                <a:cs typeface="Hertical Texture"/>
                <a:sym typeface="Hertical Texture"/>
              </a:rPr>
              <a:t>TUMOR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70655" y="6072391"/>
            <a:ext cx="13148125" cy="193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>
                <a:solidFill>
                  <a:srgbClr val="343434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Classification  &amp; Object Detection </a:t>
            </a:r>
          </a:p>
          <a:p>
            <a:pPr algn="ctr">
              <a:lnSpc>
                <a:spcPts val="6179"/>
              </a:lnSpc>
            </a:pPr>
            <a:r>
              <a:rPr lang="en-US" sz="5999">
                <a:solidFill>
                  <a:srgbClr val="343434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424" y="1786590"/>
            <a:ext cx="18197576" cy="7571617"/>
          </a:xfrm>
          <a:custGeom>
            <a:avLst/>
            <a:gdLst/>
            <a:ahLst/>
            <a:cxnLst/>
            <a:rect r="r" b="b" t="t" l="l"/>
            <a:pathLst>
              <a:path h="7571617" w="18197576">
                <a:moveTo>
                  <a:pt x="0" y="0"/>
                </a:moveTo>
                <a:lnTo>
                  <a:pt x="18197576" y="0"/>
                </a:lnTo>
                <a:lnTo>
                  <a:pt x="18197576" y="7571617"/>
                </a:lnTo>
                <a:lnTo>
                  <a:pt x="0" y="757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94" b="-83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35428" y="9320107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64020" y="1347919"/>
            <a:ext cx="6994350" cy="7910381"/>
          </a:xfrm>
          <a:custGeom>
            <a:avLst/>
            <a:gdLst/>
            <a:ahLst/>
            <a:cxnLst/>
            <a:rect r="r" b="b" t="t" l="l"/>
            <a:pathLst>
              <a:path h="7910381" w="6994350">
                <a:moveTo>
                  <a:pt x="0" y="0"/>
                </a:moveTo>
                <a:lnTo>
                  <a:pt x="6994351" y="0"/>
                </a:lnTo>
                <a:lnTo>
                  <a:pt x="6994351" y="7910381"/>
                </a:lnTo>
                <a:lnTo>
                  <a:pt x="0" y="7910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55" t="0" r="-465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94126"/>
            <a:ext cx="9873933" cy="2641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>
                <a:solidFill>
                  <a:srgbClr val="343434"/>
                </a:solidFill>
                <a:latin typeface="Hertical Texture"/>
                <a:ea typeface="Hertical Texture"/>
                <a:cs typeface="Hertical Texture"/>
                <a:sym typeface="Hertical Texture"/>
              </a:rPr>
              <a:t>OBJECT DETECTION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4823" y="4768651"/>
            <a:ext cx="9301688" cy="408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Developed a deep learning-based object detection model to automatically detect and classify brain tumors from medical i</a:t>
            </a: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mages using the YOLOv8 architecture. </a:t>
            </a:r>
          </a:p>
          <a:p>
            <a:pPr algn="just">
              <a:lnSpc>
                <a:spcPts val="4067"/>
              </a:lnSpc>
              <a:spcBef>
                <a:spcPct val="0"/>
              </a:spcBef>
            </a:pPr>
          </a:p>
          <a:p>
            <a:pPr algn="just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goal is to assist radiologists and medical practitioners by providing fast and accurate detection to support early diagnosis and treatment planning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71500"/>
            <a:ext cx="18288000" cy="9144000"/>
          </a:xfrm>
          <a:custGeom>
            <a:avLst/>
            <a:gdLst/>
            <a:ahLst/>
            <a:cxnLst/>
            <a:rect r="r" b="b" t="t" l="l"/>
            <a:pathLst>
              <a:path h="9144000" w="18288000">
                <a:moveTo>
                  <a:pt x="0" y="0"/>
                </a:moveTo>
                <a:lnTo>
                  <a:pt x="18288000" y="0"/>
                </a:lnTo>
                <a:lnTo>
                  <a:pt x="18288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45506" y="0"/>
            <a:ext cx="9894621" cy="10287000"/>
          </a:xfrm>
          <a:custGeom>
            <a:avLst/>
            <a:gdLst/>
            <a:ahLst/>
            <a:cxnLst/>
            <a:rect r="r" b="b" t="t" l="l"/>
            <a:pathLst>
              <a:path h="10287000" w="9894621">
                <a:moveTo>
                  <a:pt x="0" y="0"/>
                </a:moveTo>
                <a:lnTo>
                  <a:pt x="9894621" y="0"/>
                </a:lnTo>
                <a:lnTo>
                  <a:pt x="989462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1" t="0" r="-983" b="-67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978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38888" y="1561412"/>
            <a:ext cx="4759077" cy="7468288"/>
          </a:xfrm>
          <a:custGeom>
            <a:avLst/>
            <a:gdLst/>
            <a:ahLst/>
            <a:cxnLst/>
            <a:rect r="r" b="b" t="t" l="l"/>
            <a:pathLst>
              <a:path h="7468288" w="4759077">
                <a:moveTo>
                  <a:pt x="0" y="0"/>
                </a:moveTo>
                <a:lnTo>
                  <a:pt x="4759077" y="0"/>
                </a:lnTo>
                <a:lnTo>
                  <a:pt x="4759077" y="7468288"/>
                </a:lnTo>
                <a:lnTo>
                  <a:pt x="0" y="7468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547" t="0" r="-2226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12727"/>
            <a:ext cx="9873933" cy="146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>
                <a:solidFill>
                  <a:srgbClr val="343434"/>
                </a:solidFill>
                <a:latin typeface="Hertical Texture"/>
                <a:ea typeface="Hertical Texture"/>
                <a:cs typeface="Hertical Texture"/>
                <a:sym typeface="Hertical Texture"/>
              </a:rPr>
              <a:t>DEPLOYMENT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867796"/>
            <a:ext cx="9301688" cy="8203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This Python script is a Flask web application that provides a user interface for classifying brain tumor i</a:t>
            </a: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mages using a pre-trained deep learning model based on EfficientNetB5. </a:t>
            </a:r>
          </a:p>
          <a:p>
            <a:pPr algn="just">
              <a:lnSpc>
                <a:spcPts val="4067"/>
              </a:lnSpc>
              <a:spcBef>
                <a:spcPct val="0"/>
              </a:spcBef>
            </a:pPr>
          </a:p>
          <a:p>
            <a:pPr algn="just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app loads the model, processes uploaded images, performs predictions, and returns the tumor type along with the prediction probability. </a:t>
            </a:r>
          </a:p>
          <a:p>
            <a:pPr algn="just">
              <a:lnSpc>
                <a:spcPts val="4067"/>
              </a:lnSpc>
              <a:spcBef>
                <a:spcPct val="0"/>
              </a:spcBef>
            </a:pPr>
          </a:p>
          <a:p>
            <a:pPr algn="just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Users can upload images via a web interface, where the backend resizes and preprocesses the images before running them through the model. </a:t>
            </a:r>
          </a:p>
          <a:p>
            <a:pPr algn="just">
              <a:lnSpc>
                <a:spcPts val="4067"/>
              </a:lnSpc>
              <a:spcBef>
                <a:spcPct val="0"/>
              </a:spcBef>
            </a:pPr>
          </a:p>
          <a:p>
            <a:pPr algn="just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prediction results are then displayed on a results page along with the uploaded image, which is encoded in base64 for embedding in the HTML.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365" y="0"/>
            <a:ext cx="18308365" cy="10275570"/>
          </a:xfrm>
          <a:custGeom>
            <a:avLst/>
            <a:gdLst/>
            <a:ahLst/>
            <a:cxnLst/>
            <a:rect r="r" b="b" t="t" l="l"/>
            <a:pathLst>
              <a:path h="10275570" w="18308365">
                <a:moveTo>
                  <a:pt x="0" y="0"/>
                </a:moveTo>
                <a:lnTo>
                  <a:pt x="18308365" y="0"/>
                </a:lnTo>
                <a:lnTo>
                  <a:pt x="18308365" y="10275570"/>
                </a:lnTo>
                <a:lnTo>
                  <a:pt x="0" y="10275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66472" y="2455552"/>
            <a:ext cx="16420035" cy="542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05"/>
              </a:lnSpc>
            </a:pPr>
            <a:r>
              <a:rPr lang="en-US" sz="19362">
                <a:solidFill>
                  <a:srgbClr val="3A2E2E"/>
                </a:solidFill>
                <a:latin typeface="Abril Fatface"/>
                <a:ea typeface="Abril Fatface"/>
                <a:cs typeface="Abril Fatface"/>
                <a:sym typeface="Abril Fatface"/>
              </a:rPr>
              <a:t>THANK </a:t>
            </a:r>
          </a:p>
          <a:p>
            <a:pPr algn="ctr">
              <a:lnSpc>
                <a:spcPts val="21105"/>
              </a:lnSpc>
            </a:pPr>
            <a:r>
              <a:rPr lang="en-US" sz="19362">
                <a:solidFill>
                  <a:srgbClr val="3A2E2E"/>
                </a:solidFill>
                <a:latin typeface="Abril Fatface"/>
                <a:ea typeface="Abril Fatface"/>
                <a:cs typeface="Abril Fatface"/>
                <a:sym typeface="Abril Fatface"/>
              </a:rPr>
              <a:t>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056837" y="5448143"/>
            <a:ext cx="4760225" cy="4838857"/>
          </a:xfrm>
          <a:custGeom>
            <a:avLst/>
            <a:gdLst/>
            <a:ahLst/>
            <a:cxnLst/>
            <a:rect r="r" b="b" t="t" l="l"/>
            <a:pathLst>
              <a:path h="4838857" w="4760225">
                <a:moveTo>
                  <a:pt x="0" y="0"/>
                </a:moveTo>
                <a:lnTo>
                  <a:pt x="4760225" y="0"/>
                </a:lnTo>
                <a:lnTo>
                  <a:pt x="4760225" y="4838857"/>
                </a:lnTo>
                <a:lnTo>
                  <a:pt x="0" y="4838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50904" y="-4474456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50181" y="1579791"/>
            <a:ext cx="8787638" cy="1478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399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TEAM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53563" y="8369425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0702" y="1579791"/>
            <a:ext cx="4550099" cy="1478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359"/>
              </a:lnSpc>
            </a:pPr>
            <a:r>
              <a:rPr lang="en-US" sz="7399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MEMBERS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3268" y="4153330"/>
            <a:ext cx="2756597" cy="5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sz="3318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Sarah Alaa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937" y="4815568"/>
            <a:ext cx="3531995" cy="33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CNN Model From Scratch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33157" y="4147882"/>
            <a:ext cx="3901881" cy="5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sz="3318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Menna Mahmoud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30985" y="4815568"/>
            <a:ext cx="3531995" cy="33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Applied RESNET Versions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42531" y="4147882"/>
            <a:ext cx="3901881" cy="5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sz="3318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Abdullah Yasser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0360" y="4815568"/>
            <a:ext cx="3859219" cy="33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Applied Effiecent Versions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5994" y="7120958"/>
            <a:ext cx="3901881" cy="5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sz="3318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Nour Yahia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3822" y="7747944"/>
            <a:ext cx="3531995" cy="33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Applied Desnet Versions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42531" y="7120958"/>
            <a:ext cx="3901881" cy="5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sz="3318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Amr Ibrahim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56598" y="7707244"/>
            <a:ext cx="3531995" cy="33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Model Deployment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87738" y="7120958"/>
            <a:ext cx="4392718" cy="55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sz="3318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Ahmed Abo ELnaga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58927" y="7747944"/>
            <a:ext cx="3531995" cy="33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9"/>
              </a:lnSpc>
              <a:spcBef>
                <a:spcPct val="0"/>
              </a:spcBef>
            </a:pPr>
            <a:r>
              <a:rPr lang="en-US" sz="2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Object Detection Model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0877" y="4459250"/>
            <a:ext cx="4534773" cy="2408683"/>
          </a:xfrm>
          <a:custGeom>
            <a:avLst/>
            <a:gdLst/>
            <a:ahLst/>
            <a:cxnLst/>
            <a:rect r="r" b="b" t="t" l="l"/>
            <a:pathLst>
              <a:path h="2408683" w="4534773">
                <a:moveTo>
                  <a:pt x="0" y="0"/>
                </a:moveTo>
                <a:lnTo>
                  <a:pt x="4534772" y="0"/>
                </a:lnTo>
                <a:lnTo>
                  <a:pt x="4534772" y="2408683"/>
                </a:lnTo>
                <a:lnTo>
                  <a:pt x="0" y="240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63" t="0" r="-376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94041" y="4459250"/>
            <a:ext cx="2614303" cy="2614303"/>
          </a:xfrm>
          <a:custGeom>
            <a:avLst/>
            <a:gdLst/>
            <a:ahLst/>
            <a:cxnLst/>
            <a:rect r="r" b="b" t="t" l="l"/>
            <a:pathLst>
              <a:path h="2614303" w="2614303">
                <a:moveTo>
                  <a:pt x="0" y="0"/>
                </a:moveTo>
                <a:lnTo>
                  <a:pt x="2614302" y="0"/>
                </a:lnTo>
                <a:lnTo>
                  <a:pt x="2614302" y="2614302"/>
                </a:lnTo>
                <a:lnTo>
                  <a:pt x="0" y="26143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01942" y="1853419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9693" y="7639793"/>
            <a:ext cx="4235956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IMAGE</a:t>
            </a:r>
          </a:p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CLASSIFICATION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33963" y="1853419"/>
            <a:ext cx="520470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COMPONENTS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89376" y="7639793"/>
            <a:ext cx="4235956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OBJECT</a:t>
            </a:r>
          </a:p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DETECTION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83214" y="7667185"/>
            <a:ext cx="4235956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MODEL</a:t>
            </a:r>
          </a:p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DEPLOYMENT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717726" y="4821264"/>
            <a:ext cx="3379256" cy="2027553"/>
          </a:xfrm>
          <a:custGeom>
            <a:avLst/>
            <a:gdLst/>
            <a:ahLst/>
            <a:cxnLst/>
            <a:rect r="r" b="b" t="t" l="l"/>
            <a:pathLst>
              <a:path h="2027553" w="3379256">
                <a:moveTo>
                  <a:pt x="0" y="0"/>
                </a:moveTo>
                <a:lnTo>
                  <a:pt x="3379256" y="0"/>
                </a:lnTo>
                <a:lnTo>
                  <a:pt x="3379256" y="2027554"/>
                </a:lnTo>
                <a:lnTo>
                  <a:pt x="0" y="2027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45485" y="1426033"/>
            <a:ext cx="7958305" cy="7434934"/>
          </a:xfrm>
          <a:custGeom>
            <a:avLst/>
            <a:gdLst/>
            <a:ahLst/>
            <a:cxnLst/>
            <a:rect r="r" b="b" t="t" l="l"/>
            <a:pathLst>
              <a:path h="7434934" w="7958305">
                <a:moveTo>
                  <a:pt x="0" y="0"/>
                </a:moveTo>
                <a:lnTo>
                  <a:pt x="7958304" y="0"/>
                </a:lnTo>
                <a:lnTo>
                  <a:pt x="7958304" y="7434934"/>
                </a:lnTo>
                <a:lnTo>
                  <a:pt x="0" y="7434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6958" y="1150940"/>
            <a:ext cx="8585488" cy="152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9"/>
              </a:lnSpc>
            </a:pPr>
            <a:r>
              <a:rPr lang="en-US" sz="7599">
                <a:solidFill>
                  <a:srgbClr val="343434"/>
                </a:solidFill>
                <a:latin typeface="Hertical Texture"/>
                <a:ea typeface="Hertical Texture"/>
                <a:cs typeface="Hertical Texture"/>
                <a:sym typeface="Hertical Texture"/>
              </a:rPr>
              <a:t>DATA SELECTION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6295" y="7296308"/>
            <a:ext cx="8286813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b="true" sz="2199" spc="-92" u="sng">
                <a:solidFill>
                  <a:srgbClr val="903232"/>
                </a:solidFill>
                <a:latin typeface="DM Sans Bold"/>
                <a:ea typeface="DM Sans Bold"/>
                <a:cs typeface="DM Sans Bold"/>
                <a:sym typeface="DM Sans Bold"/>
                <a:hlinkClick r:id="rId5" tooltip="https://www.nature.com/articles/s41698-024-00575-0#Sec13"/>
              </a:rPr>
              <a:t>Artificial intelligence in neuro-oncology: advances and challenges in brain tumor diagnosis, prognosis, and precision treatment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1979" y="2969077"/>
            <a:ext cx="7338684" cy="1056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9"/>
              </a:lnSpc>
              <a:spcBef>
                <a:spcPct val="0"/>
              </a:spcBef>
            </a:pPr>
            <a:r>
              <a:rPr lang="en-US" sz="3028">
                <a:solidFill>
                  <a:srgbClr val="343434"/>
                </a:solidFill>
                <a:latin typeface="Sarpanch"/>
                <a:ea typeface="Sarpanch"/>
                <a:cs typeface="Sarpanch"/>
                <a:sym typeface="Sarpanch"/>
              </a:rPr>
              <a:t>Brain Tumor MRI Images 44 Classes</a:t>
            </a:r>
          </a:p>
          <a:p>
            <a:pPr algn="ctr">
              <a:lnSpc>
                <a:spcPts val="423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36295" y="3661074"/>
            <a:ext cx="9009190" cy="3337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7"/>
              </a:lnSpc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collection of T1, contrast-enhanced T1, and T2 magnetic</a:t>
            </a:r>
          </a:p>
          <a:p>
            <a:pPr algn="just">
              <a:lnSpc>
                <a:spcPts val="2947"/>
              </a:lnSpc>
              <a:spcBef>
                <a:spcPct val="0"/>
              </a:spcBef>
            </a:pPr>
          </a:p>
          <a:p>
            <a:pPr algn="just">
              <a:lnSpc>
                <a:spcPts val="2947"/>
              </a:lnSpc>
              <a:spcBef>
                <a:spcPct val="0"/>
              </a:spcBef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Images without any type of marking or patient identification, </a:t>
            </a:r>
          </a:p>
          <a:p>
            <a:pPr algn="just">
              <a:lnSpc>
                <a:spcPts val="2947"/>
              </a:lnSpc>
              <a:spcBef>
                <a:spcPct val="0"/>
              </a:spcBef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interpreted by radiologists and provided for study purposes.</a:t>
            </a:r>
          </a:p>
          <a:p>
            <a:pPr algn="just">
              <a:lnSpc>
                <a:spcPts val="2947"/>
              </a:lnSpc>
              <a:spcBef>
                <a:spcPct val="0"/>
              </a:spcBef>
            </a:pPr>
          </a:p>
          <a:p>
            <a:pPr algn="just">
              <a:lnSpc>
                <a:spcPts val="2947"/>
              </a:lnSpc>
              <a:spcBef>
                <a:spcPct val="0"/>
              </a:spcBef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images are separated by astrocytoma, carcinoma, ependymoma, </a:t>
            </a:r>
          </a:p>
          <a:p>
            <a:pPr algn="just">
              <a:lnSpc>
                <a:spcPts val="2947"/>
              </a:lnSpc>
              <a:spcBef>
                <a:spcPct val="0"/>
              </a:spcBef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ganglioglioma, germinoma, glioblastoma, granuloma, medulloblastoma,</a:t>
            </a:r>
          </a:p>
          <a:p>
            <a:pPr algn="just">
              <a:lnSpc>
                <a:spcPts val="2947"/>
              </a:lnSpc>
              <a:spcBef>
                <a:spcPct val="0"/>
              </a:spcBef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meningioma, neurocytoma, oligodendroglioma, papilloma, schwannoma</a:t>
            </a:r>
          </a:p>
          <a:p>
            <a:pPr algn="just">
              <a:lnSpc>
                <a:spcPts val="2947"/>
              </a:lnSpc>
              <a:spcBef>
                <a:spcPct val="0"/>
              </a:spcBef>
            </a:pPr>
            <a:r>
              <a:rPr lang="en-US" sz="2105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and tuberculoma.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303738">
            <a:off x="12192848" y="5398325"/>
            <a:ext cx="805900" cy="2528315"/>
          </a:xfrm>
          <a:custGeom>
            <a:avLst/>
            <a:gdLst/>
            <a:ahLst/>
            <a:cxnLst/>
            <a:rect r="r" b="b" t="t" l="l"/>
            <a:pathLst>
              <a:path h="2528315" w="805900">
                <a:moveTo>
                  <a:pt x="0" y="0"/>
                </a:moveTo>
                <a:lnTo>
                  <a:pt x="805901" y="0"/>
                </a:lnTo>
                <a:lnTo>
                  <a:pt x="805901" y="2528314"/>
                </a:lnTo>
                <a:lnTo>
                  <a:pt x="0" y="2528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48253" y="2782367"/>
            <a:ext cx="5568146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ResNet Pretrained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30936" y="4560253"/>
            <a:ext cx="6665275" cy="105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80"/>
              </a:lnSpc>
            </a:pPr>
            <a:r>
              <a:rPr lang="en-US" sz="6200">
                <a:solidFill>
                  <a:srgbClr val="343434"/>
                </a:solidFill>
                <a:latin typeface="Abril Fatface"/>
                <a:ea typeface="Abril Fatface"/>
                <a:cs typeface="Abril Fatface"/>
                <a:sym typeface="Abril Fatface"/>
              </a:rPr>
              <a:t>CLASSIFICATION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7307" y="7253017"/>
            <a:ext cx="6717506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FFF5EC"/>
                </a:solidFill>
                <a:latin typeface="DM Sans Bold"/>
                <a:ea typeface="DM Sans Bold"/>
                <a:cs typeface="DM Sans Bold"/>
                <a:sym typeface="DM Sans Bold"/>
              </a:rPr>
              <a:t>EffiecentNet Pretrained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90561" y="8208444"/>
            <a:ext cx="6652076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DenseNet Pretrained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1510" y="1860309"/>
            <a:ext cx="5895370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CNN Model From Scratch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-2152936">
            <a:off x="4464725" y="2845882"/>
            <a:ext cx="682670" cy="2141709"/>
          </a:xfrm>
          <a:custGeom>
            <a:avLst/>
            <a:gdLst/>
            <a:ahLst/>
            <a:cxnLst/>
            <a:rect r="r" b="b" t="t" l="l"/>
            <a:pathLst>
              <a:path h="2141709" w="682670">
                <a:moveTo>
                  <a:pt x="682670" y="2141710"/>
                </a:moveTo>
                <a:lnTo>
                  <a:pt x="0" y="2141710"/>
                </a:lnTo>
                <a:lnTo>
                  <a:pt x="0" y="0"/>
                </a:lnTo>
                <a:lnTo>
                  <a:pt x="682670" y="0"/>
                </a:lnTo>
                <a:lnTo>
                  <a:pt x="682670" y="2141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1955098">
            <a:off x="4849428" y="5598339"/>
            <a:ext cx="487430" cy="1529191"/>
          </a:xfrm>
          <a:custGeom>
            <a:avLst/>
            <a:gdLst/>
            <a:ahLst/>
            <a:cxnLst/>
            <a:rect r="r" b="b" t="t" l="l"/>
            <a:pathLst>
              <a:path h="1529191" w="487430">
                <a:moveTo>
                  <a:pt x="487430" y="0"/>
                </a:moveTo>
                <a:lnTo>
                  <a:pt x="0" y="0"/>
                </a:lnTo>
                <a:lnTo>
                  <a:pt x="0" y="1529192"/>
                </a:lnTo>
                <a:lnTo>
                  <a:pt x="487430" y="1529192"/>
                </a:lnTo>
                <a:lnTo>
                  <a:pt x="48743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1891463">
            <a:off x="12478617" y="3563882"/>
            <a:ext cx="512344" cy="1607354"/>
          </a:xfrm>
          <a:custGeom>
            <a:avLst/>
            <a:gdLst/>
            <a:ahLst/>
            <a:cxnLst/>
            <a:rect r="r" b="b" t="t" l="l"/>
            <a:pathLst>
              <a:path h="1607354" w="512344">
                <a:moveTo>
                  <a:pt x="0" y="1607354"/>
                </a:moveTo>
                <a:lnTo>
                  <a:pt x="512344" y="1607354"/>
                </a:lnTo>
                <a:lnTo>
                  <a:pt x="512344" y="0"/>
                </a:lnTo>
                <a:lnTo>
                  <a:pt x="0" y="0"/>
                </a:lnTo>
                <a:lnTo>
                  <a:pt x="0" y="160735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18158" y="1584592"/>
            <a:ext cx="7538274" cy="5710469"/>
          </a:xfrm>
          <a:custGeom>
            <a:avLst/>
            <a:gdLst/>
            <a:ahLst/>
            <a:cxnLst/>
            <a:rect r="r" b="b" t="t" l="l"/>
            <a:pathLst>
              <a:path h="5710469" w="7538274">
                <a:moveTo>
                  <a:pt x="0" y="0"/>
                </a:moveTo>
                <a:lnTo>
                  <a:pt x="7538273" y="0"/>
                </a:lnTo>
                <a:lnTo>
                  <a:pt x="7538273" y="5710470"/>
                </a:lnTo>
                <a:lnTo>
                  <a:pt x="0" y="571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81075" y="828625"/>
            <a:ext cx="7072639" cy="1216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0"/>
              </a:lnSpc>
            </a:pPr>
            <a:r>
              <a:rPr lang="en-US" sz="61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CNN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650211"/>
            <a:ext cx="7072639" cy="1072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FROM SCRATCH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64844"/>
            <a:ext cx="6678644" cy="367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6" indent="-269873" lvl="1">
              <a:lnSpc>
                <a:spcPts val="3274"/>
              </a:lnSpc>
              <a:buFont typeface="Arial"/>
              <a:buChar char="•"/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Built a deep CNN model from scratch with 4 convolutional blocks, dropout, and batch normalization to classify brain tum</a:t>
            </a: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or MRI images.</a:t>
            </a:r>
          </a:p>
          <a:p>
            <a:pPr algn="just" marL="539746" indent="-269873" lvl="1">
              <a:lnSpc>
                <a:spcPts val="3274"/>
              </a:lnSpc>
              <a:buFont typeface="Arial"/>
              <a:buChar char="•"/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Used Adamax optimizer, categorical_crossentropy loss, and callbacks (EarlyStopping, ReduceLROnPlateau) for stable and efficient training.</a:t>
            </a:r>
          </a:p>
          <a:p>
            <a:pPr algn="just">
              <a:lnSpc>
                <a:spcPts val="327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268498" y="7488028"/>
            <a:ext cx="5181362" cy="931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2"/>
              </a:lnSpc>
            </a:pPr>
            <a:r>
              <a:rPr lang="en-US" sz="2653" b="true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</a:t>
            </a:r>
            <a:r>
              <a:rPr lang="en-US" sz="2653" b="true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 tried using pretrained Models </a:t>
            </a:r>
          </a:p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b="true" sz="2653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for better performane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12450" y="370172"/>
            <a:ext cx="5941113" cy="4682215"/>
          </a:xfrm>
          <a:custGeom>
            <a:avLst/>
            <a:gdLst/>
            <a:ahLst/>
            <a:cxnLst/>
            <a:rect r="r" b="b" t="t" l="l"/>
            <a:pathLst>
              <a:path h="4682215" w="5941113">
                <a:moveTo>
                  <a:pt x="0" y="0"/>
                </a:moveTo>
                <a:lnTo>
                  <a:pt x="5941113" y="0"/>
                </a:lnTo>
                <a:lnTo>
                  <a:pt x="5941113" y="4682216"/>
                </a:lnTo>
                <a:lnTo>
                  <a:pt x="0" y="4682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16" t="-1861" r="-103806" b="-207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12450" y="5318225"/>
            <a:ext cx="5941113" cy="4651837"/>
          </a:xfrm>
          <a:custGeom>
            <a:avLst/>
            <a:gdLst/>
            <a:ahLst/>
            <a:cxnLst/>
            <a:rect r="r" b="b" t="t" l="l"/>
            <a:pathLst>
              <a:path h="4651837" w="5941113">
                <a:moveTo>
                  <a:pt x="0" y="0"/>
                </a:moveTo>
                <a:lnTo>
                  <a:pt x="5941113" y="0"/>
                </a:lnTo>
                <a:lnTo>
                  <a:pt x="5941113" y="4651837"/>
                </a:lnTo>
                <a:lnTo>
                  <a:pt x="0" y="46518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2085" t="-1931" r="-2377" b="-219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28625"/>
            <a:ext cx="7072639" cy="1216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0"/>
              </a:lnSpc>
            </a:pPr>
            <a:r>
              <a:rPr lang="en-US" sz="61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ResNet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640686"/>
            <a:ext cx="7072639" cy="113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57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PRETRAINED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2884" y="3399609"/>
            <a:ext cx="7785943" cy="327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Explored various versions of the ResNet architecture to identify the most effective one for our classification task.</a:t>
            </a: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After testing and fine-tuning models like , ResNet50, and ResNet101... etc.</a:t>
            </a:r>
          </a:p>
          <a:p>
            <a:pPr algn="just">
              <a:lnSpc>
                <a:spcPts val="3274"/>
              </a:lnSpc>
            </a:pP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ResNet50V2 stood out by delivering the best accuracy and overall best performance of resnet versions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44098" y="7276509"/>
            <a:ext cx="6048494" cy="904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2"/>
              </a:lnSpc>
            </a:pPr>
            <a:r>
              <a:rPr lang="en-US" sz="2653" b="true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Still not the best Performance Metrics 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b="true" sz="2453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So we tried Another pretrained Model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89110" y="4398538"/>
            <a:ext cx="4784067" cy="705020"/>
          </a:xfrm>
          <a:custGeom>
            <a:avLst/>
            <a:gdLst/>
            <a:ahLst/>
            <a:cxnLst/>
            <a:rect r="r" b="b" t="t" l="l"/>
            <a:pathLst>
              <a:path h="705020" w="4784067">
                <a:moveTo>
                  <a:pt x="0" y="0"/>
                </a:moveTo>
                <a:lnTo>
                  <a:pt x="4784067" y="0"/>
                </a:lnTo>
                <a:lnTo>
                  <a:pt x="4784067" y="705020"/>
                </a:lnTo>
                <a:lnTo>
                  <a:pt x="0" y="705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1926" y="5394770"/>
            <a:ext cx="4784505" cy="3863530"/>
          </a:xfrm>
          <a:custGeom>
            <a:avLst/>
            <a:gdLst/>
            <a:ahLst/>
            <a:cxnLst/>
            <a:rect r="r" b="b" t="t" l="l"/>
            <a:pathLst>
              <a:path h="3863530" w="4784505">
                <a:moveTo>
                  <a:pt x="0" y="0"/>
                </a:moveTo>
                <a:lnTo>
                  <a:pt x="4784505" y="0"/>
                </a:lnTo>
                <a:lnTo>
                  <a:pt x="4784505" y="3863530"/>
                </a:lnTo>
                <a:lnTo>
                  <a:pt x="0" y="38635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743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71926" y="9258300"/>
            <a:ext cx="4784505" cy="705760"/>
          </a:xfrm>
          <a:custGeom>
            <a:avLst/>
            <a:gdLst/>
            <a:ahLst/>
            <a:cxnLst/>
            <a:rect r="r" b="b" t="t" l="l"/>
            <a:pathLst>
              <a:path h="705760" w="4784505">
                <a:moveTo>
                  <a:pt x="0" y="0"/>
                </a:moveTo>
                <a:lnTo>
                  <a:pt x="4784505" y="0"/>
                </a:lnTo>
                <a:lnTo>
                  <a:pt x="4784505" y="705760"/>
                </a:lnTo>
                <a:lnTo>
                  <a:pt x="0" y="7057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6441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89110" y="231573"/>
            <a:ext cx="4784067" cy="4166965"/>
          </a:xfrm>
          <a:custGeom>
            <a:avLst/>
            <a:gdLst/>
            <a:ahLst/>
            <a:cxnLst/>
            <a:rect r="r" b="b" t="t" l="l"/>
            <a:pathLst>
              <a:path h="4166965" w="4784067">
                <a:moveTo>
                  <a:pt x="0" y="0"/>
                </a:moveTo>
                <a:lnTo>
                  <a:pt x="4784067" y="0"/>
                </a:lnTo>
                <a:lnTo>
                  <a:pt x="4784067" y="4166965"/>
                </a:lnTo>
                <a:lnTo>
                  <a:pt x="0" y="41669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28625"/>
            <a:ext cx="7072639" cy="1216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0"/>
              </a:lnSpc>
            </a:pPr>
            <a:r>
              <a:rPr lang="en-US" sz="61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DenseNet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56431" y="934448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650211"/>
            <a:ext cx="7072639" cy="1072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PRETRAINED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926207"/>
            <a:ext cx="7785943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Next, we employed the DenseNet121 &amp; DenseNet169 architecture, leveraging its pre-trained weights on ImageNet. We fine tuned the model to adapt it to our specific classification task.</a:t>
            </a:r>
          </a:p>
          <a:p>
            <a:pPr algn="just">
              <a:lnSpc>
                <a:spcPts val="3274"/>
              </a:lnSpc>
            </a:pP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DenseNet121's design, characterized by dense connections between layers, facilitated efficient feature propagation and reuse, leading to improved performance.</a:t>
            </a: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Throughout training, we monitored the model's performance using accuracy and loss metrics, ensuring optimal convergence and generalization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52844" y="8125434"/>
            <a:ext cx="6048494" cy="904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2"/>
              </a:lnSpc>
            </a:pPr>
            <a:r>
              <a:rPr lang="en-US" sz="2653" b="true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Still not the best Performance Metrics 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b="true" sz="2453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So we tried Another pretrained Model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66303" y="1419218"/>
            <a:ext cx="7238415" cy="7448563"/>
          </a:xfrm>
          <a:custGeom>
            <a:avLst/>
            <a:gdLst/>
            <a:ahLst/>
            <a:cxnLst/>
            <a:rect r="r" b="b" t="t" l="l"/>
            <a:pathLst>
              <a:path h="7448563" w="7238415">
                <a:moveTo>
                  <a:pt x="0" y="0"/>
                </a:moveTo>
                <a:lnTo>
                  <a:pt x="7238415" y="0"/>
                </a:lnTo>
                <a:lnTo>
                  <a:pt x="7238415" y="7448564"/>
                </a:lnTo>
                <a:lnTo>
                  <a:pt x="0" y="74485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33425"/>
            <a:ext cx="7072639" cy="1227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1"/>
              </a:lnSpc>
            </a:pPr>
            <a:r>
              <a:rPr lang="en-US" sz="61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EffiecentNet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950034"/>
            <a:ext cx="7072639" cy="105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0"/>
              </a:lnSpc>
            </a:pPr>
            <a:r>
              <a:rPr lang="en-US" sz="53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PRETRAINED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698875"/>
            <a:ext cx="7785943" cy="286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Applied the EfficientNet versions to leverage its optimized scaling capabilities for image classification.</a:t>
            </a:r>
          </a:p>
          <a:p>
            <a:pPr algn="just">
              <a:lnSpc>
                <a:spcPts val="3274"/>
              </a:lnSpc>
            </a:pPr>
            <a:r>
              <a:rPr lang="en-US" sz="2499" spc="-10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After evaluating different variants, EfficientNetB5 was selected as the final model due to its excellent balance of accuracy and computational efficiency, achieving the best results among the tested versions.</a:t>
            </a:r>
          </a:p>
          <a:p>
            <a:pPr algn="just">
              <a:lnSpc>
                <a:spcPts val="327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574929" y="7235825"/>
            <a:ext cx="4399892" cy="94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6"/>
              </a:lnSpc>
            </a:pPr>
            <a:r>
              <a:rPr lang="en-US" sz="2788" b="true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Best Performance Metrics  </a:t>
            </a:r>
          </a:p>
          <a:p>
            <a:pPr algn="ctr">
              <a:lnSpc>
                <a:spcPts val="3325"/>
              </a:lnSpc>
              <a:spcBef>
                <a:spcPct val="0"/>
              </a:spcBef>
            </a:pPr>
            <a:r>
              <a:rPr lang="en-US" b="true" sz="2578">
                <a:solidFill>
                  <a:srgbClr val="903232">
                    <a:alpha val="94902"/>
                  </a:srgbClr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Approved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DAGmhgOCZ54</dc:identifier>
  <dcterms:modified xsi:type="dcterms:W3CDTF">2011-08-01T06:04:30Z</dcterms:modified>
  <cp:revision>1</cp:revision>
  <dc:title>DEPI </dc:title>
</cp:coreProperties>
</file>