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40" d="100"/>
          <a:sy n="40" d="100"/>
        </p:scale>
        <p:origin x="19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FA48-F4C9-4C66-B069-C86155F36A7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197E-F488-4F44-944B-8B9D4D7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ngnasr@yahoo.com?cc=ahmed@ah.com&amp;bcc=m@m.com&amp;subject=hello&amp;body=leave%20your%20comments%20here%20!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CSTD02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1- Links ( External – internal , self link ( named anchor ) , mailto link , </a:t>
            </a:r>
            <a:r>
              <a:rPr lang="en-US" dirty="0" err="1" smtClean="0"/>
              <a:t>tel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2- Tables ( nested tables )</a:t>
            </a:r>
          </a:p>
          <a:p>
            <a:pPr algn="l"/>
            <a:r>
              <a:rPr lang="en-US" dirty="0" smtClean="0"/>
              <a:t>3- Forms ( Controls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96491"/>
              </p:ext>
            </p:extLst>
          </p:nvPr>
        </p:nvGraphicFramePr>
        <p:xfrm>
          <a:off x="1951789" y="465220"/>
          <a:ext cx="8127999" cy="499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601676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8688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6366641"/>
                    </a:ext>
                  </a:extLst>
                </a:gridCol>
              </a:tblGrid>
              <a:tr h="99873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65680"/>
                  </a:ext>
                </a:extLst>
              </a:tr>
              <a:tr h="998733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1254526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7306"/>
                  </a:ext>
                </a:extLst>
              </a:tr>
              <a:tr h="998733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5875454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88046"/>
                  </a:ext>
                </a:extLst>
              </a:tr>
              <a:tr h="99873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54878998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73213"/>
                  </a:ext>
                </a:extLst>
              </a:tr>
              <a:tr h="998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52689565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046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064042" y="3818021"/>
            <a:ext cx="4411579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&lt;td </a:t>
            </a:r>
            <a:r>
              <a:rPr lang="en-US" dirty="0" err="1" smtClean="0"/>
              <a:t>rowspan</a:t>
            </a:r>
            <a:r>
              <a:rPr lang="en-US" dirty="0" smtClean="0"/>
              <a:t>=“2”&gt;300&lt;/td&gt;</a:t>
            </a:r>
          </a:p>
          <a:p>
            <a:r>
              <a:rPr lang="en-US" dirty="0"/>
              <a:t>	</a:t>
            </a:r>
            <a:r>
              <a:rPr lang="en-US" dirty="0" smtClean="0"/>
              <a:t>&lt;td </a:t>
            </a:r>
            <a:r>
              <a:rPr lang="en-US" dirty="0" err="1" smtClean="0"/>
              <a:t>rowspan</a:t>
            </a:r>
            <a:r>
              <a:rPr lang="en-US" dirty="0" smtClean="0"/>
              <a:t>=“2”&gt;Mona&lt;/td</a:t>
            </a:r>
          </a:p>
          <a:p>
            <a:r>
              <a:rPr lang="en-US" dirty="0"/>
              <a:t>	</a:t>
            </a:r>
            <a:r>
              <a:rPr lang="en-US" dirty="0" smtClean="0"/>
              <a:t>&lt;td&gt;</a:t>
            </a:r>
            <a:r>
              <a:rPr lang="en-US" dirty="0" smtClean="0"/>
              <a:t>54878998&lt;/td&gt;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&lt;td&gt;</a:t>
            </a:r>
            <a:r>
              <a:rPr lang="en-US" dirty="0" smtClean="0"/>
              <a:t>52689565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51789" y="5458885"/>
            <a:ext cx="8127999" cy="63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59453" y="5458885"/>
            <a:ext cx="529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=“3”&gt;PD And Mobile Track&lt;/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51789" y="6126346"/>
            <a:ext cx="8127999" cy="171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46203"/>
              </p:ext>
            </p:extLst>
          </p:nvPr>
        </p:nvGraphicFramePr>
        <p:xfrm>
          <a:off x="1951789" y="6116320"/>
          <a:ext cx="812800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221133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6307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374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00032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18035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4120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9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0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0221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-1604211" y="6858000"/>
            <a:ext cx="3400927" cy="69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454442" y="6513095"/>
            <a:ext cx="35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Nestedtable</a:t>
            </a:r>
            <a:endParaRPr lang="en-US" dirty="0" smtClean="0"/>
          </a:p>
          <a:p>
            <a:r>
              <a:rPr lang="en-US" dirty="0" err="1" smtClean="0"/>
              <a:t>Nestedtable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Can be created only inside td or </a:t>
            </a:r>
            <a:r>
              <a:rPr lang="en-US" dirty="0" err="1" smtClean="0"/>
              <a:t>th</a:t>
            </a:r>
            <a:r>
              <a:rPr lang="en-US" dirty="0" smtClean="0"/>
              <a:t> tags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CellMerging</a:t>
            </a:r>
            <a:r>
              <a:rPr lang="en-US" dirty="0" smtClean="0"/>
              <a:t> Or Cell Spanning :</a:t>
            </a:r>
            <a:br>
              <a:rPr lang="en-US" dirty="0" smtClean="0"/>
            </a:br>
            <a:r>
              <a:rPr lang="en-US" dirty="0" err="1" smtClean="0"/>
              <a:t>colspan</a:t>
            </a:r>
            <a:r>
              <a:rPr lang="en-US" dirty="0" smtClean="0"/>
              <a:t> , </a:t>
            </a:r>
            <a:r>
              <a:rPr lang="en-US" dirty="0" err="1" smtClean="0"/>
              <a:t>rowspan</a:t>
            </a:r>
            <a:r>
              <a:rPr lang="en-US" dirty="0" smtClean="0"/>
              <a:t> : </a:t>
            </a:r>
            <a:r>
              <a:rPr lang="en-US" b="1" dirty="0" smtClean="0"/>
              <a:t>used only with td or </a:t>
            </a:r>
            <a:r>
              <a:rPr lang="en-US" b="1" dirty="0" err="1" smtClean="0"/>
              <a:t>th</a:t>
            </a:r>
            <a:r>
              <a:rPr lang="en-US" b="1" dirty="0" smtClean="0"/>
              <a:t> tags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467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Set of controls : collect data from user in organized way </a:t>
            </a:r>
          </a:p>
          <a:p>
            <a:pPr marL="0" indent="0">
              <a:buNone/>
            </a:pPr>
            <a:r>
              <a:rPr lang="en-US" dirty="0" smtClean="0"/>
              <a:t>After collecting data : form will send data to destination URL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3368842"/>
            <a:ext cx="4523874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USerName:nasr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4122821"/>
            <a:ext cx="4523874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Password:….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9915" y="4876801"/>
            <a:ext cx="2069432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1852" y="4876800"/>
            <a:ext cx="2069432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080084" y="3368842"/>
            <a:ext cx="802105" cy="1876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433137" y="4122639"/>
            <a:ext cx="33207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8800" y="3456892"/>
            <a:ext cx="54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&lt;form method=“</a:t>
            </a:r>
            <a:r>
              <a:rPr lang="en-US" dirty="0" err="1" smtClean="0"/>
              <a:t>get|post</a:t>
            </a:r>
            <a:r>
              <a:rPr lang="en-US" dirty="0" smtClean="0"/>
              <a:t>” action=“</a:t>
            </a:r>
            <a:r>
              <a:rPr lang="en-US" dirty="0" err="1" smtClean="0"/>
              <a:t>DestinationURL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978189" y="3737811"/>
            <a:ext cx="1375611" cy="11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0253" y="4926499"/>
            <a:ext cx="33046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: </a:t>
            </a:r>
          </a:p>
          <a:p>
            <a:r>
              <a:rPr lang="en-US" dirty="0" smtClean="0"/>
              <a:t>Data will be send inside query string : address bar of browser </a:t>
            </a:r>
          </a:p>
          <a:p>
            <a:r>
              <a:rPr lang="en-US" dirty="0" smtClean="0"/>
              <a:t>: not secured enough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When to use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Faster than post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Less secure than post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Limitation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Max number of characters which can be send using get 2048 characters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93580" y="4958583"/>
            <a:ext cx="330467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 : </a:t>
            </a:r>
          </a:p>
          <a:p>
            <a:r>
              <a:rPr lang="en-US" dirty="0" smtClean="0"/>
              <a:t>Data will be send http form body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More secure than get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Slower than get</a:t>
            </a:r>
          </a:p>
          <a:p>
            <a:r>
              <a:rPr lang="en-US" dirty="0" smtClean="0"/>
              <a:t>- Max number of characters can be send using post is determined from server side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5622" y="156577"/>
            <a:ext cx="54543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have to give names for controls : input or another types using attribute name with form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0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558" y="1524000"/>
            <a:ext cx="5454316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3558" y="2189747"/>
            <a:ext cx="5454316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Userpass</a:t>
            </a:r>
            <a:r>
              <a:rPr lang="en-US" dirty="0" smtClean="0"/>
              <a:t> : …….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2849563"/>
            <a:ext cx="268705" cy="330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416968"/>
            <a:ext cx="477253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3558" y="3962400"/>
            <a:ext cx="5502442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642" y="4022725"/>
            <a:ext cx="1588168" cy="3023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5642" y="4652211"/>
            <a:ext cx="2310063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 | register | submit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4779" y="4652211"/>
            <a:ext cx="2310063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| reset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6817895" y="1524000"/>
            <a:ext cx="1315452" cy="3561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98568" y="1524000"/>
            <a:ext cx="3416969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&lt;input type=“text”/&gt;</a:t>
            </a:r>
          </a:p>
          <a:p>
            <a:endParaRPr lang="en-US" dirty="0"/>
          </a:p>
          <a:p>
            <a:r>
              <a:rPr lang="en-US" dirty="0" smtClean="0"/>
              <a:t>&lt;input  </a:t>
            </a:r>
            <a:r>
              <a:rPr lang="en-US" dirty="0" smtClean="0"/>
              <a:t>Type=“password”/&gt;</a:t>
            </a:r>
          </a:p>
          <a:p>
            <a:endParaRPr lang="en-US" dirty="0" smtClean="0"/>
          </a:p>
          <a:p>
            <a:r>
              <a:rPr lang="en-US" dirty="0" smtClean="0"/>
              <a:t>&lt;input  </a:t>
            </a:r>
            <a:r>
              <a:rPr lang="en-US" dirty="0" smtClean="0"/>
              <a:t>Type=“radio”/&gt;</a:t>
            </a:r>
          </a:p>
          <a:p>
            <a:endParaRPr lang="en-US" dirty="0"/>
          </a:p>
          <a:p>
            <a:r>
              <a:rPr lang="en-US" dirty="0" smtClean="0"/>
              <a:t>&lt;input  </a:t>
            </a:r>
            <a:r>
              <a:rPr lang="en-US" dirty="0" smtClean="0"/>
              <a:t>Type=“checkbox”/&gt;</a:t>
            </a:r>
          </a:p>
          <a:p>
            <a:endParaRPr lang="en-US" dirty="0"/>
          </a:p>
          <a:p>
            <a:r>
              <a:rPr lang="en-US" dirty="0" smtClean="0"/>
              <a:t>&lt;input  </a:t>
            </a:r>
            <a:r>
              <a:rPr lang="en-US" dirty="0" smtClean="0"/>
              <a:t>Type=“file”/&gt;</a:t>
            </a:r>
          </a:p>
          <a:p>
            <a:endParaRPr lang="en-US" dirty="0"/>
          </a:p>
          <a:p>
            <a:r>
              <a:rPr lang="en-US" dirty="0" smtClean="0"/>
              <a:t>&lt;input  </a:t>
            </a:r>
            <a:r>
              <a:rPr lang="en-US" dirty="0" smtClean="0"/>
              <a:t>Type=“submit”/&gt;</a:t>
            </a:r>
          </a:p>
          <a:p>
            <a:endParaRPr lang="en-US" dirty="0"/>
          </a:p>
          <a:p>
            <a:r>
              <a:rPr lang="en-US" dirty="0" smtClean="0"/>
              <a:t>&lt;input  </a:t>
            </a:r>
            <a:r>
              <a:rPr lang="en-US" dirty="0" smtClean="0"/>
              <a:t>Type=“reset”/&gt;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-1082842" y="2849563"/>
            <a:ext cx="1708484" cy="3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5366084" y="2021305"/>
            <a:ext cx="385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radio buttons with the same group</a:t>
            </a:r>
          </a:p>
          <a:p>
            <a:r>
              <a:rPr lang="en-US" dirty="0" smtClean="0"/>
              <a:t>You have to write the same name with it and different values for every one of 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Controls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674" y="1812758"/>
            <a:ext cx="6866021" cy="6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88505" y="1828800"/>
            <a:ext cx="786063" cy="59355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15200" y="1690688"/>
            <a:ext cx="1925053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77136" y="1283368"/>
            <a:ext cx="498909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menu : </a:t>
            </a:r>
          </a:p>
          <a:p>
            <a:r>
              <a:rPr lang="en-US" dirty="0" smtClean="0"/>
              <a:t>You can select just one and only one option</a:t>
            </a:r>
          </a:p>
          <a:p>
            <a:endParaRPr lang="en-US" dirty="0"/>
          </a:p>
          <a:p>
            <a:r>
              <a:rPr lang="en-US" dirty="0" smtClean="0"/>
              <a:t>&lt;select&gt;</a:t>
            </a:r>
          </a:p>
          <a:p>
            <a:r>
              <a:rPr lang="en-US" dirty="0"/>
              <a:t>	</a:t>
            </a:r>
            <a:r>
              <a:rPr lang="en-US" dirty="0" smtClean="0"/>
              <a:t>&lt;option value=“”&gt; content&lt;/option&gt;</a:t>
            </a:r>
          </a:p>
          <a:p>
            <a:r>
              <a:rPr lang="en-US" dirty="0" smtClean="0"/>
              <a:t>&lt;/select&gt;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80209" y="4692316"/>
            <a:ext cx="6866021" cy="260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51622" y="4708358"/>
            <a:ext cx="786063" cy="59355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78317" y="4570246"/>
            <a:ext cx="1925053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40253" y="4162926"/>
            <a:ext cx="498909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list : </a:t>
            </a:r>
          </a:p>
          <a:p>
            <a:r>
              <a:rPr lang="en-US" dirty="0" smtClean="0"/>
              <a:t>You can select just one or many options </a:t>
            </a:r>
            <a:endParaRPr lang="en-US" dirty="0"/>
          </a:p>
          <a:p>
            <a:r>
              <a:rPr lang="en-US" dirty="0" smtClean="0"/>
              <a:t>&lt;select </a:t>
            </a:r>
            <a:r>
              <a:rPr lang="en-US" b="1" dirty="0" smtClean="0"/>
              <a:t>multiple</a:t>
            </a:r>
            <a:r>
              <a:rPr lang="en-US" dirty="0" smtClean="0"/>
              <a:t> size=“4|”&gt;</a:t>
            </a:r>
          </a:p>
          <a:p>
            <a:r>
              <a:rPr lang="en-US" dirty="0"/>
              <a:t>	</a:t>
            </a:r>
            <a:r>
              <a:rPr lang="en-US" dirty="0" smtClean="0"/>
              <a:t>&lt;option value=“”&gt; content&lt;/option&gt;</a:t>
            </a:r>
          </a:p>
          <a:p>
            <a:r>
              <a:rPr lang="en-US" dirty="0" smtClean="0"/>
              <a:t>&lt;/select&gt;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5999749" y="6561221"/>
            <a:ext cx="786063" cy="59355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controls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6" y="1812758"/>
            <a:ext cx="10459452" cy="364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Area :  support multi line of text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cols=“” rows=“”&gt;&lt;/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925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4042" y="112296"/>
            <a:ext cx="7459579" cy="5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64042" y="826169"/>
            <a:ext cx="7459579" cy="5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8421" y="1604211"/>
            <a:ext cx="401053" cy="336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24463" y="2141622"/>
            <a:ext cx="401053" cy="336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7979" y="2911638"/>
            <a:ext cx="9914021" cy="120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8" idx="3"/>
          </p:cNvCxnSpPr>
          <p:nvPr/>
        </p:nvCxnSpPr>
        <p:spPr>
          <a:xfrm flipV="1">
            <a:off x="3954379" y="3513217"/>
            <a:ext cx="8237621" cy="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0106" y="2911638"/>
            <a:ext cx="64168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13095" y="2911638"/>
            <a:ext cx="64168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80884" y="2911638"/>
            <a:ext cx="48127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11116" y="3056017"/>
            <a:ext cx="81814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19138" y="3685670"/>
            <a:ext cx="81814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99684" y="3695696"/>
            <a:ext cx="81814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99684" y="3011901"/>
            <a:ext cx="81814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4321341"/>
            <a:ext cx="6224337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406063" y="4321341"/>
            <a:ext cx="625642" cy="60358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5600" y="5133473"/>
            <a:ext cx="6224337" cy="1724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494295" y="5192627"/>
            <a:ext cx="625642" cy="60358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543442">
            <a:off x="8494295" y="6230350"/>
            <a:ext cx="625642" cy="60358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96716" y="7363326"/>
            <a:ext cx="8726905" cy="170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2821" y="204538"/>
            <a:ext cx="1483895" cy="64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2821" y="960521"/>
            <a:ext cx="1483895" cy="64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userpass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05790" y="204538"/>
            <a:ext cx="0" cy="706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24463" y="2141622"/>
            <a:ext cx="7299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25516" y="1678403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09474" y="2191569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4907" y="1838824"/>
            <a:ext cx="1483895" cy="64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Finishing 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Create Home Page </a:t>
            </a:r>
          </a:p>
          <a:p>
            <a:pPr>
              <a:buFontTx/>
              <a:buChar char="-"/>
            </a:pPr>
            <a:r>
              <a:rPr lang="en-US" dirty="0" smtClean="0"/>
              <a:t>Contains Links To Every Task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4758" y="3007895"/>
            <a:ext cx="5799221" cy="3609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construct link you will use &lt;a&gt; tag  has attributes ( </a:t>
            </a:r>
            <a:r>
              <a:rPr lang="en-US" dirty="0" err="1" smtClean="0"/>
              <a:t>href</a:t>
            </a:r>
            <a:r>
              <a:rPr lang="en-US" dirty="0" smtClean="0"/>
              <a:t>=“destination URL ” , target=“_self | _blank” ,title=“tooltip” )</a:t>
            </a:r>
          </a:p>
          <a:p>
            <a:pPr>
              <a:buFontTx/>
              <a:buChar char="-"/>
            </a:pPr>
            <a:r>
              <a:rPr lang="en-US" dirty="0" smtClean="0"/>
              <a:t>&lt;a can be use as pairs of tags or self closing tag</a:t>
            </a:r>
          </a:p>
          <a:p>
            <a:pPr>
              <a:buFontTx/>
              <a:buChar char="-"/>
            </a:pPr>
            <a:r>
              <a:rPr lang="en-US" dirty="0" smtClean="0"/>
              <a:t>General formula for using a tag as follows </a:t>
            </a:r>
          </a:p>
          <a:p>
            <a:pPr marL="0" indent="0">
              <a:buNone/>
            </a:pP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=“” &gt; content which will be displayed as link :  can be used as text or image or video  &lt;/a&gt;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: types :  1- external link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263" y="1690688"/>
            <a:ext cx="867373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1- Web site : collection of related resources under one name ( URL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0194" y="2978331"/>
            <a:ext cx="4663440" cy="250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0823" y="3239589"/>
            <a:ext cx="224681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99611" y="4676502"/>
            <a:ext cx="224681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446" y="3239589"/>
            <a:ext cx="314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open google website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With external links you have to write full destination </a:t>
            </a:r>
            <a:r>
              <a:rPr lang="en-US" dirty="0" err="1" smtClean="0"/>
              <a:t>url</a:t>
            </a:r>
            <a:r>
              <a:rPr lang="en-US" dirty="0" smtClean="0"/>
              <a:t> including used protocol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hlinkClick r:id="rId2"/>
              </a:rPr>
              <a:t>http://www.google.com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b="1" dirty="0" smtClean="0">
                <a:hlinkClick r:id="rId2"/>
              </a:rPr>
              <a:t>www.google.com</a:t>
            </a:r>
            <a:r>
              <a:rPr lang="en-US" b="1" dirty="0" smtClean="0"/>
              <a:t> : error 404 page not found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44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Links : link to resources within your own domain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0193" y="2978331"/>
            <a:ext cx="6779623" cy="316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0823" y="3239589"/>
            <a:ext cx="224681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61858" y="5141186"/>
            <a:ext cx="224681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34103" y="3108960"/>
            <a:ext cx="2899954" cy="1254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60674" y="3278778"/>
            <a:ext cx="224681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staffData.html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92193" y="2924294"/>
            <a:ext cx="78377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6352" y="4832656"/>
            <a:ext cx="2899954" cy="1254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12923" y="5235597"/>
            <a:ext cx="224681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stduentsData.html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44442" y="4881113"/>
            <a:ext cx="101890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666206" y="2406641"/>
            <a:ext cx="5074922" cy="3693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1- index.html -&gt; to contact.html</a:t>
            </a:r>
          </a:p>
          <a:p>
            <a:endParaRPr lang="en-US" dirty="0"/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=“contact.html”&gt;Open Contact&lt;/a&gt;</a:t>
            </a:r>
          </a:p>
          <a:p>
            <a:endParaRPr lang="en-US" dirty="0"/>
          </a:p>
          <a:p>
            <a:r>
              <a:rPr lang="en-US" dirty="0" smtClean="0"/>
              <a:t>2- index.html to staffdata.html</a:t>
            </a:r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=“staff/staffData.html”&gt;</a:t>
            </a:r>
            <a:r>
              <a:rPr lang="en-US" b="1" dirty="0" err="1" smtClean="0"/>
              <a:t>openstaff</a:t>
            </a:r>
            <a:r>
              <a:rPr lang="en-US" b="1" dirty="0" smtClean="0"/>
              <a:t>&lt;/a&gt;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3- staffdata.html to contact.html</a:t>
            </a:r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=“../contact.html”&gt;open contact&lt;/a&gt;</a:t>
            </a:r>
          </a:p>
          <a:p>
            <a:endParaRPr lang="en-US" dirty="0"/>
          </a:p>
          <a:p>
            <a:r>
              <a:rPr lang="en-US" dirty="0" smtClean="0"/>
              <a:t>4- staffdata.html – to studentsdata.html</a:t>
            </a:r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=“../students/studentsdata.html”&gt;visit&lt;a&gt;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9155" y="1027906"/>
            <a:ext cx="5603966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Paths :</a:t>
            </a:r>
          </a:p>
          <a:p>
            <a:r>
              <a:rPr lang="en-US" dirty="0" smtClean="0"/>
              <a:t>1- Absolute Path ( not recommended )</a:t>
            </a:r>
          </a:p>
          <a:p>
            <a:r>
              <a:rPr lang="en-US" dirty="0" smtClean="0"/>
              <a:t>	start from root of your system </a:t>
            </a:r>
            <a:endParaRPr lang="en-US" dirty="0"/>
          </a:p>
          <a:p>
            <a:r>
              <a:rPr lang="en-US" dirty="0" smtClean="0"/>
              <a:t>2- Relative Path ( recommend )</a:t>
            </a:r>
          </a:p>
          <a:p>
            <a:r>
              <a:rPr lang="en-US" dirty="0"/>
              <a:t>	</a:t>
            </a:r>
            <a:r>
              <a:rPr lang="en-US" dirty="0" smtClean="0"/>
              <a:t>start from current directory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9176" y="2608999"/>
            <a:ext cx="12540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iti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60966" y="1612484"/>
            <a:ext cx="304364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C:/iti/contact.html :  absolute path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5406" y="3892732"/>
            <a:ext cx="13063" cy="105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1"/>
          </p:cNvCxnSpPr>
          <p:nvPr/>
        </p:nvCxnSpPr>
        <p:spPr>
          <a:xfrm>
            <a:off x="7197634" y="3546566"/>
            <a:ext cx="1136469" cy="18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0028" y="2941210"/>
            <a:ext cx="3076301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in folder</a:t>
            </a:r>
          </a:p>
          <a:p>
            <a:r>
              <a:rPr lang="en-US" dirty="0" err="1" smtClean="0"/>
              <a:t>Foldername</a:t>
            </a:r>
            <a:r>
              <a:rPr lang="en-US" dirty="0" smtClean="0"/>
              <a:t>/staffData.html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072847" y="3982163"/>
            <a:ext cx="1018900" cy="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76657" y="3961151"/>
            <a:ext cx="205740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out :</a:t>
            </a:r>
          </a:p>
          <a:p>
            <a:r>
              <a:rPr lang="en-US" dirty="0" smtClean="0"/>
              <a:t>../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60473" y="4362994"/>
            <a:ext cx="894804" cy="6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595359" y="3919752"/>
            <a:ext cx="176350" cy="66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477792" y="4607482"/>
            <a:ext cx="333106" cy="47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0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Anchor : Self Link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332411"/>
            <a:ext cx="4598126" cy="540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5097" y="1332411"/>
            <a:ext cx="574766" cy="543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125097" y="1332411"/>
            <a:ext cx="600892" cy="54864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8134961" y="6154213"/>
            <a:ext cx="600892" cy="54864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58491" y="1606731"/>
            <a:ext cx="1541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Chapter One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11634" y="1881051"/>
            <a:ext cx="65315" cy="28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78206" y="5582047"/>
            <a:ext cx="974339" cy="36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8491" y="4702629"/>
            <a:ext cx="338328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Chapter One Details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top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32811" y="1976063"/>
            <a:ext cx="13063" cy="369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979714" y="1604776"/>
            <a:ext cx="47548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Steps to create named anchor</a:t>
            </a:r>
          </a:p>
          <a:p>
            <a:r>
              <a:rPr lang="en-US" dirty="0" smtClean="0"/>
              <a:t>1- create anchor tag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</a:t>
            </a:r>
            <a:r>
              <a:rPr lang="en-US" dirty="0" err="1" smtClean="0"/>
              <a:t>chone</a:t>
            </a:r>
            <a:r>
              <a:rPr lang="en-US" dirty="0" smtClean="0"/>
              <a:t>”&gt;</a:t>
            </a:r>
            <a:r>
              <a:rPr lang="en-US" dirty="0" err="1" smtClean="0"/>
              <a:t>chapterone</a:t>
            </a:r>
            <a:r>
              <a:rPr lang="en-US" dirty="0" smtClean="0"/>
              <a:t>&lt;/a&gt;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2- give name for target section</a:t>
            </a:r>
          </a:p>
          <a:p>
            <a:r>
              <a:rPr lang="en-US" dirty="0" smtClean="0"/>
              <a:t>Using a tag with attribute name ( write a tag as self closing tag )</a:t>
            </a:r>
          </a:p>
          <a:p>
            <a:r>
              <a:rPr lang="en-US" dirty="0" smtClean="0"/>
              <a:t>&lt;a name=“</a:t>
            </a:r>
            <a:r>
              <a:rPr lang="en-US" dirty="0" err="1" smtClean="0"/>
              <a:t>chone</a:t>
            </a:r>
            <a:r>
              <a:rPr lang="en-US" dirty="0" smtClean="0"/>
              <a:t>”/&gt;</a:t>
            </a:r>
          </a:p>
          <a:p>
            <a:endParaRPr lang="en-US" dirty="0"/>
          </a:p>
          <a:p>
            <a:r>
              <a:rPr lang="en-US" dirty="0" smtClean="0"/>
              <a:t>3- write name for target section in a tag for link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39389" y="1791397"/>
            <a:ext cx="2749731" cy="5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18903" y="4036422"/>
            <a:ext cx="3239588" cy="7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28600" y="2455817"/>
            <a:ext cx="267789" cy="207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32966" y="352062"/>
            <a:ext cx="16230601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MailtoLink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sz="2400" dirty="0" smtClean="0"/>
              <a:t>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</a:t>
            </a:r>
            <a:r>
              <a:rPr lang="en-US" sz="2400" dirty="0" smtClean="0">
                <a:hlinkClick r:id="rId2"/>
              </a:rPr>
              <a:t>mailto:engnasr@yahoo.com</a:t>
            </a:r>
            <a:r>
              <a:rPr lang="en-US" sz="2400" b="1" dirty="0" smtClean="0">
                <a:hlinkClick r:id="rId2"/>
              </a:rPr>
              <a:t>?</a:t>
            </a:r>
            <a:r>
              <a:rPr lang="en-US" sz="2400" dirty="0" smtClean="0">
                <a:hlinkClick r:id="rId2"/>
              </a:rPr>
              <a:t>cc=ahmed@ah.com</a:t>
            </a:r>
            <a:r>
              <a:rPr lang="en-US" sz="2400" b="1" dirty="0" smtClean="0">
                <a:hlinkClick r:id="rId2"/>
              </a:rPr>
              <a:t>&amp;</a:t>
            </a:r>
            <a:r>
              <a:rPr lang="en-US" sz="2400" dirty="0" smtClean="0">
                <a:hlinkClick r:id="rId2"/>
              </a:rPr>
              <a:t>bcc=m@m.com&amp;subject=hello&amp;body=leave your comments here !</a:t>
            </a:r>
            <a:r>
              <a:rPr lang="en-US" sz="2400" dirty="0" smtClean="0"/>
              <a:t>&gt;</a:t>
            </a:r>
            <a:r>
              <a:rPr lang="en-US" sz="2400" dirty="0" err="1" smtClean="0"/>
              <a:t>SendMail</a:t>
            </a:r>
            <a:r>
              <a:rPr lang="en-US" sz="2400" dirty="0" smtClean="0"/>
              <a:t>&lt;/a&gt;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2766151"/>
            <a:ext cx="10515600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/>
              <a:t>to: engnasr@yahoo.com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Cc:</a:t>
            </a:r>
          </a:p>
          <a:p>
            <a:pPr>
              <a:buFontTx/>
              <a:buChar char="-"/>
            </a:pPr>
            <a:r>
              <a:rPr lang="en-US" dirty="0" smtClean="0"/>
              <a:t>Bcc:</a:t>
            </a:r>
          </a:p>
          <a:p>
            <a:pPr>
              <a:buFontTx/>
              <a:buChar char="-"/>
            </a:pPr>
            <a:r>
              <a:rPr lang="en-US" dirty="0" smtClean="0"/>
              <a:t>Subject:</a:t>
            </a:r>
          </a:p>
          <a:p>
            <a:pPr>
              <a:buFontTx/>
              <a:buChar char="-"/>
            </a:pPr>
            <a:r>
              <a:rPr lang="en-US" dirty="0" smtClean="0"/>
              <a:t>Body: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3931" y="1985554"/>
            <a:ext cx="89741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?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styles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Link</a:t>
            </a:r>
            <a:r>
              <a:rPr lang="en-US" dirty="0" smtClean="0"/>
              <a:t> : default color for not visited links</a:t>
            </a:r>
          </a:p>
          <a:p>
            <a:pPr marL="0" indent="0">
              <a:buNone/>
            </a:pPr>
            <a:r>
              <a:rPr lang="en-US" b="1" dirty="0" err="1" smtClean="0"/>
              <a:t>Alink</a:t>
            </a:r>
            <a:r>
              <a:rPr lang="en-US" dirty="0" smtClean="0"/>
              <a:t> :  active link : press on mouse on link text</a:t>
            </a:r>
          </a:p>
          <a:p>
            <a:pPr marL="0" indent="0">
              <a:buNone/>
            </a:pPr>
            <a:r>
              <a:rPr lang="en-US" b="1" dirty="0" err="1" smtClean="0"/>
              <a:t>Vlink</a:t>
            </a:r>
            <a:r>
              <a:rPr lang="en-US" b="1" dirty="0" smtClean="0"/>
              <a:t> </a:t>
            </a:r>
            <a:r>
              <a:rPr lang="en-US" dirty="0" smtClean="0"/>
              <a:t>  visited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&lt;body link=“red” </a:t>
            </a:r>
            <a:r>
              <a:rPr lang="en-US" dirty="0" err="1" smtClean="0"/>
              <a:t>vlink</a:t>
            </a:r>
            <a:r>
              <a:rPr lang="en-US" dirty="0" smtClean="0"/>
              <a:t>=“orange” </a:t>
            </a:r>
            <a:r>
              <a:rPr lang="en-US" dirty="0" err="1" smtClean="0"/>
              <a:t>alink</a:t>
            </a:r>
            <a:r>
              <a:rPr lang="en-US" dirty="0" smtClean="0"/>
              <a:t>=“black”&gt;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0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49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Use it to organize data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8368"/>
              </p:ext>
            </p:extLst>
          </p:nvPr>
        </p:nvGraphicFramePr>
        <p:xfrm>
          <a:off x="3882188" y="2846053"/>
          <a:ext cx="6309896" cy="321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948">
                  <a:extLst>
                    <a:ext uri="{9D8B030D-6E8A-4147-A177-3AD203B41FA5}">
                      <a16:colId xmlns:a16="http://schemas.microsoft.com/office/drawing/2014/main" val="2832618751"/>
                    </a:ext>
                  </a:extLst>
                </a:gridCol>
                <a:gridCol w="3154948">
                  <a:extLst>
                    <a:ext uri="{9D8B030D-6E8A-4147-A177-3AD203B41FA5}">
                      <a16:colId xmlns:a16="http://schemas.microsoft.com/office/drawing/2014/main" val="436919002"/>
                    </a:ext>
                  </a:extLst>
                </a:gridCol>
              </a:tblGrid>
              <a:tr h="8026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92440"/>
                  </a:ext>
                </a:extLst>
              </a:tr>
              <a:tr h="802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36670"/>
                  </a:ext>
                </a:extLst>
              </a:tr>
              <a:tr h="802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86511"/>
                  </a:ext>
                </a:extLst>
              </a:tr>
              <a:tr h="802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7705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994611" y="3416968"/>
            <a:ext cx="2662989" cy="178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023" y="4451379"/>
            <a:ext cx="1074821" cy="36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14272" y="2911642"/>
            <a:ext cx="6176212" cy="537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416672" y="3312542"/>
            <a:ext cx="2769939" cy="58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14484" y="3180347"/>
            <a:ext cx="134753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Table row :</a:t>
            </a:r>
          </a:p>
          <a:p>
            <a:r>
              <a:rPr lang="en-US" dirty="0" err="1" smtClean="0"/>
              <a:t>tr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70272" y="2959769"/>
            <a:ext cx="1866232" cy="400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432758" y="3312542"/>
            <a:ext cx="2759242" cy="1138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2421" y="4251158"/>
            <a:ext cx="250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data:</a:t>
            </a:r>
          </a:p>
          <a:p>
            <a:r>
              <a:rPr lang="en-US" dirty="0" smtClean="0"/>
              <a:t>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55104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Use table tag to create table in html</a:t>
            </a:r>
          </a:p>
          <a:p>
            <a:pPr marL="0" indent="0">
              <a:buNone/>
            </a:pPr>
            <a:r>
              <a:rPr lang="en-US" dirty="0" smtClean="0"/>
              <a:t>&lt;table align=“</a:t>
            </a:r>
            <a:r>
              <a:rPr lang="en-US" dirty="0" err="1" smtClean="0"/>
              <a:t>left|center|right</a:t>
            </a:r>
            <a:r>
              <a:rPr lang="en-US" dirty="0" smtClean="0"/>
              <a:t> :  </a:t>
            </a:r>
            <a:r>
              <a:rPr lang="en-US" dirty="0" err="1" smtClean="0"/>
              <a:t>transfeer</a:t>
            </a:r>
            <a:r>
              <a:rPr lang="en-US" dirty="0" smtClean="0"/>
              <a:t> table from left to right  to center” border=“number” </a:t>
            </a:r>
            <a:r>
              <a:rPr lang="en-US" dirty="0" err="1" smtClean="0"/>
              <a:t>bordercolor</a:t>
            </a:r>
            <a:r>
              <a:rPr lang="en-US" dirty="0" smtClean="0"/>
              <a:t>=“red”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width=“</a:t>
            </a:r>
            <a:r>
              <a:rPr lang="en-US" dirty="0" err="1" smtClean="0"/>
              <a:t>number|percent</a:t>
            </a:r>
            <a:r>
              <a:rPr lang="en-US" dirty="0" smtClean="0"/>
              <a:t>” height=“” </a:t>
            </a:r>
            <a:r>
              <a:rPr lang="en-US" dirty="0" err="1" smtClean="0"/>
              <a:t>cellspacing</a:t>
            </a:r>
            <a:r>
              <a:rPr lang="en-US" dirty="0" smtClean="0"/>
              <a:t>=“” </a:t>
            </a:r>
            <a:r>
              <a:rPr lang="en-US" dirty="0" err="1" smtClean="0"/>
              <a:t>cellpadding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bgcolor</a:t>
            </a:r>
            <a:r>
              <a:rPr lang="en-US" dirty="0" smtClean="0"/>
              <a:t>=“color” background=“image”&gt;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 align=“horizontal align for data inside </a:t>
            </a:r>
            <a:r>
              <a:rPr lang="en-US" dirty="0" err="1" smtClean="0"/>
              <a:t>tr</a:t>
            </a:r>
            <a:r>
              <a:rPr lang="en-US" dirty="0" smtClean="0"/>
              <a:t> : </a:t>
            </a:r>
            <a:r>
              <a:rPr lang="en-US" dirty="0" err="1" smtClean="0"/>
              <a:t>left|right|center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</a:t>
            </a:r>
            <a:r>
              <a:rPr lang="en-US" dirty="0" err="1" smtClean="0"/>
              <a:t>valign</a:t>
            </a:r>
            <a:r>
              <a:rPr lang="en-US" dirty="0" smtClean="0"/>
              <a:t>=“vertical align data inside table row | </a:t>
            </a:r>
            <a:r>
              <a:rPr lang="en-US" dirty="0" err="1" smtClean="0"/>
              <a:t>top|bottom|middle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</a:t>
            </a:r>
            <a:r>
              <a:rPr lang="en-US" dirty="0" err="1" smtClean="0"/>
              <a:t>bgcolor</a:t>
            </a:r>
            <a:r>
              <a:rPr lang="en-US" dirty="0" smtClean="0"/>
              <a:t>=“color”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background=“image”&gt;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&lt;td </a:t>
            </a:r>
            <a:r>
              <a:rPr lang="en-US" dirty="0" smtClean="0"/>
              <a:t>align=“horizontal align for data inside td : </a:t>
            </a:r>
            <a:r>
              <a:rPr lang="en-US" dirty="0" err="1" smtClean="0"/>
              <a:t>left|right|center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valign</a:t>
            </a:r>
            <a:r>
              <a:rPr lang="en-US" dirty="0" smtClean="0"/>
              <a:t>=“vertical align data inside table row | </a:t>
            </a:r>
            <a:r>
              <a:rPr lang="en-US" dirty="0" err="1" smtClean="0"/>
              <a:t>top|bottom|middle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bgcolor</a:t>
            </a:r>
            <a:r>
              <a:rPr lang="en-US" dirty="0" smtClean="0"/>
              <a:t>=“color”&gt;1000&lt;/td&gt;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&lt;/table&gt;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99874" y="2310063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Redundancy =&gt; maintability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763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CSTD02</vt:lpstr>
      <vt:lpstr>Links</vt:lpstr>
      <vt:lpstr>Links : types :  1- external link </vt:lpstr>
      <vt:lpstr>Internal Links : link to resources within your own domain </vt:lpstr>
      <vt:lpstr>Named Anchor : Self Link</vt:lpstr>
      <vt:lpstr>MailtoLink :  &lt;a href=mailto:engnasr@yahoo.com?cc=ahmed@ah.com&amp;bcc=m@m.com&amp;subject=hello&amp;body=leave your comments here !&gt;SendMail&lt;/a&gt;</vt:lpstr>
      <vt:lpstr>Links styles :</vt:lpstr>
      <vt:lpstr>Tables</vt:lpstr>
      <vt:lpstr>Table construction</vt:lpstr>
      <vt:lpstr>PowerPoint Presentation</vt:lpstr>
      <vt:lpstr>CellMerging Or Cell Spanning : colspan , rowspan : used only with td or th tags </vt:lpstr>
      <vt:lpstr>Forms</vt:lpstr>
      <vt:lpstr>Form controls</vt:lpstr>
      <vt:lpstr>Forms Controls Cont…</vt:lpstr>
      <vt:lpstr>Form controls cont….</vt:lpstr>
      <vt:lpstr>PowerPoint Presentation</vt:lpstr>
      <vt:lpstr>After Finishing Tasks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CSTD02</dc:title>
  <dc:creator>NasrKassem</dc:creator>
  <cp:lastModifiedBy>NasrKassem</cp:lastModifiedBy>
  <cp:revision>14</cp:revision>
  <dcterms:created xsi:type="dcterms:W3CDTF">2021-11-11T07:10:47Z</dcterms:created>
  <dcterms:modified xsi:type="dcterms:W3CDTF">2021-11-11T10:01:46Z</dcterms:modified>
</cp:coreProperties>
</file>