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8" r:id="rId3"/>
    <p:sldId id="262" r:id="rId4"/>
    <p:sldId id="265" r:id="rId5"/>
    <p:sldId id="263" r:id="rId6"/>
    <p:sldId id="266" r:id="rId7"/>
    <p:sldId id="26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598" autoAdjust="0"/>
  </p:normalViewPr>
  <p:slideViewPr>
    <p:cSldViewPr snapToGrid="0">
      <p:cViewPr varScale="1">
        <p:scale>
          <a:sx n="120" d="100"/>
          <a:sy n="120" d="100"/>
        </p:scale>
        <p:origin x="1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2/20/2025</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portal.azure.com/" TargetMode="Externa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portal.azure.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F8D61-9318-4DC8-A868-2B1BFDD2B2C0}"/>
              </a:ext>
            </a:extLst>
          </p:cNvPr>
          <p:cNvSpPr>
            <a:spLocks noGrp="1"/>
          </p:cNvSpPr>
          <p:nvPr>
            <p:ph type="ctrTitle"/>
          </p:nvPr>
        </p:nvSpPr>
        <p:spPr/>
        <p:txBody>
          <a:bodyPr/>
          <a:lstStyle/>
          <a:p>
            <a:r>
              <a:rPr lang="en-US" dirty="0"/>
              <a:t>Week 01</a:t>
            </a:r>
          </a:p>
        </p:txBody>
      </p:sp>
      <p:sp>
        <p:nvSpPr>
          <p:cNvPr id="3" name="Subtitle 2">
            <a:extLst>
              <a:ext uri="{FF2B5EF4-FFF2-40B4-BE49-F238E27FC236}">
                <a16:creationId xmlns:a16="http://schemas.microsoft.com/office/drawing/2014/main" id="{3C322DE6-C2BE-4B53-BC28-C43EBD0052AA}"/>
              </a:ext>
            </a:extLst>
          </p:cNvPr>
          <p:cNvSpPr>
            <a:spLocks noGrp="1"/>
          </p:cNvSpPr>
          <p:nvPr>
            <p:ph type="subTitle" idx="1"/>
          </p:nvPr>
        </p:nvSpPr>
        <p:spPr/>
        <p:txBody>
          <a:bodyPr/>
          <a:lstStyle/>
          <a:p>
            <a:r>
              <a:rPr lang="en-US" dirty="0"/>
              <a:t>Azure Fundamentals &amp; Setup </a:t>
            </a:r>
          </a:p>
        </p:txBody>
      </p:sp>
      <p:sp>
        <p:nvSpPr>
          <p:cNvPr id="5" name="Title 1">
            <a:extLst>
              <a:ext uri="{FF2B5EF4-FFF2-40B4-BE49-F238E27FC236}">
                <a16:creationId xmlns:a16="http://schemas.microsoft.com/office/drawing/2014/main" id="{566FA85D-3B0A-4E0C-B8AC-042993910A93}"/>
              </a:ext>
            </a:extLst>
          </p:cNvPr>
          <p:cNvSpPr txBox="1">
            <a:spLocks/>
          </p:cNvSpPr>
          <p:nvPr/>
        </p:nvSpPr>
        <p:spPr>
          <a:xfrm>
            <a:off x="8419668" y="5144275"/>
            <a:ext cx="2447364" cy="495232"/>
          </a:xfrm>
          <a:prstGeom prst="rect">
            <a:avLst/>
          </a:prstGeom>
        </p:spPr>
        <p:txBody>
          <a:bodyPr anchor="t">
            <a:normAutofit/>
          </a:bodyPr>
          <a:lstStyle>
            <a:lvl1pPr algn="l" defTabSz="914400" rtl="0" eaLnBrk="1" latinLnBrk="0" hangingPunct="1">
              <a:lnSpc>
                <a:spcPct val="90000"/>
              </a:lnSpc>
              <a:spcBef>
                <a:spcPct val="0"/>
              </a:spcBef>
              <a:buNone/>
              <a:defRPr sz="2600" kern="1200">
                <a:solidFill>
                  <a:srgbClr val="408E93"/>
                </a:solidFill>
                <a:latin typeface="Agency FB" panose="020B0503020202020204" pitchFamily="34" charset="0"/>
                <a:ea typeface="+mj-ea"/>
                <a:cs typeface="Segoe UI Light" panose="020B0502040204020203" pitchFamily="34" charset="0"/>
              </a:defRPr>
            </a:lvl1pPr>
          </a:lstStyle>
          <a:p>
            <a:pPr>
              <a:spcBef>
                <a:spcPts val="1000"/>
              </a:spcBef>
            </a:pPr>
            <a:endParaRPr lang="en-US" sz="1800" dirty="0">
              <a:solidFill>
                <a:schemeClr val="bg1"/>
              </a:solidFill>
              <a:latin typeface="+mj-lt"/>
              <a:ea typeface="+mn-ea"/>
              <a:cs typeface="+mn-cs"/>
            </a:endParaRPr>
          </a:p>
        </p:txBody>
      </p:sp>
      <p:sp>
        <p:nvSpPr>
          <p:cNvPr id="4" name="Subtitle 2">
            <a:extLst>
              <a:ext uri="{FF2B5EF4-FFF2-40B4-BE49-F238E27FC236}">
                <a16:creationId xmlns:a16="http://schemas.microsoft.com/office/drawing/2014/main" id="{0FE0F52F-ADF1-4011-A51B-92383D0AB7F8}"/>
              </a:ext>
            </a:extLst>
          </p:cNvPr>
          <p:cNvSpPr txBox="1">
            <a:spLocks/>
          </p:cNvSpPr>
          <p:nvPr/>
        </p:nvSpPr>
        <p:spPr>
          <a:xfrm>
            <a:off x="8077762" y="5524500"/>
            <a:ext cx="3760738" cy="1020560"/>
          </a:xfrm>
          <a:prstGeom prst="rect">
            <a:avLst/>
          </a:prstGeom>
        </p:spPr>
        <p:txBody>
          <a:bodyPr>
            <a:noAutofit/>
          </a:bodyPr>
          <a:lstStyle>
            <a:lvl1pPr marL="0" indent="0" algn="l" defTabSz="914400" rtl="0" eaLnBrk="1" latinLnBrk="0" hangingPunct="1">
              <a:lnSpc>
                <a:spcPct val="110000"/>
              </a:lnSpc>
              <a:spcBef>
                <a:spcPts val="1000"/>
              </a:spcBef>
              <a:buFont typeface="Arial" panose="020B0604020202020204" pitchFamily="34" charset="0"/>
              <a:buNone/>
              <a:defRPr sz="1300" kern="1200">
                <a:solidFill>
                  <a:schemeClr val="bg1"/>
                </a:solidFill>
                <a:latin typeface="Segoe UI Light" panose="020B0502040204020203" pitchFamily="34" charset="0"/>
                <a:ea typeface="+mn-ea"/>
                <a:cs typeface="Segoe UI Light" panose="020B050204020402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200" u="sng" dirty="0"/>
          </a:p>
        </p:txBody>
      </p:sp>
    </p:spTree>
    <p:extLst>
      <p:ext uri="{BB962C8B-B14F-4D97-AF65-F5344CB8AC3E}">
        <p14:creationId xmlns:p14="http://schemas.microsoft.com/office/powerpoint/2010/main" val="2997580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7273F9-59F9-4FB3-9D34-82C64C4F8667}"/>
              </a:ext>
            </a:extLst>
          </p:cNvPr>
          <p:cNvSpPr>
            <a:spLocks noGrp="1"/>
          </p:cNvSpPr>
          <p:nvPr>
            <p:ph type="title"/>
          </p:nvPr>
        </p:nvSpPr>
        <p:spPr>
          <a:xfrm>
            <a:off x="604434" y="448628"/>
            <a:ext cx="10983132" cy="747763"/>
          </a:xfrm>
        </p:spPr>
        <p:txBody>
          <a:bodyPr>
            <a:normAutofit/>
          </a:bodyPr>
          <a:lstStyle/>
          <a:p>
            <a:r>
              <a:rPr lang="en-US" b="1" dirty="0"/>
              <a:t>Azure Subscription </a:t>
            </a:r>
          </a:p>
        </p:txBody>
      </p:sp>
      <p:sp>
        <p:nvSpPr>
          <p:cNvPr id="2" name="Content Placeholder 1">
            <a:extLst>
              <a:ext uri="{FF2B5EF4-FFF2-40B4-BE49-F238E27FC236}">
                <a16:creationId xmlns:a16="http://schemas.microsoft.com/office/drawing/2014/main" id="{95AB49E1-195D-497A-BB31-2158958CA082}"/>
              </a:ext>
            </a:extLst>
          </p:cNvPr>
          <p:cNvSpPr>
            <a:spLocks noGrp="1"/>
          </p:cNvSpPr>
          <p:nvPr>
            <p:ph idx="1"/>
          </p:nvPr>
        </p:nvSpPr>
        <p:spPr>
          <a:xfrm>
            <a:off x="604434" y="1507068"/>
            <a:ext cx="3678807" cy="4669896"/>
          </a:xfrm>
        </p:spPr>
        <p:txBody>
          <a:bodyPr>
            <a:normAutofit/>
          </a:bodyPr>
          <a:lstStyle/>
          <a:p>
            <a:pPr lvl="0"/>
            <a:r>
              <a:rPr lang="en-US" sz="1400" dirty="0">
                <a:effectLst/>
                <a:latin typeface="Calibri" panose="020F0502020204030204" pitchFamily="34" charset="0"/>
                <a:ea typeface="Calibri" panose="020F0502020204030204" pitchFamily="34" charset="0"/>
                <a:cs typeface="Arial" panose="020B0604020202020204" pitchFamily="34" charset="0"/>
              </a:rPr>
              <a:t>Allow you to logically organize you resource groups, when you use azure, you need subscription which represent you authentication and authorization to use azure services. azure subscription link to azure account which is consider identity at Microsoft Entra ID. Any azure account may contain more than one subscription</a:t>
            </a:r>
            <a:endParaRPr lang="en-US" sz="1400" dirty="0"/>
          </a:p>
        </p:txBody>
      </p:sp>
      <p:pic>
        <p:nvPicPr>
          <p:cNvPr id="10" name="Content Placeholder 9">
            <a:extLst>
              <a:ext uri="{FF2B5EF4-FFF2-40B4-BE49-F238E27FC236}">
                <a16:creationId xmlns:a16="http://schemas.microsoft.com/office/drawing/2014/main" id="{05D6BEA0-F9AA-30BE-2A9F-3850B87149B4}"/>
              </a:ext>
            </a:extLst>
          </p:cNvPr>
          <p:cNvPicPr>
            <a:picLocks noGrp="1" noChangeAspect="1"/>
          </p:cNvPicPr>
          <p:nvPr>
            <p:ph idx="13"/>
          </p:nvPr>
        </p:nvPicPr>
        <p:blipFill>
          <a:blip r:embed="rId2"/>
          <a:stretch>
            <a:fillRect/>
          </a:stretch>
        </p:blipFill>
        <p:spPr>
          <a:xfrm>
            <a:off x="4443816" y="1934280"/>
            <a:ext cx="7143750" cy="2989439"/>
          </a:xfrm>
          <a:prstGeom prst="rect">
            <a:avLst/>
          </a:prstGeom>
        </p:spPr>
      </p:pic>
    </p:spTree>
    <p:extLst>
      <p:ext uri="{BB962C8B-B14F-4D97-AF65-F5344CB8AC3E}">
        <p14:creationId xmlns:p14="http://schemas.microsoft.com/office/powerpoint/2010/main" val="225163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C97-E356-4FF9-AED5-879B8F991C1B}"/>
              </a:ext>
            </a:extLst>
          </p:cNvPr>
          <p:cNvSpPr>
            <a:spLocks noGrp="1"/>
          </p:cNvSpPr>
          <p:nvPr>
            <p:ph type="title"/>
          </p:nvPr>
        </p:nvSpPr>
        <p:spPr/>
        <p:txBody>
          <a:bodyPr/>
          <a:lstStyle/>
          <a:p>
            <a:pPr>
              <a:lnSpc>
                <a:spcPct val="115000"/>
              </a:lnSpc>
              <a:spcAft>
                <a:spcPts val="10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How to deploy subscription </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4" name="Step 1" descr="Small circle with number 1 inside indicating step 1">
            <a:extLst>
              <a:ext uri="{FF2B5EF4-FFF2-40B4-BE49-F238E27FC236}">
                <a16:creationId xmlns:a16="http://schemas.microsoft.com/office/drawing/2014/main" id="{A98CACC9-95AD-4FA9-B112-2614409B3034}"/>
              </a:ext>
            </a:extLst>
          </p:cNvPr>
          <p:cNvGrpSpPr/>
          <p:nvPr/>
        </p:nvGrpSpPr>
        <p:grpSpPr bwMode="blackWhite">
          <a:xfrm>
            <a:off x="523554" y="4044150"/>
            <a:ext cx="558179" cy="409838"/>
            <a:chOff x="6953426" y="711274"/>
            <a:chExt cx="558179" cy="409838"/>
          </a:xfrm>
        </p:grpSpPr>
        <p:sp>
          <p:nvSpPr>
            <p:cNvPr id="5" name="Oval 4" descr="Small circle">
              <a:extLst>
                <a:ext uri="{FF2B5EF4-FFF2-40B4-BE49-F238E27FC236}">
                  <a16:creationId xmlns:a16="http://schemas.microsoft.com/office/drawing/2014/main" id="{85E15BFF-C7BD-48F1-ADAD-806664D31D05}"/>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8A35519D-559D-4CEF-9805-8DFBFE16F778}"/>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Step 1" descr="Select your 3D model &gt; 3D Models Format &gt; Pan &amp; Zoom&#10;&#10;Note: the Pan &amp; Zoom tool acts like an on/off (toggle) switch. Once pressed, you’ll see a gray box around the Pan &amp; Zoom button to indicate the feature is activated. Press the button again to deactivate the Pan &amp; Zoom feature.">
            <a:extLst>
              <a:ext uri="{FF2B5EF4-FFF2-40B4-BE49-F238E27FC236}">
                <a16:creationId xmlns:a16="http://schemas.microsoft.com/office/drawing/2014/main" id="{3EE46009-9B31-417A-AB61-8C70009004B3}"/>
              </a:ext>
            </a:extLst>
          </p:cNvPr>
          <p:cNvSpPr txBox="1">
            <a:spLocks/>
          </p:cNvSpPr>
          <p:nvPr/>
        </p:nvSpPr>
        <p:spPr>
          <a:xfrm>
            <a:off x="1030869" y="4084342"/>
            <a:ext cx="3034721" cy="22367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15000"/>
              </a:lnSpc>
              <a:spcAft>
                <a:spcPts val="1000"/>
              </a:spcAft>
              <a:buNone/>
              <a:tabLst>
                <a:tab pos="457200" algn="l"/>
              </a:tabLst>
            </a:pPr>
            <a:r>
              <a:rPr lang="en-US" sz="1400" kern="100" dirty="0">
                <a:effectLst/>
                <a:latin typeface="Calibri" panose="020F0502020204030204" pitchFamily="34" charset="0"/>
                <a:ea typeface="Calibri" panose="020F0502020204030204" pitchFamily="34" charset="0"/>
                <a:cs typeface="Arial" panose="020B0604020202020204" pitchFamily="34" charset="0"/>
              </a:rPr>
              <a:t>Sign in to the Azure portal at </a:t>
            </a:r>
            <a:r>
              <a:rPr lang="en-US" sz="1400" u="sng" kern="100"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2"/>
              </a:rPr>
              <a:t>https://portal.azure.com</a:t>
            </a:r>
            <a:endParaRPr lang="en-US" sz="1400" kern="100"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8" name="Step 2" descr="Small circle with number 2 inside indicating step 2">
            <a:extLst>
              <a:ext uri="{FF2B5EF4-FFF2-40B4-BE49-F238E27FC236}">
                <a16:creationId xmlns:a16="http://schemas.microsoft.com/office/drawing/2014/main" id="{0134A81D-5B1C-4A76-8173-F064585D6D49}"/>
              </a:ext>
            </a:extLst>
          </p:cNvPr>
          <p:cNvGrpSpPr/>
          <p:nvPr/>
        </p:nvGrpSpPr>
        <p:grpSpPr bwMode="blackWhite">
          <a:xfrm>
            <a:off x="4213933" y="4044150"/>
            <a:ext cx="558179" cy="409838"/>
            <a:chOff x="6953426" y="711274"/>
            <a:chExt cx="558179" cy="409838"/>
          </a:xfrm>
        </p:grpSpPr>
        <p:sp>
          <p:nvSpPr>
            <p:cNvPr id="9" name="Oval 8" descr="Small circle">
              <a:extLst>
                <a:ext uri="{FF2B5EF4-FFF2-40B4-BE49-F238E27FC236}">
                  <a16:creationId xmlns:a16="http://schemas.microsoft.com/office/drawing/2014/main" id="{CE0F87BC-F03F-4D0B-9A96-7530CD91838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descr="Number 2">
              <a:extLst>
                <a:ext uri="{FF2B5EF4-FFF2-40B4-BE49-F238E27FC236}">
                  <a16:creationId xmlns:a16="http://schemas.microsoft.com/office/drawing/2014/main" id="{558F649E-C746-445A-AB92-6DC92B377D12}"/>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1" name="Content Placeholder Step 2" descr="With the Pan &amp; Zoom button enabled, now move, rotate, and resize your 3D model.  ">
            <a:extLst>
              <a:ext uri="{FF2B5EF4-FFF2-40B4-BE49-F238E27FC236}">
                <a16:creationId xmlns:a16="http://schemas.microsoft.com/office/drawing/2014/main" id="{38280C20-AD97-47D9-A4D9-3D51B6EEA886}"/>
              </a:ext>
            </a:extLst>
          </p:cNvPr>
          <p:cNvSpPr txBox="1">
            <a:spLocks/>
          </p:cNvSpPr>
          <p:nvPr/>
        </p:nvSpPr>
        <p:spPr>
          <a:xfrm>
            <a:off x="4712687" y="4084342"/>
            <a:ext cx="2356024"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15000"/>
              </a:lnSpc>
              <a:spcAft>
                <a:spcPts val="1000"/>
              </a:spcAft>
              <a:buNone/>
              <a:tabLst>
                <a:tab pos="457200" algn="l"/>
              </a:tabLst>
            </a:pPr>
            <a:r>
              <a:rPr lang="en-US" sz="1400" kern="100" dirty="0">
                <a:effectLst/>
                <a:latin typeface="Calibri" panose="020F0502020204030204" pitchFamily="34" charset="0"/>
                <a:ea typeface="Calibri" panose="020F0502020204030204" pitchFamily="34" charset="0"/>
                <a:cs typeface="Arial" panose="020B0604020202020204" pitchFamily="34" charset="0"/>
              </a:rPr>
              <a:t>Navigate to subscriptions then choose add.</a:t>
            </a:r>
          </a:p>
        </p:txBody>
      </p:sp>
      <p:grpSp>
        <p:nvGrpSpPr>
          <p:cNvPr id="12" name="Step 3" descr="Small circle with number 3 inside  indicating step 3">
            <a:extLst>
              <a:ext uri="{FF2B5EF4-FFF2-40B4-BE49-F238E27FC236}">
                <a16:creationId xmlns:a16="http://schemas.microsoft.com/office/drawing/2014/main" id="{07CF4AF3-D618-49AD-BB03-5E5F7A41C8D9}"/>
              </a:ext>
            </a:extLst>
          </p:cNvPr>
          <p:cNvGrpSpPr/>
          <p:nvPr/>
        </p:nvGrpSpPr>
        <p:grpSpPr bwMode="blackWhite">
          <a:xfrm>
            <a:off x="7895752" y="4044150"/>
            <a:ext cx="558179" cy="409838"/>
            <a:chOff x="6953426" y="711274"/>
            <a:chExt cx="558179" cy="409838"/>
          </a:xfrm>
        </p:grpSpPr>
        <p:sp>
          <p:nvSpPr>
            <p:cNvPr id="13" name="Oval 12" descr="Small circle">
              <a:extLst>
                <a:ext uri="{FF2B5EF4-FFF2-40B4-BE49-F238E27FC236}">
                  <a16:creationId xmlns:a16="http://schemas.microsoft.com/office/drawing/2014/main" id="{BE5E6BE8-4DC5-41CD-9A48-850FCE78556C}"/>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descr="Number 3">
              <a:extLst>
                <a:ext uri="{FF2B5EF4-FFF2-40B4-BE49-F238E27FC236}">
                  <a16:creationId xmlns:a16="http://schemas.microsoft.com/office/drawing/2014/main" id="{82CA4843-739A-4E67-906B-55C8A5C992C4}"/>
                </a:ext>
              </a:extLst>
            </p:cNvPr>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5" name="Content Placeholder Step 3" descr="When you are finished editing, click the Pan &amp; Zoom button again to exit Pan and Zoom mode.">
            <a:extLst>
              <a:ext uri="{FF2B5EF4-FFF2-40B4-BE49-F238E27FC236}">
                <a16:creationId xmlns:a16="http://schemas.microsoft.com/office/drawing/2014/main" id="{89BC12B6-BA4F-4362-A61E-A7B108FEAF3C}"/>
              </a:ext>
            </a:extLst>
          </p:cNvPr>
          <p:cNvSpPr txBox="1">
            <a:spLocks/>
          </p:cNvSpPr>
          <p:nvPr/>
        </p:nvSpPr>
        <p:spPr>
          <a:xfrm>
            <a:off x="8327672" y="3934370"/>
            <a:ext cx="3452856" cy="2601602"/>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15000"/>
              </a:lnSpc>
              <a:spcAft>
                <a:spcPts val="1000"/>
              </a:spcAft>
              <a:buNone/>
              <a:tabLst>
                <a:tab pos="457200" algn="l"/>
              </a:tabLst>
            </a:pPr>
            <a:r>
              <a:rPr lang="en-US" sz="1400" kern="100" dirty="0">
                <a:effectLst/>
                <a:latin typeface="Calibri" panose="020F0502020204030204" pitchFamily="34" charset="0"/>
                <a:ea typeface="Calibri" panose="020F0502020204030204" pitchFamily="34" charset="0"/>
                <a:cs typeface="Arial" panose="020B0604020202020204" pitchFamily="34" charset="0"/>
              </a:rPr>
              <a:t>On the Basics tab of the Subscription, fill in the following information</a:t>
            </a:r>
          </a:p>
          <a:p>
            <a:pPr marL="457200">
              <a:lnSpc>
                <a:spcPct val="115000"/>
              </a:lnSpc>
              <a:spcAft>
                <a:spcPts val="1000"/>
              </a:spcAft>
            </a:pPr>
            <a:r>
              <a:rPr lang="en-US" sz="1400" kern="100" dirty="0">
                <a:effectLst/>
                <a:latin typeface="Calibri" panose="020F0502020204030204" pitchFamily="34" charset="0"/>
                <a:ea typeface="Calibri" panose="020F0502020204030204" pitchFamily="34" charset="0"/>
                <a:cs typeface="Arial" panose="020B0604020202020204" pitchFamily="34" charset="0"/>
              </a:rPr>
              <a:t>Choose the subscription name, billing account, billing profile </a:t>
            </a:r>
          </a:p>
          <a:p>
            <a:pPr marL="457200">
              <a:lnSpc>
                <a:spcPct val="115000"/>
              </a:lnSpc>
              <a:spcAft>
                <a:spcPts val="1000"/>
              </a:spcAft>
            </a:pPr>
            <a:r>
              <a:rPr lang="en-US" sz="1400" kern="100" dirty="0">
                <a:effectLst/>
                <a:latin typeface="Calibri" panose="020F0502020204030204" pitchFamily="34" charset="0"/>
                <a:ea typeface="Calibri" panose="020F0502020204030204" pitchFamily="34" charset="0"/>
                <a:cs typeface="Arial" panose="020B0604020202020204" pitchFamily="34" charset="0"/>
              </a:rPr>
              <a:t>(we </a:t>
            </a:r>
            <a:r>
              <a:rPr lang="en-US" sz="1400" kern="100" dirty="0">
                <a:effectLst/>
                <a:highlight>
                  <a:srgbClr val="FFFF00"/>
                </a:highlight>
                <a:latin typeface="Calibri" panose="020F0502020204030204" pitchFamily="34" charset="0"/>
                <a:ea typeface="Calibri" panose="020F0502020204030204" pitchFamily="34" charset="0"/>
                <a:cs typeface="Arial" panose="020B0604020202020204" pitchFamily="34" charset="0"/>
              </a:rPr>
              <a:t>cannot</a:t>
            </a:r>
            <a:r>
              <a:rPr lang="en-US" sz="1400" kern="100" dirty="0">
                <a:effectLst/>
                <a:latin typeface="Calibri" panose="020F0502020204030204" pitchFamily="34" charset="0"/>
                <a:ea typeface="Calibri" panose="020F0502020204030204" pitchFamily="34" charset="0"/>
                <a:cs typeface="Arial" panose="020B0604020202020204" pitchFamily="34" charset="0"/>
              </a:rPr>
              <a:t> continue as my azure account is student for learning purposes only and needing to upgrade to allow me to add more subscription)</a:t>
            </a:r>
          </a:p>
          <a:p>
            <a:pPr marL="0" indent="0">
              <a:spcAft>
                <a:spcPts val="2000"/>
              </a:spcAft>
              <a:buNone/>
            </a:pPr>
            <a:endParaRPr lang="en-US" sz="14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7" name="Picture 16">
            <a:extLst>
              <a:ext uri="{FF2B5EF4-FFF2-40B4-BE49-F238E27FC236}">
                <a16:creationId xmlns:a16="http://schemas.microsoft.com/office/drawing/2014/main" id="{DAEC0C77-9060-383E-C06B-90A5494B0CF7}"/>
              </a:ext>
            </a:extLst>
          </p:cNvPr>
          <p:cNvPicPr>
            <a:picLocks noChangeAspect="1"/>
          </p:cNvPicPr>
          <p:nvPr/>
        </p:nvPicPr>
        <p:blipFill>
          <a:blip r:embed="rId3"/>
          <a:stretch>
            <a:fillRect/>
          </a:stretch>
        </p:blipFill>
        <p:spPr>
          <a:xfrm>
            <a:off x="2703443" y="1207045"/>
            <a:ext cx="5750488" cy="2837105"/>
          </a:xfrm>
          <a:prstGeom prst="rect">
            <a:avLst/>
          </a:prstGeom>
        </p:spPr>
      </p:pic>
    </p:spTree>
    <p:extLst>
      <p:ext uri="{BB962C8B-B14F-4D97-AF65-F5344CB8AC3E}">
        <p14:creationId xmlns:p14="http://schemas.microsoft.com/office/powerpoint/2010/main" val="1764756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D9AB4-C8A9-1500-ACEA-8DFA1748E42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92DCA0-BB56-03C2-D1BF-98FE0BCC0B24}"/>
              </a:ext>
            </a:extLst>
          </p:cNvPr>
          <p:cNvSpPr>
            <a:spLocks noGrp="1"/>
          </p:cNvSpPr>
          <p:nvPr>
            <p:ph type="title"/>
          </p:nvPr>
        </p:nvSpPr>
        <p:spPr>
          <a:xfrm>
            <a:off x="604434" y="448628"/>
            <a:ext cx="10983132" cy="747763"/>
          </a:xfrm>
        </p:spPr>
        <p:txBody>
          <a:bodyPr/>
          <a:lstStyle/>
          <a:p>
            <a:pPr>
              <a:lnSpc>
                <a:spcPct val="115000"/>
              </a:lnSpc>
              <a:spcAft>
                <a:spcPts val="1000"/>
              </a:spcAft>
            </a:pPr>
            <a:r>
              <a:rPr lang="en-US" sz="2800" b="1" kern="100" dirty="0">
                <a:effectLst/>
                <a:latin typeface="Calibri" panose="020F0502020204030204" pitchFamily="34" charset="0"/>
                <a:ea typeface="Calibri" panose="020F0502020204030204" pitchFamily="34" charset="0"/>
                <a:cs typeface="Arial" panose="020B0604020202020204" pitchFamily="34" charset="0"/>
              </a:rPr>
              <a:t>Resource Group </a:t>
            </a:r>
            <a:endParaRPr lang="en-US" sz="2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Content Placeholder 1">
            <a:extLst>
              <a:ext uri="{FF2B5EF4-FFF2-40B4-BE49-F238E27FC236}">
                <a16:creationId xmlns:a16="http://schemas.microsoft.com/office/drawing/2014/main" id="{23B195B7-F9FE-F581-E645-664D5A32B18A}"/>
              </a:ext>
            </a:extLst>
          </p:cNvPr>
          <p:cNvSpPr>
            <a:spLocks noGrp="1"/>
          </p:cNvSpPr>
          <p:nvPr>
            <p:ph idx="1"/>
          </p:nvPr>
        </p:nvSpPr>
        <p:spPr>
          <a:xfrm>
            <a:off x="604434" y="1507068"/>
            <a:ext cx="3678807" cy="4669896"/>
          </a:xfrm>
        </p:spPr>
        <p:txBody>
          <a:bodyPr>
            <a:normAutofit fontScale="92500"/>
          </a:bodyPr>
          <a:lstStyle/>
          <a:p>
            <a:pPr>
              <a:lnSpc>
                <a:spcPct val="115000"/>
              </a:lnSpc>
              <a:spcAft>
                <a:spcPts val="10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Is a logical container grouping resources (any service like Virtual network, Virtual machine, storage account considers resource) this is useful when you try to apply action to resource group it will apply on all resources inside resource group, when you delete resource group all resources within this resource group will be delete. any resource located at only one resource group and you can move it from resource group to another. resource group cannot be nested which is you cannot put resource group 1 inside of resource group 2</a:t>
            </a:r>
          </a:p>
        </p:txBody>
      </p:sp>
      <p:sp>
        <p:nvSpPr>
          <p:cNvPr id="5" name="Content Placeholder 4">
            <a:extLst>
              <a:ext uri="{FF2B5EF4-FFF2-40B4-BE49-F238E27FC236}">
                <a16:creationId xmlns:a16="http://schemas.microsoft.com/office/drawing/2014/main" id="{9D94F511-1CA0-A10B-6DDC-74C87AD71A58}"/>
              </a:ext>
            </a:extLst>
          </p:cNvPr>
          <p:cNvSpPr>
            <a:spLocks noGrp="1"/>
          </p:cNvSpPr>
          <p:nvPr>
            <p:ph idx="13"/>
          </p:nvPr>
        </p:nvSpPr>
        <p:spPr>
          <a:xfrm>
            <a:off x="4395537" y="1507068"/>
            <a:ext cx="7143905" cy="3216006"/>
          </a:xfrm>
        </p:spPr>
        <p:txBody>
          <a:bodyPr/>
          <a:lstStyle/>
          <a:p>
            <a:endParaRPr lang="en-US" dirty="0"/>
          </a:p>
        </p:txBody>
      </p:sp>
      <p:pic>
        <p:nvPicPr>
          <p:cNvPr id="6" name="Picture 5">
            <a:extLst>
              <a:ext uri="{FF2B5EF4-FFF2-40B4-BE49-F238E27FC236}">
                <a16:creationId xmlns:a16="http://schemas.microsoft.com/office/drawing/2014/main" id="{9A76C27E-A792-687A-3F1A-21A1AD030A5C}"/>
              </a:ext>
            </a:extLst>
          </p:cNvPr>
          <p:cNvPicPr>
            <a:picLocks noChangeAspect="1"/>
          </p:cNvPicPr>
          <p:nvPr/>
        </p:nvPicPr>
        <p:blipFill>
          <a:blip r:embed="rId2"/>
          <a:stretch>
            <a:fillRect/>
          </a:stretch>
        </p:blipFill>
        <p:spPr>
          <a:xfrm>
            <a:off x="4395536" y="1507067"/>
            <a:ext cx="7539372" cy="3216007"/>
          </a:xfrm>
          <a:prstGeom prst="rect">
            <a:avLst/>
          </a:prstGeom>
        </p:spPr>
      </p:pic>
    </p:spTree>
    <p:extLst>
      <p:ext uri="{BB962C8B-B14F-4D97-AF65-F5344CB8AC3E}">
        <p14:creationId xmlns:p14="http://schemas.microsoft.com/office/powerpoint/2010/main" val="3867248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4FD4D-5161-46CF-8E5C-B36508F35809}"/>
              </a:ext>
            </a:extLst>
          </p:cNvPr>
          <p:cNvSpPr>
            <a:spLocks noGrp="1"/>
          </p:cNvSpPr>
          <p:nvPr>
            <p:ph type="title"/>
          </p:nvPr>
        </p:nvSpPr>
        <p:spPr/>
        <p:txBody>
          <a:bodyPr/>
          <a:lstStyle/>
          <a:p>
            <a:pPr>
              <a:lnSpc>
                <a:spcPct val="115000"/>
              </a:lnSpc>
              <a:spcAft>
                <a:spcPts val="1000"/>
              </a:spcAft>
            </a:pPr>
            <a:r>
              <a:rPr lang="en-US" sz="1800" b="1" kern="100" dirty="0">
                <a:effectLst/>
                <a:latin typeface="Calibri" panose="020F0502020204030204" pitchFamily="34" charset="0"/>
                <a:ea typeface="Calibri" panose="020F0502020204030204" pitchFamily="34" charset="0"/>
                <a:cs typeface="Arial" panose="020B0604020202020204" pitchFamily="34" charset="0"/>
              </a:rPr>
              <a:t>How to deploy Resource Group</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Content Placeholder 17" descr="Try it yourself with the parrot on the right:">
            <a:extLst>
              <a:ext uri="{FF2B5EF4-FFF2-40B4-BE49-F238E27FC236}">
                <a16:creationId xmlns:a16="http://schemas.microsoft.com/office/drawing/2014/main" id="{97AA353E-E722-4B84-B6FC-BA525C346A8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grpSp>
        <p:nvGrpSpPr>
          <p:cNvPr id="4" name="Group 3" descr="Small circle with number 1 inside  indicating step 1">
            <a:extLst>
              <a:ext uri="{FF2B5EF4-FFF2-40B4-BE49-F238E27FC236}">
                <a16:creationId xmlns:a16="http://schemas.microsoft.com/office/drawing/2014/main" id="{3269B3D7-5745-49A6-89FF-2081F3701FD9}"/>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id="{0E962EFE-9E1B-4EBA-A23E-849D0F33736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FCE22A-40CE-4B63-A5D5-B20648FE18D3}"/>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7" name="Content Placeholder 17" descr="Duplicate this slide: Right-click the slide thumbnail and select Duplicate Slide.">
            <a:extLst>
              <a:ext uri="{FF2B5EF4-FFF2-40B4-BE49-F238E27FC236}">
                <a16:creationId xmlns:a16="http://schemas.microsoft.com/office/drawing/2014/main" id="{A5D11E1A-550F-4E54-82BE-B2019638DC80}"/>
              </a:ext>
            </a:extLst>
          </p:cNvPr>
          <p:cNvSpPr txBox="1">
            <a:spLocks/>
          </p:cNvSpPr>
          <p:nvPr/>
        </p:nvSpPr>
        <p:spPr>
          <a:xfrm>
            <a:off x="1091928" y="2078002"/>
            <a:ext cx="2486328" cy="913994"/>
          </a:xfrm>
          <a:prstGeom prst="rect">
            <a:avLst/>
          </a:prstGeom>
        </p:spPr>
        <p:txBody>
          <a:bodyPr vert="horz" lIns="91440" tIns="45720" rIns="91440" bIns="45720" rtlCol="0">
            <a:normAutofit fontScale="925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Sign in to the Azure portal at </a:t>
            </a:r>
            <a:r>
              <a:rPr lang="en-US" sz="1800" u="sng" dirty="0">
                <a:solidFill>
                  <a:srgbClr val="0000FF"/>
                </a:solidFill>
                <a:effectLst/>
                <a:latin typeface="Calibri" panose="020F0502020204030204" pitchFamily="34" charset="0"/>
                <a:ea typeface="Calibri" panose="020F0502020204030204" pitchFamily="34" charset="0"/>
                <a:cs typeface="Arial" panose="020B0604020202020204" pitchFamily="34" charset="0"/>
                <a:hlinkClick r:id="rId2"/>
              </a:rPr>
              <a:t>https://portal.azure.com</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9" name="Group 8" descr="Small circle with number 2 inside  indicating step 2">
            <a:extLst>
              <a:ext uri="{FF2B5EF4-FFF2-40B4-BE49-F238E27FC236}">
                <a16:creationId xmlns:a16="http://schemas.microsoft.com/office/drawing/2014/main" id="{EAEB66BE-3E83-4881-90B8-AF09B5348FD8}"/>
              </a:ext>
            </a:extLst>
          </p:cNvPr>
          <p:cNvGrpSpPr/>
          <p:nvPr/>
        </p:nvGrpSpPr>
        <p:grpSpPr bwMode="blackWhite">
          <a:xfrm>
            <a:off x="591752" y="3264999"/>
            <a:ext cx="558179" cy="409838"/>
            <a:chOff x="6953426" y="711274"/>
            <a:chExt cx="558179" cy="409838"/>
          </a:xfrm>
        </p:grpSpPr>
        <p:sp>
          <p:nvSpPr>
            <p:cNvPr id="10" name="Oval 9" descr="Small circle">
              <a:extLst>
                <a:ext uri="{FF2B5EF4-FFF2-40B4-BE49-F238E27FC236}">
                  <a16:creationId xmlns:a16="http://schemas.microsoft.com/office/drawing/2014/main" id="{09DD71A3-AA7E-4B16-8E2B-93274BC4ED9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descr="Number 2">
              <a:extLst>
                <a:ext uri="{FF2B5EF4-FFF2-40B4-BE49-F238E27FC236}">
                  <a16:creationId xmlns:a16="http://schemas.microsoft.com/office/drawing/2014/main" id="{10B09779-8AA2-4FFC-A0C3-0D47471C40C7}"/>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12" name="Content Placeholder 17" descr="In the second of these two identical slides, change the 3D Model on the right in some way (rotate, move, or resize), then go to Transitions &gt; Morph.">
            <a:extLst>
              <a:ext uri="{FF2B5EF4-FFF2-40B4-BE49-F238E27FC236}">
                <a16:creationId xmlns:a16="http://schemas.microsoft.com/office/drawing/2014/main" id="{DA4BE72C-97DB-4A0D-8CDB-3CD5BB7DCF3E}"/>
              </a:ext>
            </a:extLst>
          </p:cNvPr>
          <p:cNvSpPr txBox="1">
            <a:spLocks/>
          </p:cNvSpPr>
          <p:nvPr/>
        </p:nvSpPr>
        <p:spPr>
          <a:xfrm>
            <a:off x="1073233" y="3322659"/>
            <a:ext cx="2413627" cy="12487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Select Create a resource.</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grpSp>
        <p:nvGrpSpPr>
          <p:cNvPr id="14" name="Group 13" descr="Small circle with number 3 inside  indicating step 3">
            <a:extLst>
              <a:ext uri="{FF2B5EF4-FFF2-40B4-BE49-F238E27FC236}">
                <a16:creationId xmlns:a16="http://schemas.microsoft.com/office/drawing/2014/main" id="{A2B3D164-668E-4CA3-9A19-70AA5015EA42}"/>
              </a:ext>
            </a:extLst>
          </p:cNvPr>
          <p:cNvGrpSpPr/>
          <p:nvPr/>
        </p:nvGrpSpPr>
        <p:grpSpPr bwMode="blackWhite">
          <a:xfrm>
            <a:off x="502788" y="4219185"/>
            <a:ext cx="558179" cy="409838"/>
            <a:chOff x="6898895" y="-267131"/>
            <a:chExt cx="558179" cy="409838"/>
          </a:xfrm>
        </p:grpSpPr>
        <p:sp>
          <p:nvSpPr>
            <p:cNvPr id="15" name="Oval 14" descr="Small circle">
              <a:extLst>
                <a:ext uri="{FF2B5EF4-FFF2-40B4-BE49-F238E27FC236}">
                  <a16:creationId xmlns:a16="http://schemas.microsoft.com/office/drawing/2014/main" id="{BBF316DB-A0C3-44C1-8567-3C30D24249D8}"/>
                </a:ext>
              </a:extLst>
            </p:cNvPr>
            <p:cNvSpPr/>
            <p:nvPr/>
          </p:nvSpPr>
          <p:spPr bwMode="blackWhite">
            <a:xfrm>
              <a:off x="6973066" y="-26713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descr="Number 3">
              <a:extLst>
                <a:ext uri="{FF2B5EF4-FFF2-40B4-BE49-F238E27FC236}">
                  <a16:creationId xmlns:a16="http://schemas.microsoft.com/office/drawing/2014/main" id="{962E952B-88D1-4EDF-BD53-FD05162A7359}"/>
                </a:ext>
              </a:extLst>
            </p:cNvPr>
            <p:cNvSpPr txBox="1">
              <a:spLocks noChangeAspect="1"/>
            </p:cNvSpPr>
            <p:nvPr/>
          </p:nvSpPr>
          <p:spPr bwMode="blackWhite">
            <a:xfrm>
              <a:off x="6898895" y="-266818"/>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BA96EB65-127B-4729-AF55-3A29384772DD}"/>
              </a:ext>
            </a:extLst>
          </p:cNvPr>
          <p:cNvSpPr txBox="1">
            <a:spLocks/>
          </p:cNvSpPr>
          <p:nvPr/>
        </p:nvSpPr>
        <p:spPr>
          <a:xfrm>
            <a:off x="1038800" y="4219185"/>
            <a:ext cx="2961579"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800" dirty="0">
                <a:effectLst/>
                <a:latin typeface="Calibri" panose="020F0502020204030204" pitchFamily="34" charset="0"/>
                <a:ea typeface="Calibri" panose="020F0502020204030204" pitchFamily="34" charset="0"/>
                <a:cs typeface="Arial" panose="020B0604020202020204" pitchFamily="34" charset="0"/>
              </a:rPr>
              <a:t>Search for Resource group at the search services and marketplace title.</a:t>
            </a: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19" name="Picture 18">
            <a:extLst>
              <a:ext uri="{FF2B5EF4-FFF2-40B4-BE49-F238E27FC236}">
                <a16:creationId xmlns:a16="http://schemas.microsoft.com/office/drawing/2014/main" id="{859446DA-6E5C-DE7B-3534-2ED695DC6E21}"/>
              </a:ext>
            </a:extLst>
          </p:cNvPr>
          <p:cNvPicPr>
            <a:picLocks noChangeAspect="1"/>
          </p:cNvPicPr>
          <p:nvPr/>
        </p:nvPicPr>
        <p:blipFill>
          <a:blip r:embed="rId3"/>
          <a:stretch>
            <a:fillRect/>
          </a:stretch>
        </p:blipFill>
        <p:spPr>
          <a:xfrm>
            <a:off x="4746929" y="1904924"/>
            <a:ext cx="6718852" cy="4146019"/>
          </a:xfrm>
          <a:prstGeom prst="rect">
            <a:avLst/>
          </a:prstGeom>
        </p:spPr>
      </p:pic>
      <p:grpSp>
        <p:nvGrpSpPr>
          <p:cNvPr id="21" name="Group 20" descr="Small circle with number 3 inside  indicating step 3">
            <a:extLst>
              <a:ext uri="{FF2B5EF4-FFF2-40B4-BE49-F238E27FC236}">
                <a16:creationId xmlns:a16="http://schemas.microsoft.com/office/drawing/2014/main" id="{97371CF7-4692-A799-3695-D9A5BFB6972A}"/>
              </a:ext>
            </a:extLst>
          </p:cNvPr>
          <p:cNvGrpSpPr/>
          <p:nvPr/>
        </p:nvGrpSpPr>
        <p:grpSpPr bwMode="blackWhite">
          <a:xfrm>
            <a:off x="477877" y="5289466"/>
            <a:ext cx="558179" cy="409838"/>
            <a:chOff x="6898895" y="-267131"/>
            <a:chExt cx="558179" cy="409838"/>
          </a:xfrm>
        </p:grpSpPr>
        <p:sp>
          <p:nvSpPr>
            <p:cNvPr id="22" name="Oval 21" descr="Small circle">
              <a:extLst>
                <a:ext uri="{FF2B5EF4-FFF2-40B4-BE49-F238E27FC236}">
                  <a16:creationId xmlns:a16="http://schemas.microsoft.com/office/drawing/2014/main" id="{15F0F4EC-33B7-AE7E-B7F4-B582D2021D6E}"/>
                </a:ext>
              </a:extLst>
            </p:cNvPr>
            <p:cNvSpPr/>
            <p:nvPr/>
          </p:nvSpPr>
          <p:spPr bwMode="blackWhite">
            <a:xfrm>
              <a:off x="6973066" y="-267131"/>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descr="Number 3">
              <a:extLst>
                <a:ext uri="{FF2B5EF4-FFF2-40B4-BE49-F238E27FC236}">
                  <a16:creationId xmlns:a16="http://schemas.microsoft.com/office/drawing/2014/main" id="{184361D3-8233-A3F3-F59F-69DEADB1CAAD}"/>
                </a:ext>
              </a:extLst>
            </p:cNvPr>
            <p:cNvSpPr txBox="1">
              <a:spLocks noChangeAspect="1"/>
            </p:cNvSpPr>
            <p:nvPr/>
          </p:nvSpPr>
          <p:spPr bwMode="blackWhite">
            <a:xfrm>
              <a:off x="6898895" y="-266818"/>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25" name="TextBox 24">
            <a:extLst>
              <a:ext uri="{FF2B5EF4-FFF2-40B4-BE49-F238E27FC236}">
                <a16:creationId xmlns:a16="http://schemas.microsoft.com/office/drawing/2014/main" id="{19E6B94A-7EFF-7276-9485-C37ACDC36575}"/>
              </a:ext>
            </a:extLst>
          </p:cNvPr>
          <p:cNvSpPr txBox="1"/>
          <p:nvPr/>
        </p:nvSpPr>
        <p:spPr>
          <a:xfrm>
            <a:off x="1079444" y="5289466"/>
            <a:ext cx="3630308" cy="710707"/>
          </a:xfrm>
          <a:prstGeom prst="rect">
            <a:avLst/>
          </a:prstGeom>
          <a:noFill/>
        </p:spPr>
        <p:txBody>
          <a:bodyPr wrap="square">
            <a:spAutoFit/>
          </a:bodyPr>
          <a:lstStyle/>
          <a:p>
            <a:pPr lvl="0">
              <a:lnSpc>
                <a:spcPct val="115000"/>
              </a:lnSpc>
              <a:spcAft>
                <a:spcPts val="1000"/>
              </a:spcAft>
              <a:tabLst>
                <a:tab pos="4572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Under Resource group, select Create.</a:t>
            </a:r>
          </a:p>
        </p:txBody>
      </p:sp>
    </p:spTree>
    <p:extLst>
      <p:ext uri="{BB962C8B-B14F-4D97-AF65-F5344CB8AC3E}">
        <p14:creationId xmlns:p14="http://schemas.microsoft.com/office/powerpoint/2010/main" val="124910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934EC-3CD6-006A-0DB6-6946283B659F}"/>
            </a:ext>
          </a:extLst>
        </p:cNvPr>
        <p:cNvGrpSpPr/>
        <p:nvPr/>
      </p:nvGrpSpPr>
      <p:grpSpPr>
        <a:xfrm>
          <a:off x="0" y="0"/>
          <a:ext cx="0" cy="0"/>
          <a:chOff x="0" y="0"/>
          <a:chExt cx="0" cy="0"/>
        </a:xfrm>
      </p:grpSpPr>
      <p:sp>
        <p:nvSpPr>
          <p:cNvPr id="3" name="Content Placeholder 17" descr="Try it yourself with the parrot on the right:">
            <a:extLst>
              <a:ext uri="{FF2B5EF4-FFF2-40B4-BE49-F238E27FC236}">
                <a16:creationId xmlns:a16="http://schemas.microsoft.com/office/drawing/2014/main" id="{72DE8280-28E8-B005-1665-A3681CBED0C4}"/>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grpSp>
        <p:nvGrpSpPr>
          <p:cNvPr id="4" name="Group 3" descr="Small circle with number 1 inside  indicating step 1">
            <a:extLst>
              <a:ext uri="{FF2B5EF4-FFF2-40B4-BE49-F238E27FC236}">
                <a16:creationId xmlns:a16="http://schemas.microsoft.com/office/drawing/2014/main" id="{6945AE8D-E4B1-5AFF-4B37-6646168CD05B}"/>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id="{FA84D78A-50E9-DAEA-3312-449100DEB0A6}"/>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99FB7B38-9896-59C9-DF4F-C3F24260178E}"/>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5</a:t>
              </a:r>
            </a:p>
          </p:txBody>
        </p:sp>
      </p:grpSp>
      <p:sp>
        <p:nvSpPr>
          <p:cNvPr id="7" name="Content Placeholder 17" descr="Duplicate this slide: Right-click the slide thumbnail and select Duplicate Slide.">
            <a:extLst>
              <a:ext uri="{FF2B5EF4-FFF2-40B4-BE49-F238E27FC236}">
                <a16:creationId xmlns:a16="http://schemas.microsoft.com/office/drawing/2014/main" id="{EFD36C24-EEDD-5AEB-3390-4DE661203EA2}"/>
              </a:ext>
            </a:extLst>
          </p:cNvPr>
          <p:cNvSpPr txBox="1">
            <a:spLocks/>
          </p:cNvSpPr>
          <p:nvPr/>
        </p:nvSpPr>
        <p:spPr>
          <a:xfrm>
            <a:off x="1091927" y="2078002"/>
            <a:ext cx="2669039" cy="346035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15000"/>
              </a:lnSpc>
              <a:spcAft>
                <a:spcPts val="1000"/>
              </a:spcAft>
              <a:buNone/>
              <a:tabLst>
                <a:tab pos="4572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On the Basics tab of the Create resource group, fill in the following information</a:t>
            </a:r>
          </a:p>
          <a:p>
            <a:pPr marL="457200">
              <a:lnSpc>
                <a:spcPct val="115000"/>
              </a:lnSpc>
              <a:spcAft>
                <a:spcPts val="1000"/>
              </a:spcAft>
            </a:pPr>
            <a:r>
              <a:rPr lang="en-US" sz="1800" kern="100" dirty="0">
                <a:effectLst/>
                <a:latin typeface="Calibri" panose="020F0502020204030204" pitchFamily="34" charset="0"/>
                <a:ea typeface="Calibri" panose="020F0502020204030204" pitchFamily="34" charset="0"/>
                <a:cs typeface="Arial" panose="020B0604020202020204" pitchFamily="34" charset="0"/>
              </a:rPr>
              <a:t>Choose the subscription, suitable name for resource group, region which the resource group will reside</a:t>
            </a:r>
          </a:p>
        </p:txBody>
      </p:sp>
      <p:sp>
        <p:nvSpPr>
          <p:cNvPr id="12" name="Content Placeholder 17" descr="In the second of these two identical slides, change the 3D Model on the right in some way (rotate, move, or resize), then go to Transitions &gt; Morph.">
            <a:extLst>
              <a:ext uri="{FF2B5EF4-FFF2-40B4-BE49-F238E27FC236}">
                <a16:creationId xmlns:a16="http://schemas.microsoft.com/office/drawing/2014/main" id="{54151D78-3057-5044-A860-81FAD78B3ED9}"/>
              </a:ext>
            </a:extLst>
          </p:cNvPr>
          <p:cNvSpPr txBox="1">
            <a:spLocks/>
          </p:cNvSpPr>
          <p:nvPr/>
        </p:nvSpPr>
        <p:spPr>
          <a:xfrm>
            <a:off x="1073233" y="3322659"/>
            <a:ext cx="2413627" cy="12487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282E967C-2BAF-C159-5DA9-500638E277A3}"/>
              </a:ext>
            </a:extLst>
          </p:cNvPr>
          <p:cNvSpPr txBox="1">
            <a:spLocks/>
          </p:cNvSpPr>
          <p:nvPr/>
        </p:nvSpPr>
        <p:spPr>
          <a:xfrm>
            <a:off x="1038800" y="4219185"/>
            <a:ext cx="2961579"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3EB8F937-AB15-10A4-1487-5D21CEA11F94}"/>
              </a:ext>
            </a:extLst>
          </p:cNvPr>
          <p:cNvPicPr>
            <a:picLocks noChangeAspect="1"/>
          </p:cNvPicPr>
          <p:nvPr/>
        </p:nvPicPr>
        <p:blipFill>
          <a:blip r:embed="rId2"/>
          <a:stretch>
            <a:fillRect/>
          </a:stretch>
        </p:blipFill>
        <p:spPr>
          <a:xfrm>
            <a:off x="4581543" y="1442593"/>
            <a:ext cx="6866799" cy="4557580"/>
          </a:xfrm>
          <a:prstGeom prst="rect">
            <a:avLst/>
          </a:prstGeom>
        </p:spPr>
      </p:pic>
    </p:spTree>
    <p:extLst>
      <p:ext uri="{BB962C8B-B14F-4D97-AF65-F5344CB8AC3E}">
        <p14:creationId xmlns:p14="http://schemas.microsoft.com/office/powerpoint/2010/main" val="28145298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A39A4-29D5-CAA5-561A-8882A8ED3588}"/>
            </a:ext>
          </a:extLst>
        </p:cNvPr>
        <p:cNvGrpSpPr/>
        <p:nvPr/>
      </p:nvGrpSpPr>
      <p:grpSpPr>
        <a:xfrm>
          <a:off x="0" y="0"/>
          <a:ext cx="0" cy="0"/>
          <a:chOff x="0" y="0"/>
          <a:chExt cx="0" cy="0"/>
        </a:xfrm>
      </p:grpSpPr>
      <p:sp>
        <p:nvSpPr>
          <p:cNvPr id="3" name="Content Placeholder 17" descr="Try it yourself with the parrot on the right:">
            <a:extLst>
              <a:ext uri="{FF2B5EF4-FFF2-40B4-BE49-F238E27FC236}">
                <a16:creationId xmlns:a16="http://schemas.microsoft.com/office/drawing/2014/main" id="{A31975CA-2D17-F9DD-7998-7AA1C301C753}"/>
              </a:ext>
            </a:extLst>
          </p:cNvPr>
          <p:cNvSpPr txBox="1">
            <a:spLocks/>
          </p:cNvSpPr>
          <p:nvPr/>
        </p:nvSpPr>
        <p:spPr>
          <a:xfrm>
            <a:off x="541609" y="1319644"/>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Semibold" panose="020B0702040204020203" pitchFamily="34" charset="0"/>
              <a:cs typeface="Segoe UI Semibold" panose="020B0702040204020203" pitchFamily="34" charset="0"/>
            </a:endParaRPr>
          </a:p>
        </p:txBody>
      </p:sp>
      <p:grpSp>
        <p:nvGrpSpPr>
          <p:cNvPr id="4" name="Group 3" descr="Small circle with number 1 inside  indicating step 1">
            <a:extLst>
              <a:ext uri="{FF2B5EF4-FFF2-40B4-BE49-F238E27FC236}">
                <a16:creationId xmlns:a16="http://schemas.microsoft.com/office/drawing/2014/main" id="{0EC433E5-A771-78FE-C96A-C2F37CD9CD70}"/>
              </a:ext>
            </a:extLst>
          </p:cNvPr>
          <p:cNvGrpSpPr/>
          <p:nvPr/>
        </p:nvGrpSpPr>
        <p:grpSpPr bwMode="blackWhite">
          <a:xfrm>
            <a:off x="558723" y="2037810"/>
            <a:ext cx="558179" cy="409838"/>
            <a:chOff x="6953426" y="711274"/>
            <a:chExt cx="558179" cy="409838"/>
          </a:xfrm>
        </p:grpSpPr>
        <p:sp>
          <p:nvSpPr>
            <p:cNvPr id="5" name="Oval 4" descr="Small circle">
              <a:extLst>
                <a:ext uri="{FF2B5EF4-FFF2-40B4-BE49-F238E27FC236}">
                  <a16:creationId xmlns:a16="http://schemas.microsoft.com/office/drawing/2014/main" id="{B9DD516E-822E-663A-8409-DF558164718E}"/>
                </a:ext>
              </a:extLst>
            </p:cNvPr>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descr="Number 1">
              <a:extLst>
                <a:ext uri="{FF2B5EF4-FFF2-40B4-BE49-F238E27FC236}">
                  <a16:creationId xmlns:a16="http://schemas.microsoft.com/office/drawing/2014/main" id="{3C3E2457-C22B-350B-4F79-D6079108F946}"/>
                </a:ext>
              </a:extLst>
            </p:cNvPr>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6</a:t>
              </a:r>
            </a:p>
          </p:txBody>
        </p:sp>
      </p:grpSp>
      <p:sp>
        <p:nvSpPr>
          <p:cNvPr id="7" name="Content Placeholder 17" descr="Duplicate this slide: Right-click the slide thumbnail and select Duplicate Slide.">
            <a:extLst>
              <a:ext uri="{FF2B5EF4-FFF2-40B4-BE49-F238E27FC236}">
                <a16:creationId xmlns:a16="http://schemas.microsoft.com/office/drawing/2014/main" id="{3246E2D1-BD9E-EFFF-4D00-7CA3D13429BF}"/>
              </a:ext>
            </a:extLst>
          </p:cNvPr>
          <p:cNvSpPr txBox="1">
            <a:spLocks/>
          </p:cNvSpPr>
          <p:nvPr/>
        </p:nvSpPr>
        <p:spPr>
          <a:xfrm>
            <a:off x="1091927" y="2078002"/>
            <a:ext cx="2669039" cy="346035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342900" lvl="0" indent="-342900" rtl="0">
              <a:lnSpc>
                <a:spcPct val="115000"/>
              </a:lnSpc>
              <a:spcAft>
                <a:spcPts val="1000"/>
              </a:spcAft>
              <a:tabLst>
                <a:tab pos="457200" algn="l"/>
              </a:tabLst>
            </a:pPr>
            <a:r>
              <a:rPr lang="en-US" sz="1800" kern="100" dirty="0">
                <a:effectLst/>
                <a:latin typeface="Calibri" panose="020F0502020204030204" pitchFamily="34" charset="0"/>
                <a:ea typeface="Calibri" panose="020F0502020204030204" pitchFamily="34" charset="0"/>
                <a:cs typeface="Arial" panose="020B0604020202020204" pitchFamily="34" charset="0"/>
              </a:rPr>
              <a:t>Choose suitable tags if you want then press preview + create to preview your configuration, then press create and wait till the deployment finish. then you can press on go to resource group if you want </a:t>
            </a:r>
          </a:p>
        </p:txBody>
      </p:sp>
      <p:sp>
        <p:nvSpPr>
          <p:cNvPr id="12" name="Content Placeholder 17" descr="In the second of these two identical slides, change the 3D Model on the right in some way (rotate, move, or resize), then go to Transitions &gt; Morph.">
            <a:extLst>
              <a:ext uri="{FF2B5EF4-FFF2-40B4-BE49-F238E27FC236}">
                <a16:creationId xmlns:a16="http://schemas.microsoft.com/office/drawing/2014/main" id="{C2B82A95-CC77-7FAF-8780-4BD13D8989C3}"/>
              </a:ext>
            </a:extLst>
          </p:cNvPr>
          <p:cNvSpPr txBox="1">
            <a:spLocks/>
          </p:cNvSpPr>
          <p:nvPr/>
        </p:nvSpPr>
        <p:spPr>
          <a:xfrm>
            <a:off x="1073233" y="3322659"/>
            <a:ext cx="2413627" cy="124870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7" name="Content Placeholder 17" descr="Return to the first of the two slides and press the Slide Show button and then select Play to see your parrot morph!">
            <a:extLst>
              <a:ext uri="{FF2B5EF4-FFF2-40B4-BE49-F238E27FC236}">
                <a16:creationId xmlns:a16="http://schemas.microsoft.com/office/drawing/2014/main" id="{154635FF-9D4E-94C4-0864-BC4C79046052}"/>
              </a:ext>
            </a:extLst>
          </p:cNvPr>
          <p:cNvSpPr txBox="1">
            <a:spLocks/>
          </p:cNvSpPr>
          <p:nvPr/>
        </p:nvSpPr>
        <p:spPr>
          <a:xfrm>
            <a:off x="1038800" y="4219185"/>
            <a:ext cx="2961579"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5144BA5A-E4F9-538A-D937-AAA7D43B9235}"/>
              </a:ext>
            </a:extLst>
          </p:cNvPr>
          <p:cNvPicPr>
            <a:picLocks noChangeAspect="1"/>
          </p:cNvPicPr>
          <p:nvPr/>
        </p:nvPicPr>
        <p:blipFill>
          <a:blip r:embed="rId2"/>
          <a:stretch>
            <a:fillRect/>
          </a:stretch>
        </p:blipFill>
        <p:spPr>
          <a:xfrm>
            <a:off x="5670464" y="1319644"/>
            <a:ext cx="5486400" cy="1996440"/>
          </a:xfrm>
          <a:prstGeom prst="rect">
            <a:avLst/>
          </a:prstGeom>
        </p:spPr>
      </p:pic>
      <p:pic>
        <p:nvPicPr>
          <p:cNvPr id="10" name="Picture 9">
            <a:extLst>
              <a:ext uri="{FF2B5EF4-FFF2-40B4-BE49-F238E27FC236}">
                <a16:creationId xmlns:a16="http://schemas.microsoft.com/office/drawing/2014/main" id="{6F19557B-D145-ABBB-7AE2-F414C2E70452}"/>
              </a:ext>
            </a:extLst>
          </p:cNvPr>
          <p:cNvPicPr>
            <a:picLocks noChangeAspect="1"/>
          </p:cNvPicPr>
          <p:nvPr/>
        </p:nvPicPr>
        <p:blipFill>
          <a:blip r:embed="rId3"/>
          <a:stretch>
            <a:fillRect/>
          </a:stretch>
        </p:blipFill>
        <p:spPr>
          <a:xfrm>
            <a:off x="5687836" y="3526472"/>
            <a:ext cx="5486400" cy="2882900"/>
          </a:xfrm>
          <a:prstGeom prst="rect">
            <a:avLst/>
          </a:prstGeom>
        </p:spPr>
      </p:pic>
    </p:spTree>
    <p:extLst>
      <p:ext uri="{BB962C8B-B14F-4D97-AF65-F5344CB8AC3E}">
        <p14:creationId xmlns:p14="http://schemas.microsoft.com/office/powerpoint/2010/main" val="2335809400"/>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{85F38BBB-7C38-4CE5-9FA1-5FAD8E0794C5}tf16411177_win32</Template>
  <TotalTime>37</TotalTime>
  <Words>353</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Segoe UI</vt:lpstr>
      <vt:lpstr>Segoe UI Light</vt:lpstr>
      <vt:lpstr>Segoe UI Semibold</vt:lpstr>
      <vt:lpstr>Get Started with 3D</vt:lpstr>
      <vt:lpstr>Week 01</vt:lpstr>
      <vt:lpstr>Azure Subscription </vt:lpstr>
      <vt:lpstr>How to deploy subscription </vt:lpstr>
      <vt:lpstr>Resource Group </vt:lpstr>
      <vt:lpstr>How to deploy Resource Group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SAEED</dc:creator>
  <cp:lastModifiedBy>MOHAMED SAEED</cp:lastModifiedBy>
  <cp:revision>1</cp:revision>
  <dcterms:created xsi:type="dcterms:W3CDTF">2025-02-20T12:32:30Z</dcterms:created>
  <dcterms:modified xsi:type="dcterms:W3CDTF">2025-02-20T13:10:14Z</dcterms:modified>
</cp:coreProperties>
</file>