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20"/>
  </p:notesMasterIdLst>
  <p:sldIdLst>
    <p:sldId id="260" r:id="rId2"/>
    <p:sldId id="261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</p:sldIdLst>
  <p:sldSz cx="12192000" cy="68580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0FB7875-7EB6-47F8-B07F-A68560313FAE}">
  <a:tblStyle styleId="{A0FB7875-7EB6-47F8-B07F-A68560313F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01572CD-7EF2-49E5-9DF8-885210AAF14C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EF3"/>
          </a:solidFill>
        </a:fill>
      </a:tcStyle>
    </a:wholeTbl>
    <a:band1H>
      <a:tcTxStyle/>
      <a:tcStyle>
        <a:tcBdr/>
        <a:fill>
          <a:solidFill>
            <a:srgbClr val="CCDC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CDC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275" autoAdjust="0"/>
  </p:normalViewPr>
  <p:slideViewPr>
    <p:cSldViewPr snapToGrid="0">
      <p:cViewPr varScale="1">
        <p:scale>
          <a:sx n="69" d="100"/>
          <a:sy n="69" d="100"/>
        </p:scale>
        <p:origin x="120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3" name="Google Shape;393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number of customers : number of customers that have entered the server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time customers waited in queue : the sum of delay time of the customers that entered the server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customers who waited: number of customers that have entered the server and having delay time &gt; 0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43f3b8679a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2" name="Google Shape;402;g43f3b8679a_0_1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number of customers : number of customers that have entered the server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time customers waited in queue : the sum of delay time of the customers that entered the server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customers who waited: number of customers that have entered the server and having delay time &gt; 0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g43f3b8679a_0_10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" name="Google Shape;26;p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body" idx="1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7" name="Google Shape;47;p5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1"/>
          </p:nvPr>
        </p:nvSpPr>
        <p:spPr>
          <a:xfrm>
            <a:off x="1097278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sz="1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body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sz="1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body" idx="4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9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sz="1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0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10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5" cy="4915076"/>
          </a:xfrm>
          <a:prstGeom prst="rect">
            <a:avLst/>
          </a:prstGeom>
          <a:solidFill>
            <a:srgbClr val="B1C5D7"/>
          </a:solidFill>
          <a:ln>
            <a:noFill/>
          </a:ln>
        </p:spPr>
        <p:txBody>
          <a:bodyPr spcFirstLastPara="1" wrap="square" lIns="457200" tIns="457200" rIns="0" bIns="45700" anchor="t" anchorCtr="0"/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body" idx="1"/>
          </p:nvPr>
        </p:nvSpPr>
        <p:spPr>
          <a:xfrm>
            <a:off x="1097280" y="5907024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sz="1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9" name="Google Shape;89;p11"/>
          <p:cNvSpPr txBox="1">
            <a:spLocks noGrp="1"/>
          </p:cNvSpPr>
          <p:nvPr>
            <p:ph type="body" idx="1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1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en-US" sz="8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Multi-channel Queue</a:t>
            </a:r>
            <a:endParaRPr/>
          </a:p>
        </p:txBody>
      </p:sp>
      <p:sp>
        <p:nvSpPr>
          <p:cNvPr id="222" name="Google Shape;222;p29"/>
          <p:cNvSpPr txBox="1"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CALL CENTER</a:t>
            </a:r>
            <a:endParaRPr sz="24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4"/>
          <p:cNvSpPr txBox="1">
            <a:spLocks noGrp="1"/>
          </p:cNvSpPr>
          <p:nvPr>
            <p:ph type="title" idx="4294967295"/>
          </p:nvPr>
        </p:nvSpPr>
        <p:spPr>
          <a:xfrm>
            <a:off x="755780" y="2087304"/>
            <a:ext cx="10058400" cy="1450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Sample Testcase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 - Sample Input</a:t>
            </a:r>
            <a:endParaRPr/>
          </a:p>
        </p:txBody>
      </p:sp>
      <p:graphicFrame>
        <p:nvGraphicFramePr>
          <p:cNvPr id="366" name="Google Shape;366;p45"/>
          <p:cNvGraphicFramePr/>
          <p:nvPr/>
        </p:nvGraphicFramePr>
        <p:xfrm>
          <a:off x="1991544" y="1916833"/>
          <a:ext cx="8352900" cy="4104475"/>
        </p:xfrm>
        <a:graphic>
          <a:graphicData uri="http://schemas.openxmlformats.org/drawingml/2006/table">
            <a:tbl>
              <a:tblPr firstRow="1" bandRow="1">
                <a:noFill/>
                <a:tableStyleId>{401572CD-7EF2-49E5-9DF8-885210AAF14C}</a:tableStyleId>
              </a:tblPr>
              <a:tblGrid>
                <a:gridCol w="2088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8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1825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Interarrival Distribution of calls </a:t>
                      </a:r>
                      <a:endParaRPr sz="2400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5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Interarrival  Time</a:t>
                      </a:r>
                      <a:endParaRPr sz="2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Probability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Cumulative probability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Rang </a:t>
                      </a:r>
                      <a:endParaRPr sz="2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1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0.25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0.25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01-25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1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0.40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0.65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26-65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1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0.20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0.85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66-85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1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0.15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86-00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 - Sample Input</a:t>
            </a:r>
            <a:endParaRPr/>
          </a:p>
        </p:txBody>
      </p:sp>
      <p:graphicFrame>
        <p:nvGraphicFramePr>
          <p:cNvPr id="372" name="Google Shape;372;p46"/>
          <p:cNvGraphicFramePr/>
          <p:nvPr/>
        </p:nvGraphicFramePr>
        <p:xfrm>
          <a:off x="1991544" y="1916833"/>
          <a:ext cx="8352900" cy="4104475"/>
        </p:xfrm>
        <a:graphic>
          <a:graphicData uri="http://schemas.openxmlformats.org/drawingml/2006/table">
            <a:tbl>
              <a:tblPr firstRow="1" bandRow="1">
                <a:noFill/>
                <a:tableStyleId>{401572CD-7EF2-49E5-9DF8-885210AAF14C}</a:tableStyleId>
              </a:tblPr>
              <a:tblGrid>
                <a:gridCol w="2088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8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1825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Able’s Service Time  distribution </a:t>
                      </a:r>
                      <a:endParaRPr sz="2400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5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Service Time</a:t>
                      </a:r>
                      <a:endParaRPr sz="2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Probability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Cumulative probability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Range </a:t>
                      </a:r>
                      <a:endParaRPr sz="2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1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0.30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0.30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1-30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1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0.28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0.58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31-58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1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0.25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0.83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59-83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1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0.17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84-00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 - Sample Input</a:t>
            </a:r>
            <a:endParaRPr/>
          </a:p>
        </p:txBody>
      </p:sp>
      <p:graphicFrame>
        <p:nvGraphicFramePr>
          <p:cNvPr id="378" name="Google Shape;378;p47"/>
          <p:cNvGraphicFramePr/>
          <p:nvPr/>
        </p:nvGraphicFramePr>
        <p:xfrm>
          <a:off x="1991544" y="1916833"/>
          <a:ext cx="8352900" cy="4104475"/>
        </p:xfrm>
        <a:graphic>
          <a:graphicData uri="http://schemas.openxmlformats.org/drawingml/2006/table">
            <a:tbl>
              <a:tblPr firstRow="1" bandRow="1">
                <a:noFill/>
                <a:tableStyleId>{401572CD-7EF2-49E5-9DF8-885210AAF14C}</a:tableStyleId>
              </a:tblPr>
              <a:tblGrid>
                <a:gridCol w="2088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8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1825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Baker’s Service Time  distribution </a:t>
                      </a:r>
                      <a:endParaRPr sz="2400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5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Service Time</a:t>
                      </a:r>
                      <a:endParaRPr sz="2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Probability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Cumulative probability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Range </a:t>
                      </a:r>
                      <a:endParaRPr sz="2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1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0.35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0.35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1-35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1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0.25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0.60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36-60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1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0.20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0.80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61-80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1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0.20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81-00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8"/>
          <p:cNvSpPr txBox="1">
            <a:spLocks noGrp="1"/>
          </p:cNvSpPr>
          <p:nvPr>
            <p:ph type="title"/>
          </p:nvPr>
        </p:nvSpPr>
        <p:spPr>
          <a:xfrm>
            <a:off x="295275" y="74840"/>
            <a:ext cx="10490569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 - Sample Output</a:t>
            </a:r>
            <a:endParaRPr dirty="0"/>
          </a:p>
        </p:txBody>
      </p:sp>
      <p:pic>
        <p:nvPicPr>
          <p:cNvPr id="384" name="Google Shape;384;p48" descr="table2-14"/>
          <p:cNvPicPr preferRelativeResize="0"/>
          <p:nvPr/>
        </p:nvPicPr>
        <p:blipFill rotWithShape="1">
          <a:blip r:embed="rId3">
            <a:alphaModFix/>
          </a:blip>
          <a:srcRect t="3797"/>
          <a:stretch/>
        </p:blipFill>
        <p:spPr>
          <a:xfrm>
            <a:off x="295275" y="1162050"/>
            <a:ext cx="11706225" cy="55428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9"/>
          <p:cNvSpPr txBox="1">
            <a:spLocks noGrp="1"/>
          </p:cNvSpPr>
          <p:nvPr>
            <p:ph type="title"/>
          </p:nvPr>
        </p:nvSpPr>
        <p:spPr>
          <a:xfrm>
            <a:off x="883975" y="286600"/>
            <a:ext cx="102717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System Output - Performance Measures</a:t>
            </a:r>
            <a:endParaRPr/>
          </a:p>
        </p:txBody>
      </p:sp>
      <p:sp>
        <p:nvSpPr>
          <p:cNvPr id="390" name="Google Shape;390;p49"/>
          <p:cNvSpPr txBox="1">
            <a:spLocks noGrp="1"/>
          </p:cNvSpPr>
          <p:nvPr>
            <p:ph type="body" idx="1"/>
          </p:nvPr>
        </p:nvSpPr>
        <p:spPr>
          <a:xfrm>
            <a:off x="1097275" y="1845724"/>
            <a:ext cx="10058400" cy="42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AD00"/>
              </a:buClr>
              <a:buSzPts val="2000"/>
              <a:buFont typeface="Calibri"/>
              <a:buChar char=" "/>
            </a:pPr>
            <a:r>
              <a:rPr lang="en-US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Calculate the Measures of Performance for the system: 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4048" lvl="1" indent="-182880" algn="l" rtl="0">
              <a:spcBef>
                <a:spcPts val="600"/>
              </a:spcBef>
              <a:spcAft>
                <a:spcPts val="0"/>
              </a:spcAft>
              <a:buClr>
                <a:srgbClr val="F0AD00"/>
              </a:buClr>
              <a:buSzPts val="1800"/>
              <a:buFont typeface="Calibri"/>
              <a:buChar char="◦"/>
            </a:pPr>
            <a:r>
              <a:rPr lang="en-US"/>
              <a:t>Average waiting time (in the queue). </a:t>
            </a:r>
            <a:endParaRPr/>
          </a:p>
          <a:p>
            <a:pPr marL="384048" lvl="1" indent="-182880" algn="l" rtl="0">
              <a:spcBef>
                <a:spcPts val="600"/>
              </a:spcBef>
              <a:spcAft>
                <a:spcPts val="0"/>
              </a:spcAft>
              <a:buClr>
                <a:srgbClr val="F0AD00"/>
              </a:buClr>
              <a:buSzPts val="1800"/>
              <a:buFont typeface="Calibri"/>
              <a:buChar char="◦"/>
            </a:pPr>
            <a:r>
              <a:rPr lang="en-US"/>
              <a:t>Maximum queue length. </a:t>
            </a:r>
            <a:endParaRPr/>
          </a:p>
          <a:p>
            <a:pPr marL="384048" lvl="1" indent="-182880" algn="l" rtl="0">
              <a:spcBef>
                <a:spcPts val="600"/>
              </a:spcBef>
              <a:spcAft>
                <a:spcPts val="0"/>
              </a:spcAft>
              <a:buClr>
                <a:srgbClr val="F0AD00"/>
              </a:buClr>
              <a:buSzPts val="1800"/>
              <a:buFont typeface="Calibri"/>
              <a:buChar char="◦"/>
            </a:pPr>
            <a:r>
              <a:rPr lang="en-US"/>
              <a:t>Probability that a customer wait in the queue. </a:t>
            </a:r>
            <a:endParaRPr/>
          </a:p>
          <a:p>
            <a:pPr marL="384048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384048" marR="0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0AD00"/>
              </a:buClr>
              <a:buSzPts val="1800"/>
              <a:buFont typeface="Calibri"/>
              <a:buChar char="◦"/>
            </a:pPr>
            <a:r>
              <a:rPr lang="en-US"/>
              <a:t>Per Server:</a:t>
            </a:r>
            <a:endParaRPr/>
          </a:p>
          <a:p>
            <a:pPr marL="566928" marR="0" lvl="2" indent="-20827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0AD00"/>
              </a:buClr>
              <a:buSzPts val="1800"/>
              <a:buFont typeface="Calibri"/>
              <a:buChar char="◦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Average service time per server. </a:t>
            </a:r>
            <a:endParaRPr sz="1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66928" lvl="2" indent="-208279" algn="l" rtl="0"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lang="en-US" sz="1800"/>
              <a:t>Utilization of each server </a:t>
            </a:r>
            <a:endParaRPr sz="1800"/>
          </a:p>
          <a:p>
            <a:pPr marL="566928" lvl="2" indent="-208279" algn="l" rtl="0"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lang="en-US" sz="1800"/>
              <a:t>Probability that a server is in idle state.</a:t>
            </a:r>
            <a:endParaRPr sz="1800"/>
          </a:p>
          <a:p>
            <a:pPr marL="201168" marR="0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0AD00"/>
              </a:buClr>
              <a:buSzPts val="2800"/>
              <a:buFont typeface="Calibri"/>
              <a:buNone/>
            </a:pPr>
            <a:endParaRPr sz="2800" b="1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1168" marR="0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0AD00"/>
              </a:buClr>
              <a:buSzPts val="2800"/>
              <a:buFont typeface="Calibri"/>
              <a:buNone/>
            </a:pPr>
            <a:r>
              <a:rPr lang="en-US" sz="2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Do we need extra server? Why?!!</a:t>
            </a:r>
            <a:endParaRPr/>
          </a:p>
          <a:p>
            <a:pPr marL="91440" marR="0" lvl="0" indent="-9144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endParaRPr sz="3600" b="1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0"/>
          <p:cNvSpPr txBox="1">
            <a:spLocks noGrp="1"/>
          </p:cNvSpPr>
          <p:nvPr>
            <p:ph type="title"/>
          </p:nvPr>
        </p:nvSpPr>
        <p:spPr>
          <a:xfrm>
            <a:off x="883975" y="286600"/>
            <a:ext cx="10271700" cy="13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System Output - Perf</a:t>
            </a:r>
            <a:r>
              <a:rPr lang="en-US"/>
              <a:t>ormance Measures</a:t>
            </a:r>
            <a:endParaRPr/>
          </a:p>
        </p:txBody>
      </p:sp>
      <p:sp>
        <p:nvSpPr>
          <p:cNvPr id="397" name="Google Shape;397;p50"/>
          <p:cNvSpPr txBox="1">
            <a:spLocks noGrp="1"/>
          </p:cNvSpPr>
          <p:nvPr>
            <p:ph type="body" idx="1"/>
          </p:nvPr>
        </p:nvSpPr>
        <p:spPr>
          <a:xfrm>
            <a:off x="1097280" y="1764079"/>
            <a:ext cx="8229600" cy="4625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Measure system performance by calculating the following variables:</a:t>
            </a: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Maximum queue length during simulation runtime.</a:t>
            </a:r>
            <a:endParaRPr/>
          </a:p>
          <a:p>
            <a:pPr marL="384048" marR="0" lvl="1" indent="-6857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8" name="Google Shape;398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7279" y="2253933"/>
            <a:ext cx="7075171" cy="584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7280" y="2934759"/>
            <a:ext cx="7150075" cy="54667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1"/>
          <p:cNvSpPr txBox="1">
            <a:spLocks noGrp="1"/>
          </p:cNvSpPr>
          <p:nvPr>
            <p:ph type="title"/>
          </p:nvPr>
        </p:nvSpPr>
        <p:spPr>
          <a:xfrm>
            <a:off x="883975" y="286600"/>
            <a:ext cx="10271700" cy="13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System Output - Perf</a:t>
            </a:r>
            <a:r>
              <a:rPr lang="en-US"/>
              <a:t>ormance Measures</a:t>
            </a:r>
            <a:br>
              <a:rPr lang="en-US"/>
            </a:br>
            <a:r>
              <a:rPr lang="en-US"/>
              <a:t>Per Server</a:t>
            </a:r>
            <a:endParaRPr/>
          </a:p>
        </p:txBody>
      </p:sp>
      <p:sp>
        <p:nvSpPr>
          <p:cNvPr id="406" name="Google Shape;406;p51"/>
          <p:cNvSpPr txBox="1">
            <a:spLocks noGrp="1"/>
          </p:cNvSpPr>
          <p:nvPr>
            <p:ph type="body" idx="1"/>
          </p:nvPr>
        </p:nvSpPr>
        <p:spPr>
          <a:xfrm>
            <a:off x="1097280" y="1764079"/>
            <a:ext cx="8229600" cy="46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en-US" sz="20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Measure </a:t>
            </a:r>
            <a:r>
              <a:rPr lang="en-US" dirty="0"/>
              <a:t>servers' 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performance by calculating the following variables:</a:t>
            </a:r>
            <a:endParaRPr dirty="0"/>
          </a:p>
          <a:p>
            <a:pPr marL="384048" marR="0" lvl="1" indent="-6857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7" name="Google Shape;407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7342" y="2494109"/>
            <a:ext cx="7150079" cy="52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73876" y="3325823"/>
            <a:ext cx="7150074" cy="548557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51"/>
          <p:cNvSpPr txBox="1"/>
          <p:nvPr/>
        </p:nvSpPr>
        <p:spPr>
          <a:xfrm>
            <a:off x="1173817" y="4298956"/>
            <a:ext cx="7150200" cy="4341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1959" t="-5629" b="-1830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 – Graph </a:t>
            </a:r>
            <a:endParaRPr/>
          </a:p>
        </p:txBody>
      </p:sp>
      <p:sp>
        <p:nvSpPr>
          <p:cNvPr id="415" name="Google Shape;415;p52"/>
          <p:cNvSpPr txBox="1">
            <a:spLocks noGrp="1"/>
          </p:cNvSpPr>
          <p:nvPr>
            <p:ph type="body" idx="1"/>
          </p:nvPr>
        </p:nvSpPr>
        <p:spPr>
          <a:xfrm>
            <a:off x="1097280" y="2000250"/>
            <a:ext cx="8063808" cy="4997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en-US" sz="2800" b="1" i="0" u="none" strike="noStrike" cap="none" dirty="0">
                <a:solidFill>
                  <a:srgbClr val="0070C0"/>
                </a:solidFill>
                <a:sym typeface="Calibri"/>
              </a:rPr>
              <a:t>Required Chart</a:t>
            </a:r>
            <a:endParaRPr sz="2800" b="1" dirty="0">
              <a:solidFill>
                <a:srgbClr val="0070C0"/>
              </a:solidFill>
            </a:endParaRPr>
          </a:p>
          <a:p>
            <a:pPr marL="201168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1168" marR="0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rPr lang="en-US" sz="2800" b="0" i="0" u="none" strike="noStrike" cap="none" dirty="0">
                <a:solidFill>
                  <a:srgbClr val="3F3F3F"/>
                </a:solidFill>
                <a:sym typeface="Calibri"/>
              </a:rPr>
              <a:t>Server Busy Time [One for every server]</a:t>
            </a:r>
            <a:endParaRPr sz="2800" dirty="0"/>
          </a:p>
          <a:p>
            <a:pPr marL="566928" marR="0" lvl="2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</a:pPr>
            <a:r>
              <a:rPr lang="en-US" sz="2000" b="0" i="0" u="none" strike="noStrike" cap="none" dirty="0">
                <a:solidFill>
                  <a:srgbClr val="3F3F3F"/>
                </a:solidFill>
                <a:sym typeface="Calibri"/>
              </a:rPr>
              <a:t>X-axis : time</a:t>
            </a:r>
            <a:endParaRPr sz="2000" dirty="0"/>
          </a:p>
          <a:p>
            <a:pPr marL="566928" marR="0" lvl="2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</a:pPr>
            <a:r>
              <a:rPr lang="en-US" sz="2000" b="0" i="0" u="none" strike="noStrike" cap="none" dirty="0">
                <a:solidFill>
                  <a:srgbClr val="3F3F3F"/>
                </a:solidFill>
                <a:sym typeface="Calibri"/>
              </a:rPr>
              <a:t>Y- axis : it has a value of 1 if the server is busy or zero if the server is idle</a:t>
            </a:r>
            <a:endParaRPr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</a:t>
            </a:r>
            <a:endParaRPr/>
          </a:p>
        </p:txBody>
      </p:sp>
      <p:sp>
        <p:nvSpPr>
          <p:cNvPr id="228" name="Google Shape;228;p30"/>
          <p:cNvSpPr txBox="1">
            <a:spLocks noGrp="1"/>
          </p:cNvSpPr>
          <p:nvPr>
            <p:ph type="body" idx="1"/>
          </p:nvPr>
        </p:nvSpPr>
        <p:spPr>
          <a:xfrm>
            <a:off x="2783632" y="4797152"/>
            <a:ext cx="2232248" cy="1027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marR="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lang="en-US" sz="54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Baker </a:t>
            </a:r>
            <a:endParaRPr/>
          </a:p>
        </p:txBody>
      </p:sp>
      <p:pic>
        <p:nvPicPr>
          <p:cNvPr id="229" name="Google Shape;229;p30" descr="C:\Users\EmanFateen\Desktop\Call-Center-Comic-66-thumb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416532">
            <a:off x="2029089" y="2609813"/>
            <a:ext cx="3248025" cy="200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0" descr="C:\Users\EmanFateen\Desktop\Call-Center-Top-Performer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259663">
            <a:off x="6920174" y="1939221"/>
            <a:ext cx="260985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0"/>
          <p:cNvSpPr txBox="1"/>
          <p:nvPr/>
        </p:nvSpPr>
        <p:spPr>
          <a:xfrm>
            <a:off x="7176120" y="4797152"/>
            <a:ext cx="2232248" cy="1027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/>
          <a:p>
            <a:pPr marL="438912" marR="0" lvl="0" indent="-32004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Able 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7"/>
          <p:cNvSpPr txBox="1">
            <a:spLocks noGrp="1"/>
          </p:cNvSpPr>
          <p:nvPr>
            <p:ph type="title"/>
          </p:nvPr>
        </p:nvSpPr>
        <p:spPr>
          <a:xfrm>
            <a:off x="1097280" y="286604"/>
            <a:ext cx="10058400" cy="1109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000" b="0" i="0" u="none" strike="noStrike" cap="none">
                <a:solidFill>
                  <a:srgbClr val="3F3F3F"/>
                </a:solidFill>
                <a:sym typeface="Calibri"/>
              </a:rPr>
              <a:t>Multi-channel Queue - Arrival of a Customer</a:t>
            </a:r>
            <a:endParaRPr sz="4000"/>
          </a:p>
        </p:txBody>
      </p:sp>
      <p:grpSp>
        <p:nvGrpSpPr>
          <p:cNvPr id="285" name="Google Shape;285;p37"/>
          <p:cNvGrpSpPr/>
          <p:nvPr/>
        </p:nvGrpSpPr>
        <p:grpSpPr>
          <a:xfrm>
            <a:off x="1676400" y="1927435"/>
            <a:ext cx="8142303" cy="4153770"/>
            <a:chOff x="152400" y="1661103"/>
            <a:chExt cx="8342416" cy="5032829"/>
          </a:xfrm>
        </p:grpSpPr>
        <p:sp>
          <p:nvSpPr>
            <p:cNvPr id="286" name="Google Shape;286;p37"/>
            <p:cNvSpPr txBox="1"/>
            <p:nvPr/>
          </p:nvSpPr>
          <p:spPr>
            <a:xfrm>
              <a:off x="1905000" y="6324600"/>
              <a:ext cx="491638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Unit-entering-system flow diagram</a:t>
              </a:r>
              <a:endParaRPr/>
            </a:p>
          </p:txBody>
        </p:sp>
        <p:grpSp>
          <p:nvGrpSpPr>
            <p:cNvPr id="287" name="Google Shape;287;p37"/>
            <p:cNvGrpSpPr/>
            <p:nvPr/>
          </p:nvGrpSpPr>
          <p:grpSpPr>
            <a:xfrm>
              <a:off x="152400" y="1661103"/>
              <a:ext cx="8342416" cy="4362553"/>
              <a:chOff x="152400" y="1661103"/>
              <a:chExt cx="8342416" cy="4362553"/>
            </a:xfrm>
          </p:grpSpPr>
          <p:sp>
            <p:nvSpPr>
              <p:cNvPr id="288" name="Google Shape;288;p37"/>
              <p:cNvSpPr txBox="1"/>
              <p:nvPr/>
            </p:nvSpPr>
            <p:spPr>
              <a:xfrm>
                <a:off x="3465871" y="1661103"/>
                <a:ext cx="1710047" cy="338554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Arrival Event</a:t>
                </a:r>
                <a:endParaRPr/>
              </a:p>
            </p:txBody>
          </p:sp>
          <p:cxnSp>
            <p:nvCxnSpPr>
              <p:cNvPr id="289" name="Google Shape;289;p37"/>
              <p:cNvCxnSpPr/>
              <p:nvPr/>
            </p:nvCxnSpPr>
            <p:spPr>
              <a:xfrm>
                <a:off x="4304805" y="2053544"/>
                <a:ext cx="0" cy="58932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290" name="Google Shape;290;p37"/>
              <p:cNvSpPr txBox="1"/>
              <p:nvPr/>
            </p:nvSpPr>
            <p:spPr>
              <a:xfrm>
                <a:off x="5791200" y="3166646"/>
                <a:ext cx="2671948" cy="338554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Customer enters service</a:t>
                </a:r>
                <a:endParaRPr/>
              </a:p>
            </p:txBody>
          </p:sp>
          <p:cxnSp>
            <p:nvCxnSpPr>
              <p:cNvPr id="291" name="Google Shape;291;p37"/>
              <p:cNvCxnSpPr/>
              <p:nvPr/>
            </p:nvCxnSpPr>
            <p:spPr>
              <a:xfrm rot="10800000">
                <a:off x="2819400" y="5334000"/>
                <a:ext cx="64126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92" name="Google Shape;292;p37"/>
              <p:cNvCxnSpPr/>
              <p:nvPr/>
            </p:nvCxnSpPr>
            <p:spPr>
              <a:xfrm>
                <a:off x="5149932" y="3354634"/>
                <a:ext cx="64126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293" name="Google Shape;293;p37"/>
              <p:cNvSpPr txBox="1"/>
              <p:nvPr/>
            </p:nvSpPr>
            <p:spPr>
              <a:xfrm>
                <a:off x="5181600" y="3045023"/>
                <a:ext cx="52449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Yes</a:t>
                </a:r>
                <a:endParaRPr/>
              </a:p>
            </p:txBody>
          </p:sp>
          <p:sp>
            <p:nvSpPr>
              <p:cNvPr id="294" name="Google Shape;294;p37"/>
              <p:cNvSpPr txBox="1"/>
              <p:nvPr/>
            </p:nvSpPr>
            <p:spPr>
              <a:xfrm>
                <a:off x="4419600" y="4191000"/>
                <a:ext cx="52944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No</a:t>
                </a:r>
                <a:endParaRPr/>
              </a:p>
            </p:txBody>
          </p:sp>
          <p:grpSp>
            <p:nvGrpSpPr>
              <p:cNvPr id="295" name="Google Shape;295;p37"/>
              <p:cNvGrpSpPr/>
              <p:nvPr/>
            </p:nvGrpSpPr>
            <p:grpSpPr>
              <a:xfrm>
                <a:off x="3448800" y="2642869"/>
                <a:ext cx="1715984" cy="1395731"/>
                <a:chOff x="3657600" y="2642869"/>
                <a:chExt cx="1715984" cy="1395731"/>
              </a:xfrm>
            </p:grpSpPr>
            <p:sp>
              <p:nvSpPr>
                <p:cNvPr id="296" name="Google Shape;296;p37"/>
                <p:cNvSpPr/>
                <p:nvPr/>
              </p:nvSpPr>
              <p:spPr>
                <a:xfrm>
                  <a:off x="3657600" y="2642869"/>
                  <a:ext cx="1715984" cy="1395731"/>
                </a:xfrm>
                <a:prstGeom prst="flowChartDecision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7" name="Google Shape;297;p37"/>
                <p:cNvSpPr txBox="1"/>
                <p:nvPr/>
              </p:nvSpPr>
              <p:spPr>
                <a:xfrm>
                  <a:off x="3730831" y="3124200"/>
                  <a:ext cx="1603169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Is Able Idle?</a:t>
                  </a:r>
                  <a:endParaRPr/>
                </a:p>
              </p:txBody>
            </p:sp>
          </p:grpSp>
          <p:cxnSp>
            <p:nvCxnSpPr>
              <p:cNvPr id="298" name="Google Shape;298;p37"/>
              <p:cNvCxnSpPr/>
              <p:nvPr/>
            </p:nvCxnSpPr>
            <p:spPr>
              <a:xfrm>
                <a:off x="4321621" y="4038600"/>
                <a:ext cx="0" cy="58932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grpSp>
            <p:nvGrpSpPr>
              <p:cNvPr id="299" name="Google Shape;299;p37"/>
              <p:cNvGrpSpPr/>
              <p:nvPr/>
            </p:nvGrpSpPr>
            <p:grpSpPr>
              <a:xfrm>
                <a:off x="3465616" y="4627925"/>
                <a:ext cx="1715984" cy="1395731"/>
                <a:chOff x="3657600" y="2642869"/>
                <a:chExt cx="1715984" cy="1395731"/>
              </a:xfrm>
            </p:grpSpPr>
            <p:sp>
              <p:nvSpPr>
                <p:cNvPr id="300" name="Google Shape;300;p37"/>
                <p:cNvSpPr/>
                <p:nvPr/>
              </p:nvSpPr>
              <p:spPr>
                <a:xfrm>
                  <a:off x="3657600" y="2642869"/>
                  <a:ext cx="1715984" cy="1395731"/>
                </a:xfrm>
                <a:prstGeom prst="flowChartDecision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1" name="Google Shape;301;p37"/>
                <p:cNvSpPr txBox="1"/>
                <p:nvPr/>
              </p:nvSpPr>
              <p:spPr>
                <a:xfrm>
                  <a:off x="3730831" y="3124200"/>
                  <a:ext cx="1603169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Is Baker Idle?</a:t>
                  </a:r>
                  <a:endParaRPr/>
                </a:p>
              </p:txBody>
            </p:sp>
          </p:grpSp>
          <p:sp>
            <p:nvSpPr>
              <p:cNvPr id="302" name="Google Shape;302;p37"/>
              <p:cNvSpPr txBox="1"/>
              <p:nvPr/>
            </p:nvSpPr>
            <p:spPr>
              <a:xfrm>
                <a:off x="152400" y="5058490"/>
                <a:ext cx="2671948" cy="584775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Customer enters queue for service</a:t>
                </a:r>
                <a:endParaRPr/>
              </a:p>
            </p:txBody>
          </p:sp>
          <p:sp>
            <p:nvSpPr>
              <p:cNvPr id="303" name="Google Shape;303;p37"/>
              <p:cNvSpPr txBox="1"/>
              <p:nvPr/>
            </p:nvSpPr>
            <p:spPr>
              <a:xfrm>
                <a:off x="2895600" y="5026223"/>
                <a:ext cx="52944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No</a:t>
                </a:r>
                <a:endParaRPr/>
              </a:p>
            </p:txBody>
          </p:sp>
          <p:sp>
            <p:nvSpPr>
              <p:cNvPr id="304" name="Google Shape;304;p37"/>
              <p:cNvSpPr txBox="1"/>
              <p:nvPr/>
            </p:nvSpPr>
            <p:spPr>
              <a:xfrm>
                <a:off x="5822868" y="5147846"/>
                <a:ext cx="2671948" cy="338554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Customer enters service</a:t>
                </a:r>
                <a:endParaRPr/>
              </a:p>
            </p:txBody>
          </p:sp>
          <p:cxnSp>
            <p:nvCxnSpPr>
              <p:cNvPr id="305" name="Google Shape;305;p37"/>
              <p:cNvCxnSpPr/>
              <p:nvPr/>
            </p:nvCxnSpPr>
            <p:spPr>
              <a:xfrm>
                <a:off x="5181600" y="5335834"/>
                <a:ext cx="64126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306" name="Google Shape;306;p37"/>
              <p:cNvSpPr txBox="1"/>
              <p:nvPr/>
            </p:nvSpPr>
            <p:spPr>
              <a:xfrm>
                <a:off x="5213268" y="5026223"/>
                <a:ext cx="52449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Yes</a:t>
                </a:r>
                <a:endParaRPr/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 - Departure of a Customer</a:t>
            </a:r>
            <a:endParaRPr/>
          </a:p>
        </p:txBody>
      </p:sp>
      <p:grpSp>
        <p:nvGrpSpPr>
          <p:cNvPr id="312" name="Google Shape;312;p38"/>
          <p:cNvGrpSpPr/>
          <p:nvPr/>
        </p:nvGrpSpPr>
        <p:grpSpPr>
          <a:xfrm>
            <a:off x="1490436" y="2469503"/>
            <a:ext cx="8914753" cy="3046671"/>
            <a:chOff x="1295400" y="3533391"/>
            <a:chExt cx="7010400" cy="2395848"/>
          </a:xfrm>
        </p:grpSpPr>
        <p:sp>
          <p:nvSpPr>
            <p:cNvPr id="313" name="Google Shape;313;p38"/>
            <p:cNvSpPr/>
            <p:nvPr/>
          </p:nvSpPr>
          <p:spPr>
            <a:xfrm>
              <a:off x="3505200" y="4038600"/>
              <a:ext cx="1676400" cy="1219200"/>
            </a:xfrm>
            <a:prstGeom prst="flowChartDecision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38"/>
            <p:cNvSpPr txBox="1"/>
            <p:nvPr/>
          </p:nvSpPr>
          <p:spPr>
            <a:xfrm>
              <a:off x="3505200" y="3533391"/>
              <a:ext cx="1600200" cy="266233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Departure Event</a:t>
              </a:r>
              <a:endParaRPr/>
            </a:p>
          </p:txBody>
        </p:sp>
        <p:sp>
          <p:nvSpPr>
            <p:cNvPr id="315" name="Google Shape;315;p38"/>
            <p:cNvSpPr txBox="1"/>
            <p:nvPr/>
          </p:nvSpPr>
          <p:spPr>
            <a:xfrm>
              <a:off x="5867400" y="4408747"/>
              <a:ext cx="2438400" cy="459857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Remove the waiting customer from the queue</a:t>
              </a:r>
              <a:endParaRPr/>
            </a:p>
          </p:txBody>
        </p:sp>
        <p:sp>
          <p:nvSpPr>
            <p:cNvPr id="316" name="Google Shape;316;p38"/>
            <p:cNvSpPr txBox="1"/>
            <p:nvPr/>
          </p:nvSpPr>
          <p:spPr>
            <a:xfrm>
              <a:off x="5867400" y="5117916"/>
              <a:ext cx="2362200" cy="266233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Begin servicing the customer</a:t>
              </a:r>
              <a:endParaRPr/>
            </a:p>
          </p:txBody>
        </p:sp>
        <p:sp>
          <p:nvSpPr>
            <p:cNvPr id="317" name="Google Shape;317;p38"/>
            <p:cNvSpPr txBox="1"/>
            <p:nvPr/>
          </p:nvSpPr>
          <p:spPr>
            <a:xfrm>
              <a:off x="1295400" y="4408747"/>
              <a:ext cx="1447800" cy="45985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Begin server idle time</a:t>
              </a:r>
              <a:endParaRPr/>
            </a:p>
          </p:txBody>
        </p:sp>
        <p:cxnSp>
          <p:nvCxnSpPr>
            <p:cNvPr id="318" name="Google Shape;318;p38"/>
            <p:cNvCxnSpPr/>
            <p:nvPr/>
          </p:nvCxnSpPr>
          <p:spPr>
            <a:xfrm>
              <a:off x="4343400" y="3810000"/>
              <a:ext cx="0" cy="228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19" name="Google Shape;319;p38"/>
            <p:cNvCxnSpPr/>
            <p:nvPr/>
          </p:nvCxnSpPr>
          <p:spPr>
            <a:xfrm rot="10800000">
              <a:off x="2743200" y="4648200"/>
              <a:ext cx="762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20" name="Google Shape;320;p38"/>
            <p:cNvCxnSpPr/>
            <p:nvPr/>
          </p:nvCxnSpPr>
          <p:spPr>
            <a:xfrm>
              <a:off x="5181600" y="4648200"/>
              <a:ext cx="68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21" name="Google Shape;321;p38"/>
            <p:cNvCxnSpPr/>
            <p:nvPr/>
          </p:nvCxnSpPr>
          <p:spPr>
            <a:xfrm>
              <a:off x="7086600" y="4878226"/>
              <a:ext cx="0" cy="228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22" name="Google Shape;322;p38"/>
            <p:cNvSpPr txBox="1"/>
            <p:nvPr/>
          </p:nvSpPr>
          <p:spPr>
            <a:xfrm>
              <a:off x="5181600" y="4343402"/>
              <a:ext cx="533400" cy="2420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Yes</a:t>
              </a:r>
              <a:endParaRPr/>
            </a:p>
          </p:txBody>
        </p:sp>
        <p:sp>
          <p:nvSpPr>
            <p:cNvPr id="323" name="Google Shape;323;p38"/>
            <p:cNvSpPr txBox="1"/>
            <p:nvPr/>
          </p:nvSpPr>
          <p:spPr>
            <a:xfrm>
              <a:off x="2895600" y="4343402"/>
              <a:ext cx="533400" cy="2420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</a:t>
              </a:r>
              <a:endParaRPr/>
            </a:p>
          </p:txBody>
        </p:sp>
        <p:sp>
          <p:nvSpPr>
            <p:cNvPr id="324" name="Google Shape;324;p38"/>
            <p:cNvSpPr txBox="1"/>
            <p:nvPr/>
          </p:nvSpPr>
          <p:spPr>
            <a:xfrm>
              <a:off x="3733800" y="4403985"/>
              <a:ext cx="1295400" cy="459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Another customer waiting?</a:t>
              </a:r>
              <a:endParaRPr/>
            </a:p>
          </p:txBody>
        </p:sp>
        <p:sp>
          <p:nvSpPr>
            <p:cNvPr id="325" name="Google Shape;325;p38"/>
            <p:cNvSpPr txBox="1"/>
            <p:nvPr/>
          </p:nvSpPr>
          <p:spPr>
            <a:xfrm>
              <a:off x="2133600" y="5638803"/>
              <a:ext cx="4800600" cy="2904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Service-just-completed flow diagram</a:t>
              </a:r>
              <a:endParaRPr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</a:t>
            </a:r>
            <a:endParaRPr/>
          </a:p>
        </p:txBody>
      </p:sp>
      <p:sp>
        <p:nvSpPr>
          <p:cNvPr id="331" name="Google Shape;331;p39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en-US"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need to the system measures of system performance in terms of: </a:t>
            </a:r>
            <a:endParaRPr/>
          </a:p>
          <a:p>
            <a:pPr marL="384048" marR="0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The efficiency of Able. </a:t>
            </a:r>
            <a:endParaRPr/>
          </a:p>
          <a:p>
            <a:pPr marL="384048" marR="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The efficiency of Baker </a:t>
            </a:r>
            <a:endParaRPr/>
          </a:p>
          <a:p>
            <a:pPr marL="384048" marR="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The average caller delay. </a:t>
            </a:r>
            <a:endParaRPr/>
          </a:p>
          <a:p>
            <a:pPr marL="9144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 - System Design</a:t>
            </a:r>
            <a:endParaRPr/>
          </a:p>
        </p:txBody>
      </p:sp>
      <p:sp>
        <p:nvSpPr>
          <p:cNvPr id="337" name="Google Shape;337;p40"/>
          <p:cNvSpPr txBox="1">
            <a:spLocks noGrp="1"/>
          </p:cNvSpPr>
          <p:nvPr>
            <p:ph type="body" idx="1"/>
          </p:nvPr>
        </p:nvSpPr>
        <p:spPr>
          <a:xfrm>
            <a:off x="1097280" y="1954763"/>
            <a:ext cx="81534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Server Selection: [How to select a server when both servers are available?]</a:t>
            </a:r>
            <a:endParaRPr/>
          </a:p>
          <a:p>
            <a:pPr marL="384048" marR="0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Highest Priority</a:t>
            </a:r>
            <a:endParaRPr/>
          </a:p>
          <a:p>
            <a:pPr marL="566928" marR="0" lvl="2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</a:pPr>
            <a:r>
              <a:rPr lang="en-US"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Each server should be assigned a priority</a:t>
            </a:r>
            <a:endParaRPr/>
          </a:p>
          <a:p>
            <a:pPr marL="566928" marR="0" lvl="2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</a:pPr>
            <a:r>
              <a:rPr lang="en-US"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When a customer arrives, it enters the available server having the highest priority</a:t>
            </a:r>
            <a:endParaRPr/>
          </a:p>
          <a:p>
            <a:pPr marL="384048" marR="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Random</a:t>
            </a:r>
            <a:endParaRPr/>
          </a:p>
          <a:p>
            <a:pPr marL="566928" marR="0" lvl="2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</a:pPr>
            <a:r>
              <a:rPr lang="en-US"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Choose any server of the available servers</a:t>
            </a:r>
            <a:endParaRPr/>
          </a:p>
          <a:p>
            <a:pPr marL="384048" marR="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Least utilization [Bonus]</a:t>
            </a:r>
            <a:endParaRPr/>
          </a:p>
          <a:p>
            <a:pPr marL="566928" marR="0" lvl="2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</a:pPr>
            <a:r>
              <a:rPr lang="en-US"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When a customer arrives, calculate the utilization of the available servers</a:t>
            </a:r>
            <a:endParaRPr/>
          </a:p>
          <a:p>
            <a:pPr marL="566928" marR="0" lvl="2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</a:pPr>
            <a:r>
              <a:rPr lang="en-US"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customer enters the server having the least utilization, i.e. the server that worked the least amount of time since the system has started running.</a:t>
            </a:r>
            <a:endParaRPr/>
          </a:p>
          <a:p>
            <a:pPr marL="91440" marR="0" lvl="0" indent="-9144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 - System Design</a:t>
            </a:r>
            <a:endParaRPr/>
          </a:p>
        </p:txBody>
      </p:sp>
      <p:sp>
        <p:nvSpPr>
          <p:cNvPr id="343" name="Google Shape;343;p41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en-US" sz="2000" b="0" i="0" u="sng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System Variables</a:t>
            </a:r>
            <a:endParaRPr dirty="0"/>
          </a:p>
          <a:p>
            <a:pPr marL="9144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endParaRPr sz="2000" b="0" i="0" u="sng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4048" marR="0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lang="en-US" sz="18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Arrival Time(</a:t>
            </a:r>
            <a:r>
              <a:rPr lang="en-US" sz="1800" b="0" i="0" u="none" strike="noStrike" cap="none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) = </a:t>
            </a:r>
            <a:r>
              <a:rPr lang="en-US" sz="1800" b="0" i="0" u="none" strike="noStrike" cap="none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1800" b="0" i="0" u="none" strike="noStrike" cap="none" baseline="-250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384048" marR="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lang="en-US" sz="1800" b="0" i="0" u="none" strike="noStrike" cap="none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Interarrival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Time(</a:t>
            </a:r>
            <a:r>
              <a:rPr lang="en-US" sz="1800" b="0" i="0" u="none" strike="noStrike" cap="none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) = A</a:t>
            </a:r>
            <a:r>
              <a:rPr lang="en-US" sz="1800" b="0" i="0" u="none" strike="noStrike" cap="none" baseline="-25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1800" b="0" i="0" u="none" strike="noStrike" cap="none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1800" b="0" i="0" u="none" strike="noStrike" cap="none" baseline="-250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– T</a:t>
            </a:r>
            <a:r>
              <a:rPr lang="en-US" sz="1800" b="0" i="0" u="none" strike="noStrike" cap="none" baseline="-25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i-1</a:t>
            </a:r>
            <a:endParaRPr sz="18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4048" marR="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lang="en-US" sz="18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Service time(</a:t>
            </a:r>
            <a:r>
              <a:rPr lang="en-US" sz="1800" b="0" i="0" u="none" strike="noStrike" cap="none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) = S</a:t>
            </a:r>
            <a:r>
              <a:rPr lang="en-US" sz="1800" b="0" i="0" u="none" strike="noStrike" cap="none" baseline="-25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8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4048" marR="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lang="en-US" sz="18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Waiting Time(</a:t>
            </a:r>
            <a:r>
              <a:rPr lang="en-US" sz="1800" b="0" i="0" u="none" strike="noStrike" cap="none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) = D</a:t>
            </a:r>
            <a:r>
              <a:rPr lang="en-US" sz="1800" b="0" i="0" u="none" strike="noStrike" cap="none" baseline="-25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8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4048" marR="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lang="en-US" sz="18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Departure Time (</a:t>
            </a:r>
            <a:r>
              <a:rPr lang="en-US" sz="1800" b="0" i="0" u="none" strike="noStrike" cap="none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) = C</a:t>
            </a:r>
            <a:r>
              <a:rPr lang="en-US" sz="1800" b="0" i="0" u="none" strike="noStrike" cap="none" baseline="-25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1800" b="0" i="0" u="none" strike="noStrike" cap="none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1800" b="0" i="0" u="none" strike="noStrike" cap="none" baseline="-250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+ D</a:t>
            </a:r>
            <a:r>
              <a:rPr lang="en-US" sz="1800" b="0" i="0" u="none" strike="noStrike" cap="none" baseline="-25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+ S</a:t>
            </a:r>
            <a:r>
              <a:rPr lang="en-US" sz="1800" b="0" i="0" u="none" strike="noStrike" cap="none" baseline="-25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8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1168" marR="0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1168" marR="0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1168" marR="0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rPr lang="en-US" sz="1800" b="1" i="0" u="none" strike="noStrike" cap="none" dirty="0">
                <a:solidFill>
                  <a:srgbClr val="3F3F3F"/>
                </a:solidFill>
              </a:rPr>
              <a:t>S and A are stochastic variables (generated according to probability distribution)</a:t>
            </a:r>
            <a:endParaRPr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 - System Input</a:t>
            </a:r>
            <a:endParaRPr/>
          </a:p>
        </p:txBody>
      </p:sp>
      <p:sp>
        <p:nvSpPr>
          <p:cNvPr id="349" name="Google Shape;349;p42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Inter-arrival time distribution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Number of servers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Service time distribution for each server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Server Selection method (priority, random, least utilization[BONUS])</a:t>
            </a: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Stopping Condition </a:t>
            </a:r>
            <a:endParaRPr/>
          </a:p>
          <a:p>
            <a:pPr marL="932688" marR="0" lvl="4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Maximum Number of </a:t>
            </a:r>
            <a:r>
              <a:rPr lang="en-US" sz="1600"/>
              <a:t>customers</a:t>
            </a:r>
            <a:endParaRPr/>
          </a:p>
          <a:p>
            <a:pPr marL="932688" marR="0" lvl="4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Simulation end time</a:t>
            </a:r>
            <a:endParaRPr/>
          </a:p>
          <a:p>
            <a:pPr marL="91440" marR="0" lvl="0" indent="-9144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 - System Output</a:t>
            </a:r>
            <a:endParaRPr/>
          </a:p>
        </p:txBody>
      </p:sp>
      <p:sp>
        <p:nvSpPr>
          <p:cNvPr id="355" name="Google Shape;355;p43"/>
          <p:cNvSpPr txBox="1">
            <a:spLocks noGrp="1"/>
          </p:cNvSpPr>
          <p:nvPr>
            <p:ph type="body" idx="1"/>
          </p:nvPr>
        </p:nvSpPr>
        <p:spPr>
          <a:xfrm>
            <a:off x="1097280" y="1926771"/>
            <a:ext cx="81534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Results table</a:t>
            </a:r>
            <a:r>
              <a:rPr lang="en-US"/>
              <a:t> including </a:t>
            </a: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these columns: </a:t>
            </a:r>
            <a:endParaRPr/>
          </a:p>
          <a:p>
            <a:pPr marL="1374320" marR="0" lvl="5" indent="-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Customer No</a:t>
            </a:r>
            <a:endParaRPr/>
          </a:p>
          <a:p>
            <a:pPr marL="1374320" marR="0" lvl="5" indent="-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Random Digit for inter-arrival time</a:t>
            </a:r>
            <a:endParaRPr/>
          </a:p>
          <a:p>
            <a:pPr marL="1374320" marR="0" lvl="5" indent="-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Inter-arrival time</a:t>
            </a:r>
            <a:endParaRPr/>
          </a:p>
          <a:p>
            <a:pPr marL="1374320" marR="0" lvl="5" indent="-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Arrival time (Clock Time)</a:t>
            </a:r>
            <a:endParaRPr/>
          </a:p>
          <a:p>
            <a:pPr marL="1374320" marR="0" lvl="5" indent="-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Random Digit for service duration</a:t>
            </a:r>
            <a:endParaRPr/>
          </a:p>
          <a:p>
            <a:pPr marL="1374320" marR="0" lvl="5" indent="-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Service duration</a:t>
            </a:r>
            <a:endParaRPr/>
          </a:p>
          <a:p>
            <a:pPr marL="1374320" marR="0" lvl="5" indent="-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Server Index</a:t>
            </a:r>
            <a:endParaRPr/>
          </a:p>
          <a:p>
            <a:pPr marL="1374320" marR="0" lvl="5" indent="-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Time Service Begins </a:t>
            </a:r>
            <a:endParaRPr/>
          </a:p>
          <a:p>
            <a:pPr marL="1374320" marR="0" lvl="5" indent="-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Time Service Ends (Departure)</a:t>
            </a:r>
            <a:endParaRPr/>
          </a:p>
          <a:p>
            <a:pPr marL="1374320" marR="0" lvl="5" indent="-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total delay time for this customer (Time in queue)</a:t>
            </a:r>
            <a:endParaRPr/>
          </a:p>
          <a:p>
            <a:pPr marL="201168" marR="0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N.B: Assume Server 1 has higher priority</a:t>
            </a:r>
            <a:endParaRPr/>
          </a:p>
          <a:p>
            <a:pPr marL="384048" marR="0" lvl="1" indent="-685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4048" marR="0" lvl="1" indent="-685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1101</TotalTime>
  <Words>749</Words>
  <Application>Microsoft Office PowerPoint</Application>
  <PresentationFormat>Widescreen</PresentationFormat>
  <Paragraphs>201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Retrospect</vt:lpstr>
      <vt:lpstr>Multi-channel Queue</vt:lpstr>
      <vt:lpstr>Multi-channel Queue</vt:lpstr>
      <vt:lpstr>Multi-channel Queue - Arrival of a Customer</vt:lpstr>
      <vt:lpstr>Multi-channel Queue - Departure of a Customer</vt:lpstr>
      <vt:lpstr>Multi-channel Queue</vt:lpstr>
      <vt:lpstr>Multi-channel Queue - System Design</vt:lpstr>
      <vt:lpstr>Multi-channel Queue - System Design</vt:lpstr>
      <vt:lpstr>Multi-channel Queue - System Input</vt:lpstr>
      <vt:lpstr>Multi-channel Queue - System Output</vt:lpstr>
      <vt:lpstr>Sample Testcase</vt:lpstr>
      <vt:lpstr>Multi-channel Queue - Sample Input</vt:lpstr>
      <vt:lpstr>Multi-channel Queue - Sample Input</vt:lpstr>
      <vt:lpstr>Multi-channel Queue - Sample Input</vt:lpstr>
      <vt:lpstr>Multi-channel Queue - Sample Output</vt:lpstr>
      <vt:lpstr>System Output - Performance Measures</vt:lpstr>
      <vt:lpstr>System Output - Performance Measures</vt:lpstr>
      <vt:lpstr>System Output - Performance Measures Per Server</vt:lpstr>
      <vt:lpstr>Multi-channel Queue – Graph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&amp; Modeling 2018-2019</dc:title>
  <cp:lastModifiedBy>احمد حمدى عبدالحليم مبروك</cp:lastModifiedBy>
  <cp:revision>39</cp:revision>
  <dcterms:modified xsi:type="dcterms:W3CDTF">2022-01-01T21:29:22Z</dcterms:modified>
</cp:coreProperties>
</file>