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  <p:sldMasterId id="2147484048" r:id="rId2"/>
  </p:sldMasterIdLst>
  <p:notesMasterIdLst>
    <p:notesMasterId r:id="rId27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11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6.emf"/><Relationship Id="rId1" Type="http://schemas.openxmlformats.org/officeDocument/2006/relationships/image" Target="../media/image11.emf"/><Relationship Id="rId4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11.emf"/><Relationship Id="rId4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9.e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1.emf"/><Relationship Id="rId4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1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24EF-4860-4D8D-8935-9A9B50F84516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84798-FD99-431F-9921-3FC6A0101E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56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087044-2E52-45A5-8971-6239C51178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7DDB3-3727-415E-9C00-7CDD9632C99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2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D39AA0-EDAD-4D88-97DF-3B6FC84D55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C63AE6-AB89-4E74-8530-B72F42C4FF2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F37C43-7768-4B0C-9241-538BC998519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E12022-62D3-49D3-8AC7-EE419CC1751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C905BF-B11D-4236-AF69-BD39EA1448C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8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7E760A-E865-45BB-AC10-D797F9014AD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8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FB0E45-156F-4252-8F21-83E5DF988E4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688289-92F7-4E51-944C-AFAC0F323CC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BEC7DF-B681-475B-8F09-106E5836CB3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99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E6A370-CE86-4ACE-81DC-5C4DA87B4DA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2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813B3E-8E03-4413-96EC-4C72813C5BD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93B634-46BE-4F87-A3B5-52D6F88AC21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2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5EFD92-C8CA-4D7F-A16F-EC8FCA2ECB2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7D2178-2C09-41BC-B02E-FB1AE4D0C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0FD6AC-88C6-4B91-8126-2F4CEB17C4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1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CFE5CD-A4E1-42B4-90B7-B86168141F2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974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7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8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800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800"/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1"/>
            <a:ext cx="680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1"/>
            <a:ext cx="375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FFFF"/>
                </a:solidFill>
              </a:rPr>
              <a:t>Floyd, Digital Fundamentals, 10</a:t>
            </a:r>
            <a:r>
              <a:rPr lang="en-US" sz="1800" b="1" baseline="30000">
                <a:solidFill>
                  <a:srgbClr val="FFFFFF"/>
                </a:solidFill>
              </a:rPr>
              <a:t>th</a:t>
            </a:r>
            <a:r>
              <a:rPr lang="en-US" sz="1800" b="1">
                <a:solidFill>
                  <a:srgbClr val="FFFFFF"/>
                </a:solidFill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595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9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8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6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68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52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5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212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721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08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2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78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0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0A9E65-46BC-4B09-B55F-6243AA25DC3F}" type="datetimeFigureOut">
              <a:rPr lang="en-GB" smtClean="0"/>
              <a:t>13/10/2017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6E14D4-C287-48D3-BA8A-E12B23F192B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181600" y="6400801"/>
            <a:ext cx="680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36872" name="Text Box 8"/>
          <p:cNvSpPr txBox="1">
            <a:spLocks noChangeArrowheads="1"/>
          </p:cNvSpPr>
          <p:nvPr userDrawn="1"/>
        </p:nvSpPr>
        <p:spPr bwMode="auto">
          <a:xfrm>
            <a:off x="203200" y="6400801"/>
            <a:ext cx="375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FFFF"/>
                </a:solidFill>
              </a:rPr>
              <a:t>Floyd, Digital Fundamentals, 10</a:t>
            </a:r>
            <a:r>
              <a:rPr lang="en-US" sz="1800" b="1" baseline="30000" dirty="0">
                <a:solidFill>
                  <a:srgbClr val="FFFFFF"/>
                </a:solidFill>
              </a:rPr>
              <a:t>th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err="1">
                <a:solidFill>
                  <a:srgbClr val="FFFFFF"/>
                </a:solidFill>
              </a:rPr>
              <a:t>ed</a:t>
            </a:r>
            <a:endParaRPr lang="en-US" sz="1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1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0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25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29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5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5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8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B21E-8AB1-45BE-B7BE-822B052E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Logic Design I</a:t>
            </a:r>
            <a:br>
              <a:rPr lang="en-GB" dirty="0"/>
            </a:br>
            <a:r>
              <a:rPr lang="en-GB" dirty="0"/>
              <a:t>CS1026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AAB69-4A65-4507-BFCE-4C48CC476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Paula.Roberts@scss.tcd.ie</a:t>
            </a:r>
          </a:p>
        </p:txBody>
      </p:sp>
    </p:spTree>
    <p:extLst>
      <p:ext uri="{BB962C8B-B14F-4D97-AF65-F5344CB8AC3E}">
        <p14:creationId xmlns:p14="http://schemas.microsoft.com/office/powerpoint/2010/main" val="225564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2362200" y="1752601"/>
            <a:ext cx="7239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NOR gate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produces a LOW output if any input is HIGH; if all inputs are HIGH, the output is LOW.  For a 2-input gate, the truth table is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438401" y="1143000"/>
            <a:ext cx="1739579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The NOR Gate</a:t>
            </a:r>
          </a:p>
        </p:txBody>
      </p:sp>
      <p:graphicFrame>
        <p:nvGraphicFramePr>
          <p:cNvPr id="129031" name="Object 7"/>
          <p:cNvGraphicFramePr>
            <a:graphicFrameLocks noChangeAspect="1"/>
          </p:cNvGraphicFramePr>
          <p:nvPr>
            <p:extLst/>
          </p:nvPr>
        </p:nvGraphicFramePr>
        <p:xfrm>
          <a:off x="4800601" y="29718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129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9718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5029200" y="36576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1    1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6172200" y="36576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47244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724400" y="1385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60960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71628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7162800" y="13716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85344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29042" name="Object 18"/>
          <p:cNvGraphicFramePr>
            <a:graphicFrameLocks noChangeAspect="1"/>
          </p:cNvGraphicFramePr>
          <p:nvPr>
            <p:extLst/>
          </p:nvPr>
        </p:nvGraphicFramePr>
        <p:xfrm>
          <a:off x="5019675" y="1200151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CorelDRAW" r:id="rId6" imgW="776520" imgH="268560" progId="">
                  <p:embed/>
                </p:oleObj>
              </mc:Choice>
              <mc:Fallback>
                <p:oleObj name="CorelDRAW" r:id="rId6" imgW="776520" imgH="268560" progId="">
                  <p:embed/>
                  <p:pic>
                    <p:nvPicPr>
                      <p:cNvPr id="1290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200151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3" name="Object 19"/>
          <p:cNvGraphicFramePr>
            <a:graphicFrameLocks noChangeAspect="1"/>
          </p:cNvGraphicFramePr>
          <p:nvPr>
            <p:extLst/>
          </p:nvPr>
        </p:nvGraphicFramePr>
        <p:xfrm>
          <a:off x="7429500" y="1133476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CorelDRAW" r:id="rId8" imgW="783000" imgH="349200" progId="">
                  <p:embed/>
                </p:oleObj>
              </mc:Choice>
              <mc:Fallback>
                <p:oleObj name="CorelDRAW" r:id="rId8" imgW="783000" imgH="349200" progId="">
                  <p:embed/>
                  <p:pic>
                    <p:nvPicPr>
                      <p:cNvPr id="1290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133476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45" name="Group 21"/>
          <p:cNvGrpSpPr>
            <a:grpSpLocks/>
          </p:cNvGrpSpPr>
          <p:nvPr/>
        </p:nvGrpSpPr>
        <p:grpSpPr bwMode="auto">
          <a:xfrm>
            <a:off x="2286000" y="4968875"/>
            <a:ext cx="7620000" cy="1016000"/>
            <a:chOff x="480" y="3130"/>
            <a:chExt cx="4800" cy="640"/>
          </a:xfrm>
        </p:grpSpPr>
        <p:sp>
          <p:nvSpPr>
            <p:cNvPr id="129030" name="Text Box 6"/>
            <p:cNvSpPr txBox="1">
              <a:spLocks noChangeArrowheads="1"/>
            </p:cNvSpPr>
            <p:nvPr/>
          </p:nvSpPr>
          <p:spPr bwMode="auto">
            <a:xfrm>
              <a:off x="480" y="3130"/>
              <a:ext cx="480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The </a:t>
              </a:r>
              <a:r>
                <a:rPr lang="en-US" sz="2000" b="1" dirty="0">
                  <a:solidFill>
                    <a:prstClr val="black"/>
                  </a:solidFill>
                  <a:latin typeface="Times New Roman" pitchFamily="18" charset="0"/>
                </a:rPr>
                <a:t>NOR 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operation is shown with a plus sign (+) between the variables and an </a:t>
              </a:r>
              <a:r>
                <a:rPr lang="en-US" sz="2000" dirty="0" err="1">
                  <a:solidFill>
                    <a:prstClr val="black"/>
                  </a:solidFill>
                  <a:latin typeface="Times New Roman" pitchFamily="18" charset="0"/>
                </a:rPr>
                <a:t>overbar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covering them. Thus, the NOR operation is written as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lang="en-US" sz="2000" b="1" i="1" dirty="0">
                  <a:solidFill>
                    <a:prstClr val="black"/>
                  </a:solidFill>
                  <a:latin typeface="Times New Roman" pitchFamily="18" charset="0"/>
                </a:rPr>
                <a:t>+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B.</a:t>
              </a:r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>
              <a:off x="528" y="35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85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9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9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90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90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124201" y="2411413"/>
            <a:ext cx="148272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4967288" y="2411413"/>
            <a:ext cx="149066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829425" y="2411413"/>
            <a:ext cx="1354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514600" y="1752601"/>
            <a:ext cx="3200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Times New Roman" pitchFamily="18" charset="0"/>
              </a:rPr>
              <a:t>Example waveforms: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590800" y="22860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590800" y="34290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2286000" y="3886201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NOR operation will produce a LOW if any input is HIGH. 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2438400" y="1143001"/>
            <a:ext cx="1117614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The NOR Gate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590800" y="28194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CorelDRAW" r:id="rId4" imgW="3454920" imgH="510840" progId="">
                  <p:embed/>
                </p:oleObj>
              </mc:Choice>
              <mc:Fallback>
                <p:oleObj name="CorelDRAW" r:id="rId4" imgW="3454920" imgH="510840" progId="">
                  <p:embed/>
                  <p:pic>
                    <p:nvPicPr>
                      <p:cNvPr id="1372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0" name="WordArt 14"/>
          <p:cNvSpPr>
            <a:spLocks noChangeArrowheads="1" noChangeShapeType="1" noTextEdit="1"/>
          </p:cNvSpPr>
          <p:nvPr/>
        </p:nvSpPr>
        <p:spPr bwMode="auto">
          <a:xfrm>
            <a:off x="2133600" y="44196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3429000" y="4495801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When is the LED is ON for the circuit shown?</a:t>
            </a:r>
          </a:p>
        </p:txBody>
      </p:sp>
      <p:sp>
        <p:nvSpPr>
          <p:cNvPr id="137232" name="WordArt 16"/>
          <p:cNvSpPr>
            <a:spLocks noChangeArrowheads="1" noChangeShapeType="1" noTextEdit="1"/>
          </p:cNvSpPr>
          <p:nvPr/>
        </p:nvSpPr>
        <p:spPr bwMode="auto">
          <a:xfrm>
            <a:off x="2133600" y="52578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505200" y="5257801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The LED will be on when any of the four inputs are HIGH. </a:t>
            </a:r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2971800" y="3429001"/>
          <a:ext cx="5562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CorelDRAW" r:id="rId6" imgW="5480640" imgH="325800" progId="">
                  <p:embed/>
                </p:oleObj>
              </mc:Choice>
              <mc:Fallback>
                <p:oleObj name="CorelDRAW" r:id="rId6" imgW="5480640" imgH="325800" progId="">
                  <p:embed/>
                  <p:pic>
                    <p:nvPicPr>
                      <p:cNvPr id="1372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1"/>
                        <a:ext cx="55626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/>
        </p:nvGraphicFramePr>
        <p:xfrm>
          <a:off x="7391401" y="4267200"/>
          <a:ext cx="244951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CorelDRAW" r:id="rId8" imgW="1392840" imgH="945360" progId="">
                  <p:embed/>
                </p:oleObj>
              </mc:Choice>
              <mc:Fallback>
                <p:oleObj name="CorelDRAW" r:id="rId8" imgW="1392840" imgH="945360" progId="">
                  <p:embed/>
                  <p:pic>
                    <p:nvPicPr>
                      <p:cNvPr id="1372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4267200"/>
                        <a:ext cx="244951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472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60960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71628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7256" name="Text Box 40"/>
          <p:cNvSpPr txBox="1">
            <a:spLocks noChangeArrowheads="1"/>
          </p:cNvSpPr>
          <p:nvPr/>
        </p:nvSpPr>
        <p:spPr bwMode="auto">
          <a:xfrm>
            <a:off x="7162800" y="1371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7257" name="Text Box 41"/>
          <p:cNvSpPr txBox="1">
            <a:spLocks noChangeArrowheads="1"/>
          </p:cNvSpPr>
          <p:nvPr/>
        </p:nvSpPr>
        <p:spPr bwMode="auto">
          <a:xfrm>
            <a:off x="853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37258" name="Object 42"/>
          <p:cNvGraphicFramePr>
            <a:graphicFrameLocks noChangeAspect="1"/>
          </p:cNvGraphicFramePr>
          <p:nvPr/>
        </p:nvGraphicFramePr>
        <p:xfrm>
          <a:off x="5019675" y="1200151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CorelDRAW" r:id="rId10" imgW="776520" imgH="268560" progId="">
                  <p:embed/>
                </p:oleObj>
              </mc:Choice>
              <mc:Fallback>
                <p:oleObj name="CorelDRAW" r:id="rId10" imgW="776520" imgH="268560" progId="">
                  <p:embed/>
                  <p:pic>
                    <p:nvPicPr>
                      <p:cNvPr id="13725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1200151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9" name="Object 43"/>
          <p:cNvGraphicFramePr>
            <a:graphicFrameLocks noChangeAspect="1"/>
          </p:cNvGraphicFramePr>
          <p:nvPr/>
        </p:nvGraphicFramePr>
        <p:xfrm>
          <a:off x="7429500" y="1133476"/>
          <a:ext cx="1371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CorelDRAW" r:id="rId12" imgW="783000" imgH="349200" progId="">
                  <p:embed/>
                </p:oleObj>
              </mc:Choice>
              <mc:Fallback>
                <p:oleObj name="CorelDRAW" r:id="rId12" imgW="783000" imgH="349200" progId="">
                  <p:embed/>
                  <p:pic>
                    <p:nvPicPr>
                      <p:cNvPr id="1372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133476"/>
                        <a:ext cx="1371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510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19" grpId="0" animBg="1"/>
      <p:bldP spid="137220" grpId="0" animBg="1"/>
      <p:bldP spid="137226" grpId="0"/>
      <p:bldP spid="137230" grpId="0" animBg="1"/>
      <p:bldP spid="137231" grpId="0"/>
      <p:bldP spid="137232" grpId="0" animBg="1"/>
      <p:bldP spid="1372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362200" y="17526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XOR gate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produces a HIGH output only when both inputs are at opposite logic levels.  The truth table is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2438400" y="1143001"/>
            <a:ext cx="1117614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The XOR Gate</a:t>
            </a:r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4800601" y="25908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135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5908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5029200" y="32766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1    1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6172200" y="32766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472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60960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5180" name="Text Box 12"/>
          <p:cNvSpPr txBox="1">
            <a:spLocks noChangeArrowheads="1"/>
          </p:cNvSpPr>
          <p:nvPr/>
        </p:nvSpPr>
        <p:spPr bwMode="auto">
          <a:xfrm>
            <a:off x="71628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auto">
          <a:xfrm>
            <a:off x="7162800" y="1371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5182" name="Text Box 14"/>
          <p:cNvSpPr txBox="1">
            <a:spLocks noChangeArrowheads="1"/>
          </p:cNvSpPr>
          <p:nvPr/>
        </p:nvSpPr>
        <p:spPr bwMode="auto">
          <a:xfrm>
            <a:off x="853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35189" name="Object 21"/>
          <p:cNvGraphicFramePr>
            <a:graphicFrameLocks noChangeAspect="1"/>
          </p:cNvGraphicFramePr>
          <p:nvPr/>
        </p:nvGraphicFramePr>
        <p:xfrm>
          <a:off x="5029200" y="1219200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CorelDRAW" r:id="rId6" imgW="1338120" imgH="424440" progId="">
                  <p:embed/>
                </p:oleObj>
              </mc:Choice>
              <mc:Fallback>
                <p:oleObj name="CorelDRAW" r:id="rId6" imgW="1338120" imgH="424440" progId="">
                  <p:embed/>
                  <p:pic>
                    <p:nvPicPr>
                      <p:cNvPr id="1351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19200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/>
        </p:nvGraphicFramePr>
        <p:xfrm>
          <a:off x="7467600" y="1143001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CorelDRAW" r:id="rId8" imgW="916920" imgH="406080" progId="">
                  <p:embed/>
                </p:oleObj>
              </mc:Choice>
              <mc:Fallback>
                <p:oleObj name="CorelDRAW" r:id="rId8" imgW="916920" imgH="406080" progId="">
                  <p:embed/>
                  <p:pic>
                    <p:nvPicPr>
                      <p:cNvPr id="1351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1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99" name="Group 31"/>
          <p:cNvGrpSpPr>
            <a:grpSpLocks/>
          </p:cNvGrpSpPr>
          <p:nvPr/>
        </p:nvGrpSpPr>
        <p:grpSpPr bwMode="auto">
          <a:xfrm>
            <a:off x="3238501" y="4628950"/>
            <a:ext cx="7239000" cy="1169988"/>
            <a:chOff x="480" y="2976"/>
            <a:chExt cx="4560" cy="737"/>
          </a:xfrm>
        </p:grpSpPr>
        <p:sp>
          <p:nvSpPr>
            <p:cNvPr id="135186" name="Text Box 18"/>
            <p:cNvSpPr txBox="1">
              <a:spLocks noChangeArrowheads="1"/>
            </p:cNvSpPr>
            <p:nvPr/>
          </p:nvSpPr>
          <p:spPr bwMode="auto">
            <a:xfrm>
              <a:off x="480" y="2976"/>
              <a:ext cx="456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The </a:t>
              </a:r>
              <a:r>
                <a:rPr lang="en-US" sz="2000" b="1" dirty="0">
                  <a:solidFill>
                    <a:prstClr val="black"/>
                  </a:solidFill>
                  <a:latin typeface="Times New Roman" pitchFamily="18" charset="0"/>
                </a:rPr>
                <a:t>XOR 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operation is written as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X = AB + AB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. Alternatively, it can be written with a circled plus sign between the variables as 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X = A + B.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933" y="3488"/>
              <a:ext cx="159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194" name="Line 26"/>
            <p:cNvSpPr>
              <a:spLocks noChangeShapeType="1"/>
            </p:cNvSpPr>
            <p:nvPr/>
          </p:nvSpPr>
          <p:spPr bwMode="auto">
            <a:xfrm>
              <a:off x="3456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195" name="Line 27"/>
            <p:cNvSpPr>
              <a:spLocks noChangeShapeType="1"/>
            </p:cNvSpPr>
            <p:nvPr/>
          </p:nvSpPr>
          <p:spPr bwMode="auto">
            <a:xfrm>
              <a:off x="2952" y="30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5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5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5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5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7943850" y="2411413"/>
            <a:ext cx="2286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1112" name="Rectangle 40"/>
          <p:cNvSpPr>
            <a:spLocks noChangeArrowheads="1"/>
          </p:cNvSpPr>
          <p:nvPr/>
        </p:nvSpPr>
        <p:spPr bwMode="auto">
          <a:xfrm>
            <a:off x="6858001" y="2411413"/>
            <a:ext cx="63817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1111" name="Rectangle 39"/>
          <p:cNvSpPr>
            <a:spLocks noChangeArrowheads="1"/>
          </p:cNvSpPr>
          <p:nvPr/>
        </p:nvSpPr>
        <p:spPr bwMode="auto">
          <a:xfrm>
            <a:off x="6191250" y="2411413"/>
            <a:ext cx="2857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3124200" y="2411413"/>
            <a:ext cx="3810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267200" y="2411413"/>
            <a:ext cx="338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4953001" y="2411413"/>
            <a:ext cx="56356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2514600" y="1752601"/>
            <a:ext cx="3200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Times New Roman" pitchFamily="18" charset="0"/>
              </a:rPr>
              <a:t>Example waveforms: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2590800" y="22860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2590800" y="34290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2286000" y="3886201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Notice that the XOR gate will produce a HIGH only when exactly one input is HIGH. </a:t>
            </a: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2438400" y="1143001"/>
            <a:ext cx="1117614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The XOR Gate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2590800" y="28194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CorelDRAW" r:id="rId4" imgW="3454920" imgH="510840" progId="">
                  <p:embed/>
                </p:oleObj>
              </mc:Choice>
              <mc:Fallback>
                <p:oleObj name="CorelDRAW" r:id="rId4" imgW="3454920" imgH="510840" progId="">
                  <p:embed/>
                  <p:pic>
                    <p:nvPicPr>
                      <p:cNvPr id="1310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6" name="WordArt 14"/>
          <p:cNvSpPr>
            <a:spLocks noChangeArrowheads="1" noChangeShapeType="1" noTextEdit="1"/>
          </p:cNvSpPr>
          <p:nvPr/>
        </p:nvSpPr>
        <p:spPr bwMode="auto">
          <a:xfrm>
            <a:off x="2209800" y="4724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429000" y="4648201"/>
            <a:ext cx="655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If the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and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waveforms are both inverted for the above waveforms, how is the output affected?</a:t>
            </a:r>
          </a:p>
        </p:txBody>
      </p:sp>
      <p:sp>
        <p:nvSpPr>
          <p:cNvPr id="131098" name="Text Box 26"/>
          <p:cNvSpPr txBox="1">
            <a:spLocks noChangeArrowheads="1"/>
          </p:cNvSpPr>
          <p:nvPr/>
        </p:nvSpPr>
        <p:spPr bwMode="auto">
          <a:xfrm>
            <a:off x="3429000" y="5486401"/>
            <a:ext cx="373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There is no change in the output. </a:t>
            </a:r>
          </a:p>
        </p:txBody>
      </p:sp>
      <p:graphicFrame>
        <p:nvGraphicFramePr>
          <p:cNvPr id="131114" name="Object 42"/>
          <p:cNvGraphicFramePr>
            <a:graphicFrameLocks noChangeAspect="1"/>
          </p:cNvGraphicFramePr>
          <p:nvPr/>
        </p:nvGraphicFramePr>
        <p:xfrm>
          <a:off x="2914650" y="3429001"/>
          <a:ext cx="56388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CorelDRAW" r:id="rId6" imgW="5515200" imgH="331200" progId="">
                  <p:embed/>
                </p:oleObj>
              </mc:Choice>
              <mc:Fallback>
                <p:oleObj name="CorelDRAW" r:id="rId6" imgW="5515200" imgH="331200" progId="">
                  <p:embed/>
                  <p:pic>
                    <p:nvPicPr>
                      <p:cNvPr id="1311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429001"/>
                        <a:ext cx="56388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5" name="Text Box 43"/>
          <p:cNvSpPr txBox="1">
            <a:spLocks noChangeArrowheads="1"/>
          </p:cNvSpPr>
          <p:nvPr/>
        </p:nvSpPr>
        <p:spPr bwMode="auto">
          <a:xfrm>
            <a:off x="472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117" name="Text Box 45"/>
          <p:cNvSpPr txBox="1">
            <a:spLocks noChangeArrowheads="1"/>
          </p:cNvSpPr>
          <p:nvPr/>
        </p:nvSpPr>
        <p:spPr bwMode="auto">
          <a:xfrm>
            <a:off x="60960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1118" name="Text Box 46"/>
          <p:cNvSpPr txBox="1">
            <a:spLocks noChangeArrowheads="1"/>
          </p:cNvSpPr>
          <p:nvPr/>
        </p:nvSpPr>
        <p:spPr bwMode="auto">
          <a:xfrm>
            <a:off x="71628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1119" name="Text Box 47"/>
          <p:cNvSpPr txBox="1">
            <a:spLocks noChangeArrowheads="1"/>
          </p:cNvSpPr>
          <p:nvPr/>
        </p:nvSpPr>
        <p:spPr bwMode="auto">
          <a:xfrm>
            <a:off x="7162800" y="1371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1120" name="Text Box 48"/>
          <p:cNvSpPr txBox="1">
            <a:spLocks noChangeArrowheads="1"/>
          </p:cNvSpPr>
          <p:nvPr/>
        </p:nvSpPr>
        <p:spPr bwMode="auto">
          <a:xfrm>
            <a:off x="853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31121" name="Object 49"/>
          <p:cNvGraphicFramePr>
            <a:graphicFrameLocks noChangeAspect="1"/>
          </p:cNvGraphicFramePr>
          <p:nvPr/>
        </p:nvGraphicFramePr>
        <p:xfrm>
          <a:off x="5029200" y="1219200"/>
          <a:ext cx="1447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CorelDRAW" r:id="rId8" imgW="1338120" imgH="424440" progId="">
                  <p:embed/>
                </p:oleObj>
              </mc:Choice>
              <mc:Fallback>
                <p:oleObj name="CorelDRAW" r:id="rId8" imgW="1338120" imgH="424440" progId="">
                  <p:embed/>
                  <p:pic>
                    <p:nvPicPr>
                      <p:cNvPr id="13112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19200"/>
                        <a:ext cx="1447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2" name="Object 50"/>
          <p:cNvGraphicFramePr>
            <a:graphicFrameLocks noChangeAspect="1"/>
          </p:cNvGraphicFramePr>
          <p:nvPr/>
        </p:nvGraphicFramePr>
        <p:xfrm>
          <a:off x="7467600" y="1143001"/>
          <a:ext cx="1295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CorelDRAW" r:id="rId10" imgW="916920" imgH="406080" progId="">
                  <p:embed/>
                </p:oleObj>
              </mc:Choice>
              <mc:Fallback>
                <p:oleObj name="CorelDRAW" r:id="rId10" imgW="916920" imgH="406080" progId="">
                  <p:embed/>
                  <p:pic>
                    <p:nvPicPr>
                      <p:cNvPr id="1311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1"/>
                        <a:ext cx="12954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48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3" grpId="0" animBg="1"/>
      <p:bldP spid="131112" grpId="0" animBg="1"/>
      <p:bldP spid="131111" grpId="0" animBg="1"/>
      <p:bldP spid="131074" grpId="0" animBg="1"/>
      <p:bldP spid="131075" grpId="0" animBg="1"/>
      <p:bldP spid="131076" grpId="0" animBg="1"/>
      <p:bldP spid="131082" grpId="0"/>
      <p:bldP spid="131086" grpId="0" animBg="1"/>
      <p:bldP spid="131096" grpId="0"/>
      <p:bldP spid="1310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2362200" y="17526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XNOR gate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produces a HIGH output only when both inputs are at the same logic level.  The truth table is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2438401" y="1143001"/>
            <a:ext cx="1228221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The XNOR Gate</a:t>
            </a: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4800601" y="25908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5908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5029200" y="32766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1    1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172200" y="32766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472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248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71628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7162800" y="1371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853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2286000" y="4648200"/>
            <a:ext cx="7620000" cy="1016000"/>
            <a:chOff x="480" y="2928"/>
            <a:chExt cx="4800" cy="640"/>
          </a:xfrm>
        </p:grpSpPr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80" y="2928"/>
              <a:ext cx="480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           The </a:t>
              </a:r>
              <a:r>
                <a:rPr lang="en-US" sz="2000" b="1" dirty="0">
                  <a:solidFill>
                    <a:prstClr val="black"/>
                  </a:solidFill>
                  <a:latin typeface="Times New Roman" pitchFamily="18" charset="0"/>
                </a:rPr>
                <a:t>XNOR 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operation shown as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X = AB + AB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. Alternatively, the XNOR operation can be shown with a circled dot between the variables. Thus, it can be shown as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  </a:t>
              </a:r>
              <a:r>
                <a:rPr lang="en-US" sz="2000" b="1" i="1" baseline="30000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  B.</a:t>
              </a:r>
            </a:p>
          </p:txBody>
        </p:sp>
        <p:sp>
          <p:nvSpPr>
            <p:cNvPr id="139284" name="Line 20"/>
            <p:cNvSpPr>
              <a:spLocks noChangeShapeType="1"/>
            </p:cNvSpPr>
            <p:nvPr/>
          </p:nvSpPr>
          <p:spPr bwMode="auto">
            <a:xfrm>
              <a:off x="3360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285" name="Line 21"/>
            <p:cNvSpPr>
              <a:spLocks noChangeShapeType="1"/>
            </p:cNvSpPr>
            <p:nvPr/>
          </p:nvSpPr>
          <p:spPr bwMode="auto">
            <a:xfrm>
              <a:off x="3504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288" name="Oval 24"/>
            <p:cNvSpPr>
              <a:spLocks noChangeArrowheads="1"/>
            </p:cNvSpPr>
            <p:nvPr/>
          </p:nvSpPr>
          <p:spPr bwMode="auto">
            <a:xfrm>
              <a:off x="2508" y="3360"/>
              <a:ext cx="162" cy="1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39291" name="Object 27"/>
          <p:cNvGraphicFramePr>
            <a:graphicFrameLocks noChangeAspect="1"/>
          </p:cNvGraphicFramePr>
          <p:nvPr/>
        </p:nvGraphicFramePr>
        <p:xfrm>
          <a:off x="5029200" y="1187450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CorelDRAW" r:id="rId6" imgW="1338120" imgH="424440" progId="">
                  <p:embed/>
                </p:oleObj>
              </mc:Choice>
              <mc:Fallback>
                <p:oleObj name="CorelDRAW" r:id="rId6" imgW="1338120" imgH="424440" progId="">
                  <p:embed/>
                  <p:pic>
                    <p:nvPicPr>
                      <p:cNvPr id="1392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87450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2" name="Object 28"/>
          <p:cNvGraphicFramePr>
            <a:graphicFrameLocks noChangeAspect="1"/>
          </p:cNvGraphicFramePr>
          <p:nvPr/>
        </p:nvGraphicFramePr>
        <p:xfrm>
          <a:off x="7467600" y="1143000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CorelDRAW" r:id="rId8" imgW="916920" imgH="406080" progId="">
                  <p:embed/>
                </p:oleObj>
              </mc:Choice>
              <mc:Fallback>
                <p:oleObj name="CorelDRAW" r:id="rId8" imgW="916920" imgH="406080" progId="">
                  <p:embed/>
                  <p:pic>
                    <p:nvPicPr>
                      <p:cNvPr id="1392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0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83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9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9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9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3495675" y="2411413"/>
            <a:ext cx="7429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8191500" y="2411413"/>
            <a:ext cx="3429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7486650" y="2411413"/>
            <a:ext cx="4381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457950" y="2411413"/>
            <a:ext cx="36195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981326" y="2411413"/>
            <a:ext cx="14287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4614864" y="2411413"/>
            <a:ext cx="338137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5486400" y="2411413"/>
            <a:ext cx="6858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2514600" y="1752601"/>
            <a:ext cx="3200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Times New Roman" pitchFamily="18" charset="0"/>
              </a:rPr>
              <a:t>Example waveforms: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2590800" y="22860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2590800" y="34290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2286000" y="3886201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Notice that the XNOR gate will produce a HIGH when both inputs are the same. This makes it useful for comparison functions. 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2438401" y="1143001"/>
            <a:ext cx="1228221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The XNOR Gate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2590800" y="28194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141328" name="Object 16"/>
          <p:cNvGraphicFramePr>
            <a:graphicFrameLocks noChangeAspect="1"/>
          </p:cNvGraphicFramePr>
          <p:nvPr/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CorelDRAW" r:id="rId4" imgW="3454920" imgH="510840" progId="">
                  <p:embed/>
                </p:oleObj>
              </mc:Choice>
              <mc:Fallback>
                <p:oleObj name="CorelDRAW" r:id="rId4" imgW="3454920" imgH="510840" progId="">
                  <p:embed/>
                  <p:pic>
                    <p:nvPicPr>
                      <p:cNvPr id="1413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9" name="WordArt 17"/>
          <p:cNvSpPr>
            <a:spLocks noChangeArrowheads="1" noChangeShapeType="1" noTextEdit="1"/>
          </p:cNvSpPr>
          <p:nvPr/>
        </p:nvSpPr>
        <p:spPr bwMode="auto">
          <a:xfrm>
            <a:off x="2209800" y="4724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3429000" y="4648201"/>
            <a:ext cx="655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If the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waveform is inverted but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remains the same, how is the output affected?</a:t>
            </a: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3429000" y="5486401"/>
            <a:ext cx="312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The output will be inverted.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472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1342" name="Text Box 30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1343" name="Text Box 31"/>
          <p:cNvSpPr txBox="1">
            <a:spLocks noChangeArrowheads="1"/>
          </p:cNvSpPr>
          <p:nvPr/>
        </p:nvSpPr>
        <p:spPr bwMode="auto">
          <a:xfrm>
            <a:off x="6248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41344" name="Text Box 32"/>
          <p:cNvSpPr txBox="1">
            <a:spLocks noChangeArrowheads="1"/>
          </p:cNvSpPr>
          <p:nvPr/>
        </p:nvSpPr>
        <p:spPr bwMode="auto">
          <a:xfrm>
            <a:off x="71628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1345" name="Text Box 33"/>
          <p:cNvSpPr txBox="1">
            <a:spLocks noChangeArrowheads="1"/>
          </p:cNvSpPr>
          <p:nvPr/>
        </p:nvSpPr>
        <p:spPr bwMode="auto">
          <a:xfrm>
            <a:off x="7162800" y="1371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1346" name="Text Box 34"/>
          <p:cNvSpPr txBox="1">
            <a:spLocks noChangeArrowheads="1"/>
          </p:cNvSpPr>
          <p:nvPr/>
        </p:nvSpPr>
        <p:spPr bwMode="auto">
          <a:xfrm>
            <a:off x="853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41347" name="Object 35"/>
          <p:cNvGraphicFramePr>
            <a:graphicFrameLocks noChangeAspect="1"/>
          </p:cNvGraphicFramePr>
          <p:nvPr/>
        </p:nvGraphicFramePr>
        <p:xfrm>
          <a:off x="5029200" y="1187450"/>
          <a:ext cx="152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CorelDRAW" r:id="rId6" imgW="1338120" imgH="424440" progId="">
                  <p:embed/>
                </p:oleObj>
              </mc:Choice>
              <mc:Fallback>
                <p:oleObj name="CorelDRAW" r:id="rId6" imgW="1338120" imgH="424440" progId="">
                  <p:embed/>
                  <p:pic>
                    <p:nvPicPr>
                      <p:cNvPr id="14134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87450"/>
                        <a:ext cx="152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8" name="Object 36"/>
          <p:cNvGraphicFramePr>
            <a:graphicFrameLocks noChangeAspect="1"/>
          </p:cNvGraphicFramePr>
          <p:nvPr/>
        </p:nvGraphicFramePr>
        <p:xfrm>
          <a:off x="7467600" y="1143000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CorelDRAW" r:id="rId8" imgW="916920" imgH="406080" progId="">
                  <p:embed/>
                </p:oleObj>
              </mc:Choice>
              <mc:Fallback>
                <p:oleObj name="CorelDRAW" r:id="rId8" imgW="916920" imgH="406080" progId="">
                  <p:embed/>
                  <p:pic>
                    <p:nvPicPr>
                      <p:cNvPr id="14134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0"/>
                        <a:ext cx="1371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50" name="Object 38"/>
          <p:cNvGraphicFramePr>
            <a:graphicFrameLocks noChangeAspect="1"/>
          </p:cNvGraphicFramePr>
          <p:nvPr/>
        </p:nvGraphicFramePr>
        <p:xfrm>
          <a:off x="2947988" y="3429001"/>
          <a:ext cx="5588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CorelDRAW" r:id="rId10" imgW="5515200" imgH="331200" progId="">
                  <p:embed/>
                </p:oleObj>
              </mc:Choice>
              <mc:Fallback>
                <p:oleObj name="CorelDRAW" r:id="rId10" imgW="5515200" imgH="331200" progId="">
                  <p:embed/>
                  <p:pic>
                    <p:nvPicPr>
                      <p:cNvPr id="14135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429001"/>
                        <a:ext cx="5588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9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9" grpId="0" animBg="1"/>
      <p:bldP spid="141314" grpId="0" animBg="1"/>
      <p:bldP spid="141315" grpId="0" animBg="1"/>
      <p:bldP spid="141316" grpId="0" animBg="1"/>
      <p:bldP spid="141317" grpId="0" animBg="1"/>
      <p:bldP spid="141318" grpId="0" animBg="1"/>
      <p:bldP spid="141319" grpId="0" animBg="1"/>
      <p:bldP spid="141325" grpId="0"/>
      <p:bldP spid="141329" grpId="0" animBg="1"/>
      <p:bldP spid="141330" grpId="0"/>
      <p:bldP spid="1413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2362200" y="1828801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Two major fixed function logic families are TTL and CMOS. A third technology is </a:t>
            </a:r>
            <a:r>
              <a:rPr lang="en-US" sz="2000" dirty="0" err="1">
                <a:solidFill>
                  <a:prstClr val="black"/>
                </a:solidFill>
                <a:latin typeface="Times New Roman" pitchFamily="18" charset="0"/>
              </a:rPr>
              <a:t>BiCMOS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, which combines the first two. Packaging for fixed function logic is shown. 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438400" y="1143001"/>
            <a:ext cx="1521570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Fixed Function Logic</a:t>
            </a:r>
          </a:p>
        </p:txBody>
      </p:sp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2438400" y="3048000"/>
          <a:ext cx="73152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CorelDRAW" r:id="rId4" imgW="4844880" imgH="1680480" progId="">
                  <p:embed/>
                </p:oleObj>
              </mc:Choice>
              <mc:Fallback>
                <p:oleObj name="CorelDRAW" r:id="rId4" imgW="4844880" imgH="1680480" progId="">
                  <p:embed/>
                  <p:pic>
                    <p:nvPicPr>
                      <p:cNvPr id="7784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48000"/>
                        <a:ext cx="73152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3733800" y="5562601"/>
            <a:ext cx="6096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</a:rPr>
              <a:t>Dual in-line (DIP) package                        Small outline (SOIC) package</a:t>
            </a:r>
          </a:p>
        </p:txBody>
      </p:sp>
    </p:spTree>
    <p:extLst>
      <p:ext uri="{BB962C8B-B14F-4D97-AF65-F5344CB8AC3E}">
        <p14:creationId xmlns:p14="http://schemas.microsoft.com/office/powerpoint/2010/main" val="381537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2362200" y="167640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Some common gate configurations are shown.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2438400" y="1143001"/>
            <a:ext cx="1521570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Fixed Function Logic</a:t>
            </a: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2819401" y="2057400"/>
          <a:ext cx="6380163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CorelDRAW" r:id="rId4" imgW="5938920" imgH="3744720" progId="">
                  <p:embed/>
                </p:oleObj>
              </mc:Choice>
              <mc:Fallback>
                <p:oleObj name="CorelDRAW" r:id="rId4" imgW="5938920" imgH="3744720" progId="">
                  <p:embed/>
                  <p:pic>
                    <p:nvPicPr>
                      <p:cNvPr id="1433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057400"/>
                        <a:ext cx="6380163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3581400" y="2286000"/>
            <a:ext cx="5181600" cy="3810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2362200" y="1676400"/>
            <a:ext cx="7696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Logic symbols show the gates and associated pin numbers. 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438400" y="1143001"/>
            <a:ext cx="1521570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Fixed Function Logic</a:t>
            </a:r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3886201" y="2362200"/>
          <a:ext cx="4519613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CorelDRAW" r:id="rId4" imgW="2619360" imgH="2028600" progId="">
                  <p:embed/>
                </p:oleObj>
              </mc:Choice>
              <mc:Fallback>
                <p:oleObj name="CorelDRAW" r:id="rId4" imgW="2619360" imgH="2028600" progId="">
                  <p:embed/>
                  <p:pic>
                    <p:nvPicPr>
                      <p:cNvPr id="147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362200"/>
                        <a:ext cx="4519613" cy="354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0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362200" y="1676401"/>
            <a:ext cx="7696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Data sheets include  limits and conditions set by the manufacturer as well as DC and AC characteristics. For example, some maximum ratings for a 74HC00A are: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2438400" y="1143000"/>
            <a:ext cx="2404826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Fixed Function Logic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extLst/>
          </p:nvPr>
        </p:nvGraphicFramePr>
        <p:xfrm>
          <a:off x="2743200" y="2895600"/>
          <a:ext cx="6553200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CorelDRAW" r:id="rId4" imgW="2998080" imgH="1482120" progId="">
                  <p:embed/>
                </p:oleObj>
              </mc:Choice>
              <mc:Fallback>
                <p:oleObj name="CorelDRAW" r:id="rId4" imgW="2998080" imgH="1482120" progId="">
                  <p:embed/>
                  <p:pic>
                    <p:nvPicPr>
                      <p:cNvPr id="14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6553200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65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362200" y="17526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inverter performs the Boolean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NOT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operation. When the input is LOW, the output is HIGH; when the input is HIGH, the output is LOW. 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2438400" y="1143000"/>
            <a:ext cx="1457450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The Inverter</a:t>
            </a:r>
          </a:p>
        </p:txBody>
      </p:sp>
      <p:graphicFrame>
        <p:nvGraphicFramePr>
          <p:cNvPr id="3109" name="Object 37"/>
          <p:cNvGraphicFramePr>
            <a:graphicFrameLocks noChangeAspect="1"/>
          </p:cNvGraphicFramePr>
          <p:nvPr>
            <p:extLst/>
          </p:nvPr>
        </p:nvGraphicFramePr>
        <p:xfrm>
          <a:off x="4800600" y="1143000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orelDRAW" r:id="rId4" imgW="719280" imgH="300600" progId="">
                  <p:embed/>
                </p:oleObj>
              </mc:Choice>
              <mc:Fallback>
                <p:oleObj name="CorelDRAW" r:id="rId4" imgW="719280" imgH="300600" progId="">
                  <p:embed/>
                  <p:pic>
                    <p:nvPicPr>
                      <p:cNvPr id="31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143000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4800600" y="9906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5943600" y="9906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3115" name="Object 43"/>
          <p:cNvGraphicFramePr>
            <a:graphicFrameLocks noChangeAspect="1"/>
          </p:cNvGraphicFramePr>
          <p:nvPr>
            <p:extLst/>
          </p:nvPr>
        </p:nvGraphicFramePr>
        <p:xfrm>
          <a:off x="5181600" y="3125788"/>
          <a:ext cx="22860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DRAW" r:id="rId6" imgW="1295280" imgH="850680" progId="">
                  <p:embed/>
                </p:oleObj>
              </mc:Choice>
              <mc:Fallback>
                <p:oleObj name="CorelDRAW" r:id="rId6" imgW="1295280" imgH="850680" progId="">
                  <p:embed/>
                  <p:pic>
                    <p:nvPicPr>
                      <p:cNvPr id="311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25788"/>
                        <a:ext cx="22860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5105401" y="3897314"/>
            <a:ext cx="275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LOW (0) 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HIGH (1)</a:t>
            </a:r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5105401" y="4176714"/>
            <a:ext cx="2752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HIGH (1)    </a:t>
            </a: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LOW(0)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438400" y="4852989"/>
            <a:ext cx="7696200" cy="708025"/>
            <a:chOff x="528" y="3130"/>
            <a:chExt cx="4848" cy="446"/>
          </a:xfrm>
        </p:grpSpPr>
        <p:sp>
          <p:nvSpPr>
            <p:cNvPr id="3118" name="Text Box 46"/>
            <p:cNvSpPr txBox="1">
              <a:spLocks noChangeArrowheads="1"/>
            </p:cNvSpPr>
            <p:nvPr/>
          </p:nvSpPr>
          <p:spPr bwMode="auto">
            <a:xfrm>
              <a:off x="528" y="3130"/>
              <a:ext cx="48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The </a:t>
              </a:r>
              <a:r>
                <a:rPr lang="en-US" sz="2000" b="1" dirty="0">
                  <a:solidFill>
                    <a:prstClr val="black"/>
                  </a:solidFill>
                  <a:latin typeface="Times New Roman" pitchFamily="18" charset="0"/>
                </a:rPr>
                <a:t>NOT 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operation (complement) is shown with an </a:t>
              </a:r>
              <a:r>
                <a:rPr lang="en-US" sz="2000" dirty="0" err="1">
                  <a:solidFill>
                    <a:prstClr val="black"/>
                  </a:solidFill>
                  <a:latin typeface="Times New Roman" pitchFamily="18" charset="0"/>
                </a:rPr>
                <a:t>overbar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. Thus, the Boolean expression for an inverter is </a:t>
              </a:r>
              <a:r>
                <a:rPr lang="en-US" sz="2000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r>
                <a:rPr lang="en-US" sz="2000" dirty="0">
                  <a:solidFill>
                    <a:srgbClr val="FF0000"/>
                  </a:solidFill>
                  <a:latin typeface="Times New Roman" pitchFamily="18" charset="0"/>
                </a:rPr>
                <a:t> =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sz="2000" i="1" dirty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3119" name="Line 47"/>
            <p:cNvSpPr>
              <a:spLocks noChangeShapeType="1"/>
            </p:cNvSpPr>
            <p:nvPr/>
          </p:nvSpPr>
          <p:spPr bwMode="auto">
            <a:xfrm>
              <a:off x="3216" y="3353"/>
              <a:ext cx="191" cy="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9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" grpId="0"/>
      <p:bldP spid="3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Examples</a:t>
            </a:r>
            <a:br>
              <a:rPr lang="en-GB" sz="2000" dirty="0"/>
            </a:br>
            <a:endParaRPr lang="en-GB" sz="2000" dirty="0"/>
          </a:p>
        </p:txBody>
      </p:sp>
      <p:pic>
        <p:nvPicPr>
          <p:cNvPr id="179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7613" y="2329656"/>
            <a:ext cx="46767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0" y="1371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Signal A and B are applied to a 2 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/p AND Gate. What is the o/p X</a:t>
            </a:r>
          </a:p>
        </p:txBody>
      </p:sp>
    </p:spTree>
    <p:extLst>
      <p:ext uri="{BB962C8B-B14F-4D97-AF65-F5344CB8AC3E}">
        <p14:creationId xmlns:p14="http://schemas.microsoft.com/office/powerpoint/2010/main" val="13341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Examples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371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Signals A, B and C are applied to a 3 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/p AND Gate. What is the o/p X</a:t>
            </a: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1" y="2362200"/>
            <a:ext cx="61055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51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Examples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371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For the 5 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/p waveforms shown determine the o/p if the 5 signals are 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ANDed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. Determine the o/p if the 5 signals are 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ORed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. </a:t>
            </a: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1" y="2514601"/>
            <a:ext cx="50196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6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Examples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371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Show that the o/p from the two gates shown are identical for the 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/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ps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 A and B</a:t>
            </a:r>
          </a:p>
        </p:txBody>
      </p:sp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743200"/>
            <a:ext cx="54292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885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Examples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371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Show that the o/p from the XNOR is as shown for the 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/</a:t>
            </a:r>
            <a:r>
              <a:rPr lang="en-GB" sz="2000" dirty="0" err="1">
                <a:solidFill>
                  <a:prstClr val="black"/>
                </a:solidFill>
                <a:latin typeface="Times New Roman" pitchFamily="18" charset="0"/>
              </a:rPr>
              <a:t>ps</a:t>
            </a:r>
            <a:r>
              <a:rPr lang="en-GB" sz="2000" dirty="0">
                <a:solidFill>
                  <a:prstClr val="black"/>
                </a:solidFill>
                <a:latin typeface="Times New Roman" pitchFamily="18" charset="0"/>
              </a:rPr>
              <a:t> A and B</a:t>
            </a:r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2895600"/>
            <a:ext cx="64484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27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2438400" y="1143000"/>
            <a:ext cx="1457450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The Inverter</a:t>
            </a:r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>
            <p:extLst/>
          </p:nvPr>
        </p:nvGraphicFramePr>
        <p:xfrm>
          <a:off x="2895600" y="2376489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orelDRAW" r:id="rId4" imgW="3454920" imgH="224280" progId="">
                  <p:embed/>
                </p:oleObj>
              </mc:Choice>
              <mc:Fallback>
                <p:oleObj name="CorelDRAW" r:id="rId4" imgW="3454920" imgH="224280" progId="">
                  <p:embed/>
                  <p:pic>
                    <p:nvPicPr>
                      <p:cNvPr id="108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76489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>
            <p:extLst/>
          </p:nvPr>
        </p:nvGraphicFramePr>
        <p:xfrm>
          <a:off x="2895600" y="2835276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orelDRAW" r:id="rId6" imgW="3454920" imgH="224280" progId="">
                  <p:embed/>
                </p:oleObj>
              </mc:Choice>
              <mc:Fallback>
                <p:oleObj name="CorelDRAW" r:id="rId6" imgW="3454920" imgH="224280" progId="">
                  <p:embed/>
                  <p:pic>
                    <p:nvPicPr>
                      <p:cNvPr id="108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35276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514600" y="1752600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Example waveforms: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2590800" y="22860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590800" y="2819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/>
          </p:nvPr>
        </p:nvGraphicFramePr>
        <p:xfrm>
          <a:off x="4648200" y="1143000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orelDRAW" r:id="rId8" imgW="719280" imgH="300600" progId="">
                  <p:embed/>
                </p:oleObj>
              </mc:Choice>
              <mc:Fallback>
                <p:oleObj name="CorelDRAW" r:id="rId8" imgW="719280" imgH="300600" progId="">
                  <p:embed/>
                  <p:pic>
                    <p:nvPicPr>
                      <p:cNvPr id="108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43000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4648200" y="9906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791200" y="9906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2209800" y="3352800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A group of inverters can be used to form the 1’s complement of a binary number: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>
            <p:extLst/>
          </p:nvPr>
        </p:nvGraphicFramePr>
        <p:xfrm>
          <a:off x="4800601" y="4375151"/>
          <a:ext cx="4564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CorelDRAW" r:id="rId10" imgW="2548080" imgH="697680" progId="">
                  <p:embed/>
                </p:oleObj>
              </mc:Choice>
              <mc:Fallback>
                <p:oleObj name="CorelDRAW" r:id="rId10" imgW="2548080" imgH="697680" progId="">
                  <p:embed/>
                  <p:pic>
                    <p:nvPicPr>
                      <p:cNvPr id="1085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375151"/>
                        <a:ext cx="45640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6376989" y="3810000"/>
            <a:ext cx="2759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Binary number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6392864" y="5822950"/>
            <a:ext cx="2759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1’s complement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057774" y="4048125"/>
            <a:ext cx="477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1       0      0       0       1     1      0       1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5057774" y="5532438"/>
            <a:ext cx="44832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0       1      1      1      0       0      1       0</a:t>
            </a:r>
          </a:p>
        </p:txBody>
      </p:sp>
    </p:spTree>
    <p:extLst>
      <p:ext uri="{BB962C8B-B14F-4D97-AF65-F5344CB8AC3E}">
        <p14:creationId xmlns:p14="http://schemas.microsoft.com/office/powerpoint/2010/main" val="10659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3" grpId="0"/>
      <p:bldP spid="108554" grpId="0"/>
      <p:bldP spid="108561" grpId="0"/>
      <p:bldP spid="108563" grpId="0"/>
      <p:bldP spid="108564" grpId="0"/>
      <p:bldP spid="108565" grpId="0"/>
      <p:bldP spid="1085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362200" y="17526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AND gate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produces a HIGH output when all inputs are HIGH; otherwise, the output is LOW.  For a 2-input gate, the truth table is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438401" y="1143000"/>
            <a:ext cx="1739835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The AND Gate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2286000" y="4800601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AND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operation is usually shown with a dot between the variables but it may be implied (no dot). Thus, the AND operation is written as 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A </a:t>
            </a:r>
            <a:r>
              <a:rPr lang="en-US" sz="2000" b="1" i="1" baseline="30000" dirty="0">
                <a:solidFill>
                  <a:prstClr val="black"/>
                </a:solidFill>
                <a:latin typeface="Times New Roman" pitchFamily="18" charset="0"/>
              </a:rPr>
              <a:t>.</a:t>
            </a: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B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or </a:t>
            </a:r>
            <a:r>
              <a:rPr lang="en-US" sz="2000" i="1" dirty="0">
                <a:solidFill>
                  <a:prstClr val="black"/>
                </a:solidFill>
                <a:latin typeface="Times New Roman" pitchFamily="18" charset="0"/>
              </a:rPr>
              <a:t>X = AB.</a:t>
            </a:r>
          </a:p>
        </p:txBody>
      </p:sp>
      <p:graphicFrame>
        <p:nvGraphicFramePr>
          <p:cNvPr id="110607" name="Object 15"/>
          <p:cNvGraphicFramePr>
            <a:graphicFrameLocks noChangeAspect="1"/>
          </p:cNvGraphicFramePr>
          <p:nvPr>
            <p:extLst/>
          </p:nvPr>
        </p:nvGraphicFramePr>
        <p:xfrm>
          <a:off x="4876801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1106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5105400" y="3352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1    1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6248400" y="3352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110610" name="Object 18"/>
          <p:cNvGraphicFramePr>
            <a:graphicFrameLocks noChangeAspect="1"/>
          </p:cNvGraphicFramePr>
          <p:nvPr>
            <p:extLst/>
          </p:nvPr>
        </p:nvGraphicFramePr>
        <p:xfrm>
          <a:off x="5029200" y="1143001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orelDRAW" r:id="rId6" imgW="789120" imgH="264600" progId="">
                  <p:embed/>
                </p:oleObj>
              </mc:Choice>
              <mc:Fallback>
                <p:oleObj name="CorelDRAW" r:id="rId6" imgW="789120" imgH="264600" progId="">
                  <p:embed/>
                  <p:pic>
                    <p:nvPicPr>
                      <p:cNvPr id="1106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43001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4724400" y="1004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4724400" y="1385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62484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10614" name="Object 22"/>
          <p:cNvGraphicFramePr>
            <a:graphicFrameLocks noChangeAspect="1"/>
          </p:cNvGraphicFramePr>
          <p:nvPr>
            <p:extLst/>
          </p:nvPr>
        </p:nvGraphicFramePr>
        <p:xfrm>
          <a:off x="7239000" y="11430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orelDRAW" r:id="rId8" imgW="789120" imgH="317520" progId="">
                  <p:embed/>
                </p:oleObj>
              </mc:Choice>
              <mc:Fallback>
                <p:oleObj name="CorelDRAW" r:id="rId8" imgW="789120" imgH="317520" progId="">
                  <p:embed/>
                  <p:pic>
                    <p:nvPicPr>
                      <p:cNvPr id="1106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430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7239000" y="9144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7239000" y="12954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8343900" y="11049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765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0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0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0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0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5" grpId="0"/>
      <p:bldP spid="11060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3505200" y="2411413"/>
            <a:ext cx="7493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5500688" y="2411413"/>
            <a:ext cx="67151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7496176" y="2411413"/>
            <a:ext cx="43021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514600" y="1752600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Example waveforms: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590800" y="34290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2286000" y="3886201"/>
            <a:ext cx="7772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AND operation is used in computer programming as a selective mask. If you want to retain certain bits of a binary number but reset the other bits to 0, you could set a mask with 1’s in the position of the retained bits. 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2438401" y="1143000"/>
            <a:ext cx="1739835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The AND Gate</a:t>
            </a:r>
          </a:p>
        </p:txBody>
      </p:sp>
      <p:graphicFrame>
        <p:nvGraphicFramePr>
          <p:cNvPr id="112660" name="Object 20"/>
          <p:cNvGraphicFramePr>
            <a:graphicFrameLocks noChangeAspect="1"/>
          </p:cNvGraphicFramePr>
          <p:nvPr>
            <p:extLst/>
          </p:nvPr>
        </p:nvGraphicFramePr>
        <p:xfrm>
          <a:off x="5029200" y="1143001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orelDRAW" r:id="rId4" imgW="789120" imgH="264600" progId="">
                  <p:embed/>
                </p:oleObj>
              </mc:Choice>
              <mc:Fallback>
                <p:oleObj name="CorelDRAW" r:id="rId4" imgW="789120" imgH="264600" progId="">
                  <p:embed/>
                  <p:pic>
                    <p:nvPicPr>
                      <p:cNvPr id="1126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43001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4724400" y="1004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4724400" y="1385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2484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2590800" y="2819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112666" name="Object 26"/>
          <p:cNvGraphicFramePr>
            <a:graphicFrameLocks noChangeAspect="1"/>
          </p:cNvGraphicFramePr>
          <p:nvPr>
            <p:extLst/>
          </p:nvPr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CorelDRAW" r:id="rId6" imgW="3454920" imgH="510840" progId="">
                  <p:embed/>
                </p:oleObj>
              </mc:Choice>
              <mc:Fallback>
                <p:oleObj name="CorelDRAW" r:id="rId6" imgW="3454920" imgH="510840" progId="">
                  <p:embed/>
                  <p:pic>
                    <p:nvPicPr>
                      <p:cNvPr id="11266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ChangeAspect="1"/>
          </p:cNvGraphicFramePr>
          <p:nvPr>
            <p:extLst/>
          </p:nvPr>
        </p:nvGraphicFramePr>
        <p:xfrm>
          <a:off x="2971800" y="3446464"/>
          <a:ext cx="5562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CorelDRAW" r:id="rId8" imgW="3454920" imgH="223560" progId="">
                  <p:embed/>
                </p:oleObj>
              </mc:Choice>
              <mc:Fallback>
                <p:oleObj name="CorelDRAW" r:id="rId8" imgW="3454920" imgH="223560" progId="">
                  <p:embed/>
                  <p:pic>
                    <p:nvPicPr>
                      <p:cNvPr id="1126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46464"/>
                        <a:ext cx="5562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8458200" y="5791200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00000011</a:t>
            </a:r>
          </a:p>
        </p:txBody>
      </p:sp>
      <p:sp>
        <p:nvSpPr>
          <p:cNvPr id="112673" name="WordArt 33"/>
          <p:cNvSpPr>
            <a:spLocks noChangeArrowheads="1" noChangeShapeType="1" noTextEdit="1"/>
          </p:cNvSpPr>
          <p:nvPr/>
        </p:nvSpPr>
        <p:spPr bwMode="auto">
          <a:xfrm>
            <a:off x="2209800" y="54864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3581400" y="5410200"/>
            <a:ext cx="609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If the binary number 10100011 is ANDed with the mask 00001111, what is the result?</a:t>
            </a:r>
          </a:p>
        </p:txBody>
      </p:sp>
      <p:graphicFrame>
        <p:nvGraphicFramePr>
          <p:cNvPr id="112682" name="Object 42"/>
          <p:cNvGraphicFramePr>
            <a:graphicFrameLocks noChangeAspect="1"/>
          </p:cNvGraphicFramePr>
          <p:nvPr>
            <p:extLst/>
          </p:nvPr>
        </p:nvGraphicFramePr>
        <p:xfrm>
          <a:off x="7239000" y="11430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CorelDRAW" r:id="rId10" imgW="789120" imgH="317520" progId="">
                  <p:embed/>
                </p:oleObj>
              </mc:Choice>
              <mc:Fallback>
                <p:oleObj name="CorelDRAW" r:id="rId10" imgW="789120" imgH="317520" progId="">
                  <p:embed/>
                  <p:pic>
                    <p:nvPicPr>
                      <p:cNvPr id="1126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430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3" name="Text Box 43"/>
          <p:cNvSpPr txBox="1">
            <a:spLocks noChangeArrowheads="1"/>
          </p:cNvSpPr>
          <p:nvPr/>
        </p:nvSpPr>
        <p:spPr bwMode="auto">
          <a:xfrm>
            <a:off x="7239000" y="9144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7239000" y="12954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8343900" y="11049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937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8" grpId="0" animBg="1"/>
      <p:bldP spid="112669" grpId="0" animBg="1"/>
      <p:bldP spid="112670" grpId="0" animBg="1"/>
      <p:bldP spid="112653" grpId="0"/>
      <p:bldP spid="112672" grpId="0"/>
      <p:bldP spid="112673" grpId="0" animBg="1"/>
      <p:bldP spid="1126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2362200" y="1752600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OR gate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produces a HIGH output if any input is HIGH; if all inputs are LOW, the output is LOW.  For a 2-input gate, the truth table is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438400" y="1143000"/>
            <a:ext cx="1553630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The OR Gate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286000" y="4968875"/>
            <a:ext cx="762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OR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operation is shown with a plus sign (+) between the variables. Thus, the OR operation is written as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=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 </a:t>
            </a:r>
            <a:r>
              <a:rPr lang="en-US" sz="2000" b="1" i="1">
                <a:solidFill>
                  <a:prstClr val="black"/>
                </a:solidFill>
                <a:latin typeface="Times New Roman" pitchFamily="18" charset="0"/>
              </a:rPr>
              <a:t>+ </a:t>
            </a: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B.</a:t>
            </a: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>
            <p:extLst/>
          </p:nvPr>
        </p:nvGraphicFramePr>
        <p:xfrm>
          <a:off x="4876801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116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5105400" y="3352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1    1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248400" y="3352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47244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4724400" y="1385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60960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>
            <p:extLst/>
          </p:nvPr>
        </p:nvGraphicFramePr>
        <p:xfrm>
          <a:off x="5000625" y="118110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CorelDRAW" r:id="rId6" imgW="797040" imgH="268560" progId="">
                  <p:embed/>
                </p:oleObj>
              </mc:Choice>
              <mc:Fallback>
                <p:oleObj name="CorelDRAW" r:id="rId6" imgW="797040" imgH="268560" progId="">
                  <p:embed/>
                  <p:pic>
                    <p:nvPicPr>
                      <p:cNvPr id="1167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18110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71628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7162800" y="13716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85344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16754" name="Object 18"/>
          <p:cNvGraphicFramePr>
            <a:graphicFrameLocks noChangeAspect="1"/>
          </p:cNvGraphicFramePr>
          <p:nvPr>
            <p:extLst/>
          </p:nvPr>
        </p:nvGraphicFramePr>
        <p:xfrm>
          <a:off x="7467600" y="1143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CorelDRAW" r:id="rId8" imgW="789120" imgH="311040" progId="">
                  <p:embed/>
                </p:oleObj>
              </mc:Choice>
              <mc:Fallback>
                <p:oleObj name="CorelDRAW" r:id="rId8" imgW="789120" imgH="311040" progId="">
                  <p:embed/>
                  <p:pic>
                    <p:nvPicPr>
                      <p:cNvPr id="1167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9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6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6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67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2" grpId="0"/>
      <p:bldP spid="1167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124201" y="2411413"/>
            <a:ext cx="1482725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967288" y="2411413"/>
            <a:ext cx="149066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829425" y="2411413"/>
            <a:ext cx="1354138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2514600" y="1752601"/>
            <a:ext cx="3200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>
                <a:solidFill>
                  <a:prstClr val="black"/>
                </a:solidFill>
                <a:latin typeface="Times New Roman" pitchFamily="18" charset="0"/>
              </a:rPr>
              <a:t>Example waveforms: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590800" y="22860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590800" y="34290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2286000" y="3886201"/>
            <a:ext cx="777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The OR operation can be used in computer programming to set certain bits of a binary number to 1. 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2438401" y="1143001"/>
            <a:ext cx="1007007" cy="276999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FFFF99"/>
                </a:solidFill>
                <a:latin typeface="Times New Roman" pitchFamily="18" charset="0"/>
              </a:rPr>
              <a:t>The OR Gate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2590800" y="281940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12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118801" name="Object 17"/>
          <p:cNvGraphicFramePr>
            <a:graphicFrameLocks noChangeAspect="1"/>
          </p:cNvGraphicFramePr>
          <p:nvPr/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CorelDRAW" r:id="rId4" imgW="3454920" imgH="510840" progId="">
                  <p:embed/>
                </p:oleObj>
              </mc:Choice>
              <mc:Fallback>
                <p:oleObj name="CorelDRAW" r:id="rId4" imgW="3454920" imgH="510840" progId="">
                  <p:embed/>
                  <p:pic>
                    <p:nvPicPr>
                      <p:cNvPr id="1188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4" name="WordArt 20"/>
          <p:cNvSpPr>
            <a:spLocks noChangeArrowheads="1" noChangeShapeType="1" noTextEdit="1"/>
          </p:cNvSpPr>
          <p:nvPr/>
        </p:nvSpPr>
        <p:spPr bwMode="auto">
          <a:xfrm>
            <a:off x="2133600" y="45720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472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60960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5000625" y="118110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CorelDRAW" r:id="rId6" imgW="797040" imgH="268560" progId="">
                  <p:embed/>
                </p:oleObj>
              </mc:Choice>
              <mc:Fallback>
                <p:oleObj name="CorelDRAW" r:id="rId6" imgW="797040" imgH="268560" progId="">
                  <p:embed/>
                  <p:pic>
                    <p:nvPicPr>
                      <p:cNvPr id="1188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18110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71628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162800" y="13716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8534400" y="1066801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18813" name="Object 29"/>
          <p:cNvGraphicFramePr>
            <a:graphicFrameLocks noChangeAspect="1"/>
          </p:cNvGraphicFramePr>
          <p:nvPr/>
        </p:nvGraphicFramePr>
        <p:xfrm>
          <a:off x="7467600" y="1143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CorelDRAW" r:id="rId8" imgW="789120" imgH="311040" progId="">
                  <p:embed/>
                </p:oleObj>
              </mc:Choice>
              <mc:Fallback>
                <p:oleObj name="CorelDRAW" r:id="rId8" imgW="789120" imgH="311040" progId="">
                  <p:embed/>
                  <p:pic>
                    <p:nvPicPr>
                      <p:cNvPr id="11881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5" name="Object 31"/>
          <p:cNvGraphicFramePr>
            <a:graphicFrameLocks noChangeAspect="1"/>
          </p:cNvGraphicFramePr>
          <p:nvPr/>
        </p:nvGraphicFramePr>
        <p:xfrm>
          <a:off x="2971801" y="3429001"/>
          <a:ext cx="55673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CorelDRAW" r:id="rId10" imgW="5480640" imgH="325800" progId="">
                  <p:embed/>
                </p:oleObj>
              </mc:Choice>
              <mc:Fallback>
                <p:oleObj name="CorelDRAW" r:id="rId10" imgW="5480640" imgH="325800" progId="">
                  <p:embed/>
                  <p:pic>
                    <p:nvPicPr>
                      <p:cNvPr id="1188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429001"/>
                        <a:ext cx="55673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3429000" y="4495801"/>
            <a:ext cx="6781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ASCII letters have a 1 in the bit 5 position for lower case letters and a 0 in this position for capitals. (Bit positions are numbered from right to left starting with 0.) What will be the result if you OR an ASCII letter with the 8-bit mask 00100000?</a:t>
            </a:r>
          </a:p>
        </p:txBody>
      </p:sp>
      <p:sp>
        <p:nvSpPr>
          <p:cNvPr id="118817" name="WordArt 33"/>
          <p:cNvSpPr>
            <a:spLocks noChangeArrowheads="1" noChangeShapeType="1" noTextEdit="1"/>
          </p:cNvSpPr>
          <p:nvPr/>
        </p:nvSpPr>
        <p:spPr bwMode="auto">
          <a:xfrm>
            <a:off x="2133600" y="5722938"/>
            <a:ext cx="1219200" cy="449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118818" name="Text Box 34"/>
          <p:cNvSpPr txBox="1">
            <a:spLocks noChangeArrowheads="1"/>
          </p:cNvSpPr>
          <p:nvPr/>
        </p:nvSpPr>
        <p:spPr bwMode="auto">
          <a:xfrm>
            <a:off x="3429000" y="5791201"/>
            <a:ext cx="655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The resulting letter will be lower case.</a:t>
            </a:r>
          </a:p>
        </p:txBody>
      </p:sp>
    </p:spTree>
    <p:extLst>
      <p:ext uri="{BB962C8B-B14F-4D97-AF65-F5344CB8AC3E}">
        <p14:creationId xmlns:p14="http://schemas.microsoft.com/office/powerpoint/2010/main" val="342414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nimBg="1"/>
      <p:bldP spid="118787" grpId="0" animBg="1"/>
      <p:bldP spid="118788" grpId="0" animBg="1"/>
      <p:bldP spid="118794" grpId="0"/>
      <p:bldP spid="118804" grpId="0" animBg="1"/>
      <p:bldP spid="118816" grpId="0"/>
      <p:bldP spid="118817" grpId="0" animBg="1"/>
      <p:bldP spid="1188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2362200" y="1752600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</a:t>
            </a:r>
            <a:r>
              <a:rPr lang="en-US" sz="2000" b="1">
                <a:solidFill>
                  <a:prstClr val="black"/>
                </a:solidFill>
                <a:latin typeface="Times New Roman" pitchFamily="18" charset="0"/>
              </a:rPr>
              <a:t>NAND gate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 produces a LOW output when all inputs are HIGH; otherwise, the output is HIGH.  For a 2-input gate, the truth table is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2438401" y="1143000"/>
            <a:ext cx="1939955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The NAND Gate</a:t>
            </a:r>
          </a:p>
        </p:txBody>
      </p:sp>
      <p:graphicFrame>
        <p:nvGraphicFramePr>
          <p:cNvPr id="122887" name="Object 7"/>
          <p:cNvGraphicFramePr>
            <a:graphicFrameLocks noChangeAspect="1"/>
          </p:cNvGraphicFramePr>
          <p:nvPr>
            <p:extLst/>
          </p:nvPr>
        </p:nvGraphicFramePr>
        <p:xfrm>
          <a:off x="5334001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1228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62600" y="3352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0    1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1    0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1    1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6705600" y="3352801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 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4838700" y="1004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4838700" y="1385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63627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7353300" y="99853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7353300" y="137953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8763000" y="1089025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22898" name="Object 18"/>
          <p:cNvGraphicFramePr>
            <a:graphicFrameLocks noChangeAspect="1"/>
          </p:cNvGraphicFramePr>
          <p:nvPr>
            <p:extLst/>
          </p:nvPr>
        </p:nvGraphicFramePr>
        <p:xfrm>
          <a:off x="5105400" y="1143001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CorelDRAW" r:id="rId6" imgW="762120" imgH="264600" progId="">
                  <p:embed/>
                </p:oleObj>
              </mc:Choice>
              <mc:Fallback>
                <p:oleObj name="CorelDRAW" r:id="rId6" imgW="762120" imgH="264600" progId="">
                  <p:embed/>
                  <p:pic>
                    <p:nvPicPr>
                      <p:cNvPr id="1228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143001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9" name="Object 19"/>
          <p:cNvGraphicFramePr>
            <a:graphicFrameLocks noChangeAspect="1"/>
          </p:cNvGraphicFramePr>
          <p:nvPr>
            <p:extLst/>
          </p:nvPr>
        </p:nvGraphicFramePr>
        <p:xfrm>
          <a:off x="7620000" y="1074738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CorelDRAW" r:id="rId8" imgW="756720" imgH="349200" progId="">
                  <p:embed/>
                </p:oleObj>
              </mc:Choice>
              <mc:Fallback>
                <p:oleObj name="CorelDRAW" r:id="rId8" imgW="756720" imgH="349200" progId="">
                  <p:embed/>
                  <p:pic>
                    <p:nvPicPr>
                      <p:cNvPr id="1228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074738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02" name="Group 22"/>
          <p:cNvGrpSpPr>
            <a:grpSpLocks/>
          </p:cNvGrpSpPr>
          <p:nvPr/>
        </p:nvGrpSpPr>
        <p:grpSpPr bwMode="auto">
          <a:xfrm>
            <a:off x="2427668" y="5045075"/>
            <a:ext cx="7620000" cy="1016000"/>
            <a:chOff x="480" y="3024"/>
            <a:chExt cx="4800" cy="640"/>
          </a:xfrm>
        </p:grpSpPr>
        <p:sp>
          <p:nvSpPr>
            <p:cNvPr id="122886" name="Text Box 6"/>
            <p:cNvSpPr txBox="1">
              <a:spLocks noChangeArrowheads="1"/>
            </p:cNvSpPr>
            <p:nvPr/>
          </p:nvSpPr>
          <p:spPr bwMode="auto">
            <a:xfrm>
              <a:off x="480" y="3024"/>
              <a:ext cx="480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The </a:t>
              </a:r>
              <a:r>
                <a:rPr lang="en-US" sz="2000" b="1" dirty="0">
                  <a:solidFill>
                    <a:prstClr val="black"/>
                  </a:solidFill>
                  <a:latin typeface="Times New Roman" pitchFamily="18" charset="0"/>
                </a:rPr>
                <a:t>NAND 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operation is shown with a dot between the variables and an </a:t>
              </a:r>
              <a:r>
                <a:rPr lang="en-US" sz="2000" dirty="0" err="1">
                  <a:solidFill>
                    <a:prstClr val="black"/>
                  </a:solidFill>
                  <a:latin typeface="Times New Roman" pitchFamily="18" charset="0"/>
                </a:rPr>
                <a:t>overbar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covering them. Thus, the NAND operation is written as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X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 =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A </a:t>
              </a:r>
              <a:r>
                <a:rPr lang="en-US" sz="2000" b="1" i="1" baseline="30000" dirty="0">
                  <a:solidFill>
                    <a:prstClr val="black"/>
                  </a:solidFill>
                  <a:latin typeface="Times New Roman" pitchFamily="18" charset="0"/>
                </a:rPr>
                <a:t>.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B </a:t>
              </a:r>
              <a:r>
                <a:rPr lang="en-US" sz="2000" dirty="0">
                  <a:solidFill>
                    <a:prstClr val="black"/>
                  </a:solidFill>
                  <a:latin typeface="Times New Roman" pitchFamily="18" charset="0"/>
                </a:rPr>
                <a:t>(Alternatively, </a:t>
              </a:r>
              <a:r>
                <a:rPr lang="en-US" sz="2000" i="1" dirty="0">
                  <a:solidFill>
                    <a:prstClr val="black"/>
                  </a:solidFill>
                  <a:latin typeface="Times New Roman" pitchFamily="18" charset="0"/>
                </a:rPr>
                <a:t>X = AB.)</a:t>
              </a:r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>
              <a:off x="4903" y="325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901" name="Line 21"/>
            <p:cNvSpPr>
              <a:spLocks noChangeShapeType="1"/>
            </p:cNvSpPr>
            <p:nvPr/>
          </p:nvSpPr>
          <p:spPr bwMode="auto">
            <a:xfrm>
              <a:off x="1813" y="344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2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0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2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2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22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3505200" y="2411413"/>
            <a:ext cx="749300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5500688" y="2411413"/>
            <a:ext cx="671512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7496176" y="2411413"/>
            <a:ext cx="430213" cy="1339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2514600" y="1752600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Example waveforms:</a:t>
            </a: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590800" y="34290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2286000" y="3886200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The NAND gate is particularly useful because it is a “universal” gate – all other basic gates can be constructed from NAND gates.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2438401" y="1143000"/>
            <a:ext cx="1939955" cy="40011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99"/>
                </a:solidFill>
                <a:latin typeface="Times New Roman" pitchFamily="18" charset="0"/>
              </a:rPr>
              <a:t>The NAND Gate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2590800" y="2819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124945" name="Object 17"/>
          <p:cNvGraphicFramePr>
            <a:graphicFrameLocks noChangeAspect="1"/>
          </p:cNvGraphicFramePr>
          <p:nvPr>
            <p:extLst/>
          </p:nvPr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CorelDRAW" r:id="rId4" imgW="3454920" imgH="510840" progId="">
                  <p:embed/>
                </p:oleObj>
              </mc:Choice>
              <mc:Fallback>
                <p:oleObj name="CorelDRAW" r:id="rId4" imgW="3454920" imgH="510840" progId="">
                  <p:embed/>
                  <p:pic>
                    <p:nvPicPr>
                      <p:cNvPr id="1249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8" name="WordArt 20"/>
          <p:cNvSpPr>
            <a:spLocks noChangeArrowheads="1" noChangeShapeType="1" noTextEdit="1"/>
          </p:cNvSpPr>
          <p:nvPr/>
        </p:nvSpPr>
        <p:spPr bwMode="auto">
          <a:xfrm>
            <a:off x="2209800" y="5181601"/>
            <a:ext cx="1219200" cy="4492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Question</a:t>
            </a:r>
          </a:p>
        </p:txBody>
      </p:sp>
      <p:sp>
        <p:nvSpPr>
          <p:cNvPr id="124949" name="Text Box 21"/>
          <p:cNvSpPr txBox="1">
            <a:spLocks noChangeArrowheads="1"/>
          </p:cNvSpPr>
          <p:nvPr/>
        </p:nvSpPr>
        <p:spPr bwMode="auto">
          <a:xfrm>
            <a:off x="3505200" y="5105400"/>
            <a:ext cx="609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</a:rPr>
              <a:t>How would you connect a 2-input NAND gate to form a basic inverter?</a:t>
            </a:r>
          </a:p>
        </p:txBody>
      </p: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4838700" y="1004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4838700" y="138588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6362700" y="106680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7353300" y="99853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7353300" y="1379538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8763000" y="1089025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i="1">
                <a:solidFill>
                  <a:prstClr val="black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24960" name="Object 32"/>
          <p:cNvGraphicFramePr>
            <a:graphicFrameLocks noChangeAspect="1"/>
          </p:cNvGraphicFramePr>
          <p:nvPr>
            <p:extLst/>
          </p:nvPr>
        </p:nvGraphicFramePr>
        <p:xfrm>
          <a:off x="5105400" y="1143001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CorelDRAW" r:id="rId6" imgW="762120" imgH="264600" progId="">
                  <p:embed/>
                </p:oleObj>
              </mc:Choice>
              <mc:Fallback>
                <p:oleObj name="CorelDRAW" r:id="rId6" imgW="762120" imgH="264600" progId="">
                  <p:embed/>
                  <p:pic>
                    <p:nvPicPr>
                      <p:cNvPr id="12496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143001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1" name="Object 33"/>
          <p:cNvGraphicFramePr>
            <a:graphicFrameLocks noChangeAspect="1"/>
          </p:cNvGraphicFramePr>
          <p:nvPr>
            <p:extLst/>
          </p:nvPr>
        </p:nvGraphicFramePr>
        <p:xfrm>
          <a:off x="7620000" y="1074738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CorelDRAW" r:id="rId8" imgW="756720" imgH="349200" progId="">
                  <p:embed/>
                </p:oleObj>
              </mc:Choice>
              <mc:Fallback>
                <p:oleObj name="CorelDRAW" r:id="rId8" imgW="756720" imgH="349200" progId="">
                  <p:embed/>
                  <p:pic>
                    <p:nvPicPr>
                      <p:cNvPr id="12496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074738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2" name="Object 34"/>
          <p:cNvGraphicFramePr>
            <a:graphicFrameLocks noChangeAspect="1"/>
          </p:cNvGraphicFramePr>
          <p:nvPr>
            <p:extLst/>
          </p:nvPr>
        </p:nvGraphicFramePr>
        <p:xfrm>
          <a:off x="3000376" y="3427413"/>
          <a:ext cx="55149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CorelDRAW" r:id="rId10" imgW="3454920" imgH="223560" progId="">
                  <p:embed/>
                </p:oleObj>
              </mc:Choice>
              <mc:Fallback>
                <p:oleObj name="CorelDRAW" r:id="rId10" imgW="3454920" imgH="223560" progId="">
                  <p:embed/>
                  <p:pic>
                    <p:nvPicPr>
                      <p:cNvPr id="12496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3427413"/>
                        <a:ext cx="55149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63" name="Object 35"/>
          <p:cNvGraphicFramePr>
            <a:graphicFrameLocks noChangeAspect="1"/>
          </p:cNvGraphicFramePr>
          <p:nvPr>
            <p:extLst/>
          </p:nvPr>
        </p:nvGraphicFramePr>
        <p:xfrm>
          <a:off x="7239000" y="5562601"/>
          <a:ext cx="198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CorelDRAW" r:id="rId12" imgW="979920" imgH="264600" progId="">
                  <p:embed/>
                </p:oleObj>
              </mc:Choice>
              <mc:Fallback>
                <p:oleObj name="CorelDRAW" r:id="rId12" imgW="979920" imgH="264600" progId="">
                  <p:embed/>
                  <p:pic>
                    <p:nvPicPr>
                      <p:cNvPr id="12496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562601"/>
                        <a:ext cx="198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63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/>
      <p:bldP spid="124931" grpId="0" animBg="1"/>
      <p:bldP spid="124932" grpId="0" animBg="1"/>
      <p:bldP spid="124938" grpId="0"/>
      <p:bldP spid="124948" grpId="0" animBg="1"/>
      <p:bldP spid="1249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Hightech027 Print PowerPlugs Favorites 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579</TotalTime>
  <Words>1296</Words>
  <Application>Microsoft Office PowerPoint</Application>
  <PresentationFormat>Widescreen</PresentationFormat>
  <Paragraphs>252</Paragraphs>
  <Slides>24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Impact</vt:lpstr>
      <vt:lpstr>Times New Roman</vt:lpstr>
      <vt:lpstr>Tw Cen MT</vt:lpstr>
      <vt:lpstr>Tw Cen MT Condensed</vt:lpstr>
      <vt:lpstr>Wingdings 3</vt:lpstr>
      <vt:lpstr>Integral</vt:lpstr>
      <vt:lpstr>Hightech027 Print PowerPlugs Favorites 2</vt:lpstr>
      <vt:lpstr>CorelDRAW</vt:lpstr>
      <vt:lpstr>Digital Logic Design I CS1026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</vt:lpstr>
      <vt:lpstr>Examples </vt:lpstr>
      <vt:lpstr>Examples </vt:lpstr>
      <vt:lpstr>Examples </vt:lpstr>
      <vt:lpstr>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I CS1026</dc:title>
  <dc:creator>Paula Roberts</dc:creator>
  <cp:lastModifiedBy>Paula Roberts</cp:lastModifiedBy>
  <cp:revision>29</cp:revision>
  <dcterms:created xsi:type="dcterms:W3CDTF">2017-09-21T11:00:34Z</dcterms:created>
  <dcterms:modified xsi:type="dcterms:W3CDTF">2017-10-13T15:39:28Z</dcterms:modified>
</cp:coreProperties>
</file>