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  <p:sldMasterId id="2147484048" r:id="rId2"/>
  </p:sldMasterIdLst>
  <p:notesMasterIdLst>
    <p:notesMasterId r:id="rId3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688EB-57E6-438E-90BD-5C3D90C2FD08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BD19-04F2-47E5-9C79-0F8BA2685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6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6F474-DA3F-4EE7-A01D-E0E81D49311F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0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5AFB6-39F3-47BB-96CE-D2AE1F735C13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6ED4F-9B0B-489C-A144-543D2A5EFC4F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0624D-976F-4AFC-828B-91597A62B82E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3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8E1AD-11B1-4557-8682-9434AB4DB658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05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300D4-28C7-42FE-AE24-75F46879A89D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5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0B5E8-94C1-443E-9684-289B7D5E178F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19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6CC92-F876-4B66-9384-B795B7F83B64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83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902C7-C922-4B7C-B7B5-51702C856595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19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40D06-1CC3-40BD-9EE9-BC8022DA8F69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04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9C08F-3152-4DF9-9DB4-89C90FD89199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3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84A5D-2D01-4A1E-B3F9-4990387F0796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5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F3837-CE7D-4E7D-B1E8-26163957A351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B3945-6A1F-49CB-BBC5-FDB5F0E7539B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2B526-7E7F-411F-B01D-613DD645A10E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BD59D-321B-4188-9987-00E532CE3CC9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43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96C07-3656-4418-ABB4-4FA48C18D992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58368-A432-46BB-948A-4963DF715016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6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39CA6-1922-41E6-A3B8-5C05A10E52FD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9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21022-AA6C-4673-BAB1-05F23D74C248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5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974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200A9E65-46BC-4B09-B55F-6243AA25DC3F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7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200A9E65-46BC-4B09-B55F-6243AA25DC3F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8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latin typeface="Times New Roman" pitchFamily="18" charset="0"/>
              </a:rPr>
              <a:t>Floyd, Digital Fundamentals, 10</a:t>
            </a:r>
            <a:r>
              <a:rPr lang="en-US" sz="1200" b="1" baseline="30000">
                <a:solidFill>
                  <a:srgbClr val="FFFFFF"/>
                </a:solidFill>
                <a:latin typeface="Times New Roman" pitchFamily="18" charset="0"/>
              </a:rPr>
              <a:t>th</a:t>
            </a:r>
            <a:r>
              <a:rPr lang="en-US" sz="1200" b="1">
                <a:solidFill>
                  <a:srgbClr val="FFFFFF"/>
                </a:solidFill>
                <a:latin typeface="Times New Roman" pitchFamily="18" charset="0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35542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393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4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5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5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6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526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2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77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72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212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721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200A9E65-46BC-4B09-B55F-6243AA25DC3F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084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200A9E65-46BC-4B09-B55F-6243AA25DC3F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2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200A9E65-46BC-4B09-B55F-6243AA25DC3F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52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200A9E65-46BC-4B09-B55F-6243AA25DC3F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878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/>
          <a:lstStyle/>
          <a:p>
            <a:fld id="{200A9E65-46BC-4B09-B55F-6243AA25DC3F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0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rgbClr val="996633"/>
                </a:solidFill>
                <a:latin typeface="Times New Roman" pitchFamily="18" charset="0"/>
              </a:rPr>
              <a:t>© 2009 Pearson Education, Upper Saddle River, NJ 07458. All Rights Reserved</a:t>
            </a:r>
          </a:p>
        </p:txBody>
      </p:sp>
      <p:sp>
        <p:nvSpPr>
          <p:cNvPr id="36872" name="Text Box 8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Times New Roman" pitchFamily="18" charset="0"/>
              </a:rPr>
              <a:t>Floyd, Digital Fundamentals, 10</a:t>
            </a:r>
            <a:r>
              <a:rPr lang="en-US" sz="1200" b="1" baseline="30000" dirty="0">
                <a:solidFill>
                  <a:srgbClr val="FFFFFF"/>
                </a:solidFill>
                <a:latin typeface="Times New Roman" pitchFamily="18" charset="0"/>
              </a:rPr>
              <a:t>th</a:t>
            </a:r>
            <a:r>
              <a:rPr lang="en-US" sz="12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latin typeface="Times New Roman" pitchFamily="18" charset="0"/>
              </a:rPr>
              <a:t>ed</a:t>
            </a:r>
            <a:endParaRPr lang="en-US" sz="1200" b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emf"/><Relationship Id="rId4" Type="http://schemas.openxmlformats.org/officeDocument/2006/relationships/notesSlide" Target="../notesSlides/notesSlide17.xml"/><Relationship Id="rId9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13.bin"/><Relationship Id="rId2" Type="http://schemas.openxmlformats.org/officeDocument/2006/relationships/tags" Target="../tags/tag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8.emf"/><Relationship Id="rId2" Type="http://schemas.openxmlformats.org/officeDocument/2006/relationships/tags" Target="../tags/tag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07.pn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B21E-8AB1-45BE-B7BE-822B052E3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Logic Design I</a:t>
            </a:r>
            <a:br>
              <a:rPr lang="en-GB" dirty="0"/>
            </a:br>
            <a:r>
              <a:rPr lang="en-GB" dirty="0"/>
              <a:t>CS1026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AAB69-4A65-4507-BFCE-4C48CC476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Paula.Roberts@scss.tcd.ie</a:t>
            </a:r>
          </a:p>
        </p:txBody>
      </p:sp>
    </p:spTree>
    <p:extLst>
      <p:ext uri="{BB962C8B-B14F-4D97-AF65-F5344CB8AC3E}">
        <p14:creationId xmlns:p14="http://schemas.microsoft.com/office/powerpoint/2010/main" val="225564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2438400" y="1143001"/>
            <a:ext cx="1544462" cy="276999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99"/>
                </a:solidFill>
                <a:latin typeface="Times New Roman" pitchFamily="18" charset="0"/>
              </a:rPr>
              <a:t>DeMorgan’s Theorem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2819400" y="1752600"/>
            <a:ext cx="609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u="sng" dirty="0" err="1">
                <a:solidFill>
                  <a:prstClr val="black"/>
                </a:solidFill>
                <a:latin typeface="Times New Roman" pitchFamily="18" charset="0"/>
              </a:rPr>
              <a:t>DeMorgan’s</a:t>
            </a:r>
            <a:r>
              <a:rPr lang="en-US" sz="2000" u="sng" dirty="0">
                <a:solidFill>
                  <a:prstClr val="black"/>
                </a:solidFill>
                <a:latin typeface="Times New Roman" pitchFamily="18" charset="0"/>
              </a:rPr>
              <a:t> 2</a:t>
            </a:r>
            <a:r>
              <a:rPr lang="en-US" sz="2000" u="sng" baseline="30000" dirty="0">
                <a:solidFill>
                  <a:prstClr val="black"/>
                </a:solidFill>
                <a:latin typeface="Times New Roman" pitchFamily="18" charset="0"/>
              </a:rPr>
              <a:t>nd</a:t>
            </a:r>
            <a:r>
              <a:rPr lang="en-US" sz="2000" u="sng" dirty="0">
                <a:solidFill>
                  <a:prstClr val="black"/>
                </a:solidFill>
                <a:latin typeface="Times New Roman" pitchFamily="18" charset="0"/>
              </a:rPr>
              <a:t>  Theorem</a:t>
            </a:r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3124200" y="2209800"/>
            <a:ext cx="655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The complement of a sum of variables is equal to the product of the complemented variables.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3276600" y="3581400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Applying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</a:rPr>
              <a:t>DeMorgan’s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 second theorem to gates:</a:t>
            </a:r>
          </a:p>
        </p:txBody>
      </p:sp>
      <p:graphicFrame>
        <p:nvGraphicFramePr>
          <p:cNvPr id="122909" name="Object 29"/>
          <p:cNvGraphicFramePr>
            <a:graphicFrameLocks noChangeAspect="1"/>
          </p:cNvGraphicFramePr>
          <p:nvPr/>
        </p:nvGraphicFramePr>
        <p:xfrm>
          <a:off x="7543800" y="4114800"/>
          <a:ext cx="243840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CorelDRAW" r:id="rId4" imgW="1352520" imgH="1158840" progId="">
                  <p:embed/>
                </p:oleObj>
              </mc:Choice>
              <mc:Fallback>
                <p:oleObj name="CorelDRAW" r:id="rId4" imgW="1352520" imgH="1158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114800"/>
                        <a:ext cx="243840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1" name="Object 31"/>
          <p:cNvGraphicFramePr>
            <a:graphicFrameLocks noChangeAspect="1"/>
          </p:cNvGraphicFramePr>
          <p:nvPr/>
        </p:nvGraphicFramePr>
        <p:xfrm>
          <a:off x="2743200" y="4114801"/>
          <a:ext cx="4648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CorelDRAW" r:id="rId6" imgW="2564280" imgH="604440" progId="">
                  <p:embed/>
                </p:oleObj>
              </mc:Choice>
              <mc:Fallback>
                <p:oleObj name="CorelDRAW" r:id="rId6" imgW="2564280" imgH="6044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14801"/>
                        <a:ext cx="4648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9713" y="2903537"/>
            <a:ext cx="1959095" cy="3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6742" name="Text Box 6"/>
              <p:cNvSpPr txBox="1">
                <a:spLocks noChangeArrowheads="1"/>
              </p:cNvSpPr>
              <p:nvPr/>
            </p:nvSpPr>
            <p:spPr bwMode="auto">
              <a:xfrm>
                <a:off x="3733800" y="2057401"/>
                <a:ext cx="6324600" cy="106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15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</a:rPr>
                  <a:t>Apply </a:t>
                </a:r>
                <a:r>
                  <a:rPr lang="en-US" sz="2000" dirty="0" err="1">
                    <a:solidFill>
                      <a:prstClr val="black"/>
                    </a:solidFill>
                    <a:latin typeface="Times New Roman" pitchFamily="18" charset="0"/>
                  </a:rPr>
                  <a:t>DeMorgan’s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</a:rPr>
                  <a:t> theorem to remove the </a:t>
                </a:r>
                <a:r>
                  <a:rPr lang="en-US" sz="2000" dirty="0" err="1">
                    <a:solidFill>
                      <a:prstClr val="black"/>
                    </a:solidFill>
                    <a:latin typeface="Times New Roman" pitchFamily="18" charset="0"/>
                  </a:rPr>
                  <a:t>overbar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</a:rPr>
                  <a:t> covering both terms from the </a:t>
                </a:r>
              </a:p>
              <a:p>
                <a:pPr defTabSz="914400" fontAlgn="base">
                  <a:spcBef>
                    <a:spcPct val="15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</a:rPr>
                  <a:t>expression 		</a:t>
                </a:r>
                <a:r>
                  <a:rPr lang="en-US" sz="1400" dirty="0">
                    <a:solidFill>
                      <a:prstClr val="black"/>
                    </a:solidFill>
                    <a:latin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GB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acc>
                  </m:oMath>
                </a14:m>
                <a:endParaRPr lang="en-US" sz="14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167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2057400"/>
                <a:ext cx="6324600" cy="1061829"/>
              </a:xfrm>
              <a:prstGeom prst="rect">
                <a:avLst/>
              </a:prstGeom>
              <a:blipFill>
                <a:blip r:embed="rId3"/>
                <a:stretch>
                  <a:fillRect l="-1061" t="-3448" r="-1446" b="-919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2438400" y="1143001"/>
            <a:ext cx="1544462" cy="276999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99"/>
                </a:solidFill>
                <a:latin typeface="Times New Roman" pitchFamily="18" charset="0"/>
              </a:rPr>
              <a:t>DeMorgan’s Theorem</a:t>
            </a:r>
          </a:p>
        </p:txBody>
      </p:sp>
      <p:sp>
        <p:nvSpPr>
          <p:cNvPr id="116753" name="WordArt 17"/>
          <p:cNvSpPr>
            <a:spLocks noChangeArrowheads="1" noChangeShapeType="1" noTextEdit="1"/>
          </p:cNvSpPr>
          <p:nvPr/>
        </p:nvSpPr>
        <p:spPr bwMode="auto">
          <a:xfrm>
            <a:off x="2362200" y="20574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116754" name="WordArt 18"/>
          <p:cNvSpPr>
            <a:spLocks noChangeArrowheads="1" noChangeShapeType="1" noTextEdit="1"/>
          </p:cNvSpPr>
          <p:nvPr/>
        </p:nvSpPr>
        <p:spPr bwMode="auto">
          <a:xfrm>
            <a:off x="2362200" y="36576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745" name="Text Box 9"/>
              <p:cNvSpPr txBox="1">
                <a:spLocks noChangeArrowheads="1"/>
              </p:cNvSpPr>
              <p:nvPr/>
            </p:nvSpPr>
            <p:spPr bwMode="auto">
              <a:xfrm>
                <a:off x="3875759" y="3429001"/>
                <a:ext cx="6400800" cy="1613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150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</a:rPr>
                  <a:t>To apply </a:t>
                </a:r>
                <a:r>
                  <a:rPr lang="en-US" sz="2000" dirty="0" err="1">
                    <a:solidFill>
                      <a:prstClr val="black"/>
                    </a:solidFill>
                    <a:latin typeface="Times New Roman" pitchFamily="18" charset="0"/>
                  </a:rPr>
                  <a:t>DeMorgan’s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</a:rPr>
                  <a:t> theorem to the expression, you can break the overbar covering both terms and change the sign between the terms. This results in</a:t>
                </a:r>
              </a:p>
              <a:p>
                <a:pPr defTabSz="914400" fontAlgn="base">
                  <a:spcBef>
                    <a:spcPct val="15000"/>
                  </a:spcBef>
                  <a:spcAft>
                    <a:spcPct val="0"/>
                  </a:spcAft>
                </a:pPr>
                <a:endParaRPr lang="en-US" sz="12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defTabSz="914400" fontAlgn="base">
                  <a:spcBef>
                    <a:spcPct val="15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GB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̿"/>
                          <m:ctrlPr>
                            <a:rPr lang="en-GB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Times New Roman" pitchFamily="18" charset="0"/>
                </a:endParaRPr>
              </a:p>
              <a:p>
                <a:pPr defTabSz="914400" fontAlgn="base">
                  <a:spcBef>
                    <a:spcPct val="15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GB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1674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759" y="3429000"/>
                <a:ext cx="6400800" cy="1613199"/>
              </a:xfrm>
              <a:prstGeom prst="rect">
                <a:avLst/>
              </a:prstGeom>
              <a:blipFill>
                <a:blip r:embed="rId4"/>
                <a:stretch>
                  <a:fillRect l="-1048" t="-227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3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67" name="Object 39"/>
          <p:cNvGraphicFramePr>
            <a:graphicFrameLocks noChangeAspect="1"/>
          </p:cNvGraphicFramePr>
          <p:nvPr/>
        </p:nvGraphicFramePr>
        <p:xfrm>
          <a:off x="3810000" y="4191000"/>
          <a:ext cx="5334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CorelDRAW" r:id="rId4" imgW="3064680" imgH="617040" progId="">
                  <p:embed/>
                </p:oleObj>
              </mc:Choice>
              <mc:Fallback>
                <p:oleObj name="CorelDRAW" r:id="rId4" imgW="3064680" imgH="617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53340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2438401" y="1143000"/>
            <a:ext cx="3798091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Boolean Analysis of Logic Circuits</a:t>
            </a:r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2743200" y="1828801"/>
            <a:ext cx="7315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Combinational logic circuits can be analyzed by writing the expression for each gate and combining the expressions according to the rules for Boolean algebra.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3505200" y="3048001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15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Apply Boolean algebra to derive the expression for 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24945" name="WordArt 17"/>
          <p:cNvSpPr>
            <a:spLocks noChangeArrowheads="1" noChangeShapeType="1" noTextEdit="1"/>
          </p:cNvSpPr>
          <p:nvPr/>
        </p:nvSpPr>
        <p:spPr bwMode="auto">
          <a:xfrm>
            <a:off x="2209800" y="3100388"/>
            <a:ext cx="1219200" cy="449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124949" name="WordArt 21"/>
          <p:cNvSpPr>
            <a:spLocks noChangeArrowheads="1" noChangeShapeType="1" noTextEdit="1"/>
          </p:cNvSpPr>
          <p:nvPr/>
        </p:nvSpPr>
        <p:spPr bwMode="auto">
          <a:xfrm>
            <a:off x="2209800" y="35814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3505200" y="3581401"/>
            <a:ext cx="632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15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Write the expression for each gate:</a:t>
            </a:r>
          </a:p>
        </p:txBody>
      </p:sp>
      <p:sp>
        <p:nvSpPr>
          <p:cNvPr id="124976" name="Text Box 48"/>
          <p:cNvSpPr txBox="1">
            <a:spLocks noChangeArrowheads="1"/>
          </p:cNvSpPr>
          <p:nvPr/>
        </p:nvSpPr>
        <p:spPr bwMode="auto">
          <a:xfrm>
            <a:off x="2590800" y="5334001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Applying DeMorgan’s theorem and the distribution law: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248400" y="4191001"/>
            <a:ext cx="1295400" cy="396875"/>
            <a:chOff x="2976" y="2640"/>
            <a:chExt cx="816" cy="250"/>
          </a:xfrm>
        </p:grpSpPr>
        <p:sp>
          <p:nvSpPr>
            <p:cNvPr id="124973" name="Line 45"/>
            <p:cNvSpPr>
              <a:spLocks noChangeShapeType="1"/>
            </p:cNvSpPr>
            <p:nvPr/>
          </p:nvSpPr>
          <p:spPr bwMode="auto">
            <a:xfrm>
              <a:off x="3216" y="2688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978" name="Text Box 50"/>
            <p:cNvSpPr txBox="1">
              <a:spLocks noChangeArrowheads="1"/>
            </p:cNvSpPr>
            <p:nvPr/>
          </p:nvSpPr>
          <p:spPr bwMode="auto">
            <a:xfrm>
              <a:off x="2976" y="2640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3399"/>
                  </a:solidFill>
                </a:rPr>
                <a:t>C </a:t>
              </a:r>
              <a:r>
                <a:rPr lang="en-US" sz="2000">
                  <a:solidFill>
                    <a:srgbClr val="FF3399"/>
                  </a:solidFill>
                </a:rPr>
                <a:t>(</a:t>
              </a:r>
              <a:r>
                <a:rPr lang="en-US" sz="1600" i="1">
                  <a:solidFill>
                    <a:srgbClr val="FF3399"/>
                  </a:solidFill>
                </a:rPr>
                <a:t>A + B </a:t>
              </a:r>
              <a:r>
                <a:rPr lang="en-US" sz="2000">
                  <a:solidFill>
                    <a:srgbClr val="FF3399"/>
                  </a:solidFill>
                </a:rPr>
                <a:t>)</a:t>
              </a:r>
              <a:endParaRPr lang="en-US" sz="1600" i="1">
                <a:solidFill>
                  <a:srgbClr val="FF3399"/>
                </a:solidFill>
              </a:endParaRP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7543800" y="4648201"/>
            <a:ext cx="2209800" cy="396875"/>
            <a:chOff x="3792" y="2928"/>
            <a:chExt cx="1392" cy="250"/>
          </a:xfrm>
        </p:grpSpPr>
        <p:sp>
          <p:nvSpPr>
            <p:cNvPr id="124975" name="Text Box 47"/>
            <p:cNvSpPr txBox="1">
              <a:spLocks noChangeArrowheads="1"/>
            </p:cNvSpPr>
            <p:nvPr/>
          </p:nvSpPr>
          <p:spPr bwMode="auto">
            <a:xfrm>
              <a:off x="3792" y="2928"/>
              <a:ext cx="13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FF3399"/>
                  </a:solidFill>
                </a:rPr>
                <a:t>   = C </a:t>
              </a:r>
              <a:r>
                <a:rPr lang="en-US" sz="2000">
                  <a:solidFill>
                    <a:srgbClr val="FF3399"/>
                  </a:solidFill>
                </a:rPr>
                <a:t>(</a:t>
              </a:r>
              <a:r>
                <a:rPr lang="en-US" sz="1600" i="1">
                  <a:solidFill>
                    <a:srgbClr val="FF3399"/>
                  </a:solidFill>
                </a:rPr>
                <a:t>A + B </a:t>
              </a:r>
              <a:r>
                <a:rPr lang="en-US" sz="2000">
                  <a:solidFill>
                    <a:srgbClr val="FF3399"/>
                  </a:solidFill>
                </a:rPr>
                <a:t>)</a:t>
              </a:r>
              <a:r>
                <a:rPr lang="en-US" sz="1600" i="1">
                  <a:solidFill>
                    <a:srgbClr val="FF3399"/>
                  </a:solidFill>
                </a:rPr>
                <a:t>+ D</a:t>
              </a:r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>
              <a:off x="4251" y="2963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4843463" y="3973514"/>
            <a:ext cx="1295400" cy="396875"/>
            <a:chOff x="2091" y="2503"/>
            <a:chExt cx="816" cy="250"/>
          </a:xfrm>
        </p:grpSpPr>
        <p:sp>
          <p:nvSpPr>
            <p:cNvPr id="124980" name="Line 52"/>
            <p:cNvSpPr>
              <a:spLocks noChangeShapeType="1"/>
            </p:cNvSpPr>
            <p:nvPr/>
          </p:nvSpPr>
          <p:spPr bwMode="auto">
            <a:xfrm>
              <a:off x="2208" y="2544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981" name="Text Box 53"/>
            <p:cNvSpPr txBox="1">
              <a:spLocks noChangeArrowheads="1"/>
            </p:cNvSpPr>
            <p:nvPr/>
          </p:nvSpPr>
          <p:spPr bwMode="auto">
            <a:xfrm>
              <a:off x="2091" y="2503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FF3399"/>
                  </a:solidFill>
                </a:rPr>
                <a:t>(</a:t>
              </a:r>
              <a:r>
                <a:rPr lang="en-US" sz="1600" i="1">
                  <a:solidFill>
                    <a:srgbClr val="FF3399"/>
                  </a:solidFill>
                </a:rPr>
                <a:t>A + B </a:t>
              </a:r>
              <a:r>
                <a:rPr lang="en-US" sz="2000">
                  <a:solidFill>
                    <a:srgbClr val="FF3399"/>
                  </a:solidFill>
                </a:rPr>
                <a:t>)</a:t>
              </a:r>
              <a:endParaRPr lang="en-US" sz="1600" i="1">
                <a:solidFill>
                  <a:srgbClr val="FF3399"/>
                </a:solidFill>
              </a:endParaRP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3733800" y="5791201"/>
            <a:ext cx="3657600" cy="396875"/>
            <a:chOff x="1392" y="3648"/>
            <a:chExt cx="2304" cy="250"/>
          </a:xfrm>
        </p:grpSpPr>
        <p:sp>
          <p:nvSpPr>
            <p:cNvPr id="124977" name="Text Box 49"/>
            <p:cNvSpPr txBox="1">
              <a:spLocks noChangeArrowheads="1"/>
            </p:cNvSpPr>
            <p:nvPr/>
          </p:nvSpPr>
          <p:spPr bwMode="auto">
            <a:xfrm>
              <a:off x="1392" y="3648"/>
              <a:ext cx="2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i="1">
                  <a:solidFill>
                    <a:srgbClr val="FF3399"/>
                  </a:solidFill>
                </a:rPr>
                <a:t>X = C (A  B) + D = A B C + D</a:t>
              </a:r>
            </a:p>
          </p:txBody>
        </p:sp>
        <p:sp>
          <p:nvSpPr>
            <p:cNvPr id="124982" name="Line 54"/>
            <p:cNvSpPr>
              <a:spLocks noChangeShapeType="1"/>
            </p:cNvSpPr>
            <p:nvPr/>
          </p:nvSpPr>
          <p:spPr bwMode="auto">
            <a:xfrm flipV="1">
              <a:off x="1937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983" name="Line 55"/>
            <p:cNvSpPr>
              <a:spLocks noChangeShapeType="1"/>
            </p:cNvSpPr>
            <p:nvPr/>
          </p:nvSpPr>
          <p:spPr bwMode="auto">
            <a:xfrm flipV="1">
              <a:off x="2131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984" name="Line 56"/>
            <p:cNvSpPr>
              <a:spLocks noChangeShapeType="1"/>
            </p:cNvSpPr>
            <p:nvPr/>
          </p:nvSpPr>
          <p:spPr bwMode="auto">
            <a:xfrm flipV="1">
              <a:off x="2746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985" name="Line 57"/>
            <p:cNvSpPr>
              <a:spLocks noChangeShapeType="1"/>
            </p:cNvSpPr>
            <p:nvPr/>
          </p:nvSpPr>
          <p:spPr bwMode="auto">
            <a:xfrm flipV="1">
              <a:off x="2940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124990" name="Text Box 62"/>
          <p:cNvSpPr txBox="1">
            <a:spLocks noChangeArrowheads="1"/>
          </p:cNvSpPr>
          <p:nvPr/>
        </p:nvSpPr>
        <p:spPr bwMode="auto">
          <a:xfrm>
            <a:off x="7496175" y="4706938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i="1">
                <a:solidFill>
                  <a:srgbClr val="FF3399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0190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4" grpId="0"/>
      <p:bldP spid="124945" grpId="0" animBg="1"/>
      <p:bldP spid="124949" grpId="0" animBg="1"/>
      <p:bldP spid="124955" grpId="0"/>
      <p:bldP spid="124976" grpId="0"/>
      <p:bldP spid="1249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438400" y="1143000"/>
            <a:ext cx="2276714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SOP and POS forms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2438400" y="1752600"/>
            <a:ext cx="75438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Boolean expressions can be written in the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sum-of-products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 form (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SOP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) or in the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product-of-sums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 form (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POS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). These forms can simplify the implementation of combinational logic, particularly with PLDs. In both forms, an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</a:rPr>
              <a:t>overbar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 cannot extend over more than one variable.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2438400" y="3657601"/>
            <a:ext cx="7543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An expression is in SOP form when two or more product terms are summed as in the following examples:</a:t>
            </a: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2438400" y="4784726"/>
            <a:ext cx="7543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An expression is in POS form when two or more sum terms are multiplied as in the following examples: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590800" y="4343401"/>
            <a:ext cx="7696200" cy="396875"/>
            <a:chOff x="672" y="2736"/>
            <a:chExt cx="4848" cy="250"/>
          </a:xfrm>
        </p:grpSpPr>
        <p:sp>
          <p:nvSpPr>
            <p:cNvPr id="131085" name="Text Box 13"/>
            <p:cNvSpPr txBox="1">
              <a:spLocks noChangeArrowheads="1"/>
            </p:cNvSpPr>
            <p:nvPr/>
          </p:nvSpPr>
          <p:spPr bwMode="auto">
            <a:xfrm>
              <a:off x="672" y="2736"/>
              <a:ext cx="48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A B C + A B           	A B C + C D		C D + E</a:t>
              </a:r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>
              <a:off x="743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091" name="Line 19"/>
            <p:cNvSpPr>
              <a:spLocks noChangeShapeType="1"/>
            </p:cNvSpPr>
            <p:nvPr/>
          </p:nvSpPr>
          <p:spPr bwMode="auto">
            <a:xfrm>
              <a:off x="880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092" name="Line 20"/>
            <p:cNvSpPr>
              <a:spLocks noChangeShapeType="1"/>
            </p:cNvSpPr>
            <p:nvPr/>
          </p:nvSpPr>
          <p:spPr bwMode="auto">
            <a:xfrm>
              <a:off x="1017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093" name="Line 21"/>
            <p:cNvSpPr>
              <a:spLocks noChangeShapeType="1"/>
            </p:cNvSpPr>
            <p:nvPr/>
          </p:nvSpPr>
          <p:spPr bwMode="auto">
            <a:xfrm>
              <a:off x="3079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094" name="Line 22"/>
            <p:cNvSpPr>
              <a:spLocks noChangeShapeType="1"/>
            </p:cNvSpPr>
            <p:nvPr/>
          </p:nvSpPr>
          <p:spPr bwMode="auto">
            <a:xfrm>
              <a:off x="3216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095" name="Line 23"/>
            <p:cNvSpPr>
              <a:spLocks noChangeShapeType="1"/>
            </p:cNvSpPr>
            <p:nvPr/>
          </p:nvSpPr>
          <p:spPr bwMode="auto">
            <a:xfrm>
              <a:off x="2771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096" name="Line 24"/>
            <p:cNvSpPr>
              <a:spLocks noChangeShapeType="1"/>
            </p:cNvSpPr>
            <p:nvPr/>
          </p:nvSpPr>
          <p:spPr bwMode="auto">
            <a:xfrm>
              <a:off x="4656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514600" y="5486401"/>
            <a:ext cx="7696200" cy="396875"/>
            <a:chOff x="624" y="3456"/>
            <a:chExt cx="4848" cy="250"/>
          </a:xfrm>
        </p:grpSpPr>
        <p:sp>
          <p:nvSpPr>
            <p:cNvPr id="131088" name="Text Box 16"/>
            <p:cNvSpPr txBox="1">
              <a:spLocks noChangeArrowheads="1"/>
            </p:cNvSpPr>
            <p:nvPr/>
          </p:nvSpPr>
          <p:spPr bwMode="auto">
            <a:xfrm>
              <a:off x="624" y="3456"/>
              <a:ext cx="48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A + B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)(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A + C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)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          	 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A + B + C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)(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B 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+ 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D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) 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	 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A + B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)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C</a:t>
              </a:r>
              <a:endParaRPr lang="en-US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097" name="Line 25"/>
            <p:cNvSpPr>
              <a:spLocks noChangeShapeType="1"/>
            </p:cNvSpPr>
            <p:nvPr/>
          </p:nvSpPr>
          <p:spPr bwMode="auto">
            <a:xfrm>
              <a:off x="3072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098" name="Line 26"/>
            <p:cNvSpPr>
              <a:spLocks noChangeShapeType="1"/>
            </p:cNvSpPr>
            <p:nvPr/>
          </p:nvSpPr>
          <p:spPr bwMode="auto">
            <a:xfrm>
              <a:off x="4258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099" name="Line 27"/>
            <p:cNvSpPr>
              <a:spLocks noChangeShapeType="1"/>
            </p:cNvSpPr>
            <p:nvPr/>
          </p:nvSpPr>
          <p:spPr bwMode="auto">
            <a:xfrm>
              <a:off x="1248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/>
      <p:bldP spid="1310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2438400" y="1143000"/>
            <a:ext cx="2182136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SOP Standard form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2438400" y="1752601"/>
            <a:ext cx="754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In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SOP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standard form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, every variable in the domain must appear in each term. This form is useful for constructing truth tables or for implementing logic in PLDs.</a:t>
            </a:r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2438400" y="2895601"/>
            <a:ext cx="7543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You can expand a nonstandard term to standard form by multiplying the term by a term consisting of the sum of the missing variable and its complement.</a:t>
            </a:r>
          </a:p>
        </p:txBody>
      </p:sp>
      <p:sp>
        <p:nvSpPr>
          <p:cNvPr id="133144" name="WordArt 24"/>
          <p:cNvSpPr>
            <a:spLocks noChangeArrowheads="1" noChangeShapeType="1" noTextEdit="1"/>
          </p:cNvSpPr>
          <p:nvPr/>
        </p:nvSpPr>
        <p:spPr bwMode="auto">
          <a:xfrm>
            <a:off x="2209800" y="4090988"/>
            <a:ext cx="1219200" cy="449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133145" name="WordArt 25"/>
          <p:cNvSpPr>
            <a:spLocks noChangeArrowheads="1" noChangeShapeType="1" noTextEdit="1"/>
          </p:cNvSpPr>
          <p:nvPr/>
        </p:nvSpPr>
        <p:spPr bwMode="auto">
          <a:xfrm>
            <a:off x="2209800" y="45720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505200" y="4114801"/>
            <a:ext cx="6553200" cy="396875"/>
            <a:chOff x="1248" y="2592"/>
            <a:chExt cx="4128" cy="250"/>
          </a:xfrm>
        </p:grpSpPr>
        <p:sp>
          <p:nvSpPr>
            <p:cNvPr id="133143" name="Text Box 23"/>
            <p:cNvSpPr txBox="1">
              <a:spLocks noChangeArrowheads="1"/>
            </p:cNvSpPr>
            <p:nvPr/>
          </p:nvSpPr>
          <p:spPr bwMode="auto">
            <a:xfrm>
              <a:off x="1248" y="2592"/>
              <a:ext cx="41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15000"/>
                </a:spcBef>
                <a:spcAft>
                  <a:spcPct val="0"/>
                </a:spcAft>
              </a:pP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Convert 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X = A B + A B C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 to standard form. </a:t>
              </a:r>
            </a:p>
          </p:txBody>
        </p:sp>
        <p:sp>
          <p:nvSpPr>
            <p:cNvPr id="133150" name="Line 30"/>
            <p:cNvSpPr>
              <a:spLocks noChangeShapeType="1"/>
            </p:cNvSpPr>
            <p:nvPr/>
          </p:nvSpPr>
          <p:spPr bwMode="auto">
            <a:xfrm>
              <a:off x="2304" y="26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151" name="Line 31"/>
            <p:cNvSpPr>
              <a:spLocks noChangeShapeType="1"/>
            </p:cNvSpPr>
            <p:nvPr/>
          </p:nvSpPr>
          <p:spPr bwMode="auto">
            <a:xfrm>
              <a:off x="2160" y="26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505200" y="4572001"/>
            <a:ext cx="6324600" cy="701675"/>
            <a:chOff x="1248" y="2880"/>
            <a:chExt cx="3984" cy="442"/>
          </a:xfrm>
        </p:grpSpPr>
        <p:sp>
          <p:nvSpPr>
            <p:cNvPr id="133146" name="Text Box 26"/>
            <p:cNvSpPr txBox="1">
              <a:spLocks noChangeArrowheads="1"/>
            </p:cNvSpPr>
            <p:nvPr/>
          </p:nvSpPr>
          <p:spPr bwMode="auto">
            <a:xfrm>
              <a:off x="1248" y="2880"/>
              <a:ext cx="398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15000"/>
                </a:spcBef>
                <a:spcAft>
                  <a:spcPct val="0"/>
                </a:spcAft>
              </a:pP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The first term does not include the variable 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C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. Therefore, multiply it by the (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C + C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), which = 1:</a:t>
              </a:r>
            </a:p>
          </p:txBody>
        </p:sp>
        <p:sp>
          <p:nvSpPr>
            <p:cNvPr id="133154" name="Line 34"/>
            <p:cNvSpPr>
              <a:spLocks noChangeShapeType="1"/>
            </p:cNvSpPr>
            <p:nvPr/>
          </p:nvSpPr>
          <p:spPr bwMode="auto">
            <a:xfrm>
              <a:off x="2832" y="31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505200" y="5272088"/>
            <a:ext cx="6553200" cy="747712"/>
            <a:chOff x="1248" y="3321"/>
            <a:chExt cx="4128" cy="471"/>
          </a:xfrm>
        </p:grpSpPr>
        <p:sp>
          <p:nvSpPr>
            <p:cNvPr id="133152" name="Text Box 32"/>
            <p:cNvSpPr txBox="1">
              <a:spLocks noChangeArrowheads="1"/>
            </p:cNvSpPr>
            <p:nvPr/>
          </p:nvSpPr>
          <p:spPr bwMode="auto">
            <a:xfrm>
              <a:off x="1248" y="3321"/>
              <a:ext cx="4128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15000"/>
                </a:spcBef>
                <a:spcAft>
                  <a:spcPct val="0"/>
                </a:spcAft>
              </a:pP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X = A B 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C + C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)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 + A B C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  <a:p>
              <a:pPr defTabSz="914400" fontAlgn="base">
                <a:spcBef>
                  <a:spcPct val="15000"/>
                </a:spcBef>
                <a:spcAft>
                  <a:spcPct val="0"/>
                </a:spcAft>
              </a:pP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    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= </a:t>
              </a:r>
              <a:r>
                <a:rPr lang="en-US" sz="2000" i="1">
                  <a:solidFill>
                    <a:srgbClr val="FF0000"/>
                  </a:solidFill>
                  <a:latin typeface="Times New Roman" pitchFamily="18" charset="0"/>
                </a:rPr>
                <a:t>A B C + A B C + A B C</a:t>
              </a:r>
            </a:p>
          </p:txBody>
        </p:sp>
        <p:sp>
          <p:nvSpPr>
            <p:cNvPr id="133153" name="Line 33"/>
            <p:cNvSpPr>
              <a:spLocks noChangeShapeType="1"/>
            </p:cNvSpPr>
            <p:nvPr/>
          </p:nvSpPr>
          <p:spPr bwMode="auto">
            <a:xfrm>
              <a:off x="2256" y="33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155" name="Line 35"/>
            <p:cNvSpPr>
              <a:spLocks noChangeShapeType="1"/>
            </p:cNvSpPr>
            <p:nvPr/>
          </p:nvSpPr>
          <p:spPr bwMode="auto">
            <a:xfrm>
              <a:off x="1762" y="33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156" name="Line 36"/>
            <p:cNvSpPr>
              <a:spLocks noChangeShapeType="1"/>
            </p:cNvSpPr>
            <p:nvPr/>
          </p:nvSpPr>
          <p:spPr bwMode="auto">
            <a:xfrm>
              <a:off x="1618" y="33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157" name="Line 37"/>
            <p:cNvSpPr>
              <a:spLocks noChangeShapeType="1"/>
            </p:cNvSpPr>
            <p:nvPr/>
          </p:nvSpPr>
          <p:spPr bwMode="auto">
            <a:xfrm>
              <a:off x="1768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158" name="Line 38"/>
            <p:cNvSpPr>
              <a:spLocks noChangeShapeType="1"/>
            </p:cNvSpPr>
            <p:nvPr/>
          </p:nvSpPr>
          <p:spPr bwMode="auto">
            <a:xfrm>
              <a:off x="1624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159" name="Line 39"/>
            <p:cNvSpPr>
              <a:spLocks noChangeShapeType="1"/>
            </p:cNvSpPr>
            <p:nvPr/>
          </p:nvSpPr>
          <p:spPr bwMode="auto">
            <a:xfrm>
              <a:off x="2343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160" name="Line 40"/>
            <p:cNvSpPr>
              <a:spLocks noChangeShapeType="1"/>
            </p:cNvSpPr>
            <p:nvPr/>
          </p:nvSpPr>
          <p:spPr bwMode="auto">
            <a:xfrm>
              <a:off x="2199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161" name="Line 41"/>
            <p:cNvSpPr>
              <a:spLocks noChangeShapeType="1"/>
            </p:cNvSpPr>
            <p:nvPr/>
          </p:nvSpPr>
          <p:spPr bwMode="auto">
            <a:xfrm>
              <a:off x="2487" y="358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61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2" grpId="0"/>
      <p:bldP spid="133144" grpId="0" animBg="1"/>
      <p:bldP spid="1331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2438400" y="1143000"/>
            <a:ext cx="2191626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POS Standard form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2438400" y="17526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In </a:t>
            </a:r>
            <a:r>
              <a:rPr lang="en-US" sz="2000" b="1">
                <a:solidFill>
                  <a:prstClr val="black"/>
                </a:solidFill>
                <a:latin typeface="Times New Roman" pitchFamily="18" charset="0"/>
              </a:rPr>
              <a:t>POS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2000" b="1">
                <a:solidFill>
                  <a:prstClr val="black"/>
                </a:solidFill>
                <a:latin typeface="Times New Roman" pitchFamily="18" charset="0"/>
              </a:rPr>
              <a:t>standard form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, every variable in the domain must appear in each sum term of the expression. 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2438400" y="2514601"/>
            <a:ext cx="7543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You can expand a nonstandard POS expression to standard form by adding the product of the missing variable and its complement and applying rule 12, which states that (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 + B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)(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 + C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)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 = A + BC.</a:t>
            </a:r>
          </a:p>
        </p:txBody>
      </p:sp>
      <p:sp>
        <p:nvSpPr>
          <p:cNvPr id="139277" name="WordArt 13"/>
          <p:cNvSpPr>
            <a:spLocks noChangeArrowheads="1" noChangeShapeType="1" noTextEdit="1"/>
          </p:cNvSpPr>
          <p:nvPr/>
        </p:nvSpPr>
        <p:spPr bwMode="auto">
          <a:xfrm>
            <a:off x="2209800" y="37338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139278" name="WordArt 14"/>
          <p:cNvSpPr>
            <a:spLocks noChangeArrowheads="1" noChangeShapeType="1" noTextEdit="1"/>
          </p:cNvSpPr>
          <p:nvPr/>
        </p:nvSpPr>
        <p:spPr bwMode="auto">
          <a:xfrm>
            <a:off x="2209800" y="44958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505200" y="3794126"/>
            <a:ext cx="6553200" cy="396875"/>
            <a:chOff x="1248" y="2256"/>
            <a:chExt cx="4128" cy="250"/>
          </a:xfrm>
        </p:grpSpPr>
        <p:sp>
          <p:nvSpPr>
            <p:cNvPr id="139280" name="Text Box 16"/>
            <p:cNvSpPr txBox="1">
              <a:spLocks noChangeArrowheads="1"/>
            </p:cNvSpPr>
            <p:nvPr/>
          </p:nvSpPr>
          <p:spPr bwMode="auto">
            <a:xfrm>
              <a:off x="1248" y="2256"/>
              <a:ext cx="41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15000"/>
                </a:spcBef>
                <a:spcAft>
                  <a:spcPct val="0"/>
                </a:spcAft>
              </a:pP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Convert 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X = 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A + B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)(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A + B + C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) to standard form. </a:t>
              </a:r>
            </a:p>
          </p:txBody>
        </p:sp>
        <p:sp>
          <p:nvSpPr>
            <p:cNvPr id="139281" name="Line 17"/>
            <p:cNvSpPr>
              <a:spLocks noChangeShapeType="1"/>
            </p:cNvSpPr>
            <p:nvPr/>
          </p:nvSpPr>
          <p:spPr bwMode="auto">
            <a:xfrm>
              <a:off x="2496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282" name="Line 18"/>
            <p:cNvSpPr>
              <a:spLocks noChangeShapeType="1"/>
            </p:cNvSpPr>
            <p:nvPr/>
          </p:nvSpPr>
          <p:spPr bwMode="auto">
            <a:xfrm>
              <a:off x="220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3505200" y="4495801"/>
            <a:ext cx="6324600" cy="701675"/>
            <a:chOff x="1248" y="2880"/>
            <a:chExt cx="3984" cy="442"/>
          </a:xfrm>
        </p:grpSpPr>
        <p:sp>
          <p:nvSpPr>
            <p:cNvPr id="139284" name="Text Box 20"/>
            <p:cNvSpPr txBox="1">
              <a:spLocks noChangeArrowheads="1"/>
            </p:cNvSpPr>
            <p:nvPr/>
          </p:nvSpPr>
          <p:spPr bwMode="auto">
            <a:xfrm>
              <a:off x="1248" y="2880"/>
              <a:ext cx="398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15000"/>
                </a:spcBef>
                <a:spcAft>
                  <a:spcPct val="0"/>
                </a:spcAft>
              </a:pP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The first sum term does not include the variable 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C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. Therefore, add 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C C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 and expand the result by rule 12.</a:t>
              </a:r>
            </a:p>
          </p:txBody>
        </p:sp>
        <p:sp>
          <p:nvSpPr>
            <p:cNvPr id="139285" name="Line 21"/>
            <p:cNvSpPr>
              <a:spLocks noChangeShapeType="1"/>
            </p:cNvSpPr>
            <p:nvPr/>
          </p:nvSpPr>
          <p:spPr bwMode="auto">
            <a:xfrm>
              <a:off x="2448" y="31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505200" y="5181601"/>
            <a:ext cx="6553200" cy="747713"/>
            <a:chOff x="1248" y="3312"/>
            <a:chExt cx="4128" cy="471"/>
          </a:xfrm>
        </p:grpSpPr>
        <p:sp>
          <p:nvSpPr>
            <p:cNvPr id="139296" name="Text Box 32"/>
            <p:cNvSpPr txBox="1">
              <a:spLocks noChangeArrowheads="1"/>
            </p:cNvSpPr>
            <p:nvPr/>
          </p:nvSpPr>
          <p:spPr bwMode="auto">
            <a:xfrm>
              <a:off x="1248" y="3312"/>
              <a:ext cx="4128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15000"/>
                </a:spcBef>
                <a:spcAft>
                  <a:spcPct val="0"/>
                </a:spcAft>
              </a:pP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X = 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A + B + C C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)(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A + B + C</a:t>
              </a: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)</a:t>
              </a:r>
            </a:p>
            <a:p>
              <a:pPr defTabSz="914400" fontAlgn="base">
                <a:spcBef>
                  <a:spcPct val="15000"/>
                </a:spcBef>
                <a:spcAft>
                  <a:spcPct val="0"/>
                </a:spcAft>
              </a:pP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    = </a:t>
              </a:r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(</a:t>
              </a:r>
              <a:r>
                <a:rPr lang="en-US" sz="2000" i="1">
                  <a:solidFill>
                    <a:srgbClr val="FF0000"/>
                  </a:solidFill>
                  <a:latin typeface="Times New Roman" pitchFamily="18" charset="0"/>
                </a:rPr>
                <a:t>A +B + C</a:t>
              </a:r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 )(</a:t>
              </a:r>
              <a:r>
                <a:rPr lang="en-US" sz="2000" i="1">
                  <a:solidFill>
                    <a:srgbClr val="FF0000"/>
                  </a:solidFill>
                  <a:latin typeface="Times New Roman" pitchFamily="18" charset="0"/>
                </a:rPr>
                <a:t>A + B + C</a:t>
              </a:r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)(</a:t>
              </a:r>
              <a:r>
                <a:rPr lang="en-US" sz="2000" i="1">
                  <a:solidFill>
                    <a:srgbClr val="FF0000"/>
                  </a:solidFill>
                  <a:latin typeface="Times New Roman" pitchFamily="18" charset="0"/>
                </a:rPr>
                <a:t>A + B + C</a:t>
              </a:r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</a:p>
          </p:txBody>
        </p:sp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1673" y="3360"/>
              <a:ext cx="1447" cy="213"/>
              <a:chOff x="1673" y="3360"/>
              <a:chExt cx="1447" cy="213"/>
            </a:xfrm>
          </p:grpSpPr>
          <p:sp>
            <p:nvSpPr>
              <p:cNvPr id="139297" name="Line 33"/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298" name="Line 34"/>
              <p:cNvSpPr>
                <a:spLocks noChangeShapeType="1"/>
              </p:cNvSpPr>
              <p:nvPr/>
            </p:nvSpPr>
            <p:spPr bwMode="auto">
              <a:xfrm>
                <a:off x="1968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299" name="Line 35"/>
              <p:cNvSpPr>
                <a:spLocks noChangeShapeType="1"/>
              </p:cNvSpPr>
              <p:nvPr/>
            </p:nvSpPr>
            <p:spPr bwMode="auto">
              <a:xfrm>
                <a:off x="2400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300" name="Line 36"/>
              <p:cNvSpPr>
                <a:spLocks noChangeShapeType="1"/>
              </p:cNvSpPr>
              <p:nvPr/>
            </p:nvSpPr>
            <p:spPr bwMode="auto">
              <a:xfrm>
                <a:off x="1673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301" name="Line 37"/>
              <p:cNvSpPr>
                <a:spLocks noChangeShapeType="1"/>
              </p:cNvSpPr>
              <p:nvPr/>
            </p:nvSpPr>
            <p:spPr bwMode="auto">
              <a:xfrm>
                <a:off x="1920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302" name="Line 38"/>
              <p:cNvSpPr>
                <a:spLocks noChangeShapeType="1"/>
              </p:cNvSpPr>
              <p:nvPr/>
            </p:nvSpPr>
            <p:spPr bwMode="auto">
              <a:xfrm>
                <a:off x="2448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303" name="Line 39"/>
              <p:cNvSpPr>
                <a:spLocks noChangeShapeType="1"/>
              </p:cNvSpPr>
              <p:nvPr/>
            </p:nvSpPr>
            <p:spPr bwMode="auto">
              <a:xfrm>
                <a:off x="2736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304" name="Line 40"/>
              <p:cNvSpPr>
                <a:spLocks noChangeShapeType="1"/>
              </p:cNvSpPr>
              <p:nvPr/>
            </p:nvSpPr>
            <p:spPr bwMode="auto">
              <a:xfrm>
                <a:off x="3024" y="35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20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088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6" grpId="0"/>
      <p:bldP spid="139277" grpId="0" animBg="1"/>
      <p:bldP spid="1392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667000" y="1600200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Karnaugh map (K-map) is a tool for simplifying combinational logic with 3 or 4 variables. For 3 variables, 8 cells are required (2</a:t>
            </a:r>
            <a:r>
              <a:rPr lang="en-US" sz="2000" baseline="3000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). 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2667000" y="2895601"/>
            <a:ext cx="47244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3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map shown is for three variables labeled 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A, B,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and 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C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. Each cell represents one possible product term.</a:t>
            </a:r>
          </a:p>
          <a:p>
            <a:pPr defTabSz="914400" fontAlgn="base">
              <a:spcBef>
                <a:spcPct val="3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Each cell differs from an adjacent cell by only one variable. </a:t>
            </a:r>
          </a:p>
        </p:txBody>
      </p:sp>
      <p:graphicFrame>
        <p:nvGraphicFramePr>
          <p:cNvPr id="159753" name="Object 9"/>
          <p:cNvGraphicFramePr>
            <a:graphicFrameLocks noChangeAspect="1"/>
          </p:cNvGraphicFramePr>
          <p:nvPr>
            <p:extLst/>
          </p:nvPr>
        </p:nvGraphicFramePr>
        <p:xfrm>
          <a:off x="7467600" y="2819400"/>
          <a:ext cx="2362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CorelDRAW" r:id="rId5" imgW="1221120" imgH="1694880" progId="">
                  <p:embed/>
                </p:oleObj>
              </mc:Choice>
              <mc:Fallback>
                <p:oleObj name="CorelDRAW" r:id="rId5" imgW="1221120" imgH="169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819400"/>
                        <a:ext cx="23622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8" name="Rectangle 24"/>
          <p:cNvSpPr>
            <a:spLocks noChangeArrowheads="1"/>
          </p:cNvSpPr>
          <p:nvPr/>
        </p:nvSpPr>
        <p:spPr bwMode="auto">
          <a:xfrm>
            <a:off x="2438401" y="1143000"/>
            <a:ext cx="1800493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Karnaugh maps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937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9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3" name="Object 23"/>
          <p:cNvGraphicFramePr>
            <a:graphicFrameLocks noChangeAspect="1"/>
          </p:cNvGraphicFramePr>
          <p:nvPr>
            <p:extLst/>
          </p:nvPr>
        </p:nvGraphicFramePr>
        <p:xfrm>
          <a:off x="2743201" y="2667000"/>
          <a:ext cx="238601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CorelDRAW" r:id="rId5" imgW="1221120" imgH="1694880" progId="">
                  <p:embed/>
                </p:oleObj>
              </mc:Choice>
              <mc:Fallback>
                <p:oleObj name="CorelDRAW" r:id="rId5" imgW="1221120" imgH="169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667000"/>
                        <a:ext cx="2386013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2667000" y="1752600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Cells are usually labeled using 0’s and 1’s to represent the variable and its complement. 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57400" y="3200400"/>
            <a:ext cx="1447800" cy="2590800"/>
            <a:chOff x="336" y="2016"/>
            <a:chExt cx="912" cy="1632"/>
          </a:xfrm>
        </p:grpSpPr>
        <p:sp>
          <p:nvSpPr>
            <p:cNvPr id="163851" name="Oval 11"/>
            <p:cNvSpPr>
              <a:spLocks noChangeArrowheads="1"/>
            </p:cNvSpPr>
            <p:nvPr/>
          </p:nvSpPr>
          <p:spPr bwMode="auto">
            <a:xfrm>
              <a:off x="912" y="2016"/>
              <a:ext cx="336" cy="163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852" name="Text Box 12"/>
            <p:cNvSpPr txBox="1">
              <a:spLocks noChangeArrowheads="1"/>
            </p:cNvSpPr>
            <p:nvPr/>
          </p:nvSpPr>
          <p:spPr bwMode="auto">
            <a:xfrm>
              <a:off x="336" y="2496"/>
              <a:ext cx="576" cy="44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Gray code</a:t>
              </a:r>
            </a:p>
          </p:txBody>
        </p:sp>
      </p:grp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2438401" y="1143000"/>
            <a:ext cx="1800493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Karnaugh maps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486400" y="3841751"/>
            <a:ext cx="434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Ones are read as the true variable and zeros are read as the complemented variable. 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86400" y="2590801"/>
            <a:ext cx="434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numbers are entered in gray code, to force adjacent cells to be different by only one variable.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1741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/>
      <p:bldP spid="1638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7" name="Object 7"/>
          <p:cNvGraphicFramePr>
            <a:graphicFrameLocks noChangeAspect="1"/>
          </p:cNvGraphicFramePr>
          <p:nvPr>
            <p:extLst/>
          </p:nvPr>
        </p:nvGraphicFramePr>
        <p:xfrm>
          <a:off x="7086600" y="2743200"/>
          <a:ext cx="2362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CorelDRAW" r:id="rId5" imgW="1221120" imgH="1694880" progId="">
                  <p:embed/>
                </p:oleObj>
              </mc:Choice>
              <mc:Fallback>
                <p:oleObj name="CorelDRAW" r:id="rId5" imgW="1221120" imgH="169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743200"/>
                        <a:ext cx="23622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086600" y="3319464"/>
            <a:ext cx="685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AB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000" i="1">
              <a:solidFill>
                <a:prstClr val="black"/>
              </a:solidFill>
              <a:latin typeface="Times New Roman" pitchFamily="18" charset="0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AB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000" i="1">
              <a:solidFill>
                <a:prstClr val="black"/>
              </a:solidFill>
              <a:latin typeface="Times New Roman" pitchFamily="18" charset="0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AB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000" i="1">
              <a:solidFill>
                <a:prstClr val="black"/>
              </a:solidFill>
              <a:latin typeface="Times New Roman" pitchFamily="18" charset="0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AB</a:t>
            </a:r>
          </a:p>
        </p:txBody>
      </p:sp>
      <p:sp>
        <p:nvSpPr>
          <p:cNvPr id="174089" name="Line 9"/>
          <p:cNvSpPr>
            <a:spLocks noChangeShapeType="1"/>
          </p:cNvSpPr>
          <p:nvPr/>
        </p:nvSpPr>
        <p:spPr bwMode="auto">
          <a:xfrm>
            <a:off x="7205663" y="3371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>
            <a:off x="7339013" y="337185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7210425" y="397668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4092" name="Line 12"/>
          <p:cNvSpPr>
            <a:spLocks noChangeShapeType="1"/>
          </p:cNvSpPr>
          <p:nvPr/>
        </p:nvSpPr>
        <p:spPr bwMode="auto">
          <a:xfrm>
            <a:off x="7353300" y="51863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7696200" y="2895600"/>
            <a:ext cx="114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C           C</a:t>
            </a:r>
          </a:p>
        </p:txBody>
      </p:sp>
      <p:sp>
        <p:nvSpPr>
          <p:cNvPr id="174094" name="Line 14"/>
          <p:cNvSpPr>
            <a:spLocks noChangeShapeType="1"/>
          </p:cNvSpPr>
          <p:nvPr/>
        </p:nvSpPr>
        <p:spPr bwMode="auto">
          <a:xfrm>
            <a:off x="7796214" y="2971800"/>
            <a:ext cx="128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2667000" y="1752600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Alternatively, cells can be labeled with the variable letters.  This makes it simple to read, but it takes more time preparing the map.</a:t>
            </a: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2438401" y="1143000"/>
            <a:ext cx="1800493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Karnaugh maps</a:t>
            </a:r>
          </a:p>
        </p:txBody>
      </p:sp>
      <p:graphicFrame>
        <p:nvGraphicFramePr>
          <p:cNvPr id="174099" name="Object 19"/>
          <p:cNvGraphicFramePr>
            <a:graphicFrameLocks noChangeAspect="1"/>
          </p:cNvGraphicFramePr>
          <p:nvPr>
            <p:extLst/>
          </p:nvPr>
        </p:nvGraphicFramePr>
        <p:xfrm>
          <a:off x="7086601" y="2743200"/>
          <a:ext cx="236061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CorelDRAW" r:id="rId7" imgW="1221120" imgH="1694880" progId="">
                  <p:embed/>
                </p:oleObj>
              </mc:Choice>
              <mc:Fallback>
                <p:oleObj name="CorelDRAW" r:id="rId7" imgW="1221120" imgH="169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2743200"/>
                        <a:ext cx="236061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0" name="Object 20"/>
          <p:cNvGraphicFramePr>
            <a:graphicFrameLocks noChangeAspect="1"/>
          </p:cNvGraphicFramePr>
          <p:nvPr>
            <p:extLst/>
          </p:nvPr>
        </p:nvGraphicFramePr>
        <p:xfrm>
          <a:off x="7088188" y="2743200"/>
          <a:ext cx="236061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CorelDRAW" r:id="rId9" imgW="1221120" imgH="1694880" progId="">
                  <p:embed/>
                </p:oleObj>
              </mc:Choice>
              <mc:Fallback>
                <p:oleObj name="CorelDRAW" r:id="rId9" imgW="1221120" imgH="169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8" y="2743200"/>
                        <a:ext cx="236061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3810000" y="3124200"/>
            <a:ext cx="312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Read the terms for the yellow cells.</a:t>
            </a:r>
          </a:p>
        </p:txBody>
      </p:sp>
      <p:sp>
        <p:nvSpPr>
          <p:cNvPr id="174102" name="WordArt 22"/>
          <p:cNvSpPr>
            <a:spLocks noChangeArrowheads="1" noChangeShapeType="1" noTextEdit="1"/>
          </p:cNvSpPr>
          <p:nvPr/>
        </p:nvSpPr>
        <p:spPr bwMode="auto">
          <a:xfrm>
            <a:off x="2514600" y="31242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174103" name="WordArt 23"/>
          <p:cNvSpPr>
            <a:spLocks noChangeArrowheads="1" noChangeShapeType="1" noTextEdit="1"/>
          </p:cNvSpPr>
          <p:nvPr/>
        </p:nvSpPr>
        <p:spPr bwMode="auto">
          <a:xfrm>
            <a:off x="2590800" y="39624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48000" y="4495800"/>
            <a:ext cx="3657600" cy="400050"/>
            <a:chOff x="2688" y="1728"/>
            <a:chExt cx="2304" cy="252"/>
          </a:xfrm>
        </p:grpSpPr>
        <p:sp>
          <p:nvSpPr>
            <p:cNvPr id="174105" name="Text Box 25"/>
            <p:cNvSpPr txBox="1">
              <a:spLocks noChangeArrowheads="1"/>
            </p:cNvSpPr>
            <p:nvPr/>
          </p:nvSpPr>
          <p:spPr bwMode="auto">
            <a:xfrm>
              <a:off x="2688" y="1728"/>
              <a:ext cx="23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    The cells are </a:t>
              </a:r>
              <a:r>
                <a:rPr lang="en-US" sz="2000" i="1" dirty="0">
                  <a:solidFill>
                    <a:srgbClr val="FF3300"/>
                  </a:solidFill>
                  <a:latin typeface="Times New Roman" pitchFamily="18" charset="0"/>
                </a:rPr>
                <a:t>ABC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and   </a:t>
              </a:r>
              <a:r>
                <a:rPr lang="en-US" sz="2000" i="1" dirty="0">
                  <a:solidFill>
                    <a:srgbClr val="FF3300"/>
                  </a:solidFill>
                  <a:latin typeface="Times New Roman" pitchFamily="18" charset="0"/>
                </a:rPr>
                <a:t>ABC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. </a:t>
              </a:r>
            </a:p>
          </p:txBody>
        </p:sp>
        <p:sp>
          <p:nvSpPr>
            <p:cNvPr id="174106" name="Line 26"/>
            <p:cNvSpPr>
              <a:spLocks noChangeShapeType="1"/>
            </p:cNvSpPr>
            <p:nvPr/>
          </p:nvSpPr>
          <p:spPr bwMode="auto">
            <a:xfrm>
              <a:off x="3792" y="177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107" name="Line 27"/>
            <p:cNvSpPr>
              <a:spLocks noChangeShapeType="1"/>
            </p:cNvSpPr>
            <p:nvPr/>
          </p:nvSpPr>
          <p:spPr bwMode="auto">
            <a:xfrm>
              <a:off x="4608" y="177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108" name="Line 28"/>
            <p:cNvSpPr>
              <a:spLocks noChangeShapeType="1"/>
            </p:cNvSpPr>
            <p:nvPr/>
          </p:nvSpPr>
          <p:spPr bwMode="auto">
            <a:xfrm>
              <a:off x="4032" y="177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762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1" grpId="0"/>
      <p:bldP spid="174102" grpId="0" animBg="1"/>
      <p:bldP spid="1741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5410200" y="3276601"/>
            <a:ext cx="45720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1.</a:t>
            </a:r>
            <a:r>
              <a:rPr lang="en-US" sz="1200" dirty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Group the 1’s into two overlapping groups as indicated.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Read each group by eliminating any variable that changes across a boundary. 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410200" y="4876800"/>
            <a:ext cx="4572000" cy="400050"/>
            <a:chOff x="2448" y="3216"/>
            <a:chExt cx="2880" cy="252"/>
          </a:xfrm>
        </p:grpSpPr>
        <p:sp>
          <p:nvSpPr>
            <p:cNvPr id="165904" name="Line 16"/>
            <p:cNvSpPr>
              <a:spLocks noChangeShapeType="1"/>
            </p:cNvSpPr>
            <p:nvPr/>
          </p:nvSpPr>
          <p:spPr bwMode="auto">
            <a:xfrm>
              <a:off x="4416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905" name="Line 17"/>
            <p:cNvSpPr>
              <a:spLocks noChangeShapeType="1"/>
            </p:cNvSpPr>
            <p:nvPr/>
          </p:nvSpPr>
          <p:spPr bwMode="auto">
            <a:xfrm>
              <a:off x="4560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906" name="Text Box 18"/>
            <p:cNvSpPr txBox="1">
              <a:spLocks noChangeArrowheads="1"/>
            </p:cNvSpPr>
            <p:nvPr/>
          </p:nvSpPr>
          <p:spPr bwMode="auto">
            <a:xfrm>
              <a:off x="2448" y="3216"/>
              <a:ext cx="28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defTabSz="914400" fontAlgn="base">
                <a:spcBef>
                  <a:spcPct val="20000"/>
                </a:spcBef>
                <a:spcAft>
                  <a:spcPct val="0"/>
                </a:spcAft>
                <a:buFontTx/>
                <a:buAutoNum type="arabicPeriod" startAt="3"/>
              </a:pP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The vertical group is read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AC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.</a:t>
              </a:r>
              <a:r>
                <a:rPr lang="en-US" sz="1200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65918" name="Text Box 30"/>
          <p:cNvSpPr txBox="1">
            <a:spLocks noChangeArrowheads="1"/>
          </p:cNvSpPr>
          <p:nvPr/>
        </p:nvSpPr>
        <p:spPr bwMode="auto">
          <a:xfrm>
            <a:off x="2667000" y="1600200"/>
            <a:ext cx="7391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K-maps can simplify combinational logic by grouping cells and eliminating variables that change. </a:t>
            </a:r>
          </a:p>
        </p:txBody>
      </p:sp>
      <p:sp>
        <p:nvSpPr>
          <p:cNvPr id="165919" name="Rectangle 31"/>
          <p:cNvSpPr>
            <a:spLocks noChangeArrowheads="1"/>
          </p:cNvSpPr>
          <p:nvPr/>
        </p:nvSpPr>
        <p:spPr bwMode="auto">
          <a:xfrm>
            <a:off x="2438400" y="1143001"/>
            <a:ext cx="1156086" cy="276999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99"/>
                </a:solidFill>
                <a:latin typeface="Times New Roman" pitchFamily="18" charset="0"/>
              </a:rPr>
              <a:t>Karnaugh maps</a:t>
            </a:r>
          </a:p>
        </p:txBody>
      </p:sp>
      <p:graphicFrame>
        <p:nvGraphicFramePr>
          <p:cNvPr id="165920" name="Object 32"/>
          <p:cNvGraphicFramePr>
            <a:graphicFrameLocks noChangeAspect="1"/>
          </p:cNvGraphicFramePr>
          <p:nvPr/>
        </p:nvGraphicFramePr>
        <p:xfrm>
          <a:off x="2819400" y="2971800"/>
          <a:ext cx="21145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CorelDRAW" r:id="rId5" imgW="1221120" imgH="1694880" progId="">
                  <p:embed/>
                </p:oleObj>
              </mc:Choice>
              <mc:Fallback>
                <p:oleObj name="CorelDRAW" r:id="rId5" imgW="1221120" imgH="169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71800"/>
                        <a:ext cx="211455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21" name="Object 33"/>
          <p:cNvGraphicFramePr>
            <a:graphicFrameLocks noChangeAspect="1"/>
          </p:cNvGraphicFramePr>
          <p:nvPr/>
        </p:nvGraphicFramePr>
        <p:xfrm>
          <a:off x="2806700" y="2954338"/>
          <a:ext cx="2128838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CorelDRAW" r:id="rId7" imgW="1221120" imgH="1694880" progId="">
                  <p:embed/>
                </p:oleObj>
              </mc:Choice>
              <mc:Fallback>
                <p:oleObj name="CorelDRAW" r:id="rId7" imgW="1221120" imgH="169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954338"/>
                        <a:ext cx="2128838" cy="298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22" name="Rectangle 34"/>
          <p:cNvSpPr>
            <a:spLocks noChangeArrowheads="1"/>
          </p:cNvSpPr>
          <p:nvPr/>
        </p:nvSpPr>
        <p:spPr bwMode="auto">
          <a:xfrm>
            <a:off x="3962400" y="2438401"/>
            <a:ext cx="594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Group the 1’s on the map and read the minimum logic.</a:t>
            </a:r>
          </a:p>
        </p:txBody>
      </p:sp>
      <p:sp>
        <p:nvSpPr>
          <p:cNvPr id="165923" name="WordArt 35"/>
          <p:cNvSpPr>
            <a:spLocks noChangeArrowheads="1" noChangeShapeType="1" noTextEdit="1"/>
          </p:cNvSpPr>
          <p:nvPr/>
        </p:nvSpPr>
        <p:spPr bwMode="auto">
          <a:xfrm>
            <a:off x="2667000" y="24384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66876" y="3459165"/>
            <a:ext cx="1990725" cy="1166813"/>
            <a:chOff x="144" y="2055"/>
            <a:chExt cx="1254" cy="735"/>
          </a:xfrm>
        </p:grpSpPr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>
              <a:off x="816" y="2352"/>
              <a:ext cx="582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901" name="Text Box 13"/>
            <p:cNvSpPr txBox="1">
              <a:spLocks noChangeArrowheads="1"/>
            </p:cNvSpPr>
            <p:nvPr/>
          </p:nvSpPr>
          <p:spPr bwMode="auto">
            <a:xfrm>
              <a:off x="144" y="2208"/>
              <a:ext cx="720" cy="5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i="1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>
                  <a:solidFill>
                    <a:prstClr val="black"/>
                  </a:solidFill>
                  <a:latin typeface="Times New Roman" pitchFamily="18" charset="0"/>
                </a:rPr>
                <a:t> changes across this boundary</a:t>
              </a:r>
            </a:p>
          </p:txBody>
        </p:sp>
        <p:sp>
          <p:nvSpPr>
            <p:cNvPr id="165902" name="Oval 14"/>
            <p:cNvSpPr>
              <a:spLocks noChangeArrowheads="1"/>
            </p:cNvSpPr>
            <p:nvPr/>
          </p:nvSpPr>
          <p:spPr bwMode="auto">
            <a:xfrm>
              <a:off x="958" y="2055"/>
              <a:ext cx="144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289300" y="3048001"/>
            <a:ext cx="1295400" cy="2943225"/>
            <a:chOff x="1200" y="1760"/>
            <a:chExt cx="816" cy="1854"/>
          </a:xfrm>
        </p:grpSpPr>
        <p:sp>
          <p:nvSpPr>
            <p:cNvPr id="165911" name="Line 23"/>
            <p:cNvSpPr>
              <a:spLocks noChangeShapeType="1"/>
            </p:cNvSpPr>
            <p:nvPr/>
          </p:nvSpPr>
          <p:spPr bwMode="auto">
            <a:xfrm flipV="1">
              <a:off x="1616" y="2592"/>
              <a:ext cx="0" cy="4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912" name="Text Box 24"/>
            <p:cNvSpPr txBox="1">
              <a:spLocks noChangeArrowheads="1"/>
            </p:cNvSpPr>
            <p:nvPr/>
          </p:nvSpPr>
          <p:spPr bwMode="auto">
            <a:xfrm>
              <a:off x="1248" y="3032"/>
              <a:ext cx="720" cy="5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i="1">
                  <a:solidFill>
                    <a:prstClr val="black"/>
                  </a:solidFill>
                  <a:latin typeface="Times New Roman" pitchFamily="18" charset="0"/>
                </a:rPr>
                <a:t>C</a:t>
              </a:r>
              <a:r>
                <a:rPr lang="en-US">
                  <a:solidFill>
                    <a:prstClr val="black"/>
                  </a:solidFill>
                  <a:latin typeface="Times New Roman" pitchFamily="18" charset="0"/>
                </a:rPr>
                <a:t> changes across this boundary</a:t>
              </a:r>
            </a:p>
          </p:txBody>
        </p:sp>
        <p:sp>
          <p:nvSpPr>
            <p:cNvPr id="165913" name="Oval 25"/>
            <p:cNvSpPr>
              <a:spLocks noChangeArrowheads="1"/>
            </p:cNvSpPr>
            <p:nvPr/>
          </p:nvSpPr>
          <p:spPr bwMode="auto">
            <a:xfrm rot="-5400000">
              <a:off x="1512" y="1448"/>
              <a:ext cx="192" cy="81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165924" name="WordArt 36"/>
          <p:cNvSpPr>
            <a:spLocks noChangeArrowheads="1" noChangeShapeType="1" noTextEdit="1"/>
          </p:cNvSpPr>
          <p:nvPr/>
        </p:nvSpPr>
        <p:spPr bwMode="auto">
          <a:xfrm>
            <a:off x="5257800" y="28194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410200" y="5257800"/>
            <a:ext cx="4572000" cy="400050"/>
            <a:chOff x="2448" y="3504"/>
            <a:chExt cx="2880" cy="252"/>
          </a:xfrm>
        </p:grpSpPr>
        <p:sp>
          <p:nvSpPr>
            <p:cNvPr id="165909" name="Text Box 21"/>
            <p:cNvSpPr txBox="1">
              <a:spLocks noChangeArrowheads="1"/>
            </p:cNvSpPr>
            <p:nvPr/>
          </p:nvSpPr>
          <p:spPr bwMode="auto">
            <a:xfrm>
              <a:off x="2448" y="3504"/>
              <a:ext cx="28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defTabSz="914400" fontAlgn="base">
                <a:spcBef>
                  <a:spcPct val="20000"/>
                </a:spcBef>
                <a:spcAft>
                  <a:spcPct val="0"/>
                </a:spcAft>
                <a:buFontTx/>
                <a:buAutoNum type="arabicPeriod" startAt="4"/>
              </a:pP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The horizontal group is read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AB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.</a:t>
              </a:r>
              <a:r>
                <a:rPr lang="en-US" sz="1200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65908" name="Line 20"/>
            <p:cNvSpPr>
              <a:spLocks noChangeShapeType="1"/>
            </p:cNvSpPr>
            <p:nvPr/>
          </p:nvSpPr>
          <p:spPr bwMode="auto">
            <a:xfrm>
              <a:off x="4576" y="3560"/>
              <a:ext cx="10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81800" y="5851074"/>
                <a:ext cx="2133600" cy="3084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GB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IE" sz="2000" dirty="0">
                    <a:solidFill>
                      <a:prstClr val="black"/>
                    </a:solidFill>
                    <a:latin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E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E" sz="20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851074"/>
                <a:ext cx="2133600" cy="308482"/>
              </a:xfrm>
              <a:prstGeom prst="rect">
                <a:avLst/>
              </a:prstGeom>
              <a:blipFill>
                <a:blip r:embed="rId9"/>
                <a:stretch>
                  <a:fillRect l="-4286" t="-26000" b="-500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13696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5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6" grpId="0" build="p"/>
      <p:bldP spid="165922" grpId="0"/>
      <p:bldP spid="165923" grpId="0" animBg="1"/>
      <p:bldP spid="1659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2362200" y="17526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In Boolean algebra, a </a:t>
            </a:r>
            <a:r>
              <a:rPr lang="en-US" sz="2000" b="1">
                <a:solidFill>
                  <a:prstClr val="black"/>
                </a:solidFill>
                <a:latin typeface="Times New Roman" pitchFamily="18" charset="0"/>
              </a:rPr>
              <a:t>variable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is a symbol used to represent an action, a condition, or data. A single variable can only have a value of 1 or 0.  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2438400" y="1143000"/>
            <a:ext cx="1999522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Boolean Addition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2362200" y="2895601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</a:t>
            </a:r>
            <a:r>
              <a:rPr lang="en-US" sz="2000" b="1">
                <a:solidFill>
                  <a:prstClr val="black"/>
                </a:solidFill>
                <a:latin typeface="Times New Roman" pitchFamily="18" charset="0"/>
              </a:rPr>
              <a:t>complement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represents the inverse of a variable and is indicated with an overbar. Thus, the complement of 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is 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72390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2362200" y="3657601"/>
            <a:ext cx="723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A </a:t>
            </a:r>
            <a:r>
              <a:rPr lang="en-US" sz="2000" b="1">
                <a:solidFill>
                  <a:prstClr val="black"/>
                </a:solidFill>
                <a:latin typeface="Times New Roman" pitchFamily="18" charset="0"/>
              </a:rPr>
              <a:t>literal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is a variable or its complement.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2362200" y="4114801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Addition is equivalent to the OR operation. The sum term is 1 if one or more if the literals are 1. The sum term is zero only if each literal is 0.</a:t>
            </a:r>
          </a:p>
        </p:txBody>
      </p:sp>
      <p:sp>
        <p:nvSpPr>
          <p:cNvPr id="3106" name="WordArt 34"/>
          <p:cNvSpPr>
            <a:spLocks noChangeArrowheads="1" noChangeShapeType="1" noTextEdit="1"/>
          </p:cNvSpPr>
          <p:nvPr/>
        </p:nvSpPr>
        <p:spPr bwMode="auto">
          <a:xfrm>
            <a:off x="2438400" y="49530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733800" y="4876801"/>
            <a:ext cx="6400800" cy="701675"/>
            <a:chOff x="1392" y="3072"/>
            <a:chExt cx="4032" cy="442"/>
          </a:xfrm>
        </p:grpSpPr>
        <p:sp>
          <p:nvSpPr>
            <p:cNvPr id="3107" name="Text Box 35"/>
            <p:cNvSpPr txBox="1">
              <a:spLocks noChangeArrowheads="1"/>
            </p:cNvSpPr>
            <p:nvPr/>
          </p:nvSpPr>
          <p:spPr bwMode="auto">
            <a:xfrm>
              <a:off x="1392" y="3072"/>
              <a:ext cx="403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Determine the values of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A, B,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and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C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that make the sum term of the expression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A + B + C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= 0?</a:t>
              </a:r>
            </a:p>
          </p:txBody>
        </p:sp>
        <p:sp>
          <p:nvSpPr>
            <p:cNvPr id="3109" name="Line 37"/>
            <p:cNvSpPr>
              <a:spLocks noChangeShapeType="1"/>
            </p:cNvSpPr>
            <p:nvPr/>
          </p:nvSpPr>
          <p:spPr bwMode="auto">
            <a:xfrm>
              <a:off x="3120" y="3303"/>
              <a:ext cx="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2544" y="3301"/>
              <a:ext cx="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3113" name="WordArt 41"/>
          <p:cNvSpPr>
            <a:spLocks noChangeArrowheads="1" noChangeShapeType="1" noTextEdit="1"/>
          </p:cNvSpPr>
          <p:nvPr/>
        </p:nvSpPr>
        <p:spPr bwMode="auto">
          <a:xfrm>
            <a:off x="2438400" y="56388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3733800" y="5715001"/>
            <a:ext cx="609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Each literal must = 0; therefore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= 1,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= 0 and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= 1.</a:t>
            </a:r>
          </a:p>
        </p:txBody>
      </p:sp>
    </p:spTree>
    <p:extLst>
      <p:ext uri="{BB962C8B-B14F-4D97-AF65-F5344CB8AC3E}">
        <p14:creationId xmlns:p14="http://schemas.microsoft.com/office/powerpoint/2010/main" val="16784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/>
      <p:bldP spid="3102" grpId="0" animBg="1"/>
      <p:bldP spid="3104" grpId="0"/>
      <p:bldP spid="3105" grpId="0"/>
      <p:bldP spid="3106" grpId="0" animBg="1"/>
      <p:bldP spid="3113" grpId="0" animBg="1"/>
      <p:bldP spid="31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2590800" y="1600200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A 4-variable map has an adjacent cell on each of its four boundaries as shown.  </a:t>
            </a:r>
          </a:p>
        </p:txBody>
      </p:sp>
      <p:graphicFrame>
        <p:nvGraphicFramePr>
          <p:cNvPr id="167944" name="Object 8"/>
          <p:cNvGraphicFramePr>
            <a:graphicFrameLocks noChangeAspect="1"/>
          </p:cNvGraphicFramePr>
          <p:nvPr>
            <p:extLst/>
          </p:nvPr>
        </p:nvGraphicFramePr>
        <p:xfrm>
          <a:off x="2667000" y="2590801"/>
          <a:ext cx="32004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CorelDRAW" r:id="rId5" imgW="1838160" imgH="1735560" progId="">
                  <p:embed/>
                </p:oleObj>
              </mc:Choice>
              <mc:Fallback>
                <p:oleObj name="CorelDRAW" r:id="rId5" imgW="1838160" imgH="1735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1"/>
                        <a:ext cx="3200400" cy="302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6019800" y="2438400"/>
            <a:ext cx="3886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Each cell is different only by one variable from an adjacent cell.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Grouping follows the rules given in the text.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following slide shows an example of reading a four variable map using binary numbers for the variables…</a:t>
            </a:r>
          </a:p>
        </p:txBody>
      </p:sp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2438401" y="1143000"/>
            <a:ext cx="1800493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Karnaugh maps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1490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31" name="Text Box 55"/>
          <p:cNvSpPr txBox="1">
            <a:spLocks noChangeArrowheads="1"/>
          </p:cNvSpPr>
          <p:nvPr/>
        </p:nvSpPr>
        <p:spPr bwMode="auto">
          <a:xfrm>
            <a:off x="3810000" y="5486401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2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2438400" y="1143001"/>
            <a:ext cx="1156086" cy="276999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99"/>
                </a:solidFill>
                <a:latin typeface="Times New Roman" pitchFamily="18" charset="0"/>
              </a:rPr>
              <a:t>Karnaugh maps</a:t>
            </a:r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3733800" y="1676401"/>
            <a:ext cx="594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Group the 1’s on the map and read the minimum logic.</a:t>
            </a:r>
          </a:p>
        </p:txBody>
      </p:sp>
      <p:sp>
        <p:nvSpPr>
          <p:cNvPr id="178186" name="WordArt 10"/>
          <p:cNvSpPr>
            <a:spLocks noChangeArrowheads="1" noChangeShapeType="1" noTextEdit="1"/>
          </p:cNvSpPr>
          <p:nvPr/>
        </p:nvSpPr>
        <p:spPr bwMode="auto">
          <a:xfrm>
            <a:off x="2438400" y="16764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5867400" y="2667001"/>
            <a:ext cx="41148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1.</a:t>
            </a:r>
            <a:r>
              <a:rPr lang="en-US" sz="1200" dirty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Group the 1’s into two separate groups as indicated.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Read each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group by eliminating any variable that changes across a boundary.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791200" y="4343401"/>
            <a:ext cx="4267200" cy="708025"/>
            <a:chOff x="2688" y="2736"/>
            <a:chExt cx="2688" cy="446"/>
          </a:xfrm>
        </p:grpSpPr>
        <p:sp>
          <p:nvSpPr>
            <p:cNvPr id="178191" name="Text Box 15"/>
            <p:cNvSpPr txBox="1">
              <a:spLocks noChangeArrowheads="1"/>
            </p:cNvSpPr>
            <p:nvPr/>
          </p:nvSpPr>
          <p:spPr bwMode="auto">
            <a:xfrm>
              <a:off x="2688" y="2736"/>
              <a:ext cx="268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defTabSz="914400" fontAlgn="base">
                <a:spcBef>
                  <a:spcPct val="20000"/>
                </a:spcBef>
                <a:spcAft>
                  <a:spcPct val="0"/>
                </a:spcAft>
                <a:buFontTx/>
                <a:buAutoNum type="arabicPeriod" startAt="3"/>
              </a:pPr>
              <a:r>
                <a:rPr lang="en-US" sz="2000">
                  <a:solidFill>
                    <a:prstClr val="black"/>
                  </a:solidFill>
                  <a:latin typeface="Times New Roman" pitchFamily="18" charset="0"/>
                </a:rPr>
                <a:t>The upper (yellow) group is read as </a:t>
              </a:r>
              <a:r>
                <a:rPr lang="en-US" sz="2000" i="1">
                  <a:solidFill>
                    <a:prstClr val="black"/>
                  </a:solidFill>
                  <a:latin typeface="Times New Roman" pitchFamily="18" charset="0"/>
                </a:rPr>
                <a:t>AD.</a:t>
              </a:r>
              <a:r>
                <a:rPr lang="en-US" sz="120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>
              <a:off x="2976" y="30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190" name="Line 14"/>
            <p:cNvSpPr>
              <a:spLocks noChangeShapeType="1"/>
            </p:cNvSpPr>
            <p:nvPr/>
          </p:nvSpPr>
          <p:spPr bwMode="auto">
            <a:xfrm>
              <a:off x="3104" y="30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178192" name="WordArt 16"/>
          <p:cNvSpPr>
            <a:spLocks noChangeArrowheads="1" noChangeShapeType="1" noTextEdit="1"/>
          </p:cNvSpPr>
          <p:nvPr/>
        </p:nvSpPr>
        <p:spPr bwMode="auto">
          <a:xfrm>
            <a:off x="5867400" y="22098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194" name="Text Box 18"/>
              <p:cNvSpPr txBox="1">
                <a:spLocks noChangeArrowheads="1"/>
              </p:cNvSpPr>
              <p:nvPr/>
            </p:nvSpPr>
            <p:spPr bwMode="auto">
              <a:xfrm>
                <a:off x="5791200" y="5029200"/>
                <a:ext cx="4038600" cy="1016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 defTabSz="914400" fontAlgn="base">
                  <a:spcBef>
                    <a:spcPct val="20000"/>
                  </a:spcBef>
                  <a:spcAft>
                    <a:spcPct val="0"/>
                  </a:spcAft>
                  <a:buFontTx/>
                  <a:buAutoNum type="arabicPeriod" startAt="4"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</a:rPr>
                  <a:t>The lower (green) group is read as </a:t>
                </a:r>
                <a:r>
                  <a:rPr lang="en-US" sz="2000" i="1" dirty="0">
                    <a:solidFill>
                      <a:prstClr val="black"/>
                    </a:solidFill>
                    <a:latin typeface="Times New Roman" pitchFamily="18" charset="0"/>
                  </a:rPr>
                  <a:t>AD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itchFamily="18" charset="0"/>
                  </a:rPr>
                  <a:t>.</a:t>
                </a:r>
                <a:r>
                  <a:rPr lang="en-US" sz="1200" dirty="0">
                    <a:solidFill>
                      <a:prstClr val="black"/>
                    </a:solidFill>
                    <a:latin typeface="Times New Roman" pitchFamily="18" charset="0"/>
                  </a:rPr>
                  <a:t> </a:t>
                </a:r>
              </a:p>
              <a:p>
                <a:pPr defTabSz="914400" fontAlgn="base">
                  <a:spcBef>
                    <a:spcPct val="2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7819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5029200"/>
                <a:ext cx="4038600" cy="1016368"/>
              </a:xfrm>
              <a:prstGeom prst="rect">
                <a:avLst/>
              </a:prstGeom>
              <a:blipFill>
                <a:blip r:embed="rId5"/>
                <a:stretch>
                  <a:fillRect l="-1207" t="-2994" r="-256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8196" name="Object 20"/>
          <p:cNvGraphicFramePr>
            <a:graphicFrameLocks noChangeAspect="1"/>
          </p:cNvGraphicFramePr>
          <p:nvPr/>
        </p:nvGraphicFramePr>
        <p:xfrm>
          <a:off x="2438400" y="2590801"/>
          <a:ext cx="31242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CorelDRAW" r:id="rId6" imgW="1838160" imgH="1735560" progId="">
                  <p:embed/>
                </p:oleObj>
              </mc:Choice>
              <mc:Fallback>
                <p:oleObj name="CorelDRAW" r:id="rId6" imgW="1838160" imgH="1735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1"/>
                        <a:ext cx="312420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7" name="Object 21"/>
          <p:cNvGraphicFramePr>
            <a:graphicFrameLocks noChangeAspect="1"/>
          </p:cNvGraphicFramePr>
          <p:nvPr/>
        </p:nvGraphicFramePr>
        <p:xfrm>
          <a:off x="2438400" y="2590801"/>
          <a:ext cx="31242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CorelDRAW" r:id="rId8" imgW="1838160" imgH="1735560" progId="">
                  <p:embed/>
                </p:oleObj>
              </mc:Choice>
              <mc:Fallback>
                <p:oleObj name="CorelDRAW" r:id="rId8" imgW="1838160" imgH="1735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1"/>
                        <a:ext cx="312420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828800" y="2819401"/>
            <a:ext cx="2851150" cy="2722563"/>
            <a:chOff x="192" y="1776"/>
            <a:chExt cx="1796" cy="1715"/>
          </a:xfrm>
        </p:grpSpPr>
        <p:sp>
          <p:nvSpPr>
            <p:cNvPr id="178216" name="Line 40"/>
            <p:cNvSpPr>
              <a:spLocks noChangeShapeType="1"/>
            </p:cNvSpPr>
            <p:nvPr/>
          </p:nvSpPr>
          <p:spPr bwMode="auto">
            <a:xfrm>
              <a:off x="672" y="2904"/>
              <a:ext cx="131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217" name="Oval 41"/>
            <p:cNvSpPr>
              <a:spLocks noChangeArrowheads="1"/>
            </p:cNvSpPr>
            <p:nvPr/>
          </p:nvSpPr>
          <p:spPr bwMode="auto">
            <a:xfrm>
              <a:off x="772" y="2640"/>
              <a:ext cx="140" cy="48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218" name="Text Box 42"/>
            <p:cNvSpPr txBox="1">
              <a:spLocks noChangeArrowheads="1"/>
            </p:cNvSpPr>
            <p:nvPr/>
          </p:nvSpPr>
          <p:spPr bwMode="auto">
            <a:xfrm>
              <a:off x="192" y="2808"/>
              <a:ext cx="576" cy="17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200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changes</a:t>
              </a:r>
            </a:p>
          </p:txBody>
        </p:sp>
        <p:sp>
          <p:nvSpPr>
            <p:cNvPr id="178219" name="Text Box 43"/>
            <p:cNvSpPr txBox="1">
              <a:spLocks noChangeArrowheads="1"/>
            </p:cNvSpPr>
            <p:nvPr/>
          </p:nvSpPr>
          <p:spPr bwMode="auto">
            <a:xfrm>
              <a:off x="1248" y="3312"/>
              <a:ext cx="576" cy="17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200" i="1">
                  <a:solidFill>
                    <a:srgbClr val="FF0000"/>
                  </a:solidFill>
                  <a:latin typeface="Times New Roman" pitchFamily="18" charset="0"/>
                </a:rPr>
                <a:t>C </a:t>
              </a: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changes</a:t>
              </a:r>
            </a:p>
          </p:txBody>
        </p:sp>
        <p:sp>
          <p:nvSpPr>
            <p:cNvPr id="178221" name="Oval 45"/>
            <p:cNvSpPr>
              <a:spLocks noChangeArrowheads="1"/>
            </p:cNvSpPr>
            <p:nvPr/>
          </p:nvSpPr>
          <p:spPr bwMode="auto">
            <a:xfrm>
              <a:off x="1344" y="1776"/>
              <a:ext cx="108" cy="144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225" name="Oval 49"/>
            <p:cNvSpPr>
              <a:spLocks noChangeArrowheads="1"/>
            </p:cNvSpPr>
            <p:nvPr/>
          </p:nvSpPr>
          <p:spPr bwMode="auto">
            <a:xfrm>
              <a:off x="1680" y="1776"/>
              <a:ext cx="120" cy="144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226" name="Line 50"/>
            <p:cNvSpPr>
              <a:spLocks noChangeShapeType="1"/>
            </p:cNvSpPr>
            <p:nvPr/>
          </p:nvSpPr>
          <p:spPr bwMode="auto">
            <a:xfrm flipV="1">
              <a:off x="1584" y="2400"/>
              <a:ext cx="0" cy="91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1905000" y="2209800"/>
            <a:ext cx="3149600" cy="1847850"/>
            <a:chOff x="240" y="1392"/>
            <a:chExt cx="1984" cy="1164"/>
          </a:xfrm>
        </p:grpSpPr>
        <p:sp>
          <p:nvSpPr>
            <p:cNvPr id="178205" name="Line 29"/>
            <p:cNvSpPr>
              <a:spLocks noChangeShapeType="1"/>
            </p:cNvSpPr>
            <p:nvPr/>
          </p:nvSpPr>
          <p:spPr bwMode="auto">
            <a:xfrm>
              <a:off x="720" y="2256"/>
              <a:ext cx="48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206" name="Oval 30"/>
            <p:cNvSpPr>
              <a:spLocks noChangeArrowheads="1"/>
            </p:cNvSpPr>
            <p:nvPr/>
          </p:nvSpPr>
          <p:spPr bwMode="auto">
            <a:xfrm>
              <a:off x="768" y="2016"/>
              <a:ext cx="144" cy="48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207" name="Text Box 31"/>
            <p:cNvSpPr txBox="1">
              <a:spLocks noChangeArrowheads="1"/>
            </p:cNvSpPr>
            <p:nvPr/>
          </p:nvSpPr>
          <p:spPr bwMode="auto">
            <a:xfrm>
              <a:off x="240" y="2160"/>
              <a:ext cx="576" cy="17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200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changes</a:t>
              </a:r>
            </a:p>
          </p:txBody>
        </p:sp>
        <p:sp>
          <p:nvSpPr>
            <p:cNvPr id="178208" name="Text Box 32"/>
            <p:cNvSpPr txBox="1">
              <a:spLocks noChangeArrowheads="1"/>
            </p:cNvSpPr>
            <p:nvPr/>
          </p:nvSpPr>
          <p:spPr bwMode="auto">
            <a:xfrm>
              <a:off x="768" y="1392"/>
              <a:ext cx="816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200" i="1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  <a:r>
                <a:rPr lang="en-US" sz="1200">
                  <a:solidFill>
                    <a:srgbClr val="FF0000"/>
                  </a:solidFill>
                  <a:latin typeface="Times New Roman" pitchFamily="18" charset="0"/>
                </a:rPr>
                <a:t> changes across outer boundary</a:t>
              </a:r>
            </a:p>
          </p:txBody>
        </p:sp>
        <p:sp>
          <p:nvSpPr>
            <p:cNvPr id="178209" name="Oval 33"/>
            <p:cNvSpPr>
              <a:spLocks noChangeArrowheads="1"/>
            </p:cNvSpPr>
            <p:nvPr/>
          </p:nvSpPr>
          <p:spPr bwMode="auto">
            <a:xfrm>
              <a:off x="976" y="1776"/>
              <a:ext cx="96" cy="14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210" name="Oval 34"/>
            <p:cNvSpPr>
              <a:spLocks noChangeArrowheads="1"/>
            </p:cNvSpPr>
            <p:nvPr/>
          </p:nvSpPr>
          <p:spPr bwMode="auto">
            <a:xfrm>
              <a:off x="1992" y="1772"/>
              <a:ext cx="108" cy="14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211" name="Line 35"/>
            <p:cNvSpPr>
              <a:spLocks noChangeShapeType="1"/>
            </p:cNvSpPr>
            <p:nvPr/>
          </p:nvSpPr>
          <p:spPr bwMode="auto">
            <a:xfrm>
              <a:off x="1584" y="1680"/>
              <a:ext cx="41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212" name="Line 36"/>
            <p:cNvSpPr>
              <a:spLocks noChangeShapeType="1"/>
            </p:cNvSpPr>
            <p:nvPr/>
          </p:nvSpPr>
          <p:spPr bwMode="auto">
            <a:xfrm flipH="1">
              <a:off x="1048" y="1680"/>
              <a:ext cx="8" cy="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213" name="Line 37"/>
            <p:cNvSpPr>
              <a:spLocks noChangeShapeType="1"/>
            </p:cNvSpPr>
            <p:nvPr/>
          </p:nvSpPr>
          <p:spPr bwMode="auto">
            <a:xfrm flipV="1">
              <a:off x="932" y="1836"/>
              <a:ext cx="0" cy="72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229" name="Line 53"/>
            <p:cNvSpPr>
              <a:spLocks noChangeShapeType="1"/>
            </p:cNvSpPr>
            <p:nvPr/>
          </p:nvSpPr>
          <p:spPr bwMode="auto">
            <a:xfrm flipV="1">
              <a:off x="2224" y="1784"/>
              <a:ext cx="0" cy="72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1612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8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8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7" grpId="0" build="p"/>
      <p:bldP spid="178192" grpId="0" animBg="1"/>
      <p:bldP spid="1781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br>
              <a:rPr lang="en-GB" dirty="0"/>
            </a:b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295401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prstClr val="black"/>
                </a:solidFill>
                <a:latin typeface="Times New Roman" pitchFamily="18" charset="0"/>
              </a:rPr>
              <a:t>Find the values of the variables that make each product term 1 and each sum term 0</a:t>
            </a:r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667000"/>
            <a:ext cx="43624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767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br>
              <a:rPr lang="en-GB" dirty="0"/>
            </a:br>
            <a:endParaRPr lang="en-GB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1" y="3276601"/>
            <a:ext cx="51339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38400" y="1600201"/>
            <a:ext cx="693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prstClr val="black"/>
                </a:solidFill>
                <a:latin typeface="Times New Roman" pitchFamily="18" charset="0"/>
              </a:rPr>
              <a:t>Apply De Morgan’s rules to each expression</a:t>
            </a:r>
          </a:p>
        </p:txBody>
      </p:sp>
    </p:spTree>
    <p:extLst>
      <p:ext uri="{BB962C8B-B14F-4D97-AF65-F5344CB8AC3E}">
        <p14:creationId xmlns:p14="http://schemas.microsoft.com/office/powerpoint/2010/main" val="266825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br>
              <a:rPr lang="en-GB" dirty="0"/>
            </a:br>
            <a:endParaRPr lang="en-GB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1" y="1828800"/>
            <a:ext cx="71151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67000" y="1219200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Calculate the o/p for each circuit below</a:t>
            </a:r>
          </a:p>
        </p:txBody>
      </p:sp>
    </p:spTree>
    <p:extLst>
      <p:ext uri="{BB962C8B-B14F-4D97-AF65-F5344CB8AC3E}">
        <p14:creationId xmlns:p14="http://schemas.microsoft.com/office/powerpoint/2010/main" val="16243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br>
              <a:rPr lang="en-GB" dirty="0"/>
            </a:br>
            <a:endParaRPr lang="en-GB" dirty="0"/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752600"/>
            <a:ext cx="6172200" cy="388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38400" y="1295400"/>
            <a:ext cx="723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Draw the logic circuit represented by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X=A+B+C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X=ABC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X=AB+C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X=AB+CD</a:t>
            </a:r>
          </a:p>
        </p:txBody>
      </p:sp>
    </p:spTree>
    <p:extLst>
      <p:ext uri="{BB962C8B-B14F-4D97-AF65-F5344CB8AC3E}">
        <p14:creationId xmlns:p14="http://schemas.microsoft.com/office/powerpoint/2010/main" val="22175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br>
              <a:rPr lang="en-GB" dirty="0"/>
            </a:br>
            <a:endParaRPr lang="en-GB" dirty="0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3886200"/>
            <a:ext cx="56292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95600" y="16764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Simplify the following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121300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br>
              <a:rPr lang="en-GB" dirty="0"/>
            </a:br>
            <a:endParaRPr lang="en-GB" dirty="0"/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50000"/>
          <a:stretch/>
        </p:blipFill>
        <p:spPr bwMode="auto">
          <a:xfrm>
            <a:off x="2514601" y="3352800"/>
            <a:ext cx="3671887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38800" y="2971801"/>
                <a:ext cx="1466492" cy="1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E" sz="1200" dirty="0">
                    <a:solidFill>
                      <a:prstClr val="black"/>
                    </a:solidFill>
                    <a:latin typeface="Times New Roman" pitchFamily="18" charset="0"/>
                  </a:rPr>
                  <a:t>X=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E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GB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GB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endParaRPr lang="en-IE" sz="12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1466492" cy="185051"/>
              </a:xfrm>
              <a:prstGeom prst="rect">
                <a:avLst/>
              </a:prstGeom>
              <a:blipFill>
                <a:blip r:embed="rId3"/>
                <a:stretch>
                  <a:fillRect l="-6224" t="-26667" r="-2075" b="-500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810001" y="2438400"/>
            <a:ext cx="237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Develop a truth table for </a:t>
            </a:r>
            <a:endParaRPr lang="en-IE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5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br>
              <a:rPr lang="en-GB" dirty="0"/>
            </a:br>
            <a:endParaRPr lang="en-GB" dirty="0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1295401"/>
            <a:ext cx="56483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81200" y="1676401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Minimise using K-maps</a:t>
            </a:r>
          </a:p>
        </p:txBody>
      </p:sp>
    </p:spTree>
    <p:extLst>
      <p:ext uri="{BB962C8B-B14F-4D97-AF65-F5344CB8AC3E}">
        <p14:creationId xmlns:p14="http://schemas.microsoft.com/office/powerpoint/2010/main" val="117919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br>
              <a:rPr lang="en-GB" dirty="0"/>
            </a:br>
            <a:endParaRPr lang="en-GB" dirty="0"/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1" y="1219201"/>
            <a:ext cx="5481637" cy="523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81200" y="1600201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Minimise using K-maps</a:t>
            </a:r>
          </a:p>
        </p:txBody>
      </p:sp>
    </p:spTree>
    <p:extLst>
      <p:ext uri="{BB962C8B-B14F-4D97-AF65-F5344CB8AC3E}">
        <p14:creationId xmlns:p14="http://schemas.microsoft.com/office/powerpoint/2010/main" val="342390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362200" y="1752601"/>
            <a:ext cx="769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In Boolean algebra, multiplication is equivalent to the AND operation. The product of literals forms a product term. The product term will be 1 only if all of the literals are 1.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2438400" y="1143000"/>
            <a:ext cx="2565126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Boolean Multiplication</a:t>
            </a:r>
          </a:p>
        </p:txBody>
      </p:sp>
      <p:sp>
        <p:nvSpPr>
          <p:cNvPr id="108554" name="WordArt 10"/>
          <p:cNvSpPr>
            <a:spLocks noChangeArrowheads="1" noChangeShapeType="1" noTextEdit="1"/>
          </p:cNvSpPr>
          <p:nvPr/>
        </p:nvSpPr>
        <p:spPr bwMode="auto">
          <a:xfrm>
            <a:off x="2438400" y="32004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115793" y="2811849"/>
            <a:ext cx="4479968" cy="862013"/>
            <a:chOff x="2208" y="1709"/>
            <a:chExt cx="3039" cy="543"/>
          </a:xfrm>
        </p:grpSpPr>
        <p:sp>
          <p:nvSpPr>
            <p:cNvPr id="108555" name="Text Box 11"/>
            <p:cNvSpPr txBox="1">
              <a:spLocks noChangeArrowheads="1"/>
            </p:cNvSpPr>
            <p:nvPr/>
          </p:nvSpPr>
          <p:spPr bwMode="auto">
            <a:xfrm>
              <a:off x="2208" y="1709"/>
              <a:ext cx="303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What are the values of the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,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and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C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if the product term of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sz="2000" i="1" baseline="30000" dirty="0">
                  <a:solidFill>
                    <a:prstClr val="black"/>
                  </a:solidFill>
                  <a:latin typeface="Times New Roman" pitchFamily="18" charset="0"/>
                </a:rPr>
                <a:t>.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sz="2000" i="1" baseline="30000" dirty="0">
                  <a:solidFill>
                    <a:prstClr val="black"/>
                  </a:solidFill>
                  <a:latin typeface="Times New Roman" pitchFamily="18" charset="0"/>
                </a:rPr>
                <a:t>.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C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= 1?</a:t>
              </a:r>
            </a:p>
          </p:txBody>
        </p:sp>
        <p:sp>
          <p:nvSpPr>
            <p:cNvPr id="108556" name="Line 12"/>
            <p:cNvSpPr>
              <a:spLocks noChangeShapeType="1"/>
            </p:cNvSpPr>
            <p:nvPr/>
          </p:nvSpPr>
          <p:spPr bwMode="auto">
            <a:xfrm>
              <a:off x="4369" y="2077"/>
              <a:ext cx="1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4133" y="2075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108558" name="WordArt 14"/>
          <p:cNvSpPr>
            <a:spLocks noChangeArrowheads="1" noChangeShapeType="1" noTextEdit="1"/>
          </p:cNvSpPr>
          <p:nvPr/>
        </p:nvSpPr>
        <p:spPr bwMode="auto">
          <a:xfrm>
            <a:off x="2438400" y="39624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3733800" y="4038601"/>
            <a:ext cx="609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Each literal must = 1; therefore 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 = 1, 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 = 0 and 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 = 0.</a:t>
            </a:r>
          </a:p>
        </p:txBody>
      </p:sp>
    </p:spTree>
    <p:extLst>
      <p:ext uri="{BB962C8B-B14F-4D97-AF65-F5344CB8AC3E}">
        <p14:creationId xmlns:p14="http://schemas.microsoft.com/office/powerpoint/2010/main" val="28793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8" grpId="0" animBg="1"/>
      <p:bldP spid="1085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br>
              <a:rPr lang="en-GB" dirty="0"/>
            </a:br>
            <a:endParaRPr lang="en-GB" dirty="0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191190"/>
            <a:ext cx="5410200" cy="318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8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br>
              <a:rPr lang="en-GB" dirty="0"/>
            </a:br>
            <a:endParaRPr lang="en-GB" dirty="0"/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964" y="1143001"/>
            <a:ext cx="8037636" cy="538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64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438400" y="1143000"/>
            <a:ext cx="2198038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Commutative Laws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2819400" y="2514600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In terms of the result, the order in which variables are ORed makes no difference.</a:t>
            </a: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2514600" y="1752600"/>
            <a:ext cx="7391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commutative laws are applied to addition and multiplication. For addition, the commutative law states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4343400" y="3429000"/>
            <a:ext cx="2133600" cy="40011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A + B = B + A</a:t>
            </a:r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2819400" y="4572000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In terms of the result, the order in which variables are ANDed makes no difference.</a:t>
            </a:r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2514600" y="4191000"/>
            <a:ext cx="739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For multiplication, the commutative law states</a:t>
            </a:r>
          </a:p>
        </p:txBody>
      </p:sp>
      <p:sp>
        <p:nvSpPr>
          <p:cNvPr id="110619" name="Text Box 27"/>
          <p:cNvSpPr txBox="1">
            <a:spLocks noChangeArrowheads="1"/>
          </p:cNvSpPr>
          <p:nvPr/>
        </p:nvSpPr>
        <p:spPr bwMode="auto">
          <a:xfrm>
            <a:off x="4343400" y="5476875"/>
            <a:ext cx="1371600" cy="40011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AB = BA</a:t>
            </a:r>
          </a:p>
        </p:txBody>
      </p:sp>
    </p:spTree>
    <p:extLst>
      <p:ext uri="{BB962C8B-B14F-4D97-AF65-F5344CB8AC3E}">
        <p14:creationId xmlns:p14="http://schemas.microsoft.com/office/powerpoint/2010/main" val="421598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7" grpId="0"/>
      <p:bldP spid="110618" grpId="0"/>
      <p:bldP spid="1106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438401" y="1143000"/>
            <a:ext cx="2056973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Associative Laws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2819400" y="2514600"/>
            <a:ext cx="7086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When ORing more than two variables, the result is the same regardless of the grouping of the variables.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514600" y="1752600"/>
            <a:ext cx="7391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associative laws are also applied to addition and multiplication. For addition, the associative law states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343400" y="3429000"/>
            <a:ext cx="3581400" cy="40011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A + 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B +C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 = 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A + B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 + C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2514600" y="4191000"/>
            <a:ext cx="739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For multiplication, the associative law states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2819400" y="4572000"/>
            <a:ext cx="7086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When ANDing more than two variables, the result is the same regardless of the grouping of the variables.</a:t>
            </a: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4343400" y="5476875"/>
            <a:ext cx="2209800" cy="40011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BC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 = 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AB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4147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/>
      <p:bldP spid="118795" grpId="0"/>
      <p:bldP spid="1187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2438401" y="1143000"/>
            <a:ext cx="1927131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Distributive Law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514600" y="17526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</a:t>
            </a:r>
            <a:r>
              <a:rPr lang="en-US" sz="2000" b="1">
                <a:solidFill>
                  <a:prstClr val="black"/>
                </a:solidFill>
                <a:latin typeface="Times New Roman" pitchFamily="18" charset="0"/>
              </a:rPr>
              <a:t>distributive law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is the factoring law. A common variable can be factored from an expression just as in ordinary algebra. That is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4343400" y="2971800"/>
            <a:ext cx="2819400" cy="40011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AB + AC = A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B+ C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)</a:t>
            </a:r>
            <a:endParaRPr lang="en-US" sz="2000" i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2590800" y="3505200"/>
            <a:ext cx="746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distributive law can be illustrated with equivalent circuits:</a:t>
            </a:r>
          </a:p>
        </p:txBody>
      </p:sp>
      <p:graphicFrame>
        <p:nvGraphicFramePr>
          <p:cNvPr id="120845" name="Object 13"/>
          <p:cNvGraphicFramePr>
            <a:graphicFrameLocks noChangeAspect="1"/>
          </p:cNvGraphicFramePr>
          <p:nvPr>
            <p:extLst/>
          </p:nvPr>
        </p:nvGraphicFramePr>
        <p:xfrm>
          <a:off x="3505200" y="4343401"/>
          <a:ext cx="50292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orelDRAW" r:id="rId4" imgW="3392640" imgH="921240" progId="">
                  <p:embed/>
                </p:oleObj>
              </mc:Choice>
              <mc:Fallback>
                <p:oleObj name="CorelDRAW" r:id="rId4" imgW="3392640" imgH="921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1"/>
                        <a:ext cx="50292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6629400" y="5638800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AB + AC</a:t>
            </a: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4114800" y="5638800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sz="2000" i="1">
                <a:solidFill>
                  <a:srgbClr val="FF3300"/>
                </a:solidFill>
                <a:latin typeface="Times New Roman" pitchFamily="18" charset="0"/>
              </a:rPr>
              <a:t>B+ C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)</a:t>
            </a:r>
            <a:endParaRPr lang="en-US" sz="2000" i="1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2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3" grpId="0"/>
      <p:bldP spid="120846" grpId="0"/>
      <p:bldP spid="1208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438401" y="1143000"/>
            <a:ext cx="2839495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Rules of Boolean Algebra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819400" y="182880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1.  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+ 0 = 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2819400" y="228600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2.  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+ 1 = 1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819400" y="281940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3.  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aseline="3000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0 = 0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2819400" y="335280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4.  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aseline="300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 1 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= A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819400" y="388620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5.  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5791200" y="182880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7.  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aseline="3000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A = A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819400" y="4359481"/>
            <a:ext cx="2482850" cy="400050"/>
            <a:chOff x="740" y="2304"/>
            <a:chExt cx="1564" cy="252"/>
          </a:xfrm>
        </p:grpSpPr>
        <p:sp>
          <p:nvSpPr>
            <p:cNvPr id="112655" name="Text Box 15"/>
            <p:cNvSpPr txBox="1">
              <a:spLocks noChangeArrowheads="1"/>
            </p:cNvSpPr>
            <p:nvPr/>
          </p:nvSpPr>
          <p:spPr bwMode="auto">
            <a:xfrm>
              <a:off x="740" y="2304"/>
              <a:ext cx="15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6.  </a:t>
              </a:r>
              <a:r>
                <a:rPr 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 + </a:t>
              </a:r>
              <a:r>
                <a:rPr 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 = 1</a:t>
              </a:r>
            </a:p>
          </p:txBody>
        </p:sp>
        <p:sp>
          <p:nvSpPr>
            <p:cNvPr id="112656" name="Line 16"/>
            <p:cNvSpPr>
              <a:spLocks noChangeShapeType="1"/>
            </p:cNvSpPr>
            <p:nvPr/>
          </p:nvSpPr>
          <p:spPr bwMode="auto">
            <a:xfrm>
              <a:off x="1298" y="2338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791200" y="2286000"/>
            <a:ext cx="2362200" cy="400050"/>
            <a:chOff x="816" y="2880"/>
            <a:chExt cx="1488" cy="252"/>
          </a:xfrm>
        </p:grpSpPr>
        <p:sp>
          <p:nvSpPr>
            <p:cNvPr id="112653" name="Text Box 13"/>
            <p:cNvSpPr txBox="1">
              <a:spLocks noChangeArrowheads="1"/>
            </p:cNvSpPr>
            <p:nvPr/>
          </p:nvSpPr>
          <p:spPr bwMode="auto">
            <a:xfrm>
              <a:off x="816" y="2880"/>
              <a:ext cx="14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8.  </a:t>
              </a:r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sz="2000" baseline="300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 = 0</a:t>
              </a:r>
            </a:p>
          </p:txBody>
        </p:sp>
        <p:sp>
          <p:nvSpPr>
            <p:cNvPr id="112658" name="Line 18"/>
            <p:cNvSpPr>
              <a:spLocks noChangeShapeType="1"/>
            </p:cNvSpPr>
            <p:nvPr/>
          </p:nvSpPr>
          <p:spPr bwMode="auto">
            <a:xfrm>
              <a:off x="1252" y="2886"/>
              <a:ext cx="104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791200" y="2698751"/>
            <a:ext cx="2362200" cy="520700"/>
            <a:chOff x="816" y="3188"/>
            <a:chExt cx="1488" cy="328"/>
          </a:xfrm>
        </p:grpSpPr>
        <p:sp>
          <p:nvSpPr>
            <p:cNvPr id="112654" name="Text Box 14"/>
            <p:cNvSpPr txBox="1">
              <a:spLocks noChangeArrowheads="1"/>
            </p:cNvSpPr>
            <p:nvPr/>
          </p:nvSpPr>
          <p:spPr bwMode="auto">
            <a:xfrm>
              <a:off x="816" y="3264"/>
              <a:ext cx="14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9.  </a:t>
              </a:r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 = </a:t>
              </a:r>
              <a:r>
                <a:rPr lang="en-US" sz="20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1020" y="3188"/>
              <a:ext cx="3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</a:p>
          </p:txBody>
        </p:sp>
      </p:grp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5715000" y="3352800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10.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sz="2000" i="1">
                <a:solidFill>
                  <a:srgbClr val="000000"/>
                </a:solidFill>
                <a:latin typeface="Times New Roman" pitchFamily="18" charset="0"/>
              </a:rPr>
              <a:t>A + AB = A</a:t>
            </a: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5715000" y="4419600"/>
            <a:ext cx="411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12.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</a:rPr>
              <a:t>A + B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)(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</a:rPr>
              <a:t>A + C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</a:rPr>
              <a:t> = A + BC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715577" y="3886200"/>
            <a:ext cx="2819400" cy="400050"/>
            <a:chOff x="2620" y="2448"/>
            <a:chExt cx="1776" cy="252"/>
          </a:xfrm>
        </p:grpSpPr>
        <p:sp>
          <p:nvSpPr>
            <p:cNvPr id="112663" name="Text Box 23"/>
            <p:cNvSpPr txBox="1">
              <a:spLocks noChangeArrowheads="1"/>
            </p:cNvSpPr>
            <p:nvPr/>
          </p:nvSpPr>
          <p:spPr bwMode="auto">
            <a:xfrm>
              <a:off x="2620" y="2448"/>
              <a:ext cx="17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11.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 </a:t>
              </a:r>
              <a:r>
                <a:rPr 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A + AB = A + B</a:t>
              </a:r>
            </a:p>
          </p:txBody>
        </p:sp>
        <p:sp>
          <p:nvSpPr>
            <p:cNvPr id="112665" name="Line 25"/>
            <p:cNvSpPr>
              <a:spLocks noChangeShapeType="1"/>
            </p:cNvSpPr>
            <p:nvPr/>
          </p:nvSpPr>
          <p:spPr bwMode="auto">
            <a:xfrm flipV="1">
              <a:off x="3261" y="2493"/>
              <a:ext cx="82" cy="1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2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  <p:bldP spid="112647" grpId="0"/>
      <p:bldP spid="112648" grpId="0"/>
      <p:bldP spid="112649" grpId="0"/>
      <p:bldP spid="112652" grpId="0"/>
      <p:bldP spid="112662" grpId="0"/>
      <p:bldP spid="1126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438401" y="1143000"/>
            <a:ext cx="2839495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Rules of Boolean Algebra</a:t>
            </a:r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2590800" y="1676400"/>
            <a:ext cx="716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Rule 12, which states that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 + 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)(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</a:rPr>
              <a:t>A + C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) = 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</a:rPr>
              <a:t>A + BC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,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can be proven by applying earlier rules as follows:</a:t>
            </a:r>
          </a:p>
        </p:txBody>
      </p:sp>
      <p:sp>
        <p:nvSpPr>
          <p:cNvPr id="153627" name="Text Box 27"/>
          <p:cNvSpPr txBox="1">
            <a:spLocks noChangeArrowheads="1"/>
          </p:cNvSpPr>
          <p:nvPr/>
        </p:nvSpPr>
        <p:spPr bwMode="auto">
          <a:xfrm>
            <a:off x="3048000" y="2549525"/>
            <a:ext cx="7010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+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)(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A + C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= </a:t>
            </a: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</a:rPr>
              <a:t>AA + AC + AB + BC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</a:rPr>
              <a:t>		 = A + AC + AB + BC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</a:rPr>
              <a:t>		 = A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(1</a:t>
            </a: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</a:rPr>
              <a:t> + C + B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)</a:t>
            </a: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</a:rPr>
              <a:t> + BC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</a:rPr>
              <a:t>		 = A </a:t>
            </a:r>
            <a:r>
              <a:rPr lang="en-US" sz="2000" i="1" baseline="30000" dirty="0">
                <a:solidFill>
                  <a:prstClr val="black"/>
                </a:solidFill>
                <a:latin typeface="Times New Roman" pitchFamily="18" charset="0"/>
              </a:rPr>
              <a:t>.</a:t>
            </a: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1 </a:t>
            </a: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</a:rPr>
              <a:t>+ BC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</a:rPr>
              <a:t>		 </a:t>
            </a:r>
            <a:r>
              <a:rPr lang="en-US" sz="2000" i="1" dirty="0">
                <a:solidFill>
                  <a:srgbClr val="FF3300"/>
                </a:solidFill>
                <a:latin typeface="Times New Roman" pitchFamily="18" charset="0"/>
              </a:rPr>
              <a:t>= A + BC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438401" y="1143000"/>
            <a:ext cx="2445541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DeMorgan’s Theorem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124200" y="2209800"/>
            <a:ext cx="6629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The complement of a product of variables is equal to the sum of the complemented variables.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2819400" y="1752600"/>
            <a:ext cx="609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u="sng">
                <a:solidFill>
                  <a:prstClr val="black"/>
                </a:solidFill>
                <a:latin typeface="Times New Roman" pitchFamily="18" charset="0"/>
              </a:rPr>
              <a:t>DeMorgan’s 1</a:t>
            </a:r>
            <a:r>
              <a:rPr lang="en-US" sz="2000" u="sng" baseline="30000">
                <a:solidFill>
                  <a:prstClr val="black"/>
                </a:solidFill>
                <a:latin typeface="Times New Roman" pitchFamily="18" charset="0"/>
              </a:rPr>
              <a:t>st</a:t>
            </a:r>
            <a:r>
              <a:rPr lang="en-US" sz="2000" u="sng">
                <a:solidFill>
                  <a:prstClr val="black"/>
                </a:solidFill>
                <a:latin typeface="Times New Roman" pitchFamily="18" charset="0"/>
              </a:rPr>
              <a:t> Theorem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3200400" y="3505200"/>
            <a:ext cx="655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Applying DeMorgan’s first theorem to gates:</a:t>
            </a:r>
          </a:p>
        </p:txBody>
      </p:sp>
      <p:graphicFrame>
        <p:nvGraphicFramePr>
          <p:cNvPr id="114704" name="Object 16"/>
          <p:cNvGraphicFramePr>
            <a:graphicFrameLocks noChangeAspect="1"/>
          </p:cNvGraphicFramePr>
          <p:nvPr>
            <p:extLst/>
          </p:nvPr>
        </p:nvGraphicFramePr>
        <p:xfrm>
          <a:off x="7620000" y="4114800"/>
          <a:ext cx="23622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CorelDRAW" r:id="rId4" imgW="1340640" imgH="1167840" progId="">
                  <p:embed/>
                </p:oleObj>
              </mc:Choice>
              <mc:Fallback>
                <p:oleObj name="CorelDRAW" r:id="rId4" imgW="1340640" imgH="1167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14800"/>
                        <a:ext cx="2362200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5" name="Object 17"/>
          <p:cNvGraphicFramePr>
            <a:graphicFrameLocks noChangeAspect="1"/>
          </p:cNvGraphicFramePr>
          <p:nvPr>
            <p:extLst/>
          </p:nvPr>
        </p:nvGraphicFramePr>
        <p:xfrm>
          <a:off x="3048000" y="4114800"/>
          <a:ext cx="4419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CorelDRAW" r:id="rId6" imgW="2564280" imgH="604080" progId="">
                  <p:embed/>
                </p:oleObj>
              </mc:Choice>
              <mc:Fallback>
                <p:oleObj name="CorelDRAW" r:id="rId6" imgW="2564280" imgH="60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14800"/>
                        <a:ext cx="44196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3200" y="3015461"/>
            <a:ext cx="14097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1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Hightech027 Print PowerPlugs Favorites 2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Hightech027 Print PowerPlugs Favorite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tech027 Print PowerPlugs Favorites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605</TotalTime>
  <Words>1718</Words>
  <Application>Microsoft Office PowerPoint</Application>
  <PresentationFormat>Widescreen</PresentationFormat>
  <Paragraphs>209</Paragraphs>
  <Slides>31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Cambria Math</vt:lpstr>
      <vt:lpstr>Impact</vt:lpstr>
      <vt:lpstr>Times New Roman</vt:lpstr>
      <vt:lpstr>Tw Cen MT</vt:lpstr>
      <vt:lpstr>Tw Cen MT Condensed</vt:lpstr>
      <vt:lpstr>Wingdings 3</vt:lpstr>
      <vt:lpstr>Integral</vt:lpstr>
      <vt:lpstr>Hightech027 Print PowerPlugs Favorites 2</vt:lpstr>
      <vt:lpstr>CorelDRAW</vt:lpstr>
      <vt:lpstr>Digital Logic Design I CS1026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</vt:lpstr>
      <vt:lpstr>Examples </vt:lpstr>
      <vt:lpstr>Examples </vt:lpstr>
      <vt:lpstr>Examples </vt:lpstr>
      <vt:lpstr>Examples </vt:lpstr>
      <vt:lpstr>Examples </vt:lpstr>
      <vt:lpstr>Examples </vt:lpstr>
      <vt:lpstr>Examples </vt:lpstr>
      <vt:lpstr>Examples </vt:lpstr>
      <vt:lpstr>Examples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I CS1026</dc:title>
  <dc:creator>Paula Roberts</dc:creator>
  <cp:lastModifiedBy>Paula</cp:lastModifiedBy>
  <cp:revision>33</cp:revision>
  <dcterms:created xsi:type="dcterms:W3CDTF">2017-09-21T11:00:34Z</dcterms:created>
  <dcterms:modified xsi:type="dcterms:W3CDTF">2017-10-25T19:56:08Z</dcterms:modified>
</cp:coreProperties>
</file>