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6" r:id="rId1"/>
    <p:sldMasterId id="2147484048" r:id="rId2"/>
    <p:sldMasterId id="2147484060" r:id="rId3"/>
  </p:sldMasterIdLst>
  <p:notesMasterIdLst>
    <p:notesMasterId r:id="rId28"/>
  </p:notesMasterIdLst>
  <p:sldIdLst>
    <p:sldId id="256" r:id="rId4"/>
    <p:sldId id="284" r:id="rId5"/>
    <p:sldId id="257" r:id="rId6"/>
    <p:sldId id="258" r:id="rId7"/>
    <p:sldId id="259" r:id="rId8"/>
    <p:sldId id="260" r:id="rId9"/>
    <p:sldId id="261" r:id="rId10"/>
    <p:sldId id="280" r:id="rId11"/>
    <p:sldId id="264" r:id="rId12"/>
    <p:sldId id="265" r:id="rId13"/>
    <p:sldId id="269" r:id="rId14"/>
    <p:sldId id="270" r:id="rId15"/>
    <p:sldId id="271" r:id="rId16"/>
    <p:sldId id="272" r:id="rId17"/>
    <p:sldId id="273" r:id="rId18"/>
    <p:sldId id="281" r:id="rId19"/>
    <p:sldId id="282" r:id="rId20"/>
    <p:sldId id="283"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 Id="rId4"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4" Type="http://schemas.openxmlformats.org/officeDocument/2006/relationships/image" Target="../media/image2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688EB-57E6-438E-90BD-5C3D90C2FD08}" type="datetimeFigureOut">
              <a:rPr lang="en-GB" smtClean="0"/>
              <a:t>22/11/2017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5EBD19-04F2-47E5-9C79-0F8BA2685E2C}" type="slidenum">
              <a:rPr lang="en-GB" smtClean="0"/>
              <a:t>‹#›</a:t>
            </a:fld>
            <a:endParaRPr lang="en-GB"/>
          </a:p>
        </p:txBody>
      </p:sp>
    </p:spTree>
    <p:extLst>
      <p:ext uri="{BB962C8B-B14F-4D97-AF65-F5344CB8AC3E}">
        <p14:creationId xmlns:p14="http://schemas.microsoft.com/office/powerpoint/2010/main" val="691664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56423C-F08A-42B6-ABAC-C2E3060C1983}" type="slidenum">
              <a:rPr lang="en-US">
                <a:solidFill>
                  <a:srgbClr val="000000"/>
                </a:solidFill>
              </a:rPr>
              <a:pPr/>
              <a:t>3</a:t>
            </a:fld>
            <a:endParaRPr lang="en-US">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12832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FC2898-4043-4C82-B300-4DBF2F9C245F}" type="slidenum">
              <a:rPr lang="en-US">
                <a:solidFill>
                  <a:srgbClr val="000000"/>
                </a:solidFill>
              </a:rPr>
              <a:pPr/>
              <a:t>12</a:t>
            </a:fld>
            <a:endParaRPr lang="en-US">
              <a:solidFill>
                <a:srgbClr val="000000"/>
              </a:solidFill>
            </a:endParaRPr>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05020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9A3BFB-0EA5-4B7D-9FF2-B8066A6EF092}" type="slidenum">
              <a:rPr lang="en-US">
                <a:solidFill>
                  <a:srgbClr val="000000"/>
                </a:solidFill>
              </a:rPr>
              <a:pPr/>
              <a:t>13</a:t>
            </a:fld>
            <a:endParaRPr lang="en-US">
              <a:solidFill>
                <a:srgbClr val="000000"/>
              </a:solidFill>
            </a:endParaRPr>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03387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07F5A-81CA-4B3C-BC3A-425150B946A4}" type="slidenum">
              <a:rPr lang="en-US">
                <a:solidFill>
                  <a:srgbClr val="000000"/>
                </a:solidFill>
              </a:rPr>
              <a:pPr/>
              <a:t>14</a:t>
            </a:fld>
            <a:endParaRPr lang="en-US">
              <a:solidFill>
                <a:srgbClr val="000000"/>
              </a:solidFill>
            </a:endParaRPr>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85054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D86B2D-1B06-48D0-A4F6-0C85FFBF2825}" type="slidenum">
              <a:rPr lang="en-US">
                <a:solidFill>
                  <a:srgbClr val="000000"/>
                </a:solidFill>
              </a:rPr>
              <a:pPr/>
              <a:t>15</a:t>
            </a:fld>
            <a:endParaRPr lang="en-US">
              <a:solidFill>
                <a:srgbClr val="000000"/>
              </a:solidFill>
            </a:endParaRPr>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932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720942-3A24-414D-8ABC-DC203B08ABA5}" type="slidenum">
              <a:rPr lang="en-US">
                <a:solidFill>
                  <a:srgbClr val="000000"/>
                </a:solidFill>
              </a:rPr>
              <a:pPr/>
              <a:t>19</a:t>
            </a:fld>
            <a:endParaRPr lang="en-US">
              <a:solidFill>
                <a:srgbClr val="000000"/>
              </a:solidFill>
            </a:endParaRPr>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0621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EE71DD-C557-4E32-A428-83FC11B355F7}" type="slidenum">
              <a:rPr lang="en-US">
                <a:solidFill>
                  <a:srgbClr val="000000"/>
                </a:solidFill>
              </a:rPr>
              <a:pPr/>
              <a:t>20</a:t>
            </a:fld>
            <a:endParaRPr lang="en-US">
              <a:solidFill>
                <a:srgbClr val="000000"/>
              </a:solidFill>
            </a:endParaRPr>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41488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C402C6-FB36-4174-9474-A2FDAE1428C2}" type="slidenum">
              <a:rPr lang="en-US">
                <a:solidFill>
                  <a:srgbClr val="000000"/>
                </a:solidFill>
              </a:rPr>
              <a:pPr/>
              <a:t>4</a:t>
            </a:fld>
            <a:endParaRPr lang="en-US">
              <a:solidFill>
                <a:srgbClr val="000000"/>
              </a:solidFill>
            </a:endParaRPr>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0758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7A9982-AF93-4E47-B0EA-B0DB6A3F2EDE}" type="slidenum">
              <a:rPr lang="en-US">
                <a:solidFill>
                  <a:srgbClr val="000000"/>
                </a:solidFill>
              </a:rPr>
              <a:pPr/>
              <a:t>5</a:t>
            </a:fld>
            <a:endParaRPr lang="en-US">
              <a:solidFill>
                <a:srgbClr val="000000"/>
              </a:solidFill>
            </a:endParaRPr>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6891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47546-CC47-4950-A7C8-7C81095426BC}" type="slidenum">
              <a:rPr lang="en-US">
                <a:solidFill>
                  <a:srgbClr val="000000"/>
                </a:solidFill>
              </a:rPr>
              <a:pPr/>
              <a:t>6</a:t>
            </a:fld>
            <a:endParaRPr lang="en-US">
              <a:solidFill>
                <a:srgbClr val="000000"/>
              </a:solidFill>
            </a:endParaRPr>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7075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2E4BFE-8DA8-4B40-BF60-116B0ED9E9F6}" type="slidenum">
              <a:rPr lang="en-US">
                <a:solidFill>
                  <a:srgbClr val="000000"/>
                </a:solidFill>
              </a:rPr>
              <a:pPr/>
              <a:t>7</a:t>
            </a:fld>
            <a:endParaRPr lang="en-US">
              <a:solidFill>
                <a:srgbClr val="000000"/>
              </a:solidFill>
            </a:endParaRPr>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33204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408053-F74E-49BF-961E-3FB8FBCE00DC}"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32372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E9F45A-8A12-4843-A187-54AACFE08180}" type="slidenum">
              <a:rPr lang="en-US">
                <a:solidFill>
                  <a:srgbClr val="000000"/>
                </a:solidFill>
              </a:rPr>
              <a:pPr/>
              <a:t>9</a:t>
            </a:fld>
            <a:endParaRPr lang="en-US">
              <a:solidFill>
                <a:srgbClr val="000000"/>
              </a:solidFill>
            </a:endParaRPr>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28967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7F207-4D37-4271-9C40-929C045B9EC0}" type="slidenum">
              <a:rPr lang="en-US">
                <a:solidFill>
                  <a:srgbClr val="000000"/>
                </a:solidFill>
              </a:rPr>
              <a:pPr/>
              <a:t>10</a:t>
            </a:fld>
            <a:endParaRPr lang="en-US">
              <a:solidFill>
                <a:srgbClr val="000000"/>
              </a:solidFill>
            </a:endParaRPr>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59287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D4A59-C20F-4A02-B76A-B292EAA24924}" type="slidenum">
              <a:rPr lang="en-US">
                <a:solidFill>
                  <a:srgbClr val="000000"/>
                </a:solidFill>
              </a:rPr>
              <a:pPr/>
              <a:t>11</a:t>
            </a:fld>
            <a:endParaRPr lang="en-US">
              <a:solidFill>
                <a:srgbClr val="000000"/>
              </a:solidFill>
            </a:endParaRPr>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65021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GB"/>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9743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p>
            <a:fld id="{200A9E65-46BC-4B09-B55F-6243AA25DC3F}" type="datetimeFigureOut">
              <a:rPr lang="en-GB" smtClean="0"/>
              <a:t>22/11/2017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p>
            <a:fld id="{576E14D4-C287-48D3-BA8A-E12B23F192B0}" type="slidenum">
              <a:rPr lang="en-GB" smtClean="0"/>
              <a:t>‹#›</a:t>
            </a:fld>
            <a:endParaRPr lang="en-GB"/>
          </a:p>
        </p:txBody>
      </p:sp>
    </p:spTree>
    <p:extLst>
      <p:ext uri="{BB962C8B-B14F-4D97-AF65-F5344CB8AC3E}">
        <p14:creationId xmlns:p14="http://schemas.microsoft.com/office/powerpoint/2010/main" val="312137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p>
            <a:fld id="{200A9E65-46BC-4B09-B55F-6243AA25DC3F}" type="datetimeFigureOut">
              <a:rPr lang="en-GB" smtClean="0"/>
              <a:t>22/11/2017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p>
            <a:fld id="{576E14D4-C287-48D3-BA8A-E12B23F192B0}"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281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7898" name="Rectangle 10"/>
          <p:cNvSpPr>
            <a:spLocks noChangeArrowheads="1"/>
          </p:cNvSpPr>
          <p:nvPr/>
        </p:nvSpPr>
        <p:spPr bwMode="auto">
          <a:xfrm>
            <a:off x="0" y="2330450"/>
            <a:ext cx="11988800" cy="2241550"/>
          </a:xfrm>
          <a:prstGeom prst="rect">
            <a:avLst/>
          </a:prstGeom>
          <a:gradFill rotWithShape="1">
            <a:gsLst>
              <a:gs pos="0">
                <a:srgbClr val="3399FF"/>
              </a:gs>
              <a:gs pos="50000">
                <a:schemeClr val="hlink"/>
              </a:gs>
              <a:gs pos="100000">
                <a:srgbClr val="3399FF"/>
              </a:gs>
            </a:gsLst>
            <a:lin ang="2700000" scaled="1"/>
          </a:gradFill>
          <a:ln w="19050">
            <a:solidFill>
              <a:schemeClr val="tx2"/>
            </a:solidFill>
            <a:miter lim="800000"/>
            <a:headEnd/>
            <a:tailEnd/>
          </a:ln>
          <a:effectLst/>
        </p:spPr>
        <p:txBody>
          <a:bodyPr wrap="none" anchor="ct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37902" name="Rectangle 14"/>
          <p:cNvSpPr>
            <a:spLocks noChangeArrowheads="1"/>
          </p:cNvSpPr>
          <p:nvPr/>
        </p:nvSpPr>
        <p:spPr bwMode="auto">
          <a:xfrm>
            <a:off x="609600" y="457200"/>
            <a:ext cx="10871200" cy="5791200"/>
          </a:xfrm>
          <a:prstGeom prst="rect">
            <a:avLst/>
          </a:prstGeom>
          <a:solidFill>
            <a:srgbClr val="FFFFFF"/>
          </a:solidFill>
          <a:ln w="28575">
            <a:solidFill>
              <a:srgbClr val="996633"/>
            </a:solidFill>
            <a:miter lim="800000"/>
            <a:headEnd/>
            <a:tailEnd/>
          </a:ln>
          <a:effectLst/>
        </p:spPr>
        <p:txBody>
          <a:bodyPr wrap="none" anchor="ct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37903" name="Text Box 15"/>
          <p:cNvSpPr txBox="1">
            <a:spLocks noChangeArrowheads="1"/>
          </p:cNvSpPr>
          <p:nvPr userDrawn="1"/>
        </p:nvSpPr>
        <p:spPr bwMode="auto">
          <a:xfrm>
            <a:off x="5181600" y="6400800"/>
            <a:ext cx="6807200" cy="274638"/>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1200">
                <a:solidFill>
                  <a:srgbClr val="996633"/>
                </a:solidFill>
                <a:latin typeface="Times New Roman" pitchFamily="18" charset="0"/>
              </a:rPr>
              <a:t>© 2009 Pearson Education, Upper Saddle River, NJ 07458. All Rights Reserved</a:t>
            </a:r>
          </a:p>
        </p:txBody>
      </p:sp>
      <p:sp>
        <p:nvSpPr>
          <p:cNvPr id="37904" name="Text Box 16"/>
          <p:cNvSpPr txBox="1">
            <a:spLocks noChangeArrowheads="1"/>
          </p:cNvSpPr>
          <p:nvPr userDrawn="1"/>
        </p:nvSpPr>
        <p:spPr bwMode="auto">
          <a:xfrm>
            <a:off x="203200" y="6400800"/>
            <a:ext cx="3759200" cy="274638"/>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200" b="1">
                <a:solidFill>
                  <a:srgbClr val="FFFFFF"/>
                </a:solidFill>
                <a:latin typeface="Times New Roman" pitchFamily="18" charset="0"/>
              </a:rPr>
              <a:t>Floyd, Digital Fundamentals, 10</a:t>
            </a:r>
            <a:r>
              <a:rPr lang="en-US" sz="1200" b="1" baseline="30000">
                <a:solidFill>
                  <a:srgbClr val="FFFFFF"/>
                </a:solidFill>
                <a:latin typeface="Times New Roman" pitchFamily="18" charset="0"/>
              </a:rPr>
              <a:t>th</a:t>
            </a:r>
            <a:r>
              <a:rPr lang="en-US" sz="1200" b="1">
                <a:solidFill>
                  <a:srgbClr val="FFFFFF"/>
                </a:solidFill>
                <a:latin typeface="Times New Roman" pitchFamily="18" charset="0"/>
              </a:rPr>
              <a:t> ed</a:t>
            </a:r>
          </a:p>
        </p:txBody>
      </p:sp>
    </p:spTree>
    <p:extLst>
      <p:ext uri="{BB962C8B-B14F-4D97-AF65-F5344CB8AC3E}">
        <p14:creationId xmlns:p14="http://schemas.microsoft.com/office/powerpoint/2010/main" val="42626395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226745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343587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152268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513122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35134306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2218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891474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20505265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504721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751424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89153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7898" name="Rectangle 10"/>
          <p:cNvSpPr>
            <a:spLocks noChangeArrowheads="1"/>
          </p:cNvSpPr>
          <p:nvPr/>
        </p:nvSpPr>
        <p:spPr bwMode="auto">
          <a:xfrm>
            <a:off x="0" y="2330450"/>
            <a:ext cx="11988800" cy="2241550"/>
          </a:xfrm>
          <a:prstGeom prst="rect">
            <a:avLst/>
          </a:prstGeom>
          <a:gradFill rotWithShape="1">
            <a:gsLst>
              <a:gs pos="0">
                <a:srgbClr val="3399FF"/>
              </a:gs>
              <a:gs pos="50000">
                <a:schemeClr val="hlink"/>
              </a:gs>
              <a:gs pos="100000">
                <a:srgbClr val="3399FF"/>
              </a:gs>
            </a:gsLst>
            <a:lin ang="2700000" scaled="1"/>
          </a:gradFill>
          <a:ln w="19050">
            <a:solidFill>
              <a:schemeClr val="tx2"/>
            </a:solidFill>
            <a:miter lim="800000"/>
            <a:headEnd/>
            <a:tailEnd/>
          </a:ln>
          <a:effectLst/>
        </p:spPr>
        <p:txBody>
          <a:bodyPr wrap="none" anchor="ctr"/>
          <a:lstStyle/>
          <a:p>
            <a:endParaRPr lang="en-GB" sz="1800"/>
          </a:p>
        </p:txBody>
      </p:sp>
      <p:sp>
        <p:nvSpPr>
          <p:cNvPr id="37902" name="Rectangle 14"/>
          <p:cNvSpPr>
            <a:spLocks noChangeArrowheads="1"/>
          </p:cNvSpPr>
          <p:nvPr/>
        </p:nvSpPr>
        <p:spPr bwMode="auto">
          <a:xfrm>
            <a:off x="609600" y="457200"/>
            <a:ext cx="10871200" cy="5791200"/>
          </a:xfrm>
          <a:prstGeom prst="rect">
            <a:avLst/>
          </a:prstGeom>
          <a:solidFill>
            <a:srgbClr val="FFFFFF"/>
          </a:solidFill>
          <a:ln w="28575">
            <a:solidFill>
              <a:srgbClr val="996633"/>
            </a:solidFill>
            <a:miter lim="800000"/>
            <a:headEnd/>
            <a:tailEnd/>
          </a:ln>
          <a:effectLst/>
        </p:spPr>
        <p:txBody>
          <a:bodyPr wrap="none" anchor="ctr"/>
          <a:lstStyle/>
          <a:p>
            <a:endParaRPr lang="en-GB" sz="1800"/>
          </a:p>
        </p:txBody>
      </p:sp>
      <p:sp>
        <p:nvSpPr>
          <p:cNvPr id="37903" name="Text Box 15"/>
          <p:cNvSpPr txBox="1">
            <a:spLocks noChangeArrowheads="1"/>
          </p:cNvSpPr>
          <p:nvPr userDrawn="1"/>
        </p:nvSpPr>
        <p:spPr bwMode="auto">
          <a:xfrm>
            <a:off x="5181600" y="6400801"/>
            <a:ext cx="6807200" cy="646331"/>
          </a:xfrm>
          <a:prstGeom prst="rect">
            <a:avLst/>
          </a:prstGeom>
          <a:noFill/>
          <a:ln w="9525">
            <a:noFill/>
            <a:miter lim="800000"/>
            <a:headEnd/>
            <a:tailEnd/>
          </a:ln>
          <a:effectLst/>
        </p:spPr>
        <p:txBody>
          <a:bodyPr>
            <a:spAutoFit/>
          </a:bodyPr>
          <a:lstStyle/>
          <a:p>
            <a:pPr eaLnBrk="1" hangingPunct="1">
              <a:spcBef>
                <a:spcPct val="50000"/>
              </a:spcBef>
            </a:pPr>
            <a:r>
              <a:rPr lang="en-US" sz="1800">
                <a:solidFill>
                  <a:srgbClr val="996633"/>
                </a:solidFill>
              </a:rPr>
              <a:t>© 2009 Pearson Education, Upper Saddle River, NJ 07458. All Rights Reserved</a:t>
            </a:r>
          </a:p>
        </p:txBody>
      </p:sp>
      <p:sp>
        <p:nvSpPr>
          <p:cNvPr id="37904" name="Text Box 16"/>
          <p:cNvSpPr txBox="1">
            <a:spLocks noChangeArrowheads="1"/>
          </p:cNvSpPr>
          <p:nvPr userDrawn="1"/>
        </p:nvSpPr>
        <p:spPr bwMode="auto">
          <a:xfrm>
            <a:off x="203200" y="6400801"/>
            <a:ext cx="3759200" cy="646331"/>
          </a:xfrm>
          <a:prstGeom prst="rect">
            <a:avLst/>
          </a:prstGeom>
          <a:noFill/>
          <a:ln w="9525">
            <a:noFill/>
            <a:miter lim="800000"/>
            <a:headEnd/>
            <a:tailEnd/>
          </a:ln>
          <a:effectLst/>
        </p:spPr>
        <p:txBody>
          <a:bodyPr>
            <a:spAutoFit/>
          </a:bodyPr>
          <a:lstStyle/>
          <a:p>
            <a:pPr>
              <a:spcBef>
                <a:spcPct val="50000"/>
              </a:spcBef>
            </a:pPr>
            <a:r>
              <a:rPr lang="en-US" sz="1800" b="1">
                <a:solidFill>
                  <a:srgbClr val="FFFFFF"/>
                </a:solidFill>
              </a:rPr>
              <a:t>Floyd, Digital Fundamentals, 10</a:t>
            </a:r>
            <a:r>
              <a:rPr lang="en-US" sz="1800" b="1" baseline="30000">
                <a:solidFill>
                  <a:srgbClr val="FFFFFF"/>
                </a:solidFill>
              </a:rPr>
              <a:t>th</a:t>
            </a:r>
            <a:r>
              <a:rPr lang="en-US" sz="1800" b="1">
                <a:solidFill>
                  <a:srgbClr val="FFFFFF"/>
                </a:solidFill>
              </a:rPr>
              <a:t> ed</a:t>
            </a:r>
          </a:p>
        </p:txBody>
      </p:sp>
    </p:spTree>
    <p:extLst>
      <p:ext uri="{BB962C8B-B14F-4D97-AF65-F5344CB8AC3E}">
        <p14:creationId xmlns:p14="http://schemas.microsoft.com/office/powerpoint/2010/main" val="41073131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521907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535462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986060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384438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21999518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97332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lang="en-GB"/>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21215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422439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924668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507409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399364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40772171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24129" y="6470704"/>
            <a:ext cx="2154143" cy="274320"/>
          </a:xfrm>
          <a:prstGeom prst="rect">
            <a:avLst/>
          </a:prstGeom>
        </p:spPr>
        <p:txBody>
          <a:bodyPr/>
          <a:lstStyle/>
          <a:p>
            <a:fld id="{200A9E65-46BC-4B09-B55F-6243AA25DC3F}" type="datetimeFigureOut">
              <a:rPr lang="en-GB" smtClean="0"/>
              <a:t>22/11/2017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a:xfrm>
            <a:off x="10837333" y="6470704"/>
            <a:ext cx="973667" cy="274320"/>
          </a:xfrm>
          <a:prstGeom prst="rect">
            <a:avLst/>
          </a:prstGeom>
        </p:spPr>
        <p:txBody>
          <a:bodyPr/>
          <a:lstStyle/>
          <a:p>
            <a:fld id="{576E14D4-C287-48D3-BA8A-E12B23F192B0}" type="slidenum">
              <a:rPr lang="en-GB" smtClean="0"/>
              <a:t>‹#›</a:t>
            </a:fld>
            <a:endParaRPr lang="en-GB"/>
          </a:p>
        </p:txBody>
      </p:sp>
    </p:spTree>
    <p:extLst>
      <p:ext uri="{BB962C8B-B14F-4D97-AF65-F5344CB8AC3E}">
        <p14:creationId xmlns:p14="http://schemas.microsoft.com/office/powerpoint/2010/main" val="71740841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24129" y="6470704"/>
            <a:ext cx="2154143" cy="274320"/>
          </a:xfrm>
          <a:prstGeom prst="rect">
            <a:avLst/>
          </a:prstGeom>
        </p:spPr>
        <p:txBody>
          <a:bodyPr/>
          <a:lstStyle/>
          <a:p>
            <a:fld id="{200A9E65-46BC-4B09-B55F-6243AA25DC3F}" type="datetimeFigureOut">
              <a:rPr lang="en-GB" smtClean="0"/>
              <a:t>22/11/2017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10837333" y="6470704"/>
            <a:ext cx="973667" cy="274320"/>
          </a:xfrm>
          <a:prstGeom prst="rect">
            <a:avLst/>
          </a:prstGeom>
        </p:spPr>
        <p:txBody>
          <a:bodyPr/>
          <a:lstStyle/>
          <a:p>
            <a:fld id="{576E14D4-C287-48D3-BA8A-E12B23F192B0}" type="slidenum">
              <a:rPr lang="en-GB" smtClean="0"/>
              <a:t>‹#›</a:t>
            </a:fld>
            <a:endParaRPr lang="en-GB"/>
          </a:p>
        </p:txBody>
      </p:sp>
    </p:spTree>
    <p:extLst>
      <p:ext uri="{BB962C8B-B14F-4D97-AF65-F5344CB8AC3E}">
        <p14:creationId xmlns:p14="http://schemas.microsoft.com/office/powerpoint/2010/main" val="889721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24129" y="6470704"/>
            <a:ext cx="2154143" cy="274320"/>
          </a:xfrm>
          <a:prstGeom prst="rect">
            <a:avLst/>
          </a:prstGeom>
        </p:spPr>
        <p:txBody>
          <a:bodyPr/>
          <a:lstStyle/>
          <a:p>
            <a:fld id="{200A9E65-46BC-4B09-B55F-6243AA25DC3F}" type="datetimeFigureOut">
              <a:rPr lang="en-GB" smtClean="0"/>
              <a:t>22/11/2017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10837333" y="6470704"/>
            <a:ext cx="973667" cy="274320"/>
          </a:xfrm>
          <a:prstGeom prst="rect">
            <a:avLst/>
          </a:prstGeom>
        </p:spPr>
        <p:txBody>
          <a:bodyPr/>
          <a:lstStyle/>
          <a:p>
            <a:fld id="{576E14D4-C287-48D3-BA8A-E12B23F192B0}" type="slidenum">
              <a:rPr lang="en-GB" smtClean="0"/>
              <a:t>‹#›</a:t>
            </a:fld>
            <a:endParaRPr lang="en-GB"/>
          </a:p>
        </p:txBody>
      </p:sp>
    </p:spTree>
    <p:extLst>
      <p:ext uri="{BB962C8B-B14F-4D97-AF65-F5344CB8AC3E}">
        <p14:creationId xmlns:p14="http://schemas.microsoft.com/office/powerpoint/2010/main" val="1178525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1024129" y="6470704"/>
            <a:ext cx="2154143" cy="274320"/>
          </a:xfrm>
          <a:prstGeom prst="rect">
            <a:avLst/>
          </a:prstGeom>
        </p:spPr>
        <p:txBody>
          <a:bodyPr/>
          <a:lstStyle/>
          <a:p>
            <a:fld id="{200A9E65-46BC-4B09-B55F-6243AA25DC3F}" type="datetimeFigureOut">
              <a:rPr lang="en-GB" smtClean="0"/>
              <a:t>22/11/2017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837333" y="6470704"/>
            <a:ext cx="973667" cy="274320"/>
          </a:xfrm>
          <a:prstGeom prst="rect">
            <a:avLst/>
          </a:prstGeom>
        </p:spPr>
        <p:txBody>
          <a:bodyPr/>
          <a:lstStyle/>
          <a:p>
            <a:fld id="{576E14D4-C287-48D3-BA8A-E12B23F192B0}" type="slidenum">
              <a:rPr lang="en-GB" smtClean="0"/>
              <a:t>‹#›</a:t>
            </a:fld>
            <a:endParaRPr lang="en-GB"/>
          </a:p>
        </p:txBody>
      </p:sp>
    </p:spTree>
    <p:extLst>
      <p:ext uri="{BB962C8B-B14F-4D97-AF65-F5344CB8AC3E}">
        <p14:creationId xmlns:p14="http://schemas.microsoft.com/office/powerpoint/2010/main" val="4065878597"/>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024129" y="6470704"/>
            <a:ext cx="2154143" cy="274320"/>
          </a:xfrm>
          <a:prstGeom prst="rect">
            <a:avLst/>
          </a:prstGeom>
        </p:spPr>
        <p:txBody>
          <a:bodyPr/>
          <a:lstStyle/>
          <a:p>
            <a:fld id="{200A9E65-46BC-4B09-B55F-6243AA25DC3F}" type="datetimeFigureOut">
              <a:rPr lang="en-GB" smtClean="0"/>
              <a:t>22/11/2017</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837333" y="6470704"/>
            <a:ext cx="973667" cy="274320"/>
          </a:xfrm>
          <a:prstGeom prst="rect">
            <a:avLst/>
          </a:prstGeom>
        </p:spPr>
        <p:txBody>
          <a:bodyPr/>
          <a:lstStyle/>
          <a:p>
            <a:fld id="{576E14D4-C287-48D3-BA8A-E12B23F192B0}"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402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806605"/>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71" name="Text Box 7"/>
          <p:cNvSpPr txBox="1">
            <a:spLocks noChangeArrowheads="1"/>
          </p:cNvSpPr>
          <p:nvPr/>
        </p:nvSpPr>
        <p:spPr bwMode="auto">
          <a:xfrm>
            <a:off x="5181600" y="6400800"/>
            <a:ext cx="6807200" cy="274638"/>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1200" dirty="0">
                <a:solidFill>
                  <a:srgbClr val="996633"/>
                </a:solidFill>
                <a:latin typeface="Times New Roman" pitchFamily="18" charset="0"/>
              </a:rPr>
              <a:t>© 2009 Pearson Education, Upper Saddle River, NJ 07458. All Rights Reserved</a:t>
            </a:r>
          </a:p>
        </p:txBody>
      </p:sp>
      <p:sp>
        <p:nvSpPr>
          <p:cNvPr id="36872" name="Text Box 8"/>
          <p:cNvSpPr txBox="1">
            <a:spLocks noChangeArrowheads="1"/>
          </p:cNvSpPr>
          <p:nvPr userDrawn="1"/>
        </p:nvSpPr>
        <p:spPr bwMode="auto">
          <a:xfrm>
            <a:off x="203200" y="6400800"/>
            <a:ext cx="3759200" cy="274638"/>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200" b="1" dirty="0">
                <a:solidFill>
                  <a:srgbClr val="FFFFFF"/>
                </a:solidFill>
                <a:latin typeface="Times New Roman" pitchFamily="18" charset="0"/>
              </a:rPr>
              <a:t>Floyd, Digital Fundamentals, 10</a:t>
            </a:r>
            <a:r>
              <a:rPr lang="en-US" sz="1200" b="1" baseline="30000" dirty="0">
                <a:solidFill>
                  <a:srgbClr val="FFFFFF"/>
                </a:solidFill>
                <a:latin typeface="Times New Roman" pitchFamily="18" charset="0"/>
              </a:rPr>
              <a:t>th</a:t>
            </a:r>
            <a:r>
              <a:rPr lang="en-US" sz="1200" b="1" dirty="0">
                <a:solidFill>
                  <a:srgbClr val="FFFFFF"/>
                </a:solidFill>
                <a:latin typeface="Times New Roman" pitchFamily="18" charset="0"/>
              </a:rPr>
              <a:t> </a:t>
            </a:r>
            <a:r>
              <a:rPr lang="en-US" sz="1200" b="1" dirty="0" err="1">
                <a:solidFill>
                  <a:srgbClr val="FFFFFF"/>
                </a:solidFill>
                <a:latin typeface="Times New Roman" pitchFamily="18" charset="0"/>
              </a:rPr>
              <a:t>ed</a:t>
            </a:r>
            <a:endParaRPr lang="en-US" sz="1200" b="1" dirty="0">
              <a:solidFill>
                <a:srgbClr val="FFFFFF"/>
              </a:solidFill>
              <a:latin typeface="Times New Roman" pitchFamily="18" charset="0"/>
            </a:endParaRPr>
          </a:p>
        </p:txBody>
      </p:sp>
    </p:spTree>
    <p:extLst>
      <p:ext uri="{BB962C8B-B14F-4D97-AF65-F5344CB8AC3E}">
        <p14:creationId xmlns:p14="http://schemas.microsoft.com/office/powerpoint/2010/main" val="3310982533"/>
      </p:ext>
    </p:extLst>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eaLnBrk="0" fontAlgn="base" hangingPunct="0">
        <a:spcBef>
          <a:spcPct val="0"/>
        </a:spcBef>
        <a:spcAft>
          <a:spcPct val="0"/>
        </a:spcAft>
        <a:defRPr sz="3200" b="1">
          <a:solidFill>
            <a:schemeClr val="tx2"/>
          </a:solidFill>
          <a:latin typeface="Arial" charset="0"/>
        </a:defRPr>
      </a:lvl6pPr>
      <a:lvl7pPr marL="914400" algn="l" rtl="0" eaLnBrk="0" fontAlgn="base" hangingPunct="0">
        <a:spcBef>
          <a:spcPct val="0"/>
        </a:spcBef>
        <a:spcAft>
          <a:spcPct val="0"/>
        </a:spcAft>
        <a:defRPr sz="3200" b="1">
          <a:solidFill>
            <a:schemeClr val="tx2"/>
          </a:solidFill>
          <a:latin typeface="Arial" charset="0"/>
        </a:defRPr>
      </a:lvl7pPr>
      <a:lvl8pPr marL="1371600" algn="l" rtl="0" eaLnBrk="0" fontAlgn="base" hangingPunct="0">
        <a:spcBef>
          <a:spcPct val="0"/>
        </a:spcBef>
        <a:spcAft>
          <a:spcPct val="0"/>
        </a:spcAft>
        <a:defRPr sz="3200" b="1">
          <a:solidFill>
            <a:schemeClr val="tx2"/>
          </a:solidFill>
          <a:latin typeface="Arial" charset="0"/>
        </a:defRPr>
      </a:lvl8pPr>
      <a:lvl9pPr marL="1828800" algn="l" rtl="0" eaLnBrk="0" fontAlgn="base" hangingPunct="0">
        <a:spcBef>
          <a:spcPct val="0"/>
        </a:spcBef>
        <a:spcAft>
          <a:spcPct val="0"/>
        </a:spcAft>
        <a:defRPr sz="32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71" name="Text Box 7"/>
          <p:cNvSpPr txBox="1">
            <a:spLocks noChangeArrowheads="1"/>
          </p:cNvSpPr>
          <p:nvPr/>
        </p:nvSpPr>
        <p:spPr bwMode="auto">
          <a:xfrm>
            <a:off x="5181600" y="6400801"/>
            <a:ext cx="6807200" cy="646331"/>
          </a:xfrm>
          <a:prstGeom prst="rect">
            <a:avLst/>
          </a:prstGeom>
          <a:noFill/>
          <a:ln w="9525">
            <a:noFill/>
            <a:miter lim="800000"/>
            <a:headEnd/>
            <a:tailEnd/>
          </a:ln>
          <a:effectLst/>
        </p:spPr>
        <p:txBody>
          <a:bodyPr>
            <a:spAutoFit/>
          </a:bodyPr>
          <a:lstStyle/>
          <a:p>
            <a:pPr eaLnBrk="1" hangingPunct="1">
              <a:spcBef>
                <a:spcPct val="50000"/>
              </a:spcBef>
            </a:pPr>
            <a:r>
              <a:rPr lang="en-US" sz="1800" dirty="0">
                <a:solidFill>
                  <a:srgbClr val="996633"/>
                </a:solidFill>
              </a:rPr>
              <a:t>© 2009 Pearson Education, Upper Saddle River, NJ 07458. All Rights Reserved</a:t>
            </a:r>
          </a:p>
        </p:txBody>
      </p:sp>
      <p:sp>
        <p:nvSpPr>
          <p:cNvPr id="36872" name="Text Box 8"/>
          <p:cNvSpPr txBox="1">
            <a:spLocks noChangeArrowheads="1"/>
          </p:cNvSpPr>
          <p:nvPr userDrawn="1"/>
        </p:nvSpPr>
        <p:spPr bwMode="auto">
          <a:xfrm>
            <a:off x="203200" y="6400801"/>
            <a:ext cx="3759200" cy="646331"/>
          </a:xfrm>
          <a:prstGeom prst="rect">
            <a:avLst/>
          </a:prstGeom>
          <a:noFill/>
          <a:ln w="9525">
            <a:noFill/>
            <a:miter lim="800000"/>
            <a:headEnd/>
            <a:tailEnd/>
          </a:ln>
          <a:effectLst/>
        </p:spPr>
        <p:txBody>
          <a:bodyPr>
            <a:spAutoFit/>
          </a:bodyPr>
          <a:lstStyle/>
          <a:p>
            <a:pPr>
              <a:spcBef>
                <a:spcPct val="50000"/>
              </a:spcBef>
            </a:pPr>
            <a:r>
              <a:rPr lang="en-US" sz="1800" b="1" dirty="0">
                <a:solidFill>
                  <a:srgbClr val="FFFFFF"/>
                </a:solidFill>
              </a:rPr>
              <a:t>Floyd, Digital Fundamentals, 10</a:t>
            </a:r>
            <a:r>
              <a:rPr lang="en-US" sz="1800" b="1" baseline="30000" dirty="0">
                <a:solidFill>
                  <a:srgbClr val="FFFFFF"/>
                </a:solidFill>
              </a:rPr>
              <a:t>th</a:t>
            </a:r>
            <a:r>
              <a:rPr lang="en-US" sz="1800" b="1" dirty="0">
                <a:solidFill>
                  <a:srgbClr val="FFFFFF"/>
                </a:solidFill>
              </a:rPr>
              <a:t> </a:t>
            </a:r>
            <a:r>
              <a:rPr lang="en-US" sz="1800" b="1" dirty="0" err="1">
                <a:solidFill>
                  <a:srgbClr val="FFFFFF"/>
                </a:solidFill>
              </a:rPr>
              <a:t>ed</a:t>
            </a:r>
            <a:endParaRPr lang="en-US" sz="1800" b="1" dirty="0">
              <a:solidFill>
                <a:srgbClr val="FFFFFF"/>
              </a:solidFill>
            </a:endParaRPr>
          </a:p>
        </p:txBody>
      </p:sp>
    </p:spTree>
    <p:extLst>
      <p:ext uri="{BB962C8B-B14F-4D97-AF65-F5344CB8AC3E}">
        <p14:creationId xmlns:p14="http://schemas.microsoft.com/office/powerpoint/2010/main" val="3112979535"/>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eaLnBrk="0" fontAlgn="base" hangingPunct="0">
        <a:spcBef>
          <a:spcPct val="0"/>
        </a:spcBef>
        <a:spcAft>
          <a:spcPct val="0"/>
        </a:spcAft>
        <a:defRPr sz="3200" b="1">
          <a:solidFill>
            <a:schemeClr val="tx2"/>
          </a:solidFill>
          <a:latin typeface="Arial" charset="0"/>
        </a:defRPr>
      </a:lvl6pPr>
      <a:lvl7pPr marL="914400" algn="l" rtl="0" eaLnBrk="0" fontAlgn="base" hangingPunct="0">
        <a:spcBef>
          <a:spcPct val="0"/>
        </a:spcBef>
        <a:spcAft>
          <a:spcPct val="0"/>
        </a:spcAft>
        <a:defRPr sz="3200" b="1">
          <a:solidFill>
            <a:schemeClr val="tx2"/>
          </a:solidFill>
          <a:latin typeface="Arial" charset="0"/>
        </a:defRPr>
      </a:lvl7pPr>
      <a:lvl8pPr marL="1371600" algn="l" rtl="0" eaLnBrk="0" fontAlgn="base" hangingPunct="0">
        <a:spcBef>
          <a:spcPct val="0"/>
        </a:spcBef>
        <a:spcAft>
          <a:spcPct val="0"/>
        </a:spcAft>
        <a:defRPr sz="3200" b="1">
          <a:solidFill>
            <a:schemeClr val="tx2"/>
          </a:solidFill>
          <a:latin typeface="Arial" charset="0"/>
        </a:defRPr>
      </a:lvl8pPr>
      <a:lvl9pPr marL="1828800" algn="l" rtl="0" eaLnBrk="0" fontAlgn="base" hangingPunct="0">
        <a:spcBef>
          <a:spcPct val="0"/>
        </a:spcBef>
        <a:spcAft>
          <a:spcPct val="0"/>
        </a:spcAft>
        <a:defRPr sz="32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15.emf"/><Relationship Id="rId4"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15.emf"/><Relationship Id="rId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10.xml"/><Relationship Id="rId7" Type="http://schemas.openxmlformats.org/officeDocument/2006/relationships/image" Target="../media/image17.emf"/><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oleObject" Target="../embeddings/oleObject16.bin"/><Relationship Id="rId11" Type="http://schemas.openxmlformats.org/officeDocument/2006/relationships/image" Target="../media/image19.emf"/><Relationship Id="rId5" Type="http://schemas.openxmlformats.org/officeDocument/2006/relationships/image" Target="../media/image16.e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18.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11.xml"/><Relationship Id="rId7" Type="http://schemas.openxmlformats.org/officeDocument/2006/relationships/image" Target="../media/image21.emf"/><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oleObject" Target="../embeddings/oleObject20.bin"/><Relationship Id="rId11" Type="http://schemas.openxmlformats.org/officeDocument/2006/relationships/image" Target="../media/image23.emf"/><Relationship Id="rId5" Type="http://schemas.openxmlformats.org/officeDocument/2006/relationships/image" Target="../media/image20.e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2.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12.vml"/><Relationship Id="rId5" Type="http://schemas.openxmlformats.org/officeDocument/2006/relationships/image" Target="../media/image15.emf"/><Relationship Id="rId4" Type="http://schemas.openxmlformats.org/officeDocument/2006/relationships/oleObject" Target="../embeddings/oleObject23.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13.vml"/><Relationship Id="rId5" Type="http://schemas.openxmlformats.org/officeDocument/2006/relationships/image" Target="../media/image24.emf"/><Relationship Id="rId4" Type="http://schemas.openxmlformats.org/officeDocument/2006/relationships/oleObject" Target="../embeddings/oleObject24.bin"/></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7.emf"/><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oleObject" Target="../embeddings/oleObject26.bin"/><Relationship Id="rId5" Type="http://schemas.openxmlformats.org/officeDocument/2006/relationships/image" Target="../media/image26.emf"/><Relationship Id="rId4" Type="http://schemas.openxmlformats.org/officeDocument/2006/relationships/oleObject" Target="../embeddings/oleObject2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7.emf"/><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oleObject" Target="../embeddings/oleObject28.bin"/><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8" Type="http://schemas.openxmlformats.org/officeDocument/2006/relationships/image" Target="../media/image125.png"/><Relationship Id="rId3" Type="http://schemas.openxmlformats.org/officeDocument/2006/relationships/notesSlide" Target="../notesSlides/notesSlide4.xml"/><Relationship Id="rId7" Type="http://schemas.openxmlformats.org/officeDocument/2006/relationships/image" Target="../media/image7.e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6.emf"/><Relationship Id="rId10" Type="http://schemas.openxmlformats.org/officeDocument/2006/relationships/image" Target="../media/image8.emf"/><Relationship Id="rId4" Type="http://schemas.openxmlformats.org/officeDocument/2006/relationships/oleObject" Target="../embeddings/oleObject4.bin"/><Relationship Id="rId9"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5.xml"/><Relationship Id="rId7" Type="http://schemas.openxmlformats.org/officeDocument/2006/relationships/image" Target="../media/image10.e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9.emf"/><Relationship Id="rId10" Type="http://schemas.openxmlformats.org/officeDocument/2006/relationships/image" Target="../media/image129.png"/><Relationship Id="rId4" Type="http://schemas.openxmlformats.org/officeDocument/2006/relationships/oleObject" Target="../embeddings/oleObject7.bin"/><Relationship Id="rId9"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3.xml"/><Relationship Id="rId1" Type="http://schemas.openxmlformats.org/officeDocument/2006/relationships/vmlDrawing" Target="../drawings/vmlDrawing6.vml"/><Relationship Id="rId5" Type="http://schemas.openxmlformats.org/officeDocument/2006/relationships/image" Target="../media/image12.e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4.emf"/><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13.e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B21E-8AB1-45BE-B7BE-822B052E360F}"/>
              </a:ext>
            </a:extLst>
          </p:cNvPr>
          <p:cNvSpPr>
            <a:spLocks noGrp="1"/>
          </p:cNvSpPr>
          <p:nvPr>
            <p:ph type="ctrTitle"/>
          </p:nvPr>
        </p:nvSpPr>
        <p:spPr/>
        <p:txBody>
          <a:bodyPr/>
          <a:lstStyle/>
          <a:p>
            <a:r>
              <a:rPr lang="en-GB" dirty="0"/>
              <a:t>Digital Logic Design I</a:t>
            </a:r>
            <a:br>
              <a:rPr lang="en-GB" dirty="0"/>
            </a:br>
            <a:r>
              <a:rPr lang="en-GB" dirty="0"/>
              <a:t>CS1026</a:t>
            </a:r>
          </a:p>
        </p:txBody>
      </p:sp>
      <p:sp>
        <p:nvSpPr>
          <p:cNvPr id="3" name="Subtitle 2">
            <a:extLst>
              <a:ext uri="{FF2B5EF4-FFF2-40B4-BE49-F238E27FC236}">
                <a16:creationId xmlns:a16="http://schemas.microsoft.com/office/drawing/2014/main" id="{9A1AAB69-4A65-4507-BFCE-4C48CC476748}"/>
              </a:ext>
            </a:extLst>
          </p:cNvPr>
          <p:cNvSpPr>
            <a:spLocks noGrp="1"/>
          </p:cNvSpPr>
          <p:nvPr>
            <p:ph type="subTitle" idx="1"/>
          </p:nvPr>
        </p:nvSpPr>
        <p:spPr/>
        <p:txBody>
          <a:bodyPr/>
          <a:lstStyle/>
          <a:p>
            <a:r>
              <a:rPr lang="en-GB" dirty="0"/>
              <a:t>Paula.Roberts@scss.tcd.ie</a:t>
            </a:r>
          </a:p>
        </p:txBody>
      </p:sp>
    </p:spTree>
    <p:extLst>
      <p:ext uri="{BB962C8B-B14F-4D97-AF65-F5344CB8AC3E}">
        <p14:creationId xmlns:p14="http://schemas.microsoft.com/office/powerpoint/2010/main" val="2255646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110605" name="Object 13"/>
          <p:cNvGraphicFramePr>
            <a:graphicFrameLocks noChangeAspect="1"/>
          </p:cNvGraphicFramePr>
          <p:nvPr/>
        </p:nvGraphicFramePr>
        <p:xfrm>
          <a:off x="4343400" y="1905001"/>
          <a:ext cx="3016250" cy="1304925"/>
        </p:xfrm>
        <a:graphic>
          <a:graphicData uri="http://schemas.openxmlformats.org/presentationml/2006/ole">
            <mc:AlternateContent xmlns:mc="http://schemas.openxmlformats.org/markup-compatibility/2006">
              <mc:Choice xmlns:v="urn:schemas-microsoft-com:vml" Requires="v">
                <p:oleObj spid="_x0000_s19462" name="CorelDRAW" r:id="rId4" imgW="1638360" imgH="698760" progId="">
                  <p:embed/>
                </p:oleObj>
              </mc:Choice>
              <mc:Fallback>
                <p:oleObj name="CorelDRAW" r:id="rId4" imgW="1638360" imgH="698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1905001"/>
                        <a:ext cx="30162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606" name="Text Box 14"/>
          <p:cNvSpPr txBox="1">
            <a:spLocks noChangeArrowheads="1"/>
          </p:cNvSpPr>
          <p:nvPr/>
        </p:nvSpPr>
        <p:spPr bwMode="auto">
          <a:xfrm>
            <a:off x="2743200" y="1752601"/>
            <a:ext cx="2590800" cy="3968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Circuit:</a:t>
            </a:r>
          </a:p>
        </p:txBody>
      </p:sp>
      <p:grpSp>
        <p:nvGrpSpPr>
          <p:cNvPr id="2" name="Group 24"/>
          <p:cNvGrpSpPr>
            <a:grpSpLocks/>
          </p:cNvGrpSpPr>
          <p:nvPr/>
        </p:nvGrpSpPr>
        <p:grpSpPr bwMode="auto">
          <a:xfrm>
            <a:off x="4038600" y="2159000"/>
            <a:ext cx="304800" cy="336550"/>
            <a:chOff x="624" y="2976"/>
            <a:chExt cx="192" cy="212"/>
          </a:xfrm>
        </p:grpSpPr>
        <p:sp>
          <p:nvSpPr>
            <p:cNvPr id="110617" name="Text Box 25"/>
            <p:cNvSpPr txBox="1">
              <a:spLocks noChangeArrowheads="1"/>
            </p:cNvSpPr>
            <p:nvPr/>
          </p:nvSpPr>
          <p:spPr bwMode="auto">
            <a:xfrm>
              <a:off x="624" y="2976"/>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C</a:t>
              </a:r>
            </a:p>
          </p:txBody>
        </p:sp>
        <p:sp>
          <p:nvSpPr>
            <p:cNvPr id="110618" name="Line 26"/>
            <p:cNvSpPr>
              <a:spLocks noChangeShapeType="1"/>
            </p:cNvSpPr>
            <p:nvPr/>
          </p:nvSpPr>
          <p:spPr bwMode="auto">
            <a:xfrm>
              <a:off x="688" y="3016"/>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grpSp>
        <p:nvGrpSpPr>
          <p:cNvPr id="3" name="Group 27"/>
          <p:cNvGrpSpPr>
            <a:grpSpLocks/>
          </p:cNvGrpSpPr>
          <p:nvPr/>
        </p:nvGrpSpPr>
        <p:grpSpPr bwMode="auto">
          <a:xfrm>
            <a:off x="4038600" y="1828800"/>
            <a:ext cx="304800" cy="336550"/>
            <a:chOff x="624" y="2640"/>
            <a:chExt cx="192" cy="212"/>
          </a:xfrm>
        </p:grpSpPr>
        <p:sp>
          <p:nvSpPr>
            <p:cNvPr id="110620" name="Text Box 28"/>
            <p:cNvSpPr txBox="1">
              <a:spLocks noChangeArrowheads="1"/>
            </p:cNvSpPr>
            <p:nvPr/>
          </p:nvSpPr>
          <p:spPr bwMode="auto">
            <a:xfrm>
              <a:off x="624" y="2640"/>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10621" name="Line 29"/>
            <p:cNvSpPr>
              <a:spLocks noChangeShapeType="1"/>
            </p:cNvSpPr>
            <p:nvPr/>
          </p:nvSpPr>
          <p:spPr bwMode="auto">
            <a:xfrm>
              <a:off x="684" y="2673"/>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grpSp>
        <p:nvGrpSpPr>
          <p:cNvPr id="4" name="Group 43"/>
          <p:cNvGrpSpPr>
            <a:grpSpLocks/>
          </p:cNvGrpSpPr>
          <p:nvPr/>
        </p:nvGrpSpPr>
        <p:grpSpPr bwMode="auto">
          <a:xfrm>
            <a:off x="4038600" y="2590800"/>
            <a:ext cx="304800" cy="336550"/>
            <a:chOff x="624" y="2640"/>
            <a:chExt cx="192" cy="212"/>
          </a:xfrm>
        </p:grpSpPr>
        <p:sp>
          <p:nvSpPr>
            <p:cNvPr id="110636" name="Text Box 44"/>
            <p:cNvSpPr txBox="1">
              <a:spLocks noChangeArrowheads="1"/>
            </p:cNvSpPr>
            <p:nvPr/>
          </p:nvSpPr>
          <p:spPr bwMode="auto">
            <a:xfrm>
              <a:off x="624" y="2640"/>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10637" name="Line 45"/>
            <p:cNvSpPr>
              <a:spLocks noChangeShapeType="1"/>
            </p:cNvSpPr>
            <p:nvPr/>
          </p:nvSpPr>
          <p:spPr bwMode="auto">
            <a:xfrm>
              <a:off x="684" y="2673"/>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grpSp>
        <p:nvGrpSpPr>
          <p:cNvPr id="5" name="Group 54"/>
          <p:cNvGrpSpPr>
            <a:grpSpLocks/>
          </p:cNvGrpSpPr>
          <p:nvPr/>
        </p:nvGrpSpPr>
        <p:grpSpPr bwMode="auto">
          <a:xfrm>
            <a:off x="7499350" y="2216150"/>
            <a:ext cx="304800" cy="336550"/>
            <a:chOff x="624" y="2976"/>
            <a:chExt cx="192" cy="212"/>
          </a:xfrm>
        </p:grpSpPr>
        <p:sp>
          <p:nvSpPr>
            <p:cNvPr id="110647" name="Text Box 55"/>
            <p:cNvSpPr txBox="1">
              <a:spLocks noChangeArrowheads="1"/>
            </p:cNvSpPr>
            <p:nvPr/>
          </p:nvSpPr>
          <p:spPr bwMode="auto">
            <a:xfrm>
              <a:off x="624" y="2976"/>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C</a:t>
              </a:r>
            </a:p>
          </p:txBody>
        </p:sp>
        <p:sp>
          <p:nvSpPr>
            <p:cNvPr id="110648" name="Line 56"/>
            <p:cNvSpPr>
              <a:spLocks noChangeShapeType="1"/>
            </p:cNvSpPr>
            <p:nvPr/>
          </p:nvSpPr>
          <p:spPr bwMode="auto">
            <a:xfrm>
              <a:off x="688" y="3016"/>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grpSp>
        <p:nvGrpSpPr>
          <p:cNvPr id="6" name="Group 57"/>
          <p:cNvGrpSpPr>
            <a:grpSpLocks/>
          </p:cNvGrpSpPr>
          <p:nvPr/>
        </p:nvGrpSpPr>
        <p:grpSpPr bwMode="auto">
          <a:xfrm>
            <a:off x="7315200" y="2228850"/>
            <a:ext cx="304800" cy="336550"/>
            <a:chOff x="624" y="2640"/>
            <a:chExt cx="192" cy="212"/>
          </a:xfrm>
        </p:grpSpPr>
        <p:sp>
          <p:nvSpPr>
            <p:cNvPr id="110650" name="Text Box 58"/>
            <p:cNvSpPr txBox="1">
              <a:spLocks noChangeArrowheads="1"/>
            </p:cNvSpPr>
            <p:nvPr/>
          </p:nvSpPr>
          <p:spPr bwMode="auto">
            <a:xfrm>
              <a:off x="624" y="2640"/>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10651" name="Line 59"/>
            <p:cNvSpPr>
              <a:spLocks noChangeShapeType="1"/>
            </p:cNvSpPr>
            <p:nvPr/>
          </p:nvSpPr>
          <p:spPr bwMode="auto">
            <a:xfrm>
              <a:off x="684" y="2673"/>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sp>
        <p:nvSpPr>
          <p:cNvPr id="110652" name="Text Box 60"/>
          <p:cNvSpPr txBox="1">
            <a:spLocks noChangeArrowheads="1"/>
          </p:cNvSpPr>
          <p:nvPr/>
        </p:nvSpPr>
        <p:spPr bwMode="auto">
          <a:xfrm>
            <a:off x="7727950" y="221615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t>
            </a:r>
          </a:p>
        </p:txBody>
      </p:sp>
      <p:grpSp>
        <p:nvGrpSpPr>
          <p:cNvPr id="7" name="Group 61"/>
          <p:cNvGrpSpPr>
            <a:grpSpLocks/>
          </p:cNvGrpSpPr>
          <p:nvPr/>
        </p:nvGrpSpPr>
        <p:grpSpPr bwMode="auto">
          <a:xfrm>
            <a:off x="8032750" y="2216150"/>
            <a:ext cx="304800" cy="336550"/>
            <a:chOff x="624" y="2640"/>
            <a:chExt cx="192" cy="212"/>
          </a:xfrm>
        </p:grpSpPr>
        <p:sp>
          <p:nvSpPr>
            <p:cNvPr id="110654" name="Text Box 62"/>
            <p:cNvSpPr txBox="1">
              <a:spLocks noChangeArrowheads="1"/>
            </p:cNvSpPr>
            <p:nvPr/>
          </p:nvSpPr>
          <p:spPr bwMode="auto">
            <a:xfrm>
              <a:off x="624" y="2640"/>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10655" name="Line 63"/>
            <p:cNvSpPr>
              <a:spLocks noChangeShapeType="1"/>
            </p:cNvSpPr>
            <p:nvPr/>
          </p:nvSpPr>
          <p:spPr bwMode="auto">
            <a:xfrm>
              <a:off x="684" y="2673"/>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sp>
        <p:nvSpPr>
          <p:cNvPr id="110656" name="Text Box 64"/>
          <p:cNvSpPr txBox="1">
            <a:spLocks noChangeArrowheads="1"/>
          </p:cNvSpPr>
          <p:nvPr/>
        </p:nvSpPr>
        <p:spPr bwMode="auto">
          <a:xfrm>
            <a:off x="8223250" y="221615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B</a:t>
            </a:r>
          </a:p>
        </p:txBody>
      </p:sp>
      <p:sp>
        <p:nvSpPr>
          <p:cNvPr id="110659" name="WordArt 67"/>
          <p:cNvSpPr>
            <a:spLocks noChangeArrowheads="1" noChangeShapeType="1" noTextEdit="1"/>
          </p:cNvSpPr>
          <p:nvPr/>
        </p:nvSpPr>
        <p:spPr bwMode="auto">
          <a:xfrm>
            <a:off x="2286000" y="1219201"/>
            <a:ext cx="1219200" cy="449263"/>
          </a:xfrm>
          <a:prstGeom prst="rect">
            <a:avLst/>
          </a:prstGeom>
        </p:spPr>
        <p:txBody>
          <a:bodyPr wrap="none" fromWordArt="1">
            <a:prstTxWarp prst="textPlain">
              <a:avLst>
                <a:gd name="adj" fmla="val 50000"/>
              </a:avLst>
            </a:prstTxWarp>
          </a:bodyPr>
          <a:lstStyle/>
          <a:p>
            <a:pPr algn="ctr" defTabSz="914400" eaLnBrk="0" fontAlgn="base" hangingPunct="0">
              <a:spcBef>
                <a:spcPct val="0"/>
              </a:spcBef>
              <a:spcAft>
                <a:spcPct val="0"/>
              </a:spcAft>
            </a:pPr>
            <a:r>
              <a:rPr lang="en-GB" sz="2800" kern="10" dirty="0">
                <a:ln w="9525">
                  <a:noFill/>
                  <a:round/>
                  <a:headEnd/>
                  <a:tailEnd/>
                </a:ln>
                <a:solidFill>
                  <a:prstClr val="black"/>
                </a:solidFill>
                <a:effectLst>
                  <a:outerShdw dist="35921" dir="2700000" algn="ctr" rotWithShape="0">
                    <a:srgbClr val="C0C0C0">
                      <a:alpha val="80000"/>
                    </a:srgbClr>
                  </a:outerShdw>
                </a:effectLst>
                <a:latin typeface="Impact"/>
              </a:rPr>
              <a:t>Solution</a:t>
            </a:r>
          </a:p>
        </p:txBody>
      </p:sp>
      <p:sp>
        <p:nvSpPr>
          <p:cNvPr id="110660" name="Text Box 68"/>
          <p:cNvSpPr txBox="1">
            <a:spLocks noChangeArrowheads="1"/>
          </p:cNvSpPr>
          <p:nvPr/>
        </p:nvSpPr>
        <p:spPr bwMode="auto">
          <a:xfrm>
            <a:off x="3505200" y="1295401"/>
            <a:ext cx="2209800" cy="276999"/>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200" i="1">
                <a:solidFill>
                  <a:srgbClr val="000000"/>
                </a:solidFill>
                <a:latin typeface="Times New Roman" pitchFamily="18" charset="0"/>
              </a:rPr>
              <a:t>continued…</a:t>
            </a:r>
          </a:p>
        </p:txBody>
      </p:sp>
      <p:sp>
        <p:nvSpPr>
          <p:cNvPr id="110663" name="Text Box 71"/>
          <p:cNvSpPr txBox="1">
            <a:spLocks noChangeArrowheads="1"/>
          </p:cNvSpPr>
          <p:nvPr/>
        </p:nvSpPr>
        <p:spPr bwMode="auto">
          <a:xfrm>
            <a:off x="6858000" y="2228850"/>
            <a:ext cx="6096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X =</a:t>
            </a:r>
          </a:p>
        </p:txBody>
      </p:sp>
      <p:sp>
        <p:nvSpPr>
          <p:cNvPr id="110706" name="Text Box 114"/>
          <p:cNvSpPr txBox="1">
            <a:spLocks noChangeArrowheads="1"/>
          </p:cNvSpPr>
          <p:nvPr/>
        </p:nvSpPr>
        <p:spPr bwMode="auto">
          <a:xfrm>
            <a:off x="2667000" y="3368676"/>
            <a:ext cx="7315200" cy="276999"/>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1200">
                <a:solidFill>
                  <a:prstClr val="black"/>
                </a:solidFill>
                <a:latin typeface="Times New Roman" pitchFamily="18" charset="0"/>
              </a:rPr>
              <a:t>The result is shown as a sum of products.</a:t>
            </a:r>
          </a:p>
        </p:txBody>
      </p:sp>
      <p:sp>
        <p:nvSpPr>
          <p:cNvPr id="110707" name="Text Box 115"/>
          <p:cNvSpPr txBox="1">
            <a:spLocks noChangeArrowheads="1"/>
          </p:cNvSpPr>
          <p:nvPr/>
        </p:nvSpPr>
        <p:spPr bwMode="auto">
          <a:xfrm>
            <a:off x="2667000" y="3886201"/>
            <a:ext cx="7467600" cy="276999"/>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1200">
                <a:solidFill>
                  <a:prstClr val="black"/>
                </a:solidFill>
                <a:latin typeface="Times New Roman" pitchFamily="18" charset="0"/>
              </a:rPr>
              <a:t>It is a simple matter to implement this form using only NAND gates as shown in the text and following example.</a:t>
            </a:r>
          </a:p>
        </p:txBody>
      </p:sp>
      <p:sp>
        <p:nvSpPr>
          <p:cNvPr id="110711" name="Text Box 119"/>
          <p:cNvSpPr txBox="1">
            <a:spLocks noChangeArrowheads="1"/>
          </p:cNvSpPr>
          <p:nvPr/>
        </p:nvSpPr>
        <p:spPr bwMode="auto">
          <a:xfrm>
            <a:off x="4038600" y="294640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B</a:t>
            </a:r>
          </a:p>
        </p:txBody>
      </p:sp>
    </p:spTree>
    <p:extLst>
      <p:ext uri="{BB962C8B-B14F-4D97-AF65-F5344CB8AC3E}">
        <p14:creationId xmlns:p14="http://schemas.microsoft.com/office/powerpoint/2010/main" val="41435464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707"/>
                                        </p:tgtEl>
                                        <p:attrNameLst>
                                          <p:attrName>style.visibility</p:attrName>
                                        </p:attrNameLst>
                                      </p:cBhvr>
                                      <p:to>
                                        <p:strVal val="visible"/>
                                      </p:to>
                                    </p:set>
                                    <p:animEffect transition="in" filter="wipe(left)">
                                      <p:cBhvr>
                                        <p:cTn id="7" dur="1000"/>
                                        <p:tgtEl>
                                          <p:spTgt spid="110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07"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7220" name="Rectangle 4"/>
          <p:cNvSpPr>
            <a:spLocks noChangeArrowheads="1"/>
          </p:cNvSpPr>
          <p:nvPr/>
        </p:nvSpPr>
        <p:spPr bwMode="auto">
          <a:xfrm>
            <a:off x="2438401" y="1143001"/>
            <a:ext cx="1026243" cy="276999"/>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1200">
                <a:solidFill>
                  <a:srgbClr val="FFFF99"/>
                </a:solidFill>
                <a:latin typeface="Times New Roman" pitchFamily="18" charset="0"/>
              </a:rPr>
              <a:t>NAND Logic</a:t>
            </a:r>
          </a:p>
        </p:txBody>
      </p:sp>
      <p:sp>
        <p:nvSpPr>
          <p:cNvPr id="137227" name="WordArt 11"/>
          <p:cNvSpPr>
            <a:spLocks noChangeArrowheads="1" noChangeShapeType="1" noTextEdit="1"/>
          </p:cNvSpPr>
          <p:nvPr/>
        </p:nvSpPr>
        <p:spPr bwMode="auto">
          <a:xfrm>
            <a:off x="2286000" y="1981201"/>
            <a:ext cx="1219200" cy="428625"/>
          </a:xfrm>
          <a:prstGeom prst="rect">
            <a:avLst/>
          </a:prstGeom>
        </p:spPr>
        <p:txBody>
          <a:bodyPr wrap="none" fromWordArt="1">
            <a:prstTxWarp prst="textPlain">
              <a:avLst>
                <a:gd name="adj" fmla="val 50000"/>
              </a:avLst>
            </a:prstTxWarp>
          </a:bodyPr>
          <a:lstStyle/>
          <a:p>
            <a:pPr algn="ctr" defTabSz="914400" eaLnBrk="0" fontAlgn="base" hangingPunct="0">
              <a:spcBef>
                <a:spcPct val="0"/>
              </a:spcBef>
              <a:spcAft>
                <a:spcPct val="0"/>
              </a:spcAft>
            </a:pPr>
            <a:r>
              <a:rPr lang="en-GB"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137228" name="Text Box 12"/>
          <p:cNvSpPr txBox="1">
            <a:spLocks noChangeArrowheads="1"/>
          </p:cNvSpPr>
          <p:nvPr/>
        </p:nvSpPr>
        <p:spPr bwMode="auto">
          <a:xfrm>
            <a:off x="3657600" y="1981200"/>
            <a:ext cx="6096000" cy="707886"/>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dirty="0">
                <a:solidFill>
                  <a:prstClr val="black"/>
                </a:solidFill>
                <a:latin typeface="Times New Roman" pitchFamily="18" charset="0"/>
              </a:rPr>
              <a:t>Convert the circuit in the previous example to one that uses only NAND gates.</a:t>
            </a:r>
          </a:p>
        </p:txBody>
      </p:sp>
      <p:sp>
        <p:nvSpPr>
          <p:cNvPr id="137229" name="Text Box 13"/>
          <p:cNvSpPr txBox="1">
            <a:spLocks noChangeArrowheads="1"/>
          </p:cNvSpPr>
          <p:nvPr/>
        </p:nvSpPr>
        <p:spPr bwMode="auto">
          <a:xfrm>
            <a:off x="2362200" y="3232150"/>
            <a:ext cx="7543800" cy="707886"/>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dirty="0">
                <a:solidFill>
                  <a:prstClr val="black"/>
                </a:solidFill>
                <a:latin typeface="Times New Roman" pitchFamily="18" charset="0"/>
              </a:rPr>
              <a:t>Recall from Boolean algebra that double inversion cancels. By adding inverting bubbles to above circuit, it is easily converted to NAND gates:</a:t>
            </a:r>
          </a:p>
        </p:txBody>
      </p:sp>
      <p:graphicFrame>
        <p:nvGraphicFramePr>
          <p:cNvPr id="137230" name="Object 14"/>
          <p:cNvGraphicFramePr>
            <a:graphicFrameLocks noChangeAspect="1"/>
          </p:cNvGraphicFramePr>
          <p:nvPr/>
        </p:nvGraphicFramePr>
        <p:xfrm>
          <a:off x="4343400" y="4641851"/>
          <a:ext cx="3016250" cy="1304925"/>
        </p:xfrm>
        <a:graphic>
          <a:graphicData uri="http://schemas.openxmlformats.org/presentationml/2006/ole">
            <mc:AlternateContent xmlns:mc="http://schemas.openxmlformats.org/markup-compatibility/2006">
              <mc:Choice xmlns:v="urn:schemas-microsoft-com:vml" Requires="v">
                <p:oleObj spid="_x0000_s20486" name="CorelDRAW" r:id="rId4" imgW="1638360" imgH="698760" progId="">
                  <p:embed/>
                </p:oleObj>
              </mc:Choice>
              <mc:Fallback>
                <p:oleObj name="CorelDRAW" r:id="rId4" imgW="1638360" imgH="698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4641851"/>
                        <a:ext cx="30162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5"/>
          <p:cNvGrpSpPr>
            <a:grpSpLocks/>
          </p:cNvGrpSpPr>
          <p:nvPr/>
        </p:nvGrpSpPr>
        <p:grpSpPr bwMode="auto">
          <a:xfrm>
            <a:off x="4038600" y="4895850"/>
            <a:ext cx="304800" cy="336550"/>
            <a:chOff x="624" y="2976"/>
            <a:chExt cx="192" cy="212"/>
          </a:xfrm>
        </p:grpSpPr>
        <p:sp>
          <p:nvSpPr>
            <p:cNvPr id="137232" name="Text Box 16"/>
            <p:cNvSpPr txBox="1">
              <a:spLocks noChangeArrowheads="1"/>
            </p:cNvSpPr>
            <p:nvPr/>
          </p:nvSpPr>
          <p:spPr bwMode="auto">
            <a:xfrm>
              <a:off x="624" y="2976"/>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C</a:t>
              </a:r>
            </a:p>
          </p:txBody>
        </p:sp>
        <p:sp>
          <p:nvSpPr>
            <p:cNvPr id="137233" name="Line 17"/>
            <p:cNvSpPr>
              <a:spLocks noChangeShapeType="1"/>
            </p:cNvSpPr>
            <p:nvPr/>
          </p:nvSpPr>
          <p:spPr bwMode="auto">
            <a:xfrm>
              <a:off x="688" y="3016"/>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grpSp>
        <p:nvGrpSpPr>
          <p:cNvPr id="3" name="Group 18"/>
          <p:cNvGrpSpPr>
            <a:grpSpLocks/>
          </p:cNvGrpSpPr>
          <p:nvPr/>
        </p:nvGrpSpPr>
        <p:grpSpPr bwMode="auto">
          <a:xfrm>
            <a:off x="4038600" y="4565650"/>
            <a:ext cx="304800" cy="336550"/>
            <a:chOff x="624" y="2640"/>
            <a:chExt cx="192" cy="212"/>
          </a:xfrm>
        </p:grpSpPr>
        <p:sp>
          <p:nvSpPr>
            <p:cNvPr id="137235" name="Text Box 19"/>
            <p:cNvSpPr txBox="1">
              <a:spLocks noChangeArrowheads="1"/>
            </p:cNvSpPr>
            <p:nvPr/>
          </p:nvSpPr>
          <p:spPr bwMode="auto">
            <a:xfrm>
              <a:off x="624" y="2640"/>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37236" name="Line 20"/>
            <p:cNvSpPr>
              <a:spLocks noChangeShapeType="1"/>
            </p:cNvSpPr>
            <p:nvPr/>
          </p:nvSpPr>
          <p:spPr bwMode="auto">
            <a:xfrm>
              <a:off x="684" y="2673"/>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sp>
        <p:nvSpPr>
          <p:cNvPr id="137237" name="Text Box 21"/>
          <p:cNvSpPr txBox="1">
            <a:spLocks noChangeArrowheads="1"/>
          </p:cNvSpPr>
          <p:nvPr/>
        </p:nvSpPr>
        <p:spPr bwMode="auto">
          <a:xfrm>
            <a:off x="4038600" y="568325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B</a:t>
            </a:r>
          </a:p>
        </p:txBody>
      </p:sp>
      <p:grpSp>
        <p:nvGrpSpPr>
          <p:cNvPr id="4" name="Group 22"/>
          <p:cNvGrpSpPr>
            <a:grpSpLocks/>
          </p:cNvGrpSpPr>
          <p:nvPr/>
        </p:nvGrpSpPr>
        <p:grpSpPr bwMode="auto">
          <a:xfrm>
            <a:off x="4038600" y="5327650"/>
            <a:ext cx="304800" cy="336550"/>
            <a:chOff x="624" y="2640"/>
            <a:chExt cx="192" cy="212"/>
          </a:xfrm>
        </p:grpSpPr>
        <p:sp>
          <p:nvSpPr>
            <p:cNvPr id="137239" name="Text Box 23"/>
            <p:cNvSpPr txBox="1">
              <a:spLocks noChangeArrowheads="1"/>
            </p:cNvSpPr>
            <p:nvPr/>
          </p:nvSpPr>
          <p:spPr bwMode="auto">
            <a:xfrm>
              <a:off x="624" y="2640"/>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37240" name="Line 24"/>
            <p:cNvSpPr>
              <a:spLocks noChangeShapeType="1"/>
            </p:cNvSpPr>
            <p:nvPr/>
          </p:nvSpPr>
          <p:spPr bwMode="auto">
            <a:xfrm>
              <a:off x="684" y="2673"/>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grpSp>
        <p:nvGrpSpPr>
          <p:cNvPr id="5" name="Group 25"/>
          <p:cNvGrpSpPr>
            <a:grpSpLocks/>
          </p:cNvGrpSpPr>
          <p:nvPr/>
        </p:nvGrpSpPr>
        <p:grpSpPr bwMode="auto">
          <a:xfrm>
            <a:off x="7499350" y="4953000"/>
            <a:ext cx="304800" cy="336550"/>
            <a:chOff x="624" y="2976"/>
            <a:chExt cx="192" cy="212"/>
          </a:xfrm>
        </p:grpSpPr>
        <p:sp>
          <p:nvSpPr>
            <p:cNvPr id="137242" name="Text Box 26"/>
            <p:cNvSpPr txBox="1">
              <a:spLocks noChangeArrowheads="1"/>
            </p:cNvSpPr>
            <p:nvPr/>
          </p:nvSpPr>
          <p:spPr bwMode="auto">
            <a:xfrm>
              <a:off x="624" y="2976"/>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C</a:t>
              </a:r>
            </a:p>
          </p:txBody>
        </p:sp>
        <p:sp>
          <p:nvSpPr>
            <p:cNvPr id="137243" name="Line 27"/>
            <p:cNvSpPr>
              <a:spLocks noChangeShapeType="1"/>
            </p:cNvSpPr>
            <p:nvPr/>
          </p:nvSpPr>
          <p:spPr bwMode="auto">
            <a:xfrm>
              <a:off x="688" y="3016"/>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grpSp>
        <p:nvGrpSpPr>
          <p:cNvPr id="6" name="Group 28"/>
          <p:cNvGrpSpPr>
            <a:grpSpLocks/>
          </p:cNvGrpSpPr>
          <p:nvPr/>
        </p:nvGrpSpPr>
        <p:grpSpPr bwMode="auto">
          <a:xfrm>
            <a:off x="7315200" y="4965700"/>
            <a:ext cx="304800" cy="336550"/>
            <a:chOff x="624" y="2640"/>
            <a:chExt cx="192" cy="212"/>
          </a:xfrm>
        </p:grpSpPr>
        <p:sp>
          <p:nvSpPr>
            <p:cNvPr id="137245" name="Text Box 29"/>
            <p:cNvSpPr txBox="1">
              <a:spLocks noChangeArrowheads="1"/>
            </p:cNvSpPr>
            <p:nvPr/>
          </p:nvSpPr>
          <p:spPr bwMode="auto">
            <a:xfrm>
              <a:off x="624" y="2640"/>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37246" name="Line 30"/>
            <p:cNvSpPr>
              <a:spLocks noChangeShapeType="1"/>
            </p:cNvSpPr>
            <p:nvPr/>
          </p:nvSpPr>
          <p:spPr bwMode="auto">
            <a:xfrm>
              <a:off x="684" y="2673"/>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sp>
        <p:nvSpPr>
          <p:cNvPr id="137247" name="Text Box 31"/>
          <p:cNvSpPr txBox="1">
            <a:spLocks noChangeArrowheads="1"/>
          </p:cNvSpPr>
          <p:nvPr/>
        </p:nvSpPr>
        <p:spPr bwMode="auto">
          <a:xfrm>
            <a:off x="7727950" y="495300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t>
            </a:r>
          </a:p>
        </p:txBody>
      </p:sp>
      <p:grpSp>
        <p:nvGrpSpPr>
          <p:cNvPr id="7" name="Group 32"/>
          <p:cNvGrpSpPr>
            <a:grpSpLocks/>
          </p:cNvGrpSpPr>
          <p:nvPr/>
        </p:nvGrpSpPr>
        <p:grpSpPr bwMode="auto">
          <a:xfrm>
            <a:off x="8032750" y="4953000"/>
            <a:ext cx="304800" cy="336550"/>
            <a:chOff x="624" y="2640"/>
            <a:chExt cx="192" cy="212"/>
          </a:xfrm>
        </p:grpSpPr>
        <p:sp>
          <p:nvSpPr>
            <p:cNvPr id="137249" name="Text Box 33"/>
            <p:cNvSpPr txBox="1">
              <a:spLocks noChangeArrowheads="1"/>
            </p:cNvSpPr>
            <p:nvPr/>
          </p:nvSpPr>
          <p:spPr bwMode="auto">
            <a:xfrm>
              <a:off x="624" y="2640"/>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37250" name="Line 34"/>
            <p:cNvSpPr>
              <a:spLocks noChangeShapeType="1"/>
            </p:cNvSpPr>
            <p:nvPr/>
          </p:nvSpPr>
          <p:spPr bwMode="auto">
            <a:xfrm>
              <a:off x="684" y="2673"/>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sp>
        <p:nvSpPr>
          <p:cNvPr id="137251" name="Text Box 35"/>
          <p:cNvSpPr txBox="1">
            <a:spLocks noChangeArrowheads="1"/>
          </p:cNvSpPr>
          <p:nvPr/>
        </p:nvSpPr>
        <p:spPr bwMode="auto">
          <a:xfrm>
            <a:off x="8223250" y="495300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B</a:t>
            </a:r>
          </a:p>
        </p:txBody>
      </p:sp>
      <p:sp>
        <p:nvSpPr>
          <p:cNvPr id="137252" name="Text Box 36"/>
          <p:cNvSpPr txBox="1">
            <a:spLocks noChangeArrowheads="1"/>
          </p:cNvSpPr>
          <p:nvPr/>
        </p:nvSpPr>
        <p:spPr bwMode="auto">
          <a:xfrm>
            <a:off x="6858000" y="4965700"/>
            <a:ext cx="6096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X =</a:t>
            </a:r>
          </a:p>
        </p:txBody>
      </p:sp>
      <p:sp>
        <p:nvSpPr>
          <p:cNvPr id="137253" name="Oval 37"/>
          <p:cNvSpPr>
            <a:spLocks noChangeArrowheads="1"/>
          </p:cNvSpPr>
          <p:nvPr/>
        </p:nvSpPr>
        <p:spPr bwMode="auto">
          <a:xfrm>
            <a:off x="6215063" y="5106989"/>
            <a:ext cx="114300" cy="109537"/>
          </a:xfrm>
          <a:prstGeom prst="ellipse">
            <a:avLst/>
          </a:prstGeom>
          <a:solidFill>
            <a:srgbClr val="DDDDDD"/>
          </a:solidFill>
          <a:ln w="19050">
            <a:solidFill>
              <a:schemeClr val="tx1"/>
            </a:solidFill>
            <a:round/>
            <a:headEnd/>
            <a:tailEnd/>
          </a:ln>
          <a:effectLst/>
        </p:spPr>
        <p:txBody>
          <a:bodyPr wrap="none" anchor="ct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37254" name="Oval 38"/>
          <p:cNvSpPr>
            <a:spLocks noChangeArrowheads="1"/>
          </p:cNvSpPr>
          <p:nvPr/>
        </p:nvSpPr>
        <p:spPr bwMode="auto">
          <a:xfrm>
            <a:off x="6210300" y="5368925"/>
            <a:ext cx="114300" cy="109538"/>
          </a:xfrm>
          <a:prstGeom prst="ellipse">
            <a:avLst/>
          </a:prstGeom>
          <a:solidFill>
            <a:srgbClr val="DDDDDD"/>
          </a:solidFill>
          <a:ln w="19050">
            <a:solidFill>
              <a:schemeClr val="tx1"/>
            </a:solidFill>
            <a:round/>
            <a:headEnd/>
            <a:tailEnd/>
          </a:ln>
          <a:effectLst/>
        </p:spPr>
        <p:txBody>
          <a:bodyPr wrap="none" anchor="ct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37255" name="Oval 39"/>
          <p:cNvSpPr>
            <a:spLocks noChangeArrowheads="1"/>
          </p:cNvSpPr>
          <p:nvPr/>
        </p:nvSpPr>
        <p:spPr bwMode="auto">
          <a:xfrm>
            <a:off x="5367338" y="4845050"/>
            <a:ext cx="114300" cy="109538"/>
          </a:xfrm>
          <a:prstGeom prst="ellipse">
            <a:avLst/>
          </a:prstGeom>
          <a:solidFill>
            <a:srgbClr val="DDDDDD"/>
          </a:solidFill>
          <a:ln w="19050">
            <a:solidFill>
              <a:schemeClr val="tx1"/>
            </a:solidFill>
            <a:round/>
            <a:headEnd/>
            <a:tailEnd/>
          </a:ln>
          <a:effectLst/>
        </p:spPr>
        <p:txBody>
          <a:bodyPr wrap="none" anchor="ct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37256" name="Oval 40"/>
          <p:cNvSpPr>
            <a:spLocks noChangeArrowheads="1"/>
          </p:cNvSpPr>
          <p:nvPr/>
        </p:nvSpPr>
        <p:spPr bwMode="auto">
          <a:xfrm>
            <a:off x="5362575" y="5659439"/>
            <a:ext cx="114300" cy="109537"/>
          </a:xfrm>
          <a:prstGeom prst="ellipse">
            <a:avLst/>
          </a:prstGeom>
          <a:solidFill>
            <a:srgbClr val="DDDDDD"/>
          </a:solidFill>
          <a:ln w="19050">
            <a:solidFill>
              <a:schemeClr val="tx1"/>
            </a:solidFill>
            <a:round/>
            <a:headEnd/>
            <a:tailEnd/>
          </a:ln>
          <a:effectLst/>
        </p:spPr>
        <p:txBody>
          <a:bodyPr wrap="none" anchor="ct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37257" name="WordArt 41"/>
          <p:cNvSpPr>
            <a:spLocks noChangeArrowheads="1" noChangeShapeType="1" noTextEdit="1"/>
          </p:cNvSpPr>
          <p:nvPr/>
        </p:nvSpPr>
        <p:spPr bwMode="auto">
          <a:xfrm>
            <a:off x="2362200" y="2743201"/>
            <a:ext cx="1219200" cy="449263"/>
          </a:xfrm>
          <a:prstGeom prst="rect">
            <a:avLst/>
          </a:prstGeom>
        </p:spPr>
        <p:txBody>
          <a:bodyPr wrap="none" fromWordArt="1">
            <a:prstTxWarp prst="textPlain">
              <a:avLst>
                <a:gd name="adj" fmla="val 50000"/>
              </a:avLst>
            </a:prstTxWarp>
          </a:bodyPr>
          <a:lstStyle/>
          <a:p>
            <a:pPr algn="ctr" defTabSz="914400" eaLnBrk="0" fontAlgn="base" hangingPunct="0">
              <a:spcBef>
                <a:spcPct val="0"/>
              </a:spcBef>
              <a:spcAft>
                <a:spcPct val="0"/>
              </a:spcAft>
            </a:pPr>
            <a:r>
              <a:rPr lang="en-GB"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spTree>
    <p:extLst>
      <p:ext uri="{BB962C8B-B14F-4D97-AF65-F5344CB8AC3E}">
        <p14:creationId xmlns:p14="http://schemas.microsoft.com/office/powerpoint/2010/main" val="32928030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37257"/>
                                        </p:tgtEl>
                                        <p:attrNameLst>
                                          <p:attrName>style.visibility</p:attrName>
                                        </p:attrNameLst>
                                      </p:cBhvr>
                                      <p:to>
                                        <p:strVal val="visible"/>
                                      </p:to>
                                    </p:set>
                                    <p:anim calcmode="lin" valueType="num">
                                      <p:cBhvr>
                                        <p:cTn id="7" dur="500" fill="hold"/>
                                        <p:tgtEl>
                                          <p:spTgt spid="137257"/>
                                        </p:tgtEl>
                                        <p:attrNameLst>
                                          <p:attrName>ppt_w</p:attrName>
                                        </p:attrNameLst>
                                      </p:cBhvr>
                                      <p:tavLst>
                                        <p:tav tm="0">
                                          <p:val>
                                            <p:fltVal val="0"/>
                                          </p:val>
                                        </p:tav>
                                        <p:tav tm="100000">
                                          <p:val>
                                            <p:strVal val="#ppt_w"/>
                                          </p:val>
                                        </p:tav>
                                      </p:tavLst>
                                    </p:anim>
                                    <p:anim calcmode="lin" valueType="num">
                                      <p:cBhvr>
                                        <p:cTn id="8" dur="500" fill="hold"/>
                                        <p:tgtEl>
                                          <p:spTgt spid="137257"/>
                                        </p:tgtEl>
                                        <p:attrNameLst>
                                          <p:attrName>ppt_h</p:attrName>
                                        </p:attrNameLst>
                                      </p:cBhvr>
                                      <p:tavLst>
                                        <p:tav tm="0">
                                          <p:val>
                                            <p:fltVal val="0"/>
                                          </p:val>
                                        </p:tav>
                                        <p:tav tm="100000">
                                          <p:val>
                                            <p:strVal val="#ppt_h"/>
                                          </p:val>
                                        </p:tav>
                                      </p:tavLst>
                                    </p:anim>
                                    <p:animEffect transition="in" filter="fade">
                                      <p:cBhvr>
                                        <p:cTn id="9" dur="500"/>
                                        <p:tgtEl>
                                          <p:spTgt spid="137257"/>
                                        </p:tgtEl>
                                      </p:cBhvr>
                                    </p:animEffect>
                                  </p:childTnLst>
                                </p:cTn>
                              </p:par>
                              <p:par>
                                <p:cTn id="10" presetID="2" presetClass="entr" presetSubtype="4" fill="hold" grpId="0" nodeType="withEffect">
                                  <p:stCondLst>
                                    <p:cond delay="0"/>
                                  </p:stCondLst>
                                  <p:childTnLst>
                                    <p:set>
                                      <p:cBhvr>
                                        <p:cTn id="11" dur="1" fill="hold">
                                          <p:stCondLst>
                                            <p:cond delay="0"/>
                                          </p:stCondLst>
                                        </p:cTn>
                                        <p:tgtEl>
                                          <p:spTgt spid="137229"/>
                                        </p:tgtEl>
                                        <p:attrNameLst>
                                          <p:attrName>style.visibility</p:attrName>
                                        </p:attrNameLst>
                                      </p:cBhvr>
                                      <p:to>
                                        <p:strVal val="visible"/>
                                      </p:to>
                                    </p:set>
                                    <p:anim calcmode="lin" valueType="num">
                                      <p:cBhvr additive="base">
                                        <p:cTn id="12" dur="500" fill="hold"/>
                                        <p:tgtEl>
                                          <p:spTgt spid="137229"/>
                                        </p:tgtEl>
                                        <p:attrNameLst>
                                          <p:attrName>ppt_x</p:attrName>
                                        </p:attrNameLst>
                                      </p:cBhvr>
                                      <p:tavLst>
                                        <p:tav tm="0">
                                          <p:val>
                                            <p:strVal val="#ppt_x"/>
                                          </p:val>
                                        </p:tav>
                                        <p:tav tm="100000">
                                          <p:val>
                                            <p:strVal val="#ppt_x"/>
                                          </p:val>
                                        </p:tav>
                                      </p:tavLst>
                                    </p:anim>
                                    <p:anim calcmode="lin" valueType="num">
                                      <p:cBhvr additive="base">
                                        <p:cTn id="13" dur="500" fill="hold"/>
                                        <p:tgtEl>
                                          <p:spTgt spid="13722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7" presetClass="entr" presetSubtype="0" fill="hold" nodeType="clickEffect">
                                  <p:stCondLst>
                                    <p:cond delay="0"/>
                                  </p:stCondLst>
                                  <p:childTnLst>
                                    <p:set>
                                      <p:cBhvr>
                                        <p:cTn id="17" dur="1" fill="hold">
                                          <p:stCondLst>
                                            <p:cond delay="0"/>
                                          </p:stCondLst>
                                        </p:cTn>
                                        <p:tgtEl>
                                          <p:spTgt spid="137230"/>
                                        </p:tgtEl>
                                        <p:attrNameLst>
                                          <p:attrName>style.visibility</p:attrName>
                                        </p:attrNameLst>
                                      </p:cBhvr>
                                      <p:to>
                                        <p:strVal val="visible"/>
                                      </p:to>
                                    </p:set>
                                    <p:animEffect transition="in" filter="fade">
                                      <p:cBhvr>
                                        <p:cTn id="18" dur="1000"/>
                                        <p:tgtEl>
                                          <p:spTgt spid="137230"/>
                                        </p:tgtEl>
                                      </p:cBhvr>
                                    </p:animEffect>
                                    <p:anim calcmode="lin" valueType="num">
                                      <p:cBhvr>
                                        <p:cTn id="19" dur="1000" fill="hold"/>
                                        <p:tgtEl>
                                          <p:spTgt spid="137230"/>
                                        </p:tgtEl>
                                        <p:attrNameLst>
                                          <p:attrName>ppt_x</p:attrName>
                                        </p:attrNameLst>
                                      </p:cBhvr>
                                      <p:tavLst>
                                        <p:tav tm="0">
                                          <p:val>
                                            <p:strVal val="#ppt_x"/>
                                          </p:val>
                                        </p:tav>
                                        <p:tav tm="100000">
                                          <p:val>
                                            <p:strVal val="#ppt_x"/>
                                          </p:val>
                                        </p:tav>
                                      </p:tavLst>
                                    </p:anim>
                                    <p:anim calcmode="lin" valueType="num">
                                      <p:cBhvr>
                                        <p:cTn id="20" dur="900" decel="100000" fill="hold"/>
                                        <p:tgtEl>
                                          <p:spTgt spid="137230"/>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137230"/>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900" decel="100000" fill="hold"/>
                                        <p:tgtEl>
                                          <p:spTgt spid="2"/>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anim calcmode="lin" valueType="num">
                                      <p:cBhvr>
                                        <p:cTn id="31" dur="1000" fill="hold"/>
                                        <p:tgtEl>
                                          <p:spTgt spid="3"/>
                                        </p:tgtEl>
                                        <p:attrNameLst>
                                          <p:attrName>ppt_x</p:attrName>
                                        </p:attrNameLst>
                                      </p:cBhvr>
                                      <p:tavLst>
                                        <p:tav tm="0">
                                          <p:val>
                                            <p:strVal val="#ppt_x"/>
                                          </p:val>
                                        </p:tav>
                                        <p:tav tm="100000">
                                          <p:val>
                                            <p:strVal val="#ppt_x"/>
                                          </p:val>
                                        </p:tav>
                                      </p:tavLst>
                                    </p:anim>
                                    <p:anim calcmode="lin" valueType="num">
                                      <p:cBhvr>
                                        <p:cTn id="32" dur="900" decel="100000" fill="hold"/>
                                        <p:tgtEl>
                                          <p:spTgt spid="3"/>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34" presetID="37" presetClass="entr" presetSubtype="0" fill="hold" grpId="0" nodeType="withEffect">
                                  <p:stCondLst>
                                    <p:cond delay="0"/>
                                  </p:stCondLst>
                                  <p:childTnLst>
                                    <p:set>
                                      <p:cBhvr>
                                        <p:cTn id="35" dur="1" fill="hold">
                                          <p:stCondLst>
                                            <p:cond delay="0"/>
                                          </p:stCondLst>
                                        </p:cTn>
                                        <p:tgtEl>
                                          <p:spTgt spid="137237"/>
                                        </p:tgtEl>
                                        <p:attrNameLst>
                                          <p:attrName>style.visibility</p:attrName>
                                        </p:attrNameLst>
                                      </p:cBhvr>
                                      <p:to>
                                        <p:strVal val="visible"/>
                                      </p:to>
                                    </p:set>
                                    <p:animEffect transition="in" filter="fade">
                                      <p:cBhvr>
                                        <p:cTn id="36" dur="1000"/>
                                        <p:tgtEl>
                                          <p:spTgt spid="137237"/>
                                        </p:tgtEl>
                                      </p:cBhvr>
                                    </p:animEffect>
                                    <p:anim calcmode="lin" valueType="num">
                                      <p:cBhvr>
                                        <p:cTn id="37" dur="1000" fill="hold"/>
                                        <p:tgtEl>
                                          <p:spTgt spid="137237"/>
                                        </p:tgtEl>
                                        <p:attrNameLst>
                                          <p:attrName>ppt_x</p:attrName>
                                        </p:attrNameLst>
                                      </p:cBhvr>
                                      <p:tavLst>
                                        <p:tav tm="0">
                                          <p:val>
                                            <p:strVal val="#ppt_x"/>
                                          </p:val>
                                        </p:tav>
                                        <p:tav tm="100000">
                                          <p:val>
                                            <p:strVal val="#ppt_x"/>
                                          </p:val>
                                        </p:tav>
                                      </p:tavLst>
                                    </p:anim>
                                    <p:anim calcmode="lin" valueType="num">
                                      <p:cBhvr>
                                        <p:cTn id="38" dur="900" decel="100000" fill="hold"/>
                                        <p:tgtEl>
                                          <p:spTgt spid="137237"/>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137237"/>
                                        </p:tgtEl>
                                        <p:attrNameLst>
                                          <p:attrName>ppt_y</p:attrName>
                                        </p:attrNameLst>
                                      </p:cBhvr>
                                      <p:tavLst>
                                        <p:tav tm="0">
                                          <p:val>
                                            <p:strVal val="#ppt_y-.03"/>
                                          </p:val>
                                        </p:tav>
                                        <p:tav tm="100000">
                                          <p:val>
                                            <p:strVal val="#ppt_y"/>
                                          </p:val>
                                        </p:tav>
                                      </p:tavLst>
                                    </p:anim>
                                  </p:childTnLst>
                                </p:cTn>
                              </p:par>
                              <p:par>
                                <p:cTn id="40" presetID="37" presetClass="entr" presetSubtype="0"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900" decel="100000" fill="hold"/>
                                        <p:tgtEl>
                                          <p:spTgt spid="4"/>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46" presetID="37" presetClass="entr" presetSubtype="0" fill="hold"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00"/>
                                        <p:tgtEl>
                                          <p:spTgt spid="5"/>
                                        </p:tgtEl>
                                      </p:cBhvr>
                                    </p:animEffect>
                                    <p:anim calcmode="lin" valueType="num">
                                      <p:cBhvr>
                                        <p:cTn id="49" dur="1000" fill="hold"/>
                                        <p:tgtEl>
                                          <p:spTgt spid="5"/>
                                        </p:tgtEl>
                                        <p:attrNameLst>
                                          <p:attrName>ppt_x</p:attrName>
                                        </p:attrNameLst>
                                      </p:cBhvr>
                                      <p:tavLst>
                                        <p:tav tm="0">
                                          <p:val>
                                            <p:strVal val="#ppt_x"/>
                                          </p:val>
                                        </p:tav>
                                        <p:tav tm="100000">
                                          <p:val>
                                            <p:strVal val="#ppt_x"/>
                                          </p:val>
                                        </p:tav>
                                      </p:tavLst>
                                    </p:anim>
                                    <p:anim calcmode="lin" valueType="num">
                                      <p:cBhvr>
                                        <p:cTn id="50" dur="900" decel="100000" fill="hold"/>
                                        <p:tgtEl>
                                          <p:spTgt spid="5"/>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52" presetID="37" presetClass="entr" presetSubtype="0" fill="hold"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1000"/>
                                        <p:tgtEl>
                                          <p:spTgt spid="6"/>
                                        </p:tgtEl>
                                      </p:cBhvr>
                                    </p:animEffect>
                                    <p:anim calcmode="lin" valueType="num">
                                      <p:cBhvr>
                                        <p:cTn id="55" dur="1000" fill="hold"/>
                                        <p:tgtEl>
                                          <p:spTgt spid="6"/>
                                        </p:tgtEl>
                                        <p:attrNameLst>
                                          <p:attrName>ppt_x</p:attrName>
                                        </p:attrNameLst>
                                      </p:cBhvr>
                                      <p:tavLst>
                                        <p:tav tm="0">
                                          <p:val>
                                            <p:strVal val="#ppt_x"/>
                                          </p:val>
                                        </p:tav>
                                        <p:tav tm="100000">
                                          <p:val>
                                            <p:strVal val="#ppt_x"/>
                                          </p:val>
                                        </p:tav>
                                      </p:tavLst>
                                    </p:anim>
                                    <p:anim calcmode="lin" valueType="num">
                                      <p:cBhvr>
                                        <p:cTn id="56" dur="900" decel="100000" fill="hold"/>
                                        <p:tgtEl>
                                          <p:spTgt spid="6"/>
                                        </p:tgtEl>
                                        <p:attrNameLst>
                                          <p:attrName>ppt_y</p:attrName>
                                        </p:attrNameLst>
                                      </p:cBhvr>
                                      <p:tavLst>
                                        <p:tav tm="0">
                                          <p:val>
                                            <p:strVal val="#ppt_y+1"/>
                                          </p:val>
                                        </p:tav>
                                        <p:tav tm="100000">
                                          <p:val>
                                            <p:strVal val="#ppt_y-.03"/>
                                          </p:val>
                                        </p:tav>
                                      </p:tavLst>
                                    </p:anim>
                                    <p:anim calcmode="lin" valueType="num">
                                      <p:cBhvr>
                                        <p:cTn id="57"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58" presetID="37" presetClass="entr" presetSubtype="0" fill="hold" grpId="0" nodeType="withEffect">
                                  <p:stCondLst>
                                    <p:cond delay="0"/>
                                  </p:stCondLst>
                                  <p:childTnLst>
                                    <p:set>
                                      <p:cBhvr>
                                        <p:cTn id="59" dur="1" fill="hold">
                                          <p:stCondLst>
                                            <p:cond delay="0"/>
                                          </p:stCondLst>
                                        </p:cTn>
                                        <p:tgtEl>
                                          <p:spTgt spid="137247"/>
                                        </p:tgtEl>
                                        <p:attrNameLst>
                                          <p:attrName>style.visibility</p:attrName>
                                        </p:attrNameLst>
                                      </p:cBhvr>
                                      <p:to>
                                        <p:strVal val="visible"/>
                                      </p:to>
                                    </p:set>
                                    <p:animEffect transition="in" filter="fade">
                                      <p:cBhvr>
                                        <p:cTn id="60" dur="1000"/>
                                        <p:tgtEl>
                                          <p:spTgt spid="137247"/>
                                        </p:tgtEl>
                                      </p:cBhvr>
                                    </p:animEffect>
                                    <p:anim calcmode="lin" valueType="num">
                                      <p:cBhvr>
                                        <p:cTn id="61" dur="1000" fill="hold"/>
                                        <p:tgtEl>
                                          <p:spTgt spid="137247"/>
                                        </p:tgtEl>
                                        <p:attrNameLst>
                                          <p:attrName>ppt_x</p:attrName>
                                        </p:attrNameLst>
                                      </p:cBhvr>
                                      <p:tavLst>
                                        <p:tav tm="0">
                                          <p:val>
                                            <p:strVal val="#ppt_x"/>
                                          </p:val>
                                        </p:tav>
                                        <p:tav tm="100000">
                                          <p:val>
                                            <p:strVal val="#ppt_x"/>
                                          </p:val>
                                        </p:tav>
                                      </p:tavLst>
                                    </p:anim>
                                    <p:anim calcmode="lin" valueType="num">
                                      <p:cBhvr>
                                        <p:cTn id="62" dur="900" decel="100000" fill="hold"/>
                                        <p:tgtEl>
                                          <p:spTgt spid="137247"/>
                                        </p:tgtEl>
                                        <p:attrNameLst>
                                          <p:attrName>ppt_y</p:attrName>
                                        </p:attrNameLst>
                                      </p:cBhvr>
                                      <p:tavLst>
                                        <p:tav tm="0">
                                          <p:val>
                                            <p:strVal val="#ppt_y+1"/>
                                          </p:val>
                                        </p:tav>
                                        <p:tav tm="100000">
                                          <p:val>
                                            <p:strVal val="#ppt_y-.03"/>
                                          </p:val>
                                        </p:tav>
                                      </p:tavLst>
                                    </p:anim>
                                    <p:anim calcmode="lin" valueType="num">
                                      <p:cBhvr>
                                        <p:cTn id="63" dur="100" accel="100000" fill="hold">
                                          <p:stCondLst>
                                            <p:cond delay="900"/>
                                          </p:stCondLst>
                                        </p:cTn>
                                        <p:tgtEl>
                                          <p:spTgt spid="137247"/>
                                        </p:tgtEl>
                                        <p:attrNameLst>
                                          <p:attrName>ppt_y</p:attrName>
                                        </p:attrNameLst>
                                      </p:cBhvr>
                                      <p:tavLst>
                                        <p:tav tm="0">
                                          <p:val>
                                            <p:strVal val="#ppt_y-.03"/>
                                          </p:val>
                                        </p:tav>
                                        <p:tav tm="100000">
                                          <p:val>
                                            <p:strVal val="#ppt_y"/>
                                          </p:val>
                                        </p:tav>
                                      </p:tavLst>
                                    </p:anim>
                                  </p:childTnLst>
                                </p:cTn>
                              </p:par>
                              <p:par>
                                <p:cTn id="64" presetID="37" presetClass="entr" presetSubtype="0" fill="hold" nodeType="with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anim calcmode="lin" valueType="num">
                                      <p:cBhvr>
                                        <p:cTn id="67" dur="1000" fill="hold"/>
                                        <p:tgtEl>
                                          <p:spTgt spid="7"/>
                                        </p:tgtEl>
                                        <p:attrNameLst>
                                          <p:attrName>ppt_x</p:attrName>
                                        </p:attrNameLst>
                                      </p:cBhvr>
                                      <p:tavLst>
                                        <p:tav tm="0">
                                          <p:val>
                                            <p:strVal val="#ppt_x"/>
                                          </p:val>
                                        </p:tav>
                                        <p:tav tm="100000">
                                          <p:val>
                                            <p:strVal val="#ppt_x"/>
                                          </p:val>
                                        </p:tav>
                                      </p:tavLst>
                                    </p:anim>
                                    <p:anim calcmode="lin" valueType="num">
                                      <p:cBhvr>
                                        <p:cTn id="68" dur="900" decel="100000" fill="hold"/>
                                        <p:tgtEl>
                                          <p:spTgt spid="7"/>
                                        </p:tgtEl>
                                        <p:attrNameLst>
                                          <p:attrName>ppt_y</p:attrName>
                                        </p:attrNameLst>
                                      </p:cBhvr>
                                      <p:tavLst>
                                        <p:tav tm="0">
                                          <p:val>
                                            <p:strVal val="#ppt_y+1"/>
                                          </p:val>
                                        </p:tav>
                                        <p:tav tm="100000">
                                          <p:val>
                                            <p:strVal val="#ppt_y-.03"/>
                                          </p:val>
                                        </p:tav>
                                      </p:tavLst>
                                    </p:anim>
                                    <p:anim calcmode="lin" valueType="num">
                                      <p:cBhvr>
                                        <p:cTn id="69"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70" presetID="37" presetClass="entr" presetSubtype="0" fill="hold" grpId="0" nodeType="withEffect">
                                  <p:stCondLst>
                                    <p:cond delay="0"/>
                                  </p:stCondLst>
                                  <p:childTnLst>
                                    <p:set>
                                      <p:cBhvr>
                                        <p:cTn id="71" dur="1" fill="hold">
                                          <p:stCondLst>
                                            <p:cond delay="0"/>
                                          </p:stCondLst>
                                        </p:cTn>
                                        <p:tgtEl>
                                          <p:spTgt spid="137251"/>
                                        </p:tgtEl>
                                        <p:attrNameLst>
                                          <p:attrName>style.visibility</p:attrName>
                                        </p:attrNameLst>
                                      </p:cBhvr>
                                      <p:to>
                                        <p:strVal val="visible"/>
                                      </p:to>
                                    </p:set>
                                    <p:animEffect transition="in" filter="fade">
                                      <p:cBhvr>
                                        <p:cTn id="72" dur="1000"/>
                                        <p:tgtEl>
                                          <p:spTgt spid="137251"/>
                                        </p:tgtEl>
                                      </p:cBhvr>
                                    </p:animEffect>
                                    <p:anim calcmode="lin" valueType="num">
                                      <p:cBhvr>
                                        <p:cTn id="73" dur="1000" fill="hold"/>
                                        <p:tgtEl>
                                          <p:spTgt spid="137251"/>
                                        </p:tgtEl>
                                        <p:attrNameLst>
                                          <p:attrName>ppt_x</p:attrName>
                                        </p:attrNameLst>
                                      </p:cBhvr>
                                      <p:tavLst>
                                        <p:tav tm="0">
                                          <p:val>
                                            <p:strVal val="#ppt_x"/>
                                          </p:val>
                                        </p:tav>
                                        <p:tav tm="100000">
                                          <p:val>
                                            <p:strVal val="#ppt_x"/>
                                          </p:val>
                                        </p:tav>
                                      </p:tavLst>
                                    </p:anim>
                                    <p:anim calcmode="lin" valueType="num">
                                      <p:cBhvr>
                                        <p:cTn id="74" dur="900" decel="100000" fill="hold"/>
                                        <p:tgtEl>
                                          <p:spTgt spid="137251"/>
                                        </p:tgtEl>
                                        <p:attrNameLst>
                                          <p:attrName>ppt_y</p:attrName>
                                        </p:attrNameLst>
                                      </p:cBhvr>
                                      <p:tavLst>
                                        <p:tav tm="0">
                                          <p:val>
                                            <p:strVal val="#ppt_y+1"/>
                                          </p:val>
                                        </p:tav>
                                        <p:tav tm="100000">
                                          <p:val>
                                            <p:strVal val="#ppt_y-.03"/>
                                          </p:val>
                                        </p:tav>
                                      </p:tavLst>
                                    </p:anim>
                                    <p:anim calcmode="lin" valueType="num">
                                      <p:cBhvr>
                                        <p:cTn id="75" dur="100" accel="100000" fill="hold">
                                          <p:stCondLst>
                                            <p:cond delay="900"/>
                                          </p:stCondLst>
                                        </p:cTn>
                                        <p:tgtEl>
                                          <p:spTgt spid="137251"/>
                                        </p:tgtEl>
                                        <p:attrNameLst>
                                          <p:attrName>ppt_y</p:attrName>
                                        </p:attrNameLst>
                                      </p:cBhvr>
                                      <p:tavLst>
                                        <p:tav tm="0">
                                          <p:val>
                                            <p:strVal val="#ppt_y-.03"/>
                                          </p:val>
                                        </p:tav>
                                        <p:tav tm="100000">
                                          <p:val>
                                            <p:strVal val="#ppt_y"/>
                                          </p:val>
                                        </p:tav>
                                      </p:tavLst>
                                    </p:anim>
                                  </p:childTnLst>
                                </p:cTn>
                              </p:par>
                              <p:par>
                                <p:cTn id="76" presetID="37" presetClass="entr" presetSubtype="0" fill="hold" grpId="0" nodeType="withEffect">
                                  <p:stCondLst>
                                    <p:cond delay="0"/>
                                  </p:stCondLst>
                                  <p:childTnLst>
                                    <p:set>
                                      <p:cBhvr>
                                        <p:cTn id="77" dur="1" fill="hold">
                                          <p:stCondLst>
                                            <p:cond delay="0"/>
                                          </p:stCondLst>
                                        </p:cTn>
                                        <p:tgtEl>
                                          <p:spTgt spid="137252"/>
                                        </p:tgtEl>
                                        <p:attrNameLst>
                                          <p:attrName>style.visibility</p:attrName>
                                        </p:attrNameLst>
                                      </p:cBhvr>
                                      <p:to>
                                        <p:strVal val="visible"/>
                                      </p:to>
                                    </p:set>
                                    <p:animEffect transition="in" filter="fade">
                                      <p:cBhvr>
                                        <p:cTn id="78" dur="1000"/>
                                        <p:tgtEl>
                                          <p:spTgt spid="137252"/>
                                        </p:tgtEl>
                                      </p:cBhvr>
                                    </p:animEffect>
                                    <p:anim calcmode="lin" valueType="num">
                                      <p:cBhvr>
                                        <p:cTn id="79" dur="1000" fill="hold"/>
                                        <p:tgtEl>
                                          <p:spTgt spid="137252"/>
                                        </p:tgtEl>
                                        <p:attrNameLst>
                                          <p:attrName>ppt_x</p:attrName>
                                        </p:attrNameLst>
                                      </p:cBhvr>
                                      <p:tavLst>
                                        <p:tav tm="0">
                                          <p:val>
                                            <p:strVal val="#ppt_x"/>
                                          </p:val>
                                        </p:tav>
                                        <p:tav tm="100000">
                                          <p:val>
                                            <p:strVal val="#ppt_x"/>
                                          </p:val>
                                        </p:tav>
                                      </p:tavLst>
                                    </p:anim>
                                    <p:anim calcmode="lin" valueType="num">
                                      <p:cBhvr>
                                        <p:cTn id="80" dur="900" decel="100000" fill="hold"/>
                                        <p:tgtEl>
                                          <p:spTgt spid="137252"/>
                                        </p:tgtEl>
                                        <p:attrNameLst>
                                          <p:attrName>ppt_y</p:attrName>
                                        </p:attrNameLst>
                                      </p:cBhvr>
                                      <p:tavLst>
                                        <p:tav tm="0">
                                          <p:val>
                                            <p:strVal val="#ppt_y+1"/>
                                          </p:val>
                                        </p:tav>
                                        <p:tav tm="100000">
                                          <p:val>
                                            <p:strVal val="#ppt_y-.03"/>
                                          </p:val>
                                        </p:tav>
                                      </p:tavLst>
                                    </p:anim>
                                    <p:anim calcmode="lin" valueType="num">
                                      <p:cBhvr>
                                        <p:cTn id="81" dur="100" accel="100000" fill="hold">
                                          <p:stCondLst>
                                            <p:cond delay="900"/>
                                          </p:stCondLst>
                                        </p:cTn>
                                        <p:tgtEl>
                                          <p:spTgt spid="137252"/>
                                        </p:tgtEl>
                                        <p:attrNameLst>
                                          <p:attrName>ppt_y</p:attrName>
                                        </p:attrNameLst>
                                      </p:cBhvr>
                                      <p:tavLst>
                                        <p:tav tm="0">
                                          <p:val>
                                            <p:strVal val="#ppt_y-.03"/>
                                          </p:val>
                                        </p:tav>
                                        <p:tav tm="100000">
                                          <p:val>
                                            <p:strVal val="#ppt_y"/>
                                          </p:val>
                                        </p:tav>
                                      </p:tavLst>
                                    </p:anim>
                                  </p:childTnLst>
                                </p:cTn>
                              </p:par>
                            </p:childTnLst>
                          </p:cTn>
                        </p:par>
                        <p:par>
                          <p:cTn id="82" fill="hold">
                            <p:stCondLst>
                              <p:cond delay="1000"/>
                            </p:stCondLst>
                            <p:childTnLst>
                              <p:par>
                                <p:cTn id="83" presetID="15" presetClass="entr" presetSubtype="0" fill="hold" grpId="0" nodeType="afterEffect">
                                  <p:stCondLst>
                                    <p:cond delay="0"/>
                                  </p:stCondLst>
                                  <p:childTnLst>
                                    <p:set>
                                      <p:cBhvr>
                                        <p:cTn id="84" dur="1" fill="hold">
                                          <p:stCondLst>
                                            <p:cond delay="0"/>
                                          </p:stCondLst>
                                        </p:cTn>
                                        <p:tgtEl>
                                          <p:spTgt spid="137253"/>
                                        </p:tgtEl>
                                        <p:attrNameLst>
                                          <p:attrName>style.visibility</p:attrName>
                                        </p:attrNameLst>
                                      </p:cBhvr>
                                      <p:to>
                                        <p:strVal val="visible"/>
                                      </p:to>
                                    </p:set>
                                    <p:anim calcmode="lin" valueType="num">
                                      <p:cBhvr>
                                        <p:cTn id="85" dur="1000" fill="hold"/>
                                        <p:tgtEl>
                                          <p:spTgt spid="137253"/>
                                        </p:tgtEl>
                                        <p:attrNameLst>
                                          <p:attrName>ppt_w</p:attrName>
                                        </p:attrNameLst>
                                      </p:cBhvr>
                                      <p:tavLst>
                                        <p:tav tm="0">
                                          <p:val>
                                            <p:fltVal val="0"/>
                                          </p:val>
                                        </p:tav>
                                        <p:tav tm="100000">
                                          <p:val>
                                            <p:strVal val="#ppt_w"/>
                                          </p:val>
                                        </p:tav>
                                      </p:tavLst>
                                    </p:anim>
                                    <p:anim calcmode="lin" valueType="num">
                                      <p:cBhvr>
                                        <p:cTn id="86" dur="1000" fill="hold"/>
                                        <p:tgtEl>
                                          <p:spTgt spid="137253"/>
                                        </p:tgtEl>
                                        <p:attrNameLst>
                                          <p:attrName>ppt_h</p:attrName>
                                        </p:attrNameLst>
                                      </p:cBhvr>
                                      <p:tavLst>
                                        <p:tav tm="0">
                                          <p:val>
                                            <p:fltVal val="0"/>
                                          </p:val>
                                        </p:tav>
                                        <p:tav tm="100000">
                                          <p:val>
                                            <p:strVal val="#ppt_h"/>
                                          </p:val>
                                        </p:tav>
                                      </p:tavLst>
                                    </p:anim>
                                    <p:anim calcmode="lin" valueType="num">
                                      <p:cBhvr>
                                        <p:cTn id="87" dur="1000" fill="hold"/>
                                        <p:tgtEl>
                                          <p:spTgt spid="137253"/>
                                        </p:tgtEl>
                                        <p:attrNameLst>
                                          <p:attrName>ppt_x</p:attrName>
                                        </p:attrNameLst>
                                      </p:cBhvr>
                                      <p:tavLst>
                                        <p:tav tm="0" fmla="#ppt_x+(cos(-2*pi*(1-$))*-#ppt_x-sin(-2*pi*(1-$))*(1-#ppt_y))*(1-$)">
                                          <p:val>
                                            <p:fltVal val="0"/>
                                          </p:val>
                                        </p:tav>
                                        <p:tav tm="100000">
                                          <p:val>
                                            <p:fltVal val="1"/>
                                          </p:val>
                                        </p:tav>
                                      </p:tavLst>
                                    </p:anim>
                                    <p:anim calcmode="lin" valueType="num">
                                      <p:cBhvr>
                                        <p:cTn id="88" dur="1000" fill="hold"/>
                                        <p:tgtEl>
                                          <p:spTgt spid="137253"/>
                                        </p:tgtEl>
                                        <p:attrNameLst>
                                          <p:attrName>ppt_y</p:attrName>
                                        </p:attrNameLst>
                                      </p:cBhvr>
                                      <p:tavLst>
                                        <p:tav tm="0" fmla="#ppt_y+(sin(-2*pi*(1-$))*-#ppt_x+cos(-2*pi*(1-$))*(1-#ppt_y))*(1-$)">
                                          <p:val>
                                            <p:fltVal val="0"/>
                                          </p:val>
                                        </p:tav>
                                        <p:tav tm="100000">
                                          <p:val>
                                            <p:fltVal val="1"/>
                                          </p:val>
                                        </p:tav>
                                      </p:tavLst>
                                    </p:anim>
                                  </p:childTnLst>
                                </p:cTn>
                              </p:par>
                              <p:par>
                                <p:cTn id="89" presetID="15" presetClass="entr" presetSubtype="0" fill="hold" grpId="0" nodeType="withEffect">
                                  <p:stCondLst>
                                    <p:cond delay="0"/>
                                  </p:stCondLst>
                                  <p:childTnLst>
                                    <p:set>
                                      <p:cBhvr>
                                        <p:cTn id="90" dur="1" fill="hold">
                                          <p:stCondLst>
                                            <p:cond delay="0"/>
                                          </p:stCondLst>
                                        </p:cTn>
                                        <p:tgtEl>
                                          <p:spTgt spid="137255"/>
                                        </p:tgtEl>
                                        <p:attrNameLst>
                                          <p:attrName>style.visibility</p:attrName>
                                        </p:attrNameLst>
                                      </p:cBhvr>
                                      <p:to>
                                        <p:strVal val="visible"/>
                                      </p:to>
                                    </p:set>
                                    <p:anim calcmode="lin" valueType="num">
                                      <p:cBhvr>
                                        <p:cTn id="91" dur="1000" fill="hold"/>
                                        <p:tgtEl>
                                          <p:spTgt spid="137255"/>
                                        </p:tgtEl>
                                        <p:attrNameLst>
                                          <p:attrName>ppt_w</p:attrName>
                                        </p:attrNameLst>
                                      </p:cBhvr>
                                      <p:tavLst>
                                        <p:tav tm="0">
                                          <p:val>
                                            <p:fltVal val="0"/>
                                          </p:val>
                                        </p:tav>
                                        <p:tav tm="100000">
                                          <p:val>
                                            <p:strVal val="#ppt_w"/>
                                          </p:val>
                                        </p:tav>
                                      </p:tavLst>
                                    </p:anim>
                                    <p:anim calcmode="lin" valueType="num">
                                      <p:cBhvr>
                                        <p:cTn id="92" dur="1000" fill="hold"/>
                                        <p:tgtEl>
                                          <p:spTgt spid="137255"/>
                                        </p:tgtEl>
                                        <p:attrNameLst>
                                          <p:attrName>ppt_h</p:attrName>
                                        </p:attrNameLst>
                                      </p:cBhvr>
                                      <p:tavLst>
                                        <p:tav tm="0">
                                          <p:val>
                                            <p:fltVal val="0"/>
                                          </p:val>
                                        </p:tav>
                                        <p:tav tm="100000">
                                          <p:val>
                                            <p:strVal val="#ppt_h"/>
                                          </p:val>
                                        </p:tav>
                                      </p:tavLst>
                                    </p:anim>
                                    <p:anim calcmode="lin" valueType="num">
                                      <p:cBhvr>
                                        <p:cTn id="93" dur="1000" fill="hold"/>
                                        <p:tgtEl>
                                          <p:spTgt spid="137255"/>
                                        </p:tgtEl>
                                        <p:attrNameLst>
                                          <p:attrName>ppt_x</p:attrName>
                                        </p:attrNameLst>
                                      </p:cBhvr>
                                      <p:tavLst>
                                        <p:tav tm="0" fmla="#ppt_x+(cos(-2*pi*(1-$))*-#ppt_x-sin(-2*pi*(1-$))*(1-#ppt_y))*(1-$)">
                                          <p:val>
                                            <p:fltVal val="0"/>
                                          </p:val>
                                        </p:tav>
                                        <p:tav tm="100000">
                                          <p:val>
                                            <p:fltVal val="1"/>
                                          </p:val>
                                        </p:tav>
                                      </p:tavLst>
                                    </p:anim>
                                    <p:anim calcmode="lin" valueType="num">
                                      <p:cBhvr>
                                        <p:cTn id="94" dur="1000" fill="hold"/>
                                        <p:tgtEl>
                                          <p:spTgt spid="137255"/>
                                        </p:tgtEl>
                                        <p:attrNameLst>
                                          <p:attrName>ppt_y</p:attrName>
                                        </p:attrNameLst>
                                      </p:cBhvr>
                                      <p:tavLst>
                                        <p:tav tm="0" fmla="#ppt_y+(sin(-2*pi*(1-$))*-#ppt_x+cos(-2*pi*(1-$))*(1-#ppt_y))*(1-$)">
                                          <p:val>
                                            <p:fltVal val="0"/>
                                          </p:val>
                                        </p:tav>
                                        <p:tav tm="100000">
                                          <p:val>
                                            <p:fltVal val="1"/>
                                          </p:val>
                                        </p:tav>
                                      </p:tavLst>
                                    </p:anim>
                                  </p:childTnLst>
                                </p:cTn>
                              </p:par>
                            </p:childTnLst>
                          </p:cTn>
                        </p:par>
                        <p:par>
                          <p:cTn id="95" fill="hold">
                            <p:stCondLst>
                              <p:cond delay="2000"/>
                            </p:stCondLst>
                            <p:childTnLst>
                              <p:par>
                                <p:cTn id="96" presetID="15" presetClass="entr" presetSubtype="0" fill="hold" grpId="0" nodeType="afterEffect">
                                  <p:stCondLst>
                                    <p:cond delay="0"/>
                                  </p:stCondLst>
                                  <p:childTnLst>
                                    <p:set>
                                      <p:cBhvr>
                                        <p:cTn id="97" dur="1" fill="hold">
                                          <p:stCondLst>
                                            <p:cond delay="0"/>
                                          </p:stCondLst>
                                        </p:cTn>
                                        <p:tgtEl>
                                          <p:spTgt spid="137254"/>
                                        </p:tgtEl>
                                        <p:attrNameLst>
                                          <p:attrName>style.visibility</p:attrName>
                                        </p:attrNameLst>
                                      </p:cBhvr>
                                      <p:to>
                                        <p:strVal val="visible"/>
                                      </p:to>
                                    </p:set>
                                    <p:anim calcmode="lin" valueType="num">
                                      <p:cBhvr>
                                        <p:cTn id="98" dur="1000" fill="hold"/>
                                        <p:tgtEl>
                                          <p:spTgt spid="137254"/>
                                        </p:tgtEl>
                                        <p:attrNameLst>
                                          <p:attrName>ppt_w</p:attrName>
                                        </p:attrNameLst>
                                      </p:cBhvr>
                                      <p:tavLst>
                                        <p:tav tm="0">
                                          <p:val>
                                            <p:fltVal val="0"/>
                                          </p:val>
                                        </p:tav>
                                        <p:tav tm="100000">
                                          <p:val>
                                            <p:strVal val="#ppt_w"/>
                                          </p:val>
                                        </p:tav>
                                      </p:tavLst>
                                    </p:anim>
                                    <p:anim calcmode="lin" valueType="num">
                                      <p:cBhvr>
                                        <p:cTn id="99" dur="1000" fill="hold"/>
                                        <p:tgtEl>
                                          <p:spTgt spid="137254"/>
                                        </p:tgtEl>
                                        <p:attrNameLst>
                                          <p:attrName>ppt_h</p:attrName>
                                        </p:attrNameLst>
                                      </p:cBhvr>
                                      <p:tavLst>
                                        <p:tav tm="0">
                                          <p:val>
                                            <p:fltVal val="0"/>
                                          </p:val>
                                        </p:tav>
                                        <p:tav tm="100000">
                                          <p:val>
                                            <p:strVal val="#ppt_h"/>
                                          </p:val>
                                        </p:tav>
                                      </p:tavLst>
                                    </p:anim>
                                    <p:anim calcmode="lin" valueType="num">
                                      <p:cBhvr>
                                        <p:cTn id="100" dur="1000" fill="hold"/>
                                        <p:tgtEl>
                                          <p:spTgt spid="137254"/>
                                        </p:tgtEl>
                                        <p:attrNameLst>
                                          <p:attrName>ppt_x</p:attrName>
                                        </p:attrNameLst>
                                      </p:cBhvr>
                                      <p:tavLst>
                                        <p:tav tm="0" fmla="#ppt_x+(cos(-2*pi*(1-$))*-#ppt_x-sin(-2*pi*(1-$))*(1-#ppt_y))*(1-$)">
                                          <p:val>
                                            <p:fltVal val="0"/>
                                          </p:val>
                                        </p:tav>
                                        <p:tav tm="100000">
                                          <p:val>
                                            <p:fltVal val="1"/>
                                          </p:val>
                                        </p:tav>
                                      </p:tavLst>
                                    </p:anim>
                                    <p:anim calcmode="lin" valueType="num">
                                      <p:cBhvr>
                                        <p:cTn id="101" dur="1000" fill="hold"/>
                                        <p:tgtEl>
                                          <p:spTgt spid="137254"/>
                                        </p:tgtEl>
                                        <p:attrNameLst>
                                          <p:attrName>ppt_y</p:attrName>
                                        </p:attrNameLst>
                                      </p:cBhvr>
                                      <p:tavLst>
                                        <p:tav tm="0" fmla="#ppt_y+(sin(-2*pi*(1-$))*-#ppt_x+cos(-2*pi*(1-$))*(1-#ppt_y))*(1-$)">
                                          <p:val>
                                            <p:fltVal val="0"/>
                                          </p:val>
                                        </p:tav>
                                        <p:tav tm="100000">
                                          <p:val>
                                            <p:fltVal val="1"/>
                                          </p:val>
                                        </p:tav>
                                      </p:tavLst>
                                    </p:anim>
                                  </p:childTnLst>
                                </p:cTn>
                              </p:par>
                              <p:par>
                                <p:cTn id="102" presetID="15" presetClass="entr" presetSubtype="0" fill="hold" grpId="0" nodeType="withEffect">
                                  <p:stCondLst>
                                    <p:cond delay="0"/>
                                  </p:stCondLst>
                                  <p:childTnLst>
                                    <p:set>
                                      <p:cBhvr>
                                        <p:cTn id="103" dur="1" fill="hold">
                                          <p:stCondLst>
                                            <p:cond delay="0"/>
                                          </p:stCondLst>
                                        </p:cTn>
                                        <p:tgtEl>
                                          <p:spTgt spid="137256"/>
                                        </p:tgtEl>
                                        <p:attrNameLst>
                                          <p:attrName>style.visibility</p:attrName>
                                        </p:attrNameLst>
                                      </p:cBhvr>
                                      <p:to>
                                        <p:strVal val="visible"/>
                                      </p:to>
                                    </p:set>
                                    <p:anim calcmode="lin" valueType="num">
                                      <p:cBhvr>
                                        <p:cTn id="104" dur="1000" fill="hold"/>
                                        <p:tgtEl>
                                          <p:spTgt spid="137256"/>
                                        </p:tgtEl>
                                        <p:attrNameLst>
                                          <p:attrName>ppt_w</p:attrName>
                                        </p:attrNameLst>
                                      </p:cBhvr>
                                      <p:tavLst>
                                        <p:tav tm="0">
                                          <p:val>
                                            <p:fltVal val="0"/>
                                          </p:val>
                                        </p:tav>
                                        <p:tav tm="100000">
                                          <p:val>
                                            <p:strVal val="#ppt_w"/>
                                          </p:val>
                                        </p:tav>
                                      </p:tavLst>
                                    </p:anim>
                                    <p:anim calcmode="lin" valueType="num">
                                      <p:cBhvr>
                                        <p:cTn id="105" dur="1000" fill="hold"/>
                                        <p:tgtEl>
                                          <p:spTgt spid="137256"/>
                                        </p:tgtEl>
                                        <p:attrNameLst>
                                          <p:attrName>ppt_h</p:attrName>
                                        </p:attrNameLst>
                                      </p:cBhvr>
                                      <p:tavLst>
                                        <p:tav tm="0">
                                          <p:val>
                                            <p:fltVal val="0"/>
                                          </p:val>
                                        </p:tav>
                                        <p:tav tm="100000">
                                          <p:val>
                                            <p:strVal val="#ppt_h"/>
                                          </p:val>
                                        </p:tav>
                                      </p:tavLst>
                                    </p:anim>
                                    <p:anim calcmode="lin" valueType="num">
                                      <p:cBhvr>
                                        <p:cTn id="106" dur="1000" fill="hold"/>
                                        <p:tgtEl>
                                          <p:spTgt spid="137256"/>
                                        </p:tgtEl>
                                        <p:attrNameLst>
                                          <p:attrName>ppt_x</p:attrName>
                                        </p:attrNameLst>
                                      </p:cBhvr>
                                      <p:tavLst>
                                        <p:tav tm="0" fmla="#ppt_x+(cos(-2*pi*(1-$))*-#ppt_x-sin(-2*pi*(1-$))*(1-#ppt_y))*(1-$)">
                                          <p:val>
                                            <p:fltVal val="0"/>
                                          </p:val>
                                        </p:tav>
                                        <p:tav tm="100000">
                                          <p:val>
                                            <p:fltVal val="1"/>
                                          </p:val>
                                        </p:tav>
                                      </p:tavLst>
                                    </p:anim>
                                    <p:anim calcmode="lin" valueType="num">
                                      <p:cBhvr>
                                        <p:cTn id="107" dur="1000" fill="hold"/>
                                        <p:tgtEl>
                                          <p:spTgt spid="13725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9" grpId="0"/>
      <p:bldP spid="137237" grpId="0"/>
      <p:bldP spid="137247" grpId="0"/>
      <p:bldP spid="137251" grpId="0"/>
      <p:bldP spid="137252" grpId="0"/>
      <p:bldP spid="137253" grpId="0" animBg="1"/>
      <p:bldP spid="137254" grpId="0" animBg="1"/>
      <p:bldP spid="137255" grpId="0" animBg="1"/>
      <p:bldP spid="137256" grpId="0" animBg="1"/>
      <p:bldP spid="13725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0892" name="Text Box 60"/>
          <p:cNvSpPr txBox="1">
            <a:spLocks noChangeArrowheads="1"/>
          </p:cNvSpPr>
          <p:nvPr/>
        </p:nvSpPr>
        <p:spPr bwMode="auto">
          <a:xfrm>
            <a:off x="2514600" y="1600200"/>
            <a:ext cx="7239000" cy="707886"/>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dirty="0">
                <a:solidFill>
                  <a:prstClr val="black"/>
                </a:solidFill>
                <a:latin typeface="Times New Roman" pitchFamily="18" charset="0"/>
              </a:rPr>
              <a:t>NAND gates are sometimes called </a:t>
            </a:r>
            <a:r>
              <a:rPr lang="en-US" sz="2000" b="1" dirty="0">
                <a:solidFill>
                  <a:prstClr val="black"/>
                </a:solidFill>
                <a:latin typeface="Times New Roman" pitchFamily="18" charset="0"/>
              </a:rPr>
              <a:t>universal</a:t>
            </a:r>
            <a:r>
              <a:rPr lang="en-US" sz="2000" dirty="0">
                <a:solidFill>
                  <a:prstClr val="black"/>
                </a:solidFill>
                <a:latin typeface="Times New Roman" pitchFamily="18" charset="0"/>
              </a:rPr>
              <a:t> gates because  they can be used to produce the other basic Boolean functions.  </a:t>
            </a:r>
          </a:p>
        </p:txBody>
      </p:sp>
      <p:sp>
        <p:nvSpPr>
          <p:cNvPr id="120893" name="Rectangle 61"/>
          <p:cNvSpPr>
            <a:spLocks noChangeArrowheads="1"/>
          </p:cNvSpPr>
          <p:nvPr/>
        </p:nvSpPr>
        <p:spPr bwMode="auto">
          <a:xfrm>
            <a:off x="2438401" y="1143001"/>
            <a:ext cx="1173719" cy="276999"/>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1200">
                <a:solidFill>
                  <a:srgbClr val="FFFF99"/>
                </a:solidFill>
                <a:latin typeface="Times New Roman" pitchFamily="18" charset="0"/>
              </a:rPr>
              <a:t>Universal Gates</a:t>
            </a:r>
          </a:p>
        </p:txBody>
      </p:sp>
      <p:sp>
        <p:nvSpPr>
          <p:cNvPr id="120895" name="Text Box 63"/>
          <p:cNvSpPr txBox="1">
            <a:spLocks noChangeArrowheads="1"/>
          </p:cNvSpPr>
          <p:nvPr/>
        </p:nvSpPr>
        <p:spPr bwMode="auto">
          <a:xfrm>
            <a:off x="3048000" y="3505200"/>
            <a:ext cx="12192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prstClr val="black"/>
                </a:solidFill>
                <a:latin typeface="Times New Roman" pitchFamily="18" charset="0"/>
              </a:rPr>
              <a:t>Inverter</a:t>
            </a:r>
          </a:p>
        </p:txBody>
      </p:sp>
      <p:grpSp>
        <p:nvGrpSpPr>
          <p:cNvPr id="2" name="Group 64"/>
          <p:cNvGrpSpPr>
            <a:grpSpLocks/>
          </p:cNvGrpSpPr>
          <p:nvPr/>
        </p:nvGrpSpPr>
        <p:grpSpPr bwMode="auto">
          <a:xfrm>
            <a:off x="4114800" y="3048000"/>
            <a:ext cx="304800" cy="336550"/>
            <a:chOff x="624" y="2640"/>
            <a:chExt cx="192" cy="212"/>
          </a:xfrm>
        </p:grpSpPr>
        <p:sp>
          <p:nvSpPr>
            <p:cNvPr id="120897" name="Text Box 65"/>
            <p:cNvSpPr txBox="1">
              <a:spLocks noChangeArrowheads="1"/>
            </p:cNvSpPr>
            <p:nvPr/>
          </p:nvSpPr>
          <p:spPr bwMode="auto">
            <a:xfrm>
              <a:off x="624" y="2640"/>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20898" name="Line 66"/>
            <p:cNvSpPr>
              <a:spLocks noChangeShapeType="1"/>
            </p:cNvSpPr>
            <p:nvPr/>
          </p:nvSpPr>
          <p:spPr bwMode="auto">
            <a:xfrm>
              <a:off x="684" y="2673"/>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sp>
        <p:nvSpPr>
          <p:cNvPr id="120900" name="Text Box 68"/>
          <p:cNvSpPr txBox="1">
            <a:spLocks noChangeArrowheads="1"/>
          </p:cNvSpPr>
          <p:nvPr/>
        </p:nvSpPr>
        <p:spPr bwMode="auto">
          <a:xfrm>
            <a:off x="2590800" y="304800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graphicFrame>
        <p:nvGraphicFramePr>
          <p:cNvPr id="120904" name="Object 72"/>
          <p:cNvGraphicFramePr>
            <a:graphicFrameLocks noChangeAspect="1"/>
          </p:cNvGraphicFramePr>
          <p:nvPr/>
        </p:nvGraphicFramePr>
        <p:xfrm>
          <a:off x="2895600" y="2971801"/>
          <a:ext cx="1219200" cy="555625"/>
        </p:xfrm>
        <a:graphic>
          <a:graphicData uri="http://schemas.openxmlformats.org/presentationml/2006/ole">
            <mc:AlternateContent xmlns:mc="http://schemas.openxmlformats.org/markup-compatibility/2006">
              <mc:Choice xmlns:v="urn:schemas-microsoft-com:vml" Requires="v">
                <p:oleObj spid="_x0000_s21522" name="CorelDRAW" r:id="rId4" imgW="852840" imgH="382680" progId="">
                  <p:embed/>
                </p:oleObj>
              </mc:Choice>
              <mc:Fallback>
                <p:oleObj name="CorelDRAW" r:id="rId4" imgW="852840" imgH="3826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971801"/>
                        <a:ext cx="12192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905" name="Object 73"/>
          <p:cNvGraphicFramePr>
            <a:graphicFrameLocks noChangeAspect="1"/>
          </p:cNvGraphicFramePr>
          <p:nvPr/>
        </p:nvGraphicFramePr>
        <p:xfrm>
          <a:off x="6172200" y="2971800"/>
          <a:ext cx="1828800" cy="554038"/>
        </p:xfrm>
        <a:graphic>
          <a:graphicData uri="http://schemas.openxmlformats.org/presentationml/2006/ole">
            <mc:AlternateContent xmlns:mc="http://schemas.openxmlformats.org/markup-compatibility/2006">
              <mc:Choice xmlns:v="urn:schemas-microsoft-com:vml" Requires="v">
                <p:oleObj spid="_x0000_s21523" name="CorelDRAW" r:id="rId6" imgW="1360800" imgH="408240" progId="">
                  <p:embed/>
                </p:oleObj>
              </mc:Choice>
              <mc:Fallback>
                <p:oleObj name="CorelDRAW" r:id="rId6" imgW="1360800" imgH="40824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2971800"/>
                        <a:ext cx="18288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906" name="Text Box 74"/>
          <p:cNvSpPr txBox="1">
            <a:spLocks noChangeArrowheads="1"/>
          </p:cNvSpPr>
          <p:nvPr/>
        </p:nvSpPr>
        <p:spPr bwMode="auto">
          <a:xfrm>
            <a:off x="6248400" y="3505200"/>
            <a:ext cx="12192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prstClr val="black"/>
                </a:solidFill>
                <a:latin typeface="Times New Roman" pitchFamily="18" charset="0"/>
              </a:rPr>
              <a:t>AND gate</a:t>
            </a:r>
          </a:p>
        </p:txBody>
      </p:sp>
      <p:sp>
        <p:nvSpPr>
          <p:cNvPr id="120907" name="Text Box 75"/>
          <p:cNvSpPr txBox="1">
            <a:spLocks noChangeArrowheads="1"/>
          </p:cNvSpPr>
          <p:nvPr/>
        </p:nvSpPr>
        <p:spPr bwMode="auto">
          <a:xfrm>
            <a:off x="5867400" y="297180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20908" name="Text Box 76"/>
          <p:cNvSpPr txBox="1">
            <a:spLocks noChangeArrowheads="1"/>
          </p:cNvSpPr>
          <p:nvPr/>
        </p:nvSpPr>
        <p:spPr bwMode="auto">
          <a:xfrm>
            <a:off x="5867400" y="320040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B</a:t>
            </a:r>
          </a:p>
        </p:txBody>
      </p:sp>
      <p:sp>
        <p:nvSpPr>
          <p:cNvPr id="120910" name="Text Box 78"/>
          <p:cNvSpPr txBox="1">
            <a:spLocks noChangeArrowheads="1"/>
          </p:cNvSpPr>
          <p:nvPr/>
        </p:nvSpPr>
        <p:spPr bwMode="auto">
          <a:xfrm>
            <a:off x="8001000" y="3048000"/>
            <a:ext cx="4572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AB</a:t>
            </a:r>
          </a:p>
        </p:txBody>
      </p:sp>
      <p:graphicFrame>
        <p:nvGraphicFramePr>
          <p:cNvPr id="120911" name="Object 79"/>
          <p:cNvGraphicFramePr>
            <a:graphicFrameLocks noChangeAspect="1"/>
          </p:cNvGraphicFramePr>
          <p:nvPr/>
        </p:nvGraphicFramePr>
        <p:xfrm>
          <a:off x="2895600" y="4114801"/>
          <a:ext cx="2133600" cy="1109663"/>
        </p:xfrm>
        <a:graphic>
          <a:graphicData uri="http://schemas.openxmlformats.org/presentationml/2006/ole">
            <mc:AlternateContent xmlns:mc="http://schemas.openxmlformats.org/markup-compatibility/2006">
              <mc:Choice xmlns:v="urn:schemas-microsoft-com:vml" Requires="v">
                <p:oleObj spid="_x0000_s21524" name="CorelDRAW" r:id="rId8" imgW="1474920" imgH="757440" progId="">
                  <p:embed/>
                </p:oleObj>
              </mc:Choice>
              <mc:Fallback>
                <p:oleObj name="CorelDRAW" r:id="rId8" imgW="1474920" imgH="75744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4114801"/>
                        <a:ext cx="2133600"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912" name="Text Box 80"/>
          <p:cNvSpPr txBox="1">
            <a:spLocks noChangeArrowheads="1"/>
          </p:cNvSpPr>
          <p:nvPr/>
        </p:nvSpPr>
        <p:spPr bwMode="auto">
          <a:xfrm>
            <a:off x="2590800" y="419100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20913" name="Text Box 81"/>
          <p:cNvSpPr txBox="1">
            <a:spLocks noChangeArrowheads="1"/>
          </p:cNvSpPr>
          <p:nvPr/>
        </p:nvSpPr>
        <p:spPr bwMode="auto">
          <a:xfrm>
            <a:off x="2590800" y="476885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B</a:t>
            </a:r>
          </a:p>
        </p:txBody>
      </p:sp>
      <p:sp>
        <p:nvSpPr>
          <p:cNvPr id="120914" name="Text Box 82"/>
          <p:cNvSpPr txBox="1">
            <a:spLocks noChangeArrowheads="1"/>
          </p:cNvSpPr>
          <p:nvPr/>
        </p:nvSpPr>
        <p:spPr bwMode="auto">
          <a:xfrm>
            <a:off x="5029200" y="4495800"/>
            <a:ext cx="7620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 + B</a:t>
            </a:r>
          </a:p>
        </p:txBody>
      </p:sp>
      <p:sp>
        <p:nvSpPr>
          <p:cNvPr id="120915" name="Text Box 83"/>
          <p:cNvSpPr txBox="1">
            <a:spLocks noChangeArrowheads="1"/>
          </p:cNvSpPr>
          <p:nvPr/>
        </p:nvSpPr>
        <p:spPr bwMode="auto">
          <a:xfrm>
            <a:off x="3048000" y="5257800"/>
            <a:ext cx="12192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prstClr val="black"/>
                </a:solidFill>
                <a:latin typeface="Times New Roman" pitchFamily="18" charset="0"/>
              </a:rPr>
              <a:t>OR gate</a:t>
            </a:r>
          </a:p>
        </p:txBody>
      </p:sp>
      <p:graphicFrame>
        <p:nvGraphicFramePr>
          <p:cNvPr id="120917" name="Object 85"/>
          <p:cNvGraphicFramePr>
            <a:graphicFrameLocks noChangeAspect="1"/>
          </p:cNvGraphicFramePr>
          <p:nvPr/>
        </p:nvGraphicFramePr>
        <p:xfrm>
          <a:off x="6172200" y="4114801"/>
          <a:ext cx="3124200" cy="1109663"/>
        </p:xfrm>
        <a:graphic>
          <a:graphicData uri="http://schemas.openxmlformats.org/presentationml/2006/ole">
            <mc:AlternateContent xmlns:mc="http://schemas.openxmlformats.org/markup-compatibility/2006">
              <mc:Choice xmlns:v="urn:schemas-microsoft-com:vml" Requires="v">
                <p:oleObj spid="_x0000_s21525" name="CorelDRAW" r:id="rId10" imgW="2160720" imgH="757440" progId="">
                  <p:embed/>
                </p:oleObj>
              </mc:Choice>
              <mc:Fallback>
                <p:oleObj name="CorelDRAW" r:id="rId10" imgW="2160720" imgH="75744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72200" y="4114801"/>
                        <a:ext cx="3124200"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918" name="Text Box 86"/>
          <p:cNvSpPr txBox="1">
            <a:spLocks noChangeArrowheads="1"/>
          </p:cNvSpPr>
          <p:nvPr/>
        </p:nvSpPr>
        <p:spPr bwMode="auto">
          <a:xfrm>
            <a:off x="5867400" y="419100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20919" name="Text Box 87"/>
          <p:cNvSpPr txBox="1">
            <a:spLocks noChangeArrowheads="1"/>
          </p:cNvSpPr>
          <p:nvPr/>
        </p:nvSpPr>
        <p:spPr bwMode="auto">
          <a:xfrm>
            <a:off x="5867400" y="476885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B</a:t>
            </a:r>
          </a:p>
        </p:txBody>
      </p:sp>
      <p:grpSp>
        <p:nvGrpSpPr>
          <p:cNvPr id="3" name="Group 91"/>
          <p:cNvGrpSpPr>
            <a:grpSpLocks/>
          </p:cNvGrpSpPr>
          <p:nvPr/>
        </p:nvGrpSpPr>
        <p:grpSpPr bwMode="auto">
          <a:xfrm>
            <a:off x="9296400" y="4464050"/>
            <a:ext cx="762000" cy="336550"/>
            <a:chOff x="4896" y="2812"/>
            <a:chExt cx="480" cy="212"/>
          </a:xfrm>
        </p:grpSpPr>
        <p:sp>
          <p:nvSpPr>
            <p:cNvPr id="120920" name="Text Box 88"/>
            <p:cNvSpPr txBox="1">
              <a:spLocks noChangeArrowheads="1"/>
            </p:cNvSpPr>
            <p:nvPr/>
          </p:nvSpPr>
          <p:spPr bwMode="auto">
            <a:xfrm>
              <a:off x="4896" y="2812"/>
              <a:ext cx="480"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 + B</a:t>
              </a:r>
            </a:p>
          </p:txBody>
        </p:sp>
        <p:sp>
          <p:nvSpPr>
            <p:cNvPr id="120921" name="Line 89"/>
            <p:cNvSpPr>
              <a:spLocks noChangeShapeType="1"/>
            </p:cNvSpPr>
            <p:nvPr/>
          </p:nvSpPr>
          <p:spPr bwMode="auto">
            <a:xfrm>
              <a:off x="4944" y="2832"/>
              <a:ext cx="33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sp>
        <p:nvSpPr>
          <p:cNvPr id="120922" name="Text Box 90"/>
          <p:cNvSpPr txBox="1">
            <a:spLocks noChangeArrowheads="1"/>
          </p:cNvSpPr>
          <p:nvPr/>
        </p:nvSpPr>
        <p:spPr bwMode="auto">
          <a:xfrm>
            <a:off x="6248400" y="5257800"/>
            <a:ext cx="12192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prstClr val="black"/>
                </a:solidFill>
                <a:latin typeface="Times New Roman" pitchFamily="18" charset="0"/>
              </a:rPr>
              <a:t>NOR gate</a:t>
            </a:r>
          </a:p>
        </p:txBody>
      </p:sp>
    </p:spTree>
    <p:extLst>
      <p:ext uri="{BB962C8B-B14F-4D97-AF65-F5344CB8AC3E}">
        <p14:creationId xmlns:p14="http://schemas.microsoft.com/office/powerpoint/2010/main" val="11833737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0904"/>
                                        </p:tgtEl>
                                        <p:attrNameLst>
                                          <p:attrName>style.visibility</p:attrName>
                                        </p:attrNameLst>
                                      </p:cBhvr>
                                      <p:to>
                                        <p:strVal val="visible"/>
                                      </p:to>
                                    </p:set>
                                    <p:animEffect transition="in" filter="dissolve">
                                      <p:cBhvr>
                                        <p:cTn id="7" dur="500"/>
                                        <p:tgtEl>
                                          <p:spTgt spid="12090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20900"/>
                                        </p:tgtEl>
                                        <p:attrNameLst>
                                          <p:attrName>style.visibility</p:attrName>
                                        </p:attrNameLst>
                                      </p:cBhvr>
                                      <p:to>
                                        <p:strVal val="visible"/>
                                      </p:to>
                                    </p:set>
                                    <p:anim calcmode="lin" valueType="num">
                                      <p:cBhvr additive="base">
                                        <p:cTn id="11" dur="500" fill="hold"/>
                                        <p:tgtEl>
                                          <p:spTgt spid="120900"/>
                                        </p:tgtEl>
                                        <p:attrNameLst>
                                          <p:attrName>ppt_x</p:attrName>
                                        </p:attrNameLst>
                                      </p:cBhvr>
                                      <p:tavLst>
                                        <p:tav tm="0">
                                          <p:val>
                                            <p:strVal val="0-#ppt_w/2"/>
                                          </p:val>
                                        </p:tav>
                                        <p:tav tm="100000">
                                          <p:val>
                                            <p:strVal val="#ppt_x"/>
                                          </p:val>
                                        </p:tav>
                                      </p:tavLst>
                                    </p:anim>
                                    <p:anim calcmode="lin" valueType="num">
                                      <p:cBhvr additive="base">
                                        <p:cTn id="12" dur="500" fill="hold"/>
                                        <p:tgtEl>
                                          <p:spTgt spid="12090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0895"/>
                                        </p:tgtEl>
                                        <p:attrNameLst>
                                          <p:attrName>style.visibility</p:attrName>
                                        </p:attrNameLst>
                                      </p:cBhvr>
                                      <p:to>
                                        <p:strVal val="visible"/>
                                      </p:to>
                                    </p:set>
                                    <p:animEffect transition="in" filter="wipe(left)">
                                      <p:cBhvr>
                                        <p:cTn id="20" dur="500"/>
                                        <p:tgtEl>
                                          <p:spTgt spid="12089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20905"/>
                                        </p:tgtEl>
                                        <p:attrNameLst>
                                          <p:attrName>style.visibility</p:attrName>
                                        </p:attrNameLst>
                                      </p:cBhvr>
                                      <p:to>
                                        <p:strVal val="visible"/>
                                      </p:to>
                                    </p:set>
                                    <p:animEffect transition="in" filter="dissolve">
                                      <p:cBhvr>
                                        <p:cTn id="25" dur="500"/>
                                        <p:tgtEl>
                                          <p:spTgt spid="120905"/>
                                        </p:tgtEl>
                                      </p:cBhvr>
                                    </p:animEffect>
                                  </p:childTnLst>
                                </p:cTn>
                              </p:par>
                            </p:childTnLst>
                          </p:cTn>
                        </p:par>
                        <p:par>
                          <p:cTn id="26" fill="hold">
                            <p:stCondLst>
                              <p:cond delay="500"/>
                            </p:stCondLst>
                            <p:childTnLst>
                              <p:par>
                                <p:cTn id="27" presetID="2" presetClass="entr" presetSubtype="8" fill="hold" grpId="0" nodeType="afterEffect">
                                  <p:stCondLst>
                                    <p:cond delay="0"/>
                                  </p:stCondLst>
                                  <p:childTnLst>
                                    <p:set>
                                      <p:cBhvr>
                                        <p:cTn id="28" dur="1" fill="hold">
                                          <p:stCondLst>
                                            <p:cond delay="0"/>
                                          </p:stCondLst>
                                        </p:cTn>
                                        <p:tgtEl>
                                          <p:spTgt spid="120907"/>
                                        </p:tgtEl>
                                        <p:attrNameLst>
                                          <p:attrName>style.visibility</p:attrName>
                                        </p:attrNameLst>
                                      </p:cBhvr>
                                      <p:to>
                                        <p:strVal val="visible"/>
                                      </p:to>
                                    </p:set>
                                    <p:anim calcmode="lin" valueType="num">
                                      <p:cBhvr additive="base">
                                        <p:cTn id="29" dur="500" fill="hold"/>
                                        <p:tgtEl>
                                          <p:spTgt spid="120907"/>
                                        </p:tgtEl>
                                        <p:attrNameLst>
                                          <p:attrName>ppt_x</p:attrName>
                                        </p:attrNameLst>
                                      </p:cBhvr>
                                      <p:tavLst>
                                        <p:tav tm="0">
                                          <p:val>
                                            <p:strVal val="0-#ppt_w/2"/>
                                          </p:val>
                                        </p:tav>
                                        <p:tav tm="100000">
                                          <p:val>
                                            <p:strVal val="#ppt_x"/>
                                          </p:val>
                                        </p:tav>
                                      </p:tavLst>
                                    </p:anim>
                                    <p:anim calcmode="lin" valueType="num">
                                      <p:cBhvr additive="base">
                                        <p:cTn id="30" dur="500" fill="hold"/>
                                        <p:tgtEl>
                                          <p:spTgt spid="12090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20908"/>
                                        </p:tgtEl>
                                        <p:attrNameLst>
                                          <p:attrName>style.visibility</p:attrName>
                                        </p:attrNameLst>
                                      </p:cBhvr>
                                      <p:to>
                                        <p:strVal val="visible"/>
                                      </p:to>
                                    </p:set>
                                    <p:anim calcmode="lin" valueType="num">
                                      <p:cBhvr additive="base">
                                        <p:cTn id="33" dur="500" fill="hold"/>
                                        <p:tgtEl>
                                          <p:spTgt spid="120908"/>
                                        </p:tgtEl>
                                        <p:attrNameLst>
                                          <p:attrName>ppt_x</p:attrName>
                                        </p:attrNameLst>
                                      </p:cBhvr>
                                      <p:tavLst>
                                        <p:tav tm="0">
                                          <p:val>
                                            <p:strVal val="0-#ppt_w/2"/>
                                          </p:val>
                                        </p:tav>
                                        <p:tav tm="100000">
                                          <p:val>
                                            <p:strVal val="#ppt_x"/>
                                          </p:val>
                                        </p:tav>
                                      </p:tavLst>
                                    </p:anim>
                                    <p:anim calcmode="lin" valueType="num">
                                      <p:cBhvr additive="base">
                                        <p:cTn id="34" dur="500" fill="hold"/>
                                        <p:tgtEl>
                                          <p:spTgt spid="120908"/>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20910"/>
                                        </p:tgtEl>
                                        <p:attrNameLst>
                                          <p:attrName>style.visibility</p:attrName>
                                        </p:attrNameLst>
                                      </p:cBhvr>
                                      <p:to>
                                        <p:strVal val="visible"/>
                                      </p:to>
                                    </p:set>
                                    <p:anim calcmode="lin" valueType="num">
                                      <p:cBhvr additive="base">
                                        <p:cTn id="37" dur="500" fill="hold"/>
                                        <p:tgtEl>
                                          <p:spTgt spid="120910"/>
                                        </p:tgtEl>
                                        <p:attrNameLst>
                                          <p:attrName>ppt_x</p:attrName>
                                        </p:attrNameLst>
                                      </p:cBhvr>
                                      <p:tavLst>
                                        <p:tav tm="0">
                                          <p:val>
                                            <p:strVal val="0-#ppt_w/2"/>
                                          </p:val>
                                        </p:tav>
                                        <p:tav tm="100000">
                                          <p:val>
                                            <p:strVal val="#ppt_x"/>
                                          </p:val>
                                        </p:tav>
                                      </p:tavLst>
                                    </p:anim>
                                    <p:anim calcmode="lin" valueType="num">
                                      <p:cBhvr additive="base">
                                        <p:cTn id="38" dur="500" fill="hold"/>
                                        <p:tgtEl>
                                          <p:spTgt spid="120910"/>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120906"/>
                                        </p:tgtEl>
                                        <p:attrNameLst>
                                          <p:attrName>style.visibility</p:attrName>
                                        </p:attrNameLst>
                                      </p:cBhvr>
                                      <p:to>
                                        <p:strVal val="visible"/>
                                      </p:to>
                                    </p:set>
                                    <p:animEffect transition="in" filter="wipe(left)">
                                      <p:cBhvr>
                                        <p:cTn id="42" dur="500"/>
                                        <p:tgtEl>
                                          <p:spTgt spid="12090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20911"/>
                                        </p:tgtEl>
                                        <p:attrNameLst>
                                          <p:attrName>style.visibility</p:attrName>
                                        </p:attrNameLst>
                                      </p:cBhvr>
                                      <p:to>
                                        <p:strVal val="visible"/>
                                      </p:to>
                                    </p:set>
                                    <p:animEffect transition="in" filter="dissolve">
                                      <p:cBhvr>
                                        <p:cTn id="47" dur="500"/>
                                        <p:tgtEl>
                                          <p:spTgt spid="120911"/>
                                        </p:tgtEl>
                                      </p:cBhvr>
                                    </p:animEffect>
                                  </p:childTnLst>
                                </p:cTn>
                              </p:par>
                            </p:childTnLst>
                          </p:cTn>
                        </p:par>
                        <p:par>
                          <p:cTn id="48" fill="hold">
                            <p:stCondLst>
                              <p:cond delay="500"/>
                            </p:stCondLst>
                            <p:childTnLst>
                              <p:par>
                                <p:cTn id="49" presetID="2" presetClass="entr" presetSubtype="8" fill="hold" grpId="0" nodeType="afterEffect">
                                  <p:stCondLst>
                                    <p:cond delay="0"/>
                                  </p:stCondLst>
                                  <p:childTnLst>
                                    <p:set>
                                      <p:cBhvr>
                                        <p:cTn id="50" dur="1" fill="hold">
                                          <p:stCondLst>
                                            <p:cond delay="0"/>
                                          </p:stCondLst>
                                        </p:cTn>
                                        <p:tgtEl>
                                          <p:spTgt spid="120912"/>
                                        </p:tgtEl>
                                        <p:attrNameLst>
                                          <p:attrName>style.visibility</p:attrName>
                                        </p:attrNameLst>
                                      </p:cBhvr>
                                      <p:to>
                                        <p:strVal val="visible"/>
                                      </p:to>
                                    </p:set>
                                    <p:anim calcmode="lin" valueType="num">
                                      <p:cBhvr additive="base">
                                        <p:cTn id="51" dur="500" fill="hold"/>
                                        <p:tgtEl>
                                          <p:spTgt spid="120912"/>
                                        </p:tgtEl>
                                        <p:attrNameLst>
                                          <p:attrName>ppt_x</p:attrName>
                                        </p:attrNameLst>
                                      </p:cBhvr>
                                      <p:tavLst>
                                        <p:tav tm="0">
                                          <p:val>
                                            <p:strVal val="0-#ppt_w/2"/>
                                          </p:val>
                                        </p:tav>
                                        <p:tav tm="100000">
                                          <p:val>
                                            <p:strVal val="#ppt_x"/>
                                          </p:val>
                                        </p:tav>
                                      </p:tavLst>
                                    </p:anim>
                                    <p:anim calcmode="lin" valueType="num">
                                      <p:cBhvr additive="base">
                                        <p:cTn id="52" dur="500" fill="hold"/>
                                        <p:tgtEl>
                                          <p:spTgt spid="120912"/>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20913"/>
                                        </p:tgtEl>
                                        <p:attrNameLst>
                                          <p:attrName>style.visibility</p:attrName>
                                        </p:attrNameLst>
                                      </p:cBhvr>
                                      <p:to>
                                        <p:strVal val="visible"/>
                                      </p:to>
                                    </p:set>
                                    <p:anim calcmode="lin" valueType="num">
                                      <p:cBhvr additive="base">
                                        <p:cTn id="55" dur="500" fill="hold"/>
                                        <p:tgtEl>
                                          <p:spTgt spid="120913"/>
                                        </p:tgtEl>
                                        <p:attrNameLst>
                                          <p:attrName>ppt_x</p:attrName>
                                        </p:attrNameLst>
                                      </p:cBhvr>
                                      <p:tavLst>
                                        <p:tav tm="0">
                                          <p:val>
                                            <p:strVal val="0-#ppt_w/2"/>
                                          </p:val>
                                        </p:tav>
                                        <p:tav tm="100000">
                                          <p:val>
                                            <p:strVal val="#ppt_x"/>
                                          </p:val>
                                        </p:tav>
                                      </p:tavLst>
                                    </p:anim>
                                    <p:anim calcmode="lin" valueType="num">
                                      <p:cBhvr additive="base">
                                        <p:cTn id="56" dur="500" fill="hold"/>
                                        <p:tgtEl>
                                          <p:spTgt spid="120913"/>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20914"/>
                                        </p:tgtEl>
                                        <p:attrNameLst>
                                          <p:attrName>style.visibility</p:attrName>
                                        </p:attrNameLst>
                                      </p:cBhvr>
                                      <p:to>
                                        <p:strVal val="visible"/>
                                      </p:to>
                                    </p:set>
                                    <p:anim calcmode="lin" valueType="num">
                                      <p:cBhvr additive="base">
                                        <p:cTn id="59" dur="500" fill="hold"/>
                                        <p:tgtEl>
                                          <p:spTgt spid="120914"/>
                                        </p:tgtEl>
                                        <p:attrNameLst>
                                          <p:attrName>ppt_x</p:attrName>
                                        </p:attrNameLst>
                                      </p:cBhvr>
                                      <p:tavLst>
                                        <p:tav tm="0">
                                          <p:val>
                                            <p:strVal val="0-#ppt_w/2"/>
                                          </p:val>
                                        </p:tav>
                                        <p:tav tm="100000">
                                          <p:val>
                                            <p:strVal val="#ppt_x"/>
                                          </p:val>
                                        </p:tav>
                                      </p:tavLst>
                                    </p:anim>
                                    <p:anim calcmode="lin" valueType="num">
                                      <p:cBhvr additive="base">
                                        <p:cTn id="60" dur="500" fill="hold"/>
                                        <p:tgtEl>
                                          <p:spTgt spid="120914"/>
                                        </p:tgtEl>
                                        <p:attrNameLst>
                                          <p:attrName>ppt_y</p:attrName>
                                        </p:attrNameLst>
                                      </p:cBhvr>
                                      <p:tavLst>
                                        <p:tav tm="0">
                                          <p:val>
                                            <p:strVal val="#ppt_y"/>
                                          </p:val>
                                        </p:tav>
                                        <p:tav tm="100000">
                                          <p:val>
                                            <p:strVal val="#ppt_y"/>
                                          </p:val>
                                        </p:tav>
                                      </p:tavLst>
                                    </p:anim>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120915"/>
                                        </p:tgtEl>
                                        <p:attrNameLst>
                                          <p:attrName>style.visibility</p:attrName>
                                        </p:attrNameLst>
                                      </p:cBhvr>
                                      <p:to>
                                        <p:strVal val="visible"/>
                                      </p:to>
                                    </p:set>
                                    <p:animEffect transition="in" filter="wipe(left)">
                                      <p:cBhvr>
                                        <p:cTn id="64" dur="500"/>
                                        <p:tgtEl>
                                          <p:spTgt spid="120915"/>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120917"/>
                                        </p:tgtEl>
                                        <p:attrNameLst>
                                          <p:attrName>style.visibility</p:attrName>
                                        </p:attrNameLst>
                                      </p:cBhvr>
                                      <p:to>
                                        <p:strVal val="visible"/>
                                      </p:to>
                                    </p:set>
                                    <p:animEffect transition="in" filter="dissolve">
                                      <p:cBhvr>
                                        <p:cTn id="69" dur="500"/>
                                        <p:tgtEl>
                                          <p:spTgt spid="120917"/>
                                        </p:tgtEl>
                                      </p:cBhvr>
                                    </p:animEffect>
                                  </p:childTnLst>
                                </p:cTn>
                              </p:par>
                            </p:childTnLst>
                          </p:cTn>
                        </p:par>
                        <p:par>
                          <p:cTn id="70" fill="hold">
                            <p:stCondLst>
                              <p:cond delay="500"/>
                            </p:stCondLst>
                            <p:childTnLst>
                              <p:par>
                                <p:cTn id="71" presetID="2" presetClass="entr" presetSubtype="8" fill="hold" grpId="0" nodeType="afterEffect">
                                  <p:stCondLst>
                                    <p:cond delay="0"/>
                                  </p:stCondLst>
                                  <p:childTnLst>
                                    <p:set>
                                      <p:cBhvr>
                                        <p:cTn id="72" dur="1" fill="hold">
                                          <p:stCondLst>
                                            <p:cond delay="0"/>
                                          </p:stCondLst>
                                        </p:cTn>
                                        <p:tgtEl>
                                          <p:spTgt spid="120918"/>
                                        </p:tgtEl>
                                        <p:attrNameLst>
                                          <p:attrName>style.visibility</p:attrName>
                                        </p:attrNameLst>
                                      </p:cBhvr>
                                      <p:to>
                                        <p:strVal val="visible"/>
                                      </p:to>
                                    </p:set>
                                    <p:anim calcmode="lin" valueType="num">
                                      <p:cBhvr additive="base">
                                        <p:cTn id="73" dur="500" fill="hold"/>
                                        <p:tgtEl>
                                          <p:spTgt spid="120918"/>
                                        </p:tgtEl>
                                        <p:attrNameLst>
                                          <p:attrName>ppt_x</p:attrName>
                                        </p:attrNameLst>
                                      </p:cBhvr>
                                      <p:tavLst>
                                        <p:tav tm="0">
                                          <p:val>
                                            <p:strVal val="0-#ppt_w/2"/>
                                          </p:val>
                                        </p:tav>
                                        <p:tav tm="100000">
                                          <p:val>
                                            <p:strVal val="#ppt_x"/>
                                          </p:val>
                                        </p:tav>
                                      </p:tavLst>
                                    </p:anim>
                                    <p:anim calcmode="lin" valueType="num">
                                      <p:cBhvr additive="base">
                                        <p:cTn id="74" dur="500" fill="hold"/>
                                        <p:tgtEl>
                                          <p:spTgt spid="120918"/>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120919"/>
                                        </p:tgtEl>
                                        <p:attrNameLst>
                                          <p:attrName>style.visibility</p:attrName>
                                        </p:attrNameLst>
                                      </p:cBhvr>
                                      <p:to>
                                        <p:strVal val="visible"/>
                                      </p:to>
                                    </p:set>
                                    <p:anim calcmode="lin" valueType="num">
                                      <p:cBhvr additive="base">
                                        <p:cTn id="77" dur="500" fill="hold"/>
                                        <p:tgtEl>
                                          <p:spTgt spid="120919"/>
                                        </p:tgtEl>
                                        <p:attrNameLst>
                                          <p:attrName>ppt_x</p:attrName>
                                        </p:attrNameLst>
                                      </p:cBhvr>
                                      <p:tavLst>
                                        <p:tav tm="0">
                                          <p:val>
                                            <p:strVal val="0-#ppt_w/2"/>
                                          </p:val>
                                        </p:tav>
                                        <p:tav tm="100000">
                                          <p:val>
                                            <p:strVal val="#ppt_x"/>
                                          </p:val>
                                        </p:tav>
                                      </p:tavLst>
                                    </p:anim>
                                    <p:anim calcmode="lin" valueType="num">
                                      <p:cBhvr additive="base">
                                        <p:cTn id="78" dur="500" fill="hold"/>
                                        <p:tgtEl>
                                          <p:spTgt spid="120919"/>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0-#ppt_w/2"/>
                                          </p:val>
                                        </p:tav>
                                        <p:tav tm="100000">
                                          <p:val>
                                            <p:strVal val="#ppt_x"/>
                                          </p:val>
                                        </p:tav>
                                      </p:tavLst>
                                    </p:anim>
                                    <p:anim calcmode="lin" valueType="num">
                                      <p:cBhvr additive="base">
                                        <p:cTn id="82" dur="500" fill="hold"/>
                                        <p:tgtEl>
                                          <p:spTgt spid="3"/>
                                        </p:tgtEl>
                                        <p:attrNameLst>
                                          <p:attrName>ppt_y</p:attrName>
                                        </p:attrNameLst>
                                      </p:cBhvr>
                                      <p:tavLst>
                                        <p:tav tm="0">
                                          <p:val>
                                            <p:strVal val="#ppt_y"/>
                                          </p:val>
                                        </p:tav>
                                        <p:tav tm="100000">
                                          <p:val>
                                            <p:strVal val="#ppt_y"/>
                                          </p:val>
                                        </p:tav>
                                      </p:tavLst>
                                    </p:anim>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120922"/>
                                        </p:tgtEl>
                                        <p:attrNameLst>
                                          <p:attrName>style.visibility</p:attrName>
                                        </p:attrNameLst>
                                      </p:cBhvr>
                                      <p:to>
                                        <p:strVal val="visible"/>
                                      </p:to>
                                    </p:set>
                                    <p:animEffect transition="in" filter="wipe(left)">
                                      <p:cBhvr>
                                        <p:cTn id="86" dur="500"/>
                                        <p:tgtEl>
                                          <p:spTgt spid="120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95" grpId="0"/>
      <p:bldP spid="120900" grpId="0"/>
      <p:bldP spid="120906" grpId="0"/>
      <p:bldP spid="120907" grpId="0"/>
      <p:bldP spid="120908" grpId="0"/>
      <p:bldP spid="120910" grpId="0"/>
      <p:bldP spid="120912" grpId="0"/>
      <p:bldP spid="120913" grpId="0"/>
      <p:bldP spid="120914" grpId="0"/>
      <p:bldP spid="120915" grpId="0"/>
      <p:bldP spid="120918" grpId="0"/>
      <p:bldP spid="120919" grpId="0"/>
      <p:bldP spid="12092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884" name="Text Box 4"/>
          <p:cNvSpPr txBox="1">
            <a:spLocks noChangeArrowheads="1"/>
          </p:cNvSpPr>
          <p:nvPr/>
        </p:nvSpPr>
        <p:spPr bwMode="auto">
          <a:xfrm>
            <a:off x="2514600" y="1600200"/>
            <a:ext cx="7239000" cy="707886"/>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dirty="0">
                <a:solidFill>
                  <a:prstClr val="black"/>
                </a:solidFill>
                <a:latin typeface="Times New Roman" pitchFamily="18" charset="0"/>
              </a:rPr>
              <a:t>NOR gates are also </a:t>
            </a:r>
            <a:r>
              <a:rPr lang="en-US" sz="2000" b="1" dirty="0">
                <a:solidFill>
                  <a:prstClr val="black"/>
                </a:solidFill>
                <a:latin typeface="Times New Roman" pitchFamily="18" charset="0"/>
              </a:rPr>
              <a:t>universal</a:t>
            </a:r>
            <a:r>
              <a:rPr lang="en-US" sz="2000" dirty="0">
                <a:solidFill>
                  <a:prstClr val="black"/>
                </a:solidFill>
                <a:latin typeface="Times New Roman" pitchFamily="18" charset="0"/>
              </a:rPr>
              <a:t> gates and can form all of the basic gates.  </a:t>
            </a:r>
          </a:p>
        </p:txBody>
      </p:sp>
      <p:sp>
        <p:nvSpPr>
          <p:cNvPr id="122885" name="Rectangle 5"/>
          <p:cNvSpPr>
            <a:spLocks noChangeArrowheads="1"/>
          </p:cNvSpPr>
          <p:nvPr/>
        </p:nvSpPr>
        <p:spPr bwMode="auto">
          <a:xfrm>
            <a:off x="2438401" y="1143001"/>
            <a:ext cx="1173719" cy="276999"/>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1200">
                <a:solidFill>
                  <a:srgbClr val="FFFF99"/>
                </a:solidFill>
                <a:latin typeface="Times New Roman" pitchFamily="18" charset="0"/>
              </a:rPr>
              <a:t>Universal Gates</a:t>
            </a:r>
          </a:p>
        </p:txBody>
      </p:sp>
      <p:sp>
        <p:nvSpPr>
          <p:cNvPr id="122886" name="Text Box 6"/>
          <p:cNvSpPr txBox="1">
            <a:spLocks noChangeArrowheads="1"/>
          </p:cNvSpPr>
          <p:nvPr/>
        </p:nvSpPr>
        <p:spPr bwMode="auto">
          <a:xfrm>
            <a:off x="3048000" y="3200400"/>
            <a:ext cx="12192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prstClr val="black"/>
                </a:solidFill>
                <a:latin typeface="Times New Roman" pitchFamily="18" charset="0"/>
              </a:rPr>
              <a:t>Inverter</a:t>
            </a:r>
          </a:p>
        </p:txBody>
      </p:sp>
      <p:grpSp>
        <p:nvGrpSpPr>
          <p:cNvPr id="2" name="Group 7"/>
          <p:cNvGrpSpPr>
            <a:grpSpLocks/>
          </p:cNvGrpSpPr>
          <p:nvPr/>
        </p:nvGrpSpPr>
        <p:grpSpPr bwMode="auto">
          <a:xfrm>
            <a:off x="4114800" y="2743200"/>
            <a:ext cx="304800" cy="336550"/>
            <a:chOff x="624" y="2640"/>
            <a:chExt cx="192" cy="212"/>
          </a:xfrm>
        </p:grpSpPr>
        <p:sp>
          <p:nvSpPr>
            <p:cNvPr id="122888" name="Text Box 8"/>
            <p:cNvSpPr txBox="1">
              <a:spLocks noChangeArrowheads="1"/>
            </p:cNvSpPr>
            <p:nvPr/>
          </p:nvSpPr>
          <p:spPr bwMode="auto">
            <a:xfrm>
              <a:off x="624" y="2640"/>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22889" name="Line 9"/>
            <p:cNvSpPr>
              <a:spLocks noChangeShapeType="1"/>
            </p:cNvSpPr>
            <p:nvPr/>
          </p:nvSpPr>
          <p:spPr bwMode="auto">
            <a:xfrm>
              <a:off x="684" y="2673"/>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sp>
        <p:nvSpPr>
          <p:cNvPr id="122890" name="Text Box 10"/>
          <p:cNvSpPr txBox="1">
            <a:spLocks noChangeArrowheads="1"/>
          </p:cNvSpPr>
          <p:nvPr/>
        </p:nvSpPr>
        <p:spPr bwMode="auto">
          <a:xfrm>
            <a:off x="2590800" y="274320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22893" name="Text Box 13"/>
          <p:cNvSpPr txBox="1">
            <a:spLocks noChangeArrowheads="1"/>
          </p:cNvSpPr>
          <p:nvPr/>
        </p:nvSpPr>
        <p:spPr bwMode="auto">
          <a:xfrm>
            <a:off x="6248400" y="3200400"/>
            <a:ext cx="12192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prstClr val="black"/>
                </a:solidFill>
                <a:latin typeface="Times New Roman" pitchFamily="18" charset="0"/>
              </a:rPr>
              <a:t>OR gate</a:t>
            </a:r>
          </a:p>
        </p:txBody>
      </p:sp>
      <p:sp>
        <p:nvSpPr>
          <p:cNvPr id="122894" name="Text Box 14"/>
          <p:cNvSpPr txBox="1">
            <a:spLocks noChangeArrowheads="1"/>
          </p:cNvSpPr>
          <p:nvPr/>
        </p:nvSpPr>
        <p:spPr bwMode="auto">
          <a:xfrm>
            <a:off x="5867400" y="266700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22895" name="Text Box 15"/>
          <p:cNvSpPr txBox="1">
            <a:spLocks noChangeArrowheads="1"/>
          </p:cNvSpPr>
          <p:nvPr/>
        </p:nvSpPr>
        <p:spPr bwMode="auto">
          <a:xfrm>
            <a:off x="5867400" y="289560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B</a:t>
            </a:r>
          </a:p>
        </p:txBody>
      </p:sp>
      <p:sp>
        <p:nvSpPr>
          <p:cNvPr id="122896" name="Text Box 16"/>
          <p:cNvSpPr txBox="1">
            <a:spLocks noChangeArrowheads="1"/>
          </p:cNvSpPr>
          <p:nvPr/>
        </p:nvSpPr>
        <p:spPr bwMode="auto">
          <a:xfrm>
            <a:off x="8153400" y="2743200"/>
            <a:ext cx="9144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 +  B</a:t>
            </a:r>
          </a:p>
        </p:txBody>
      </p:sp>
      <p:sp>
        <p:nvSpPr>
          <p:cNvPr id="122898" name="Text Box 18"/>
          <p:cNvSpPr txBox="1">
            <a:spLocks noChangeArrowheads="1"/>
          </p:cNvSpPr>
          <p:nvPr/>
        </p:nvSpPr>
        <p:spPr bwMode="auto">
          <a:xfrm>
            <a:off x="2590800" y="388620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22899" name="Text Box 19"/>
          <p:cNvSpPr txBox="1">
            <a:spLocks noChangeArrowheads="1"/>
          </p:cNvSpPr>
          <p:nvPr/>
        </p:nvSpPr>
        <p:spPr bwMode="auto">
          <a:xfrm>
            <a:off x="2590800" y="446405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B</a:t>
            </a:r>
          </a:p>
        </p:txBody>
      </p:sp>
      <p:sp>
        <p:nvSpPr>
          <p:cNvPr id="122900" name="Text Box 20"/>
          <p:cNvSpPr txBox="1">
            <a:spLocks noChangeArrowheads="1"/>
          </p:cNvSpPr>
          <p:nvPr/>
        </p:nvSpPr>
        <p:spPr bwMode="auto">
          <a:xfrm>
            <a:off x="5029200" y="4191000"/>
            <a:ext cx="7620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AB</a:t>
            </a:r>
          </a:p>
        </p:txBody>
      </p:sp>
      <p:sp>
        <p:nvSpPr>
          <p:cNvPr id="122901" name="Text Box 21"/>
          <p:cNvSpPr txBox="1">
            <a:spLocks noChangeArrowheads="1"/>
          </p:cNvSpPr>
          <p:nvPr/>
        </p:nvSpPr>
        <p:spPr bwMode="auto">
          <a:xfrm>
            <a:off x="3048000" y="4953000"/>
            <a:ext cx="12192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prstClr val="black"/>
                </a:solidFill>
                <a:latin typeface="Times New Roman" pitchFamily="18" charset="0"/>
              </a:rPr>
              <a:t>AND gate</a:t>
            </a:r>
          </a:p>
        </p:txBody>
      </p:sp>
      <p:sp>
        <p:nvSpPr>
          <p:cNvPr id="122903" name="Text Box 23"/>
          <p:cNvSpPr txBox="1">
            <a:spLocks noChangeArrowheads="1"/>
          </p:cNvSpPr>
          <p:nvPr/>
        </p:nvSpPr>
        <p:spPr bwMode="auto">
          <a:xfrm>
            <a:off x="5867400" y="388620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22904" name="Text Box 24"/>
          <p:cNvSpPr txBox="1">
            <a:spLocks noChangeArrowheads="1"/>
          </p:cNvSpPr>
          <p:nvPr/>
        </p:nvSpPr>
        <p:spPr bwMode="auto">
          <a:xfrm>
            <a:off x="5867400" y="446405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B</a:t>
            </a:r>
          </a:p>
        </p:txBody>
      </p:sp>
      <p:sp>
        <p:nvSpPr>
          <p:cNvPr id="122906" name="Text Box 26"/>
          <p:cNvSpPr txBox="1">
            <a:spLocks noChangeArrowheads="1"/>
          </p:cNvSpPr>
          <p:nvPr/>
        </p:nvSpPr>
        <p:spPr bwMode="auto">
          <a:xfrm>
            <a:off x="9296400" y="4159250"/>
            <a:ext cx="7620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AB</a:t>
            </a:r>
          </a:p>
        </p:txBody>
      </p:sp>
      <p:sp>
        <p:nvSpPr>
          <p:cNvPr id="122907" name="Line 27"/>
          <p:cNvSpPr>
            <a:spLocks noChangeShapeType="1"/>
          </p:cNvSpPr>
          <p:nvPr/>
        </p:nvSpPr>
        <p:spPr bwMode="auto">
          <a:xfrm>
            <a:off x="9372600" y="4191000"/>
            <a:ext cx="304800"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22908" name="Text Box 28"/>
          <p:cNvSpPr txBox="1">
            <a:spLocks noChangeArrowheads="1"/>
          </p:cNvSpPr>
          <p:nvPr/>
        </p:nvSpPr>
        <p:spPr bwMode="auto">
          <a:xfrm>
            <a:off x="6248400" y="4953000"/>
            <a:ext cx="12192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prstClr val="black"/>
                </a:solidFill>
                <a:latin typeface="Times New Roman" pitchFamily="18" charset="0"/>
              </a:rPr>
              <a:t>NAND gate</a:t>
            </a:r>
          </a:p>
        </p:txBody>
      </p:sp>
      <p:graphicFrame>
        <p:nvGraphicFramePr>
          <p:cNvPr id="122909" name="Object 29"/>
          <p:cNvGraphicFramePr>
            <a:graphicFrameLocks noChangeAspect="1"/>
          </p:cNvGraphicFramePr>
          <p:nvPr/>
        </p:nvGraphicFramePr>
        <p:xfrm>
          <a:off x="2895600" y="2667001"/>
          <a:ext cx="1219200" cy="555625"/>
        </p:xfrm>
        <a:graphic>
          <a:graphicData uri="http://schemas.openxmlformats.org/presentationml/2006/ole">
            <mc:AlternateContent xmlns:mc="http://schemas.openxmlformats.org/markup-compatibility/2006">
              <mc:Choice xmlns:v="urn:schemas-microsoft-com:vml" Requires="v">
                <p:oleObj spid="_x0000_s22546" name="CorelDRAW" r:id="rId4" imgW="852840" imgH="382680" progId="">
                  <p:embed/>
                </p:oleObj>
              </mc:Choice>
              <mc:Fallback>
                <p:oleObj name="CorelDRAW" r:id="rId4" imgW="852840" imgH="3826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667001"/>
                        <a:ext cx="12192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0" name="Object 30"/>
          <p:cNvGraphicFramePr>
            <a:graphicFrameLocks noChangeAspect="1"/>
          </p:cNvGraphicFramePr>
          <p:nvPr/>
        </p:nvGraphicFramePr>
        <p:xfrm>
          <a:off x="6172200" y="2679700"/>
          <a:ext cx="1981200" cy="509588"/>
        </p:xfrm>
        <a:graphic>
          <a:graphicData uri="http://schemas.openxmlformats.org/presentationml/2006/ole">
            <mc:AlternateContent xmlns:mc="http://schemas.openxmlformats.org/markup-compatibility/2006">
              <mc:Choice xmlns:v="urn:schemas-microsoft-com:vml" Requires="v">
                <p:oleObj spid="_x0000_s22547" name="CorelDRAW" r:id="rId6" imgW="1513080" imgH="382680" progId="">
                  <p:embed/>
                </p:oleObj>
              </mc:Choice>
              <mc:Fallback>
                <p:oleObj name="CorelDRAW" r:id="rId6" imgW="1513080" imgH="3826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2679700"/>
                        <a:ext cx="1981200"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1" name="Object 31"/>
          <p:cNvGraphicFramePr>
            <a:graphicFrameLocks noChangeAspect="1"/>
          </p:cNvGraphicFramePr>
          <p:nvPr/>
        </p:nvGraphicFramePr>
        <p:xfrm>
          <a:off x="2895600" y="3765550"/>
          <a:ext cx="2133600" cy="1111250"/>
        </p:xfrm>
        <a:graphic>
          <a:graphicData uri="http://schemas.openxmlformats.org/presentationml/2006/ole">
            <mc:AlternateContent xmlns:mc="http://schemas.openxmlformats.org/markup-compatibility/2006">
              <mc:Choice xmlns:v="urn:schemas-microsoft-com:vml" Requires="v">
                <p:oleObj spid="_x0000_s22548" name="CorelDRAW" r:id="rId8" imgW="1474920" imgH="757440" progId="">
                  <p:embed/>
                </p:oleObj>
              </mc:Choice>
              <mc:Fallback>
                <p:oleObj name="CorelDRAW" r:id="rId8" imgW="1474920" imgH="75744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3765550"/>
                        <a:ext cx="2133600"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2" name="Object 32"/>
          <p:cNvGraphicFramePr>
            <a:graphicFrameLocks noChangeAspect="1"/>
          </p:cNvGraphicFramePr>
          <p:nvPr/>
        </p:nvGraphicFramePr>
        <p:xfrm>
          <a:off x="6172200" y="3810001"/>
          <a:ext cx="3048000" cy="1082675"/>
        </p:xfrm>
        <a:graphic>
          <a:graphicData uri="http://schemas.openxmlformats.org/presentationml/2006/ole">
            <mc:AlternateContent xmlns:mc="http://schemas.openxmlformats.org/markup-compatibility/2006">
              <mc:Choice xmlns:v="urn:schemas-microsoft-com:vml" Requires="v">
                <p:oleObj spid="_x0000_s22549" name="CorelDRAW" r:id="rId10" imgW="2160720" imgH="757440" progId="">
                  <p:embed/>
                </p:oleObj>
              </mc:Choice>
              <mc:Fallback>
                <p:oleObj name="CorelDRAW" r:id="rId10" imgW="2160720" imgH="75744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72200" y="3810001"/>
                        <a:ext cx="30480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262154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2909"/>
                                        </p:tgtEl>
                                        <p:attrNameLst>
                                          <p:attrName>style.visibility</p:attrName>
                                        </p:attrNameLst>
                                      </p:cBhvr>
                                      <p:to>
                                        <p:strVal val="visible"/>
                                      </p:to>
                                    </p:set>
                                    <p:animEffect transition="in" filter="dissolve">
                                      <p:cBhvr>
                                        <p:cTn id="7" dur="500"/>
                                        <p:tgtEl>
                                          <p:spTgt spid="122909"/>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22890"/>
                                        </p:tgtEl>
                                        <p:attrNameLst>
                                          <p:attrName>style.visibility</p:attrName>
                                        </p:attrNameLst>
                                      </p:cBhvr>
                                      <p:to>
                                        <p:strVal val="visible"/>
                                      </p:to>
                                    </p:set>
                                    <p:anim calcmode="lin" valueType="num">
                                      <p:cBhvr additive="base">
                                        <p:cTn id="11" dur="500" fill="hold"/>
                                        <p:tgtEl>
                                          <p:spTgt spid="122890"/>
                                        </p:tgtEl>
                                        <p:attrNameLst>
                                          <p:attrName>ppt_x</p:attrName>
                                        </p:attrNameLst>
                                      </p:cBhvr>
                                      <p:tavLst>
                                        <p:tav tm="0">
                                          <p:val>
                                            <p:strVal val="0-#ppt_w/2"/>
                                          </p:val>
                                        </p:tav>
                                        <p:tav tm="100000">
                                          <p:val>
                                            <p:strVal val="#ppt_x"/>
                                          </p:val>
                                        </p:tav>
                                      </p:tavLst>
                                    </p:anim>
                                    <p:anim calcmode="lin" valueType="num">
                                      <p:cBhvr additive="base">
                                        <p:cTn id="12" dur="500" fill="hold"/>
                                        <p:tgtEl>
                                          <p:spTgt spid="12289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2886"/>
                                        </p:tgtEl>
                                        <p:attrNameLst>
                                          <p:attrName>style.visibility</p:attrName>
                                        </p:attrNameLst>
                                      </p:cBhvr>
                                      <p:to>
                                        <p:strVal val="visible"/>
                                      </p:to>
                                    </p:set>
                                    <p:animEffect transition="in" filter="wipe(left)">
                                      <p:cBhvr>
                                        <p:cTn id="20" dur="500"/>
                                        <p:tgtEl>
                                          <p:spTgt spid="12288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22910"/>
                                        </p:tgtEl>
                                        <p:attrNameLst>
                                          <p:attrName>style.visibility</p:attrName>
                                        </p:attrNameLst>
                                      </p:cBhvr>
                                      <p:to>
                                        <p:strVal val="visible"/>
                                      </p:to>
                                    </p:set>
                                    <p:animEffect transition="in" filter="dissolve">
                                      <p:cBhvr>
                                        <p:cTn id="25" dur="500"/>
                                        <p:tgtEl>
                                          <p:spTgt spid="122910"/>
                                        </p:tgtEl>
                                      </p:cBhvr>
                                    </p:animEffect>
                                  </p:childTnLst>
                                </p:cTn>
                              </p:par>
                            </p:childTnLst>
                          </p:cTn>
                        </p:par>
                        <p:par>
                          <p:cTn id="26" fill="hold">
                            <p:stCondLst>
                              <p:cond delay="500"/>
                            </p:stCondLst>
                            <p:childTnLst>
                              <p:par>
                                <p:cTn id="27" presetID="2" presetClass="entr" presetSubtype="8" fill="hold" grpId="0" nodeType="afterEffect">
                                  <p:stCondLst>
                                    <p:cond delay="0"/>
                                  </p:stCondLst>
                                  <p:childTnLst>
                                    <p:set>
                                      <p:cBhvr>
                                        <p:cTn id="28" dur="1" fill="hold">
                                          <p:stCondLst>
                                            <p:cond delay="0"/>
                                          </p:stCondLst>
                                        </p:cTn>
                                        <p:tgtEl>
                                          <p:spTgt spid="122894"/>
                                        </p:tgtEl>
                                        <p:attrNameLst>
                                          <p:attrName>style.visibility</p:attrName>
                                        </p:attrNameLst>
                                      </p:cBhvr>
                                      <p:to>
                                        <p:strVal val="visible"/>
                                      </p:to>
                                    </p:set>
                                    <p:anim calcmode="lin" valueType="num">
                                      <p:cBhvr additive="base">
                                        <p:cTn id="29" dur="500" fill="hold"/>
                                        <p:tgtEl>
                                          <p:spTgt spid="122894"/>
                                        </p:tgtEl>
                                        <p:attrNameLst>
                                          <p:attrName>ppt_x</p:attrName>
                                        </p:attrNameLst>
                                      </p:cBhvr>
                                      <p:tavLst>
                                        <p:tav tm="0">
                                          <p:val>
                                            <p:strVal val="0-#ppt_w/2"/>
                                          </p:val>
                                        </p:tav>
                                        <p:tav tm="100000">
                                          <p:val>
                                            <p:strVal val="#ppt_x"/>
                                          </p:val>
                                        </p:tav>
                                      </p:tavLst>
                                    </p:anim>
                                    <p:anim calcmode="lin" valueType="num">
                                      <p:cBhvr additive="base">
                                        <p:cTn id="30" dur="500" fill="hold"/>
                                        <p:tgtEl>
                                          <p:spTgt spid="122894"/>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22895"/>
                                        </p:tgtEl>
                                        <p:attrNameLst>
                                          <p:attrName>style.visibility</p:attrName>
                                        </p:attrNameLst>
                                      </p:cBhvr>
                                      <p:to>
                                        <p:strVal val="visible"/>
                                      </p:to>
                                    </p:set>
                                    <p:anim calcmode="lin" valueType="num">
                                      <p:cBhvr additive="base">
                                        <p:cTn id="33" dur="500" fill="hold"/>
                                        <p:tgtEl>
                                          <p:spTgt spid="122895"/>
                                        </p:tgtEl>
                                        <p:attrNameLst>
                                          <p:attrName>ppt_x</p:attrName>
                                        </p:attrNameLst>
                                      </p:cBhvr>
                                      <p:tavLst>
                                        <p:tav tm="0">
                                          <p:val>
                                            <p:strVal val="0-#ppt_w/2"/>
                                          </p:val>
                                        </p:tav>
                                        <p:tav tm="100000">
                                          <p:val>
                                            <p:strVal val="#ppt_x"/>
                                          </p:val>
                                        </p:tav>
                                      </p:tavLst>
                                    </p:anim>
                                    <p:anim calcmode="lin" valueType="num">
                                      <p:cBhvr additive="base">
                                        <p:cTn id="34" dur="500" fill="hold"/>
                                        <p:tgtEl>
                                          <p:spTgt spid="122895"/>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22896"/>
                                        </p:tgtEl>
                                        <p:attrNameLst>
                                          <p:attrName>style.visibility</p:attrName>
                                        </p:attrNameLst>
                                      </p:cBhvr>
                                      <p:to>
                                        <p:strVal val="visible"/>
                                      </p:to>
                                    </p:set>
                                    <p:anim calcmode="lin" valueType="num">
                                      <p:cBhvr additive="base">
                                        <p:cTn id="37" dur="500" fill="hold"/>
                                        <p:tgtEl>
                                          <p:spTgt spid="122896"/>
                                        </p:tgtEl>
                                        <p:attrNameLst>
                                          <p:attrName>ppt_x</p:attrName>
                                        </p:attrNameLst>
                                      </p:cBhvr>
                                      <p:tavLst>
                                        <p:tav tm="0">
                                          <p:val>
                                            <p:strVal val="0-#ppt_w/2"/>
                                          </p:val>
                                        </p:tav>
                                        <p:tav tm="100000">
                                          <p:val>
                                            <p:strVal val="#ppt_x"/>
                                          </p:val>
                                        </p:tav>
                                      </p:tavLst>
                                    </p:anim>
                                    <p:anim calcmode="lin" valueType="num">
                                      <p:cBhvr additive="base">
                                        <p:cTn id="38" dur="500" fill="hold"/>
                                        <p:tgtEl>
                                          <p:spTgt spid="122896"/>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122893"/>
                                        </p:tgtEl>
                                        <p:attrNameLst>
                                          <p:attrName>style.visibility</p:attrName>
                                        </p:attrNameLst>
                                      </p:cBhvr>
                                      <p:to>
                                        <p:strVal val="visible"/>
                                      </p:to>
                                    </p:set>
                                    <p:animEffect transition="in" filter="wipe(left)">
                                      <p:cBhvr>
                                        <p:cTn id="42" dur="500"/>
                                        <p:tgtEl>
                                          <p:spTgt spid="12289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22911"/>
                                        </p:tgtEl>
                                        <p:attrNameLst>
                                          <p:attrName>style.visibility</p:attrName>
                                        </p:attrNameLst>
                                      </p:cBhvr>
                                      <p:to>
                                        <p:strVal val="visible"/>
                                      </p:to>
                                    </p:set>
                                    <p:animEffect transition="in" filter="dissolve">
                                      <p:cBhvr>
                                        <p:cTn id="47" dur="500"/>
                                        <p:tgtEl>
                                          <p:spTgt spid="122911"/>
                                        </p:tgtEl>
                                      </p:cBhvr>
                                    </p:animEffect>
                                  </p:childTnLst>
                                </p:cTn>
                              </p:par>
                            </p:childTnLst>
                          </p:cTn>
                        </p:par>
                        <p:par>
                          <p:cTn id="48" fill="hold">
                            <p:stCondLst>
                              <p:cond delay="500"/>
                            </p:stCondLst>
                            <p:childTnLst>
                              <p:par>
                                <p:cTn id="49" presetID="2" presetClass="entr" presetSubtype="8" fill="hold" grpId="0" nodeType="afterEffect">
                                  <p:stCondLst>
                                    <p:cond delay="0"/>
                                  </p:stCondLst>
                                  <p:childTnLst>
                                    <p:set>
                                      <p:cBhvr>
                                        <p:cTn id="50" dur="1" fill="hold">
                                          <p:stCondLst>
                                            <p:cond delay="0"/>
                                          </p:stCondLst>
                                        </p:cTn>
                                        <p:tgtEl>
                                          <p:spTgt spid="122898"/>
                                        </p:tgtEl>
                                        <p:attrNameLst>
                                          <p:attrName>style.visibility</p:attrName>
                                        </p:attrNameLst>
                                      </p:cBhvr>
                                      <p:to>
                                        <p:strVal val="visible"/>
                                      </p:to>
                                    </p:set>
                                    <p:anim calcmode="lin" valueType="num">
                                      <p:cBhvr additive="base">
                                        <p:cTn id="51" dur="500" fill="hold"/>
                                        <p:tgtEl>
                                          <p:spTgt spid="122898"/>
                                        </p:tgtEl>
                                        <p:attrNameLst>
                                          <p:attrName>ppt_x</p:attrName>
                                        </p:attrNameLst>
                                      </p:cBhvr>
                                      <p:tavLst>
                                        <p:tav tm="0">
                                          <p:val>
                                            <p:strVal val="0-#ppt_w/2"/>
                                          </p:val>
                                        </p:tav>
                                        <p:tav tm="100000">
                                          <p:val>
                                            <p:strVal val="#ppt_x"/>
                                          </p:val>
                                        </p:tav>
                                      </p:tavLst>
                                    </p:anim>
                                    <p:anim calcmode="lin" valueType="num">
                                      <p:cBhvr additive="base">
                                        <p:cTn id="52" dur="500" fill="hold"/>
                                        <p:tgtEl>
                                          <p:spTgt spid="122898"/>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22899"/>
                                        </p:tgtEl>
                                        <p:attrNameLst>
                                          <p:attrName>style.visibility</p:attrName>
                                        </p:attrNameLst>
                                      </p:cBhvr>
                                      <p:to>
                                        <p:strVal val="visible"/>
                                      </p:to>
                                    </p:set>
                                    <p:anim calcmode="lin" valueType="num">
                                      <p:cBhvr additive="base">
                                        <p:cTn id="55" dur="500" fill="hold"/>
                                        <p:tgtEl>
                                          <p:spTgt spid="122899"/>
                                        </p:tgtEl>
                                        <p:attrNameLst>
                                          <p:attrName>ppt_x</p:attrName>
                                        </p:attrNameLst>
                                      </p:cBhvr>
                                      <p:tavLst>
                                        <p:tav tm="0">
                                          <p:val>
                                            <p:strVal val="0-#ppt_w/2"/>
                                          </p:val>
                                        </p:tav>
                                        <p:tav tm="100000">
                                          <p:val>
                                            <p:strVal val="#ppt_x"/>
                                          </p:val>
                                        </p:tav>
                                      </p:tavLst>
                                    </p:anim>
                                    <p:anim calcmode="lin" valueType="num">
                                      <p:cBhvr additive="base">
                                        <p:cTn id="56" dur="500" fill="hold"/>
                                        <p:tgtEl>
                                          <p:spTgt spid="122899"/>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22900"/>
                                        </p:tgtEl>
                                        <p:attrNameLst>
                                          <p:attrName>style.visibility</p:attrName>
                                        </p:attrNameLst>
                                      </p:cBhvr>
                                      <p:to>
                                        <p:strVal val="visible"/>
                                      </p:to>
                                    </p:set>
                                    <p:anim calcmode="lin" valueType="num">
                                      <p:cBhvr additive="base">
                                        <p:cTn id="59" dur="500" fill="hold"/>
                                        <p:tgtEl>
                                          <p:spTgt spid="122900"/>
                                        </p:tgtEl>
                                        <p:attrNameLst>
                                          <p:attrName>ppt_x</p:attrName>
                                        </p:attrNameLst>
                                      </p:cBhvr>
                                      <p:tavLst>
                                        <p:tav tm="0">
                                          <p:val>
                                            <p:strVal val="0-#ppt_w/2"/>
                                          </p:val>
                                        </p:tav>
                                        <p:tav tm="100000">
                                          <p:val>
                                            <p:strVal val="#ppt_x"/>
                                          </p:val>
                                        </p:tav>
                                      </p:tavLst>
                                    </p:anim>
                                    <p:anim calcmode="lin" valueType="num">
                                      <p:cBhvr additive="base">
                                        <p:cTn id="60" dur="500" fill="hold"/>
                                        <p:tgtEl>
                                          <p:spTgt spid="122900"/>
                                        </p:tgtEl>
                                        <p:attrNameLst>
                                          <p:attrName>ppt_y</p:attrName>
                                        </p:attrNameLst>
                                      </p:cBhvr>
                                      <p:tavLst>
                                        <p:tav tm="0">
                                          <p:val>
                                            <p:strVal val="#ppt_y"/>
                                          </p:val>
                                        </p:tav>
                                        <p:tav tm="100000">
                                          <p:val>
                                            <p:strVal val="#ppt_y"/>
                                          </p:val>
                                        </p:tav>
                                      </p:tavLst>
                                    </p:anim>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122901"/>
                                        </p:tgtEl>
                                        <p:attrNameLst>
                                          <p:attrName>style.visibility</p:attrName>
                                        </p:attrNameLst>
                                      </p:cBhvr>
                                      <p:to>
                                        <p:strVal val="visible"/>
                                      </p:to>
                                    </p:set>
                                    <p:animEffect transition="in" filter="wipe(left)">
                                      <p:cBhvr>
                                        <p:cTn id="64" dur="500"/>
                                        <p:tgtEl>
                                          <p:spTgt spid="12290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122912"/>
                                        </p:tgtEl>
                                        <p:attrNameLst>
                                          <p:attrName>style.visibility</p:attrName>
                                        </p:attrNameLst>
                                      </p:cBhvr>
                                      <p:to>
                                        <p:strVal val="visible"/>
                                      </p:to>
                                    </p:set>
                                    <p:animEffect transition="in" filter="dissolve">
                                      <p:cBhvr>
                                        <p:cTn id="69" dur="500"/>
                                        <p:tgtEl>
                                          <p:spTgt spid="122912"/>
                                        </p:tgtEl>
                                      </p:cBhvr>
                                    </p:animEffect>
                                  </p:childTnLst>
                                </p:cTn>
                              </p:par>
                            </p:childTnLst>
                          </p:cTn>
                        </p:par>
                        <p:par>
                          <p:cTn id="70" fill="hold">
                            <p:stCondLst>
                              <p:cond delay="500"/>
                            </p:stCondLst>
                            <p:childTnLst>
                              <p:par>
                                <p:cTn id="71" presetID="2" presetClass="entr" presetSubtype="8" fill="hold" grpId="0" nodeType="afterEffect">
                                  <p:stCondLst>
                                    <p:cond delay="0"/>
                                  </p:stCondLst>
                                  <p:childTnLst>
                                    <p:set>
                                      <p:cBhvr>
                                        <p:cTn id="72" dur="1" fill="hold">
                                          <p:stCondLst>
                                            <p:cond delay="0"/>
                                          </p:stCondLst>
                                        </p:cTn>
                                        <p:tgtEl>
                                          <p:spTgt spid="122903"/>
                                        </p:tgtEl>
                                        <p:attrNameLst>
                                          <p:attrName>style.visibility</p:attrName>
                                        </p:attrNameLst>
                                      </p:cBhvr>
                                      <p:to>
                                        <p:strVal val="visible"/>
                                      </p:to>
                                    </p:set>
                                    <p:anim calcmode="lin" valueType="num">
                                      <p:cBhvr additive="base">
                                        <p:cTn id="73" dur="500" fill="hold"/>
                                        <p:tgtEl>
                                          <p:spTgt spid="122903"/>
                                        </p:tgtEl>
                                        <p:attrNameLst>
                                          <p:attrName>ppt_x</p:attrName>
                                        </p:attrNameLst>
                                      </p:cBhvr>
                                      <p:tavLst>
                                        <p:tav tm="0">
                                          <p:val>
                                            <p:strVal val="0-#ppt_w/2"/>
                                          </p:val>
                                        </p:tav>
                                        <p:tav tm="100000">
                                          <p:val>
                                            <p:strVal val="#ppt_x"/>
                                          </p:val>
                                        </p:tav>
                                      </p:tavLst>
                                    </p:anim>
                                    <p:anim calcmode="lin" valueType="num">
                                      <p:cBhvr additive="base">
                                        <p:cTn id="74" dur="500" fill="hold"/>
                                        <p:tgtEl>
                                          <p:spTgt spid="122903"/>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122904"/>
                                        </p:tgtEl>
                                        <p:attrNameLst>
                                          <p:attrName>style.visibility</p:attrName>
                                        </p:attrNameLst>
                                      </p:cBhvr>
                                      <p:to>
                                        <p:strVal val="visible"/>
                                      </p:to>
                                    </p:set>
                                    <p:anim calcmode="lin" valueType="num">
                                      <p:cBhvr additive="base">
                                        <p:cTn id="77" dur="500" fill="hold"/>
                                        <p:tgtEl>
                                          <p:spTgt spid="122904"/>
                                        </p:tgtEl>
                                        <p:attrNameLst>
                                          <p:attrName>ppt_x</p:attrName>
                                        </p:attrNameLst>
                                      </p:cBhvr>
                                      <p:tavLst>
                                        <p:tav tm="0">
                                          <p:val>
                                            <p:strVal val="0-#ppt_w/2"/>
                                          </p:val>
                                        </p:tav>
                                        <p:tav tm="100000">
                                          <p:val>
                                            <p:strVal val="#ppt_x"/>
                                          </p:val>
                                        </p:tav>
                                      </p:tavLst>
                                    </p:anim>
                                    <p:anim calcmode="lin" valueType="num">
                                      <p:cBhvr additive="base">
                                        <p:cTn id="78" dur="500" fill="hold"/>
                                        <p:tgtEl>
                                          <p:spTgt spid="122904"/>
                                        </p:tgtEl>
                                        <p:attrNameLst>
                                          <p:attrName>ppt_y</p:attrName>
                                        </p:attrNameLst>
                                      </p:cBhvr>
                                      <p:tavLst>
                                        <p:tav tm="0">
                                          <p:val>
                                            <p:strVal val="#ppt_y"/>
                                          </p:val>
                                        </p:tav>
                                        <p:tav tm="100000">
                                          <p:val>
                                            <p:strVal val="#ppt_y"/>
                                          </p:val>
                                        </p:tav>
                                      </p:tavLst>
                                    </p:anim>
                                  </p:childTnLst>
                                </p:cTn>
                              </p:par>
                            </p:childTnLst>
                          </p:cTn>
                        </p:par>
                        <p:par>
                          <p:cTn id="79" fill="hold">
                            <p:stCondLst>
                              <p:cond delay="1000"/>
                            </p:stCondLst>
                            <p:childTnLst>
                              <p:par>
                                <p:cTn id="80" presetID="22" presetClass="entr" presetSubtype="8" fill="hold" grpId="0" nodeType="afterEffect">
                                  <p:stCondLst>
                                    <p:cond delay="0"/>
                                  </p:stCondLst>
                                  <p:childTnLst>
                                    <p:set>
                                      <p:cBhvr>
                                        <p:cTn id="81" dur="1" fill="hold">
                                          <p:stCondLst>
                                            <p:cond delay="0"/>
                                          </p:stCondLst>
                                        </p:cTn>
                                        <p:tgtEl>
                                          <p:spTgt spid="122908"/>
                                        </p:tgtEl>
                                        <p:attrNameLst>
                                          <p:attrName>style.visibility</p:attrName>
                                        </p:attrNameLst>
                                      </p:cBhvr>
                                      <p:to>
                                        <p:strVal val="visible"/>
                                      </p:to>
                                    </p:set>
                                    <p:animEffect transition="in" filter="wipe(left)">
                                      <p:cBhvr>
                                        <p:cTn id="82" dur="500"/>
                                        <p:tgtEl>
                                          <p:spTgt spid="122908"/>
                                        </p:tgtEl>
                                      </p:cBhvr>
                                    </p:animEffect>
                                  </p:childTnLst>
                                </p:cTn>
                              </p:par>
                            </p:childTnLst>
                          </p:cTn>
                        </p:par>
                        <p:par>
                          <p:cTn id="83" fill="hold">
                            <p:stCondLst>
                              <p:cond delay="1500"/>
                            </p:stCondLst>
                            <p:childTnLst>
                              <p:par>
                                <p:cTn id="84" presetID="2" presetClass="entr" presetSubtype="2" fill="hold" grpId="0" nodeType="afterEffect">
                                  <p:stCondLst>
                                    <p:cond delay="0"/>
                                  </p:stCondLst>
                                  <p:childTnLst>
                                    <p:set>
                                      <p:cBhvr>
                                        <p:cTn id="85" dur="1" fill="hold">
                                          <p:stCondLst>
                                            <p:cond delay="0"/>
                                          </p:stCondLst>
                                        </p:cTn>
                                        <p:tgtEl>
                                          <p:spTgt spid="122906"/>
                                        </p:tgtEl>
                                        <p:attrNameLst>
                                          <p:attrName>style.visibility</p:attrName>
                                        </p:attrNameLst>
                                      </p:cBhvr>
                                      <p:to>
                                        <p:strVal val="visible"/>
                                      </p:to>
                                    </p:set>
                                    <p:anim calcmode="lin" valueType="num">
                                      <p:cBhvr additive="base">
                                        <p:cTn id="86" dur="500" fill="hold"/>
                                        <p:tgtEl>
                                          <p:spTgt spid="122906"/>
                                        </p:tgtEl>
                                        <p:attrNameLst>
                                          <p:attrName>ppt_x</p:attrName>
                                        </p:attrNameLst>
                                      </p:cBhvr>
                                      <p:tavLst>
                                        <p:tav tm="0">
                                          <p:val>
                                            <p:strVal val="1+#ppt_w/2"/>
                                          </p:val>
                                        </p:tav>
                                        <p:tav tm="100000">
                                          <p:val>
                                            <p:strVal val="#ppt_x"/>
                                          </p:val>
                                        </p:tav>
                                      </p:tavLst>
                                    </p:anim>
                                    <p:anim calcmode="lin" valueType="num">
                                      <p:cBhvr additive="base">
                                        <p:cTn id="87" dur="500" fill="hold"/>
                                        <p:tgtEl>
                                          <p:spTgt spid="122906"/>
                                        </p:tgtEl>
                                        <p:attrNameLst>
                                          <p:attrName>ppt_y</p:attrName>
                                        </p:attrNameLst>
                                      </p:cBhvr>
                                      <p:tavLst>
                                        <p:tav tm="0">
                                          <p:val>
                                            <p:strVal val="#ppt_y"/>
                                          </p:val>
                                        </p:tav>
                                        <p:tav tm="100000">
                                          <p:val>
                                            <p:strVal val="#ppt_y"/>
                                          </p:val>
                                        </p:tav>
                                      </p:tavLst>
                                    </p:anim>
                                  </p:childTnLst>
                                </p:cTn>
                              </p:par>
                              <p:par>
                                <p:cTn id="88" presetID="15" presetClass="entr" presetSubtype="0" fill="hold" grpId="0" nodeType="withEffect">
                                  <p:stCondLst>
                                    <p:cond delay="0"/>
                                  </p:stCondLst>
                                  <p:childTnLst>
                                    <p:set>
                                      <p:cBhvr>
                                        <p:cTn id="89" dur="1" fill="hold">
                                          <p:stCondLst>
                                            <p:cond delay="0"/>
                                          </p:stCondLst>
                                        </p:cTn>
                                        <p:tgtEl>
                                          <p:spTgt spid="122907"/>
                                        </p:tgtEl>
                                        <p:attrNameLst>
                                          <p:attrName>style.visibility</p:attrName>
                                        </p:attrNameLst>
                                      </p:cBhvr>
                                      <p:to>
                                        <p:strVal val="visible"/>
                                      </p:to>
                                    </p:set>
                                    <p:anim calcmode="lin" valueType="num">
                                      <p:cBhvr>
                                        <p:cTn id="90" dur="1000" fill="hold"/>
                                        <p:tgtEl>
                                          <p:spTgt spid="122907"/>
                                        </p:tgtEl>
                                        <p:attrNameLst>
                                          <p:attrName>ppt_w</p:attrName>
                                        </p:attrNameLst>
                                      </p:cBhvr>
                                      <p:tavLst>
                                        <p:tav tm="0">
                                          <p:val>
                                            <p:fltVal val="0"/>
                                          </p:val>
                                        </p:tav>
                                        <p:tav tm="100000">
                                          <p:val>
                                            <p:strVal val="#ppt_w"/>
                                          </p:val>
                                        </p:tav>
                                      </p:tavLst>
                                    </p:anim>
                                    <p:anim calcmode="lin" valueType="num">
                                      <p:cBhvr>
                                        <p:cTn id="91" dur="1000" fill="hold"/>
                                        <p:tgtEl>
                                          <p:spTgt spid="122907"/>
                                        </p:tgtEl>
                                        <p:attrNameLst>
                                          <p:attrName>ppt_h</p:attrName>
                                        </p:attrNameLst>
                                      </p:cBhvr>
                                      <p:tavLst>
                                        <p:tav tm="0">
                                          <p:val>
                                            <p:fltVal val="0"/>
                                          </p:val>
                                        </p:tav>
                                        <p:tav tm="100000">
                                          <p:val>
                                            <p:strVal val="#ppt_h"/>
                                          </p:val>
                                        </p:tav>
                                      </p:tavLst>
                                    </p:anim>
                                    <p:anim calcmode="lin" valueType="num">
                                      <p:cBhvr>
                                        <p:cTn id="92" dur="1000" fill="hold"/>
                                        <p:tgtEl>
                                          <p:spTgt spid="122907"/>
                                        </p:tgtEl>
                                        <p:attrNameLst>
                                          <p:attrName>ppt_x</p:attrName>
                                        </p:attrNameLst>
                                      </p:cBhvr>
                                      <p:tavLst>
                                        <p:tav tm="0" fmla="#ppt_x+(cos(-2*pi*(1-$))*-#ppt_x-sin(-2*pi*(1-$))*(1-#ppt_y))*(1-$)">
                                          <p:val>
                                            <p:fltVal val="0"/>
                                          </p:val>
                                        </p:tav>
                                        <p:tav tm="100000">
                                          <p:val>
                                            <p:fltVal val="1"/>
                                          </p:val>
                                        </p:tav>
                                      </p:tavLst>
                                    </p:anim>
                                    <p:anim calcmode="lin" valueType="num">
                                      <p:cBhvr>
                                        <p:cTn id="93" dur="1000" fill="hold"/>
                                        <p:tgtEl>
                                          <p:spTgt spid="12290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6" grpId="0"/>
      <p:bldP spid="122890" grpId="0"/>
      <p:bldP spid="122893" grpId="0"/>
      <p:bldP spid="122894" grpId="0"/>
      <p:bldP spid="122895" grpId="0"/>
      <p:bldP spid="122896" grpId="0"/>
      <p:bldP spid="122898" grpId="0"/>
      <p:bldP spid="122899" grpId="0"/>
      <p:bldP spid="122900" grpId="0"/>
      <p:bldP spid="122901" grpId="0"/>
      <p:bldP spid="122903" grpId="0"/>
      <p:bldP spid="122904" grpId="0"/>
      <p:bldP spid="122906" grpId="0"/>
      <p:bldP spid="122907" grpId="0" animBg="1"/>
      <p:bldP spid="122908"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4932" name="Text Box 4"/>
          <p:cNvSpPr txBox="1">
            <a:spLocks noChangeArrowheads="1"/>
          </p:cNvSpPr>
          <p:nvPr/>
        </p:nvSpPr>
        <p:spPr bwMode="auto">
          <a:xfrm>
            <a:off x="2514600" y="1600201"/>
            <a:ext cx="7239000" cy="1015663"/>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dirty="0">
                <a:solidFill>
                  <a:prstClr val="black"/>
                </a:solidFill>
                <a:latin typeface="Times New Roman" pitchFamily="18" charset="0"/>
              </a:rPr>
              <a:t>Recall from </a:t>
            </a:r>
            <a:r>
              <a:rPr lang="en-US" sz="2000" dirty="0" err="1">
                <a:solidFill>
                  <a:prstClr val="black"/>
                </a:solidFill>
                <a:latin typeface="Times New Roman" pitchFamily="18" charset="0"/>
              </a:rPr>
              <a:t>DeMorgan’s</a:t>
            </a:r>
            <a:r>
              <a:rPr lang="en-US" sz="2000" dirty="0">
                <a:solidFill>
                  <a:prstClr val="black"/>
                </a:solidFill>
                <a:latin typeface="Times New Roman" pitchFamily="18" charset="0"/>
              </a:rPr>
              <a:t> theorem that  </a:t>
            </a:r>
            <a:r>
              <a:rPr lang="en-US" sz="2000" i="1" dirty="0">
                <a:solidFill>
                  <a:prstClr val="black"/>
                </a:solidFill>
                <a:latin typeface="Times New Roman" pitchFamily="18" charset="0"/>
              </a:rPr>
              <a:t>AB = A + B</a:t>
            </a:r>
            <a:r>
              <a:rPr lang="en-US" sz="2000" dirty="0">
                <a:solidFill>
                  <a:prstClr val="black"/>
                </a:solidFill>
                <a:latin typeface="Times New Roman" pitchFamily="18" charset="0"/>
              </a:rPr>
              <a:t>. By using equivalent symbols, it is simpler to read the logic of SOP forms. The earlier example shows the idea: </a:t>
            </a:r>
          </a:p>
        </p:txBody>
      </p:sp>
      <p:sp>
        <p:nvSpPr>
          <p:cNvPr id="124933" name="Rectangle 5"/>
          <p:cNvSpPr>
            <a:spLocks noChangeArrowheads="1"/>
          </p:cNvSpPr>
          <p:nvPr/>
        </p:nvSpPr>
        <p:spPr bwMode="auto">
          <a:xfrm>
            <a:off x="2438401" y="1143001"/>
            <a:ext cx="1026243" cy="276999"/>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1200">
                <a:solidFill>
                  <a:srgbClr val="FFFF99"/>
                </a:solidFill>
                <a:latin typeface="Times New Roman" pitchFamily="18" charset="0"/>
              </a:rPr>
              <a:t>NAND Logic</a:t>
            </a:r>
          </a:p>
        </p:txBody>
      </p:sp>
      <p:sp>
        <p:nvSpPr>
          <p:cNvPr id="124957" name="Line 29"/>
          <p:cNvSpPr>
            <a:spLocks noChangeShapeType="1"/>
          </p:cNvSpPr>
          <p:nvPr/>
        </p:nvSpPr>
        <p:spPr bwMode="auto">
          <a:xfrm>
            <a:off x="6629400" y="1622425"/>
            <a:ext cx="381000" cy="0"/>
          </a:xfrm>
          <a:prstGeom prst="line">
            <a:avLst/>
          </a:prstGeom>
          <a:noFill/>
          <a:ln w="12700">
            <a:solidFill>
              <a:schemeClr val="tx1"/>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24959" name="Line 31"/>
          <p:cNvSpPr>
            <a:spLocks noChangeShapeType="1"/>
          </p:cNvSpPr>
          <p:nvPr/>
        </p:nvSpPr>
        <p:spPr bwMode="auto">
          <a:xfrm>
            <a:off x="7239000" y="1635125"/>
            <a:ext cx="152400" cy="0"/>
          </a:xfrm>
          <a:prstGeom prst="line">
            <a:avLst/>
          </a:prstGeom>
          <a:noFill/>
          <a:ln w="12700">
            <a:solidFill>
              <a:schemeClr val="tx1"/>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24960" name="Line 32"/>
          <p:cNvSpPr>
            <a:spLocks noChangeShapeType="1"/>
          </p:cNvSpPr>
          <p:nvPr/>
        </p:nvSpPr>
        <p:spPr bwMode="auto">
          <a:xfrm>
            <a:off x="7658100" y="1641395"/>
            <a:ext cx="152400" cy="0"/>
          </a:xfrm>
          <a:prstGeom prst="line">
            <a:avLst/>
          </a:prstGeom>
          <a:noFill/>
          <a:ln w="12700">
            <a:solidFill>
              <a:schemeClr val="tx1"/>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aphicFrame>
        <p:nvGraphicFramePr>
          <p:cNvPr id="124961" name="Object 33"/>
          <p:cNvGraphicFramePr>
            <a:graphicFrameLocks noChangeAspect="1"/>
          </p:cNvGraphicFramePr>
          <p:nvPr/>
        </p:nvGraphicFramePr>
        <p:xfrm>
          <a:off x="4114800" y="2971801"/>
          <a:ext cx="3016250" cy="1304925"/>
        </p:xfrm>
        <a:graphic>
          <a:graphicData uri="http://schemas.openxmlformats.org/presentationml/2006/ole">
            <mc:AlternateContent xmlns:mc="http://schemas.openxmlformats.org/markup-compatibility/2006">
              <mc:Choice xmlns:v="urn:schemas-microsoft-com:vml" Requires="v">
                <p:oleObj spid="_x0000_s23558" name="CorelDRAW" r:id="rId4" imgW="1638360" imgH="698760" progId="">
                  <p:embed/>
                </p:oleObj>
              </mc:Choice>
              <mc:Fallback>
                <p:oleObj name="CorelDRAW" r:id="rId4" imgW="1638360" imgH="698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971801"/>
                        <a:ext cx="30162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4963" name="Text Box 35"/>
          <p:cNvSpPr txBox="1">
            <a:spLocks noChangeArrowheads="1"/>
          </p:cNvSpPr>
          <p:nvPr/>
        </p:nvSpPr>
        <p:spPr bwMode="auto">
          <a:xfrm>
            <a:off x="3810000" y="322580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C</a:t>
            </a:r>
          </a:p>
        </p:txBody>
      </p:sp>
      <p:grpSp>
        <p:nvGrpSpPr>
          <p:cNvPr id="2" name="Group 37"/>
          <p:cNvGrpSpPr>
            <a:grpSpLocks/>
          </p:cNvGrpSpPr>
          <p:nvPr/>
        </p:nvGrpSpPr>
        <p:grpSpPr bwMode="auto">
          <a:xfrm>
            <a:off x="3810000" y="2895600"/>
            <a:ext cx="304800" cy="336550"/>
            <a:chOff x="624" y="2640"/>
            <a:chExt cx="192" cy="212"/>
          </a:xfrm>
        </p:grpSpPr>
        <p:sp>
          <p:nvSpPr>
            <p:cNvPr id="124966" name="Text Box 38"/>
            <p:cNvSpPr txBox="1">
              <a:spLocks noChangeArrowheads="1"/>
            </p:cNvSpPr>
            <p:nvPr/>
          </p:nvSpPr>
          <p:spPr bwMode="auto">
            <a:xfrm>
              <a:off x="624" y="2640"/>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24967" name="Line 39"/>
            <p:cNvSpPr>
              <a:spLocks noChangeShapeType="1"/>
            </p:cNvSpPr>
            <p:nvPr/>
          </p:nvSpPr>
          <p:spPr bwMode="auto">
            <a:xfrm>
              <a:off x="684" y="2673"/>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sp>
        <p:nvSpPr>
          <p:cNvPr id="124968" name="Text Box 40"/>
          <p:cNvSpPr txBox="1">
            <a:spLocks noChangeArrowheads="1"/>
          </p:cNvSpPr>
          <p:nvPr/>
        </p:nvSpPr>
        <p:spPr bwMode="auto">
          <a:xfrm>
            <a:off x="3810000" y="401320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B</a:t>
            </a:r>
          </a:p>
        </p:txBody>
      </p:sp>
      <p:grpSp>
        <p:nvGrpSpPr>
          <p:cNvPr id="3" name="Group 41"/>
          <p:cNvGrpSpPr>
            <a:grpSpLocks/>
          </p:cNvGrpSpPr>
          <p:nvPr/>
        </p:nvGrpSpPr>
        <p:grpSpPr bwMode="auto">
          <a:xfrm>
            <a:off x="3810000" y="3657600"/>
            <a:ext cx="304800" cy="336550"/>
            <a:chOff x="624" y="2640"/>
            <a:chExt cx="192" cy="212"/>
          </a:xfrm>
        </p:grpSpPr>
        <p:sp>
          <p:nvSpPr>
            <p:cNvPr id="124970" name="Text Box 42"/>
            <p:cNvSpPr txBox="1">
              <a:spLocks noChangeArrowheads="1"/>
            </p:cNvSpPr>
            <p:nvPr/>
          </p:nvSpPr>
          <p:spPr bwMode="auto">
            <a:xfrm>
              <a:off x="624" y="2640"/>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24971" name="Line 43"/>
            <p:cNvSpPr>
              <a:spLocks noChangeShapeType="1"/>
            </p:cNvSpPr>
            <p:nvPr/>
          </p:nvSpPr>
          <p:spPr bwMode="auto">
            <a:xfrm>
              <a:off x="684" y="2673"/>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sp>
        <p:nvSpPr>
          <p:cNvPr id="124973" name="Text Box 45"/>
          <p:cNvSpPr txBox="1">
            <a:spLocks noChangeArrowheads="1"/>
          </p:cNvSpPr>
          <p:nvPr/>
        </p:nvSpPr>
        <p:spPr bwMode="auto">
          <a:xfrm>
            <a:off x="7270750" y="328295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C</a:t>
            </a:r>
          </a:p>
        </p:txBody>
      </p:sp>
      <p:sp>
        <p:nvSpPr>
          <p:cNvPr id="124976" name="Text Box 48"/>
          <p:cNvSpPr txBox="1">
            <a:spLocks noChangeArrowheads="1"/>
          </p:cNvSpPr>
          <p:nvPr/>
        </p:nvSpPr>
        <p:spPr bwMode="auto">
          <a:xfrm>
            <a:off x="7086600" y="329565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24978" name="Text Box 50"/>
          <p:cNvSpPr txBox="1">
            <a:spLocks noChangeArrowheads="1"/>
          </p:cNvSpPr>
          <p:nvPr/>
        </p:nvSpPr>
        <p:spPr bwMode="auto">
          <a:xfrm>
            <a:off x="7499350" y="329565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t>
            </a:r>
          </a:p>
        </p:txBody>
      </p:sp>
      <p:sp>
        <p:nvSpPr>
          <p:cNvPr id="124980" name="Text Box 52"/>
          <p:cNvSpPr txBox="1">
            <a:spLocks noChangeArrowheads="1"/>
          </p:cNvSpPr>
          <p:nvPr/>
        </p:nvSpPr>
        <p:spPr bwMode="auto">
          <a:xfrm>
            <a:off x="7696200" y="329565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24982" name="Text Box 54"/>
          <p:cNvSpPr txBox="1">
            <a:spLocks noChangeArrowheads="1"/>
          </p:cNvSpPr>
          <p:nvPr/>
        </p:nvSpPr>
        <p:spPr bwMode="auto">
          <a:xfrm>
            <a:off x="7886700" y="329565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B</a:t>
            </a:r>
          </a:p>
        </p:txBody>
      </p:sp>
      <p:sp>
        <p:nvSpPr>
          <p:cNvPr id="124983" name="Text Box 55"/>
          <p:cNvSpPr txBox="1">
            <a:spLocks noChangeArrowheads="1"/>
          </p:cNvSpPr>
          <p:nvPr/>
        </p:nvSpPr>
        <p:spPr bwMode="auto">
          <a:xfrm>
            <a:off x="6629400" y="3295650"/>
            <a:ext cx="6096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X =</a:t>
            </a:r>
          </a:p>
        </p:txBody>
      </p:sp>
      <p:sp>
        <p:nvSpPr>
          <p:cNvPr id="124984" name="Oval 56"/>
          <p:cNvSpPr>
            <a:spLocks noChangeArrowheads="1"/>
          </p:cNvSpPr>
          <p:nvPr/>
        </p:nvSpPr>
        <p:spPr bwMode="auto">
          <a:xfrm>
            <a:off x="5986463" y="3436939"/>
            <a:ext cx="114300" cy="109537"/>
          </a:xfrm>
          <a:prstGeom prst="ellipse">
            <a:avLst/>
          </a:prstGeom>
          <a:solidFill>
            <a:srgbClr val="DDDDDD"/>
          </a:solidFill>
          <a:ln w="19050">
            <a:solidFill>
              <a:schemeClr val="tx1"/>
            </a:solidFill>
            <a:round/>
            <a:headEnd/>
            <a:tailEnd/>
          </a:ln>
          <a:effectLst/>
        </p:spPr>
        <p:txBody>
          <a:bodyPr wrap="none" anchor="ct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24985" name="Oval 57"/>
          <p:cNvSpPr>
            <a:spLocks noChangeArrowheads="1"/>
          </p:cNvSpPr>
          <p:nvPr/>
        </p:nvSpPr>
        <p:spPr bwMode="auto">
          <a:xfrm>
            <a:off x="5981700" y="3698875"/>
            <a:ext cx="114300" cy="109538"/>
          </a:xfrm>
          <a:prstGeom prst="ellipse">
            <a:avLst/>
          </a:prstGeom>
          <a:solidFill>
            <a:srgbClr val="DDDDDD"/>
          </a:solidFill>
          <a:ln w="19050">
            <a:solidFill>
              <a:schemeClr val="tx1"/>
            </a:solidFill>
            <a:round/>
            <a:headEnd/>
            <a:tailEnd/>
          </a:ln>
          <a:effectLst/>
        </p:spPr>
        <p:txBody>
          <a:bodyPr wrap="none" anchor="ct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24986" name="Oval 58"/>
          <p:cNvSpPr>
            <a:spLocks noChangeArrowheads="1"/>
          </p:cNvSpPr>
          <p:nvPr/>
        </p:nvSpPr>
        <p:spPr bwMode="auto">
          <a:xfrm>
            <a:off x="5138738" y="3175000"/>
            <a:ext cx="114300" cy="109538"/>
          </a:xfrm>
          <a:prstGeom prst="ellipse">
            <a:avLst/>
          </a:prstGeom>
          <a:solidFill>
            <a:srgbClr val="DDDDDD"/>
          </a:solidFill>
          <a:ln w="19050">
            <a:solidFill>
              <a:schemeClr val="tx1"/>
            </a:solidFill>
            <a:round/>
            <a:headEnd/>
            <a:tailEnd/>
          </a:ln>
          <a:effectLst/>
        </p:spPr>
        <p:txBody>
          <a:bodyPr wrap="none" anchor="ct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24987" name="Oval 59"/>
          <p:cNvSpPr>
            <a:spLocks noChangeArrowheads="1"/>
          </p:cNvSpPr>
          <p:nvPr/>
        </p:nvSpPr>
        <p:spPr bwMode="auto">
          <a:xfrm>
            <a:off x="5133975" y="3989389"/>
            <a:ext cx="114300" cy="109537"/>
          </a:xfrm>
          <a:prstGeom prst="ellipse">
            <a:avLst/>
          </a:prstGeom>
          <a:solidFill>
            <a:srgbClr val="DDDDDD"/>
          </a:solidFill>
          <a:ln w="19050">
            <a:solidFill>
              <a:schemeClr val="tx1"/>
            </a:solidFill>
            <a:round/>
            <a:headEnd/>
            <a:tailEnd/>
          </a:ln>
          <a:effectLst/>
        </p:spPr>
        <p:txBody>
          <a:bodyPr wrap="none" anchor="ct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24988" name="Text Box 60"/>
          <p:cNvSpPr txBox="1">
            <a:spLocks noChangeArrowheads="1"/>
          </p:cNvSpPr>
          <p:nvPr/>
        </p:nvSpPr>
        <p:spPr bwMode="auto">
          <a:xfrm>
            <a:off x="2438400" y="4648200"/>
            <a:ext cx="7543800" cy="707886"/>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dirty="0">
                <a:solidFill>
                  <a:prstClr val="black"/>
                </a:solidFill>
                <a:latin typeface="Times New Roman" pitchFamily="18" charset="0"/>
              </a:rPr>
              <a:t>The logic is easy to read if you (mentally) cancel the two connected bubbles on a line. </a:t>
            </a:r>
          </a:p>
        </p:txBody>
      </p:sp>
      <p:sp>
        <p:nvSpPr>
          <p:cNvPr id="124964" name="Line 36"/>
          <p:cNvSpPr>
            <a:spLocks noChangeShapeType="1"/>
          </p:cNvSpPr>
          <p:nvPr/>
        </p:nvSpPr>
        <p:spPr bwMode="auto">
          <a:xfrm>
            <a:off x="3898900" y="3263900"/>
            <a:ext cx="152400"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24974" name="Line 46"/>
          <p:cNvSpPr>
            <a:spLocks noChangeShapeType="1"/>
          </p:cNvSpPr>
          <p:nvPr/>
        </p:nvSpPr>
        <p:spPr bwMode="auto">
          <a:xfrm>
            <a:off x="7359650" y="3309938"/>
            <a:ext cx="152400"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24977" name="Line 49"/>
          <p:cNvSpPr>
            <a:spLocks noChangeShapeType="1"/>
          </p:cNvSpPr>
          <p:nvPr/>
        </p:nvSpPr>
        <p:spPr bwMode="auto">
          <a:xfrm>
            <a:off x="7169150" y="3309938"/>
            <a:ext cx="152400"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24981" name="Line 53"/>
          <p:cNvSpPr>
            <a:spLocks noChangeShapeType="1"/>
          </p:cNvSpPr>
          <p:nvPr/>
        </p:nvSpPr>
        <p:spPr bwMode="auto">
          <a:xfrm>
            <a:off x="7778750" y="3309938"/>
            <a:ext cx="152400"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Tree>
    <p:extLst>
      <p:ext uri="{BB962C8B-B14F-4D97-AF65-F5344CB8AC3E}">
        <p14:creationId xmlns:p14="http://schemas.microsoft.com/office/powerpoint/2010/main" val="8849104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4973"/>
                                        </p:tgtEl>
                                        <p:attrNameLst>
                                          <p:attrName>style.visibility</p:attrName>
                                        </p:attrNameLst>
                                      </p:cBhvr>
                                      <p:to>
                                        <p:strVal val="visible"/>
                                      </p:to>
                                    </p:set>
                                    <p:anim calcmode="lin" valueType="num">
                                      <p:cBhvr additive="base">
                                        <p:cTn id="7" dur="500" fill="hold"/>
                                        <p:tgtEl>
                                          <p:spTgt spid="124973"/>
                                        </p:tgtEl>
                                        <p:attrNameLst>
                                          <p:attrName>ppt_x</p:attrName>
                                        </p:attrNameLst>
                                      </p:cBhvr>
                                      <p:tavLst>
                                        <p:tav tm="0">
                                          <p:val>
                                            <p:strVal val="1+#ppt_w/2"/>
                                          </p:val>
                                        </p:tav>
                                        <p:tav tm="100000">
                                          <p:val>
                                            <p:strVal val="#ppt_x"/>
                                          </p:val>
                                        </p:tav>
                                      </p:tavLst>
                                    </p:anim>
                                    <p:anim calcmode="lin" valueType="num">
                                      <p:cBhvr additive="base">
                                        <p:cTn id="8" dur="500" fill="hold"/>
                                        <p:tgtEl>
                                          <p:spTgt spid="12497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4976"/>
                                        </p:tgtEl>
                                        <p:attrNameLst>
                                          <p:attrName>style.visibility</p:attrName>
                                        </p:attrNameLst>
                                      </p:cBhvr>
                                      <p:to>
                                        <p:strVal val="visible"/>
                                      </p:to>
                                    </p:set>
                                    <p:anim calcmode="lin" valueType="num">
                                      <p:cBhvr additive="base">
                                        <p:cTn id="11" dur="500" fill="hold"/>
                                        <p:tgtEl>
                                          <p:spTgt spid="124976"/>
                                        </p:tgtEl>
                                        <p:attrNameLst>
                                          <p:attrName>ppt_x</p:attrName>
                                        </p:attrNameLst>
                                      </p:cBhvr>
                                      <p:tavLst>
                                        <p:tav tm="0">
                                          <p:val>
                                            <p:strVal val="1+#ppt_w/2"/>
                                          </p:val>
                                        </p:tav>
                                        <p:tav tm="100000">
                                          <p:val>
                                            <p:strVal val="#ppt_x"/>
                                          </p:val>
                                        </p:tav>
                                      </p:tavLst>
                                    </p:anim>
                                    <p:anim calcmode="lin" valueType="num">
                                      <p:cBhvr additive="base">
                                        <p:cTn id="12" dur="500" fill="hold"/>
                                        <p:tgtEl>
                                          <p:spTgt spid="12497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24978"/>
                                        </p:tgtEl>
                                        <p:attrNameLst>
                                          <p:attrName>style.visibility</p:attrName>
                                        </p:attrNameLst>
                                      </p:cBhvr>
                                      <p:to>
                                        <p:strVal val="visible"/>
                                      </p:to>
                                    </p:set>
                                    <p:anim calcmode="lin" valueType="num">
                                      <p:cBhvr additive="base">
                                        <p:cTn id="15" dur="500" fill="hold"/>
                                        <p:tgtEl>
                                          <p:spTgt spid="124978"/>
                                        </p:tgtEl>
                                        <p:attrNameLst>
                                          <p:attrName>ppt_x</p:attrName>
                                        </p:attrNameLst>
                                      </p:cBhvr>
                                      <p:tavLst>
                                        <p:tav tm="0">
                                          <p:val>
                                            <p:strVal val="1+#ppt_w/2"/>
                                          </p:val>
                                        </p:tav>
                                        <p:tav tm="100000">
                                          <p:val>
                                            <p:strVal val="#ppt_x"/>
                                          </p:val>
                                        </p:tav>
                                      </p:tavLst>
                                    </p:anim>
                                    <p:anim calcmode="lin" valueType="num">
                                      <p:cBhvr additive="base">
                                        <p:cTn id="16" dur="500" fill="hold"/>
                                        <p:tgtEl>
                                          <p:spTgt spid="12497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24980"/>
                                        </p:tgtEl>
                                        <p:attrNameLst>
                                          <p:attrName>style.visibility</p:attrName>
                                        </p:attrNameLst>
                                      </p:cBhvr>
                                      <p:to>
                                        <p:strVal val="visible"/>
                                      </p:to>
                                    </p:set>
                                    <p:anim calcmode="lin" valueType="num">
                                      <p:cBhvr additive="base">
                                        <p:cTn id="19" dur="500" fill="hold"/>
                                        <p:tgtEl>
                                          <p:spTgt spid="124980"/>
                                        </p:tgtEl>
                                        <p:attrNameLst>
                                          <p:attrName>ppt_x</p:attrName>
                                        </p:attrNameLst>
                                      </p:cBhvr>
                                      <p:tavLst>
                                        <p:tav tm="0">
                                          <p:val>
                                            <p:strVal val="1+#ppt_w/2"/>
                                          </p:val>
                                        </p:tav>
                                        <p:tav tm="100000">
                                          <p:val>
                                            <p:strVal val="#ppt_x"/>
                                          </p:val>
                                        </p:tav>
                                      </p:tavLst>
                                    </p:anim>
                                    <p:anim calcmode="lin" valueType="num">
                                      <p:cBhvr additive="base">
                                        <p:cTn id="20" dur="500" fill="hold"/>
                                        <p:tgtEl>
                                          <p:spTgt spid="12498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24982"/>
                                        </p:tgtEl>
                                        <p:attrNameLst>
                                          <p:attrName>style.visibility</p:attrName>
                                        </p:attrNameLst>
                                      </p:cBhvr>
                                      <p:to>
                                        <p:strVal val="visible"/>
                                      </p:to>
                                    </p:set>
                                    <p:anim calcmode="lin" valueType="num">
                                      <p:cBhvr additive="base">
                                        <p:cTn id="23" dur="500" fill="hold"/>
                                        <p:tgtEl>
                                          <p:spTgt spid="124982"/>
                                        </p:tgtEl>
                                        <p:attrNameLst>
                                          <p:attrName>ppt_x</p:attrName>
                                        </p:attrNameLst>
                                      </p:cBhvr>
                                      <p:tavLst>
                                        <p:tav tm="0">
                                          <p:val>
                                            <p:strVal val="1+#ppt_w/2"/>
                                          </p:val>
                                        </p:tav>
                                        <p:tav tm="100000">
                                          <p:val>
                                            <p:strVal val="#ppt_x"/>
                                          </p:val>
                                        </p:tav>
                                      </p:tavLst>
                                    </p:anim>
                                    <p:anim calcmode="lin" valueType="num">
                                      <p:cBhvr additive="base">
                                        <p:cTn id="24" dur="500" fill="hold"/>
                                        <p:tgtEl>
                                          <p:spTgt spid="124982"/>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4974"/>
                                        </p:tgtEl>
                                        <p:attrNameLst>
                                          <p:attrName>style.visibility</p:attrName>
                                        </p:attrNameLst>
                                      </p:cBhvr>
                                      <p:to>
                                        <p:strVal val="visible"/>
                                      </p:to>
                                    </p:set>
                                    <p:anim calcmode="lin" valueType="num">
                                      <p:cBhvr additive="base">
                                        <p:cTn id="27" dur="500" fill="hold"/>
                                        <p:tgtEl>
                                          <p:spTgt spid="124974"/>
                                        </p:tgtEl>
                                        <p:attrNameLst>
                                          <p:attrName>ppt_x</p:attrName>
                                        </p:attrNameLst>
                                      </p:cBhvr>
                                      <p:tavLst>
                                        <p:tav tm="0">
                                          <p:val>
                                            <p:strVal val="1+#ppt_w/2"/>
                                          </p:val>
                                        </p:tav>
                                        <p:tav tm="100000">
                                          <p:val>
                                            <p:strVal val="#ppt_x"/>
                                          </p:val>
                                        </p:tav>
                                      </p:tavLst>
                                    </p:anim>
                                    <p:anim calcmode="lin" valueType="num">
                                      <p:cBhvr additive="base">
                                        <p:cTn id="28" dur="500" fill="hold"/>
                                        <p:tgtEl>
                                          <p:spTgt spid="12497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4977"/>
                                        </p:tgtEl>
                                        <p:attrNameLst>
                                          <p:attrName>style.visibility</p:attrName>
                                        </p:attrNameLst>
                                      </p:cBhvr>
                                      <p:to>
                                        <p:strVal val="visible"/>
                                      </p:to>
                                    </p:set>
                                    <p:anim calcmode="lin" valueType="num">
                                      <p:cBhvr additive="base">
                                        <p:cTn id="31" dur="500" fill="hold"/>
                                        <p:tgtEl>
                                          <p:spTgt spid="124977"/>
                                        </p:tgtEl>
                                        <p:attrNameLst>
                                          <p:attrName>ppt_x</p:attrName>
                                        </p:attrNameLst>
                                      </p:cBhvr>
                                      <p:tavLst>
                                        <p:tav tm="0">
                                          <p:val>
                                            <p:strVal val="1+#ppt_w/2"/>
                                          </p:val>
                                        </p:tav>
                                        <p:tav tm="100000">
                                          <p:val>
                                            <p:strVal val="#ppt_x"/>
                                          </p:val>
                                        </p:tav>
                                      </p:tavLst>
                                    </p:anim>
                                    <p:anim calcmode="lin" valueType="num">
                                      <p:cBhvr additive="base">
                                        <p:cTn id="32" dur="500" fill="hold"/>
                                        <p:tgtEl>
                                          <p:spTgt spid="124977"/>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24981"/>
                                        </p:tgtEl>
                                        <p:attrNameLst>
                                          <p:attrName>style.visibility</p:attrName>
                                        </p:attrNameLst>
                                      </p:cBhvr>
                                      <p:to>
                                        <p:strVal val="visible"/>
                                      </p:to>
                                    </p:set>
                                    <p:anim calcmode="lin" valueType="num">
                                      <p:cBhvr additive="base">
                                        <p:cTn id="35" dur="500" fill="hold"/>
                                        <p:tgtEl>
                                          <p:spTgt spid="124981"/>
                                        </p:tgtEl>
                                        <p:attrNameLst>
                                          <p:attrName>ppt_x</p:attrName>
                                        </p:attrNameLst>
                                      </p:cBhvr>
                                      <p:tavLst>
                                        <p:tav tm="0">
                                          <p:val>
                                            <p:strVal val="1+#ppt_w/2"/>
                                          </p:val>
                                        </p:tav>
                                        <p:tav tm="100000">
                                          <p:val>
                                            <p:strVal val="#ppt_x"/>
                                          </p:val>
                                        </p:tav>
                                      </p:tavLst>
                                    </p:anim>
                                    <p:anim calcmode="lin" valueType="num">
                                      <p:cBhvr additive="base">
                                        <p:cTn id="36" dur="500" fill="hold"/>
                                        <p:tgtEl>
                                          <p:spTgt spid="12498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7" presetClass="entr" presetSubtype="0" fill="hold" grpId="0" nodeType="clickEffect">
                                  <p:stCondLst>
                                    <p:cond delay="0"/>
                                  </p:stCondLst>
                                  <p:childTnLst>
                                    <p:set>
                                      <p:cBhvr>
                                        <p:cTn id="40" dur="1" fill="hold">
                                          <p:stCondLst>
                                            <p:cond delay="0"/>
                                          </p:stCondLst>
                                        </p:cTn>
                                        <p:tgtEl>
                                          <p:spTgt spid="124988"/>
                                        </p:tgtEl>
                                        <p:attrNameLst>
                                          <p:attrName>style.visibility</p:attrName>
                                        </p:attrNameLst>
                                      </p:cBhvr>
                                      <p:to>
                                        <p:strVal val="visible"/>
                                      </p:to>
                                    </p:set>
                                    <p:animEffect transition="in" filter="fade">
                                      <p:cBhvr>
                                        <p:cTn id="41" dur="1000"/>
                                        <p:tgtEl>
                                          <p:spTgt spid="124988"/>
                                        </p:tgtEl>
                                      </p:cBhvr>
                                    </p:animEffect>
                                    <p:anim calcmode="lin" valueType="num">
                                      <p:cBhvr>
                                        <p:cTn id="42" dur="1000" fill="hold"/>
                                        <p:tgtEl>
                                          <p:spTgt spid="124988"/>
                                        </p:tgtEl>
                                        <p:attrNameLst>
                                          <p:attrName>ppt_x</p:attrName>
                                        </p:attrNameLst>
                                      </p:cBhvr>
                                      <p:tavLst>
                                        <p:tav tm="0">
                                          <p:val>
                                            <p:strVal val="#ppt_x"/>
                                          </p:val>
                                        </p:tav>
                                        <p:tav tm="100000">
                                          <p:val>
                                            <p:strVal val="#ppt_x"/>
                                          </p:val>
                                        </p:tav>
                                      </p:tavLst>
                                    </p:anim>
                                    <p:anim calcmode="lin" valueType="num">
                                      <p:cBhvr>
                                        <p:cTn id="43" dur="900" decel="100000" fill="hold"/>
                                        <p:tgtEl>
                                          <p:spTgt spid="124988"/>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2498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73" grpId="0"/>
      <p:bldP spid="124976" grpId="0"/>
      <p:bldP spid="124978" grpId="0"/>
      <p:bldP spid="124980" grpId="0"/>
      <p:bldP spid="124982" grpId="0"/>
      <p:bldP spid="124988" grpId="0"/>
      <p:bldP spid="124974" grpId="0" animBg="1"/>
      <p:bldP spid="124977" grpId="0" animBg="1"/>
      <p:bldP spid="124981"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6981" name="Rectangle 5"/>
          <p:cNvSpPr>
            <a:spLocks noChangeArrowheads="1"/>
          </p:cNvSpPr>
          <p:nvPr/>
        </p:nvSpPr>
        <p:spPr bwMode="auto">
          <a:xfrm>
            <a:off x="2438401" y="1143001"/>
            <a:ext cx="907621" cy="276999"/>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1200">
                <a:solidFill>
                  <a:srgbClr val="FFFF99"/>
                </a:solidFill>
                <a:latin typeface="Times New Roman" pitchFamily="18" charset="0"/>
              </a:rPr>
              <a:t>NOR Logic</a:t>
            </a:r>
          </a:p>
        </p:txBody>
      </p:sp>
      <p:grpSp>
        <p:nvGrpSpPr>
          <p:cNvPr id="2" name="Group 39"/>
          <p:cNvGrpSpPr>
            <a:grpSpLocks/>
          </p:cNvGrpSpPr>
          <p:nvPr/>
        </p:nvGrpSpPr>
        <p:grpSpPr bwMode="auto">
          <a:xfrm>
            <a:off x="3810000" y="3263900"/>
            <a:ext cx="304800" cy="336550"/>
            <a:chOff x="1440" y="2056"/>
            <a:chExt cx="192" cy="212"/>
          </a:xfrm>
        </p:grpSpPr>
        <p:sp>
          <p:nvSpPr>
            <p:cNvPr id="126987" name="Text Box 11"/>
            <p:cNvSpPr txBox="1">
              <a:spLocks noChangeArrowheads="1"/>
            </p:cNvSpPr>
            <p:nvPr/>
          </p:nvSpPr>
          <p:spPr bwMode="auto">
            <a:xfrm>
              <a:off x="1440" y="2056"/>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B</a:t>
              </a:r>
            </a:p>
          </p:txBody>
        </p:sp>
        <p:sp>
          <p:nvSpPr>
            <p:cNvPr id="126988" name="Line 12"/>
            <p:cNvSpPr>
              <a:spLocks noChangeShapeType="1"/>
            </p:cNvSpPr>
            <p:nvPr/>
          </p:nvSpPr>
          <p:spPr bwMode="auto">
            <a:xfrm>
              <a:off x="1504" y="2072"/>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sp>
        <p:nvSpPr>
          <p:cNvPr id="126990" name="Text Box 14"/>
          <p:cNvSpPr txBox="1">
            <a:spLocks noChangeArrowheads="1"/>
          </p:cNvSpPr>
          <p:nvPr/>
        </p:nvSpPr>
        <p:spPr bwMode="auto">
          <a:xfrm>
            <a:off x="3810000" y="289560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26992" name="Text Box 16"/>
          <p:cNvSpPr txBox="1">
            <a:spLocks noChangeArrowheads="1"/>
          </p:cNvSpPr>
          <p:nvPr/>
        </p:nvSpPr>
        <p:spPr bwMode="auto">
          <a:xfrm>
            <a:off x="3810000" y="401320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C</a:t>
            </a:r>
          </a:p>
        </p:txBody>
      </p:sp>
      <p:sp>
        <p:nvSpPr>
          <p:cNvPr id="126994" name="Text Box 18"/>
          <p:cNvSpPr txBox="1">
            <a:spLocks noChangeArrowheads="1"/>
          </p:cNvSpPr>
          <p:nvPr/>
        </p:nvSpPr>
        <p:spPr bwMode="auto">
          <a:xfrm>
            <a:off x="3810000" y="365760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26995" name="Line 19"/>
          <p:cNvSpPr>
            <a:spLocks noChangeShapeType="1"/>
          </p:cNvSpPr>
          <p:nvPr/>
        </p:nvSpPr>
        <p:spPr bwMode="auto">
          <a:xfrm>
            <a:off x="3905250" y="3697288"/>
            <a:ext cx="152400"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27007" name="Text Box 31"/>
          <p:cNvSpPr txBox="1">
            <a:spLocks noChangeArrowheads="1"/>
          </p:cNvSpPr>
          <p:nvPr/>
        </p:nvSpPr>
        <p:spPr bwMode="auto">
          <a:xfrm>
            <a:off x="7016750" y="3295650"/>
            <a:ext cx="6096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X =</a:t>
            </a:r>
          </a:p>
        </p:txBody>
      </p:sp>
      <p:sp>
        <p:nvSpPr>
          <p:cNvPr id="127012" name="Text Box 36"/>
          <p:cNvSpPr txBox="1">
            <a:spLocks noChangeArrowheads="1"/>
          </p:cNvSpPr>
          <p:nvPr/>
        </p:nvSpPr>
        <p:spPr bwMode="auto">
          <a:xfrm>
            <a:off x="2590800" y="4648200"/>
            <a:ext cx="7162800" cy="707886"/>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dirty="0">
                <a:solidFill>
                  <a:prstClr val="black"/>
                </a:solidFill>
                <a:latin typeface="Times New Roman" pitchFamily="18" charset="0"/>
              </a:rPr>
              <a:t>Again, the logic is easy to read if you cancel the two connected bubbles on a line. </a:t>
            </a:r>
          </a:p>
        </p:txBody>
      </p:sp>
      <p:grpSp>
        <p:nvGrpSpPr>
          <p:cNvPr id="3" name="Group 45"/>
          <p:cNvGrpSpPr>
            <a:grpSpLocks/>
          </p:cNvGrpSpPr>
          <p:nvPr/>
        </p:nvGrpSpPr>
        <p:grpSpPr bwMode="auto">
          <a:xfrm>
            <a:off x="2590800" y="1549400"/>
            <a:ext cx="7010400" cy="1016000"/>
            <a:chOff x="624" y="1008"/>
            <a:chExt cx="4416" cy="640"/>
          </a:xfrm>
        </p:grpSpPr>
        <p:sp>
          <p:nvSpPr>
            <p:cNvPr id="126980" name="Text Box 4"/>
            <p:cNvSpPr txBox="1">
              <a:spLocks noChangeArrowheads="1"/>
            </p:cNvSpPr>
            <p:nvPr/>
          </p:nvSpPr>
          <p:spPr bwMode="auto">
            <a:xfrm>
              <a:off x="624" y="1008"/>
              <a:ext cx="4416" cy="64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dirty="0">
                  <a:solidFill>
                    <a:prstClr val="black"/>
                  </a:solidFill>
                  <a:latin typeface="Times New Roman" pitchFamily="18" charset="0"/>
                </a:rPr>
                <a:t> Alternatively, </a:t>
              </a:r>
              <a:r>
                <a:rPr lang="en-US" sz="2000" dirty="0" err="1">
                  <a:solidFill>
                    <a:prstClr val="black"/>
                  </a:solidFill>
                  <a:latin typeface="Times New Roman" pitchFamily="18" charset="0"/>
                </a:rPr>
                <a:t>DeMorgan’s</a:t>
              </a:r>
              <a:r>
                <a:rPr lang="en-US" sz="2000" dirty="0">
                  <a:solidFill>
                    <a:prstClr val="black"/>
                  </a:solidFill>
                  <a:latin typeface="Times New Roman" pitchFamily="18" charset="0"/>
                </a:rPr>
                <a:t> theorem can be written as </a:t>
              </a:r>
              <a:r>
                <a:rPr lang="en-US" sz="2000" i="1" dirty="0">
                  <a:solidFill>
                    <a:prstClr val="black"/>
                  </a:solidFill>
                  <a:latin typeface="Times New Roman" pitchFamily="18" charset="0"/>
                </a:rPr>
                <a:t>A + B = A B</a:t>
              </a:r>
              <a:r>
                <a:rPr lang="en-US" sz="2000" dirty="0">
                  <a:solidFill>
                    <a:prstClr val="black"/>
                  </a:solidFill>
                  <a:latin typeface="Times New Roman" pitchFamily="18" charset="0"/>
                </a:rPr>
                <a:t>. By using equivalent symbols, it is simpler to read the logic of POS forms. For example, </a:t>
              </a:r>
            </a:p>
          </p:txBody>
        </p:sp>
        <p:sp>
          <p:nvSpPr>
            <p:cNvPr id="126983" name="Line 7"/>
            <p:cNvSpPr>
              <a:spLocks noChangeShapeType="1"/>
            </p:cNvSpPr>
            <p:nvPr/>
          </p:nvSpPr>
          <p:spPr bwMode="auto">
            <a:xfrm>
              <a:off x="4656" y="1031"/>
              <a:ext cx="96" cy="0"/>
            </a:xfrm>
            <a:prstGeom prst="line">
              <a:avLst/>
            </a:prstGeom>
            <a:noFill/>
            <a:ln w="12700">
              <a:solidFill>
                <a:schemeClr val="tx1"/>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26984" name="Line 8"/>
            <p:cNvSpPr>
              <a:spLocks noChangeShapeType="1"/>
            </p:cNvSpPr>
            <p:nvPr/>
          </p:nvSpPr>
          <p:spPr bwMode="auto">
            <a:xfrm>
              <a:off x="4800" y="1033"/>
              <a:ext cx="96" cy="0"/>
            </a:xfrm>
            <a:prstGeom prst="line">
              <a:avLst/>
            </a:prstGeom>
            <a:noFill/>
            <a:ln w="12700">
              <a:solidFill>
                <a:schemeClr val="tx1"/>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27013" name="Line 37"/>
            <p:cNvSpPr>
              <a:spLocks noChangeShapeType="1"/>
            </p:cNvSpPr>
            <p:nvPr/>
          </p:nvSpPr>
          <p:spPr bwMode="auto">
            <a:xfrm>
              <a:off x="4196" y="1046"/>
              <a:ext cx="240" cy="0"/>
            </a:xfrm>
            <a:prstGeom prst="line">
              <a:avLst/>
            </a:prstGeom>
            <a:noFill/>
            <a:ln w="12700">
              <a:solidFill>
                <a:schemeClr val="tx1"/>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graphicFrame>
        <p:nvGraphicFramePr>
          <p:cNvPr id="127014" name="Object 38"/>
          <p:cNvGraphicFramePr>
            <a:graphicFrameLocks noChangeAspect="1"/>
          </p:cNvGraphicFramePr>
          <p:nvPr/>
        </p:nvGraphicFramePr>
        <p:xfrm>
          <a:off x="4191001" y="2895600"/>
          <a:ext cx="3059113" cy="1435100"/>
        </p:xfrm>
        <a:graphic>
          <a:graphicData uri="http://schemas.openxmlformats.org/presentationml/2006/ole">
            <mc:AlternateContent xmlns:mc="http://schemas.openxmlformats.org/markup-compatibility/2006">
              <mc:Choice xmlns:v="urn:schemas-microsoft-com:vml" Requires="v">
                <p:oleObj spid="_x0000_s24582" name="CorelDRAW" r:id="rId4" imgW="1392480" imgH="645840" progId="">
                  <p:embed/>
                </p:oleObj>
              </mc:Choice>
              <mc:Fallback>
                <p:oleObj name="CorelDRAW" r:id="rId4" imgW="1392480" imgH="6458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1" y="2895600"/>
                        <a:ext cx="3059113"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7000" name="Text Box 24"/>
          <p:cNvSpPr txBox="1">
            <a:spLocks noChangeArrowheads="1"/>
          </p:cNvSpPr>
          <p:nvPr/>
        </p:nvSpPr>
        <p:spPr bwMode="auto">
          <a:xfrm>
            <a:off x="7473950" y="3295650"/>
            <a:ext cx="151765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srgbClr val="FF0000"/>
                </a:solidFill>
              </a:rPr>
              <a:t>(</a:t>
            </a:r>
            <a:r>
              <a:rPr lang="en-US" sz="1600" i="1">
                <a:solidFill>
                  <a:srgbClr val="FF0000"/>
                </a:solidFill>
              </a:rPr>
              <a:t>A + B</a:t>
            </a:r>
            <a:r>
              <a:rPr lang="en-US" sz="1600">
                <a:solidFill>
                  <a:srgbClr val="FF0000"/>
                </a:solidFill>
              </a:rPr>
              <a:t>)(</a:t>
            </a:r>
            <a:r>
              <a:rPr lang="en-US" sz="1600" i="1">
                <a:solidFill>
                  <a:srgbClr val="FF0000"/>
                </a:solidFill>
              </a:rPr>
              <a:t>A + C</a:t>
            </a:r>
            <a:r>
              <a:rPr lang="en-US" sz="1600">
                <a:solidFill>
                  <a:srgbClr val="FF0000"/>
                </a:solidFill>
              </a:rPr>
              <a:t>)</a:t>
            </a:r>
            <a:endParaRPr lang="en-US" sz="1600" i="1">
              <a:solidFill>
                <a:srgbClr val="FF0000"/>
              </a:solidFill>
            </a:endParaRPr>
          </a:p>
        </p:txBody>
      </p:sp>
      <p:sp>
        <p:nvSpPr>
          <p:cNvPr id="127019" name="Line 43"/>
          <p:cNvSpPr>
            <a:spLocks noChangeShapeType="1"/>
          </p:cNvSpPr>
          <p:nvPr/>
        </p:nvSpPr>
        <p:spPr bwMode="auto">
          <a:xfrm>
            <a:off x="8001000" y="3325813"/>
            <a:ext cx="152400"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27020" name="Line 44"/>
          <p:cNvSpPr>
            <a:spLocks noChangeShapeType="1"/>
          </p:cNvSpPr>
          <p:nvPr/>
        </p:nvSpPr>
        <p:spPr bwMode="auto">
          <a:xfrm>
            <a:off x="8261350" y="3325813"/>
            <a:ext cx="152400"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Tree>
    <p:extLst>
      <p:ext uri="{BB962C8B-B14F-4D97-AF65-F5344CB8AC3E}">
        <p14:creationId xmlns:p14="http://schemas.microsoft.com/office/powerpoint/2010/main" val="7648370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7000"/>
                                        </p:tgtEl>
                                        <p:attrNameLst>
                                          <p:attrName>style.visibility</p:attrName>
                                        </p:attrNameLst>
                                      </p:cBhvr>
                                      <p:to>
                                        <p:strVal val="visible"/>
                                      </p:to>
                                    </p:set>
                                    <p:anim calcmode="lin" valueType="num">
                                      <p:cBhvr additive="base">
                                        <p:cTn id="7" dur="500" fill="hold"/>
                                        <p:tgtEl>
                                          <p:spTgt spid="127000"/>
                                        </p:tgtEl>
                                        <p:attrNameLst>
                                          <p:attrName>ppt_x</p:attrName>
                                        </p:attrNameLst>
                                      </p:cBhvr>
                                      <p:tavLst>
                                        <p:tav tm="0">
                                          <p:val>
                                            <p:strVal val="1+#ppt_w/2"/>
                                          </p:val>
                                        </p:tav>
                                        <p:tav tm="100000">
                                          <p:val>
                                            <p:strVal val="#ppt_x"/>
                                          </p:val>
                                        </p:tav>
                                      </p:tavLst>
                                    </p:anim>
                                    <p:anim calcmode="lin" valueType="num">
                                      <p:cBhvr additive="base">
                                        <p:cTn id="8" dur="500" fill="hold"/>
                                        <p:tgtEl>
                                          <p:spTgt spid="12700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7019"/>
                                        </p:tgtEl>
                                        <p:attrNameLst>
                                          <p:attrName>style.visibility</p:attrName>
                                        </p:attrNameLst>
                                      </p:cBhvr>
                                      <p:to>
                                        <p:strVal val="visible"/>
                                      </p:to>
                                    </p:set>
                                    <p:anim calcmode="lin" valueType="num">
                                      <p:cBhvr additive="base">
                                        <p:cTn id="11" dur="500" fill="hold"/>
                                        <p:tgtEl>
                                          <p:spTgt spid="127019"/>
                                        </p:tgtEl>
                                        <p:attrNameLst>
                                          <p:attrName>ppt_x</p:attrName>
                                        </p:attrNameLst>
                                      </p:cBhvr>
                                      <p:tavLst>
                                        <p:tav tm="0">
                                          <p:val>
                                            <p:strVal val="1+#ppt_w/2"/>
                                          </p:val>
                                        </p:tav>
                                        <p:tav tm="100000">
                                          <p:val>
                                            <p:strVal val="#ppt_x"/>
                                          </p:val>
                                        </p:tav>
                                      </p:tavLst>
                                    </p:anim>
                                    <p:anim calcmode="lin" valueType="num">
                                      <p:cBhvr additive="base">
                                        <p:cTn id="12" dur="500" fill="hold"/>
                                        <p:tgtEl>
                                          <p:spTgt spid="12701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27020"/>
                                        </p:tgtEl>
                                        <p:attrNameLst>
                                          <p:attrName>style.visibility</p:attrName>
                                        </p:attrNameLst>
                                      </p:cBhvr>
                                      <p:to>
                                        <p:strVal val="visible"/>
                                      </p:to>
                                    </p:set>
                                    <p:anim calcmode="lin" valueType="num">
                                      <p:cBhvr additive="base">
                                        <p:cTn id="15" dur="500" fill="hold"/>
                                        <p:tgtEl>
                                          <p:spTgt spid="127020"/>
                                        </p:tgtEl>
                                        <p:attrNameLst>
                                          <p:attrName>ppt_x</p:attrName>
                                        </p:attrNameLst>
                                      </p:cBhvr>
                                      <p:tavLst>
                                        <p:tav tm="0">
                                          <p:val>
                                            <p:strVal val="1+#ppt_w/2"/>
                                          </p:val>
                                        </p:tav>
                                        <p:tav tm="100000">
                                          <p:val>
                                            <p:strVal val="#ppt_x"/>
                                          </p:val>
                                        </p:tav>
                                      </p:tavLst>
                                    </p:anim>
                                    <p:anim calcmode="lin" valueType="num">
                                      <p:cBhvr additive="base">
                                        <p:cTn id="16" dur="500" fill="hold"/>
                                        <p:tgtEl>
                                          <p:spTgt spid="12702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grpId="0" nodeType="clickEffect">
                                  <p:stCondLst>
                                    <p:cond delay="0"/>
                                  </p:stCondLst>
                                  <p:childTnLst>
                                    <p:set>
                                      <p:cBhvr>
                                        <p:cTn id="20" dur="1" fill="hold">
                                          <p:stCondLst>
                                            <p:cond delay="0"/>
                                          </p:stCondLst>
                                        </p:cTn>
                                        <p:tgtEl>
                                          <p:spTgt spid="127012"/>
                                        </p:tgtEl>
                                        <p:attrNameLst>
                                          <p:attrName>style.visibility</p:attrName>
                                        </p:attrNameLst>
                                      </p:cBhvr>
                                      <p:to>
                                        <p:strVal val="visible"/>
                                      </p:to>
                                    </p:set>
                                    <p:animEffect transition="in" filter="fade">
                                      <p:cBhvr>
                                        <p:cTn id="21" dur="1000"/>
                                        <p:tgtEl>
                                          <p:spTgt spid="127012"/>
                                        </p:tgtEl>
                                      </p:cBhvr>
                                    </p:animEffect>
                                    <p:anim calcmode="lin" valueType="num">
                                      <p:cBhvr>
                                        <p:cTn id="22" dur="1000" fill="hold"/>
                                        <p:tgtEl>
                                          <p:spTgt spid="127012"/>
                                        </p:tgtEl>
                                        <p:attrNameLst>
                                          <p:attrName>ppt_x</p:attrName>
                                        </p:attrNameLst>
                                      </p:cBhvr>
                                      <p:tavLst>
                                        <p:tav tm="0">
                                          <p:val>
                                            <p:strVal val="#ppt_x"/>
                                          </p:val>
                                        </p:tav>
                                        <p:tav tm="100000">
                                          <p:val>
                                            <p:strVal val="#ppt_x"/>
                                          </p:val>
                                        </p:tav>
                                      </p:tavLst>
                                    </p:anim>
                                    <p:anim calcmode="lin" valueType="num">
                                      <p:cBhvr>
                                        <p:cTn id="23" dur="900" decel="100000" fill="hold"/>
                                        <p:tgtEl>
                                          <p:spTgt spid="127012"/>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270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12" grpId="0"/>
      <p:bldP spid="127000" grpId="0"/>
      <p:bldP spid="127019" grpId="0" animBg="1"/>
      <p:bldP spid="1270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Coffee shop problem</a:t>
            </a:r>
          </a:p>
        </p:txBody>
      </p:sp>
      <p:sp>
        <p:nvSpPr>
          <p:cNvPr id="3" name="Content Placeholder 2"/>
          <p:cNvSpPr>
            <a:spLocks noGrp="1"/>
          </p:cNvSpPr>
          <p:nvPr>
            <p:ph idx="1"/>
          </p:nvPr>
        </p:nvSpPr>
        <p:spPr/>
        <p:txBody>
          <a:bodyPr/>
          <a:lstStyle/>
          <a:p>
            <a:pPr marL="0" indent="0">
              <a:buNone/>
            </a:pPr>
            <a:r>
              <a:rPr lang="en-IE" sz="1800" dirty="0"/>
              <a:t>Amy, Cedric, Kathy, and Marmaduke, the buyers of Jamaican Blue Mountain coffee beans for the "</a:t>
            </a:r>
            <a:r>
              <a:rPr lang="en-IE" sz="1800" dirty="0" err="1"/>
              <a:t>RedEye</a:t>
            </a:r>
            <a:r>
              <a:rPr lang="en-IE" sz="1800" dirty="0"/>
              <a:t> Coffee Company", have designed a complex voting system to decide when to buy new beans. Design and implement a digital logic system that they can use to indicate whether they should buy new beans. A “buy” order is placed if:</a:t>
            </a:r>
          </a:p>
          <a:p>
            <a:pPr marL="0" indent="0">
              <a:buNone/>
            </a:pPr>
            <a:endParaRPr lang="en-IE" sz="1800" dirty="0"/>
          </a:p>
          <a:p>
            <a:pPr marL="0" indent="0">
              <a:buNone/>
            </a:pPr>
            <a:r>
              <a:rPr lang="en-IE" sz="1800" dirty="0"/>
              <a:t>	Amy, Kathy, and Marmaduke vote NO and Cedric votes YES,</a:t>
            </a:r>
          </a:p>
          <a:p>
            <a:pPr marL="0" indent="0">
              <a:buNone/>
            </a:pPr>
            <a:r>
              <a:rPr lang="en-IE" sz="1800" dirty="0"/>
              <a:t>or	Amy and Marmaduke vote NO and the rest vote YES,</a:t>
            </a:r>
          </a:p>
          <a:p>
            <a:pPr marL="0" indent="0">
              <a:buNone/>
            </a:pPr>
            <a:r>
              <a:rPr lang="en-IE" sz="1800" dirty="0"/>
              <a:t>or	Cedric and Marmaduke vote YES and the rest vote NO,</a:t>
            </a:r>
          </a:p>
          <a:p>
            <a:pPr marL="0" indent="0">
              <a:buNone/>
            </a:pPr>
            <a:r>
              <a:rPr lang="en-IE" sz="1800" dirty="0"/>
              <a:t>or	Amy votes NO and the others vote YES,</a:t>
            </a:r>
          </a:p>
          <a:p>
            <a:pPr marL="0" indent="0">
              <a:buNone/>
            </a:pPr>
            <a:r>
              <a:rPr lang="en-IE" sz="1800" dirty="0"/>
              <a:t>or	Cedric votes NO and the others vote YES,</a:t>
            </a:r>
          </a:p>
          <a:p>
            <a:pPr marL="0" indent="0">
              <a:buNone/>
            </a:pPr>
            <a:r>
              <a:rPr lang="en-IE" sz="1800" dirty="0"/>
              <a:t>or	Cedric and Amy vote YES and the others vote NO,</a:t>
            </a:r>
          </a:p>
          <a:p>
            <a:pPr marL="0" indent="0">
              <a:buNone/>
            </a:pPr>
            <a:r>
              <a:rPr lang="en-IE" sz="1800" dirty="0"/>
              <a:t>or	Kathy votes NO and the others vote YES,</a:t>
            </a:r>
          </a:p>
          <a:p>
            <a:pPr marL="0" indent="0">
              <a:buNone/>
            </a:pPr>
            <a:r>
              <a:rPr lang="en-IE" sz="1800" dirty="0"/>
              <a:t>or	Marmaduke votes NO and the others vote YES,</a:t>
            </a:r>
          </a:p>
          <a:p>
            <a:pPr marL="0" indent="0">
              <a:buNone/>
            </a:pPr>
            <a:r>
              <a:rPr lang="en-IE" sz="1800" dirty="0"/>
              <a:t>or	Amy and Kathy vote YES and the others vote NO,</a:t>
            </a:r>
          </a:p>
          <a:p>
            <a:pPr marL="0" indent="0">
              <a:buNone/>
            </a:pPr>
            <a:r>
              <a:rPr lang="en-IE" sz="1800" dirty="0"/>
              <a:t>or	they all vote YES.</a:t>
            </a:r>
          </a:p>
          <a:p>
            <a:endParaRPr lang="en-IE" sz="18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0500" y="152400"/>
            <a:ext cx="2171700" cy="1447800"/>
          </a:xfrm>
          <a:prstGeom prst="rect">
            <a:avLst/>
          </a:prstGeom>
        </p:spPr>
      </p:pic>
    </p:spTree>
    <p:extLst>
      <p:ext uri="{BB962C8B-B14F-4D97-AF65-F5344CB8AC3E}">
        <p14:creationId xmlns:p14="http://schemas.microsoft.com/office/powerpoint/2010/main" val="14112648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IE" dirty="0"/>
              <a:t>Coffee shop problem</a:t>
            </a:r>
          </a:p>
        </p:txBody>
      </p:sp>
      <p:sp>
        <p:nvSpPr>
          <p:cNvPr id="7" name="Content Placeholder 6"/>
          <p:cNvSpPr>
            <a:spLocks noGrp="1"/>
          </p:cNvSpPr>
          <p:nvPr>
            <p:ph idx="1"/>
          </p:nvPr>
        </p:nvSpPr>
        <p:spPr/>
        <p:txBody>
          <a:bodyPr/>
          <a:lstStyle/>
          <a:p>
            <a:r>
              <a:rPr lang="en-IE" dirty="0"/>
              <a:t>Write down a Boolean expression below that has 4 Boolean inputs, A, C, K, M, corresponding to the initials of the bean buyers and a Boolean output BUY.  </a:t>
            </a:r>
          </a:p>
          <a:p>
            <a:r>
              <a:rPr lang="en-IE" dirty="0"/>
              <a:t>Using a </a:t>
            </a:r>
            <a:r>
              <a:rPr lang="en-IE" dirty="0" err="1"/>
              <a:t>Karnaugh</a:t>
            </a:r>
            <a:r>
              <a:rPr lang="en-IE" dirty="0"/>
              <a:t> map, minimise the circuit. </a:t>
            </a:r>
          </a:p>
          <a:p>
            <a:r>
              <a:rPr lang="en-IE" dirty="0"/>
              <a:t>Show that the Boolean expression for the minimised logic is given by C+AK</a:t>
            </a:r>
          </a:p>
          <a:p>
            <a:endParaRPr lang="en-IE" dirty="0"/>
          </a:p>
          <a:p>
            <a:endParaRPr lang="en-IE" dirty="0"/>
          </a:p>
          <a:p>
            <a:endParaRPr lang="en-IE" dirty="0"/>
          </a:p>
          <a:p>
            <a:endParaRPr lang="en-IE" dirty="0"/>
          </a:p>
        </p:txBody>
      </p:sp>
    </p:spTree>
    <p:extLst>
      <p:ext uri="{BB962C8B-B14F-4D97-AF65-F5344CB8AC3E}">
        <p14:creationId xmlns:p14="http://schemas.microsoft.com/office/powerpoint/2010/main" val="30958747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IE" dirty="0"/>
              <a:t>Coffee shop problem</a:t>
            </a:r>
          </a:p>
        </p:txBody>
      </p:sp>
      <p:sp>
        <p:nvSpPr>
          <p:cNvPr id="7" name="Content Placeholder 6"/>
          <p:cNvSpPr>
            <a:spLocks noGrp="1"/>
          </p:cNvSpPr>
          <p:nvPr>
            <p:ph idx="1"/>
          </p:nvPr>
        </p:nvSpPr>
        <p:spPr/>
        <p:txBody>
          <a:bodyPr/>
          <a:lstStyle/>
          <a:p>
            <a:r>
              <a:rPr lang="en-IE" dirty="0"/>
              <a:t>Prove that Marmaduke has no influence whatsoever on the vote, that is, the minimised logic does not contain M</a:t>
            </a:r>
          </a:p>
          <a:p>
            <a:r>
              <a:rPr lang="en-IE" dirty="0"/>
              <a:t>Implement the minimised circuit using logic gates</a:t>
            </a:r>
          </a:p>
          <a:p>
            <a:r>
              <a:rPr lang="en-IE" dirty="0"/>
              <a:t>Think carefully about what you are going to do regarding Marmaduke’s button</a:t>
            </a:r>
          </a:p>
          <a:p>
            <a:endParaRPr lang="en-IE" dirty="0"/>
          </a:p>
          <a:p>
            <a:endParaRPr lang="en-IE" dirty="0"/>
          </a:p>
          <a:p>
            <a:endParaRPr lang="en-IE" dirty="0"/>
          </a:p>
          <a:p>
            <a:endParaRPr lang="en-IE" dirty="0"/>
          </a:p>
          <a:p>
            <a:endParaRPr lang="en-IE" dirty="0"/>
          </a:p>
        </p:txBody>
      </p:sp>
    </p:spTree>
    <p:extLst>
      <p:ext uri="{BB962C8B-B14F-4D97-AF65-F5344CB8AC3E}">
        <p14:creationId xmlns:p14="http://schemas.microsoft.com/office/powerpoint/2010/main" val="38674007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129067" name="Object 43"/>
          <p:cNvGraphicFramePr>
            <a:graphicFrameLocks noChangeAspect="1"/>
          </p:cNvGraphicFramePr>
          <p:nvPr>
            <p:extLst/>
          </p:nvPr>
        </p:nvGraphicFramePr>
        <p:xfrm>
          <a:off x="2743200" y="3505200"/>
          <a:ext cx="3352800" cy="2565400"/>
        </p:xfrm>
        <a:graphic>
          <a:graphicData uri="http://schemas.openxmlformats.org/presentationml/2006/ole">
            <mc:AlternateContent xmlns:mc="http://schemas.openxmlformats.org/markup-compatibility/2006">
              <mc:Choice xmlns:v="urn:schemas-microsoft-com:vml" Requires="v">
                <p:oleObj spid="_x0000_s25610" name="CorelDRAW" r:id="rId4" imgW="1690920" imgH="1276920" progId="">
                  <p:embed/>
                </p:oleObj>
              </mc:Choice>
              <mc:Fallback>
                <p:oleObj name="CorelDRAW" r:id="rId4" imgW="1690920" imgH="12769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505200"/>
                        <a:ext cx="3352800"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28" name="Text Box 4"/>
          <p:cNvSpPr txBox="1">
            <a:spLocks noChangeArrowheads="1"/>
          </p:cNvSpPr>
          <p:nvPr/>
        </p:nvSpPr>
        <p:spPr bwMode="auto">
          <a:xfrm>
            <a:off x="2514600" y="1600200"/>
            <a:ext cx="70104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 </a:t>
            </a:r>
          </a:p>
        </p:txBody>
      </p:sp>
      <p:sp>
        <p:nvSpPr>
          <p:cNvPr id="129029" name="Rectangle 5"/>
          <p:cNvSpPr>
            <a:spLocks noChangeArrowheads="1"/>
          </p:cNvSpPr>
          <p:nvPr/>
        </p:nvSpPr>
        <p:spPr bwMode="auto">
          <a:xfrm>
            <a:off x="2438400" y="1143000"/>
            <a:ext cx="2100768"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Pulsed Waveforms</a:t>
            </a:r>
          </a:p>
        </p:txBody>
      </p:sp>
      <p:sp>
        <p:nvSpPr>
          <p:cNvPr id="129046" name="Text Box 22"/>
          <p:cNvSpPr txBox="1">
            <a:spLocks noChangeArrowheads="1"/>
          </p:cNvSpPr>
          <p:nvPr/>
        </p:nvSpPr>
        <p:spPr bwMode="auto">
          <a:xfrm>
            <a:off x="2514600" y="1676401"/>
            <a:ext cx="7315200" cy="1323439"/>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For combinational circuits with pulsed inputs, the output can be predicted by developing intermediate outputs and combining the result. For example, the circuit shown can be analyzed at the outputs of the OR gates:</a:t>
            </a:r>
          </a:p>
        </p:txBody>
      </p:sp>
      <p:graphicFrame>
        <p:nvGraphicFramePr>
          <p:cNvPr id="129047" name="Object 23"/>
          <p:cNvGraphicFramePr>
            <a:graphicFrameLocks noChangeAspect="1"/>
          </p:cNvGraphicFramePr>
          <p:nvPr>
            <p:extLst/>
          </p:nvPr>
        </p:nvGraphicFramePr>
        <p:xfrm>
          <a:off x="6324600" y="3505201"/>
          <a:ext cx="3657600" cy="1495425"/>
        </p:xfrm>
        <a:graphic>
          <a:graphicData uri="http://schemas.openxmlformats.org/presentationml/2006/ole">
            <mc:AlternateContent xmlns:mc="http://schemas.openxmlformats.org/markup-compatibility/2006">
              <mc:Choice xmlns:v="urn:schemas-microsoft-com:vml" Requires="v">
                <p:oleObj spid="_x0000_s25611" name="CorelDRAW" r:id="rId6" imgW="1820160" imgH="734400" progId="">
                  <p:embed/>
                </p:oleObj>
              </mc:Choice>
              <mc:Fallback>
                <p:oleObj name="CorelDRAW" r:id="rId6" imgW="1820160" imgH="7344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3505201"/>
                        <a:ext cx="36576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49" name="Text Box 25"/>
          <p:cNvSpPr txBox="1">
            <a:spLocks noChangeArrowheads="1"/>
          </p:cNvSpPr>
          <p:nvPr/>
        </p:nvSpPr>
        <p:spPr bwMode="auto">
          <a:xfrm>
            <a:off x="6096000" y="3657600"/>
            <a:ext cx="3810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srgbClr val="FF0000"/>
                </a:solidFill>
              </a:rPr>
              <a:t>A</a:t>
            </a:r>
          </a:p>
        </p:txBody>
      </p:sp>
      <p:sp>
        <p:nvSpPr>
          <p:cNvPr id="129050" name="Text Box 26"/>
          <p:cNvSpPr txBox="1">
            <a:spLocks noChangeArrowheads="1"/>
          </p:cNvSpPr>
          <p:nvPr/>
        </p:nvSpPr>
        <p:spPr bwMode="auto">
          <a:xfrm>
            <a:off x="6096000" y="3930650"/>
            <a:ext cx="3810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srgbClr val="FF0000"/>
                </a:solidFill>
              </a:rPr>
              <a:t>B</a:t>
            </a:r>
          </a:p>
        </p:txBody>
      </p:sp>
      <p:sp>
        <p:nvSpPr>
          <p:cNvPr id="129051" name="Text Box 27"/>
          <p:cNvSpPr txBox="1">
            <a:spLocks noChangeArrowheads="1"/>
          </p:cNvSpPr>
          <p:nvPr/>
        </p:nvSpPr>
        <p:spPr bwMode="auto">
          <a:xfrm>
            <a:off x="6096000" y="4387850"/>
            <a:ext cx="3810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srgbClr val="FF0000"/>
                </a:solidFill>
              </a:rPr>
              <a:t>C</a:t>
            </a:r>
          </a:p>
        </p:txBody>
      </p:sp>
      <p:sp>
        <p:nvSpPr>
          <p:cNvPr id="129052" name="Text Box 28"/>
          <p:cNvSpPr txBox="1">
            <a:spLocks noChangeArrowheads="1"/>
          </p:cNvSpPr>
          <p:nvPr/>
        </p:nvSpPr>
        <p:spPr bwMode="auto">
          <a:xfrm>
            <a:off x="6096000" y="4724400"/>
            <a:ext cx="3810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srgbClr val="FF0000"/>
                </a:solidFill>
              </a:rPr>
              <a:t>D</a:t>
            </a:r>
          </a:p>
        </p:txBody>
      </p:sp>
      <p:sp>
        <p:nvSpPr>
          <p:cNvPr id="129053" name="Text Box 29"/>
          <p:cNvSpPr txBox="1">
            <a:spLocks noChangeArrowheads="1"/>
          </p:cNvSpPr>
          <p:nvPr/>
        </p:nvSpPr>
        <p:spPr bwMode="auto">
          <a:xfrm>
            <a:off x="2362200" y="3505200"/>
            <a:ext cx="3810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srgbClr val="FF0000"/>
                </a:solidFill>
              </a:rPr>
              <a:t>A</a:t>
            </a:r>
          </a:p>
        </p:txBody>
      </p:sp>
      <p:sp>
        <p:nvSpPr>
          <p:cNvPr id="129054" name="Text Box 30"/>
          <p:cNvSpPr txBox="1">
            <a:spLocks noChangeArrowheads="1"/>
          </p:cNvSpPr>
          <p:nvPr/>
        </p:nvSpPr>
        <p:spPr bwMode="auto">
          <a:xfrm>
            <a:off x="2362200" y="3886200"/>
            <a:ext cx="3810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srgbClr val="FF0000"/>
                </a:solidFill>
              </a:rPr>
              <a:t>B</a:t>
            </a:r>
          </a:p>
        </p:txBody>
      </p:sp>
      <p:sp>
        <p:nvSpPr>
          <p:cNvPr id="129055" name="Text Box 31"/>
          <p:cNvSpPr txBox="1">
            <a:spLocks noChangeArrowheads="1"/>
          </p:cNvSpPr>
          <p:nvPr/>
        </p:nvSpPr>
        <p:spPr bwMode="auto">
          <a:xfrm>
            <a:off x="2362200" y="4267200"/>
            <a:ext cx="3810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srgbClr val="FF0000"/>
                </a:solidFill>
              </a:rPr>
              <a:t>C</a:t>
            </a:r>
          </a:p>
        </p:txBody>
      </p:sp>
      <p:sp>
        <p:nvSpPr>
          <p:cNvPr id="129056" name="Text Box 32"/>
          <p:cNvSpPr txBox="1">
            <a:spLocks noChangeArrowheads="1"/>
          </p:cNvSpPr>
          <p:nvPr/>
        </p:nvSpPr>
        <p:spPr bwMode="auto">
          <a:xfrm>
            <a:off x="2362200" y="4648200"/>
            <a:ext cx="3810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srgbClr val="FF0000"/>
                </a:solidFill>
              </a:rPr>
              <a:t>D</a:t>
            </a:r>
          </a:p>
        </p:txBody>
      </p:sp>
      <p:sp>
        <p:nvSpPr>
          <p:cNvPr id="129057" name="Text Box 33"/>
          <p:cNvSpPr txBox="1">
            <a:spLocks noChangeArrowheads="1"/>
          </p:cNvSpPr>
          <p:nvPr/>
        </p:nvSpPr>
        <p:spPr bwMode="auto">
          <a:xfrm>
            <a:off x="7738753" y="3742542"/>
            <a:ext cx="676894" cy="400110"/>
          </a:xfrm>
          <a:prstGeom prst="rect">
            <a:avLst/>
          </a:prstGeom>
          <a:noFill/>
          <a:ln w="9525">
            <a:noFill/>
            <a:miter lim="800000"/>
            <a:headEnd/>
            <a:tailEnd/>
          </a:ln>
          <a:effectLst/>
        </p:spPr>
        <p:txBody>
          <a:bodyPr wrap="square">
            <a:spAutoFit/>
          </a:bodyPr>
          <a:lstStyle/>
          <a:p>
            <a:pPr defTabSz="914400" eaLnBrk="0" fontAlgn="base" hangingPunct="0">
              <a:spcBef>
                <a:spcPct val="50000"/>
              </a:spcBef>
              <a:spcAft>
                <a:spcPct val="0"/>
              </a:spcAft>
            </a:pPr>
            <a:r>
              <a:rPr lang="en-US" sz="2000" i="1" dirty="0">
                <a:solidFill>
                  <a:prstClr val="black"/>
                </a:solidFill>
              </a:rPr>
              <a:t>G</a:t>
            </a:r>
            <a:r>
              <a:rPr lang="en-US" sz="2000" baseline="-25000" dirty="0">
                <a:solidFill>
                  <a:prstClr val="black"/>
                </a:solidFill>
              </a:rPr>
              <a:t>1</a:t>
            </a:r>
          </a:p>
        </p:txBody>
      </p:sp>
      <p:sp>
        <p:nvSpPr>
          <p:cNvPr id="129058" name="Text Box 34"/>
          <p:cNvSpPr txBox="1">
            <a:spLocks noChangeArrowheads="1"/>
          </p:cNvSpPr>
          <p:nvPr/>
        </p:nvSpPr>
        <p:spPr bwMode="auto">
          <a:xfrm>
            <a:off x="7738753" y="4540250"/>
            <a:ext cx="490847" cy="400110"/>
          </a:xfrm>
          <a:prstGeom prst="rect">
            <a:avLst/>
          </a:prstGeom>
          <a:noFill/>
          <a:ln w="9525">
            <a:noFill/>
            <a:miter lim="800000"/>
            <a:headEnd/>
            <a:tailEnd/>
          </a:ln>
          <a:effectLst/>
        </p:spPr>
        <p:txBody>
          <a:bodyPr wrap="square">
            <a:spAutoFit/>
          </a:bodyPr>
          <a:lstStyle/>
          <a:p>
            <a:pPr defTabSz="914400" eaLnBrk="0" fontAlgn="base" hangingPunct="0">
              <a:spcBef>
                <a:spcPct val="50000"/>
              </a:spcBef>
              <a:spcAft>
                <a:spcPct val="0"/>
              </a:spcAft>
            </a:pPr>
            <a:r>
              <a:rPr lang="en-US" sz="2000" i="1" dirty="0">
                <a:solidFill>
                  <a:prstClr val="black"/>
                </a:solidFill>
              </a:rPr>
              <a:t>G</a:t>
            </a:r>
            <a:r>
              <a:rPr lang="en-US" sz="2000" baseline="-25000" dirty="0">
                <a:solidFill>
                  <a:prstClr val="black"/>
                </a:solidFill>
              </a:rPr>
              <a:t>2</a:t>
            </a:r>
          </a:p>
        </p:txBody>
      </p:sp>
      <p:sp>
        <p:nvSpPr>
          <p:cNvPr id="129059" name="Text Box 35"/>
          <p:cNvSpPr txBox="1">
            <a:spLocks noChangeArrowheads="1"/>
          </p:cNvSpPr>
          <p:nvPr/>
        </p:nvSpPr>
        <p:spPr bwMode="auto">
          <a:xfrm>
            <a:off x="8991600" y="4130705"/>
            <a:ext cx="685800" cy="400110"/>
          </a:xfrm>
          <a:prstGeom prst="rect">
            <a:avLst/>
          </a:prstGeom>
          <a:noFill/>
          <a:ln w="9525">
            <a:noFill/>
            <a:miter lim="800000"/>
            <a:headEnd/>
            <a:tailEnd/>
          </a:ln>
          <a:effectLst/>
        </p:spPr>
        <p:txBody>
          <a:bodyPr wrap="square">
            <a:spAutoFit/>
          </a:bodyPr>
          <a:lstStyle/>
          <a:p>
            <a:pPr defTabSz="914400" eaLnBrk="0" fontAlgn="base" hangingPunct="0">
              <a:spcBef>
                <a:spcPct val="50000"/>
              </a:spcBef>
              <a:spcAft>
                <a:spcPct val="0"/>
              </a:spcAft>
            </a:pPr>
            <a:r>
              <a:rPr lang="en-US" sz="2000" i="1" dirty="0">
                <a:solidFill>
                  <a:srgbClr val="008000"/>
                </a:solidFill>
              </a:rPr>
              <a:t>G</a:t>
            </a:r>
            <a:r>
              <a:rPr lang="en-US" sz="2000" baseline="-25000" dirty="0">
                <a:solidFill>
                  <a:srgbClr val="008000"/>
                </a:solidFill>
              </a:rPr>
              <a:t>3</a:t>
            </a:r>
          </a:p>
        </p:txBody>
      </p:sp>
      <p:sp>
        <p:nvSpPr>
          <p:cNvPr id="129060" name="Text Box 36"/>
          <p:cNvSpPr txBox="1">
            <a:spLocks noChangeArrowheads="1"/>
          </p:cNvSpPr>
          <p:nvPr/>
        </p:nvSpPr>
        <p:spPr bwMode="auto">
          <a:xfrm>
            <a:off x="2208810" y="5029200"/>
            <a:ext cx="610590" cy="400110"/>
          </a:xfrm>
          <a:prstGeom prst="rect">
            <a:avLst/>
          </a:prstGeom>
          <a:noFill/>
          <a:ln w="9525">
            <a:noFill/>
            <a:miter lim="800000"/>
            <a:headEnd/>
            <a:tailEnd/>
          </a:ln>
          <a:effectLst/>
        </p:spPr>
        <p:txBody>
          <a:bodyPr wrap="square">
            <a:spAutoFit/>
          </a:bodyPr>
          <a:lstStyle/>
          <a:p>
            <a:pPr defTabSz="914400" eaLnBrk="0" fontAlgn="base" hangingPunct="0">
              <a:spcBef>
                <a:spcPct val="50000"/>
              </a:spcBef>
              <a:spcAft>
                <a:spcPct val="0"/>
              </a:spcAft>
            </a:pPr>
            <a:r>
              <a:rPr lang="en-US" sz="2000" i="1" dirty="0">
                <a:solidFill>
                  <a:prstClr val="black"/>
                </a:solidFill>
              </a:rPr>
              <a:t>G</a:t>
            </a:r>
            <a:r>
              <a:rPr lang="en-US" sz="2000" i="1" baseline="-25000" dirty="0">
                <a:solidFill>
                  <a:prstClr val="black"/>
                </a:solidFill>
              </a:rPr>
              <a:t>1</a:t>
            </a:r>
            <a:endParaRPr lang="en-US" sz="2000" baseline="-25000" dirty="0">
              <a:solidFill>
                <a:prstClr val="black"/>
              </a:solidFill>
            </a:endParaRPr>
          </a:p>
        </p:txBody>
      </p:sp>
      <p:sp>
        <p:nvSpPr>
          <p:cNvPr id="129061" name="Text Box 37"/>
          <p:cNvSpPr txBox="1">
            <a:spLocks noChangeArrowheads="1"/>
          </p:cNvSpPr>
          <p:nvPr/>
        </p:nvSpPr>
        <p:spPr bwMode="auto">
          <a:xfrm>
            <a:off x="2208810" y="5410200"/>
            <a:ext cx="610590" cy="400110"/>
          </a:xfrm>
          <a:prstGeom prst="rect">
            <a:avLst/>
          </a:prstGeom>
          <a:noFill/>
          <a:ln w="9525">
            <a:noFill/>
            <a:miter lim="800000"/>
            <a:headEnd/>
            <a:tailEnd/>
          </a:ln>
          <a:effectLst/>
        </p:spPr>
        <p:txBody>
          <a:bodyPr wrap="square">
            <a:spAutoFit/>
          </a:bodyPr>
          <a:lstStyle/>
          <a:p>
            <a:pPr defTabSz="914400" eaLnBrk="0" fontAlgn="base" hangingPunct="0">
              <a:spcBef>
                <a:spcPct val="50000"/>
              </a:spcBef>
              <a:spcAft>
                <a:spcPct val="0"/>
              </a:spcAft>
            </a:pPr>
            <a:r>
              <a:rPr lang="en-US" sz="2000" i="1" dirty="0">
                <a:solidFill>
                  <a:prstClr val="black"/>
                </a:solidFill>
              </a:rPr>
              <a:t>G</a:t>
            </a:r>
            <a:r>
              <a:rPr lang="en-US" sz="2000" baseline="-25000" dirty="0">
                <a:solidFill>
                  <a:prstClr val="black"/>
                </a:solidFill>
              </a:rPr>
              <a:t>2</a:t>
            </a:r>
          </a:p>
        </p:txBody>
      </p:sp>
      <p:sp>
        <p:nvSpPr>
          <p:cNvPr id="129062" name="Text Box 38"/>
          <p:cNvSpPr txBox="1">
            <a:spLocks noChangeArrowheads="1"/>
          </p:cNvSpPr>
          <p:nvPr/>
        </p:nvSpPr>
        <p:spPr bwMode="auto">
          <a:xfrm>
            <a:off x="2208810" y="5715000"/>
            <a:ext cx="610590" cy="400110"/>
          </a:xfrm>
          <a:prstGeom prst="rect">
            <a:avLst/>
          </a:prstGeom>
          <a:noFill/>
          <a:ln w="9525">
            <a:noFill/>
            <a:miter lim="800000"/>
            <a:headEnd/>
            <a:tailEnd/>
          </a:ln>
          <a:effectLst/>
        </p:spPr>
        <p:txBody>
          <a:bodyPr wrap="square">
            <a:spAutoFit/>
          </a:bodyPr>
          <a:lstStyle/>
          <a:p>
            <a:pPr defTabSz="914400" eaLnBrk="0" fontAlgn="base" hangingPunct="0">
              <a:spcBef>
                <a:spcPct val="50000"/>
              </a:spcBef>
              <a:spcAft>
                <a:spcPct val="0"/>
              </a:spcAft>
            </a:pPr>
            <a:r>
              <a:rPr lang="en-US" sz="2000" i="1" dirty="0">
                <a:solidFill>
                  <a:srgbClr val="008000"/>
                </a:solidFill>
              </a:rPr>
              <a:t>G</a:t>
            </a:r>
            <a:r>
              <a:rPr lang="en-US" sz="2000" baseline="-25000" dirty="0">
                <a:solidFill>
                  <a:srgbClr val="008000"/>
                </a:solidFill>
              </a:rPr>
              <a:t>3</a:t>
            </a:r>
          </a:p>
        </p:txBody>
      </p:sp>
      <p:sp>
        <p:nvSpPr>
          <p:cNvPr id="129063" name="Rectangle 39"/>
          <p:cNvSpPr>
            <a:spLocks noChangeArrowheads="1"/>
          </p:cNvSpPr>
          <p:nvPr/>
        </p:nvSpPr>
        <p:spPr bwMode="auto">
          <a:xfrm>
            <a:off x="8077200" y="5029200"/>
            <a:ext cx="3505200" cy="304800"/>
          </a:xfrm>
          <a:prstGeom prst="rect">
            <a:avLst/>
          </a:prstGeom>
          <a:solidFill>
            <a:srgbClr val="FFFFFF"/>
          </a:solidFill>
          <a:ln w="9525">
            <a:noFill/>
            <a:miter lim="800000"/>
            <a:headEnd/>
            <a:tailEnd/>
          </a:ln>
          <a:effectLst/>
        </p:spPr>
        <p:txBody>
          <a:bodyPr wrap="none" anchor="ctr"/>
          <a:lstStyle/>
          <a:p>
            <a:pPr defTabSz="914400" eaLnBrk="0" fontAlgn="base" hangingPunct="0">
              <a:spcBef>
                <a:spcPct val="0"/>
              </a:spcBef>
              <a:spcAft>
                <a:spcPct val="0"/>
              </a:spcAft>
            </a:pPr>
            <a:endParaRPr lang="en-GB" sz="2000">
              <a:solidFill>
                <a:prstClr val="black"/>
              </a:solidFill>
              <a:latin typeface="Times New Roman" pitchFamily="18" charset="0"/>
            </a:endParaRPr>
          </a:p>
        </p:txBody>
      </p:sp>
    </p:spTree>
    <p:extLst>
      <p:ext uri="{BB962C8B-B14F-4D97-AF65-F5344CB8AC3E}">
        <p14:creationId xmlns:p14="http://schemas.microsoft.com/office/powerpoint/2010/main" val="10924611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000"/>
                                        <p:tgtEl>
                                          <p:spTgt spid="129063"/>
                                        </p:tgtEl>
                                      </p:cBhvr>
                                    </p:animEffect>
                                    <p:set>
                                      <p:cBhvr>
                                        <p:cTn id="7" dur="1" fill="hold">
                                          <p:stCondLst>
                                            <p:cond delay="999"/>
                                          </p:stCondLst>
                                        </p:cTn>
                                        <p:tgtEl>
                                          <p:spTgt spid="1290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79361-36D2-40E1-825A-5941647F7F0B}"/>
              </a:ext>
            </a:extLst>
          </p:cNvPr>
          <p:cNvSpPr>
            <a:spLocks noGrp="1"/>
          </p:cNvSpPr>
          <p:nvPr>
            <p:ph type="title"/>
          </p:nvPr>
        </p:nvSpPr>
        <p:spPr/>
        <p:txBody>
          <a:bodyPr/>
          <a:lstStyle/>
          <a:p>
            <a:r>
              <a:rPr lang="en-US" dirty="0"/>
              <a:t>Basic Combinational Logic circuits</a:t>
            </a:r>
          </a:p>
        </p:txBody>
      </p:sp>
      <p:sp>
        <p:nvSpPr>
          <p:cNvPr id="3" name="Content Placeholder 2">
            <a:extLst>
              <a:ext uri="{FF2B5EF4-FFF2-40B4-BE49-F238E27FC236}">
                <a16:creationId xmlns:a16="http://schemas.microsoft.com/office/drawing/2014/main" id="{13935FC1-008D-4A03-B571-F71A35A121B1}"/>
              </a:ext>
            </a:extLst>
          </p:cNvPr>
          <p:cNvSpPr>
            <a:spLocks noGrp="1"/>
          </p:cNvSpPr>
          <p:nvPr>
            <p:ph idx="1"/>
          </p:nvPr>
        </p:nvSpPr>
        <p:spPr/>
        <p:txBody>
          <a:bodyPr/>
          <a:lstStyle/>
          <a:p>
            <a:r>
              <a:rPr lang="en-US" dirty="0"/>
              <a:t>Sum Of Product (SOP) expressions are implemented using an AND gate for each product term and one OR gate for summing all of the product terms.</a:t>
            </a:r>
          </a:p>
          <a:p>
            <a:r>
              <a:rPr lang="en-US" dirty="0"/>
              <a:t>This is called AND-OR logic</a:t>
            </a:r>
          </a:p>
          <a:p>
            <a:r>
              <a:rPr lang="en-US" dirty="0"/>
              <a:t>It is the basic form for realizing standard Boolean functions</a:t>
            </a:r>
          </a:p>
          <a:p>
            <a:r>
              <a:rPr lang="en-US" dirty="0"/>
              <a:t>Note that AND-OR-Invert, Exclusive-OR and Exclusive-NOR are forms of AND-OR logic</a:t>
            </a:r>
          </a:p>
          <a:p>
            <a:endParaRPr lang="en-US" dirty="0"/>
          </a:p>
        </p:txBody>
      </p:sp>
    </p:spTree>
    <p:extLst>
      <p:ext uri="{BB962C8B-B14F-4D97-AF65-F5344CB8AC3E}">
        <p14:creationId xmlns:p14="http://schemas.microsoft.com/office/powerpoint/2010/main" val="1832622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133147" name="Object 27"/>
          <p:cNvGraphicFramePr>
            <a:graphicFrameLocks noChangeAspect="1"/>
          </p:cNvGraphicFramePr>
          <p:nvPr/>
        </p:nvGraphicFramePr>
        <p:xfrm>
          <a:off x="2971800" y="4267201"/>
          <a:ext cx="3352800" cy="1908175"/>
        </p:xfrm>
        <a:graphic>
          <a:graphicData uri="http://schemas.openxmlformats.org/presentationml/2006/ole">
            <mc:AlternateContent xmlns:mc="http://schemas.openxmlformats.org/markup-compatibility/2006">
              <mc:Choice xmlns:v="urn:schemas-microsoft-com:vml" Requires="v">
                <p:oleObj spid="_x0000_s26634" name="CorelDRAW" r:id="rId4" imgW="1690920" imgH="948600" progId="">
                  <p:embed/>
                </p:oleObj>
              </mc:Choice>
              <mc:Fallback>
                <p:oleObj name="CorelDRAW" r:id="rId4" imgW="1690920" imgH="9486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4267201"/>
                        <a:ext cx="3352800"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25" name="Text Box 5"/>
          <p:cNvSpPr txBox="1">
            <a:spLocks noChangeArrowheads="1"/>
          </p:cNvSpPr>
          <p:nvPr/>
        </p:nvSpPr>
        <p:spPr bwMode="auto">
          <a:xfrm>
            <a:off x="2514600" y="1600201"/>
            <a:ext cx="7010400" cy="276999"/>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200">
                <a:solidFill>
                  <a:prstClr val="black"/>
                </a:solidFill>
                <a:latin typeface="Times New Roman" pitchFamily="18" charset="0"/>
              </a:rPr>
              <a:t> </a:t>
            </a:r>
          </a:p>
        </p:txBody>
      </p:sp>
      <p:sp>
        <p:nvSpPr>
          <p:cNvPr id="133126" name="Rectangle 6"/>
          <p:cNvSpPr>
            <a:spLocks noChangeArrowheads="1"/>
          </p:cNvSpPr>
          <p:nvPr/>
        </p:nvSpPr>
        <p:spPr bwMode="auto">
          <a:xfrm>
            <a:off x="2438401" y="1143001"/>
            <a:ext cx="1338187" cy="276999"/>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1200">
                <a:solidFill>
                  <a:srgbClr val="FFFF99"/>
                </a:solidFill>
                <a:latin typeface="Times New Roman" pitchFamily="18" charset="0"/>
              </a:rPr>
              <a:t>Pulsed Waveforms</a:t>
            </a:r>
          </a:p>
        </p:txBody>
      </p:sp>
      <p:sp>
        <p:nvSpPr>
          <p:cNvPr id="133127" name="Text Box 7"/>
          <p:cNvSpPr txBox="1">
            <a:spLocks noChangeArrowheads="1"/>
          </p:cNvSpPr>
          <p:nvPr/>
        </p:nvSpPr>
        <p:spPr bwMode="auto">
          <a:xfrm>
            <a:off x="2362200" y="1600201"/>
            <a:ext cx="5410200" cy="10064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Alternatively, you can develop the truth table for the circuit and enter 0’s and 1’s on the waveforms. Then read the output from the table.</a:t>
            </a:r>
          </a:p>
        </p:txBody>
      </p:sp>
      <p:graphicFrame>
        <p:nvGraphicFramePr>
          <p:cNvPr id="133128" name="Object 8"/>
          <p:cNvGraphicFramePr>
            <a:graphicFrameLocks noChangeAspect="1"/>
          </p:cNvGraphicFramePr>
          <p:nvPr/>
        </p:nvGraphicFramePr>
        <p:xfrm>
          <a:off x="2971800" y="2590801"/>
          <a:ext cx="3657600" cy="1495425"/>
        </p:xfrm>
        <a:graphic>
          <a:graphicData uri="http://schemas.openxmlformats.org/presentationml/2006/ole">
            <mc:AlternateContent xmlns:mc="http://schemas.openxmlformats.org/markup-compatibility/2006">
              <mc:Choice xmlns:v="urn:schemas-microsoft-com:vml" Requires="v">
                <p:oleObj spid="_x0000_s26635" name="CorelDRAW" r:id="rId6" imgW="1820160" imgH="734400" progId="">
                  <p:embed/>
                </p:oleObj>
              </mc:Choice>
              <mc:Fallback>
                <p:oleObj name="CorelDRAW" r:id="rId6" imgW="1820160" imgH="7344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2590801"/>
                        <a:ext cx="36576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29" name="Text Box 9"/>
          <p:cNvSpPr txBox="1">
            <a:spLocks noChangeArrowheads="1"/>
          </p:cNvSpPr>
          <p:nvPr/>
        </p:nvSpPr>
        <p:spPr bwMode="auto">
          <a:xfrm>
            <a:off x="2743200" y="2743200"/>
            <a:ext cx="3810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33130" name="Text Box 10"/>
          <p:cNvSpPr txBox="1">
            <a:spLocks noChangeArrowheads="1"/>
          </p:cNvSpPr>
          <p:nvPr/>
        </p:nvSpPr>
        <p:spPr bwMode="auto">
          <a:xfrm>
            <a:off x="2743200" y="3016250"/>
            <a:ext cx="3810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B</a:t>
            </a:r>
          </a:p>
        </p:txBody>
      </p:sp>
      <p:sp>
        <p:nvSpPr>
          <p:cNvPr id="133131" name="Text Box 11"/>
          <p:cNvSpPr txBox="1">
            <a:spLocks noChangeArrowheads="1"/>
          </p:cNvSpPr>
          <p:nvPr/>
        </p:nvSpPr>
        <p:spPr bwMode="auto">
          <a:xfrm>
            <a:off x="2743200" y="3473450"/>
            <a:ext cx="3810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C</a:t>
            </a:r>
          </a:p>
        </p:txBody>
      </p:sp>
      <p:sp>
        <p:nvSpPr>
          <p:cNvPr id="133132" name="Text Box 12"/>
          <p:cNvSpPr txBox="1">
            <a:spLocks noChangeArrowheads="1"/>
          </p:cNvSpPr>
          <p:nvPr/>
        </p:nvSpPr>
        <p:spPr bwMode="auto">
          <a:xfrm>
            <a:off x="2743200" y="3810000"/>
            <a:ext cx="3810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D</a:t>
            </a:r>
          </a:p>
        </p:txBody>
      </p:sp>
      <p:sp>
        <p:nvSpPr>
          <p:cNvPr id="133133" name="Text Box 13"/>
          <p:cNvSpPr txBox="1">
            <a:spLocks noChangeArrowheads="1"/>
          </p:cNvSpPr>
          <p:nvPr/>
        </p:nvSpPr>
        <p:spPr bwMode="auto">
          <a:xfrm>
            <a:off x="2590800" y="4235450"/>
            <a:ext cx="3810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33134" name="Text Box 14"/>
          <p:cNvSpPr txBox="1">
            <a:spLocks noChangeArrowheads="1"/>
          </p:cNvSpPr>
          <p:nvPr/>
        </p:nvSpPr>
        <p:spPr bwMode="auto">
          <a:xfrm>
            <a:off x="2590800" y="4648200"/>
            <a:ext cx="3810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B</a:t>
            </a:r>
          </a:p>
        </p:txBody>
      </p:sp>
      <p:sp>
        <p:nvSpPr>
          <p:cNvPr id="133135" name="Text Box 15"/>
          <p:cNvSpPr txBox="1">
            <a:spLocks noChangeArrowheads="1"/>
          </p:cNvSpPr>
          <p:nvPr/>
        </p:nvSpPr>
        <p:spPr bwMode="auto">
          <a:xfrm>
            <a:off x="2590800" y="5029200"/>
            <a:ext cx="3810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C</a:t>
            </a:r>
          </a:p>
        </p:txBody>
      </p:sp>
      <p:sp>
        <p:nvSpPr>
          <p:cNvPr id="133136" name="Text Box 16"/>
          <p:cNvSpPr txBox="1">
            <a:spLocks noChangeArrowheads="1"/>
          </p:cNvSpPr>
          <p:nvPr/>
        </p:nvSpPr>
        <p:spPr bwMode="auto">
          <a:xfrm>
            <a:off x="2590800" y="5410200"/>
            <a:ext cx="3810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D</a:t>
            </a:r>
          </a:p>
        </p:txBody>
      </p:sp>
      <p:sp>
        <p:nvSpPr>
          <p:cNvPr id="133137" name="Text Box 17"/>
          <p:cNvSpPr txBox="1">
            <a:spLocks noChangeArrowheads="1"/>
          </p:cNvSpPr>
          <p:nvPr/>
        </p:nvSpPr>
        <p:spPr bwMode="auto">
          <a:xfrm>
            <a:off x="4419600" y="2851150"/>
            <a:ext cx="4572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G</a:t>
            </a:r>
            <a:r>
              <a:rPr lang="en-US" baseline="-25000">
                <a:solidFill>
                  <a:prstClr val="black"/>
                </a:solidFill>
              </a:rPr>
              <a:t>1</a:t>
            </a:r>
          </a:p>
        </p:txBody>
      </p:sp>
      <p:sp>
        <p:nvSpPr>
          <p:cNvPr id="133138" name="Text Box 18"/>
          <p:cNvSpPr txBox="1">
            <a:spLocks noChangeArrowheads="1"/>
          </p:cNvSpPr>
          <p:nvPr/>
        </p:nvSpPr>
        <p:spPr bwMode="auto">
          <a:xfrm>
            <a:off x="4419600" y="3625850"/>
            <a:ext cx="4572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G</a:t>
            </a:r>
            <a:r>
              <a:rPr lang="en-US" baseline="-25000">
                <a:solidFill>
                  <a:prstClr val="black"/>
                </a:solidFill>
              </a:rPr>
              <a:t>2</a:t>
            </a:r>
          </a:p>
        </p:txBody>
      </p:sp>
      <p:sp>
        <p:nvSpPr>
          <p:cNvPr id="133139" name="Text Box 19"/>
          <p:cNvSpPr txBox="1">
            <a:spLocks noChangeArrowheads="1"/>
          </p:cNvSpPr>
          <p:nvPr/>
        </p:nvSpPr>
        <p:spPr bwMode="auto">
          <a:xfrm>
            <a:off x="5715000" y="3200400"/>
            <a:ext cx="4572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008000"/>
                </a:solidFill>
              </a:rPr>
              <a:t>G</a:t>
            </a:r>
            <a:r>
              <a:rPr lang="en-US" baseline="-25000">
                <a:solidFill>
                  <a:srgbClr val="008000"/>
                </a:solidFill>
              </a:rPr>
              <a:t>3</a:t>
            </a:r>
          </a:p>
        </p:txBody>
      </p:sp>
      <p:sp>
        <p:nvSpPr>
          <p:cNvPr id="133142" name="Text Box 22"/>
          <p:cNvSpPr txBox="1">
            <a:spLocks noChangeArrowheads="1"/>
          </p:cNvSpPr>
          <p:nvPr/>
        </p:nvSpPr>
        <p:spPr bwMode="auto">
          <a:xfrm>
            <a:off x="2590800" y="5715000"/>
            <a:ext cx="4572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008000"/>
                </a:solidFill>
              </a:rPr>
              <a:t>G</a:t>
            </a:r>
            <a:r>
              <a:rPr lang="en-US" baseline="-25000">
                <a:solidFill>
                  <a:srgbClr val="008000"/>
                </a:solidFill>
              </a:rPr>
              <a:t>3</a:t>
            </a:r>
          </a:p>
        </p:txBody>
      </p:sp>
      <p:sp>
        <p:nvSpPr>
          <p:cNvPr id="133143" name="Rectangle 23"/>
          <p:cNvSpPr>
            <a:spLocks noChangeArrowheads="1"/>
          </p:cNvSpPr>
          <p:nvPr/>
        </p:nvSpPr>
        <p:spPr bwMode="auto">
          <a:xfrm>
            <a:off x="2971800" y="5715000"/>
            <a:ext cx="3505200" cy="419100"/>
          </a:xfrm>
          <a:prstGeom prst="rect">
            <a:avLst/>
          </a:prstGeom>
          <a:solidFill>
            <a:srgbClr val="FFFFFF"/>
          </a:solidFill>
          <a:ln w="9525">
            <a:noFill/>
            <a:miter lim="800000"/>
            <a:headEnd/>
            <a:tailEnd/>
          </a:ln>
          <a:effectLst/>
        </p:spPr>
        <p:txBody>
          <a:bodyPr wrap="none" anchor="ct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33150" name="AutoShape 30"/>
          <p:cNvSpPr>
            <a:spLocks noChangeAspect="1" noChangeArrowheads="1" noTextEdit="1"/>
          </p:cNvSpPr>
          <p:nvPr/>
        </p:nvSpPr>
        <p:spPr bwMode="auto">
          <a:xfrm>
            <a:off x="7837489" y="1371600"/>
            <a:ext cx="2287587" cy="3200400"/>
          </a:xfrm>
          <a:prstGeom prst="rect">
            <a:avLst/>
          </a:prstGeom>
          <a:noFill/>
          <a:ln w="9525">
            <a:noFill/>
            <a:miter lim="800000"/>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33152" name="Rectangle 32"/>
          <p:cNvSpPr>
            <a:spLocks noChangeArrowheads="1"/>
          </p:cNvSpPr>
          <p:nvPr/>
        </p:nvSpPr>
        <p:spPr bwMode="auto">
          <a:xfrm>
            <a:off x="8248650" y="1457325"/>
            <a:ext cx="571500" cy="274638"/>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a:solidFill>
                  <a:srgbClr val="000000"/>
                </a:solidFill>
                <a:latin typeface="Times New Roman" pitchFamily="18" charset="0"/>
              </a:rPr>
              <a:t>Inputs</a:t>
            </a:r>
            <a:endParaRPr lang="en-US">
              <a:solidFill>
                <a:prstClr val="black"/>
              </a:solidFill>
              <a:latin typeface="Times New Roman" pitchFamily="18" charset="0"/>
            </a:endParaRPr>
          </a:p>
        </p:txBody>
      </p:sp>
      <p:sp>
        <p:nvSpPr>
          <p:cNvPr id="133153" name="Rectangle 33"/>
          <p:cNvSpPr>
            <a:spLocks noChangeArrowheads="1"/>
          </p:cNvSpPr>
          <p:nvPr/>
        </p:nvSpPr>
        <p:spPr bwMode="auto">
          <a:xfrm>
            <a:off x="8066088" y="1830389"/>
            <a:ext cx="1054100" cy="274637"/>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i="1">
                <a:solidFill>
                  <a:srgbClr val="FF0000"/>
                </a:solidFill>
                <a:latin typeface="Times New Roman" pitchFamily="18" charset="0"/>
              </a:rPr>
              <a:t>A  B   C   D</a:t>
            </a:r>
            <a:endParaRPr lang="en-US">
              <a:solidFill>
                <a:srgbClr val="FF0000"/>
              </a:solidFill>
              <a:latin typeface="Times New Roman" pitchFamily="18" charset="0"/>
            </a:endParaRPr>
          </a:p>
        </p:txBody>
      </p:sp>
      <p:sp>
        <p:nvSpPr>
          <p:cNvPr id="133155" name="Rectangle 35"/>
          <p:cNvSpPr>
            <a:spLocks noChangeArrowheads="1"/>
          </p:cNvSpPr>
          <p:nvPr/>
        </p:nvSpPr>
        <p:spPr bwMode="auto">
          <a:xfrm>
            <a:off x="9309100" y="1457325"/>
            <a:ext cx="635000" cy="274638"/>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a:solidFill>
                  <a:srgbClr val="000000"/>
                </a:solidFill>
                <a:latin typeface="Times New Roman" pitchFamily="18" charset="0"/>
              </a:rPr>
              <a:t>Output</a:t>
            </a:r>
            <a:endParaRPr lang="en-US">
              <a:solidFill>
                <a:prstClr val="black"/>
              </a:solidFill>
              <a:latin typeface="Times New Roman" pitchFamily="18" charset="0"/>
            </a:endParaRPr>
          </a:p>
        </p:txBody>
      </p:sp>
      <p:sp>
        <p:nvSpPr>
          <p:cNvPr id="133156" name="Rectangle 36"/>
          <p:cNvSpPr>
            <a:spLocks noChangeArrowheads="1"/>
          </p:cNvSpPr>
          <p:nvPr/>
        </p:nvSpPr>
        <p:spPr bwMode="auto">
          <a:xfrm>
            <a:off x="8077200" y="2209801"/>
            <a:ext cx="1016000" cy="2444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000000"/>
                </a:solidFill>
                <a:latin typeface="Times New Roman" pitchFamily="18" charset="0"/>
              </a:rPr>
              <a:t>0    0    0    0</a:t>
            </a:r>
            <a:endParaRPr lang="en-US" sz="1600">
              <a:solidFill>
                <a:prstClr val="black"/>
              </a:solidFill>
              <a:latin typeface="Times New Roman" pitchFamily="18" charset="0"/>
            </a:endParaRPr>
          </a:p>
        </p:txBody>
      </p:sp>
      <p:sp>
        <p:nvSpPr>
          <p:cNvPr id="133157" name="Rectangle 37"/>
          <p:cNvSpPr>
            <a:spLocks noChangeArrowheads="1"/>
          </p:cNvSpPr>
          <p:nvPr/>
        </p:nvSpPr>
        <p:spPr bwMode="auto">
          <a:xfrm>
            <a:off x="8077200" y="2438401"/>
            <a:ext cx="1016000" cy="2444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000000"/>
                </a:solidFill>
                <a:latin typeface="Times New Roman" pitchFamily="18" charset="0"/>
              </a:rPr>
              <a:t>0    0    0    1</a:t>
            </a:r>
            <a:endParaRPr lang="en-US" sz="1600">
              <a:solidFill>
                <a:prstClr val="black"/>
              </a:solidFill>
              <a:latin typeface="Times New Roman" pitchFamily="18" charset="0"/>
            </a:endParaRPr>
          </a:p>
        </p:txBody>
      </p:sp>
      <p:sp>
        <p:nvSpPr>
          <p:cNvPr id="133158" name="Rectangle 38"/>
          <p:cNvSpPr>
            <a:spLocks noChangeArrowheads="1"/>
          </p:cNvSpPr>
          <p:nvPr/>
        </p:nvSpPr>
        <p:spPr bwMode="auto">
          <a:xfrm>
            <a:off x="8077200" y="2667001"/>
            <a:ext cx="1016000" cy="2444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000000"/>
                </a:solidFill>
                <a:latin typeface="Times New Roman" pitchFamily="18" charset="0"/>
              </a:rPr>
              <a:t>0    0    1    0</a:t>
            </a:r>
            <a:endParaRPr lang="en-US" sz="1600">
              <a:solidFill>
                <a:prstClr val="black"/>
              </a:solidFill>
              <a:latin typeface="Times New Roman" pitchFamily="18" charset="0"/>
            </a:endParaRPr>
          </a:p>
        </p:txBody>
      </p:sp>
      <p:sp>
        <p:nvSpPr>
          <p:cNvPr id="133159" name="Rectangle 39"/>
          <p:cNvSpPr>
            <a:spLocks noChangeArrowheads="1"/>
          </p:cNvSpPr>
          <p:nvPr/>
        </p:nvSpPr>
        <p:spPr bwMode="auto">
          <a:xfrm>
            <a:off x="8077200" y="2895601"/>
            <a:ext cx="1016000" cy="2444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000000"/>
                </a:solidFill>
                <a:latin typeface="Times New Roman" pitchFamily="18" charset="0"/>
              </a:rPr>
              <a:t>0    0    1    1</a:t>
            </a:r>
            <a:endParaRPr lang="en-US" sz="1600">
              <a:solidFill>
                <a:prstClr val="black"/>
              </a:solidFill>
              <a:latin typeface="Times New Roman" pitchFamily="18" charset="0"/>
            </a:endParaRPr>
          </a:p>
        </p:txBody>
      </p:sp>
      <p:sp>
        <p:nvSpPr>
          <p:cNvPr id="133160" name="Rectangle 40"/>
          <p:cNvSpPr>
            <a:spLocks noChangeArrowheads="1"/>
          </p:cNvSpPr>
          <p:nvPr/>
        </p:nvSpPr>
        <p:spPr bwMode="auto">
          <a:xfrm>
            <a:off x="8077200" y="3124201"/>
            <a:ext cx="1016000" cy="2444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000000"/>
                </a:solidFill>
                <a:latin typeface="Times New Roman" pitchFamily="18" charset="0"/>
              </a:rPr>
              <a:t>0    1    0    0</a:t>
            </a:r>
            <a:endParaRPr lang="en-US" sz="1600">
              <a:solidFill>
                <a:prstClr val="black"/>
              </a:solidFill>
              <a:latin typeface="Times New Roman" pitchFamily="18" charset="0"/>
            </a:endParaRPr>
          </a:p>
        </p:txBody>
      </p:sp>
      <p:sp>
        <p:nvSpPr>
          <p:cNvPr id="133161" name="Rectangle 41"/>
          <p:cNvSpPr>
            <a:spLocks noChangeArrowheads="1"/>
          </p:cNvSpPr>
          <p:nvPr/>
        </p:nvSpPr>
        <p:spPr bwMode="auto">
          <a:xfrm>
            <a:off x="8077200" y="3352801"/>
            <a:ext cx="1016000" cy="2444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000000"/>
                </a:solidFill>
                <a:latin typeface="Times New Roman" pitchFamily="18" charset="0"/>
              </a:rPr>
              <a:t>0    1    0    1</a:t>
            </a:r>
            <a:endParaRPr lang="en-US" sz="1600">
              <a:solidFill>
                <a:prstClr val="black"/>
              </a:solidFill>
              <a:latin typeface="Times New Roman" pitchFamily="18" charset="0"/>
            </a:endParaRPr>
          </a:p>
        </p:txBody>
      </p:sp>
      <p:sp>
        <p:nvSpPr>
          <p:cNvPr id="133162" name="Rectangle 42"/>
          <p:cNvSpPr>
            <a:spLocks noChangeArrowheads="1"/>
          </p:cNvSpPr>
          <p:nvPr/>
        </p:nvSpPr>
        <p:spPr bwMode="auto">
          <a:xfrm>
            <a:off x="8077200" y="3581401"/>
            <a:ext cx="1016000" cy="2444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000000"/>
                </a:solidFill>
                <a:latin typeface="Times New Roman" pitchFamily="18" charset="0"/>
              </a:rPr>
              <a:t>0    1    1    0</a:t>
            </a:r>
            <a:endParaRPr lang="en-US" sz="1600">
              <a:solidFill>
                <a:prstClr val="black"/>
              </a:solidFill>
              <a:latin typeface="Times New Roman" pitchFamily="18" charset="0"/>
            </a:endParaRPr>
          </a:p>
        </p:txBody>
      </p:sp>
      <p:sp>
        <p:nvSpPr>
          <p:cNvPr id="133163" name="Rectangle 43"/>
          <p:cNvSpPr>
            <a:spLocks noChangeArrowheads="1"/>
          </p:cNvSpPr>
          <p:nvPr/>
        </p:nvSpPr>
        <p:spPr bwMode="auto">
          <a:xfrm>
            <a:off x="8077200" y="3810001"/>
            <a:ext cx="1016000" cy="2444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000000"/>
                </a:solidFill>
                <a:latin typeface="Times New Roman" pitchFamily="18" charset="0"/>
              </a:rPr>
              <a:t>0    1    1    1</a:t>
            </a:r>
            <a:endParaRPr lang="en-US" sz="1600">
              <a:solidFill>
                <a:prstClr val="black"/>
              </a:solidFill>
              <a:latin typeface="Times New Roman" pitchFamily="18" charset="0"/>
            </a:endParaRPr>
          </a:p>
        </p:txBody>
      </p:sp>
      <p:sp>
        <p:nvSpPr>
          <p:cNvPr id="133164" name="Line 44"/>
          <p:cNvSpPr>
            <a:spLocks noChangeShapeType="1"/>
          </p:cNvSpPr>
          <p:nvPr/>
        </p:nvSpPr>
        <p:spPr bwMode="auto">
          <a:xfrm>
            <a:off x="7854950" y="2159000"/>
            <a:ext cx="2241550" cy="0"/>
          </a:xfrm>
          <a:prstGeom prst="line">
            <a:avLst/>
          </a:prstGeom>
          <a:noFill/>
          <a:ln w="0">
            <a:solidFill>
              <a:srgbClr val="006633"/>
            </a:solid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33165" name="Line 45"/>
          <p:cNvSpPr>
            <a:spLocks noChangeShapeType="1"/>
          </p:cNvSpPr>
          <p:nvPr/>
        </p:nvSpPr>
        <p:spPr bwMode="auto">
          <a:xfrm>
            <a:off x="7854950" y="1798638"/>
            <a:ext cx="2241550" cy="0"/>
          </a:xfrm>
          <a:prstGeom prst="line">
            <a:avLst/>
          </a:prstGeom>
          <a:noFill/>
          <a:ln w="0">
            <a:solidFill>
              <a:srgbClr val="006633"/>
            </a:solid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33166" name="Line 46"/>
          <p:cNvSpPr>
            <a:spLocks noChangeShapeType="1"/>
          </p:cNvSpPr>
          <p:nvPr/>
        </p:nvSpPr>
        <p:spPr bwMode="auto">
          <a:xfrm>
            <a:off x="7854950" y="1406525"/>
            <a:ext cx="2241550" cy="0"/>
          </a:xfrm>
          <a:prstGeom prst="line">
            <a:avLst/>
          </a:prstGeom>
          <a:noFill/>
          <a:ln w="0">
            <a:solidFill>
              <a:srgbClr val="006633"/>
            </a:solid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33167" name="Line 47"/>
          <p:cNvSpPr>
            <a:spLocks noChangeShapeType="1"/>
          </p:cNvSpPr>
          <p:nvPr/>
        </p:nvSpPr>
        <p:spPr bwMode="auto">
          <a:xfrm>
            <a:off x="7854950" y="5867400"/>
            <a:ext cx="2241550" cy="0"/>
          </a:xfrm>
          <a:prstGeom prst="line">
            <a:avLst/>
          </a:prstGeom>
          <a:noFill/>
          <a:ln w="0">
            <a:solidFill>
              <a:schemeClr val="tx1"/>
            </a:solid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33168" name="Line 48"/>
          <p:cNvSpPr>
            <a:spLocks noChangeShapeType="1"/>
          </p:cNvSpPr>
          <p:nvPr/>
        </p:nvSpPr>
        <p:spPr bwMode="auto">
          <a:xfrm>
            <a:off x="9209088" y="1371600"/>
            <a:ext cx="0" cy="4495800"/>
          </a:xfrm>
          <a:prstGeom prst="line">
            <a:avLst/>
          </a:prstGeom>
          <a:noFill/>
          <a:ln w="0">
            <a:solidFill>
              <a:srgbClr val="000000"/>
            </a:solid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33180" name="Rectangle 60"/>
          <p:cNvSpPr>
            <a:spLocks noChangeArrowheads="1"/>
          </p:cNvSpPr>
          <p:nvPr/>
        </p:nvSpPr>
        <p:spPr bwMode="auto">
          <a:xfrm>
            <a:off x="8066088" y="4022726"/>
            <a:ext cx="1016000" cy="2444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000000"/>
                </a:solidFill>
                <a:latin typeface="Times New Roman" pitchFamily="18" charset="0"/>
              </a:rPr>
              <a:t>1    0    0    0</a:t>
            </a:r>
            <a:endParaRPr lang="en-US" sz="1600">
              <a:solidFill>
                <a:prstClr val="black"/>
              </a:solidFill>
              <a:latin typeface="Times New Roman" pitchFamily="18" charset="0"/>
            </a:endParaRPr>
          </a:p>
        </p:txBody>
      </p:sp>
      <p:sp>
        <p:nvSpPr>
          <p:cNvPr id="133181" name="Rectangle 61"/>
          <p:cNvSpPr>
            <a:spLocks noChangeArrowheads="1"/>
          </p:cNvSpPr>
          <p:nvPr/>
        </p:nvSpPr>
        <p:spPr bwMode="auto">
          <a:xfrm>
            <a:off x="8066088" y="4251326"/>
            <a:ext cx="1016000" cy="2444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000000"/>
                </a:solidFill>
                <a:latin typeface="Times New Roman" pitchFamily="18" charset="0"/>
              </a:rPr>
              <a:t>1    0    0    1</a:t>
            </a:r>
            <a:endParaRPr lang="en-US" sz="1600">
              <a:solidFill>
                <a:prstClr val="black"/>
              </a:solidFill>
              <a:latin typeface="Times New Roman" pitchFamily="18" charset="0"/>
            </a:endParaRPr>
          </a:p>
        </p:txBody>
      </p:sp>
      <p:sp>
        <p:nvSpPr>
          <p:cNvPr id="133182" name="Rectangle 62"/>
          <p:cNvSpPr>
            <a:spLocks noChangeArrowheads="1"/>
          </p:cNvSpPr>
          <p:nvPr/>
        </p:nvSpPr>
        <p:spPr bwMode="auto">
          <a:xfrm>
            <a:off x="8066088" y="4479926"/>
            <a:ext cx="1016000" cy="2444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000000"/>
                </a:solidFill>
                <a:latin typeface="Times New Roman" pitchFamily="18" charset="0"/>
              </a:rPr>
              <a:t>1    0    1    0</a:t>
            </a:r>
            <a:endParaRPr lang="en-US" sz="1600">
              <a:solidFill>
                <a:prstClr val="black"/>
              </a:solidFill>
              <a:latin typeface="Times New Roman" pitchFamily="18" charset="0"/>
            </a:endParaRPr>
          </a:p>
        </p:txBody>
      </p:sp>
      <p:sp>
        <p:nvSpPr>
          <p:cNvPr id="133183" name="Rectangle 63"/>
          <p:cNvSpPr>
            <a:spLocks noChangeArrowheads="1"/>
          </p:cNvSpPr>
          <p:nvPr/>
        </p:nvSpPr>
        <p:spPr bwMode="auto">
          <a:xfrm>
            <a:off x="8066088" y="4708526"/>
            <a:ext cx="1016000" cy="2444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000000"/>
                </a:solidFill>
                <a:latin typeface="Times New Roman" pitchFamily="18" charset="0"/>
              </a:rPr>
              <a:t>1    0    1    1</a:t>
            </a:r>
            <a:endParaRPr lang="en-US" sz="1600">
              <a:solidFill>
                <a:prstClr val="black"/>
              </a:solidFill>
              <a:latin typeface="Times New Roman" pitchFamily="18" charset="0"/>
            </a:endParaRPr>
          </a:p>
        </p:txBody>
      </p:sp>
      <p:sp>
        <p:nvSpPr>
          <p:cNvPr id="133184" name="Rectangle 64"/>
          <p:cNvSpPr>
            <a:spLocks noChangeArrowheads="1"/>
          </p:cNvSpPr>
          <p:nvPr/>
        </p:nvSpPr>
        <p:spPr bwMode="auto">
          <a:xfrm>
            <a:off x="8066088" y="4937126"/>
            <a:ext cx="1016000" cy="2444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000000"/>
                </a:solidFill>
                <a:latin typeface="Times New Roman" pitchFamily="18" charset="0"/>
              </a:rPr>
              <a:t>1    1    0    0</a:t>
            </a:r>
            <a:endParaRPr lang="en-US" sz="1600">
              <a:solidFill>
                <a:prstClr val="black"/>
              </a:solidFill>
              <a:latin typeface="Times New Roman" pitchFamily="18" charset="0"/>
            </a:endParaRPr>
          </a:p>
        </p:txBody>
      </p:sp>
      <p:sp>
        <p:nvSpPr>
          <p:cNvPr id="133185" name="Rectangle 65"/>
          <p:cNvSpPr>
            <a:spLocks noChangeArrowheads="1"/>
          </p:cNvSpPr>
          <p:nvPr/>
        </p:nvSpPr>
        <p:spPr bwMode="auto">
          <a:xfrm>
            <a:off x="8066088" y="5165726"/>
            <a:ext cx="1016000" cy="2444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000000"/>
                </a:solidFill>
                <a:latin typeface="Times New Roman" pitchFamily="18" charset="0"/>
              </a:rPr>
              <a:t>1    1    0    1</a:t>
            </a:r>
            <a:endParaRPr lang="en-US" sz="1600">
              <a:solidFill>
                <a:prstClr val="black"/>
              </a:solidFill>
              <a:latin typeface="Times New Roman" pitchFamily="18" charset="0"/>
            </a:endParaRPr>
          </a:p>
        </p:txBody>
      </p:sp>
      <p:sp>
        <p:nvSpPr>
          <p:cNvPr id="133186" name="Rectangle 66"/>
          <p:cNvSpPr>
            <a:spLocks noChangeArrowheads="1"/>
          </p:cNvSpPr>
          <p:nvPr/>
        </p:nvSpPr>
        <p:spPr bwMode="auto">
          <a:xfrm>
            <a:off x="8066088" y="5394326"/>
            <a:ext cx="1016000" cy="2444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000000"/>
                </a:solidFill>
                <a:latin typeface="Times New Roman" pitchFamily="18" charset="0"/>
              </a:rPr>
              <a:t>1    1    1    0</a:t>
            </a:r>
            <a:endParaRPr lang="en-US" sz="1600">
              <a:solidFill>
                <a:prstClr val="black"/>
              </a:solidFill>
              <a:latin typeface="Times New Roman" pitchFamily="18" charset="0"/>
            </a:endParaRPr>
          </a:p>
        </p:txBody>
      </p:sp>
      <p:sp>
        <p:nvSpPr>
          <p:cNvPr id="133187" name="Rectangle 67"/>
          <p:cNvSpPr>
            <a:spLocks noChangeArrowheads="1"/>
          </p:cNvSpPr>
          <p:nvPr/>
        </p:nvSpPr>
        <p:spPr bwMode="auto">
          <a:xfrm>
            <a:off x="8066088" y="5622926"/>
            <a:ext cx="1016000" cy="2444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000000"/>
                </a:solidFill>
                <a:latin typeface="Times New Roman" pitchFamily="18" charset="0"/>
              </a:rPr>
              <a:t>1    1    1    1</a:t>
            </a:r>
            <a:endParaRPr lang="en-US" sz="1600">
              <a:solidFill>
                <a:prstClr val="black"/>
              </a:solidFill>
              <a:latin typeface="Times New Roman" pitchFamily="18" charset="0"/>
            </a:endParaRPr>
          </a:p>
        </p:txBody>
      </p:sp>
      <p:sp>
        <p:nvSpPr>
          <p:cNvPr id="133196" name="Text Box 76"/>
          <p:cNvSpPr txBox="1">
            <a:spLocks noChangeArrowheads="1"/>
          </p:cNvSpPr>
          <p:nvPr/>
        </p:nvSpPr>
        <p:spPr bwMode="auto">
          <a:xfrm>
            <a:off x="3048001" y="4235450"/>
            <a:ext cx="3292475"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a:solidFill>
                  <a:prstClr val="black"/>
                </a:solidFill>
                <a:latin typeface="Times New Roman" pitchFamily="18" charset="0"/>
              </a:rPr>
              <a:t>0     1    0     1    0     1    0    1     0    1</a:t>
            </a:r>
          </a:p>
        </p:txBody>
      </p:sp>
      <p:sp>
        <p:nvSpPr>
          <p:cNvPr id="133197" name="Text Box 77"/>
          <p:cNvSpPr txBox="1">
            <a:spLocks noChangeArrowheads="1"/>
          </p:cNvSpPr>
          <p:nvPr/>
        </p:nvSpPr>
        <p:spPr bwMode="auto">
          <a:xfrm>
            <a:off x="3048001" y="4616450"/>
            <a:ext cx="3292475"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a:solidFill>
                  <a:prstClr val="black"/>
                </a:solidFill>
                <a:latin typeface="Times New Roman" pitchFamily="18" charset="0"/>
              </a:rPr>
              <a:t>0     1    1     0    0     1    1    0     0    0</a:t>
            </a:r>
          </a:p>
        </p:txBody>
      </p:sp>
      <p:sp>
        <p:nvSpPr>
          <p:cNvPr id="133198" name="Text Box 78"/>
          <p:cNvSpPr txBox="1">
            <a:spLocks noChangeArrowheads="1"/>
          </p:cNvSpPr>
          <p:nvPr/>
        </p:nvSpPr>
        <p:spPr bwMode="auto">
          <a:xfrm>
            <a:off x="3048001" y="4997450"/>
            <a:ext cx="3292475"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a:solidFill>
                  <a:prstClr val="black"/>
                </a:solidFill>
                <a:latin typeface="Times New Roman" pitchFamily="18" charset="0"/>
              </a:rPr>
              <a:t>0     0    0     1    1     1    1    0     0    0</a:t>
            </a:r>
          </a:p>
        </p:txBody>
      </p:sp>
      <p:sp>
        <p:nvSpPr>
          <p:cNvPr id="133199" name="Text Box 79"/>
          <p:cNvSpPr txBox="1">
            <a:spLocks noChangeArrowheads="1"/>
          </p:cNvSpPr>
          <p:nvPr/>
        </p:nvSpPr>
        <p:spPr bwMode="auto">
          <a:xfrm>
            <a:off x="3048001" y="5378450"/>
            <a:ext cx="3292475"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a:solidFill>
                  <a:prstClr val="black"/>
                </a:solidFill>
                <a:latin typeface="Times New Roman" pitchFamily="18" charset="0"/>
              </a:rPr>
              <a:t>0     0    0     0    0     0    0    1    1    0</a:t>
            </a:r>
          </a:p>
        </p:txBody>
      </p:sp>
      <p:sp>
        <p:nvSpPr>
          <p:cNvPr id="133200" name="Text Box 80"/>
          <p:cNvSpPr txBox="1">
            <a:spLocks noChangeArrowheads="1"/>
          </p:cNvSpPr>
          <p:nvPr/>
        </p:nvSpPr>
        <p:spPr bwMode="auto">
          <a:xfrm>
            <a:off x="3048001" y="5759450"/>
            <a:ext cx="3292475"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a:solidFill>
                  <a:prstClr val="black"/>
                </a:solidFill>
                <a:latin typeface="Times New Roman" pitchFamily="18" charset="0"/>
              </a:rPr>
              <a:t>0     0    0     0    1     1    1    0    1    0</a:t>
            </a:r>
          </a:p>
        </p:txBody>
      </p:sp>
      <p:sp>
        <p:nvSpPr>
          <p:cNvPr id="133154" name="Rectangle 34"/>
          <p:cNvSpPr>
            <a:spLocks noChangeArrowheads="1"/>
          </p:cNvSpPr>
          <p:nvPr/>
        </p:nvSpPr>
        <p:spPr bwMode="auto">
          <a:xfrm>
            <a:off x="9483726" y="1835150"/>
            <a:ext cx="346075" cy="304800"/>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2000" i="1">
                <a:solidFill>
                  <a:srgbClr val="000000"/>
                </a:solidFill>
                <a:latin typeface="Times New Roman" pitchFamily="18" charset="0"/>
              </a:rPr>
              <a:t>X   </a:t>
            </a:r>
            <a:endParaRPr lang="en-US" sz="1200">
              <a:solidFill>
                <a:prstClr val="black"/>
              </a:solidFill>
              <a:latin typeface="Times New Roman" pitchFamily="18" charset="0"/>
            </a:endParaRPr>
          </a:p>
        </p:txBody>
      </p:sp>
      <p:grpSp>
        <p:nvGrpSpPr>
          <p:cNvPr id="2" name="Group 82"/>
          <p:cNvGrpSpPr>
            <a:grpSpLocks/>
          </p:cNvGrpSpPr>
          <p:nvPr/>
        </p:nvGrpSpPr>
        <p:grpSpPr bwMode="auto">
          <a:xfrm>
            <a:off x="9483725" y="2219326"/>
            <a:ext cx="122238" cy="3648075"/>
            <a:chOff x="4985" y="1398"/>
            <a:chExt cx="77" cy="2298"/>
          </a:xfrm>
        </p:grpSpPr>
        <p:sp>
          <p:nvSpPr>
            <p:cNvPr id="133172" name="Rectangle 52"/>
            <p:cNvSpPr>
              <a:spLocks noChangeArrowheads="1"/>
            </p:cNvSpPr>
            <p:nvPr/>
          </p:nvSpPr>
          <p:spPr bwMode="auto">
            <a:xfrm>
              <a:off x="4998" y="1398"/>
              <a:ext cx="64" cy="1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24211D"/>
                  </a:solidFill>
                  <a:latin typeface="Times New Roman" pitchFamily="18" charset="0"/>
                </a:rPr>
                <a:t>0</a:t>
              </a:r>
              <a:endParaRPr lang="en-US" sz="1600">
                <a:solidFill>
                  <a:prstClr val="black"/>
                </a:solidFill>
                <a:latin typeface="Times New Roman" pitchFamily="18" charset="0"/>
              </a:endParaRPr>
            </a:p>
          </p:txBody>
        </p:sp>
        <p:sp>
          <p:nvSpPr>
            <p:cNvPr id="133173" name="Rectangle 53"/>
            <p:cNvSpPr>
              <a:spLocks noChangeArrowheads="1"/>
            </p:cNvSpPr>
            <p:nvPr/>
          </p:nvSpPr>
          <p:spPr bwMode="auto">
            <a:xfrm>
              <a:off x="4998" y="1540"/>
              <a:ext cx="64" cy="1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24211D"/>
                  </a:solidFill>
                  <a:latin typeface="Times New Roman" pitchFamily="18" charset="0"/>
                </a:rPr>
                <a:t>1</a:t>
              </a:r>
              <a:endParaRPr lang="en-US" sz="1600">
                <a:solidFill>
                  <a:prstClr val="black"/>
                </a:solidFill>
                <a:latin typeface="Times New Roman" pitchFamily="18" charset="0"/>
              </a:endParaRPr>
            </a:p>
          </p:txBody>
        </p:sp>
        <p:sp>
          <p:nvSpPr>
            <p:cNvPr id="133174" name="Rectangle 54"/>
            <p:cNvSpPr>
              <a:spLocks noChangeArrowheads="1"/>
            </p:cNvSpPr>
            <p:nvPr/>
          </p:nvSpPr>
          <p:spPr bwMode="auto">
            <a:xfrm>
              <a:off x="4998" y="1682"/>
              <a:ext cx="64" cy="1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24211D"/>
                  </a:solidFill>
                  <a:latin typeface="Times New Roman" pitchFamily="18" charset="0"/>
                </a:rPr>
                <a:t>1</a:t>
              </a:r>
              <a:endParaRPr lang="en-US" sz="1600">
                <a:solidFill>
                  <a:prstClr val="black"/>
                </a:solidFill>
                <a:latin typeface="Times New Roman" pitchFamily="18" charset="0"/>
              </a:endParaRPr>
            </a:p>
          </p:txBody>
        </p:sp>
        <p:sp>
          <p:nvSpPr>
            <p:cNvPr id="133175" name="Rectangle 55"/>
            <p:cNvSpPr>
              <a:spLocks noChangeArrowheads="1"/>
            </p:cNvSpPr>
            <p:nvPr/>
          </p:nvSpPr>
          <p:spPr bwMode="auto">
            <a:xfrm>
              <a:off x="4998" y="1824"/>
              <a:ext cx="64" cy="1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24211D"/>
                  </a:solidFill>
                  <a:latin typeface="Times New Roman" pitchFamily="18" charset="0"/>
                </a:rPr>
                <a:t>1</a:t>
              </a:r>
              <a:endParaRPr lang="en-US" sz="1600">
                <a:solidFill>
                  <a:prstClr val="black"/>
                </a:solidFill>
                <a:latin typeface="Times New Roman" pitchFamily="18" charset="0"/>
              </a:endParaRPr>
            </a:p>
          </p:txBody>
        </p:sp>
        <p:sp>
          <p:nvSpPr>
            <p:cNvPr id="133176" name="Rectangle 56"/>
            <p:cNvSpPr>
              <a:spLocks noChangeArrowheads="1"/>
            </p:cNvSpPr>
            <p:nvPr/>
          </p:nvSpPr>
          <p:spPr bwMode="auto">
            <a:xfrm>
              <a:off x="4998" y="1965"/>
              <a:ext cx="64" cy="1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24211D"/>
                  </a:solidFill>
                  <a:latin typeface="Times New Roman" pitchFamily="18" charset="0"/>
                </a:rPr>
                <a:t>0</a:t>
              </a:r>
              <a:endParaRPr lang="en-US" sz="1600">
                <a:solidFill>
                  <a:prstClr val="black"/>
                </a:solidFill>
                <a:latin typeface="Times New Roman" pitchFamily="18" charset="0"/>
              </a:endParaRPr>
            </a:p>
          </p:txBody>
        </p:sp>
        <p:sp>
          <p:nvSpPr>
            <p:cNvPr id="133177" name="Rectangle 57"/>
            <p:cNvSpPr>
              <a:spLocks noChangeArrowheads="1"/>
            </p:cNvSpPr>
            <p:nvPr/>
          </p:nvSpPr>
          <p:spPr bwMode="auto">
            <a:xfrm>
              <a:off x="4998" y="2107"/>
              <a:ext cx="64" cy="1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24211D"/>
                  </a:solidFill>
                  <a:latin typeface="Times New Roman" pitchFamily="18" charset="0"/>
                </a:rPr>
                <a:t>1</a:t>
              </a:r>
              <a:endParaRPr lang="en-US" sz="1600">
                <a:solidFill>
                  <a:prstClr val="black"/>
                </a:solidFill>
                <a:latin typeface="Times New Roman" pitchFamily="18" charset="0"/>
              </a:endParaRPr>
            </a:p>
          </p:txBody>
        </p:sp>
        <p:sp>
          <p:nvSpPr>
            <p:cNvPr id="133178" name="Rectangle 58"/>
            <p:cNvSpPr>
              <a:spLocks noChangeArrowheads="1"/>
            </p:cNvSpPr>
            <p:nvPr/>
          </p:nvSpPr>
          <p:spPr bwMode="auto">
            <a:xfrm>
              <a:off x="4998" y="2249"/>
              <a:ext cx="64" cy="1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24211D"/>
                  </a:solidFill>
                  <a:latin typeface="Times New Roman" pitchFamily="18" charset="0"/>
                </a:rPr>
                <a:t>1</a:t>
              </a:r>
              <a:endParaRPr lang="en-US" sz="1600">
                <a:solidFill>
                  <a:prstClr val="black"/>
                </a:solidFill>
                <a:latin typeface="Times New Roman" pitchFamily="18" charset="0"/>
              </a:endParaRPr>
            </a:p>
          </p:txBody>
        </p:sp>
        <p:sp>
          <p:nvSpPr>
            <p:cNvPr id="133179" name="Rectangle 59"/>
            <p:cNvSpPr>
              <a:spLocks noChangeArrowheads="1"/>
            </p:cNvSpPr>
            <p:nvPr/>
          </p:nvSpPr>
          <p:spPr bwMode="auto">
            <a:xfrm>
              <a:off x="4998" y="2390"/>
              <a:ext cx="64" cy="1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24211D"/>
                  </a:solidFill>
                  <a:latin typeface="Times New Roman" pitchFamily="18" charset="0"/>
                </a:rPr>
                <a:t>1</a:t>
              </a:r>
              <a:endParaRPr lang="en-US" sz="1600">
                <a:solidFill>
                  <a:prstClr val="black"/>
                </a:solidFill>
                <a:latin typeface="Times New Roman" pitchFamily="18" charset="0"/>
              </a:endParaRPr>
            </a:p>
          </p:txBody>
        </p:sp>
        <p:sp>
          <p:nvSpPr>
            <p:cNvPr id="133188" name="Rectangle 68"/>
            <p:cNvSpPr>
              <a:spLocks noChangeArrowheads="1"/>
            </p:cNvSpPr>
            <p:nvPr/>
          </p:nvSpPr>
          <p:spPr bwMode="auto">
            <a:xfrm>
              <a:off x="4985" y="2550"/>
              <a:ext cx="64" cy="1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24211D"/>
                  </a:solidFill>
                  <a:latin typeface="Times New Roman" pitchFamily="18" charset="0"/>
                </a:rPr>
                <a:t>0</a:t>
              </a:r>
              <a:endParaRPr lang="en-US" sz="1600">
                <a:solidFill>
                  <a:prstClr val="black"/>
                </a:solidFill>
                <a:latin typeface="Times New Roman" pitchFamily="18" charset="0"/>
              </a:endParaRPr>
            </a:p>
          </p:txBody>
        </p:sp>
        <p:sp>
          <p:nvSpPr>
            <p:cNvPr id="133189" name="Rectangle 69"/>
            <p:cNvSpPr>
              <a:spLocks noChangeArrowheads="1"/>
            </p:cNvSpPr>
            <p:nvPr/>
          </p:nvSpPr>
          <p:spPr bwMode="auto">
            <a:xfrm>
              <a:off x="4985" y="2692"/>
              <a:ext cx="64" cy="1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24211D"/>
                  </a:solidFill>
                  <a:latin typeface="Times New Roman" pitchFamily="18" charset="0"/>
                </a:rPr>
                <a:t>0</a:t>
              </a:r>
              <a:endParaRPr lang="en-US" sz="1600">
                <a:solidFill>
                  <a:prstClr val="black"/>
                </a:solidFill>
                <a:latin typeface="Times New Roman" pitchFamily="18" charset="0"/>
              </a:endParaRPr>
            </a:p>
          </p:txBody>
        </p:sp>
        <p:sp>
          <p:nvSpPr>
            <p:cNvPr id="133190" name="Rectangle 70"/>
            <p:cNvSpPr>
              <a:spLocks noChangeArrowheads="1"/>
            </p:cNvSpPr>
            <p:nvPr/>
          </p:nvSpPr>
          <p:spPr bwMode="auto">
            <a:xfrm>
              <a:off x="4985" y="2834"/>
              <a:ext cx="64" cy="1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24211D"/>
                  </a:solidFill>
                  <a:latin typeface="Times New Roman" pitchFamily="18" charset="0"/>
                </a:rPr>
                <a:t>0</a:t>
              </a:r>
              <a:endParaRPr lang="en-US" sz="1600">
                <a:solidFill>
                  <a:prstClr val="black"/>
                </a:solidFill>
                <a:latin typeface="Times New Roman" pitchFamily="18" charset="0"/>
              </a:endParaRPr>
            </a:p>
          </p:txBody>
        </p:sp>
        <p:sp>
          <p:nvSpPr>
            <p:cNvPr id="133191" name="Rectangle 71"/>
            <p:cNvSpPr>
              <a:spLocks noChangeArrowheads="1"/>
            </p:cNvSpPr>
            <p:nvPr/>
          </p:nvSpPr>
          <p:spPr bwMode="auto">
            <a:xfrm>
              <a:off x="4985" y="2976"/>
              <a:ext cx="64" cy="1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24211D"/>
                  </a:solidFill>
                  <a:latin typeface="Times New Roman" pitchFamily="18" charset="0"/>
                </a:rPr>
                <a:t>0</a:t>
              </a:r>
              <a:endParaRPr lang="en-US" sz="1600">
                <a:solidFill>
                  <a:prstClr val="black"/>
                </a:solidFill>
                <a:latin typeface="Times New Roman" pitchFamily="18" charset="0"/>
              </a:endParaRPr>
            </a:p>
          </p:txBody>
        </p:sp>
        <p:sp>
          <p:nvSpPr>
            <p:cNvPr id="133192" name="Rectangle 72"/>
            <p:cNvSpPr>
              <a:spLocks noChangeArrowheads="1"/>
            </p:cNvSpPr>
            <p:nvPr/>
          </p:nvSpPr>
          <p:spPr bwMode="auto">
            <a:xfrm>
              <a:off x="4985" y="3117"/>
              <a:ext cx="64" cy="1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24211D"/>
                  </a:solidFill>
                  <a:latin typeface="Times New Roman" pitchFamily="18" charset="0"/>
                </a:rPr>
                <a:t>0</a:t>
              </a:r>
              <a:endParaRPr lang="en-US" sz="1600">
                <a:solidFill>
                  <a:prstClr val="black"/>
                </a:solidFill>
                <a:latin typeface="Times New Roman" pitchFamily="18" charset="0"/>
              </a:endParaRPr>
            </a:p>
          </p:txBody>
        </p:sp>
        <p:sp>
          <p:nvSpPr>
            <p:cNvPr id="133193" name="Rectangle 73"/>
            <p:cNvSpPr>
              <a:spLocks noChangeArrowheads="1"/>
            </p:cNvSpPr>
            <p:nvPr/>
          </p:nvSpPr>
          <p:spPr bwMode="auto">
            <a:xfrm>
              <a:off x="4985" y="3259"/>
              <a:ext cx="64" cy="1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24211D"/>
                  </a:solidFill>
                  <a:latin typeface="Times New Roman" pitchFamily="18" charset="0"/>
                </a:rPr>
                <a:t>1</a:t>
              </a:r>
              <a:endParaRPr lang="en-US" sz="1600">
                <a:solidFill>
                  <a:prstClr val="black"/>
                </a:solidFill>
                <a:latin typeface="Times New Roman" pitchFamily="18" charset="0"/>
              </a:endParaRPr>
            </a:p>
          </p:txBody>
        </p:sp>
        <p:sp>
          <p:nvSpPr>
            <p:cNvPr id="133194" name="Rectangle 74"/>
            <p:cNvSpPr>
              <a:spLocks noChangeArrowheads="1"/>
            </p:cNvSpPr>
            <p:nvPr/>
          </p:nvSpPr>
          <p:spPr bwMode="auto">
            <a:xfrm>
              <a:off x="4985" y="3401"/>
              <a:ext cx="64" cy="1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24211D"/>
                  </a:solidFill>
                  <a:latin typeface="Times New Roman" pitchFamily="18" charset="0"/>
                </a:rPr>
                <a:t>1</a:t>
              </a:r>
              <a:endParaRPr lang="en-US" sz="1600">
                <a:solidFill>
                  <a:prstClr val="black"/>
                </a:solidFill>
                <a:latin typeface="Times New Roman" pitchFamily="18" charset="0"/>
              </a:endParaRPr>
            </a:p>
          </p:txBody>
        </p:sp>
        <p:sp>
          <p:nvSpPr>
            <p:cNvPr id="133195" name="Rectangle 75"/>
            <p:cNvSpPr>
              <a:spLocks noChangeArrowheads="1"/>
            </p:cNvSpPr>
            <p:nvPr/>
          </p:nvSpPr>
          <p:spPr bwMode="auto">
            <a:xfrm>
              <a:off x="4985" y="3542"/>
              <a:ext cx="64" cy="1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600">
                  <a:solidFill>
                    <a:srgbClr val="24211D"/>
                  </a:solidFill>
                  <a:latin typeface="Times New Roman" pitchFamily="18" charset="0"/>
                </a:rPr>
                <a:t>1</a:t>
              </a:r>
              <a:endParaRPr lang="en-US" sz="1600">
                <a:solidFill>
                  <a:prstClr val="black"/>
                </a:solidFill>
                <a:latin typeface="Times New Roman" pitchFamily="18" charset="0"/>
              </a:endParaRPr>
            </a:p>
          </p:txBody>
        </p:sp>
      </p:grpSp>
    </p:spTree>
    <p:extLst>
      <p:ext uri="{BB962C8B-B14F-4D97-AF65-F5344CB8AC3E}">
        <p14:creationId xmlns:p14="http://schemas.microsoft.com/office/powerpoint/2010/main" val="39713112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200"/>
                                        </p:tgtEl>
                                        <p:attrNameLst>
                                          <p:attrName>style.visibility</p:attrName>
                                        </p:attrNameLst>
                                      </p:cBhvr>
                                      <p:to>
                                        <p:strVal val="visible"/>
                                      </p:to>
                                    </p:set>
                                    <p:animEffect transition="in" filter="wipe(left)">
                                      <p:cBhvr>
                                        <p:cTn id="12" dur="2000"/>
                                        <p:tgtEl>
                                          <p:spTgt spid="1332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000"/>
                                        <p:tgtEl>
                                          <p:spTgt spid="133143"/>
                                        </p:tgtEl>
                                      </p:cBhvr>
                                    </p:animEffect>
                                    <p:set>
                                      <p:cBhvr>
                                        <p:cTn id="17" dur="1" fill="hold">
                                          <p:stCondLst>
                                            <p:cond delay="999"/>
                                          </p:stCondLst>
                                        </p:cTn>
                                        <p:tgtEl>
                                          <p:spTgt spid="1331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3" grpId="0" animBg="1"/>
      <p:bldP spid="133200"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a:t>
            </a:r>
            <a:br>
              <a:rPr lang="en-GB" dirty="0"/>
            </a:br>
            <a:endParaRPr lang="en-GB" dirty="0"/>
          </a:p>
        </p:txBody>
      </p:sp>
      <p:sp>
        <p:nvSpPr>
          <p:cNvPr id="4" name="Rectangle 3"/>
          <p:cNvSpPr/>
          <p:nvPr/>
        </p:nvSpPr>
        <p:spPr>
          <a:xfrm>
            <a:off x="1905000" y="1676401"/>
            <a:ext cx="7696200" cy="3477875"/>
          </a:xfrm>
          <a:prstGeom prst="rect">
            <a:avLst/>
          </a:prstGeom>
        </p:spPr>
        <p:txBody>
          <a:bodyPr wrap="square">
            <a:spAutoFit/>
          </a:bodyPr>
          <a:lstStyle/>
          <a:p>
            <a:pPr defTabSz="914400" eaLnBrk="0" fontAlgn="base" hangingPunct="0">
              <a:spcBef>
                <a:spcPct val="0"/>
              </a:spcBef>
              <a:spcAft>
                <a:spcPct val="0"/>
              </a:spcAft>
            </a:pPr>
            <a:r>
              <a:rPr lang="en-GB" sz="2000" i="1" dirty="0">
                <a:solidFill>
                  <a:prstClr val="black"/>
                </a:solidFill>
                <a:latin typeface="Times New Roman" pitchFamily="18" charset="0"/>
              </a:rPr>
              <a:t>Use AND gates, OR gates or combinations of the two to implement the following logic expressions </a:t>
            </a:r>
          </a:p>
          <a:p>
            <a:pPr defTabSz="914400" eaLnBrk="0" fontAlgn="base" hangingPunct="0">
              <a:spcBef>
                <a:spcPct val="0"/>
              </a:spcBef>
              <a:spcAft>
                <a:spcPct val="0"/>
              </a:spcAft>
            </a:pPr>
            <a:endParaRPr lang="en-GB" sz="2000" i="1" dirty="0">
              <a:solidFill>
                <a:prstClr val="black"/>
              </a:solidFill>
              <a:latin typeface="Times New Roman" pitchFamily="18" charset="0"/>
            </a:endParaRPr>
          </a:p>
          <a:p>
            <a:pPr defTabSz="914400" eaLnBrk="0" fontAlgn="base" hangingPunct="0">
              <a:spcBef>
                <a:spcPct val="0"/>
              </a:spcBef>
              <a:spcAft>
                <a:spcPct val="0"/>
              </a:spcAft>
            </a:pPr>
            <a:r>
              <a:rPr lang="en-GB" sz="2000" i="1" dirty="0">
                <a:solidFill>
                  <a:prstClr val="black"/>
                </a:solidFill>
                <a:latin typeface="Times New Roman" pitchFamily="18" charset="0"/>
              </a:rPr>
              <a:t>X=AB</a:t>
            </a:r>
          </a:p>
          <a:p>
            <a:pPr defTabSz="914400" eaLnBrk="0" fontAlgn="base" hangingPunct="0">
              <a:spcBef>
                <a:spcPct val="0"/>
              </a:spcBef>
              <a:spcAft>
                <a:spcPct val="0"/>
              </a:spcAft>
            </a:pPr>
            <a:r>
              <a:rPr lang="en-GB" sz="2000" i="1" dirty="0">
                <a:solidFill>
                  <a:prstClr val="black"/>
                </a:solidFill>
                <a:latin typeface="Times New Roman" pitchFamily="18" charset="0"/>
              </a:rPr>
              <a:t>X=A+B</a:t>
            </a:r>
          </a:p>
          <a:p>
            <a:pPr defTabSz="914400" eaLnBrk="0" fontAlgn="base" hangingPunct="0">
              <a:spcBef>
                <a:spcPct val="0"/>
              </a:spcBef>
              <a:spcAft>
                <a:spcPct val="0"/>
              </a:spcAft>
            </a:pPr>
            <a:r>
              <a:rPr lang="en-GB" sz="2000" i="1" dirty="0">
                <a:solidFill>
                  <a:prstClr val="black"/>
                </a:solidFill>
                <a:latin typeface="Times New Roman" pitchFamily="18" charset="0"/>
              </a:rPr>
              <a:t>X=AB+C</a:t>
            </a:r>
          </a:p>
          <a:p>
            <a:pPr defTabSz="914400" eaLnBrk="0" fontAlgn="base" hangingPunct="0">
              <a:spcBef>
                <a:spcPct val="0"/>
              </a:spcBef>
              <a:spcAft>
                <a:spcPct val="0"/>
              </a:spcAft>
            </a:pPr>
            <a:r>
              <a:rPr lang="en-GB" sz="2000" i="1" dirty="0">
                <a:solidFill>
                  <a:prstClr val="black"/>
                </a:solidFill>
                <a:latin typeface="Times New Roman" pitchFamily="18" charset="0"/>
              </a:rPr>
              <a:t>X=ABC+D</a:t>
            </a:r>
          </a:p>
          <a:p>
            <a:pPr defTabSz="914400" eaLnBrk="0" fontAlgn="base" hangingPunct="0">
              <a:spcBef>
                <a:spcPct val="0"/>
              </a:spcBef>
              <a:spcAft>
                <a:spcPct val="0"/>
              </a:spcAft>
            </a:pPr>
            <a:r>
              <a:rPr lang="en-GB" sz="2000" i="1" dirty="0">
                <a:solidFill>
                  <a:prstClr val="black"/>
                </a:solidFill>
                <a:latin typeface="Times New Roman" pitchFamily="18" charset="0"/>
              </a:rPr>
              <a:t>X=A+B+C</a:t>
            </a:r>
          </a:p>
          <a:p>
            <a:pPr defTabSz="914400" eaLnBrk="0" fontAlgn="base" hangingPunct="0">
              <a:spcBef>
                <a:spcPct val="0"/>
              </a:spcBef>
              <a:spcAft>
                <a:spcPct val="0"/>
              </a:spcAft>
            </a:pPr>
            <a:r>
              <a:rPr lang="en-GB" sz="2000" i="1" dirty="0">
                <a:solidFill>
                  <a:prstClr val="black"/>
                </a:solidFill>
                <a:latin typeface="Times New Roman" pitchFamily="18" charset="0"/>
              </a:rPr>
              <a:t>X=ABCD</a:t>
            </a:r>
          </a:p>
          <a:p>
            <a:pPr defTabSz="914400" eaLnBrk="0" fontAlgn="base" hangingPunct="0">
              <a:spcBef>
                <a:spcPct val="0"/>
              </a:spcBef>
              <a:spcAft>
                <a:spcPct val="0"/>
              </a:spcAft>
            </a:pPr>
            <a:r>
              <a:rPr lang="en-GB" sz="2000" i="1" dirty="0">
                <a:solidFill>
                  <a:prstClr val="black"/>
                </a:solidFill>
                <a:latin typeface="Times New Roman" pitchFamily="18" charset="0"/>
              </a:rPr>
              <a:t>X=A(CD+B)</a:t>
            </a:r>
          </a:p>
          <a:p>
            <a:pPr defTabSz="914400" eaLnBrk="0" fontAlgn="base" hangingPunct="0">
              <a:spcBef>
                <a:spcPct val="0"/>
              </a:spcBef>
              <a:spcAft>
                <a:spcPct val="0"/>
              </a:spcAft>
            </a:pPr>
            <a:r>
              <a:rPr lang="en-GB" sz="2000" i="1" dirty="0">
                <a:solidFill>
                  <a:prstClr val="black"/>
                </a:solidFill>
                <a:latin typeface="Times New Roman" pitchFamily="18" charset="0"/>
              </a:rPr>
              <a:t>X=AB(C+DEF)+CE(A+B+F)</a:t>
            </a:r>
            <a:endParaRPr lang="en-GB" sz="2000" dirty="0">
              <a:solidFill>
                <a:prstClr val="black"/>
              </a:solidFill>
              <a:latin typeface="Times New Roman" pitchFamily="18" charset="0"/>
            </a:endParaRPr>
          </a:p>
        </p:txBody>
      </p:sp>
    </p:spTree>
    <p:extLst>
      <p:ext uri="{BB962C8B-B14F-4D97-AF65-F5344CB8AC3E}">
        <p14:creationId xmlns:p14="http://schemas.microsoft.com/office/powerpoint/2010/main" val="6991786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a:t>
            </a:r>
            <a:br>
              <a:rPr lang="en-GB" dirty="0"/>
            </a:br>
            <a:endParaRPr lang="en-GB" dirty="0"/>
          </a:p>
        </p:txBody>
      </p:sp>
      <p:pic>
        <p:nvPicPr>
          <p:cNvPr id="272386" name="Picture 2"/>
          <p:cNvPicPr>
            <a:picLocks noChangeAspect="1" noChangeArrowheads="1"/>
          </p:cNvPicPr>
          <p:nvPr/>
        </p:nvPicPr>
        <p:blipFill>
          <a:blip r:embed="rId2" cstate="print"/>
          <a:srcRect/>
          <a:stretch>
            <a:fillRect/>
          </a:stretch>
        </p:blipFill>
        <p:spPr bwMode="auto">
          <a:xfrm>
            <a:off x="1752600" y="1143000"/>
            <a:ext cx="8458200" cy="5282863"/>
          </a:xfrm>
          <a:prstGeom prst="rect">
            <a:avLst/>
          </a:prstGeom>
          <a:noFill/>
          <a:ln w="9525">
            <a:noFill/>
            <a:miter lim="800000"/>
            <a:headEnd/>
            <a:tailEnd/>
          </a:ln>
        </p:spPr>
      </p:pic>
    </p:spTree>
    <p:extLst>
      <p:ext uri="{BB962C8B-B14F-4D97-AF65-F5344CB8AC3E}">
        <p14:creationId xmlns:p14="http://schemas.microsoft.com/office/powerpoint/2010/main" val="19146995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a:t>
            </a:r>
            <a:br>
              <a:rPr lang="en-GB" dirty="0"/>
            </a:br>
            <a:endParaRPr lang="en-GB" dirty="0"/>
          </a:p>
        </p:txBody>
      </p:sp>
      <p:pic>
        <p:nvPicPr>
          <p:cNvPr id="273410" name="Picture 2"/>
          <p:cNvPicPr>
            <a:picLocks noChangeAspect="1" noChangeArrowheads="1"/>
          </p:cNvPicPr>
          <p:nvPr/>
        </p:nvPicPr>
        <p:blipFill>
          <a:blip r:embed="rId2" cstate="print"/>
          <a:srcRect/>
          <a:stretch>
            <a:fillRect/>
          </a:stretch>
        </p:blipFill>
        <p:spPr bwMode="auto">
          <a:xfrm>
            <a:off x="3429000" y="1981201"/>
            <a:ext cx="5257800" cy="3366837"/>
          </a:xfrm>
          <a:prstGeom prst="rect">
            <a:avLst/>
          </a:prstGeom>
          <a:noFill/>
          <a:ln w="9525">
            <a:noFill/>
            <a:miter lim="800000"/>
            <a:headEnd/>
            <a:tailEnd/>
          </a:ln>
        </p:spPr>
      </p:pic>
    </p:spTree>
    <p:extLst>
      <p:ext uri="{BB962C8B-B14F-4D97-AF65-F5344CB8AC3E}">
        <p14:creationId xmlns:p14="http://schemas.microsoft.com/office/powerpoint/2010/main" val="37674291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a:t>
            </a:r>
            <a:br>
              <a:rPr lang="en-GB" dirty="0"/>
            </a:br>
            <a:endParaRPr lang="en-GB" dirty="0"/>
          </a:p>
        </p:txBody>
      </p:sp>
      <p:pic>
        <p:nvPicPr>
          <p:cNvPr id="274434" name="Picture 2"/>
          <p:cNvPicPr>
            <a:picLocks noChangeAspect="1" noChangeArrowheads="1"/>
          </p:cNvPicPr>
          <p:nvPr/>
        </p:nvPicPr>
        <p:blipFill>
          <a:blip r:embed="rId2" cstate="print"/>
          <a:srcRect/>
          <a:stretch>
            <a:fillRect/>
          </a:stretch>
        </p:blipFill>
        <p:spPr bwMode="auto">
          <a:xfrm>
            <a:off x="3048000" y="2057400"/>
            <a:ext cx="6629400" cy="4328474"/>
          </a:xfrm>
          <a:prstGeom prst="rect">
            <a:avLst/>
          </a:prstGeom>
          <a:noFill/>
          <a:ln w="9525">
            <a:noFill/>
            <a:miter lim="800000"/>
            <a:headEnd/>
            <a:tailEnd/>
          </a:ln>
        </p:spPr>
      </p:pic>
      <p:sp>
        <p:nvSpPr>
          <p:cNvPr id="4" name="TextBox 3"/>
          <p:cNvSpPr txBox="1"/>
          <p:nvPr/>
        </p:nvSpPr>
        <p:spPr>
          <a:xfrm>
            <a:off x="2286000" y="1295400"/>
            <a:ext cx="6629400" cy="400110"/>
          </a:xfrm>
          <a:prstGeom prst="rect">
            <a:avLst/>
          </a:prstGeom>
          <a:noFill/>
        </p:spPr>
        <p:txBody>
          <a:bodyPr wrap="square" rtlCol="0">
            <a:spAutoFit/>
          </a:bodyPr>
          <a:lstStyle/>
          <a:p>
            <a:pPr defTabSz="914400" eaLnBrk="0" fontAlgn="base" hangingPunct="0">
              <a:spcBef>
                <a:spcPct val="0"/>
              </a:spcBef>
              <a:spcAft>
                <a:spcPct val="0"/>
              </a:spcAft>
            </a:pPr>
            <a:r>
              <a:rPr lang="en-GB" sz="2000" dirty="0">
                <a:solidFill>
                  <a:prstClr val="black"/>
                </a:solidFill>
                <a:latin typeface="Times New Roman" pitchFamily="18" charset="0"/>
              </a:rPr>
              <a:t>Implement and minimise the Boolean expression  below</a:t>
            </a:r>
          </a:p>
        </p:txBody>
      </p:sp>
    </p:spTree>
    <p:extLst>
      <p:ext uri="{BB962C8B-B14F-4D97-AF65-F5344CB8AC3E}">
        <p14:creationId xmlns:p14="http://schemas.microsoft.com/office/powerpoint/2010/main" val="35710569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88" name="Text Box 16"/>
          <p:cNvSpPr txBox="1">
            <a:spLocks noChangeArrowheads="1"/>
          </p:cNvSpPr>
          <p:nvPr/>
        </p:nvSpPr>
        <p:spPr bwMode="auto">
          <a:xfrm>
            <a:off x="2362200" y="1752601"/>
            <a:ext cx="7696200" cy="1015663"/>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2000" dirty="0">
                <a:solidFill>
                  <a:prstClr val="black"/>
                </a:solidFill>
                <a:latin typeface="Times New Roman" pitchFamily="18" charset="0"/>
              </a:rPr>
              <a:t>In Sum-of-Products (SOP) form, basic combinational circuits can be directly implemented with AND-OR combinations if the necessary complement terms are available.</a:t>
            </a:r>
          </a:p>
        </p:txBody>
      </p:sp>
      <p:sp>
        <p:nvSpPr>
          <p:cNvPr id="3101" name="Rectangle 29"/>
          <p:cNvSpPr>
            <a:spLocks noChangeArrowheads="1"/>
          </p:cNvSpPr>
          <p:nvPr/>
        </p:nvSpPr>
        <p:spPr bwMode="auto">
          <a:xfrm>
            <a:off x="2438401" y="1143000"/>
            <a:ext cx="3241593"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Combinational Logic Circuits</a:t>
            </a:r>
          </a:p>
        </p:txBody>
      </p:sp>
      <p:grpSp>
        <p:nvGrpSpPr>
          <p:cNvPr id="2" name="Group 64"/>
          <p:cNvGrpSpPr>
            <a:grpSpLocks/>
          </p:cNvGrpSpPr>
          <p:nvPr/>
        </p:nvGrpSpPr>
        <p:grpSpPr bwMode="auto">
          <a:xfrm>
            <a:off x="3810000" y="3200400"/>
            <a:ext cx="4724400" cy="2514600"/>
            <a:chOff x="1440" y="1776"/>
            <a:chExt cx="2976" cy="1584"/>
          </a:xfrm>
        </p:grpSpPr>
        <p:sp>
          <p:nvSpPr>
            <p:cNvPr id="3137" name="Rectangle 65"/>
            <p:cNvSpPr>
              <a:spLocks noChangeArrowheads="1"/>
            </p:cNvSpPr>
            <p:nvPr/>
          </p:nvSpPr>
          <p:spPr bwMode="auto">
            <a:xfrm>
              <a:off x="1440" y="1776"/>
              <a:ext cx="2976" cy="1584"/>
            </a:xfrm>
            <a:prstGeom prst="rect">
              <a:avLst/>
            </a:prstGeom>
            <a:solidFill>
              <a:srgbClr val="FFFFCC"/>
            </a:solidFill>
            <a:ln w="9525">
              <a:solidFill>
                <a:schemeClr val="tx1"/>
              </a:solidFill>
              <a:miter lim="800000"/>
              <a:headEnd/>
              <a:tailEnd/>
            </a:ln>
            <a:effectLst/>
          </p:spPr>
          <p:txBody>
            <a:bodyPr wrap="none" anchor="ctr"/>
            <a:lstStyle/>
            <a:p>
              <a:pPr defTabSz="914400" eaLnBrk="0" fontAlgn="base" hangingPunct="0">
                <a:spcBef>
                  <a:spcPct val="0"/>
                </a:spcBef>
                <a:spcAft>
                  <a:spcPct val="0"/>
                </a:spcAft>
              </a:pPr>
              <a:endParaRPr lang="en-GB" sz="2000">
                <a:solidFill>
                  <a:prstClr val="black"/>
                </a:solidFill>
                <a:latin typeface="Times New Roman" pitchFamily="18" charset="0"/>
              </a:endParaRPr>
            </a:p>
          </p:txBody>
        </p:sp>
        <p:graphicFrame>
          <p:nvGraphicFramePr>
            <p:cNvPr id="3138" name="Object 66"/>
            <p:cNvGraphicFramePr>
              <a:graphicFrameLocks noChangeAspect="1"/>
            </p:cNvGraphicFramePr>
            <p:nvPr/>
          </p:nvGraphicFramePr>
          <p:xfrm>
            <a:off x="1728" y="1830"/>
            <a:ext cx="2616" cy="1472"/>
          </p:xfrm>
          <a:graphic>
            <a:graphicData uri="http://schemas.openxmlformats.org/presentationml/2006/ole">
              <mc:AlternateContent xmlns:mc="http://schemas.openxmlformats.org/markup-compatibility/2006">
                <mc:Choice xmlns:v="urn:schemas-microsoft-com:vml" Requires="v">
                  <p:oleObj spid="_x0000_s11270" name="CorelDRAW" r:id="rId4" imgW="2322360" imgH="1306800" progId="">
                    <p:embed/>
                  </p:oleObj>
                </mc:Choice>
                <mc:Fallback>
                  <p:oleObj name="CorelDRAW" r:id="rId4" imgW="2322360" imgH="1306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 y="1830"/>
                          <a:ext cx="2616" cy="14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158522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9269" name="Text Box 5"/>
          <p:cNvSpPr txBox="1">
            <a:spLocks noChangeArrowheads="1"/>
          </p:cNvSpPr>
          <p:nvPr/>
        </p:nvSpPr>
        <p:spPr bwMode="auto">
          <a:xfrm>
            <a:off x="2362200" y="1784351"/>
            <a:ext cx="7696200" cy="1015663"/>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dirty="0">
                <a:solidFill>
                  <a:prstClr val="black"/>
                </a:solidFill>
                <a:latin typeface="Times New Roman" pitchFamily="18" charset="0"/>
              </a:rPr>
              <a:t>An example of an SOP implementation is shown. The SOP expression is an AND-OR combination of the input variables and the appropriate complements.</a:t>
            </a:r>
          </a:p>
        </p:txBody>
      </p:sp>
      <p:sp>
        <p:nvSpPr>
          <p:cNvPr id="139270" name="Rectangle 6"/>
          <p:cNvSpPr>
            <a:spLocks noChangeArrowheads="1"/>
          </p:cNvSpPr>
          <p:nvPr/>
        </p:nvSpPr>
        <p:spPr bwMode="auto">
          <a:xfrm>
            <a:off x="2438401" y="1143000"/>
            <a:ext cx="3241593"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Combinational Logic Circuits</a:t>
            </a:r>
          </a:p>
        </p:txBody>
      </p:sp>
      <p:sp>
        <p:nvSpPr>
          <p:cNvPr id="139271" name="Text Box 7"/>
          <p:cNvSpPr txBox="1">
            <a:spLocks noChangeArrowheads="1"/>
          </p:cNvSpPr>
          <p:nvPr/>
        </p:nvSpPr>
        <p:spPr bwMode="auto">
          <a:xfrm>
            <a:off x="8458200" y="3854450"/>
            <a:ext cx="7620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srgbClr val="008000"/>
                </a:solidFill>
              </a:rPr>
              <a:t>SOP</a:t>
            </a:r>
          </a:p>
        </p:txBody>
      </p:sp>
      <p:grpSp>
        <p:nvGrpSpPr>
          <p:cNvPr id="2" name="Group 8"/>
          <p:cNvGrpSpPr>
            <a:grpSpLocks/>
          </p:cNvGrpSpPr>
          <p:nvPr/>
        </p:nvGrpSpPr>
        <p:grpSpPr bwMode="auto">
          <a:xfrm>
            <a:off x="6019800" y="4508500"/>
            <a:ext cx="533400" cy="336550"/>
            <a:chOff x="2832" y="3388"/>
            <a:chExt cx="336" cy="212"/>
          </a:xfrm>
        </p:grpSpPr>
        <p:sp>
          <p:nvSpPr>
            <p:cNvPr id="139273" name="Text Box 9"/>
            <p:cNvSpPr txBox="1">
              <a:spLocks noChangeArrowheads="1"/>
            </p:cNvSpPr>
            <p:nvPr/>
          </p:nvSpPr>
          <p:spPr bwMode="auto">
            <a:xfrm>
              <a:off x="2832" y="3388"/>
              <a:ext cx="336"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DE</a:t>
              </a:r>
            </a:p>
          </p:txBody>
        </p:sp>
        <p:sp>
          <p:nvSpPr>
            <p:cNvPr id="139274" name="Line 10"/>
            <p:cNvSpPr>
              <a:spLocks noChangeShapeType="1"/>
            </p:cNvSpPr>
            <p:nvPr/>
          </p:nvSpPr>
          <p:spPr bwMode="auto">
            <a:xfrm>
              <a:off x="2900" y="3424"/>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grpSp>
        <p:nvGrpSpPr>
          <p:cNvPr id="3" name="Group 11"/>
          <p:cNvGrpSpPr>
            <a:grpSpLocks/>
          </p:cNvGrpSpPr>
          <p:nvPr/>
        </p:nvGrpSpPr>
        <p:grpSpPr bwMode="auto">
          <a:xfrm>
            <a:off x="5943600" y="3473450"/>
            <a:ext cx="762000" cy="336550"/>
            <a:chOff x="2784" y="2736"/>
            <a:chExt cx="480" cy="212"/>
          </a:xfrm>
        </p:grpSpPr>
        <p:sp>
          <p:nvSpPr>
            <p:cNvPr id="139276" name="Text Box 12"/>
            <p:cNvSpPr txBox="1">
              <a:spLocks noChangeArrowheads="1"/>
            </p:cNvSpPr>
            <p:nvPr/>
          </p:nvSpPr>
          <p:spPr bwMode="auto">
            <a:xfrm>
              <a:off x="2784" y="2736"/>
              <a:ext cx="480"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ABC</a:t>
              </a:r>
            </a:p>
          </p:txBody>
        </p:sp>
        <p:sp>
          <p:nvSpPr>
            <p:cNvPr id="139277" name="Line 13"/>
            <p:cNvSpPr>
              <a:spLocks noChangeShapeType="1"/>
            </p:cNvSpPr>
            <p:nvPr/>
          </p:nvSpPr>
          <p:spPr bwMode="auto">
            <a:xfrm>
              <a:off x="3020" y="2780"/>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grpSp>
        <p:nvGrpSpPr>
          <p:cNvPr id="4" name="Group 14"/>
          <p:cNvGrpSpPr>
            <a:grpSpLocks/>
          </p:cNvGrpSpPr>
          <p:nvPr/>
        </p:nvGrpSpPr>
        <p:grpSpPr bwMode="auto">
          <a:xfrm>
            <a:off x="4343400" y="3321050"/>
            <a:ext cx="304800" cy="1631950"/>
            <a:chOff x="1776" y="2640"/>
            <a:chExt cx="192" cy="1028"/>
          </a:xfrm>
        </p:grpSpPr>
        <p:sp>
          <p:nvSpPr>
            <p:cNvPr id="139279" name="Text Box 15"/>
            <p:cNvSpPr txBox="1">
              <a:spLocks noChangeArrowheads="1"/>
            </p:cNvSpPr>
            <p:nvPr/>
          </p:nvSpPr>
          <p:spPr bwMode="auto">
            <a:xfrm>
              <a:off x="1776" y="2640"/>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39280" name="Text Box 16"/>
            <p:cNvSpPr txBox="1">
              <a:spLocks noChangeArrowheads="1"/>
            </p:cNvSpPr>
            <p:nvPr/>
          </p:nvSpPr>
          <p:spPr bwMode="auto">
            <a:xfrm>
              <a:off x="1776" y="2793"/>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B</a:t>
              </a:r>
            </a:p>
          </p:txBody>
        </p:sp>
        <p:sp>
          <p:nvSpPr>
            <p:cNvPr id="139281" name="Text Box 17"/>
            <p:cNvSpPr txBox="1">
              <a:spLocks noChangeArrowheads="1"/>
            </p:cNvSpPr>
            <p:nvPr/>
          </p:nvSpPr>
          <p:spPr bwMode="auto">
            <a:xfrm>
              <a:off x="1776" y="2976"/>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C</a:t>
              </a:r>
            </a:p>
          </p:txBody>
        </p:sp>
        <p:sp>
          <p:nvSpPr>
            <p:cNvPr id="139282" name="Line 18"/>
            <p:cNvSpPr>
              <a:spLocks noChangeShapeType="1"/>
            </p:cNvSpPr>
            <p:nvPr/>
          </p:nvSpPr>
          <p:spPr bwMode="auto">
            <a:xfrm>
              <a:off x="1840" y="3016"/>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39283" name="Text Box 19"/>
            <p:cNvSpPr txBox="1">
              <a:spLocks noChangeArrowheads="1"/>
            </p:cNvSpPr>
            <p:nvPr/>
          </p:nvSpPr>
          <p:spPr bwMode="auto">
            <a:xfrm>
              <a:off x="1776" y="3456"/>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E</a:t>
              </a:r>
            </a:p>
          </p:txBody>
        </p:sp>
        <p:sp>
          <p:nvSpPr>
            <p:cNvPr id="139284" name="Text Box 20"/>
            <p:cNvSpPr txBox="1">
              <a:spLocks noChangeArrowheads="1"/>
            </p:cNvSpPr>
            <p:nvPr/>
          </p:nvSpPr>
          <p:spPr bwMode="auto">
            <a:xfrm>
              <a:off x="1776" y="3244"/>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D</a:t>
              </a:r>
            </a:p>
          </p:txBody>
        </p:sp>
        <p:sp>
          <p:nvSpPr>
            <p:cNvPr id="139285" name="Line 21"/>
            <p:cNvSpPr>
              <a:spLocks noChangeShapeType="1"/>
            </p:cNvSpPr>
            <p:nvPr/>
          </p:nvSpPr>
          <p:spPr bwMode="auto">
            <a:xfrm>
              <a:off x="1828" y="3280"/>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graphicFrame>
        <p:nvGraphicFramePr>
          <p:cNvPr id="139286" name="Object 22"/>
          <p:cNvGraphicFramePr>
            <a:graphicFrameLocks noChangeAspect="1"/>
          </p:cNvGraphicFramePr>
          <p:nvPr/>
        </p:nvGraphicFramePr>
        <p:xfrm>
          <a:off x="4648200" y="3473450"/>
          <a:ext cx="3810000" cy="1404938"/>
        </p:xfrm>
        <a:graphic>
          <a:graphicData uri="http://schemas.openxmlformats.org/presentationml/2006/ole">
            <mc:AlternateContent xmlns:mc="http://schemas.openxmlformats.org/markup-compatibility/2006">
              <mc:Choice xmlns:v="urn:schemas-microsoft-com:vml" Requires="v">
                <p:oleObj spid="_x0000_s12294" name="CorelDRAW" r:id="rId4" imgW="2042280" imgH="742680" progId="">
                  <p:embed/>
                </p:oleObj>
              </mc:Choice>
              <mc:Fallback>
                <p:oleObj name="CorelDRAW" r:id="rId4" imgW="2042280" imgH="7426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473450"/>
                        <a:ext cx="3810000" cy="140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23"/>
          <p:cNvGrpSpPr>
            <a:grpSpLocks/>
          </p:cNvGrpSpPr>
          <p:nvPr/>
        </p:nvGrpSpPr>
        <p:grpSpPr bwMode="auto">
          <a:xfrm>
            <a:off x="6858000" y="3854450"/>
            <a:ext cx="1676400" cy="336550"/>
            <a:chOff x="3360" y="2976"/>
            <a:chExt cx="1056" cy="212"/>
          </a:xfrm>
        </p:grpSpPr>
        <p:sp>
          <p:nvSpPr>
            <p:cNvPr id="139288" name="Text Box 24"/>
            <p:cNvSpPr txBox="1">
              <a:spLocks noChangeArrowheads="1"/>
            </p:cNvSpPr>
            <p:nvPr/>
          </p:nvSpPr>
          <p:spPr bwMode="auto">
            <a:xfrm>
              <a:off x="3360" y="2976"/>
              <a:ext cx="67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X = ABC</a:t>
              </a:r>
            </a:p>
          </p:txBody>
        </p:sp>
        <p:sp>
          <p:nvSpPr>
            <p:cNvPr id="139289" name="Text Box 25"/>
            <p:cNvSpPr txBox="1">
              <a:spLocks noChangeArrowheads="1"/>
            </p:cNvSpPr>
            <p:nvPr/>
          </p:nvSpPr>
          <p:spPr bwMode="auto">
            <a:xfrm>
              <a:off x="3840" y="2976"/>
              <a:ext cx="576"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 + DE</a:t>
              </a:r>
            </a:p>
          </p:txBody>
        </p:sp>
        <p:sp>
          <p:nvSpPr>
            <p:cNvPr id="139290" name="Line 26"/>
            <p:cNvSpPr>
              <a:spLocks noChangeShapeType="1"/>
            </p:cNvSpPr>
            <p:nvPr/>
          </p:nvSpPr>
          <p:spPr bwMode="auto">
            <a:xfrm>
              <a:off x="4052" y="3016"/>
              <a:ext cx="96" cy="1"/>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39291" name="Line 27"/>
            <p:cNvSpPr>
              <a:spLocks noChangeShapeType="1"/>
            </p:cNvSpPr>
            <p:nvPr/>
          </p:nvSpPr>
          <p:spPr bwMode="auto">
            <a:xfrm>
              <a:off x="3836" y="3020"/>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spTree>
    <p:extLst>
      <p:ext uri="{BB962C8B-B14F-4D97-AF65-F5344CB8AC3E}">
        <p14:creationId xmlns:p14="http://schemas.microsoft.com/office/powerpoint/2010/main" val="4134251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39286"/>
                                        </p:tgtEl>
                                        <p:attrNameLst>
                                          <p:attrName>style.visibility</p:attrName>
                                        </p:attrNameLst>
                                      </p:cBhvr>
                                      <p:to>
                                        <p:strVal val="visible"/>
                                      </p:to>
                                    </p:set>
                                    <p:animEffect transition="in" filter="fade">
                                      <p:cBhvr>
                                        <p:cTn id="7" dur="1000"/>
                                        <p:tgtEl>
                                          <p:spTgt spid="139286"/>
                                        </p:tgtEl>
                                      </p:cBhvr>
                                    </p:animEffect>
                                    <p:anim calcmode="lin" valueType="num">
                                      <p:cBhvr>
                                        <p:cTn id="8" dur="1000" fill="hold"/>
                                        <p:tgtEl>
                                          <p:spTgt spid="139286"/>
                                        </p:tgtEl>
                                        <p:attrNameLst>
                                          <p:attrName>ppt_x</p:attrName>
                                        </p:attrNameLst>
                                      </p:cBhvr>
                                      <p:tavLst>
                                        <p:tav tm="0">
                                          <p:val>
                                            <p:strVal val="#ppt_x"/>
                                          </p:val>
                                        </p:tav>
                                        <p:tav tm="100000">
                                          <p:val>
                                            <p:strVal val="#ppt_x"/>
                                          </p:val>
                                        </p:tav>
                                      </p:tavLst>
                                    </p:anim>
                                    <p:anim calcmode="lin" valueType="num">
                                      <p:cBhvr>
                                        <p:cTn id="9" dur="900" decel="100000" fill="hold"/>
                                        <p:tgtEl>
                                          <p:spTgt spid="13928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9286"/>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fltVal val="0"/>
                                          </p:val>
                                        </p:tav>
                                        <p:tav tm="100000">
                                          <p:val>
                                            <p:strVal val="#ppt_h"/>
                                          </p:val>
                                        </p:tav>
                                      </p:tavLst>
                                    </p:anim>
                                    <p:anim calcmode="lin" valueType="num">
                                      <p:cBhvr>
                                        <p:cTn id="2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1000"/>
                                        <p:tgtEl>
                                          <p:spTgt spid="5"/>
                                        </p:tgtEl>
                                      </p:cBhvr>
                                    </p:animEffect>
                                  </p:childTnLst>
                                </p:cTn>
                              </p:par>
                            </p:childTnLst>
                          </p:cTn>
                        </p:par>
                        <p:par>
                          <p:cTn id="36" fill="hold">
                            <p:stCondLst>
                              <p:cond delay="1000"/>
                            </p:stCondLst>
                            <p:childTnLst>
                              <p:par>
                                <p:cTn id="37" presetID="15" presetClass="entr" presetSubtype="0" fill="hold" grpId="0" nodeType="afterEffect">
                                  <p:stCondLst>
                                    <p:cond delay="0"/>
                                  </p:stCondLst>
                                  <p:childTnLst>
                                    <p:set>
                                      <p:cBhvr>
                                        <p:cTn id="38" dur="1" fill="hold">
                                          <p:stCondLst>
                                            <p:cond delay="0"/>
                                          </p:stCondLst>
                                        </p:cTn>
                                        <p:tgtEl>
                                          <p:spTgt spid="139271"/>
                                        </p:tgtEl>
                                        <p:attrNameLst>
                                          <p:attrName>style.visibility</p:attrName>
                                        </p:attrNameLst>
                                      </p:cBhvr>
                                      <p:to>
                                        <p:strVal val="visible"/>
                                      </p:to>
                                    </p:set>
                                    <p:anim calcmode="lin" valueType="num">
                                      <p:cBhvr>
                                        <p:cTn id="39" dur="1000" fill="hold"/>
                                        <p:tgtEl>
                                          <p:spTgt spid="139271"/>
                                        </p:tgtEl>
                                        <p:attrNameLst>
                                          <p:attrName>ppt_w</p:attrName>
                                        </p:attrNameLst>
                                      </p:cBhvr>
                                      <p:tavLst>
                                        <p:tav tm="0">
                                          <p:val>
                                            <p:fltVal val="0"/>
                                          </p:val>
                                        </p:tav>
                                        <p:tav tm="100000">
                                          <p:val>
                                            <p:strVal val="#ppt_w"/>
                                          </p:val>
                                        </p:tav>
                                      </p:tavLst>
                                    </p:anim>
                                    <p:anim calcmode="lin" valueType="num">
                                      <p:cBhvr>
                                        <p:cTn id="40" dur="1000" fill="hold"/>
                                        <p:tgtEl>
                                          <p:spTgt spid="139271"/>
                                        </p:tgtEl>
                                        <p:attrNameLst>
                                          <p:attrName>ppt_h</p:attrName>
                                        </p:attrNameLst>
                                      </p:cBhvr>
                                      <p:tavLst>
                                        <p:tav tm="0">
                                          <p:val>
                                            <p:fltVal val="0"/>
                                          </p:val>
                                        </p:tav>
                                        <p:tav tm="100000">
                                          <p:val>
                                            <p:strVal val="#ppt_h"/>
                                          </p:val>
                                        </p:tav>
                                      </p:tavLst>
                                    </p:anim>
                                    <p:anim calcmode="lin" valueType="num">
                                      <p:cBhvr>
                                        <p:cTn id="41" dur="1000" fill="hold"/>
                                        <p:tgtEl>
                                          <p:spTgt spid="139271"/>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3927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1"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2362200" y="1752601"/>
            <a:ext cx="7696200" cy="1015663"/>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2000" dirty="0">
                <a:solidFill>
                  <a:prstClr val="black"/>
                </a:solidFill>
                <a:latin typeface="Times New Roman" pitchFamily="18" charset="0"/>
              </a:rPr>
              <a:t>When the output of a SOP form is inverted, the circuit is called an AND-OR-Invert circuit. The AOI configuration lends itself to product-of-sums (POS) implementation.</a:t>
            </a:r>
          </a:p>
        </p:txBody>
      </p:sp>
      <p:sp>
        <p:nvSpPr>
          <p:cNvPr id="108549" name="Text Box 5"/>
          <p:cNvSpPr txBox="1">
            <a:spLocks noChangeArrowheads="1"/>
          </p:cNvSpPr>
          <p:nvPr/>
        </p:nvSpPr>
        <p:spPr bwMode="auto">
          <a:xfrm>
            <a:off x="2362200" y="2895601"/>
            <a:ext cx="7696200" cy="1015663"/>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dirty="0">
                <a:solidFill>
                  <a:prstClr val="black"/>
                </a:solidFill>
                <a:latin typeface="Times New Roman" pitchFamily="18" charset="0"/>
              </a:rPr>
              <a:t>An example of an AOI implementation is shown. The output  expression can be changed to a POS expression by applying </a:t>
            </a:r>
            <a:r>
              <a:rPr lang="en-US" sz="2000" dirty="0" err="1">
                <a:solidFill>
                  <a:prstClr val="black"/>
                </a:solidFill>
                <a:latin typeface="Times New Roman" pitchFamily="18" charset="0"/>
              </a:rPr>
              <a:t>DeMorgan’s</a:t>
            </a:r>
            <a:r>
              <a:rPr lang="en-US" sz="2000" dirty="0">
                <a:solidFill>
                  <a:prstClr val="black"/>
                </a:solidFill>
                <a:latin typeface="Times New Roman" pitchFamily="18" charset="0"/>
              </a:rPr>
              <a:t> theorem twice. </a:t>
            </a:r>
          </a:p>
        </p:txBody>
      </p:sp>
      <p:sp>
        <p:nvSpPr>
          <p:cNvPr id="108550" name="Rectangle 6"/>
          <p:cNvSpPr>
            <a:spLocks noChangeArrowheads="1"/>
          </p:cNvSpPr>
          <p:nvPr/>
        </p:nvSpPr>
        <p:spPr bwMode="auto">
          <a:xfrm>
            <a:off x="2438401" y="1143001"/>
            <a:ext cx="2029723" cy="276999"/>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1200">
                <a:solidFill>
                  <a:srgbClr val="FFFF99"/>
                </a:solidFill>
                <a:latin typeface="Times New Roman" pitchFamily="18" charset="0"/>
              </a:rPr>
              <a:t>Combinational Logic Circuits</a:t>
            </a:r>
          </a:p>
        </p:txBody>
      </p:sp>
      <p:sp>
        <p:nvSpPr>
          <p:cNvPr id="108554" name="Text Box 10"/>
          <p:cNvSpPr txBox="1">
            <a:spLocks noChangeArrowheads="1"/>
          </p:cNvSpPr>
          <p:nvPr/>
        </p:nvSpPr>
        <p:spPr bwMode="auto">
          <a:xfrm>
            <a:off x="9448800" y="5562600"/>
            <a:ext cx="7620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srgbClr val="008000"/>
                </a:solidFill>
              </a:rPr>
              <a:t>POS</a:t>
            </a:r>
          </a:p>
        </p:txBody>
      </p:sp>
      <p:graphicFrame>
        <p:nvGraphicFramePr>
          <p:cNvPr id="108574" name="Object 30"/>
          <p:cNvGraphicFramePr>
            <a:graphicFrameLocks noChangeAspect="1"/>
          </p:cNvGraphicFramePr>
          <p:nvPr/>
        </p:nvGraphicFramePr>
        <p:xfrm>
          <a:off x="2819400" y="4267201"/>
          <a:ext cx="6324600" cy="1516063"/>
        </p:xfrm>
        <a:graphic>
          <a:graphicData uri="http://schemas.openxmlformats.org/presentationml/2006/ole">
            <mc:AlternateContent xmlns:mc="http://schemas.openxmlformats.org/markup-compatibility/2006">
              <mc:Choice xmlns:v="urn:schemas-microsoft-com:vml" Requires="v">
                <p:oleObj spid="_x0000_s13318" name="CorelDRAW" r:id="rId4" imgW="3141360" imgH="742680" progId="">
                  <p:embed/>
                </p:oleObj>
              </mc:Choice>
              <mc:Fallback>
                <p:oleObj name="CorelDRAW" r:id="rId4" imgW="3141360" imgH="7426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267201"/>
                        <a:ext cx="6324600"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32"/>
          <p:cNvGrpSpPr>
            <a:grpSpLocks/>
          </p:cNvGrpSpPr>
          <p:nvPr/>
        </p:nvGrpSpPr>
        <p:grpSpPr bwMode="auto">
          <a:xfrm>
            <a:off x="4343400" y="5486400"/>
            <a:ext cx="533400" cy="336550"/>
            <a:chOff x="2832" y="3388"/>
            <a:chExt cx="336" cy="212"/>
          </a:xfrm>
        </p:grpSpPr>
        <p:sp>
          <p:nvSpPr>
            <p:cNvPr id="108577" name="Text Box 33"/>
            <p:cNvSpPr txBox="1">
              <a:spLocks noChangeArrowheads="1"/>
            </p:cNvSpPr>
            <p:nvPr/>
          </p:nvSpPr>
          <p:spPr bwMode="auto">
            <a:xfrm>
              <a:off x="2832" y="3388"/>
              <a:ext cx="336"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DE</a:t>
              </a:r>
            </a:p>
          </p:txBody>
        </p:sp>
        <p:sp>
          <p:nvSpPr>
            <p:cNvPr id="108578" name="Line 34"/>
            <p:cNvSpPr>
              <a:spLocks noChangeShapeType="1"/>
            </p:cNvSpPr>
            <p:nvPr/>
          </p:nvSpPr>
          <p:spPr bwMode="auto">
            <a:xfrm>
              <a:off x="2900" y="3424"/>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grpSp>
        <p:nvGrpSpPr>
          <p:cNvPr id="3" name="Group 35"/>
          <p:cNvGrpSpPr>
            <a:grpSpLocks/>
          </p:cNvGrpSpPr>
          <p:nvPr/>
        </p:nvGrpSpPr>
        <p:grpSpPr bwMode="auto">
          <a:xfrm>
            <a:off x="4267200" y="4343400"/>
            <a:ext cx="762000" cy="336550"/>
            <a:chOff x="2784" y="2736"/>
            <a:chExt cx="480" cy="212"/>
          </a:xfrm>
        </p:grpSpPr>
        <p:sp>
          <p:nvSpPr>
            <p:cNvPr id="108580" name="Text Box 36"/>
            <p:cNvSpPr txBox="1">
              <a:spLocks noChangeArrowheads="1"/>
            </p:cNvSpPr>
            <p:nvPr/>
          </p:nvSpPr>
          <p:spPr bwMode="auto">
            <a:xfrm>
              <a:off x="2784" y="2736"/>
              <a:ext cx="480"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ABC</a:t>
              </a:r>
            </a:p>
          </p:txBody>
        </p:sp>
        <p:sp>
          <p:nvSpPr>
            <p:cNvPr id="108581" name="Line 37"/>
            <p:cNvSpPr>
              <a:spLocks noChangeShapeType="1"/>
            </p:cNvSpPr>
            <p:nvPr/>
          </p:nvSpPr>
          <p:spPr bwMode="auto">
            <a:xfrm>
              <a:off x="3020" y="2780"/>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grpSp>
        <p:nvGrpSpPr>
          <p:cNvPr id="4" name="Group 38"/>
          <p:cNvGrpSpPr>
            <a:grpSpLocks/>
          </p:cNvGrpSpPr>
          <p:nvPr/>
        </p:nvGrpSpPr>
        <p:grpSpPr bwMode="auto">
          <a:xfrm>
            <a:off x="2514600" y="4191000"/>
            <a:ext cx="304800" cy="1631950"/>
            <a:chOff x="1776" y="2640"/>
            <a:chExt cx="192" cy="1028"/>
          </a:xfrm>
        </p:grpSpPr>
        <p:sp>
          <p:nvSpPr>
            <p:cNvPr id="108583" name="Text Box 39"/>
            <p:cNvSpPr txBox="1">
              <a:spLocks noChangeArrowheads="1"/>
            </p:cNvSpPr>
            <p:nvPr/>
          </p:nvSpPr>
          <p:spPr bwMode="auto">
            <a:xfrm>
              <a:off x="1776" y="2640"/>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08584" name="Text Box 40"/>
            <p:cNvSpPr txBox="1">
              <a:spLocks noChangeArrowheads="1"/>
            </p:cNvSpPr>
            <p:nvPr/>
          </p:nvSpPr>
          <p:spPr bwMode="auto">
            <a:xfrm>
              <a:off x="1776" y="2793"/>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B</a:t>
              </a:r>
            </a:p>
          </p:txBody>
        </p:sp>
        <p:sp>
          <p:nvSpPr>
            <p:cNvPr id="108585" name="Text Box 41"/>
            <p:cNvSpPr txBox="1">
              <a:spLocks noChangeArrowheads="1"/>
            </p:cNvSpPr>
            <p:nvPr/>
          </p:nvSpPr>
          <p:spPr bwMode="auto">
            <a:xfrm>
              <a:off x="1776" y="2976"/>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C</a:t>
              </a:r>
            </a:p>
          </p:txBody>
        </p:sp>
        <p:sp>
          <p:nvSpPr>
            <p:cNvPr id="108586" name="Line 42"/>
            <p:cNvSpPr>
              <a:spLocks noChangeShapeType="1"/>
            </p:cNvSpPr>
            <p:nvPr/>
          </p:nvSpPr>
          <p:spPr bwMode="auto">
            <a:xfrm>
              <a:off x="1840" y="3016"/>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08587" name="Text Box 43"/>
            <p:cNvSpPr txBox="1">
              <a:spLocks noChangeArrowheads="1"/>
            </p:cNvSpPr>
            <p:nvPr/>
          </p:nvSpPr>
          <p:spPr bwMode="auto">
            <a:xfrm>
              <a:off x="1776" y="3456"/>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E</a:t>
              </a:r>
            </a:p>
          </p:txBody>
        </p:sp>
        <p:sp>
          <p:nvSpPr>
            <p:cNvPr id="108588" name="Text Box 44"/>
            <p:cNvSpPr txBox="1">
              <a:spLocks noChangeArrowheads="1"/>
            </p:cNvSpPr>
            <p:nvPr/>
          </p:nvSpPr>
          <p:spPr bwMode="auto">
            <a:xfrm>
              <a:off x="1776" y="3244"/>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D</a:t>
              </a:r>
            </a:p>
          </p:txBody>
        </p:sp>
        <p:sp>
          <p:nvSpPr>
            <p:cNvPr id="108589" name="Line 45"/>
            <p:cNvSpPr>
              <a:spLocks noChangeShapeType="1"/>
            </p:cNvSpPr>
            <p:nvPr/>
          </p:nvSpPr>
          <p:spPr bwMode="auto">
            <a:xfrm>
              <a:off x="1828" y="3280"/>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grpSp>
        <p:nvGrpSpPr>
          <p:cNvPr id="5" name="Group 47"/>
          <p:cNvGrpSpPr>
            <a:grpSpLocks/>
          </p:cNvGrpSpPr>
          <p:nvPr/>
        </p:nvGrpSpPr>
        <p:grpSpPr bwMode="auto">
          <a:xfrm>
            <a:off x="5334000" y="4692650"/>
            <a:ext cx="1676400" cy="336550"/>
            <a:chOff x="3360" y="2976"/>
            <a:chExt cx="1056" cy="212"/>
          </a:xfrm>
        </p:grpSpPr>
        <p:sp>
          <p:nvSpPr>
            <p:cNvPr id="108592" name="Text Box 48"/>
            <p:cNvSpPr txBox="1">
              <a:spLocks noChangeArrowheads="1"/>
            </p:cNvSpPr>
            <p:nvPr/>
          </p:nvSpPr>
          <p:spPr bwMode="auto">
            <a:xfrm>
              <a:off x="3360" y="2976"/>
              <a:ext cx="67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X = ABC</a:t>
              </a:r>
            </a:p>
          </p:txBody>
        </p:sp>
        <p:sp>
          <p:nvSpPr>
            <p:cNvPr id="108593" name="Text Box 49"/>
            <p:cNvSpPr txBox="1">
              <a:spLocks noChangeArrowheads="1"/>
            </p:cNvSpPr>
            <p:nvPr/>
          </p:nvSpPr>
          <p:spPr bwMode="auto">
            <a:xfrm>
              <a:off x="3840" y="2976"/>
              <a:ext cx="576"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 + DE</a:t>
              </a:r>
            </a:p>
          </p:txBody>
        </p:sp>
        <p:sp>
          <p:nvSpPr>
            <p:cNvPr id="108594" name="Line 50"/>
            <p:cNvSpPr>
              <a:spLocks noChangeShapeType="1"/>
            </p:cNvSpPr>
            <p:nvPr/>
          </p:nvSpPr>
          <p:spPr bwMode="auto">
            <a:xfrm>
              <a:off x="4052" y="3016"/>
              <a:ext cx="96" cy="1"/>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08595" name="Line 51"/>
            <p:cNvSpPr>
              <a:spLocks noChangeShapeType="1"/>
            </p:cNvSpPr>
            <p:nvPr/>
          </p:nvSpPr>
          <p:spPr bwMode="auto">
            <a:xfrm>
              <a:off x="3836" y="3020"/>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grpSp>
        <p:nvGrpSpPr>
          <p:cNvPr id="6" name="Group 58"/>
          <p:cNvGrpSpPr>
            <a:grpSpLocks/>
          </p:cNvGrpSpPr>
          <p:nvPr/>
        </p:nvGrpSpPr>
        <p:grpSpPr bwMode="auto">
          <a:xfrm>
            <a:off x="7315200" y="4692650"/>
            <a:ext cx="1676400" cy="336550"/>
            <a:chOff x="3744" y="2956"/>
            <a:chExt cx="1056" cy="212"/>
          </a:xfrm>
        </p:grpSpPr>
        <p:grpSp>
          <p:nvGrpSpPr>
            <p:cNvPr id="7" name="Group 52"/>
            <p:cNvGrpSpPr>
              <a:grpSpLocks/>
            </p:cNvGrpSpPr>
            <p:nvPr/>
          </p:nvGrpSpPr>
          <p:grpSpPr bwMode="auto">
            <a:xfrm>
              <a:off x="3744" y="2956"/>
              <a:ext cx="1056" cy="212"/>
              <a:chOff x="3360" y="2976"/>
              <a:chExt cx="1056" cy="212"/>
            </a:xfrm>
          </p:grpSpPr>
          <p:sp>
            <p:nvSpPr>
              <p:cNvPr id="108597" name="Text Box 53"/>
              <p:cNvSpPr txBox="1">
                <a:spLocks noChangeArrowheads="1"/>
              </p:cNvSpPr>
              <p:nvPr/>
            </p:nvSpPr>
            <p:spPr bwMode="auto">
              <a:xfrm>
                <a:off x="3360" y="2976"/>
                <a:ext cx="67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X = ABC</a:t>
                </a:r>
              </a:p>
            </p:txBody>
          </p:sp>
          <p:sp>
            <p:nvSpPr>
              <p:cNvPr id="108598" name="Text Box 54"/>
              <p:cNvSpPr txBox="1">
                <a:spLocks noChangeArrowheads="1"/>
              </p:cNvSpPr>
              <p:nvPr/>
            </p:nvSpPr>
            <p:spPr bwMode="auto">
              <a:xfrm>
                <a:off x="3840" y="2976"/>
                <a:ext cx="576"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 + DE</a:t>
                </a:r>
              </a:p>
            </p:txBody>
          </p:sp>
          <p:sp>
            <p:nvSpPr>
              <p:cNvPr id="108599" name="Line 55"/>
              <p:cNvSpPr>
                <a:spLocks noChangeShapeType="1"/>
              </p:cNvSpPr>
              <p:nvPr/>
            </p:nvSpPr>
            <p:spPr bwMode="auto">
              <a:xfrm>
                <a:off x="4052" y="3016"/>
                <a:ext cx="96" cy="1"/>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08600" name="Line 56"/>
              <p:cNvSpPr>
                <a:spLocks noChangeShapeType="1"/>
              </p:cNvSpPr>
              <p:nvPr/>
            </p:nvSpPr>
            <p:spPr bwMode="auto">
              <a:xfrm>
                <a:off x="3836" y="3020"/>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sp>
          <p:nvSpPr>
            <p:cNvPr id="108601" name="Line 57"/>
            <p:cNvSpPr>
              <a:spLocks noChangeShapeType="1"/>
            </p:cNvSpPr>
            <p:nvPr/>
          </p:nvSpPr>
          <p:spPr bwMode="auto">
            <a:xfrm>
              <a:off x="4041" y="2970"/>
              <a:ext cx="57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grpSp>
        <p:nvGrpSpPr>
          <p:cNvPr id="8" name="Group 67"/>
          <p:cNvGrpSpPr>
            <a:grpSpLocks/>
          </p:cNvGrpSpPr>
          <p:nvPr/>
        </p:nvGrpSpPr>
        <p:grpSpPr bwMode="auto">
          <a:xfrm>
            <a:off x="7315200" y="5562600"/>
            <a:ext cx="2590800" cy="336550"/>
            <a:chOff x="3744" y="3408"/>
            <a:chExt cx="1632" cy="212"/>
          </a:xfrm>
        </p:grpSpPr>
        <p:sp>
          <p:nvSpPr>
            <p:cNvPr id="108605" name="Text Box 61"/>
            <p:cNvSpPr txBox="1">
              <a:spLocks noChangeArrowheads="1"/>
            </p:cNvSpPr>
            <p:nvPr/>
          </p:nvSpPr>
          <p:spPr bwMode="auto">
            <a:xfrm>
              <a:off x="3744" y="3408"/>
              <a:ext cx="163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X = </a:t>
              </a:r>
              <a:r>
                <a:rPr lang="en-US" sz="1600">
                  <a:solidFill>
                    <a:srgbClr val="FF0000"/>
                  </a:solidFill>
                </a:rPr>
                <a:t>(</a:t>
              </a:r>
              <a:r>
                <a:rPr lang="en-US" sz="1600" i="1">
                  <a:solidFill>
                    <a:srgbClr val="FF0000"/>
                  </a:solidFill>
                </a:rPr>
                <a:t>A + B + C</a:t>
              </a:r>
              <a:r>
                <a:rPr lang="en-US" sz="1600">
                  <a:solidFill>
                    <a:srgbClr val="FF0000"/>
                  </a:solidFill>
                </a:rPr>
                <a:t>)(</a:t>
              </a:r>
              <a:r>
                <a:rPr lang="en-US" sz="1600" i="1">
                  <a:solidFill>
                    <a:srgbClr val="FF0000"/>
                  </a:solidFill>
                </a:rPr>
                <a:t>D + E</a:t>
              </a:r>
              <a:r>
                <a:rPr lang="en-US" sz="1600">
                  <a:solidFill>
                    <a:srgbClr val="FF0000"/>
                  </a:solidFill>
                </a:rPr>
                <a:t>)</a:t>
              </a:r>
              <a:endParaRPr lang="en-US" sz="1600" i="1">
                <a:solidFill>
                  <a:srgbClr val="FF0000"/>
                </a:solidFill>
              </a:endParaRPr>
            </a:p>
          </p:txBody>
        </p:sp>
        <p:sp>
          <p:nvSpPr>
            <p:cNvPr id="108607" name="Line 63"/>
            <p:cNvSpPr>
              <a:spLocks noChangeShapeType="1"/>
            </p:cNvSpPr>
            <p:nvPr/>
          </p:nvSpPr>
          <p:spPr bwMode="auto">
            <a:xfrm>
              <a:off x="4310" y="3443"/>
              <a:ext cx="96" cy="1"/>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08608" name="Line 64"/>
            <p:cNvSpPr>
              <a:spLocks noChangeShapeType="1"/>
            </p:cNvSpPr>
            <p:nvPr/>
          </p:nvSpPr>
          <p:spPr bwMode="auto">
            <a:xfrm>
              <a:off x="4085" y="3443"/>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08610" name="Line 66"/>
            <p:cNvSpPr>
              <a:spLocks noChangeShapeType="1"/>
            </p:cNvSpPr>
            <p:nvPr/>
          </p:nvSpPr>
          <p:spPr bwMode="auto">
            <a:xfrm>
              <a:off x="4953" y="3443"/>
              <a:ext cx="96" cy="1"/>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grpSp>
        <p:nvGrpSpPr>
          <p:cNvPr id="9" name="Group 75"/>
          <p:cNvGrpSpPr>
            <a:grpSpLocks/>
          </p:cNvGrpSpPr>
          <p:nvPr/>
        </p:nvGrpSpPr>
        <p:grpSpPr bwMode="auto">
          <a:xfrm>
            <a:off x="7315200" y="5181600"/>
            <a:ext cx="1600200" cy="336550"/>
            <a:chOff x="3744" y="3264"/>
            <a:chExt cx="1008" cy="212"/>
          </a:xfrm>
        </p:grpSpPr>
        <p:sp>
          <p:nvSpPr>
            <p:cNvPr id="108613" name="Text Box 69"/>
            <p:cNvSpPr txBox="1">
              <a:spLocks noChangeArrowheads="1"/>
            </p:cNvSpPr>
            <p:nvPr/>
          </p:nvSpPr>
          <p:spPr bwMode="auto">
            <a:xfrm>
              <a:off x="3744" y="3264"/>
              <a:ext cx="1008"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X = </a:t>
              </a:r>
              <a:r>
                <a:rPr lang="en-US" sz="1600">
                  <a:solidFill>
                    <a:srgbClr val="FF0000"/>
                  </a:solidFill>
                </a:rPr>
                <a:t>(</a:t>
              </a:r>
              <a:r>
                <a:rPr lang="en-US" sz="1600" i="1">
                  <a:solidFill>
                    <a:srgbClr val="FF0000"/>
                  </a:solidFill>
                </a:rPr>
                <a:t>ABC</a:t>
              </a:r>
              <a:r>
                <a:rPr lang="en-US" sz="1600">
                  <a:solidFill>
                    <a:srgbClr val="FF0000"/>
                  </a:solidFill>
                </a:rPr>
                <a:t>)(</a:t>
              </a:r>
              <a:r>
                <a:rPr lang="en-US" sz="1600" i="1">
                  <a:solidFill>
                    <a:srgbClr val="FF0000"/>
                  </a:solidFill>
                </a:rPr>
                <a:t>DE</a:t>
              </a:r>
              <a:r>
                <a:rPr lang="en-US" sz="1600">
                  <a:solidFill>
                    <a:srgbClr val="FF0000"/>
                  </a:solidFill>
                </a:rPr>
                <a:t>)</a:t>
              </a:r>
              <a:endParaRPr lang="en-US" sz="1600" i="1">
                <a:solidFill>
                  <a:srgbClr val="FF0000"/>
                </a:solidFill>
              </a:endParaRPr>
            </a:p>
          </p:txBody>
        </p:sp>
        <p:sp>
          <p:nvSpPr>
            <p:cNvPr id="108614" name="Line 70"/>
            <p:cNvSpPr>
              <a:spLocks noChangeShapeType="1"/>
            </p:cNvSpPr>
            <p:nvPr/>
          </p:nvSpPr>
          <p:spPr bwMode="auto">
            <a:xfrm>
              <a:off x="4238" y="3299"/>
              <a:ext cx="96" cy="1"/>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08616" name="Line 72"/>
            <p:cNvSpPr>
              <a:spLocks noChangeShapeType="1"/>
            </p:cNvSpPr>
            <p:nvPr/>
          </p:nvSpPr>
          <p:spPr bwMode="auto">
            <a:xfrm>
              <a:off x="4429" y="3307"/>
              <a:ext cx="96" cy="1"/>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08617" name="Line 73"/>
            <p:cNvSpPr>
              <a:spLocks noChangeShapeType="1"/>
            </p:cNvSpPr>
            <p:nvPr/>
          </p:nvSpPr>
          <p:spPr bwMode="auto">
            <a:xfrm>
              <a:off x="4080" y="3264"/>
              <a:ext cx="25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08618" name="Line 74"/>
            <p:cNvSpPr>
              <a:spLocks noChangeShapeType="1"/>
            </p:cNvSpPr>
            <p:nvPr/>
          </p:nvSpPr>
          <p:spPr bwMode="auto">
            <a:xfrm>
              <a:off x="4416" y="3264"/>
              <a:ext cx="192"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sp>
        <p:nvSpPr>
          <p:cNvPr id="108620" name="Text Box 76"/>
          <p:cNvSpPr txBox="1">
            <a:spLocks noChangeArrowheads="1"/>
          </p:cNvSpPr>
          <p:nvPr/>
        </p:nvSpPr>
        <p:spPr bwMode="auto">
          <a:xfrm>
            <a:off x="8839200" y="4692650"/>
            <a:ext cx="7620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srgbClr val="008000"/>
                </a:solidFill>
              </a:rPr>
              <a:t>AOI</a:t>
            </a:r>
          </a:p>
        </p:txBody>
      </p:sp>
      <p:sp>
        <p:nvSpPr>
          <p:cNvPr id="108621" name="Text Box 77"/>
          <p:cNvSpPr txBox="1">
            <a:spLocks noChangeArrowheads="1"/>
          </p:cNvSpPr>
          <p:nvPr/>
        </p:nvSpPr>
        <p:spPr bwMode="auto">
          <a:xfrm>
            <a:off x="8839200" y="5149850"/>
            <a:ext cx="12192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srgbClr val="008000"/>
                </a:solidFill>
              </a:rPr>
              <a:t>DeMorgan</a:t>
            </a:r>
          </a:p>
        </p:txBody>
      </p:sp>
    </p:spTree>
    <p:extLst>
      <p:ext uri="{BB962C8B-B14F-4D97-AF65-F5344CB8AC3E}">
        <p14:creationId xmlns:p14="http://schemas.microsoft.com/office/powerpoint/2010/main" val="2886700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9"/>
                                        </p:tgtEl>
                                        <p:attrNameLst>
                                          <p:attrName>style.visibility</p:attrName>
                                        </p:attrNameLst>
                                      </p:cBhvr>
                                      <p:to>
                                        <p:strVal val="visible"/>
                                      </p:to>
                                    </p:set>
                                    <p:anim calcmode="lin" valueType="num">
                                      <p:cBhvr additive="base">
                                        <p:cTn id="7" dur="500" fill="hold"/>
                                        <p:tgtEl>
                                          <p:spTgt spid="108549"/>
                                        </p:tgtEl>
                                        <p:attrNameLst>
                                          <p:attrName>ppt_x</p:attrName>
                                        </p:attrNameLst>
                                      </p:cBhvr>
                                      <p:tavLst>
                                        <p:tav tm="0">
                                          <p:val>
                                            <p:strVal val="0-#ppt_w/2"/>
                                          </p:val>
                                        </p:tav>
                                        <p:tav tm="100000">
                                          <p:val>
                                            <p:strVal val="#ppt_x"/>
                                          </p:val>
                                        </p:tav>
                                      </p:tavLst>
                                    </p:anim>
                                    <p:anim calcmode="lin" valueType="num">
                                      <p:cBhvr additive="base">
                                        <p:cTn id="8" dur="500" fill="hold"/>
                                        <p:tgtEl>
                                          <p:spTgt spid="10854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7" presetClass="entr" presetSubtype="0" fill="hold" nodeType="afterEffect">
                                  <p:stCondLst>
                                    <p:cond delay="0"/>
                                  </p:stCondLst>
                                  <p:childTnLst>
                                    <p:set>
                                      <p:cBhvr>
                                        <p:cTn id="11" dur="1" fill="hold">
                                          <p:stCondLst>
                                            <p:cond delay="0"/>
                                          </p:stCondLst>
                                        </p:cTn>
                                        <p:tgtEl>
                                          <p:spTgt spid="108574"/>
                                        </p:tgtEl>
                                        <p:attrNameLst>
                                          <p:attrName>style.visibility</p:attrName>
                                        </p:attrNameLst>
                                      </p:cBhvr>
                                      <p:to>
                                        <p:strVal val="visible"/>
                                      </p:to>
                                    </p:set>
                                    <p:animEffect transition="in" filter="fade">
                                      <p:cBhvr>
                                        <p:cTn id="12" dur="1000"/>
                                        <p:tgtEl>
                                          <p:spTgt spid="108574"/>
                                        </p:tgtEl>
                                      </p:cBhvr>
                                    </p:animEffect>
                                    <p:anim calcmode="lin" valueType="num">
                                      <p:cBhvr>
                                        <p:cTn id="13" dur="1000" fill="hold"/>
                                        <p:tgtEl>
                                          <p:spTgt spid="108574"/>
                                        </p:tgtEl>
                                        <p:attrNameLst>
                                          <p:attrName>ppt_x</p:attrName>
                                        </p:attrNameLst>
                                      </p:cBhvr>
                                      <p:tavLst>
                                        <p:tav tm="0">
                                          <p:val>
                                            <p:strVal val="#ppt_x"/>
                                          </p:val>
                                        </p:tav>
                                        <p:tav tm="100000">
                                          <p:val>
                                            <p:strVal val="#ppt_x"/>
                                          </p:val>
                                        </p:tav>
                                      </p:tavLst>
                                    </p:anim>
                                    <p:anim calcmode="lin" valueType="num">
                                      <p:cBhvr>
                                        <p:cTn id="14" dur="900" decel="100000" fill="hold"/>
                                        <p:tgtEl>
                                          <p:spTgt spid="108574"/>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08574"/>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par>
                                <p:cTn id="20" presetID="15"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1000" fill="hold"/>
                                        <p:tgtEl>
                                          <p:spTgt spid="3"/>
                                        </p:tgtEl>
                                        <p:attrNameLst>
                                          <p:attrName>ppt_w</p:attrName>
                                        </p:attrNameLst>
                                      </p:cBhvr>
                                      <p:tavLst>
                                        <p:tav tm="0">
                                          <p:val>
                                            <p:fltVal val="0"/>
                                          </p:val>
                                        </p:tav>
                                        <p:tav tm="100000">
                                          <p:val>
                                            <p:strVal val="#ppt_w"/>
                                          </p:val>
                                        </p:tav>
                                      </p:tavLst>
                                    </p:anim>
                                    <p:anim calcmode="lin" valueType="num">
                                      <p:cBhvr>
                                        <p:cTn id="23" dur="1000" fill="hold"/>
                                        <p:tgtEl>
                                          <p:spTgt spid="3"/>
                                        </p:tgtEl>
                                        <p:attrNameLst>
                                          <p:attrName>ppt_h</p:attrName>
                                        </p:attrNameLst>
                                      </p:cBhvr>
                                      <p:tavLst>
                                        <p:tav tm="0">
                                          <p:val>
                                            <p:fltVal val="0"/>
                                          </p:val>
                                        </p:tav>
                                        <p:tav tm="100000">
                                          <p:val>
                                            <p:strVal val="#ppt_h"/>
                                          </p:val>
                                        </p:tav>
                                      </p:tavLst>
                                    </p:anim>
                                    <p:anim calcmode="lin" valueType="num">
                                      <p:cBhvr>
                                        <p:cTn id="24"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3"/>
                                        </p:tgtEl>
                                        <p:attrNameLst>
                                          <p:attrName>ppt_y</p:attrName>
                                        </p:attrNameLst>
                                      </p:cBhvr>
                                      <p:tavLst>
                                        <p:tav tm="0" fmla="#ppt_y+(sin(-2*pi*(1-$))*-#ppt_x+cos(-2*pi*(1-$))*(1-#ppt_y))*(1-$)">
                                          <p:val>
                                            <p:fltVal val="0"/>
                                          </p:val>
                                        </p:tav>
                                        <p:tav tm="100000">
                                          <p:val>
                                            <p:fltVal val="1"/>
                                          </p:val>
                                        </p:tav>
                                      </p:tavLst>
                                    </p:anim>
                                  </p:childTnLst>
                                </p:cTn>
                              </p:par>
                              <p:par>
                                <p:cTn id="26" presetID="15" presetClass="entr" presetSubtype="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1000" fill="hold"/>
                                        <p:tgtEl>
                                          <p:spTgt spid="2"/>
                                        </p:tgtEl>
                                        <p:attrNameLst>
                                          <p:attrName>ppt_w</p:attrName>
                                        </p:attrNameLst>
                                      </p:cBhvr>
                                      <p:tavLst>
                                        <p:tav tm="0">
                                          <p:val>
                                            <p:fltVal val="0"/>
                                          </p:val>
                                        </p:tav>
                                        <p:tav tm="100000">
                                          <p:val>
                                            <p:strVal val="#ppt_w"/>
                                          </p:val>
                                        </p:tav>
                                      </p:tavLst>
                                    </p:anim>
                                    <p:anim calcmode="lin" valueType="num">
                                      <p:cBhvr>
                                        <p:cTn id="29" dur="1000" fill="hold"/>
                                        <p:tgtEl>
                                          <p:spTgt spid="2"/>
                                        </p:tgtEl>
                                        <p:attrNameLst>
                                          <p:attrName>ppt_h</p:attrName>
                                        </p:attrNameLst>
                                      </p:cBhvr>
                                      <p:tavLst>
                                        <p:tav tm="0">
                                          <p:val>
                                            <p:fltVal val="0"/>
                                          </p:val>
                                        </p:tav>
                                        <p:tav tm="100000">
                                          <p:val>
                                            <p:strVal val="#ppt_h"/>
                                          </p:val>
                                        </p:tav>
                                      </p:tavLst>
                                    </p:anim>
                                    <p:anim calcmode="lin" valueType="num">
                                      <p:cBhvr>
                                        <p:cTn id="30"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10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par>
                                <p:cTn id="41" presetID="15" presetClass="entr" presetSubtype="0" fill="hold" grpId="0" nodeType="withEffect">
                                  <p:stCondLst>
                                    <p:cond delay="0"/>
                                  </p:stCondLst>
                                  <p:childTnLst>
                                    <p:set>
                                      <p:cBhvr>
                                        <p:cTn id="42" dur="1" fill="hold">
                                          <p:stCondLst>
                                            <p:cond delay="0"/>
                                          </p:stCondLst>
                                        </p:cTn>
                                        <p:tgtEl>
                                          <p:spTgt spid="108620"/>
                                        </p:tgtEl>
                                        <p:attrNameLst>
                                          <p:attrName>style.visibility</p:attrName>
                                        </p:attrNameLst>
                                      </p:cBhvr>
                                      <p:to>
                                        <p:strVal val="visible"/>
                                      </p:to>
                                    </p:set>
                                    <p:anim calcmode="lin" valueType="num">
                                      <p:cBhvr>
                                        <p:cTn id="43" dur="1000" fill="hold"/>
                                        <p:tgtEl>
                                          <p:spTgt spid="108620"/>
                                        </p:tgtEl>
                                        <p:attrNameLst>
                                          <p:attrName>ppt_w</p:attrName>
                                        </p:attrNameLst>
                                      </p:cBhvr>
                                      <p:tavLst>
                                        <p:tav tm="0">
                                          <p:val>
                                            <p:fltVal val="0"/>
                                          </p:val>
                                        </p:tav>
                                        <p:tav tm="100000">
                                          <p:val>
                                            <p:strVal val="#ppt_w"/>
                                          </p:val>
                                        </p:tav>
                                      </p:tavLst>
                                    </p:anim>
                                    <p:anim calcmode="lin" valueType="num">
                                      <p:cBhvr>
                                        <p:cTn id="44" dur="1000" fill="hold"/>
                                        <p:tgtEl>
                                          <p:spTgt spid="108620"/>
                                        </p:tgtEl>
                                        <p:attrNameLst>
                                          <p:attrName>ppt_h</p:attrName>
                                        </p:attrNameLst>
                                      </p:cBhvr>
                                      <p:tavLst>
                                        <p:tav tm="0">
                                          <p:val>
                                            <p:fltVal val="0"/>
                                          </p:val>
                                        </p:tav>
                                        <p:tav tm="100000">
                                          <p:val>
                                            <p:strVal val="#ppt_h"/>
                                          </p:val>
                                        </p:tav>
                                      </p:tavLst>
                                    </p:anim>
                                    <p:anim calcmode="lin" valueType="num">
                                      <p:cBhvr>
                                        <p:cTn id="45" dur="1000" fill="hold"/>
                                        <p:tgtEl>
                                          <p:spTgt spid="108620"/>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1086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500"/>
                                        <p:tgtEl>
                                          <p:spTgt spid="9"/>
                                        </p:tgtEl>
                                      </p:cBhvr>
                                    </p:animEffect>
                                  </p:childTnLst>
                                </p:cTn>
                              </p:par>
                              <p:par>
                                <p:cTn id="52" presetID="15" presetClass="entr" presetSubtype="0" fill="hold" grpId="0" nodeType="withEffect">
                                  <p:stCondLst>
                                    <p:cond delay="0"/>
                                  </p:stCondLst>
                                  <p:childTnLst>
                                    <p:set>
                                      <p:cBhvr>
                                        <p:cTn id="53" dur="1" fill="hold">
                                          <p:stCondLst>
                                            <p:cond delay="0"/>
                                          </p:stCondLst>
                                        </p:cTn>
                                        <p:tgtEl>
                                          <p:spTgt spid="108621"/>
                                        </p:tgtEl>
                                        <p:attrNameLst>
                                          <p:attrName>style.visibility</p:attrName>
                                        </p:attrNameLst>
                                      </p:cBhvr>
                                      <p:to>
                                        <p:strVal val="visible"/>
                                      </p:to>
                                    </p:set>
                                    <p:anim calcmode="lin" valueType="num">
                                      <p:cBhvr>
                                        <p:cTn id="54" dur="1000" fill="hold"/>
                                        <p:tgtEl>
                                          <p:spTgt spid="108621"/>
                                        </p:tgtEl>
                                        <p:attrNameLst>
                                          <p:attrName>ppt_w</p:attrName>
                                        </p:attrNameLst>
                                      </p:cBhvr>
                                      <p:tavLst>
                                        <p:tav tm="0">
                                          <p:val>
                                            <p:fltVal val="0"/>
                                          </p:val>
                                        </p:tav>
                                        <p:tav tm="100000">
                                          <p:val>
                                            <p:strVal val="#ppt_w"/>
                                          </p:val>
                                        </p:tav>
                                      </p:tavLst>
                                    </p:anim>
                                    <p:anim calcmode="lin" valueType="num">
                                      <p:cBhvr>
                                        <p:cTn id="55" dur="1000" fill="hold"/>
                                        <p:tgtEl>
                                          <p:spTgt spid="108621"/>
                                        </p:tgtEl>
                                        <p:attrNameLst>
                                          <p:attrName>ppt_h</p:attrName>
                                        </p:attrNameLst>
                                      </p:cBhvr>
                                      <p:tavLst>
                                        <p:tav tm="0">
                                          <p:val>
                                            <p:fltVal val="0"/>
                                          </p:val>
                                        </p:tav>
                                        <p:tav tm="100000">
                                          <p:val>
                                            <p:strVal val="#ppt_h"/>
                                          </p:val>
                                        </p:tav>
                                      </p:tavLst>
                                    </p:anim>
                                    <p:anim calcmode="lin" valueType="num">
                                      <p:cBhvr>
                                        <p:cTn id="56" dur="1000" fill="hold"/>
                                        <p:tgtEl>
                                          <p:spTgt spid="108621"/>
                                        </p:tgtEl>
                                        <p:attrNameLst>
                                          <p:attrName>ppt_x</p:attrName>
                                        </p:attrNameLst>
                                      </p:cBhvr>
                                      <p:tavLst>
                                        <p:tav tm="0" fmla="#ppt_x+(cos(-2*pi*(1-$))*-#ppt_x-sin(-2*pi*(1-$))*(1-#ppt_y))*(1-$)">
                                          <p:val>
                                            <p:fltVal val="0"/>
                                          </p:val>
                                        </p:tav>
                                        <p:tav tm="100000">
                                          <p:val>
                                            <p:fltVal val="1"/>
                                          </p:val>
                                        </p:tav>
                                      </p:tavLst>
                                    </p:anim>
                                    <p:anim calcmode="lin" valueType="num">
                                      <p:cBhvr>
                                        <p:cTn id="57" dur="1000" fill="hold"/>
                                        <p:tgtEl>
                                          <p:spTgt spid="1086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left)">
                                      <p:cBhvr>
                                        <p:cTn id="62" dur="500"/>
                                        <p:tgtEl>
                                          <p:spTgt spid="8"/>
                                        </p:tgtEl>
                                      </p:cBhvr>
                                    </p:animEffect>
                                  </p:childTnLst>
                                </p:cTn>
                              </p:par>
                            </p:childTnLst>
                          </p:cTn>
                        </p:par>
                        <p:par>
                          <p:cTn id="63" fill="hold">
                            <p:stCondLst>
                              <p:cond delay="500"/>
                            </p:stCondLst>
                            <p:childTnLst>
                              <p:par>
                                <p:cTn id="64" presetID="15" presetClass="entr" presetSubtype="0" fill="hold" grpId="0" nodeType="afterEffect">
                                  <p:stCondLst>
                                    <p:cond delay="0"/>
                                  </p:stCondLst>
                                  <p:childTnLst>
                                    <p:set>
                                      <p:cBhvr>
                                        <p:cTn id="65" dur="1" fill="hold">
                                          <p:stCondLst>
                                            <p:cond delay="0"/>
                                          </p:stCondLst>
                                        </p:cTn>
                                        <p:tgtEl>
                                          <p:spTgt spid="108554"/>
                                        </p:tgtEl>
                                        <p:attrNameLst>
                                          <p:attrName>style.visibility</p:attrName>
                                        </p:attrNameLst>
                                      </p:cBhvr>
                                      <p:to>
                                        <p:strVal val="visible"/>
                                      </p:to>
                                    </p:set>
                                    <p:anim calcmode="lin" valueType="num">
                                      <p:cBhvr>
                                        <p:cTn id="66" dur="500" fill="hold"/>
                                        <p:tgtEl>
                                          <p:spTgt spid="108554"/>
                                        </p:tgtEl>
                                        <p:attrNameLst>
                                          <p:attrName>ppt_w</p:attrName>
                                        </p:attrNameLst>
                                      </p:cBhvr>
                                      <p:tavLst>
                                        <p:tav tm="0">
                                          <p:val>
                                            <p:fltVal val="0"/>
                                          </p:val>
                                        </p:tav>
                                        <p:tav tm="100000">
                                          <p:val>
                                            <p:strVal val="#ppt_w"/>
                                          </p:val>
                                        </p:tav>
                                      </p:tavLst>
                                    </p:anim>
                                    <p:anim calcmode="lin" valueType="num">
                                      <p:cBhvr>
                                        <p:cTn id="67" dur="500" fill="hold"/>
                                        <p:tgtEl>
                                          <p:spTgt spid="108554"/>
                                        </p:tgtEl>
                                        <p:attrNameLst>
                                          <p:attrName>ppt_h</p:attrName>
                                        </p:attrNameLst>
                                      </p:cBhvr>
                                      <p:tavLst>
                                        <p:tav tm="0">
                                          <p:val>
                                            <p:fltVal val="0"/>
                                          </p:val>
                                        </p:tav>
                                        <p:tav tm="100000">
                                          <p:val>
                                            <p:strVal val="#ppt_h"/>
                                          </p:val>
                                        </p:tav>
                                      </p:tavLst>
                                    </p:anim>
                                    <p:anim calcmode="lin" valueType="num">
                                      <p:cBhvr>
                                        <p:cTn id="68" dur="500" fill="hold"/>
                                        <p:tgtEl>
                                          <p:spTgt spid="108554"/>
                                        </p:tgtEl>
                                        <p:attrNameLst>
                                          <p:attrName>ppt_x</p:attrName>
                                        </p:attrNameLst>
                                      </p:cBhvr>
                                      <p:tavLst>
                                        <p:tav tm="0" fmla="#ppt_x+(cos(-2*pi*(1-$))*-#ppt_x-sin(-2*pi*(1-$))*(1-#ppt_y))*(1-$)">
                                          <p:val>
                                            <p:fltVal val="0"/>
                                          </p:val>
                                        </p:tav>
                                        <p:tav tm="100000">
                                          <p:val>
                                            <p:fltVal val="1"/>
                                          </p:val>
                                        </p:tav>
                                      </p:tavLst>
                                    </p:anim>
                                    <p:anim calcmode="lin" valueType="num">
                                      <p:cBhvr>
                                        <p:cTn id="69" dur="500" fill="hold"/>
                                        <p:tgtEl>
                                          <p:spTgt spid="10855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p:bldP spid="108554" grpId="0"/>
      <p:bldP spid="108620" grpId="0"/>
      <p:bldP spid="108621"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7828" name="Text Box 4"/>
          <p:cNvSpPr txBox="1">
            <a:spLocks noChangeArrowheads="1"/>
          </p:cNvSpPr>
          <p:nvPr/>
        </p:nvSpPr>
        <p:spPr bwMode="auto">
          <a:xfrm>
            <a:off x="2362200" y="1828800"/>
            <a:ext cx="5486400" cy="400110"/>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2000" dirty="0">
                <a:solidFill>
                  <a:prstClr val="black"/>
                </a:solidFill>
                <a:latin typeface="Times New Roman" pitchFamily="18" charset="0"/>
              </a:rPr>
              <a:t>The truth table for an exclusive-OR gate is</a:t>
            </a:r>
          </a:p>
        </p:txBody>
      </p:sp>
      <p:sp>
        <p:nvSpPr>
          <p:cNvPr id="77832" name="Rectangle 8"/>
          <p:cNvSpPr>
            <a:spLocks noChangeArrowheads="1"/>
          </p:cNvSpPr>
          <p:nvPr/>
        </p:nvSpPr>
        <p:spPr bwMode="auto">
          <a:xfrm>
            <a:off x="2438401" y="1143000"/>
            <a:ext cx="2299027"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prstClr val="black"/>
                </a:solidFill>
                <a:latin typeface="Times New Roman" pitchFamily="18" charset="0"/>
              </a:rPr>
              <a:t>Exclusive-OR Logic</a:t>
            </a:r>
          </a:p>
        </p:txBody>
      </p:sp>
      <p:graphicFrame>
        <p:nvGraphicFramePr>
          <p:cNvPr id="77843" name="Object 19"/>
          <p:cNvGraphicFramePr>
            <a:graphicFrameLocks noChangeAspect="1"/>
          </p:cNvGraphicFramePr>
          <p:nvPr>
            <p:extLst/>
          </p:nvPr>
        </p:nvGraphicFramePr>
        <p:xfrm>
          <a:off x="2895601" y="4114800"/>
          <a:ext cx="2824163" cy="1824038"/>
        </p:xfrm>
        <a:graphic>
          <a:graphicData uri="http://schemas.openxmlformats.org/presentationml/2006/ole">
            <mc:AlternateContent xmlns:mc="http://schemas.openxmlformats.org/markup-compatibility/2006">
              <mc:Choice xmlns:v="urn:schemas-microsoft-com:vml" Requires="v">
                <p:oleObj spid="_x0000_s14350" name="CorelDRAW" r:id="rId4" imgW="1718640" imgH="1095840" progId="">
                  <p:embed/>
                </p:oleObj>
              </mc:Choice>
              <mc:Fallback>
                <p:oleObj name="CorelDRAW" r:id="rId4" imgW="1718640" imgH="10958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1" y="4114800"/>
                        <a:ext cx="2824163"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45" name="Text Box 21"/>
          <p:cNvSpPr txBox="1">
            <a:spLocks noChangeArrowheads="1"/>
          </p:cNvSpPr>
          <p:nvPr/>
        </p:nvSpPr>
        <p:spPr bwMode="auto">
          <a:xfrm>
            <a:off x="2590800" y="4038600"/>
            <a:ext cx="304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prstClr val="black"/>
                </a:solidFill>
              </a:rPr>
              <a:t>A</a:t>
            </a:r>
          </a:p>
        </p:txBody>
      </p:sp>
      <p:sp>
        <p:nvSpPr>
          <p:cNvPr id="77846" name="Text Box 22"/>
          <p:cNvSpPr txBox="1">
            <a:spLocks noChangeArrowheads="1"/>
          </p:cNvSpPr>
          <p:nvPr/>
        </p:nvSpPr>
        <p:spPr bwMode="auto">
          <a:xfrm>
            <a:off x="2590800" y="5715000"/>
            <a:ext cx="304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prstClr val="black"/>
                </a:solidFill>
              </a:rPr>
              <a:t>B</a:t>
            </a:r>
          </a:p>
        </p:txBody>
      </p:sp>
      <p:graphicFrame>
        <p:nvGraphicFramePr>
          <p:cNvPr id="77853" name="Object 29"/>
          <p:cNvGraphicFramePr>
            <a:graphicFrameLocks noChangeAspect="1"/>
          </p:cNvGraphicFramePr>
          <p:nvPr>
            <p:extLst/>
          </p:nvPr>
        </p:nvGraphicFramePr>
        <p:xfrm>
          <a:off x="7848600" y="1524000"/>
          <a:ext cx="2001838" cy="2057400"/>
        </p:xfrm>
        <a:graphic>
          <a:graphicData uri="http://schemas.openxmlformats.org/presentationml/2006/ole">
            <mc:AlternateContent xmlns:mc="http://schemas.openxmlformats.org/markup-compatibility/2006">
              <mc:Choice xmlns:v="urn:schemas-microsoft-com:vml" Requires="v">
                <p:oleObj spid="_x0000_s14351" name="CorelDRAW" r:id="rId6" imgW="1150560" imgH="1167840" progId="">
                  <p:embed/>
                </p:oleObj>
              </mc:Choice>
              <mc:Fallback>
                <p:oleObj name="CorelDRAW" r:id="rId6" imgW="1150560" imgH="116784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8600" y="1524000"/>
                        <a:ext cx="200183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54" name="Text Box 30"/>
          <p:cNvSpPr txBox="1">
            <a:spLocks noChangeArrowheads="1"/>
          </p:cNvSpPr>
          <p:nvPr/>
        </p:nvSpPr>
        <p:spPr bwMode="auto">
          <a:xfrm>
            <a:off x="2362200" y="2286000"/>
            <a:ext cx="5257800" cy="707886"/>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dirty="0">
                <a:solidFill>
                  <a:prstClr val="black"/>
                </a:solidFill>
                <a:latin typeface="Times New Roman" pitchFamily="18" charset="0"/>
              </a:rPr>
              <a:t>Notice that the output is HIGH whenever </a:t>
            </a:r>
            <a:r>
              <a:rPr lang="en-US" sz="2000" i="1" dirty="0">
                <a:solidFill>
                  <a:prstClr val="black"/>
                </a:solidFill>
                <a:latin typeface="Times New Roman" pitchFamily="18" charset="0"/>
              </a:rPr>
              <a:t>A </a:t>
            </a:r>
            <a:r>
              <a:rPr lang="en-US" sz="2000" dirty="0">
                <a:solidFill>
                  <a:prstClr val="black"/>
                </a:solidFill>
                <a:latin typeface="Times New Roman" pitchFamily="18" charset="0"/>
              </a:rPr>
              <a:t>and </a:t>
            </a:r>
            <a:r>
              <a:rPr lang="en-US" sz="2000" i="1" dirty="0">
                <a:solidFill>
                  <a:prstClr val="black"/>
                </a:solidFill>
                <a:latin typeface="Times New Roman" pitchFamily="18" charset="0"/>
              </a:rPr>
              <a:t>B</a:t>
            </a:r>
            <a:r>
              <a:rPr lang="en-US" sz="2000" dirty="0">
                <a:solidFill>
                  <a:prstClr val="black"/>
                </a:solidFill>
                <a:latin typeface="Times New Roman" pitchFamily="18" charset="0"/>
              </a:rPr>
              <a:t> </a:t>
            </a:r>
            <a:r>
              <a:rPr lang="en-US" sz="2000" u="sng" dirty="0">
                <a:solidFill>
                  <a:prstClr val="black"/>
                </a:solidFill>
                <a:latin typeface="Times New Roman" pitchFamily="18" charset="0"/>
              </a:rPr>
              <a:t>disagree</a:t>
            </a:r>
            <a:r>
              <a:rPr lang="en-US" sz="2000" dirty="0">
                <a:solidFill>
                  <a:prstClr val="black"/>
                </a:solidFill>
                <a:latin typeface="Times New Roman" pitchFamily="18" charset="0"/>
              </a:rPr>
              <a:t>.</a:t>
            </a:r>
          </a:p>
        </p:txBody>
      </p:sp>
      <p:sp>
        <p:nvSpPr>
          <p:cNvPr id="77855" name="Text Box 31"/>
          <p:cNvSpPr txBox="1">
            <a:spLocks noChangeArrowheads="1"/>
          </p:cNvSpPr>
          <p:nvPr/>
        </p:nvSpPr>
        <p:spPr bwMode="auto">
          <a:xfrm>
            <a:off x="2362200" y="3048000"/>
            <a:ext cx="5486400" cy="400110"/>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2000">
                <a:solidFill>
                  <a:prstClr val="black"/>
                </a:solidFill>
                <a:latin typeface="Times New Roman" pitchFamily="18" charset="0"/>
              </a:rPr>
              <a:t>The Boolean expression is</a:t>
            </a:r>
          </a:p>
        </p:txBody>
      </p:sp>
      <mc:AlternateContent xmlns:mc="http://schemas.openxmlformats.org/markup-compatibility/2006" xmlns:a14="http://schemas.microsoft.com/office/drawing/2010/main">
        <mc:Choice Requires="a14">
          <p:sp>
            <p:nvSpPr>
              <p:cNvPr id="77857" name="Text Box 33"/>
              <p:cNvSpPr txBox="1">
                <a:spLocks noChangeArrowheads="1"/>
              </p:cNvSpPr>
              <p:nvPr/>
            </p:nvSpPr>
            <p:spPr bwMode="auto">
              <a:xfrm>
                <a:off x="3133850" y="3352800"/>
                <a:ext cx="3581400" cy="7085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14:m>
                  <m:oMath xmlns:m="http://schemas.openxmlformats.org/officeDocument/2006/math">
                    <m:r>
                      <a:rPr lang="en-GB" sz="2000" i="1">
                        <a:solidFill>
                          <a:prstClr val="black"/>
                        </a:solidFill>
                        <a:latin typeface="Cambria Math" panose="02040503050406030204" pitchFamily="18" charset="0"/>
                      </a:rPr>
                      <m:t>𝑋</m:t>
                    </m:r>
                    <m:r>
                      <a:rPr lang="en-GB" sz="2000" i="1">
                        <a:solidFill>
                          <a:prstClr val="black"/>
                        </a:solidFill>
                        <a:latin typeface="Cambria Math" panose="02040503050406030204" pitchFamily="18" charset="0"/>
                      </a:rPr>
                      <m:t>=</m:t>
                    </m:r>
                    <m:acc>
                      <m:accPr>
                        <m:chr m:val="̅"/>
                        <m:ctrlPr>
                          <a:rPr lang="en-GB" sz="2000" i="1">
                            <a:solidFill>
                              <a:prstClr val="black"/>
                            </a:solidFill>
                            <a:latin typeface="Cambria Math" panose="02040503050406030204" pitchFamily="18" charset="0"/>
                          </a:rPr>
                        </m:ctrlPr>
                      </m:accPr>
                      <m:e>
                        <m:r>
                          <a:rPr lang="en-GB" sz="2000" i="1">
                            <a:solidFill>
                              <a:prstClr val="black"/>
                            </a:solidFill>
                            <a:latin typeface="Cambria Math" panose="02040503050406030204" pitchFamily="18" charset="0"/>
                          </a:rPr>
                          <m:t>𝐴</m:t>
                        </m:r>
                      </m:e>
                    </m:acc>
                    <m:r>
                      <a:rPr lang="en-GB" sz="2000" i="1">
                        <a:solidFill>
                          <a:prstClr val="black"/>
                        </a:solidFill>
                        <a:latin typeface="Cambria Math" panose="02040503050406030204" pitchFamily="18" charset="0"/>
                      </a:rPr>
                      <m:t>𝐵</m:t>
                    </m:r>
                    <m:r>
                      <a:rPr lang="en-GB" sz="2000" i="1">
                        <a:solidFill>
                          <a:prstClr val="black"/>
                        </a:solidFill>
                        <a:latin typeface="Cambria Math" panose="02040503050406030204" pitchFamily="18" charset="0"/>
                      </a:rPr>
                      <m:t>+</m:t>
                    </m:r>
                    <m:r>
                      <a:rPr lang="en-GB" sz="2000" i="1">
                        <a:solidFill>
                          <a:prstClr val="black"/>
                        </a:solidFill>
                        <a:latin typeface="Cambria Math" panose="02040503050406030204" pitchFamily="18" charset="0"/>
                      </a:rPr>
                      <m:t>𝐴</m:t>
                    </m:r>
                    <m:acc>
                      <m:accPr>
                        <m:chr m:val="̅"/>
                        <m:ctrlPr>
                          <a:rPr lang="en-GB" sz="2000" i="1">
                            <a:solidFill>
                              <a:prstClr val="black"/>
                            </a:solidFill>
                            <a:latin typeface="Cambria Math" panose="02040503050406030204" pitchFamily="18" charset="0"/>
                          </a:rPr>
                        </m:ctrlPr>
                      </m:accPr>
                      <m:e>
                        <m:r>
                          <a:rPr lang="en-GB" sz="2000" i="1">
                            <a:solidFill>
                              <a:prstClr val="black"/>
                            </a:solidFill>
                            <a:latin typeface="Cambria Math" panose="02040503050406030204" pitchFamily="18" charset="0"/>
                          </a:rPr>
                          <m:t>𝐵</m:t>
                        </m:r>
                      </m:e>
                    </m:acc>
                  </m:oMath>
                </a14:m>
                <a:r>
                  <a:rPr lang="en-US" sz="2000" dirty="0">
                    <a:solidFill>
                      <a:prstClr val="black"/>
                    </a:solidFill>
                    <a:latin typeface="Times New Roman" pitchFamily="18" charset="0"/>
                  </a:rPr>
                  <a:t>                                                              The circuit can be drawn as</a:t>
                </a:r>
              </a:p>
            </p:txBody>
          </p:sp>
        </mc:Choice>
        <mc:Fallback xmlns="">
          <p:sp>
            <p:nvSpPr>
              <p:cNvPr id="77857" name="Text Box 33"/>
              <p:cNvSpPr txBox="1">
                <a:spLocks noRot="1" noChangeAspect="1" noMove="1" noResize="1" noEditPoints="1" noAdjustHandles="1" noChangeArrowheads="1" noChangeShapeType="1" noTextEdit="1"/>
              </p:cNvSpPr>
              <p:nvPr/>
            </p:nvSpPr>
            <p:spPr bwMode="auto">
              <a:xfrm>
                <a:off x="1609850" y="3352800"/>
                <a:ext cx="3581400" cy="708592"/>
              </a:xfrm>
              <a:prstGeom prst="rect">
                <a:avLst/>
              </a:prstGeom>
              <a:blipFill>
                <a:blip r:embed="rId8"/>
                <a:stretch>
                  <a:fillRect l="-1701" b="-14655"/>
                </a:stretch>
              </a:blipFill>
              <a:ln w="9525">
                <a:noFill/>
                <a:miter lim="800000"/>
                <a:headEnd/>
                <a:tailEnd/>
              </a:ln>
              <a:effectLst/>
            </p:spPr>
            <p:txBody>
              <a:bodyPr/>
              <a:lstStyle/>
              <a:p>
                <a:r>
                  <a:rPr lang="en-IE">
                    <a:noFill/>
                  </a:rPr>
                  <a:t> </a:t>
                </a:r>
              </a:p>
            </p:txBody>
          </p:sp>
        </mc:Fallback>
      </mc:AlternateContent>
      <p:sp>
        <p:nvSpPr>
          <p:cNvPr id="77858" name="Text Box 34"/>
          <p:cNvSpPr txBox="1">
            <a:spLocks noChangeArrowheads="1"/>
          </p:cNvSpPr>
          <p:nvPr/>
        </p:nvSpPr>
        <p:spPr bwMode="auto">
          <a:xfrm>
            <a:off x="5715000" y="4800600"/>
            <a:ext cx="304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prstClr val="black"/>
                </a:solidFill>
              </a:rPr>
              <a:t>X</a:t>
            </a:r>
          </a:p>
        </p:txBody>
      </p:sp>
      <p:graphicFrame>
        <p:nvGraphicFramePr>
          <p:cNvPr id="77859" name="Object 35"/>
          <p:cNvGraphicFramePr>
            <a:graphicFrameLocks noChangeAspect="1"/>
          </p:cNvGraphicFramePr>
          <p:nvPr>
            <p:extLst/>
          </p:nvPr>
        </p:nvGraphicFramePr>
        <p:xfrm>
          <a:off x="6629401" y="4800600"/>
          <a:ext cx="2982913" cy="579438"/>
        </p:xfrm>
        <a:graphic>
          <a:graphicData uri="http://schemas.openxmlformats.org/presentationml/2006/ole">
            <mc:AlternateContent xmlns:mc="http://schemas.openxmlformats.org/markup-compatibility/2006">
              <mc:Choice xmlns:v="urn:schemas-microsoft-com:vml" Requires="v">
                <p:oleObj spid="_x0000_s14352" name="CorelDRAW" r:id="rId9" imgW="1732680" imgH="331920" progId="">
                  <p:embed/>
                </p:oleObj>
              </mc:Choice>
              <mc:Fallback>
                <p:oleObj name="CorelDRAW" r:id="rId9" imgW="1732680" imgH="33192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29401" y="4800600"/>
                        <a:ext cx="2982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63" name="Line 39"/>
          <p:cNvSpPr>
            <a:spLocks noChangeShapeType="1"/>
          </p:cNvSpPr>
          <p:nvPr/>
        </p:nvSpPr>
        <p:spPr bwMode="auto">
          <a:xfrm>
            <a:off x="6248400" y="3733800"/>
            <a:ext cx="0" cy="2438400"/>
          </a:xfrm>
          <a:prstGeom prst="line">
            <a:avLst/>
          </a:prstGeom>
          <a:noFill/>
          <a:ln w="9525">
            <a:solidFill>
              <a:schemeClr val="tx1"/>
            </a:solidFill>
            <a:round/>
            <a:headEnd/>
            <a:tailEnd/>
          </a:ln>
          <a:effectLst/>
        </p:spPr>
        <p:txBody>
          <a:bodyPr/>
          <a:lstStyle/>
          <a:p>
            <a:pPr defTabSz="914400" eaLnBrk="0" fontAlgn="base" hangingPunct="0">
              <a:spcBef>
                <a:spcPct val="0"/>
              </a:spcBef>
              <a:spcAft>
                <a:spcPct val="0"/>
              </a:spcAft>
            </a:pPr>
            <a:endParaRPr lang="en-GB" sz="2000">
              <a:solidFill>
                <a:prstClr val="black"/>
              </a:solidFill>
              <a:latin typeface="Times New Roman" pitchFamily="18" charset="0"/>
            </a:endParaRPr>
          </a:p>
        </p:txBody>
      </p:sp>
      <p:sp>
        <p:nvSpPr>
          <p:cNvPr id="77864" name="Text Box 40"/>
          <p:cNvSpPr txBox="1">
            <a:spLocks noChangeArrowheads="1"/>
          </p:cNvSpPr>
          <p:nvPr/>
        </p:nvSpPr>
        <p:spPr bwMode="auto">
          <a:xfrm>
            <a:off x="6477000" y="4114800"/>
            <a:ext cx="17526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Symbols:</a:t>
            </a:r>
          </a:p>
        </p:txBody>
      </p:sp>
      <p:sp>
        <p:nvSpPr>
          <p:cNvPr id="77865" name="Text Box 41"/>
          <p:cNvSpPr txBox="1">
            <a:spLocks noChangeArrowheads="1"/>
          </p:cNvSpPr>
          <p:nvPr/>
        </p:nvSpPr>
        <p:spPr bwMode="auto">
          <a:xfrm>
            <a:off x="6400800" y="5410200"/>
            <a:ext cx="3810000" cy="707886"/>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Distinctive shape          Rectangular outline</a:t>
            </a:r>
          </a:p>
        </p:txBody>
      </p:sp>
      <p:grpSp>
        <p:nvGrpSpPr>
          <p:cNvPr id="2" name="Group 47"/>
          <p:cNvGrpSpPr>
            <a:grpSpLocks/>
          </p:cNvGrpSpPr>
          <p:nvPr/>
        </p:nvGrpSpPr>
        <p:grpSpPr bwMode="auto">
          <a:xfrm>
            <a:off x="6400800" y="1968"/>
            <a:ext cx="1066800" cy="0"/>
            <a:chOff x="3072" y="1968"/>
            <a:chExt cx="672" cy="0"/>
          </a:xfrm>
        </p:grpSpPr>
        <p:sp>
          <p:nvSpPr>
            <p:cNvPr id="77869" name="Line 45"/>
            <p:cNvSpPr>
              <a:spLocks noChangeShapeType="1"/>
            </p:cNvSpPr>
            <p:nvPr/>
          </p:nvSpPr>
          <p:spPr bwMode="auto">
            <a:xfrm>
              <a:off x="3072" y="1968"/>
              <a:ext cx="96" cy="0"/>
            </a:xfrm>
            <a:prstGeom prst="line">
              <a:avLst/>
            </a:prstGeom>
            <a:noFill/>
            <a:ln w="9525">
              <a:solidFill>
                <a:srgbClr val="FF0000"/>
              </a:solidFill>
              <a:round/>
              <a:headEnd/>
              <a:tailEnd/>
            </a:ln>
            <a:effectLst/>
          </p:spPr>
          <p:txBody>
            <a:bodyPr/>
            <a:lstStyle/>
            <a:p>
              <a:pPr defTabSz="914400" eaLnBrk="0" fontAlgn="base" hangingPunct="0">
                <a:spcBef>
                  <a:spcPct val="0"/>
                </a:spcBef>
                <a:spcAft>
                  <a:spcPct val="0"/>
                </a:spcAft>
              </a:pPr>
              <a:endParaRPr lang="en-GB" sz="2000">
                <a:solidFill>
                  <a:prstClr val="black"/>
                </a:solidFill>
                <a:latin typeface="Times New Roman" pitchFamily="18" charset="0"/>
              </a:endParaRPr>
            </a:p>
          </p:txBody>
        </p:sp>
        <p:sp>
          <p:nvSpPr>
            <p:cNvPr id="77870" name="Line 46"/>
            <p:cNvSpPr>
              <a:spLocks noChangeShapeType="1"/>
            </p:cNvSpPr>
            <p:nvPr/>
          </p:nvSpPr>
          <p:spPr bwMode="auto">
            <a:xfrm>
              <a:off x="3648" y="1968"/>
              <a:ext cx="96" cy="0"/>
            </a:xfrm>
            <a:prstGeom prst="line">
              <a:avLst/>
            </a:prstGeom>
            <a:noFill/>
            <a:ln w="9525">
              <a:solidFill>
                <a:srgbClr val="FF0000"/>
              </a:solidFill>
              <a:round/>
              <a:headEnd/>
              <a:tailEnd/>
            </a:ln>
            <a:effectLst/>
          </p:spPr>
          <p:txBody>
            <a:bodyPr/>
            <a:lstStyle/>
            <a:p>
              <a:pPr defTabSz="914400" eaLnBrk="0" fontAlgn="base" hangingPunct="0">
                <a:spcBef>
                  <a:spcPct val="0"/>
                </a:spcBef>
                <a:spcAft>
                  <a:spcPct val="0"/>
                </a:spcAft>
              </a:pPr>
              <a:endParaRPr lang="en-GB" sz="2000">
                <a:solidFill>
                  <a:prstClr val="black"/>
                </a:solidFill>
                <a:latin typeface="Times New Roman" pitchFamily="18" charset="0"/>
              </a:endParaRPr>
            </a:p>
          </p:txBody>
        </p:sp>
      </p:grpSp>
    </p:spTree>
    <p:extLst>
      <p:ext uri="{BB962C8B-B14F-4D97-AF65-F5344CB8AC3E}">
        <p14:creationId xmlns:p14="http://schemas.microsoft.com/office/powerpoint/2010/main" val="12610173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55"/>
                                        </p:tgtEl>
                                        <p:attrNameLst>
                                          <p:attrName>style.visibility</p:attrName>
                                        </p:attrNameLst>
                                      </p:cBhvr>
                                      <p:to>
                                        <p:strVal val="visible"/>
                                      </p:to>
                                    </p:set>
                                    <p:animEffect transition="in" filter="wipe(left)">
                                      <p:cBhvr>
                                        <p:cTn id="7" dur="500"/>
                                        <p:tgtEl>
                                          <p:spTgt spid="7785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7857"/>
                                        </p:tgtEl>
                                        <p:attrNameLst>
                                          <p:attrName>style.visibility</p:attrName>
                                        </p:attrNameLst>
                                      </p:cBhvr>
                                      <p:to>
                                        <p:strVal val="visible"/>
                                      </p:to>
                                    </p:set>
                                    <p:animEffect transition="in" filter="wipe(left)">
                                      <p:cBhvr>
                                        <p:cTn id="16" dur="500"/>
                                        <p:tgtEl>
                                          <p:spTgt spid="77857"/>
                                        </p:tgtEl>
                                      </p:cBhvr>
                                    </p:animEffect>
                                  </p:childTnLst>
                                </p:cTn>
                              </p:par>
                              <p:par>
                                <p:cTn id="17" presetID="37" presetClass="entr" presetSubtype="0" fill="hold" nodeType="withEffect">
                                  <p:stCondLst>
                                    <p:cond delay="0"/>
                                  </p:stCondLst>
                                  <p:childTnLst>
                                    <p:set>
                                      <p:cBhvr>
                                        <p:cTn id="18" dur="1" fill="hold">
                                          <p:stCondLst>
                                            <p:cond delay="0"/>
                                          </p:stCondLst>
                                        </p:cTn>
                                        <p:tgtEl>
                                          <p:spTgt spid="77843"/>
                                        </p:tgtEl>
                                        <p:attrNameLst>
                                          <p:attrName>style.visibility</p:attrName>
                                        </p:attrNameLst>
                                      </p:cBhvr>
                                      <p:to>
                                        <p:strVal val="visible"/>
                                      </p:to>
                                    </p:set>
                                    <p:animEffect transition="in" filter="fade">
                                      <p:cBhvr>
                                        <p:cTn id="19" dur="1000"/>
                                        <p:tgtEl>
                                          <p:spTgt spid="77843"/>
                                        </p:tgtEl>
                                      </p:cBhvr>
                                    </p:animEffect>
                                    <p:anim calcmode="lin" valueType="num">
                                      <p:cBhvr>
                                        <p:cTn id="20" dur="1000" fill="hold"/>
                                        <p:tgtEl>
                                          <p:spTgt spid="77843"/>
                                        </p:tgtEl>
                                        <p:attrNameLst>
                                          <p:attrName>ppt_x</p:attrName>
                                        </p:attrNameLst>
                                      </p:cBhvr>
                                      <p:tavLst>
                                        <p:tav tm="0">
                                          <p:val>
                                            <p:strVal val="#ppt_x"/>
                                          </p:val>
                                        </p:tav>
                                        <p:tav tm="100000">
                                          <p:val>
                                            <p:strVal val="#ppt_x"/>
                                          </p:val>
                                        </p:tav>
                                      </p:tavLst>
                                    </p:anim>
                                    <p:anim calcmode="lin" valueType="num">
                                      <p:cBhvr>
                                        <p:cTn id="21" dur="900" decel="100000" fill="hold"/>
                                        <p:tgtEl>
                                          <p:spTgt spid="7784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77843"/>
                                        </p:tgtEl>
                                        <p:attrNameLst>
                                          <p:attrName>ppt_y</p:attrName>
                                        </p:attrNameLst>
                                      </p:cBhvr>
                                      <p:tavLst>
                                        <p:tav tm="0">
                                          <p:val>
                                            <p:strVal val="#ppt_y-.03"/>
                                          </p:val>
                                        </p:tav>
                                        <p:tav tm="100000">
                                          <p:val>
                                            <p:strVal val="#ppt_y"/>
                                          </p:val>
                                        </p:tav>
                                      </p:tavLst>
                                    </p:anim>
                                  </p:childTnLst>
                                </p:cTn>
                              </p:par>
                            </p:childTnLst>
                          </p:cTn>
                        </p:par>
                        <p:par>
                          <p:cTn id="23" fill="hold">
                            <p:stCondLst>
                              <p:cond delay="1000"/>
                            </p:stCondLst>
                            <p:childTnLst>
                              <p:par>
                                <p:cTn id="24" presetID="9" presetClass="entr" presetSubtype="0" fill="hold" grpId="0" nodeType="afterEffect">
                                  <p:stCondLst>
                                    <p:cond delay="0"/>
                                  </p:stCondLst>
                                  <p:childTnLst>
                                    <p:set>
                                      <p:cBhvr>
                                        <p:cTn id="25" dur="1" fill="hold">
                                          <p:stCondLst>
                                            <p:cond delay="0"/>
                                          </p:stCondLst>
                                        </p:cTn>
                                        <p:tgtEl>
                                          <p:spTgt spid="77845"/>
                                        </p:tgtEl>
                                        <p:attrNameLst>
                                          <p:attrName>style.visibility</p:attrName>
                                        </p:attrNameLst>
                                      </p:cBhvr>
                                      <p:to>
                                        <p:strVal val="visible"/>
                                      </p:to>
                                    </p:set>
                                    <p:animEffect transition="in" filter="dissolve">
                                      <p:cBhvr>
                                        <p:cTn id="26" dur="500"/>
                                        <p:tgtEl>
                                          <p:spTgt spid="77845"/>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77846"/>
                                        </p:tgtEl>
                                        <p:attrNameLst>
                                          <p:attrName>style.visibility</p:attrName>
                                        </p:attrNameLst>
                                      </p:cBhvr>
                                      <p:to>
                                        <p:strVal val="visible"/>
                                      </p:to>
                                    </p:set>
                                    <p:animEffect transition="in" filter="dissolve">
                                      <p:cBhvr>
                                        <p:cTn id="29" dur="500"/>
                                        <p:tgtEl>
                                          <p:spTgt spid="77846"/>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77858"/>
                                        </p:tgtEl>
                                        <p:attrNameLst>
                                          <p:attrName>style.visibility</p:attrName>
                                        </p:attrNameLst>
                                      </p:cBhvr>
                                      <p:to>
                                        <p:strVal val="visible"/>
                                      </p:to>
                                    </p:set>
                                    <p:animEffect transition="in" filter="dissolve">
                                      <p:cBhvr>
                                        <p:cTn id="32" dur="500"/>
                                        <p:tgtEl>
                                          <p:spTgt spid="7785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7863"/>
                                        </p:tgtEl>
                                        <p:attrNameLst>
                                          <p:attrName>style.visibility</p:attrName>
                                        </p:attrNameLst>
                                      </p:cBhvr>
                                      <p:to>
                                        <p:strVal val="visible"/>
                                      </p:to>
                                    </p:set>
                                    <p:animEffect transition="in" filter="wipe(up)">
                                      <p:cBhvr>
                                        <p:cTn id="37" dur="500"/>
                                        <p:tgtEl>
                                          <p:spTgt spid="77863"/>
                                        </p:tgtEl>
                                      </p:cBhvr>
                                    </p:animEffect>
                                  </p:childTnLst>
                                </p:cTn>
                              </p:par>
                              <p:par>
                                <p:cTn id="38" presetID="2" presetClass="entr" presetSubtype="2" fill="hold" grpId="0" nodeType="withEffect">
                                  <p:stCondLst>
                                    <p:cond delay="0"/>
                                  </p:stCondLst>
                                  <p:childTnLst>
                                    <p:set>
                                      <p:cBhvr>
                                        <p:cTn id="39" dur="1" fill="hold">
                                          <p:stCondLst>
                                            <p:cond delay="0"/>
                                          </p:stCondLst>
                                        </p:cTn>
                                        <p:tgtEl>
                                          <p:spTgt spid="77864"/>
                                        </p:tgtEl>
                                        <p:attrNameLst>
                                          <p:attrName>style.visibility</p:attrName>
                                        </p:attrNameLst>
                                      </p:cBhvr>
                                      <p:to>
                                        <p:strVal val="visible"/>
                                      </p:to>
                                    </p:set>
                                    <p:anim calcmode="lin" valueType="num">
                                      <p:cBhvr additive="base">
                                        <p:cTn id="40" dur="500" fill="hold"/>
                                        <p:tgtEl>
                                          <p:spTgt spid="77864"/>
                                        </p:tgtEl>
                                        <p:attrNameLst>
                                          <p:attrName>ppt_x</p:attrName>
                                        </p:attrNameLst>
                                      </p:cBhvr>
                                      <p:tavLst>
                                        <p:tav tm="0">
                                          <p:val>
                                            <p:strVal val="1+#ppt_w/2"/>
                                          </p:val>
                                        </p:tav>
                                        <p:tav tm="100000">
                                          <p:val>
                                            <p:strVal val="#ppt_x"/>
                                          </p:val>
                                        </p:tav>
                                      </p:tavLst>
                                    </p:anim>
                                    <p:anim calcmode="lin" valueType="num">
                                      <p:cBhvr additive="base">
                                        <p:cTn id="41" dur="500" fill="hold"/>
                                        <p:tgtEl>
                                          <p:spTgt spid="77864"/>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37" presetClass="entr" presetSubtype="0" fill="hold" nodeType="afterEffect">
                                  <p:stCondLst>
                                    <p:cond delay="0"/>
                                  </p:stCondLst>
                                  <p:childTnLst>
                                    <p:set>
                                      <p:cBhvr>
                                        <p:cTn id="44" dur="1" fill="hold">
                                          <p:stCondLst>
                                            <p:cond delay="0"/>
                                          </p:stCondLst>
                                        </p:cTn>
                                        <p:tgtEl>
                                          <p:spTgt spid="77859"/>
                                        </p:tgtEl>
                                        <p:attrNameLst>
                                          <p:attrName>style.visibility</p:attrName>
                                        </p:attrNameLst>
                                      </p:cBhvr>
                                      <p:to>
                                        <p:strVal val="visible"/>
                                      </p:to>
                                    </p:set>
                                    <p:animEffect transition="in" filter="fade">
                                      <p:cBhvr>
                                        <p:cTn id="45" dur="1000"/>
                                        <p:tgtEl>
                                          <p:spTgt spid="77859"/>
                                        </p:tgtEl>
                                      </p:cBhvr>
                                    </p:animEffect>
                                    <p:anim calcmode="lin" valueType="num">
                                      <p:cBhvr>
                                        <p:cTn id="46" dur="1000" fill="hold"/>
                                        <p:tgtEl>
                                          <p:spTgt spid="77859"/>
                                        </p:tgtEl>
                                        <p:attrNameLst>
                                          <p:attrName>ppt_x</p:attrName>
                                        </p:attrNameLst>
                                      </p:cBhvr>
                                      <p:tavLst>
                                        <p:tav tm="0">
                                          <p:val>
                                            <p:strVal val="#ppt_x"/>
                                          </p:val>
                                        </p:tav>
                                        <p:tav tm="100000">
                                          <p:val>
                                            <p:strVal val="#ppt_x"/>
                                          </p:val>
                                        </p:tav>
                                      </p:tavLst>
                                    </p:anim>
                                    <p:anim calcmode="lin" valueType="num">
                                      <p:cBhvr>
                                        <p:cTn id="47" dur="900" decel="100000" fill="hold"/>
                                        <p:tgtEl>
                                          <p:spTgt spid="77859"/>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77859"/>
                                        </p:tgtEl>
                                        <p:attrNameLst>
                                          <p:attrName>ppt_y</p:attrName>
                                        </p:attrNameLst>
                                      </p:cBhvr>
                                      <p:tavLst>
                                        <p:tav tm="0">
                                          <p:val>
                                            <p:strVal val="#ppt_y-.03"/>
                                          </p:val>
                                        </p:tav>
                                        <p:tav tm="100000">
                                          <p:val>
                                            <p:strVal val="#ppt_y"/>
                                          </p:val>
                                        </p:tav>
                                      </p:tavLst>
                                    </p:anim>
                                  </p:childTnLst>
                                </p:cTn>
                              </p:par>
                            </p:childTnLst>
                          </p:cTn>
                        </p:par>
                        <p:par>
                          <p:cTn id="49" fill="hold">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77865"/>
                                        </p:tgtEl>
                                        <p:attrNameLst>
                                          <p:attrName>style.visibility</p:attrName>
                                        </p:attrNameLst>
                                      </p:cBhvr>
                                      <p:to>
                                        <p:strVal val="visible"/>
                                      </p:to>
                                    </p:set>
                                    <p:animEffect transition="in" filter="wipe(left)">
                                      <p:cBhvr>
                                        <p:cTn id="52" dur="500"/>
                                        <p:tgtEl>
                                          <p:spTgt spid="77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5" grpId="0"/>
      <p:bldP spid="77846" grpId="0"/>
      <p:bldP spid="77855" grpId="0"/>
      <p:bldP spid="77857" grpId="0"/>
      <p:bldP spid="77858" grpId="0"/>
      <p:bldP spid="77863" grpId="0" animBg="1"/>
      <p:bldP spid="77864" grpId="0"/>
      <p:bldP spid="7786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2362200" y="1828800"/>
            <a:ext cx="5715000" cy="400110"/>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2000">
                <a:solidFill>
                  <a:prstClr val="black"/>
                </a:solidFill>
                <a:latin typeface="Times New Roman" pitchFamily="18" charset="0"/>
              </a:rPr>
              <a:t>The truth table for an exclusive-NOR gate is</a:t>
            </a:r>
          </a:p>
        </p:txBody>
      </p:sp>
      <p:sp>
        <p:nvSpPr>
          <p:cNvPr id="112645" name="Rectangle 5"/>
          <p:cNvSpPr>
            <a:spLocks noChangeArrowheads="1"/>
          </p:cNvSpPr>
          <p:nvPr/>
        </p:nvSpPr>
        <p:spPr bwMode="auto">
          <a:xfrm>
            <a:off x="2438400" y="1143000"/>
            <a:ext cx="2484976"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Exclusive-NOR Logic</a:t>
            </a:r>
          </a:p>
        </p:txBody>
      </p:sp>
      <p:sp>
        <p:nvSpPr>
          <p:cNvPr id="112647" name="Text Box 7"/>
          <p:cNvSpPr txBox="1">
            <a:spLocks noChangeArrowheads="1"/>
          </p:cNvSpPr>
          <p:nvPr/>
        </p:nvSpPr>
        <p:spPr bwMode="auto">
          <a:xfrm>
            <a:off x="2514600" y="4114800"/>
            <a:ext cx="304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srgbClr val="FF0000"/>
                </a:solidFill>
              </a:rPr>
              <a:t>A</a:t>
            </a:r>
          </a:p>
        </p:txBody>
      </p:sp>
      <p:sp>
        <p:nvSpPr>
          <p:cNvPr id="112648" name="Text Box 8"/>
          <p:cNvSpPr txBox="1">
            <a:spLocks noChangeArrowheads="1"/>
          </p:cNvSpPr>
          <p:nvPr/>
        </p:nvSpPr>
        <p:spPr bwMode="auto">
          <a:xfrm>
            <a:off x="2514600" y="4648200"/>
            <a:ext cx="304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srgbClr val="FF0000"/>
                </a:solidFill>
              </a:rPr>
              <a:t>B</a:t>
            </a:r>
          </a:p>
        </p:txBody>
      </p:sp>
      <p:sp>
        <p:nvSpPr>
          <p:cNvPr id="112650" name="Text Box 10"/>
          <p:cNvSpPr txBox="1">
            <a:spLocks noChangeArrowheads="1"/>
          </p:cNvSpPr>
          <p:nvPr/>
        </p:nvSpPr>
        <p:spPr bwMode="auto">
          <a:xfrm>
            <a:off x="2362200" y="2286000"/>
            <a:ext cx="5257800" cy="707886"/>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Notice that the output is HIGH whenever </a:t>
            </a:r>
            <a:r>
              <a:rPr lang="en-US" sz="2000" i="1">
                <a:solidFill>
                  <a:prstClr val="black"/>
                </a:solidFill>
                <a:latin typeface="Times New Roman" pitchFamily="18" charset="0"/>
              </a:rPr>
              <a:t>A </a:t>
            </a:r>
            <a:r>
              <a:rPr lang="en-US" sz="2000">
                <a:solidFill>
                  <a:prstClr val="black"/>
                </a:solidFill>
                <a:latin typeface="Times New Roman" pitchFamily="18" charset="0"/>
              </a:rPr>
              <a:t>and </a:t>
            </a:r>
            <a:r>
              <a:rPr lang="en-US" sz="2000" i="1">
                <a:solidFill>
                  <a:prstClr val="black"/>
                </a:solidFill>
                <a:latin typeface="Times New Roman" pitchFamily="18" charset="0"/>
              </a:rPr>
              <a:t>B</a:t>
            </a:r>
            <a:r>
              <a:rPr lang="en-US" sz="2000">
                <a:solidFill>
                  <a:prstClr val="black"/>
                </a:solidFill>
                <a:latin typeface="Times New Roman" pitchFamily="18" charset="0"/>
              </a:rPr>
              <a:t> </a:t>
            </a:r>
            <a:r>
              <a:rPr lang="en-US" sz="2000" u="sng">
                <a:solidFill>
                  <a:prstClr val="black"/>
                </a:solidFill>
                <a:latin typeface="Times New Roman" pitchFamily="18" charset="0"/>
              </a:rPr>
              <a:t>agree</a:t>
            </a:r>
            <a:r>
              <a:rPr lang="en-US" sz="2000">
                <a:solidFill>
                  <a:prstClr val="black"/>
                </a:solidFill>
                <a:latin typeface="Times New Roman" pitchFamily="18" charset="0"/>
              </a:rPr>
              <a:t>.</a:t>
            </a:r>
          </a:p>
        </p:txBody>
      </p:sp>
      <p:sp>
        <p:nvSpPr>
          <p:cNvPr id="112652" name="Text Box 12"/>
          <p:cNvSpPr txBox="1">
            <a:spLocks noChangeArrowheads="1"/>
          </p:cNvSpPr>
          <p:nvPr/>
        </p:nvSpPr>
        <p:spPr bwMode="auto">
          <a:xfrm>
            <a:off x="2362200" y="3048000"/>
            <a:ext cx="5486400" cy="400110"/>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2000">
                <a:solidFill>
                  <a:prstClr val="black"/>
                </a:solidFill>
                <a:latin typeface="Times New Roman" pitchFamily="18" charset="0"/>
              </a:rPr>
              <a:t>The Boolean expression is</a:t>
            </a:r>
          </a:p>
        </p:txBody>
      </p:sp>
      <p:sp>
        <p:nvSpPr>
          <p:cNvPr id="112653" name="Text Box 13"/>
          <p:cNvSpPr txBox="1">
            <a:spLocks noChangeArrowheads="1"/>
          </p:cNvSpPr>
          <p:nvPr/>
        </p:nvSpPr>
        <p:spPr bwMode="auto">
          <a:xfrm>
            <a:off x="2362200" y="3581400"/>
            <a:ext cx="35814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The circuit can be drawn as</a:t>
            </a:r>
          </a:p>
        </p:txBody>
      </p:sp>
      <p:sp>
        <p:nvSpPr>
          <p:cNvPr id="112654" name="Text Box 14"/>
          <p:cNvSpPr txBox="1">
            <a:spLocks noChangeArrowheads="1"/>
          </p:cNvSpPr>
          <p:nvPr/>
        </p:nvSpPr>
        <p:spPr bwMode="auto">
          <a:xfrm>
            <a:off x="5715000" y="4419600"/>
            <a:ext cx="304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srgbClr val="FF0000"/>
                </a:solidFill>
              </a:rPr>
              <a:t>X</a:t>
            </a:r>
          </a:p>
        </p:txBody>
      </p:sp>
      <p:sp>
        <p:nvSpPr>
          <p:cNvPr id="112656" name="Line 16"/>
          <p:cNvSpPr>
            <a:spLocks noChangeShapeType="1"/>
          </p:cNvSpPr>
          <p:nvPr/>
        </p:nvSpPr>
        <p:spPr bwMode="auto">
          <a:xfrm>
            <a:off x="6248400" y="3733800"/>
            <a:ext cx="0" cy="2438400"/>
          </a:xfrm>
          <a:prstGeom prst="line">
            <a:avLst/>
          </a:prstGeom>
          <a:noFill/>
          <a:ln w="9525">
            <a:solidFill>
              <a:schemeClr val="tx1"/>
            </a:solidFill>
            <a:round/>
            <a:headEnd/>
            <a:tailEnd/>
          </a:ln>
          <a:effectLst/>
        </p:spPr>
        <p:txBody>
          <a:bodyPr/>
          <a:lstStyle/>
          <a:p>
            <a:pPr defTabSz="914400" eaLnBrk="0" fontAlgn="base" hangingPunct="0">
              <a:spcBef>
                <a:spcPct val="0"/>
              </a:spcBef>
              <a:spcAft>
                <a:spcPct val="0"/>
              </a:spcAft>
            </a:pPr>
            <a:endParaRPr lang="en-GB" sz="2000">
              <a:solidFill>
                <a:prstClr val="black"/>
              </a:solidFill>
              <a:latin typeface="Times New Roman" pitchFamily="18" charset="0"/>
            </a:endParaRPr>
          </a:p>
        </p:txBody>
      </p:sp>
      <p:sp>
        <p:nvSpPr>
          <p:cNvPr id="112657" name="Text Box 17"/>
          <p:cNvSpPr txBox="1">
            <a:spLocks noChangeArrowheads="1"/>
          </p:cNvSpPr>
          <p:nvPr/>
        </p:nvSpPr>
        <p:spPr bwMode="auto">
          <a:xfrm>
            <a:off x="6477000" y="4114800"/>
            <a:ext cx="17526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Symbols:</a:t>
            </a:r>
          </a:p>
        </p:txBody>
      </p:sp>
      <p:sp>
        <p:nvSpPr>
          <p:cNvPr id="112658" name="Text Box 18"/>
          <p:cNvSpPr txBox="1">
            <a:spLocks noChangeArrowheads="1"/>
          </p:cNvSpPr>
          <p:nvPr/>
        </p:nvSpPr>
        <p:spPr bwMode="auto">
          <a:xfrm>
            <a:off x="6400800" y="5410200"/>
            <a:ext cx="3810000" cy="707886"/>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Distinctive shape          Rectangular outline</a:t>
            </a:r>
          </a:p>
        </p:txBody>
      </p:sp>
      <p:graphicFrame>
        <p:nvGraphicFramePr>
          <p:cNvPr id="112659" name="Object 19"/>
          <p:cNvGraphicFramePr>
            <a:graphicFrameLocks noChangeAspect="1"/>
          </p:cNvGraphicFramePr>
          <p:nvPr>
            <p:extLst/>
          </p:nvPr>
        </p:nvGraphicFramePr>
        <p:xfrm>
          <a:off x="7978775" y="1447800"/>
          <a:ext cx="2001838" cy="2057400"/>
        </p:xfrm>
        <a:graphic>
          <a:graphicData uri="http://schemas.openxmlformats.org/presentationml/2006/ole">
            <mc:AlternateContent xmlns:mc="http://schemas.openxmlformats.org/markup-compatibility/2006">
              <mc:Choice xmlns:v="urn:schemas-microsoft-com:vml" Requires="v">
                <p:oleObj spid="_x0000_s15374" name="CorelDRAW" r:id="rId4" imgW="1150560" imgH="1167840" progId="">
                  <p:embed/>
                </p:oleObj>
              </mc:Choice>
              <mc:Fallback>
                <p:oleObj name="CorelDRAW" r:id="rId4" imgW="1150560" imgH="11678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8775" y="1447800"/>
                        <a:ext cx="200183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60" name="Object 20"/>
          <p:cNvGraphicFramePr>
            <a:graphicFrameLocks noChangeAspect="1"/>
          </p:cNvGraphicFramePr>
          <p:nvPr>
            <p:extLst/>
          </p:nvPr>
        </p:nvGraphicFramePr>
        <p:xfrm>
          <a:off x="2743200" y="4038600"/>
          <a:ext cx="3276600" cy="1341438"/>
        </p:xfrm>
        <a:graphic>
          <a:graphicData uri="http://schemas.openxmlformats.org/presentationml/2006/ole">
            <mc:AlternateContent xmlns:mc="http://schemas.openxmlformats.org/markup-compatibility/2006">
              <mc:Choice xmlns:v="urn:schemas-microsoft-com:vml" Requires="v">
                <p:oleObj spid="_x0000_s15375" name="CorelDRAW" r:id="rId6" imgW="2009880" imgH="812160" progId="">
                  <p:embed/>
                </p:oleObj>
              </mc:Choice>
              <mc:Fallback>
                <p:oleObj name="CorelDRAW" r:id="rId6" imgW="2009880" imgH="8121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038600"/>
                        <a:ext cx="3276600" cy="134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61" name="Object 21"/>
          <p:cNvGraphicFramePr>
            <a:graphicFrameLocks noChangeAspect="1"/>
          </p:cNvGraphicFramePr>
          <p:nvPr>
            <p:extLst/>
          </p:nvPr>
        </p:nvGraphicFramePr>
        <p:xfrm>
          <a:off x="6629400" y="4800601"/>
          <a:ext cx="2971800" cy="576263"/>
        </p:xfrm>
        <a:graphic>
          <a:graphicData uri="http://schemas.openxmlformats.org/presentationml/2006/ole">
            <mc:AlternateContent xmlns:mc="http://schemas.openxmlformats.org/markup-compatibility/2006">
              <mc:Choice xmlns:v="urn:schemas-microsoft-com:vml" Requires="v">
                <p:oleObj spid="_x0000_s15376" name="CorelDRAW" r:id="rId8" imgW="1732680" imgH="331920" progId="">
                  <p:embed/>
                </p:oleObj>
              </mc:Choice>
              <mc:Fallback>
                <p:oleObj name="CorelDRAW" r:id="rId8" imgW="1732680" imgH="33192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0" y="4800601"/>
                        <a:ext cx="29718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3" name="TextBox 2"/>
              <p:cNvSpPr txBox="1"/>
              <p:nvPr/>
            </p:nvSpPr>
            <p:spPr>
              <a:xfrm>
                <a:off x="5715000" y="3204432"/>
                <a:ext cx="1047146" cy="308482"/>
              </a:xfrm>
              <a:prstGeom prst="rect">
                <a:avLst/>
              </a:prstGeom>
              <a:noFill/>
            </p:spPr>
            <p:txBody>
              <a:bodyPr wrap="none" lIns="0" tIns="0" rIns="0" bIns="0" rtlCol="0">
                <a:spAutoFit/>
              </a:bodyPr>
              <a:lstStyle/>
              <a:p>
                <a:pPr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acc>
                        <m:accPr>
                          <m:chr m:val="̅"/>
                          <m:ctrlPr>
                            <a:rPr lang="en-IE" sz="2000" i="1">
                              <a:solidFill>
                                <a:prstClr val="black"/>
                              </a:solidFill>
                              <a:latin typeface="Cambria Math" panose="02040503050406030204" pitchFamily="18" charset="0"/>
                            </a:rPr>
                          </m:ctrlPr>
                        </m:accPr>
                        <m:e>
                          <m:r>
                            <a:rPr lang="en-GB" sz="2000" i="1">
                              <a:solidFill>
                                <a:prstClr val="black"/>
                              </a:solidFill>
                              <a:latin typeface="Cambria Math" panose="02040503050406030204" pitchFamily="18" charset="0"/>
                            </a:rPr>
                            <m:t>𝐴</m:t>
                          </m:r>
                        </m:e>
                      </m:acc>
                      <m:acc>
                        <m:accPr>
                          <m:chr m:val="̅"/>
                          <m:ctrlPr>
                            <a:rPr lang="en-IE" sz="2000" i="1">
                              <a:solidFill>
                                <a:prstClr val="black"/>
                              </a:solidFill>
                              <a:latin typeface="Cambria Math" panose="02040503050406030204" pitchFamily="18" charset="0"/>
                            </a:rPr>
                          </m:ctrlPr>
                        </m:accPr>
                        <m:e>
                          <m:r>
                            <a:rPr lang="en-GB" sz="2000" i="1">
                              <a:solidFill>
                                <a:prstClr val="black"/>
                              </a:solidFill>
                              <a:latin typeface="Cambria Math" panose="02040503050406030204" pitchFamily="18" charset="0"/>
                            </a:rPr>
                            <m:t>𝐵</m:t>
                          </m:r>
                        </m:e>
                      </m:acc>
                      <m:r>
                        <a:rPr lang="en-GB" sz="2000" i="1">
                          <a:solidFill>
                            <a:prstClr val="black"/>
                          </a:solidFill>
                          <a:latin typeface="Cambria Math" panose="02040503050406030204" pitchFamily="18" charset="0"/>
                        </a:rPr>
                        <m:t>+</m:t>
                      </m:r>
                      <m:r>
                        <a:rPr lang="en-GB" sz="2000" i="1">
                          <a:solidFill>
                            <a:prstClr val="black"/>
                          </a:solidFill>
                          <a:latin typeface="Cambria Math" panose="02040503050406030204" pitchFamily="18" charset="0"/>
                        </a:rPr>
                        <m:t>𝐴𝐵</m:t>
                      </m:r>
                    </m:oMath>
                  </m:oMathPara>
                </a14:m>
                <a:endParaRPr lang="en-IE" sz="2000" dirty="0">
                  <a:solidFill>
                    <a:prstClr val="black"/>
                  </a:solidFill>
                  <a:latin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191000" y="3204432"/>
                <a:ext cx="1047146" cy="308482"/>
              </a:xfrm>
              <a:prstGeom prst="rect">
                <a:avLst/>
              </a:prstGeom>
              <a:blipFill>
                <a:blip r:embed="rId10"/>
                <a:stretch>
                  <a:fillRect l="-5263" r="-5263" b="-10000"/>
                </a:stretch>
              </a:blipFill>
            </p:spPr>
            <p:txBody>
              <a:bodyPr/>
              <a:lstStyle/>
              <a:p>
                <a:r>
                  <a:rPr lang="en-IE">
                    <a:noFill/>
                  </a:rPr>
                  <a:t> </a:t>
                </a:r>
              </a:p>
            </p:txBody>
          </p:sp>
        </mc:Fallback>
      </mc:AlternateContent>
    </p:spTree>
    <p:extLst>
      <p:ext uri="{BB962C8B-B14F-4D97-AF65-F5344CB8AC3E}">
        <p14:creationId xmlns:p14="http://schemas.microsoft.com/office/powerpoint/2010/main" val="25961868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52"/>
                                        </p:tgtEl>
                                        <p:attrNameLst>
                                          <p:attrName>style.visibility</p:attrName>
                                        </p:attrNameLst>
                                      </p:cBhvr>
                                      <p:to>
                                        <p:strVal val="visible"/>
                                      </p:to>
                                    </p:set>
                                    <p:animEffect transition="in" filter="wipe(left)">
                                      <p:cBhvr>
                                        <p:cTn id="7" dur="500"/>
                                        <p:tgtEl>
                                          <p:spTgt spid="1126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53"/>
                                        </p:tgtEl>
                                        <p:attrNameLst>
                                          <p:attrName>style.visibility</p:attrName>
                                        </p:attrNameLst>
                                      </p:cBhvr>
                                      <p:to>
                                        <p:strVal val="visible"/>
                                      </p:to>
                                    </p:set>
                                    <p:animEffect transition="in" filter="wipe(left)">
                                      <p:cBhvr>
                                        <p:cTn id="12" dur="500"/>
                                        <p:tgtEl>
                                          <p:spTgt spid="112653"/>
                                        </p:tgtEl>
                                      </p:cBhvr>
                                    </p:animEffect>
                                  </p:childTnLst>
                                </p:cTn>
                              </p:par>
                            </p:childTnLst>
                          </p:cTn>
                        </p:par>
                        <p:par>
                          <p:cTn id="13" fill="hold">
                            <p:stCondLst>
                              <p:cond delay="500"/>
                            </p:stCondLst>
                            <p:childTnLst>
                              <p:par>
                                <p:cTn id="14" presetID="37" presetClass="entr" presetSubtype="0" fill="hold" nodeType="afterEffect">
                                  <p:stCondLst>
                                    <p:cond delay="0"/>
                                  </p:stCondLst>
                                  <p:childTnLst>
                                    <p:set>
                                      <p:cBhvr>
                                        <p:cTn id="15" dur="1" fill="hold">
                                          <p:stCondLst>
                                            <p:cond delay="0"/>
                                          </p:stCondLst>
                                        </p:cTn>
                                        <p:tgtEl>
                                          <p:spTgt spid="112660"/>
                                        </p:tgtEl>
                                        <p:attrNameLst>
                                          <p:attrName>style.visibility</p:attrName>
                                        </p:attrNameLst>
                                      </p:cBhvr>
                                      <p:to>
                                        <p:strVal val="visible"/>
                                      </p:to>
                                    </p:set>
                                    <p:animEffect transition="in" filter="fade">
                                      <p:cBhvr>
                                        <p:cTn id="16" dur="1000"/>
                                        <p:tgtEl>
                                          <p:spTgt spid="112660"/>
                                        </p:tgtEl>
                                      </p:cBhvr>
                                    </p:animEffect>
                                    <p:anim calcmode="lin" valueType="num">
                                      <p:cBhvr>
                                        <p:cTn id="17" dur="1000" fill="hold"/>
                                        <p:tgtEl>
                                          <p:spTgt spid="112660"/>
                                        </p:tgtEl>
                                        <p:attrNameLst>
                                          <p:attrName>ppt_x</p:attrName>
                                        </p:attrNameLst>
                                      </p:cBhvr>
                                      <p:tavLst>
                                        <p:tav tm="0">
                                          <p:val>
                                            <p:strVal val="#ppt_x"/>
                                          </p:val>
                                        </p:tav>
                                        <p:tav tm="100000">
                                          <p:val>
                                            <p:strVal val="#ppt_x"/>
                                          </p:val>
                                        </p:tav>
                                      </p:tavLst>
                                    </p:anim>
                                    <p:anim calcmode="lin" valueType="num">
                                      <p:cBhvr>
                                        <p:cTn id="18" dur="900" decel="100000" fill="hold"/>
                                        <p:tgtEl>
                                          <p:spTgt spid="112660"/>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112660"/>
                                        </p:tgtEl>
                                        <p:attrNameLst>
                                          <p:attrName>ppt_y</p:attrName>
                                        </p:attrNameLst>
                                      </p:cBhvr>
                                      <p:tavLst>
                                        <p:tav tm="0">
                                          <p:val>
                                            <p:strVal val="#ppt_y-.03"/>
                                          </p:val>
                                        </p:tav>
                                        <p:tav tm="100000">
                                          <p:val>
                                            <p:strVal val="#ppt_y"/>
                                          </p:val>
                                        </p:tav>
                                      </p:tavLst>
                                    </p:anim>
                                  </p:childTnLst>
                                </p:cTn>
                              </p:par>
                            </p:childTnLst>
                          </p:cTn>
                        </p:par>
                        <p:par>
                          <p:cTn id="20" fill="hold">
                            <p:stCondLst>
                              <p:cond delay="1500"/>
                            </p:stCondLst>
                            <p:childTnLst>
                              <p:par>
                                <p:cTn id="21" presetID="9" presetClass="entr" presetSubtype="0" fill="hold" grpId="0" nodeType="afterEffect">
                                  <p:stCondLst>
                                    <p:cond delay="0"/>
                                  </p:stCondLst>
                                  <p:childTnLst>
                                    <p:set>
                                      <p:cBhvr>
                                        <p:cTn id="22" dur="1" fill="hold">
                                          <p:stCondLst>
                                            <p:cond delay="0"/>
                                          </p:stCondLst>
                                        </p:cTn>
                                        <p:tgtEl>
                                          <p:spTgt spid="112647"/>
                                        </p:tgtEl>
                                        <p:attrNameLst>
                                          <p:attrName>style.visibility</p:attrName>
                                        </p:attrNameLst>
                                      </p:cBhvr>
                                      <p:to>
                                        <p:strVal val="visible"/>
                                      </p:to>
                                    </p:set>
                                    <p:animEffect transition="in" filter="dissolve">
                                      <p:cBhvr>
                                        <p:cTn id="23" dur="500"/>
                                        <p:tgtEl>
                                          <p:spTgt spid="112647"/>
                                        </p:tgtEl>
                                      </p:cBhvr>
                                    </p:animEffect>
                                  </p:childTnLst>
                                </p:cTn>
                              </p:par>
                              <p:par>
                                <p:cTn id="24" presetID="9" presetClass="entr" presetSubtype="0" fill="hold" nodeType="withEffect">
                                  <p:stCondLst>
                                    <p:cond delay="0"/>
                                  </p:stCondLst>
                                  <p:childTnLst>
                                    <p:set>
                                      <p:cBhvr>
                                        <p:cTn id="25" dur="1" fill="hold">
                                          <p:stCondLst>
                                            <p:cond delay="0"/>
                                          </p:stCondLst>
                                        </p:cTn>
                                        <p:tgtEl>
                                          <p:spTgt spid="112648"/>
                                        </p:tgtEl>
                                        <p:attrNameLst>
                                          <p:attrName>style.visibility</p:attrName>
                                        </p:attrNameLst>
                                      </p:cBhvr>
                                      <p:to>
                                        <p:strVal val="visible"/>
                                      </p:to>
                                    </p:set>
                                    <p:animEffect transition="in" filter="dissolve">
                                      <p:cBhvr>
                                        <p:cTn id="26" dur="500"/>
                                        <p:tgtEl>
                                          <p:spTgt spid="112648"/>
                                        </p:tgtEl>
                                      </p:cBhvr>
                                    </p:animEffect>
                                  </p:childTnLst>
                                </p:cTn>
                              </p:par>
                              <p:par>
                                <p:cTn id="27" presetID="9" presetClass="entr" presetSubtype="0" fill="hold" nodeType="withEffect">
                                  <p:stCondLst>
                                    <p:cond delay="0"/>
                                  </p:stCondLst>
                                  <p:childTnLst>
                                    <p:set>
                                      <p:cBhvr>
                                        <p:cTn id="28" dur="1" fill="hold">
                                          <p:stCondLst>
                                            <p:cond delay="0"/>
                                          </p:stCondLst>
                                        </p:cTn>
                                        <p:tgtEl>
                                          <p:spTgt spid="112654"/>
                                        </p:tgtEl>
                                        <p:attrNameLst>
                                          <p:attrName>style.visibility</p:attrName>
                                        </p:attrNameLst>
                                      </p:cBhvr>
                                      <p:to>
                                        <p:strVal val="visible"/>
                                      </p:to>
                                    </p:set>
                                    <p:animEffect transition="in" filter="dissolve">
                                      <p:cBhvr>
                                        <p:cTn id="29" dur="500"/>
                                        <p:tgtEl>
                                          <p:spTgt spid="11265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12656"/>
                                        </p:tgtEl>
                                        <p:attrNameLst>
                                          <p:attrName>style.visibility</p:attrName>
                                        </p:attrNameLst>
                                      </p:cBhvr>
                                      <p:to>
                                        <p:strVal val="visible"/>
                                      </p:to>
                                    </p:set>
                                    <p:animEffect transition="in" filter="wipe(up)">
                                      <p:cBhvr>
                                        <p:cTn id="34" dur="500"/>
                                        <p:tgtEl>
                                          <p:spTgt spid="112656"/>
                                        </p:tgtEl>
                                      </p:cBhvr>
                                    </p:animEffect>
                                  </p:childTnLst>
                                </p:cTn>
                              </p:par>
                              <p:par>
                                <p:cTn id="35" presetID="2" presetClass="entr" presetSubtype="2" fill="hold" grpId="0" nodeType="withEffect">
                                  <p:stCondLst>
                                    <p:cond delay="0"/>
                                  </p:stCondLst>
                                  <p:childTnLst>
                                    <p:set>
                                      <p:cBhvr>
                                        <p:cTn id="36" dur="1" fill="hold">
                                          <p:stCondLst>
                                            <p:cond delay="0"/>
                                          </p:stCondLst>
                                        </p:cTn>
                                        <p:tgtEl>
                                          <p:spTgt spid="112657"/>
                                        </p:tgtEl>
                                        <p:attrNameLst>
                                          <p:attrName>style.visibility</p:attrName>
                                        </p:attrNameLst>
                                      </p:cBhvr>
                                      <p:to>
                                        <p:strVal val="visible"/>
                                      </p:to>
                                    </p:set>
                                    <p:anim calcmode="lin" valueType="num">
                                      <p:cBhvr additive="base">
                                        <p:cTn id="37" dur="500" fill="hold"/>
                                        <p:tgtEl>
                                          <p:spTgt spid="112657"/>
                                        </p:tgtEl>
                                        <p:attrNameLst>
                                          <p:attrName>ppt_x</p:attrName>
                                        </p:attrNameLst>
                                      </p:cBhvr>
                                      <p:tavLst>
                                        <p:tav tm="0">
                                          <p:val>
                                            <p:strVal val="1+#ppt_w/2"/>
                                          </p:val>
                                        </p:tav>
                                        <p:tav tm="100000">
                                          <p:val>
                                            <p:strVal val="#ppt_x"/>
                                          </p:val>
                                        </p:tav>
                                      </p:tavLst>
                                    </p:anim>
                                    <p:anim calcmode="lin" valueType="num">
                                      <p:cBhvr additive="base">
                                        <p:cTn id="38" dur="500" fill="hold"/>
                                        <p:tgtEl>
                                          <p:spTgt spid="112657"/>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 presetClass="entr" presetSubtype="2" fill="hold" nodeType="afterEffect">
                                  <p:stCondLst>
                                    <p:cond delay="0"/>
                                  </p:stCondLst>
                                  <p:childTnLst>
                                    <p:set>
                                      <p:cBhvr>
                                        <p:cTn id="41" dur="1" fill="hold">
                                          <p:stCondLst>
                                            <p:cond delay="0"/>
                                          </p:stCondLst>
                                        </p:cTn>
                                        <p:tgtEl>
                                          <p:spTgt spid="112661"/>
                                        </p:tgtEl>
                                        <p:attrNameLst>
                                          <p:attrName>style.visibility</p:attrName>
                                        </p:attrNameLst>
                                      </p:cBhvr>
                                      <p:to>
                                        <p:strVal val="visible"/>
                                      </p:to>
                                    </p:set>
                                    <p:anim calcmode="lin" valueType="num">
                                      <p:cBhvr additive="base">
                                        <p:cTn id="42" dur="500" fill="hold"/>
                                        <p:tgtEl>
                                          <p:spTgt spid="112661"/>
                                        </p:tgtEl>
                                        <p:attrNameLst>
                                          <p:attrName>ppt_x</p:attrName>
                                        </p:attrNameLst>
                                      </p:cBhvr>
                                      <p:tavLst>
                                        <p:tav tm="0">
                                          <p:val>
                                            <p:strVal val="1+#ppt_w/2"/>
                                          </p:val>
                                        </p:tav>
                                        <p:tav tm="100000">
                                          <p:val>
                                            <p:strVal val="#ppt_x"/>
                                          </p:val>
                                        </p:tav>
                                      </p:tavLst>
                                    </p:anim>
                                    <p:anim calcmode="lin" valueType="num">
                                      <p:cBhvr additive="base">
                                        <p:cTn id="43" dur="500" fill="hold"/>
                                        <p:tgtEl>
                                          <p:spTgt spid="112661"/>
                                        </p:tgtEl>
                                        <p:attrNameLst>
                                          <p:attrName>ppt_y</p:attrName>
                                        </p:attrNameLst>
                                      </p:cBhvr>
                                      <p:tavLst>
                                        <p:tav tm="0">
                                          <p:val>
                                            <p:strVal val="#ppt_y"/>
                                          </p:val>
                                        </p:tav>
                                        <p:tav tm="100000">
                                          <p:val>
                                            <p:strVal val="#ppt_y"/>
                                          </p:val>
                                        </p:tav>
                                      </p:tavLst>
                                    </p:anim>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112658"/>
                                        </p:tgtEl>
                                        <p:attrNameLst>
                                          <p:attrName>style.visibility</p:attrName>
                                        </p:attrNameLst>
                                      </p:cBhvr>
                                      <p:to>
                                        <p:strVal val="visible"/>
                                      </p:to>
                                    </p:set>
                                    <p:animEffect transition="in" filter="wipe(left)">
                                      <p:cBhvr>
                                        <p:cTn id="47" dur="500"/>
                                        <p:tgtEl>
                                          <p:spTgt spid="112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7" grpId="0"/>
      <p:bldP spid="112652" grpId="0"/>
      <p:bldP spid="112653" grpId="0"/>
      <p:bldP spid="112656" grpId="0" animBg="1"/>
      <p:bldP spid="112657" grpId="0"/>
      <p:bldP spid="11265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4721" name="Rectangle 33"/>
          <p:cNvSpPr>
            <a:spLocks noChangeArrowheads="1"/>
          </p:cNvSpPr>
          <p:nvPr/>
        </p:nvSpPr>
        <p:spPr bwMode="auto">
          <a:xfrm>
            <a:off x="5867400" y="4191000"/>
            <a:ext cx="2362200" cy="1752600"/>
          </a:xfrm>
          <a:prstGeom prst="rect">
            <a:avLst/>
          </a:prstGeom>
          <a:solidFill>
            <a:srgbClr val="FFFFFF"/>
          </a:solidFill>
          <a:ln w="9525">
            <a:noFill/>
            <a:miter lim="800000"/>
            <a:headEnd/>
            <a:tailEnd/>
          </a:ln>
          <a:effectLst/>
        </p:spPr>
        <p:txBody>
          <a:bodyPr wrap="none" anchor="ct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14690" name="Text Box 2"/>
          <p:cNvSpPr txBox="1">
            <a:spLocks noChangeArrowheads="1"/>
          </p:cNvSpPr>
          <p:nvPr/>
        </p:nvSpPr>
        <p:spPr bwMode="auto">
          <a:xfrm>
            <a:off x="2362200" y="1600200"/>
            <a:ext cx="7620000" cy="707886"/>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2000" dirty="0">
                <a:solidFill>
                  <a:prstClr val="black"/>
                </a:solidFill>
                <a:latin typeface="Times New Roman" pitchFamily="18" charset="0"/>
              </a:rPr>
              <a:t>Implementing a SOP expression is done by first forming the AND terms; then the terms are </a:t>
            </a:r>
            <a:r>
              <a:rPr lang="en-US" sz="2000" dirty="0" err="1">
                <a:solidFill>
                  <a:prstClr val="black"/>
                </a:solidFill>
                <a:latin typeface="Times New Roman" pitchFamily="18" charset="0"/>
              </a:rPr>
              <a:t>ORed</a:t>
            </a:r>
            <a:r>
              <a:rPr lang="en-US" sz="2000" dirty="0">
                <a:solidFill>
                  <a:prstClr val="black"/>
                </a:solidFill>
                <a:latin typeface="Times New Roman" pitchFamily="18" charset="0"/>
              </a:rPr>
              <a:t> together.</a:t>
            </a:r>
          </a:p>
        </p:txBody>
      </p:sp>
      <p:sp>
        <p:nvSpPr>
          <p:cNvPr id="114693" name="Rectangle 5"/>
          <p:cNvSpPr>
            <a:spLocks noChangeArrowheads="1"/>
          </p:cNvSpPr>
          <p:nvPr/>
        </p:nvSpPr>
        <p:spPr bwMode="auto">
          <a:xfrm>
            <a:off x="2438400" y="1143001"/>
            <a:ext cx="2408032" cy="276999"/>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1200">
                <a:solidFill>
                  <a:srgbClr val="FFFF99"/>
                </a:solidFill>
                <a:latin typeface="Times New Roman" pitchFamily="18" charset="0"/>
              </a:rPr>
              <a:t>Implementing Combinational Logic</a:t>
            </a:r>
          </a:p>
        </p:txBody>
      </p:sp>
      <p:sp>
        <p:nvSpPr>
          <p:cNvPr id="114710" name="WordArt 22"/>
          <p:cNvSpPr>
            <a:spLocks noChangeArrowheads="1" noChangeShapeType="1" noTextEdit="1"/>
          </p:cNvSpPr>
          <p:nvPr/>
        </p:nvSpPr>
        <p:spPr bwMode="auto">
          <a:xfrm>
            <a:off x="2286000" y="2438401"/>
            <a:ext cx="1219200" cy="449263"/>
          </a:xfrm>
          <a:prstGeom prst="rect">
            <a:avLst/>
          </a:prstGeom>
        </p:spPr>
        <p:txBody>
          <a:bodyPr wrap="none" fromWordArt="1">
            <a:prstTxWarp prst="textPlain">
              <a:avLst>
                <a:gd name="adj" fmla="val 50000"/>
              </a:avLst>
            </a:prstTxWarp>
          </a:bodyPr>
          <a:lstStyle/>
          <a:p>
            <a:pPr algn="ctr" defTabSz="914400" eaLnBrk="0" fontAlgn="base" hangingPunct="0">
              <a:spcBef>
                <a:spcPct val="0"/>
              </a:spcBef>
              <a:spcAft>
                <a:spcPct val="0"/>
              </a:spcAft>
            </a:pPr>
            <a:r>
              <a:rPr lang="en-GB"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114711" name="WordArt 23"/>
          <p:cNvSpPr>
            <a:spLocks noChangeArrowheads="1" noChangeShapeType="1" noTextEdit="1"/>
          </p:cNvSpPr>
          <p:nvPr/>
        </p:nvSpPr>
        <p:spPr bwMode="auto">
          <a:xfrm>
            <a:off x="2286000" y="3200401"/>
            <a:ext cx="1219200" cy="449263"/>
          </a:xfrm>
          <a:prstGeom prst="rect">
            <a:avLst/>
          </a:prstGeom>
        </p:spPr>
        <p:txBody>
          <a:bodyPr wrap="none" fromWordArt="1">
            <a:prstTxWarp prst="textPlain">
              <a:avLst>
                <a:gd name="adj" fmla="val 50000"/>
              </a:avLst>
            </a:prstTxWarp>
          </a:bodyPr>
          <a:lstStyle/>
          <a:p>
            <a:pPr algn="ctr" defTabSz="914400" eaLnBrk="0" fontAlgn="base" hangingPunct="0">
              <a:spcBef>
                <a:spcPct val="0"/>
              </a:spcBef>
              <a:spcAft>
                <a:spcPct val="0"/>
              </a:spcAft>
            </a:pPr>
            <a:r>
              <a:rPr lang="en-GB"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grpSp>
        <p:nvGrpSpPr>
          <p:cNvPr id="2" name="Group 64"/>
          <p:cNvGrpSpPr>
            <a:grpSpLocks/>
          </p:cNvGrpSpPr>
          <p:nvPr/>
        </p:nvGrpSpPr>
        <p:grpSpPr bwMode="auto">
          <a:xfrm>
            <a:off x="3581400" y="2346326"/>
            <a:ext cx="6324600" cy="1006475"/>
            <a:chOff x="1296" y="1584"/>
            <a:chExt cx="3984" cy="634"/>
          </a:xfrm>
        </p:grpSpPr>
        <p:sp>
          <p:nvSpPr>
            <p:cNvPr id="114707" name="Text Box 19"/>
            <p:cNvSpPr txBox="1">
              <a:spLocks noChangeArrowheads="1"/>
            </p:cNvSpPr>
            <p:nvPr/>
          </p:nvSpPr>
          <p:spPr bwMode="auto">
            <a:xfrm>
              <a:off x="1296" y="1584"/>
              <a:ext cx="3984" cy="634"/>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Show the circuit that will implement the Boolean expression </a:t>
              </a:r>
              <a:r>
                <a:rPr lang="en-US" sz="2000" i="1">
                  <a:solidFill>
                    <a:prstClr val="black"/>
                  </a:solidFill>
                  <a:latin typeface="Times New Roman" pitchFamily="18" charset="0"/>
                </a:rPr>
                <a:t>X </a:t>
              </a:r>
              <a:r>
                <a:rPr lang="en-US" sz="2000">
                  <a:solidFill>
                    <a:prstClr val="black"/>
                  </a:solidFill>
                  <a:latin typeface="Times New Roman" pitchFamily="18" charset="0"/>
                </a:rPr>
                <a:t>= </a:t>
              </a:r>
              <a:r>
                <a:rPr lang="en-US" sz="2000" i="1">
                  <a:solidFill>
                    <a:prstClr val="black"/>
                  </a:solidFill>
                  <a:latin typeface="Times New Roman" pitchFamily="18" charset="0"/>
                </a:rPr>
                <a:t>ABC + ABD + BDE. </a:t>
              </a:r>
              <a:r>
                <a:rPr lang="en-US" sz="2000">
                  <a:solidFill>
                    <a:prstClr val="black"/>
                  </a:solidFill>
                  <a:latin typeface="Times New Roman" pitchFamily="18" charset="0"/>
                </a:rPr>
                <a:t>(Assume that the variables and their complements are available.)</a:t>
              </a:r>
              <a:endParaRPr lang="en-US" sz="2000" i="1">
                <a:solidFill>
                  <a:prstClr val="black"/>
                </a:solidFill>
                <a:latin typeface="Times New Roman" pitchFamily="18" charset="0"/>
              </a:endParaRPr>
            </a:p>
          </p:txBody>
        </p:sp>
        <p:sp>
          <p:nvSpPr>
            <p:cNvPr id="114712" name="Line 24"/>
            <p:cNvSpPr>
              <a:spLocks noChangeShapeType="1"/>
            </p:cNvSpPr>
            <p:nvPr/>
          </p:nvSpPr>
          <p:spPr bwMode="auto">
            <a:xfrm>
              <a:off x="1623" y="1815"/>
              <a:ext cx="96" cy="0"/>
            </a:xfrm>
            <a:prstGeom prst="line">
              <a:avLst/>
            </a:prstGeom>
            <a:noFill/>
            <a:ln w="12700">
              <a:solidFill>
                <a:schemeClr val="tx1"/>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14715" name="Line 27"/>
            <p:cNvSpPr>
              <a:spLocks noChangeShapeType="1"/>
            </p:cNvSpPr>
            <p:nvPr/>
          </p:nvSpPr>
          <p:spPr bwMode="auto">
            <a:xfrm>
              <a:off x="1824" y="1815"/>
              <a:ext cx="96" cy="0"/>
            </a:xfrm>
            <a:prstGeom prst="line">
              <a:avLst/>
            </a:prstGeom>
            <a:noFill/>
            <a:ln w="12700">
              <a:solidFill>
                <a:schemeClr val="tx1"/>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14716" name="Line 28"/>
            <p:cNvSpPr>
              <a:spLocks noChangeShapeType="1"/>
            </p:cNvSpPr>
            <p:nvPr/>
          </p:nvSpPr>
          <p:spPr bwMode="auto">
            <a:xfrm>
              <a:off x="2208" y="1815"/>
              <a:ext cx="96" cy="0"/>
            </a:xfrm>
            <a:prstGeom prst="line">
              <a:avLst/>
            </a:prstGeom>
            <a:noFill/>
            <a:ln w="12700">
              <a:solidFill>
                <a:schemeClr val="tx1"/>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14718" name="Line 30"/>
            <p:cNvSpPr>
              <a:spLocks noChangeShapeType="1"/>
            </p:cNvSpPr>
            <p:nvPr/>
          </p:nvSpPr>
          <p:spPr bwMode="auto">
            <a:xfrm>
              <a:off x="2736" y="1815"/>
              <a:ext cx="96" cy="0"/>
            </a:xfrm>
            <a:prstGeom prst="line">
              <a:avLst/>
            </a:prstGeom>
            <a:noFill/>
            <a:ln w="12700">
              <a:solidFill>
                <a:schemeClr val="tx1"/>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graphicFrame>
        <p:nvGraphicFramePr>
          <p:cNvPr id="114720" name="Object 32"/>
          <p:cNvGraphicFramePr>
            <a:graphicFrameLocks noChangeAspect="1"/>
          </p:cNvGraphicFramePr>
          <p:nvPr/>
        </p:nvGraphicFramePr>
        <p:xfrm>
          <a:off x="4033839" y="3906839"/>
          <a:ext cx="3895725" cy="2295525"/>
        </p:xfrm>
        <a:graphic>
          <a:graphicData uri="http://schemas.openxmlformats.org/presentationml/2006/ole">
            <mc:AlternateContent xmlns:mc="http://schemas.openxmlformats.org/markup-compatibility/2006">
              <mc:Choice xmlns:v="urn:schemas-microsoft-com:vml" Requires="v">
                <p:oleObj spid="_x0000_s27653" name="CorelDRAW" r:id="rId4" imgW="1638360" imgH="952200" progId="">
                  <p:embed/>
                </p:oleObj>
              </mc:Choice>
              <mc:Fallback>
                <p:oleObj name="CorelDRAW" r:id="rId4" imgW="1638360" imgH="952200" progId="">
                  <p:embed/>
                  <p:pic>
                    <p:nvPicPr>
                      <p:cNvPr id="114720" name="Object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3839" y="3906839"/>
                        <a:ext cx="389572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52"/>
          <p:cNvGrpSpPr>
            <a:grpSpLocks/>
          </p:cNvGrpSpPr>
          <p:nvPr/>
        </p:nvGrpSpPr>
        <p:grpSpPr bwMode="auto">
          <a:xfrm>
            <a:off x="3738563" y="3868739"/>
            <a:ext cx="304800" cy="746125"/>
            <a:chOff x="1776" y="2400"/>
            <a:chExt cx="192" cy="470"/>
          </a:xfrm>
        </p:grpSpPr>
        <p:grpSp>
          <p:nvGrpSpPr>
            <p:cNvPr id="4" name="Group 50"/>
            <p:cNvGrpSpPr>
              <a:grpSpLocks/>
            </p:cNvGrpSpPr>
            <p:nvPr/>
          </p:nvGrpSpPr>
          <p:grpSpPr bwMode="auto">
            <a:xfrm>
              <a:off x="1776" y="2658"/>
              <a:ext cx="192" cy="212"/>
              <a:chOff x="624" y="2976"/>
              <a:chExt cx="192" cy="212"/>
            </a:xfrm>
          </p:grpSpPr>
          <p:sp>
            <p:nvSpPr>
              <p:cNvPr id="114725" name="Text Box 37"/>
              <p:cNvSpPr txBox="1">
                <a:spLocks noChangeArrowheads="1"/>
              </p:cNvSpPr>
              <p:nvPr/>
            </p:nvSpPr>
            <p:spPr bwMode="auto">
              <a:xfrm>
                <a:off x="624" y="2976"/>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latin typeface="Arial" charset="0"/>
                  </a:rPr>
                  <a:t>C</a:t>
                </a:r>
              </a:p>
            </p:txBody>
          </p:sp>
          <p:sp>
            <p:nvSpPr>
              <p:cNvPr id="114726" name="Line 38"/>
              <p:cNvSpPr>
                <a:spLocks noChangeShapeType="1"/>
              </p:cNvSpPr>
              <p:nvPr/>
            </p:nvSpPr>
            <p:spPr bwMode="auto">
              <a:xfrm>
                <a:off x="688" y="3016"/>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grpSp>
          <p:nvGrpSpPr>
            <p:cNvPr id="5" name="Group 48"/>
            <p:cNvGrpSpPr>
              <a:grpSpLocks/>
            </p:cNvGrpSpPr>
            <p:nvPr/>
          </p:nvGrpSpPr>
          <p:grpSpPr bwMode="auto">
            <a:xfrm>
              <a:off x="1776" y="2400"/>
              <a:ext cx="192" cy="212"/>
              <a:chOff x="624" y="2640"/>
              <a:chExt cx="192" cy="212"/>
            </a:xfrm>
          </p:grpSpPr>
          <p:sp>
            <p:nvSpPr>
              <p:cNvPr id="114723" name="Text Box 35"/>
              <p:cNvSpPr txBox="1">
                <a:spLocks noChangeArrowheads="1"/>
              </p:cNvSpPr>
              <p:nvPr/>
            </p:nvSpPr>
            <p:spPr bwMode="auto">
              <a:xfrm>
                <a:off x="624" y="2640"/>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latin typeface="Arial" charset="0"/>
                  </a:rPr>
                  <a:t>A</a:t>
                </a:r>
              </a:p>
            </p:txBody>
          </p:sp>
          <p:sp>
            <p:nvSpPr>
              <p:cNvPr id="114730" name="Line 42"/>
              <p:cNvSpPr>
                <a:spLocks noChangeShapeType="1"/>
              </p:cNvSpPr>
              <p:nvPr/>
            </p:nvSpPr>
            <p:spPr bwMode="auto">
              <a:xfrm>
                <a:off x="684" y="2673"/>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sp>
          <p:nvSpPr>
            <p:cNvPr id="114733" name="Text Box 45"/>
            <p:cNvSpPr txBox="1">
              <a:spLocks noChangeArrowheads="1"/>
            </p:cNvSpPr>
            <p:nvPr/>
          </p:nvSpPr>
          <p:spPr bwMode="auto">
            <a:xfrm>
              <a:off x="1776" y="2516"/>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latin typeface="Arial" charset="0"/>
                </a:rPr>
                <a:t>B</a:t>
              </a:r>
            </a:p>
          </p:txBody>
        </p:sp>
      </p:grpSp>
      <p:grpSp>
        <p:nvGrpSpPr>
          <p:cNvPr id="6" name="Group 54"/>
          <p:cNvGrpSpPr>
            <a:grpSpLocks/>
          </p:cNvGrpSpPr>
          <p:nvPr/>
        </p:nvGrpSpPr>
        <p:grpSpPr bwMode="auto">
          <a:xfrm>
            <a:off x="3738563" y="5468938"/>
            <a:ext cx="304800" cy="779462"/>
            <a:chOff x="1776" y="3408"/>
            <a:chExt cx="192" cy="491"/>
          </a:xfrm>
        </p:grpSpPr>
        <p:sp>
          <p:nvSpPr>
            <p:cNvPr id="114727" name="Text Box 39"/>
            <p:cNvSpPr txBox="1">
              <a:spLocks noChangeArrowheads="1"/>
            </p:cNvSpPr>
            <p:nvPr/>
          </p:nvSpPr>
          <p:spPr bwMode="auto">
            <a:xfrm>
              <a:off x="1776" y="3687"/>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latin typeface="Arial" charset="0"/>
                </a:rPr>
                <a:t>E</a:t>
              </a:r>
            </a:p>
          </p:txBody>
        </p:sp>
        <p:grpSp>
          <p:nvGrpSpPr>
            <p:cNvPr id="7" name="Group 51"/>
            <p:cNvGrpSpPr>
              <a:grpSpLocks/>
            </p:cNvGrpSpPr>
            <p:nvPr/>
          </p:nvGrpSpPr>
          <p:grpSpPr bwMode="auto">
            <a:xfrm>
              <a:off x="1776" y="3562"/>
              <a:ext cx="192" cy="212"/>
              <a:chOff x="624" y="3244"/>
              <a:chExt cx="192" cy="212"/>
            </a:xfrm>
          </p:grpSpPr>
          <p:sp>
            <p:nvSpPr>
              <p:cNvPr id="114728" name="Text Box 40"/>
              <p:cNvSpPr txBox="1">
                <a:spLocks noChangeArrowheads="1"/>
              </p:cNvSpPr>
              <p:nvPr/>
            </p:nvSpPr>
            <p:spPr bwMode="auto">
              <a:xfrm>
                <a:off x="624" y="3244"/>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latin typeface="Arial" charset="0"/>
                  </a:rPr>
                  <a:t>D</a:t>
                </a:r>
              </a:p>
            </p:txBody>
          </p:sp>
          <p:sp>
            <p:nvSpPr>
              <p:cNvPr id="114729" name="Line 41"/>
              <p:cNvSpPr>
                <a:spLocks noChangeShapeType="1"/>
              </p:cNvSpPr>
              <p:nvPr/>
            </p:nvSpPr>
            <p:spPr bwMode="auto">
              <a:xfrm>
                <a:off x="676" y="3280"/>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sp>
          <p:nvSpPr>
            <p:cNvPr id="114734" name="Text Box 46"/>
            <p:cNvSpPr txBox="1">
              <a:spLocks noChangeArrowheads="1"/>
            </p:cNvSpPr>
            <p:nvPr/>
          </p:nvSpPr>
          <p:spPr bwMode="auto">
            <a:xfrm>
              <a:off x="1776" y="3408"/>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latin typeface="Arial" charset="0"/>
                </a:rPr>
                <a:t>B</a:t>
              </a:r>
            </a:p>
          </p:txBody>
        </p:sp>
      </p:grpSp>
      <p:grpSp>
        <p:nvGrpSpPr>
          <p:cNvPr id="8" name="Group 53"/>
          <p:cNvGrpSpPr>
            <a:grpSpLocks/>
          </p:cNvGrpSpPr>
          <p:nvPr/>
        </p:nvGrpSpPr>
        <p:grpSpPr bwMode="auto">
          <a:xfrm>
            <a:off x="3733801" y="4649788"/>
            <a:ext cx="309563" cy="774700"/>
            <a:chOff x="1773" y="2892"/>
            <a:chExt cx="195" cy="488"/>
          </a:xfrm>
        </p:grpSpPr>
        <p:sp>
          <p:nvSpPr>
            <p:cNvPr id="114731" name="Text Box 43"/>
            <p:cNvSpPr txBox="1">
              <a:spLocks noChangeArrowheads="1"/>
            </p:cNvSpPr>
            <p:nvPr/>
          </p:nvSpPr>
          <p:spPr bwMode="auto">
            <a:xfrm>
              <a:off x="1776" y="2892"/>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latin typeface="Arial" charset="0"/>
                </a:rPr>
                <a:t>A</a:t>
              </a:r>
            </a:p>
          </p:txBody>
        </p:sp>
        <p:grpSp>
          <p:nvGrpSpPr>
            <p:cNvPr id="9" name="Group 49"/>
            <p:cNvGrpSpPr>
              <a:grpSpLocks/>
            </p:cNvGrpSpPr>
            <p:nvPr/>
          </p:nvGrpSpPr>
          <p:grpSpPr bwMode="auto">
            <a:xfrm>
              <a:off x="1776" y="3045"/>
              <a:ext cx="192" cy="212"/>
              <a:chOff x="624" y="2793"/>
              <a:chExt cx="192" cy="212"/>
            </a:xfrm>
          </p:grpSpPr>
          <p:sp>
            <p:nvSpPr>
              <p:cNvPr id="114724" name="Text Box 36"/>
              <p:cNvSpPr txBox="1">
                <a:spLocks noChangeArrowheads="1"/>
              </p:cNvSpPr>
              <p:nvPr/>
            </p:nvSpPr>
            <p:spPr bwMode="auto">
              <a:xfrm>
                <a:off x="624" y="2793"/>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latin typeface="Arial" charset="0"/>
                  </a:rPr>
                  <a:t>B</a:t>
                </a:r>
              </a:p>
            </p:txBody>
          </p:sp>
          <p:sp>
            <p:nvSpPr>
              <p:cNvPr id="114732" name="Line 44"/>
              <p:cNvSpPr>
                <a:spLocks noChangeShapeType="1"/>
              </p:cNvSpPr>
              <p:nvPr/>
            </p:nvSpPr>
            <p:spPr bwMode="auto">
              <a:xfrm>
                <a:off x="684" y="2832"/>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sp>
          <p:nvSpPr>
            <p:cNvPr id="114735" name="Text Box 47"/>
            <p:cNvSpPr txBox="1">
              <a:spLocks noChangeArrowheads="1"/>
            </p:cNvSpPr>
            <p:nvPr/>
          </p:nvSpPr>
          <p:spPr bwMode="auto">
            <a:xfrm>
              <a:off x="1773" y="3168"/>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latin typeface="Arial" charset="0"/>
                </a:rPr>
                <a:t>D</a:t>
              </a:r>
            </a:p>
          </p:txBody>
        </p:sp>
      </p:grpSp>
      <p:sp>
        <p:nvSpPr>
          <p:cNvPr id="114743" name="Text Box 55"/>
          <p:cNvSpPr txBox="1">
            <a:spLocks noChangeArrowheads="1"/>
          </p:cNvSpPr>
          <p:nvPr/>
        </p:nvSpPr>
        <p:spPr bwMode="auto">
          <a:xfrm>
            <a:off x="3581400" y="3260726"/>
            <a:ext cx="6477000" cy="3968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Start by forming the terms using three 3-input AND gates.</a:t>
            </a:r>
          </a:p>
        </p:txBody>
      </p:sp>
      <p:sp>
        <p:nvSpPr>
          <p:cNvPr id="114745" name="Text Box 57"/>
          <p:cNvSpPr txBox="1">
            <a:spLocks noChangeArrowheads="1"/>
          </p:cNvSpPr>
          <p:nvPr/>
        </p:nvSpPr>
        <p:spPr bwMode="auto">
          <a:xfrm>
            <a:off x="3581400" y="3565526"/>
            <a:ext cx="6477000" cy="3968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Then combine the three terms using a 3-input OR gate.</a:t>
            </a:r>
          </a:p>
        </p:txBody>
      </p:sp>
      <p:grpSp>
        <p:nvGrpSpPr>
          <p:cNvPr id="10" name="Group 65"/>
          <p:cNvGrpSpPr>
            <a:grpSpLocks/>
          </p:cNvGrpSpPr>
          <p:nvPr/>
        </p:nvGrpSpPr>
        <p:grpSpPr bwMode="auto">
          <a:xfrm>
            <a:off x="7391400" y="4648201"/>
            <a:ext cx="2908300" cy="396875"/>
            <a:chOff x="952" y="4760"/>
            <a:chExt cx="1832" cy="250"/>
          </a:xfrm>
        </p:grpSpPr>
        <p:sp>
          <p:nvSpPr>
            <p:cNvPr id="114747" name="Text Box 59"/>
            <p:cNvSpPr txBox="1">
              <a:spLocks noChangeArrowheads="1"/>
            </p:cNvSpPr>
            <p:nvPr/>
          </p:nvSpPr>
          <p:spPr bwMode="auto">
            <a:xfrm>
              <a:off x="952" y="4760"/>
              <a:ext cx="1832" cy="2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srgbClr val="FF0000"/>
                  </a:solidFill>
                  <a:latin typeface="Times New Roman" pitchFamily="18" charset="0"/>
                </a:rPr>
                <a:t>X </a:t>
              </a:r>
              <a:r>
                <a:rPr lang="en-US" sz="2000">
                  <a:solidFill>
                    <a:srgbClr val="FF0000"/>
                  </a:solidFill>
                  <a:latin typeface="Times New Roman" pitchFamily="18" charset="0"/>
                </a:rPr>
                <a:t>= </a:t>
              </a:r>
              <a:r>
                <a:rPr lang="en-US" sz="2000" i="1">
                  <a:solidFill>
                    <a:srgbClr val="FF0000"/>
                  </a:solidFill>
                  <a:latin typeface="Times New Roman" pitchFamily="18" charset="0"/>
                </a:rPr>
                <a:t>ABC + ABD + BDE</a:t>
              </a:r>
            </a:p>
          </p:txBody>
        </p:sp>
        <p:sp>
          <p:nvSpPr>
            <p:cNvPr id="114748" name="Line 60"/>
            <p:cNvSpPr>
              <a:spLocks noChangeShapeType="1"/>
            </p:cNvSpPr>
            <p:nvPr/>
          </p:nvSpPr>
          <p:spPr bwMode="auto">
            <a:xfrm>
              <a:off x="1287" y="4781"/>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14749" name="Line 61"/>
            <p:cNvSpPr>
              <a:spLocks noChangeShapeType="1"/>
            </p:cNvSpPr>
            <p:nvPr/>
          </p:nvSpPr>
          <p:spPr bwMode="auto">
            <a:xfrm>
              <a:off x="1488" y="4781"/>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14750" name="Line 62"/>
            <p:cNvSpPr>
              <a:spLocks noChangeShapeType="1"/>
            </p:cNvSpPr>
            <p:nvPr/>
          </p:nvSpPr>
          <p:spPr bwMode="auto">
            <a:xfrm>
              <a:off x="1872" y="4781"/>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14751" name="Line 63"/>
            <p:cNvSpPr>
              <a:spLocks noChangeShapeType="1"/>
            </p:cNvSpPr>
            <p:nvPr/>
          </p:nvSpPr>
          <p:spPr bwMode="auto">
            <a:xfrm>
              <a:off x="2400" y="4781"/>
              <a:ext cx="96" cy="0"/>
            </a:xfrm>
            <a:prstGeom prst="line">
              <a:avLst/>
            </a:prstGeom>
            <a:noFill/>
            <a:ln w="1270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spTree>
    <p:extLst>
      <p:ext uri="{BB962C8B-B14F-4D97-AF65-F5344CB8AC3E}">
        <p14:creationId xmlns:p14="http://schemas.microsoft.com/office/powerpoint/2010/main" val="13263341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710"/>
                                        </p:tgtEl>
                                        <p:attrNameLst>
                                          <p:attrName>style.visibility</p:attrName>
                                        </p:attrNameLst>
                                      </p:cBhvr>
                                      <p:to>
                                        <p:strVal val="visible"/>
                                      </p:to>
                                    </p:set>
                                    <p:animEffect transition="in" filter="dissolve">
                                      <p:cBhvr>
                                        <p:cTn id="7" dur="500"/>
                                        <p:tgtEl>
                                          <p:spTgt spid="114710"/>
                                        </p:tgtEl>
                                      </p:cBhvr>
                                    </p:animEffect>
                                  </p:childTnLst>
                                </p:cTn>
                              </p:par>
                              <p:par>
                                <p:cTn id="8" presetID="2" presetClass="entr" presetSubtype="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1+#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4711"/>
                                        </p:tgtEl>
                                        <p:attrNameLst>
                                          <p:attrName>style.visibility</p:attrName>
                                        </p:attrNameLst>
                                      </p:cBhvr>
                                      <p:to>
                                        <p:strVal val="visible"/>
                                      </p:to>
                                    </p:set>
                                    <p:animEffect transition="in" filter="dissolve">
                                      <p:cBhvr>
                                        <p:cTn id="16" dur="500"/>
                                        <p:tgtEl>
                                          <p:spTgt spid="114711"/>
                                        </p:tgtEl>
                                      </p:cBhvr>
                                    </p:animEffect>
                                  </p:childTnLst>
                                </p:cTn>
                              </p:par>
                              <p:par>
                                <p:cTn id="17" presetID="2" presetClass="entr" presetSubtype="2" fill="hold" grpId="0" nodeType="withEffect">
                                  <p:stCondLst>
                                    <p:cond delay="0"/>
                                  </p:stCondLst>
                                  <p:childTnLst>
                                    <p:set>
                                      <p:cBhvr>
                                        <p:cTn id="18" dur="1" fill="hold">
                                          <p:stCondLst>
                                            <p:cond delay="0"/>
                                          </p:stCondLst>
                                        </p:cTn>
                                        <p:tgtEl>
                                          <p:spTgt spid="114743"/>
                                        </p:tgtEl>
                                        <p:attrNameLst>
                                          <p:attrName>style.visibility</p:attrName>
                                        </p:attrNameLst>
                                      </p:cBhvr>
                                      <p:to>
                                        <p:strVal val="visible"/>
                                      </p:to>
                                    </p:set>
                                    <p:anim calcmode="lin" valueType="num">
                                      <p:cBhvr additive="base">
                                        <p:cTn id="19" dur="500" fill="hold"/>
                                        <p:tgtEl>
                                          <p:spTgt spid="114743"/>
                                        </p:tgtEl>
                                        <p:attrNameLst>
                                          <p:attrName>ppt_x</p:attrName>
                                        </p:attrNameLst>
                                      </p:cBhvr>
                                      <p:tavLst>
                                        <p:tav tm="0">
                                          <p:val>
                                            <p:strVal val="1+#ppt_w/2"/>
                                          </p:val>
                                        </p:tav>
                                        <p:tav tm="100000">
                                          <p:val>
                                            <p:strVal val="#ppt_x"/>
                                          </p:val>
                                        </p:tav>
                                      </p:tavLst>
                                    </p:anim>
                                    <p:anim calcmode="lin" valueType="num">
                                      <p:cBhvr additive="base">
                                        <p:cTn id="20" dur="500" fill="hold"/>
                                        <p:tgtEl>
                                          <p:spTgt spid="114743"/>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114720"/>
                                        </p:tgtEl>
                                        <p:attrNameLst>
                                          <p:attrName>style.visibility</p:attrName>
                                        </p:attrNameLst>
                                      </p:cBhvr>
                                      <p:to>
                                        <p:strVal val="visible"/>
                                      </p:to>
                                    </p:set>
                                    <p:animEffect transition="in" filter="dissolve">
                                      <p:cBhvr>
                                        <p:cTn id="24" dur="500"/>
                                        <p:tgtEl>
                                          <p:spTgt spid="11472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0-#ppt_w/2"/>
                                          </p:val>
                                        </p:tav>
                                        <p:tav tm="100000">
                                          <p:val>
                                            <p:strVal val="#ppt_x"/>
                                          </p:val>
                                        </p:tav>
                                      </p:tavLst>
                                    </p:anim>
                                    <p:anim calcmode="lin" valueType="num">
                                      <p:cBhvr additive="base">
                                        <p:cTn id="3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0-#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0-#ppt_w/2"/>
                                          </p:val>
                                        </p:tav>
                                        <p:tav tm="100000">
                                          <p:val>
                                            <p:strVal val="#ppt_x"/>
                                          </p:val>
                                        </p:tav>
                                      </p:tavLst>
                                    </p:anim>
                                    <p:anim calcmode="lin" valueType="num">
                                      <p:cBhvr additive="base">
                                        <p:cTn id="4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xit" presetSubtype="8" fill="hold" grpId="0" nodeType="clickEffect">
                                  <p:stCondLst>
                                    <p:cond delay="0"/>
                                  </p:stCondLst>
                                  <p:childTnLst>
                                    <p:animEffect transition="out" filter="wipe(left)">
                                      <p:cBhvr>
                                        <p:cTn id="46" dur="500"/>
                                        <p:tgtEl>
                                          <p:spTgt spid="114721"/>
                                        </p:tgtEl>
                                      </p:cBhvr>
                                    </p:animEffect>
                                    <p:set>
                                      <p:cBhvr>
                                        <p:cTn id="47" dur="1" fill="hold">
                                          <p:stCondLst>
                                            <p:cond delay="499"/>
                                          </p:stCondLst>
                                        </p:cTn>
                                        <p:tgtEl>
                                          <p:spTgt spid="114721"/>
                                        </p:tgtEl>
                                        <p:attrNameLst>
                                          <p:attrName>style.visibility</p:attrName>
                                        </p:attrNameLst>
                                      </p:cBhvr>
                                      <p:to>
                                        <p:strVal val="hidden"/>
                                      </p:to>
                                    </p:set>
                                  </p:childTnLst>
                                </p:cTn>
                              </p:par>
                              <p:par>
                                <p:cTn id="48" presetID="2" presetClass="entr" presetSubtype="2" fill="hold" grpId="0" nodeType="withEffect">
                                  <p:stCondLst>
                                    <p:cond delay="0"/>
                                  </p:stCondLst>
                                  <p:childTnLst>
                                    <p:set>
                                      <p:cBhvr>
                                        <p:cTn id="49" dur="1" fill="hold">
                                          <p:stCondLst>
                                            <p:cond delay="0"/>
                                          </p:stCondLst>
                                        </p:cTn>
                                        <p:tgtEl>
                                          <p:spTgt spid="114745"/>
                                        </p:tgtEl>
                                        <p:attrNameLst>
                                          <p:attrName>style.visibility</p:attrName>
                                        </p:attrNameLst>
                                      </p:cBhvr>
                                      <p:to>
                                        <p:strVal val="visible"/>
                                      </p:to>
                                    </p:set>
                                    <p:anim calcmode="lin" valueType="num">
                                      <p:cBhvr additive="base">
                                        <p:cTn id="50" dur="500" fill="hold"/>
                                        <p:tgtEl>
                                          <p:spTgt spid="114745"/>
                                        </p:tgtEl>
                                        <p:attrNameLst>
                                          <p:attrName>ppt_x</p:attrName>
                                        </p:attrNameLst>
                                      </p:cBhvr>
                                      <p:tavLst>
                                        <p:tav tm="0">
                                          <p:val>
                                            <p:strVal val="1+#ppt_w/2"/>
                                          </p:val>
                                        </p:tav>
                                        <p:tav tm="100000">
                                          <p:val>
                                            <p:strVal val="#ppt_x"/>
                                          </p:val>
                                        </p:tav>
                                      </p:tavLst>
                                    </p:anim>
                                    <p:anim calcmode="lin" valueType="num">
                                      <p:cBhvr additive="base">
                                        <p:cTn id="51" dur="500" fill="hold"/>
                                        <p:tgtEl>
                                          <p:spTgt spid="114745"/>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 presetClass="entr" presetSubtype="6" fill="hold" nodeType="after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1+#ppt_w/2"/>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21" grpId="0" animBg="1"/>
      <p:bldP spid="114710" grpId="0" animBg="1"/>
      <p:bldP spid="114711" grpId="0" animBg="1"/>
      <p:bldP spid="114743" grpId="0"/>
      <p:bldP spid="114745"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2362200" y="1600201"/>
            <a:ext cx="7620000" cy="276999"/>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1200">
                <a:solidFill>
                  <a:prstClr val="black"/>
                </a:solidFill>
                <a:latin typeface="Times New Roman" pitchFamily="18" charset="0"/>
              </a:rPr>
              <a:t>For basic combinational logic circuits, the Karnaugh map can be read and the circuit drawn as a minimum SOP.</a:t>
            </a:r>
          </a:p>
        </p:txBody>
      </p:sp>
      <p:sp>
        <p:nvSpPr>
          <p:cNvPr id="118789" name="Rectangle 5"/>
          <p:cNvSpPr>
            <a:spLocks noChangeArrowheads="1"/>
          </p:cNvSpPr>
          <p:nvPr/>
        </p:nvSpPr>
        <p:spPr bwMode="auto">
          <a:xfrm>
            <a:off x="2438401" y="1143001"/>
            <a:ext cx="2130711" cy="276999"/>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1200">
                <a:solidFill>
                  <a:srgbClr val="FFFF99"/>
                </a:solidFill>
                <a:latin typeface="Times New Roman" pitchFamily="18" charset="0"/>
              </a:rPr>
              <a:t>Karnaugh Map Implementation</a:t>
            </a:r>
          </a:p>
        </p:txBody>
      </p:sp>
      <p:sp>
        <p:nvSpPr>
          <p:cNvPr id="118790" name="WordArt 6"/>
          <p:cNvSpPr>
            <a:spLocks noChangeArrowheads="1" noChangeShapeType="1" noTextEdit="1"/>
          </p:cNvSpPr>
          <p:nvPr/>
        </p:nvSpPr>
        <p:spPr bwMode="auto">
          <a:xfrm>
            <a:off x="2438400" y="2438401"/>
            <a:ext cx="1219200" cy="449263"/>
          </a:xfrm>
          <a:prstGeom prst="rect">
            <a:avLst/>
          </a:prstGeom>
        </p:spPr>
        <p:txBody>
          <a:bodyPr wrap="none" fromWordArt="1">
            <a:prstTxWarp prst="textPlain">
              <a:avLst>
                <a:gd name="adj" fmla="val 50000"/>
              </a:avLst>
            </a:prstTxWarp>
          </a:bodyPr>
          <a:lstStyle/>
          <a:p>
            <a:pPr algn="ctr" defTabSz="914400" eaLnBrk="0" fontAlgn="base" hangingPunct="0">
              <a:spcBef>
                <a:spcPct val="0"/>
              </a:spcBef>
              <a:spcAft>
                <a:spcPct val="0"/>
              </a:spcAft>
            </a:pPr>
            <a:r>
              <a:rPr lang="en-GB"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118791" name="WordArt 7"/>
          <p:cNvSpPr>
            <a:spLocks noChangeArrowheads="1" noChangeShapeType="1" noTextEdit="1"/>
          </p:cNvSpPr>
          <p:nvPr/>
        </p:nvSpPr>
        <p:spPr bwMode="auto">
          <a:xfrm>
            <a:off x="5334000" y="3055938"/>
            <a:ext cx="1219200" cy="449262"/>
          </a:xfrm>
          <a:prstGeom prst="rect">
            <a:avLst/>
          </a:prstGeom>
        </p:spPr>
        <p:txBody>
          <a:bodyPr wrap="none" fromWordArt="1">
            <a:prstTxWarp prst="textPlain">
              <a:avLst>
                <a:gd name="adj" fmla="val 50000"/>
              </a:avLst>
            </a:prstTxWarp>
          </a:bodyPr>
          <a:lstStyle/>
          <a:p>
            <a:pPr algn="ctr" defTabSz="914400" eaLnBrk="0" fontAlgn="base" hangingPunct="0">
              <a:spcBef>
                <a:spcPct val="0"/>
              </a:spcBef>
              <a:spcAft>
                <a:spcPct val="0"/>
              </a:spcAft>
            </a:pPr>
            <a:r>
              <a:rPr lang="en-GB"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sp>
        <p:nvSpPr>
          <p:cNvPr id="118793" name="Text Box 9"/>
          <p:cNvSpPr txBox="1">
            <a:spLocks noChangeArrowheads="1"/>
          </p:cNvSpPr>
          <p:nvPr/>
        </p:nvSpPr>
        <p:spPr bwMode="auto">
          <a:xfrm>
            <a:off x="3810000" y="2362201"/>
            <a:ext cx="6324600" cy="7016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A Karnaugh map is drawn from a truth table. Read the minimum SOP expression and draw the circuit.  </a:t>
            </a:r>
            <a:endParaRPr lang="en-US" sz="2000" i="1">
              <a:solidFill>
                <a:prstClr val="black"/>
              </a:solidFill>
              <a:latin typeface="Times New Roman" pitchFamily="18" charset="0"/>
            </a:endParaRPr>
          </a:p>
        </p:txBody>
      </p:sp>
      <p:sp>
        <p:nvSpPr>
          <p:cNvPr id="118828" name="Text Box 44"/>
          <p:cNvSpPr txBox="1">
            <a:spLocks noChangeArrowheads="1"/>
          </p:cNvSpPr>
          <p:nvPr/>
        </p:nvSpPr>
        <p:spPr bwMode="auto">
          <a:xfrm>
            <a:off x="5257800" y="3505200"/>
            <a:ext cx="4800600" cy="1371600"/>
          </a:xfrm>
          <a:prstGeom prst="rect">
            <a:avLst/>
          </a:prstGeom>
          <a:noFill/>
          <a:ln w="9525">
            <a:noFill/>
            <a:miter lim="800000"/>
            <a:headEnd/>
            <a:tailEnd/>
          </a:ln>
          <a:effectLst/>
        </p:spPr>
        <p:txBody>
          <a:bodyPr>
            <a:spAutoFit/>
          </a:bodyPr>
          <a:lstStyle/>
          <a:p>
            <a:pPr marL="342900" indent="-342900" defTabSz="914400" fontAlgn="base">
              <a:spcBef>
                <a:spcPct val="20000"/>
              </a:spcBef>
              <a:spcAft>
                <a:spcPct val="0"/>
              </a:spcAft>
            </a:pPr>
            <a:r>
              <a:rPr lang="en-US" sz="2000">
                <a:solidFill>
                  <a:prstClr val="black"/>
                </a:solidFill>
                <a:latin typeface="Times New Roman" pitchFamily="18" charset="0"/>
              </a:rPr>
              <a:t>1.  Group the 1’s into two overlapping groups as indicated.</a:t>
            </a:r>
          </a:p>
          <a:p>
            <a:pPr marL="342900" indent="-342900" defTabSz="914400" fontAlgn="base">
              <a:spcBef>
                <a:spcPct val="20000"/>
              </a:spcBef>
              <a:spcAft>
                <a:spcPct val="0"/>
              </a:spcAft>
              <a:buFontTx/>
              <a:buAutoNum type="arabicPeriod" startAt="2"/>
            </a:pPr>
            <a:r>
              <a:rPr lang="en-US" sz="2000">
                <a:solidFill>
                  <a:prstClr val="black"/>
                </a:solidFill>
                <a:latin typeface="Times New Roman" pitchFamily="18" charset="0"/>
              </a:rPr>
              <a:t>Read each group by eliminating any variable that changes across a boundary. </a:t>
            </a:r>
          </a:p>
        </p:txBody>
      </p:sp>
      <p:graphicFrame>
        <p:nvGraphicFramePr>
          <p:cNvPr id="118829" name="Object 45"/>
          <p:cNvGraphicFramePr>
            <a:graphicFrameLocks noChangeAspect="1"/>
          </p:cNvGraphicFramePr>
          <p:nvPr/>
        </p:nvGraphicFramePr>
        <p:xfrm>
          <a:off x="2743200" y="3105150"/>
          <a:ext cx="2362200" cy="3276600"/>
        </p:xfrm>
        <a:graphic>
          <a:graphicData uri="http://schemas.openxmlformats.org/presentationml/2006/ole">
            <mc:AlternateContent xmlns:mc="http://schemas.openxmlformats.org/markup-compatibility/2006">
              <mc:Choice xmlns:v="urn:schemas-microsoft-com:vml" Requires="v">
                <p:oleObj spid="_x0000_s18442" name="CorelDRAW" r:id="rId4" imgW="1221120" imgH="1694880" progId="">
                  <p:embed/>
                </p:oleObj>
              </mc:Choice>
              <mc:Fallback>
                <p:oleObj name="CorelDRAW" r:id="rId4" imgW="1221120" imgH="16948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105150"/>
                        <a:ext cx="2362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830" name="Object 46"/>
          <p:cNvGraphicFramePr>
            <a:graphicFrameLocks noChangeAspect="1"/>
          </p:cNvGraphicFramePr>
          <p:nvPr/>
        </p:nvGraphicFramePr>
        <p:xfrm>
          <a:off x="2743200" y="3124200"/>
          <a:ext cx="2362200" cy="3276600"/>
        </p:xfrm>
        <a:graphic>
          <a:graphicData uri="http://schemas.openxmlformats.org/presentationml/2006/ole">
            <mc:AlternateContent xmlns:mc="http://schemas.openxmlformats.org/markup-compatibility/2006">
              <mc:Choice xmlns:v="urn:schemas-microsoft-com:vml" Requires="v">
                <p:oleObj spid="_x0000_s18443" name="CorelDRAW" r:id="rId6" imgW="1221120" imgH="1694880" progId="">
                  <p:embed/>
                </p:oleObj>
              </mc:Choice>
              <mc:Fallback>
                <p:oleObj name="CorelDRAW" r:id="rId6" imgW="1221120" imgH="16948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3124200"/>
                        <a:ext cx="2362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7"/>
          <p:cNvGrpSpPr>
            <a:grpSpLocks/>
          </p:cNvGrpSpPr>
          <p:nvPr/>
        </p:nvGrpSpPr>
        <p:grpSpPr bwMode="auto">
          <a:xfrm>
            <a:off x="1676401" y="3702051"/>
            <a:ext cx="1990725" cy="1165225"/>
            <a:chOff x="144" y="2056"/>
            <a:chExt cx="1254" cy="734"/>
          </a:xfrm>
        </p:grpSpPr>
        <p:sp>
          <p:nvSpPr>
            <p:cNvPr id="118832" name="Line 48"/>
            <p:cNvSpPr>
              <a:spLocks noChangeShapeType="1"/>
            </p:cNvSpPr>
            <p:nvPr/>
          </p:nvSpPr>
          <p:spPr bwMode="auto">
            <a:xfrm>
              <a:off x="816" y="2352"/>
              <a:ext cx="582" cy="9"/>
            </a:xfrm>
            <a:prstGeom prst="line">
              <a:avLst/>
            </a:prstGeom>
            <a:noFill/>
            <a:ln w="9525">
              <a:solidFill>
                <a:schemeClr val="tx1"/>
              </a:solidFill>
              <a:round/>
              <a:headEnd/>
              <a:tailEnd type="triangle" w="med" len="me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18833" name="Text Box 49"/>
            <p:cNvSpPr txBox="1">
              <a:spLocks noChangeArrowheads="1"/>
            </p:cNvSpPr>
            <p:nvPr/>
          </p:nvSpPr>
          <p:spPr bwMode="auto">
            <a:xfrm>
              <a:off x="144" y="2208"/>
              <a:ext cx="720" cy="582"/>
            </a:xfrm>
            <a:prstGeom prst="rect">
              <a:avLst/>
            </a:prstGeom>
            <a:solidFill>
              <a:schemeClr val="accent1"/>
            </a:solidFill>
            <a:ln w="9525">
              <a:solidFill>
                <a:schemeClr val="tx1"/>
              </a:solidFill>
              <a:miter lim="800000"/>
              <a:headEnd/>
              <a:tailEnd/>
            </a:ln>
            <a:effectLst/>
          </p:spPr>
          <p:txBody>
            <a:bodyPr>
              <a:spAutoFit/>
            </a:bodyPr>
            <a:lstStyle/>
            <a:p>
              <a:pPr defTabSz="914400" fontAlgn="base">
                <a:spcBef>
                  <a:spcPct val="50000"/>
                </a:spcBef>
                <a:spcAft>
                  <a:spcPct val="0"/>
                </a:spcAft>
              </a:pPr>
              <a:r>
                <a:rPr lang="en-US" i="1">
                  <a:solidFill>
                    <a:prstClr val="black"/>
                  </a:solidFill>
                  <a:latin typeface="Times New Roman" pitchFamily="18" charset="0"/>
                </a:rPr>
                <a:t>B</a:t>
              </a:r>
              <a:r>
                <a:rPr lang="en-US">
                  <a:solidFill>
                    <a:prstClr val="black"/>
                  </a:solidFill>
                  <a:latin typeface="Times New Roman" pitchFamily="18" charset="0"/>
                </a:rPr>
                <a:t> changes across this boundary</a:t>
              </a:r>
            </a:p>
          </p:txBody>
        </p:sp>
        <p:sp>
          <p:nvSpPr>
            <p:cNvPr id="118834" name="Oval 50"/>
            <p:cNvSpPr>
              <a:spLocks noChangeArrowheads="1"/>
            </p:cNvSpPr>
            <p:nvPr/>
          </p:nvSpPr>
          <p:spPr bwMode="auto">
            <a:xfrm>
              <a:off x="1016" y="2056"/>
              <a:ext cx="144" cy="624"/>
            </a:xfrm>
            <a:prstGeom prst="ellipse">
              <a:avLst/>
            </a:prstGeom>
            <a:noFill/>
            <a:ln w="9525">
              <a:solidFill>
                <a:schemeClr val="tx1"/>
              </a:solidFill>
              <a:round/>
              <a:headEnd/>
              <a:tailEnd/>
            </a:ln>
            <a:effectLst/>
          </p:spPr>
          <p:txBody>
            <a:bodyPr wrap="none" anchor="ct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grpSp>
        <p:nvGrpSpPr>
          <p:cNvPr id="3" name="Group 58"/>
          <p:cNvGrpSpPr>
            <a:grpSpLocks/>
          </p:cNvGrpSpPr>
          <p:nvPr/>
        </p:nvGrpSpPr>
        <p:grpSpPr bwMode="auto">
          <a:xfrm>
            <a:off x="3352800" y="3257551"/>
            <a:ext cx="1295400" cy="2943225"/>
            <a:chOff x="1200" y="1760"/>
            <a:chExt cx="816" cy="1854"/>
          </a:xfrm>
        </p:grpSpPr>
        <p:sp>
          <p:nvSpPr>
            <p:cNvPr id="118843" name="Line 59"/>
            <p:cNvSpPr>
              <a:spLocks noChangeShapeType="1"/>
            </p:cNvSpPr>
            <p:nvPr/>
          </p:nvSpPr>
          <p:spPr bwMode="auto">
            <a:xfrm flipV="1">
              <a:off x="1616" y="2592"/>
              <a:ext cx="0" cy="488"/>
            </a:xfrm>
            <a:prstGeom prst="line">
              <a:avLst/>
            </a:prstGeom>
            <a:noFill/>
            <a:ln w="9525">
              <a:solidFill>
                <a:schemeClr val="tx1"/>
              </a:solidFill>
              <a:round/>
              <a:headEnd/>
              <a:tailEnd type="triangle" w="med" len="me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18844" name="Text Box 60"/>
            <p:cNvSpPr txBox="1">
              <a:spLocks noChangeArrowheads="1"/>
            </p:cNvSpPr>
            <p:nvPr/>
          </p:nvSpPr>
          <p:spPr bwMode="auto">
            <a:xfrm>
              <a:off x="1248" y="3032"/>
              <a:ext cx="720" cy="582"/>
            </a:xfrm>
            <a:prstGeom prst="rect">
              <a:avLst/>
            </a:prstGeom>
            <a:solidFill>
              <a:schemeClr val="accent1"/>
            </a:solidFill>
            <a:ln w="9525">
              <a:solidFill>
                <a:schemeClr val="tx1"/>
              </a:solidFill>
              <a:miter lim="800000"/>
              <a:headEnd/>
              <a:tailEnd/>
            </a:ln>
            <a:effectLst/>
          </p:spPr>
          <p:txBody>
            <a:bodyPr>
              <a:spAutoFit/>
            </a:bodyPr>
            <a:lstStyle/>
            <a:p>
              <a:pPr defTabSz="914400" fontAlgn="base">
                <a:spcBef>
                  <a:spcPct val="50000"/>
                </a:spcBef>
                <a:spcAft>
                  <a:spcPct val="0"/>
                </a:spcAft>
              </a:pPr>
              <a:r>
                <a:rPr lang="en-US" i="1">
                  <a:solidFill>
                    <a:prstClr val="black"/>
                  </a:solidFill>
                  <a:latin typeface="Times New Roman" pitchFamily="18" charset="0"/>
                </a:rPr>
                <a:t>C</a:t>
              </a:r>
              <a:r>
                <a:rPr lang="en-US">
                  <a:solidFill>
                    <a:prstClr val="black"/>
                  </a:solidFill>
                  <a:latin typeface="Times New Roman" pitchFamily="18" charset="0"/>
                </a:rPr>
                <a:t> changes across this boundary</a:t>
              </a:r>
            </a:p>
          </p:txBody>
        </p:sp>
        <p:sp>
          <p:nvSpPr>
            <p:cNvPr id="118845" name="Oval 61"/>
            <p:cNvSpPr>
              <a:spLocks noChangeArrowheads="1"/>
            </p:cNvSpPr>
            <p:nvPr/>
          </p:nvSpPr>
          <p:spPr bwMode="auto">
            <a:xfrm rot="-5400000">
              <a:off x="1512" y="1448"/>
              <a:ext cx="192" cy="816"/>
            </a:xfrm>
            <a:prstGeom prst="ellipse">
              <a:avLst/>
            </a:prstGeom>
            <a:noFill/>
            <a:ln w="9525">
              <a:solidFill>
                <a:schemeClr val="tx1"/>
              </a:solidFill>
              <a:round/>
              <a:headEnd/>
              <a:tailEnd/>
            </a:ln>
            <a:effectLst/>
          </p:spPr>
          <p:txBody>
            <a:bodyPr wrap="none" anchor="ct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grpSp>
        <p:nvGrpSpPr>
          <p:cNvPr id="4" name="Group 63"/>
          <p:cNvGrpSpPr>
            <a:grpSpLocks/>
          </p:cNvGrpSpPr>
          <p:nvPr/>
        </p:nvGrpSpPr>
        <p:grpSpPr bwMode="auto">
          <a:xfrm>
            <a:off x="5257800" y="4876801"/>
            <a:ext cx="3886200" cy="396875"/>
            <a:chOff x="2448" y="4608"/>
            <a:chExt cx="2448" cy="250"/>
          </a:xfrm>
        </p:grpSpPr>
        <p:sp>
          <p:nvSpPr>
            <p:cNvPr id="118838" name="Text Box 54"/>
            <p:cNvSpPr txBox="1">
              <a:spLocks noChangeArrowheads="1"/>
            </p:cNvSpPr>
            <p:nvPr/>
          </p:nvSpPr>
          <p:spPr bwMode="auto">
            <a:xfrm>
              <a:off x="2448" y="4608"/>
              <a:ext cx="2448" cy="250"/>
            </a:xfrm>
            <a:prstGeom prst="rect">
              <a:avLst/>
            </a:prstGeom>
            <a:noFill/>
            <a:ln w="9525">
              <a:noFill/>
              <a:miter lim="800000"/>
              <a:headEnd/>
              <a:tailEnd/>
            </a:ln>
            <a:effectLst/>
          </p:spPr>
          <p:txBody>
            <a:bodyPr>
              <a:spAutoFit/>
            </a:bodyPr>
            <a:lstStyle/>
            <a:p>
              <a:pPr marL="342900" indent="-342900" defTabSz="914400" fontAlgn="base">
                <a:spcBef>
                  <a:spcPct val="20000"/>
                </a:spcBef>
                <a:spcAft>
                  <a:spcPct val="0"/>
                </a:spcAft>
                <a:buFontTx/>
                <a:buAutoNum type="arabicPeriod" startAt="3"/>
              </a:pPr>
              <a:r>
                <a:rPr lang="en-US" sz="2000">
                  <a:solidFill>
                    <a:prstClr val="black"/>
                  </a:solidFill>
                  <a:latin typeface="Times New Roman" pitchFamily="18" charset="0"/>
                </a:rPr>
                <a:t>The vertical group is read </a:t>
              </a:r>
              <a:r>
                <a:rPr lang="en-US" sz="2000" i="1">
                  <a:solidFill>
                    <a:prstClr val="black"/>
                  </a:solidFill>
                  <a:latin typeface="Times New Roman" pitchFamily="18" charset="0"/>
                </a:rPr>
                <a:t>A</a:t>
              </a:r>
              <a:r>
                <a:rPr lang="en-US" sz="800" i="1">
                  <a:solidFill>
                    <a:prstClr val="black"/>
                  </a:solidFill>
                  <a:latin typeface="Times New Roman" pitchFamily="18" charset="0"/>
                </a:rPr>
                <a:t> </a:t>
              </a:r>
              <a:r>
                <a:rPr lang="en-US" sz="2000" i="1">
                  <a:solidFill>
                    <a:prstClr val="black"/>
                  </a:solidFill>
                  <a:latin typeface="Times New Roman" pitchFamily="18" charset="0"/>
                </a:rPr>
                <a:t>C</a:t>
              </a:r>
              <a:r>
                <a:rPr lang="en-US" sz="2000">
                  <a:solidFill>
                    <a:prstClr val="black"/>
                  </a:solidFill>
                  <a:latin typeface="Times New Roman" pitchFamily="18" charset="0"/>
                </a:rPr>
                <a:t>. </a:t>
              </a:r>
            </a:p>
          </p:txBody>
        </p:sp>
        <p:sp>
          <p:nvSpPr>
            <p:cNvPr id="118836" name="Line 52"/>
            <p:cNvSpPr>
              <a:spLocks noChangeShapeType="1"/>
            </p:cNvSpPr>
            <p:nvPr/>
          </p:nvSpPr>
          <p:spPr bwMode="auto">
            <a:xfrm>
              <a:off x="4412" y="4632"/>
              <a:ext cx="96" cy="0"/>
            </a:xfrm>
            <a:prstGeom prst="line">
              <a:avLst/>
            </a:prstGeom>
            <a:noFill/>
            <a:ln w="12700">
              <a:solidFill>
                <a:schemeClr val="tx1"/>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18837" name="Line 53"/>
            <p:cNvSpPr>
              <a:spLocks noChangeShapeType="1"/>
            </p:cNvSpPr>
            <p:nvPr/>
          </p:nvSpPr>
          <p:spPr bwMode="auto">
            <a:xfrm>
              <a:off x="4540" y="4632"/>
              <a:ext cx="96" cy="0"/>
            </a:xfrm>
            <a:prstGeom prst="line">
              <a:avLst/>
            </a:prstGeom>
            <a:noFill/>
            <a:ln w="12700">
              <a:solidFill>
                <a:schemeClr val="tx1"/>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grpSp>
        <p:nvGrpSpPr>
          <p:cNvPr id="5" name="Group 64"/>
          <p:cNvGrpSpPr>
            <a:grpSpLocks/>
          </p:cNvGrpSpPr>
          <p:nvPr/>
        </p:nvGrpSpPr>
        <p:grpSpPr bwMode="auto">
          <a:xfrm>
            <a:off x="5257800" y="5257800"/>
            <a:ext cx="4038600" cy="400050"/>
            <a:chOff x="2448" y="4896"/>
            <a:chExt cx="2544" cy="252"/>
          </a:xfrm>
        </p:grpSpPr>
        <p:sp>
          <p:nvSpPr>
            <p:cNvPr id="118841" name="Text Box 57"/>
            <p:cNvSpPr txBox="1">
              <a:spLocks noChangeArrowheads="1"/>
            </p:cNvSpPr>
            <p:nvPr/>
          </p:nvSpPr>
          <p:spPr bwMode="auto">
            <a:xfrm>
              <a:off x="2448" y="4896"/>
              <a:ext cx="2544" cy="252"/>
            </a:xfrm>
            <a:prstGeom prst="rect">
              <a:avLst/>
            </a:prstGeom>
            <a:noFill/>
            <a:ln w="9525">
              <a:noFill/>
              <a:miter lim="800000"/>
              <a:headEnd/>
              <a:tailEnd/>
            </a:ln>
            <a:effectLst/>
          </p:spPr>
          <p:txBody>
            <a:bodyPr>
              <a:spAutoFit/>
            </a:bodyPr>
            <a:lstStyle/>
            <a:p>
              <a:pPr marL="342900" indent="-342900" defTabSz="914400" fontAlgn="base">
                <a:spcBef>
                  <a:spcPct val="20000"/>
                </a:spcBef>
                <a:spcAft>
                  <a:spcPct val="0"/>
                </a:spcAft>
                <a:buFontTx/>
                <a:buAutoNum type="arabicPeriod" startAt="4"/>
              </a:pPr>
              <a:r>
                <a:rPr lang="en-US" sz="2000">
                  <a:solidFill>
                    <a:prstClr val="black"/>
                  </a:solidFill>
                  <a:latin typeface="Times New Roman" pitchFamily="18" charset="0"/>
                </a:rPr>
                <a:t>The horizontal group is read </a:t>
              </a:r>
              <a:r>
                <a:rPr lang="en-US" sz="2000" i="1">
                  <a:solidFill>
                    <a:prstClr val="black"/>
                  </a:solidFill>
                  <a:latin typeface="Times New Roman" pitchFamily="18" charset="0"/>
                </a:rPr>
                <a:t>AB</a:t>
              </a:r>
              <a:r>
                <a:rPr lang="en-US" sz="2000">
                  <a:solidFill>
                    <a:prstClr val="black"/>
                  </a:solidFill>
                  <a:latin typeface="Times New Roman" pitchFamily="18" charset="0"/>
                </a:rPr>
                <a:t>.</a:t>
              </a:r>
              <a:r>
                <a:rPr lang="en-US" sz="1200">
                  <a:solidFill>
                    <a:prstClr val="black"/>
                  </a:solidFill>
                  <a:latin typeface="Times New Roman" pitchFamily="18" charset="0"/>
                </a:rPr>
                <a:t> </a:t>
              </a:r>
            </a:p>
          </p:txBody>
        </p:sp>
        <p:sp>
          <p:nvSpPr>
            <p:cNvPr id="118840" name="Line 56"/>
            <p:cNvSpPr>
              <a:spLocks noChangeShapeType="1"/>
            </p:cNvSpPr>
            <p:nvPr/>
          </p:nvSpPr>
          <p:spPr bwMode="auto">
            <a:xfrm>
              <a:off x="4571" y="4956"/>
              <a:ext cx="105" cy="1"/>
            </a:xfrm>
            <a:prstGeom prst="line">
              <a:avLst/>
            </a:prstGeom>
            <a:noFill/>
            <a:ln w="12700">
              <a:solidFill>
                <a:schemeClr val="tx1"/>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sp>
        <p:nvSpPr>
          <p:cNvPr id="118849" name="Text Box 65"/>
          <p:cNvSpPr txBox="1">
            <a:spLocks noChangeArrowheads="1"/>
          </p:cNvSpPr>
          <p:nvPr/>
        </p:nvSpPr>
        <p:spPr bwMode="auto">
          <a:xfrm>
            <a:off x="6477000" y="5791201"/>
            <a:ext cx="3657600" cy="3968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srgbClr val="000000"/>
                </a:solidFill>
                <a:latin typeface="Times New Roman" pitchFamily="18" charset="0"/>
              </a:rPr>
              <a:t>The circuit is on the next slide:</a:t>
            </a:r>
          </a:p>
        </p:txBody>
      </p:sp>
    </p:spTree>
    <p:extLst>
      <p:ext uri="{BB962C8B-B14F-4D97-AF65-F5344CB8AC3E}">
        <p14:creationId xmlns:p14="http://schemas.microsoft.com/office/powerpoint/2010/main" val="32730856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8790"/>
                                        </p:tgtEl>
                                        <p:attrNameLst>
                                          <p:attrName>style.visibility</p:attrName>
                                        </p:attrNameLst>
                                      </p:cBhvr>
                                      <p:to>
                                        <p:strVal val="visible"/>
                                      </p:to>
                                    </p:set>
                                    <p:animEffect transition="in" filter="dissolve">
                                      <p:cBhvr>
                                        <p:cTn id="7" dur="500"/>
                                        <p:tgtEl>
                                          <p:spTgt spid="118790"/>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18793"/>
                                        </p:tgtEl>
                                        <p:attrNameLst>
                                          <p:attrName>style.visibility</p:attrName>
                                        </p:attrNameLst>
                                      </p:cBhvr>
                                      <p:to>
                                        <p:strVal val="visible"/>
                                      </p:to>
                                    </p:set>
                                    <p:anim calcmode="lin" valueType="num">
                                      <p:cBhvr additive="base">
                                        <p:cTn id="10" dur="500" fill="hold"/>
                                        <p:tgtEl>
                                          <p:spTgt spid="118793"/>
                                        </p:tgtEl>
                                        <p:attrNameLst>
                                          <p:attrName>ppt_x</p:attrName>
                                        </p:attrNameLst>
                                      </p:cBhvr>
                                      <p:tavLst>
                                        <p:tav tm="0">
                                          <p:val>
                                            <p:strVal val="1+#ppt_w/2"/>
                                          </p:val>
                                        </p:tav>
                                        <p:tav tm="100000">
                                          <p:val>
                                            <p:strVal val="#ppt_x"/>
                                          </p:val>
                                        </p:tav>
                                      </p:tavLst>
                                    </p:anim>
                                    <p:anim calcmode="lin" valueType="num">
                                      <p:cBhvr additive="base">
                                        <p:cTn id="11" dur="500" fill="hold"/>
                                        <p:tgtEl>
                                          <p:spTgt spid="118793"/>
                                        </p:tgtEl>
                                        <p:attrNameLst>
                                          <p:attrName>ppt_y</p:attrName>
                                        </p:attrNameLst>
                                      </p:cBhvr>
                                      <p:tavLst>
                                        <p:tav tm="0">
                                          <p:val>
                                            <p:strVal val="#ppt_y"/>
                                          </p:val>
                                        </p:tav>
                                        <p:tav tm="100000">
                                          <p:val>
                                            <p:strVal val="#ppt_y"/>
                                          </p:val>
                                        </p:tav>
                                      </p:tavLst>
                                    </p:anim>
                                  </p:childTnLst>
                                </p:cTn>
                              </p:par>
                              <p:par>
                                <p:cTn id="12" presetID="9" presetClass="entr" presetSubtype="0" fill="hold" nodeType="withEffect">
                                  <p:stCondLst>
                                    <p:cond delay="0"/>
                                  </p:stCondLst>
                                  <p:childTnLst>
                                    <p:set>
                                      <p:cBhvr>
                                        <p:cTn id="13" dur="1" fill="hold">
                                          <p:stCondLst>
                                            <p:cond delay="0"/>
                                          </p:stCondLst>
                                        </p:cTn>
                                        <p:tgtEl>
                                          <p:spTgt spid="118829"/>
                                        </p:tgtEl>
                                        <p:attrNameLst>
                                          <p:attrName>style.visibility</p:attrName>
                                        </p:attrNameLst>
                                      </p:cBhvr>
                                      <p:to>
                                        <p:strVal val="visible"/>
                                      </p:to>
                                    </p:set>
                                    <p:animEffect transition="in" filter="dissolve">
                                      <p:cBhvr>
                                        <p:cTn id="14" dur="500"/>
                                        <p:tgtEl>
                                          <p:spTgt spid="118829"/>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18791"/>
                                        </p:tgtEl>
                                        <p:attrNameLst>
                                          <p:attrName>style.visibility</p:attrName>
                                        </p:attrNameLst>
                                      </p:cBhvr>
                                      <p:to>
                                        <p:strVal val="visible"/>
                                      </p:to>
                                    </p:set>
                                    <p:animEffect transition="in" filter="dissolve">
                                      <p:cBhvr>
                                        <p:cTn id="19" dur="500"/>
                                        <p:tgtEl>
                                          <p:spTgt spid="118791"/>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18828">
                                            <p:txEl>
                                              <p:pRg st="0" end="0"/>
                                            </p:txEl>
                                          </p:spTgt>
                                        </p:tgtEl>
                                        <p:attrNameLst>
                                          <p:attrName>style.visibility</p:attrName>
                                        </p:attrNameLst>
                                      </p:cBhvr>
                                      <p:to>
                                        <p:strVal val="visible"/>
                                      </p:to>
                                    </p:set>
                                    <p:animEffect transition="in" filter="wipe(left)">
                                      <p:cBhvr>
                                        <p:cTn id="23" dur="1000"/>
                                        <p:tgtEl>
                                          <p:spTgt spid="118828">
                                            <p:txEl>
                                              <p:pRg st="0" end="0"/>
                                            </p:txEl>
                                          </p:spTgt>
                                        </p:tgtEl>
                                      </p:cBhvr>
                                    </p:animEffect>
                                  </p:childTnLst>
                                </p:cTn>
                              </p:par>
                              <p:par>
                                <p:cTn id="24" presetID="55" presetClass="entr" presetSubtype="0" fill="hold" nodeType="withEffect">
                                  <p:stCondLst>
                                    <p:cond delay="0"/>
                                  </p:stCondLst>
                                  <p:childTnLst>
                                    <p:set>
                                      <p:cBhvr>
                                        <p:cTn id="25" dur="1" fill="hold">
                                          <p:stCondLst>
                                            <p:cond delay="0"/>
                                          </p:stCondLst>
                                        </p:cTn>
                                        <p:tgtEl>
                                          <p:spTgt spid="118830"/>
                                        </p:tgtEl>
                                        <p:attrNameLst>
                                          <p:attrName>style.visibility</p:attrName>
                                        </p:attrNameLst>
                                      </p:cBhvr>
                                      <p:to>
                                        <p:strVal val="visible"/>
                                      </p:to>
                                    </p:set>
                                    <p:anim calcmode="lin" valueType="num">
                                      <p:cBhvr>
                                        <p:cTn id="26" dur="1000" fill="hold"/>
                                        <p:tgtEl>
                                          <p:spTgt spid="118830"/>
                                        </p:tgtEl>
                                        <p:attrNameLst>
                                          <p:attrName>ppt_w</p:attrName>
                                        </p:attrNameLst>
                                      </p:cBhvr>
                                      <p:tavLst>
                                        <p:tav tm="0">
                                          <p:val>
                                            <p:strVal val="#ppt_w*0.70"/>
                                          </p:val>
                                        </p:tav>
                                        <p:tav tm="100000">
                                          <p:val>
                                            <p:strVal val="#ppt_w"/>
                                          </p:val>
                                        </p:tav>
                                      </p:tavLst>
                                    </p:anim>
                                    <p:anim calcmode="lin" valueType="num">
                                      <p:cBhvr>
                                        <p:cTn id="27" dur="1000" fill="hold"/>
                                        <p:tgtEl>
                                          <p:spTgt spid="118830"/>
                                        </p:tgtEl>
                                        <p:attrNameLst>
                                          <p:attrName>ppt_h</p:attrName>
                                        </p:attrNameLst>
                                      </p:cBhvr>
                                      <p:tavLst>
                                        <p:tav tm="0">
                                          <p:val>
                                            <p:strVal val="#ppt_h"/>
                                          </p:val>
                                        </p:tav>
                                        <p:tav tm="100000">
                                          <p:val>
                                            <p:strVal val="#ppt_h"/>
                                          </p:val>
                                        </p:tav>
                                      </p:tavLst>
                                    </p:anim>
                                    <p:animEffect transition="in" filter="fade">
                                      <p:cBhvr>
                                        <p:cTn id="28" dur="1000"/>
                                        <p:tgtEl>
                                          <p:spTgt spid="11883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8828">
                                            <p:txEl>
                                              <p:pRg st="1" end="1"/>
                                            </p:txEl>
                                          </p:spTgt>
                                        </p:tgtEl>
                                        <p:attrNameLst>
                                          <p:attrName>style.visibility</p:attrName>
                                        </p:attrNameLst>
                                      </p:cBhvr>
                                      <p:to>
                                        <p:strVal val="visible"/>
                                      </p:to>
                                    </p:set>
                                    <p:animEffect transition="in" filter="wipe(left)">
                                      <p:cBhvr>
                                        <p:cTn id="33" dur="1000"/>
                                        <p:tgtEl>
                                          <p:spTgt spid="118828">
                                            <p:txEl>
                                              <p:pRg st="1" end="1"/>
                                            </p:txEl>
                                          </p:spTgt>
                                        </p:tgtEl>
                                      </p:cBhvr>
                                    </p:animEffect>
                                  </p:childTnLst>
                                </p:cTn>
                              </p:par>
                            </p:childTnLst>
                          </p:cTn>
                        </p:par>
                        <p:par>
                          <p:cTn id="34" fill="hold">
                            <p:stCondLst>
                              <p:cond delay="1000"/>
                            </p:stCondLst>
                            <p:childTnLst>
                              <p:par>
                                <p:cTn id="35" presetID="22" presetClass="entr" presetSubtype="8" fill="hold" nodeType="afterEffect">
                                  <p:stCondLst>
                                    <p:cond delay="50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1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10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1+#ppt_w/2"/>
                                          </p:val>
                                        </p:tav>
                                        <p:tav tm="100000">
                                          <p:val>
                                            <p:strVal val="#ppt_x"/>
                                          </p:val>
                                        </p:tav>
                                      </p:tavLst>
                                    </p:anim>
                                    <p:anim calcmode="lin" valueType="num">
                                      <p:cBhvr additive="base">
                                        <p:cTn id="4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1+#ppt_w/2"/>
                                          </p:val>
                                        </p:tav>
                                        <p:tav tm="100000">
                                          <p:val>
                                            <p:strVal val="#ppt_x"/>
                                          </p:val>
                                        </p:tav>
                                      </p:tavLst>
                                    </p:anim>
                                    <p:anim calcmode="lin" valueType="num">
                                      <p:cBhvr additive="base">
                                        <p:cTn id="5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8849"/>
                                        </p:tgtEl>
                                        <p:attrNameLst>
                                          <p:attrName>style.visibility</p:attrName>
                                        </p:attrNameLst>
                                      </p:cBhvr>
                                      <p:to>
                                        <p:strVal val="visible"/>
                                      </p:to>
                                    </p:set>
                                    <p:anim calcmode="lin" valueType="num">
                                      <p:cBhvr additive="base">
                                        <p:cTn id="59" dur="500" fill="hold"/>
                                        <p:tgtEl>
                                          <p:spTgt spid="118849"/>
                                        </p:tgtEl>
                                        <p:attrNameLst>
                                          <p:attrName>ppt_x</p:attrName>
                                        </p:attrNameLst>
                                      </p:cBhvr>
                                      <p:tavLst>
                                        <p:tav tm="0">
                                          <p:val>
                                            <p:strVal val="#ppt_x"/>
                                          </p:val>
                                        </p:tav>
                                        <p:tav tm="100000">
                                          <p:val>
                                            <p:strVal val="#ppt_x"/>
                                          </p:val>
                                        </p:tav>
                                      </p:tavLst>
                                    </p:anim>
                                    <p:anim calcmode="lin" valueType="num">
                                      <p:cBhvr additive="base">
                                        <p:cTn id="60" dur="500" fill="hold"/>
                                        <p:tgtEl>
                                          <p:spTgt spid="1188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0" grpId="0" animBg="1"/>
      <p:bldP spid="118791" grpId="0" animBg="1"/>
      <p:bldP spid="118793" grpId="0"/>
      <p:bldP spid="118828" grpId="0" build="p"/>
      <p:bldP spid="11884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Hightech027 Print PowerPlugs Favorites 2">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Hightech027 Print PowerPlugs Favorites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ightech027 Print PowerPlugs Favorites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ightech027 Print PowerPlugs Favorites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ightech027 Print PowerPlugs Favorites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ightech027 Print PowerPlugs Favorites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ightech027 Print PowerPlugs Favorites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ightech027 Print PowerPlugs Favorites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Hightech027 Print PowerPlugs Favorites 2">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Hightech027 Print PowerPlugs Favorites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ightech027 Print PowerPlugs Favorites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ightech027 Print PowerPlugs Favorites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ightech027 Print PowerPlugs Favorites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ightech027 Print PowerPlugs Favorites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ightech027 Print PowerPlugs Favorites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ightech027 Print PowerPlugs Favorites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802</TotalTime>
  <Words>1357</Words>
  <Application>Microsoft Office PowerPoint</Application>
  <PresentationFormat>Widescreen</PresentationFormat>
  <Paragraphs>305</Paragraphs>
  <Slides>24</Slides>
  <Notes>15</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24</vt:i4>
      </vt:variant>
    </vt:vector>
  </HeadingPairs>
  <TitlesOfParts>
    <vt:vector size="36" baseType="lpstr">
      <vt:lpstr>Arial</vt:lpstr>
      <vt:lpstr>Calibri</vt:lpstr>
      <vt:lpstr>Cambria Math</vt:lpstr>
      <vt:lpstr>Impact</vt:lpstr>
      <vt:lpstr>Times New Roman</vt:lpstr>
      <vt:lpstr>Tw Cen MT</vt:lpstr>
      <vt:lpstr>Tw Cen MT Condensed</vt:lpstr>
      <vt:lpstr>Wingdings 3</vt:lpstr>
      <vt:lpstr>Integral</vt:lpstr>
      <vt:lpstr>Hightech027 Print PowerPlugs Favorites 2</vt:lpstr>
      <vt:lpstr>1_Hightech027 Print PowerPlugs Favorites 2</vt:lpstr>
      <vt:lpstr>CorelDRAW</vt:lpstr>
      <vt:lpstr>Digital Logic Design I CS1026</vt:lpstr>
      <vt:lpstr>Basic Combinational Logic circuits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Coffee shop problem</vt:lpstr>
      <vt:lpstr>Coffee shop problem</vt:lpstr>
      <vt:lpstr>Coffee shop problem</vt:lpstr>
      <vt:lpstr>PowerPoint Presentation</vt:lpstr>
      <vt:lpstr>PowerPoint Presentation</vt:lpstr>
      <vt:lpstr>Examples </vt:lpstr>
      <vt:lpstr>Examples </vt:lpstr>
      <vt:lpstr>Examples </vt:lpstr>
      <vt:lpstr>Examples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Design I CS1026</dc:title>
  <dc:creator>Paula Roberts</dc:creator>
  <cp:lastModifiedBy>Paula</cp:lastModifiedBy>
  <cp:revision>39</cp:revision>
  <dcterms:created xsi:type="dcterms:W3CDTF">2017-09-21T11:00:34Z</dcterms:created>
  <dcterms:modified xsi:type="dcterms:W3CDTF">2017-11-22T13:50:09Z</dcterms:modified>
</cp:coreProperties>
</file>