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xml" ContentType="application/vnd.openxmlformats-officedocument.presentationml.tags+xml"/>
  <Override PartName="/ppt/notesSlides/notesSlide22.xml" ContentType="application/vnd.openxmlformats-officedocument.presentationml.notesSlide+xml"/>
  <Override PartName="/ppt/tags/tag2.xml" ContentType="application/vnd.openxmlformats-officedocument.presentationml.tags+xml"/>
  <Override PartName="/ppt/notesSlides/notesSlide23.xml" ContentType="application/vnd.openxmlformats-officedocument.presentationml.notesSlide+xml"/>
  <Override PartName="/ppt/tags/tag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36" r:id="rId1"/>
    <p:sldMasterId id="2147484048" r:id="rId2"/>
  </p:sldMasterIdLst>
  <p:notesMasterIdLst>
    <p:notesMasterId r:id="rId45"/>
  </p:notesMasterIdLst>
  <p:sldIdLst>
    <p:sldId id="256" r:id="rId3"/>
    <p:sldId id="257" r:id="rId4"/>
    <p:sldId id="258" r:id="rId5"/>
    <p:sldId id="259" r:id="rId6"/>
    <p:sldId id="260" r:id="rId7"/>
    <p:sldId id="261" r:id="rId8"/>
    <p:sldId id="262" r:id="rId9"/>
    <p:sldId id="263" r:id="rId10"/>
    <p:sldId id="296" r:id="rId11"/>
    <p:sldId id="298" r:id="rId12"/>
    <p:sldId id="264" r:id="rId13"/>
    <p:sldId id="265" r:id="rId14"/>
    <p:sldId id="266" r:id="rId15"/>
    <p:sldId id="267" r:id="rId16"/>
    <p:sldId id="268" r:id="rId17"/>
    <p:sldId id="269" r:id="rId18"/>
    <p:sldId id="297"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4" r:id="rId43"/>
    <p:sldId id="295"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688EB-57E6-438E-90BD-5C3D90C2FD08}" type="datetimeFigureOut">
              <a:rPr lang="en-GB" smtClean="0"/>
              <a:t>11/12/2017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5EBD19-04F2-47E5-9C79-0F8BA2685E2C}" type="slidenum">
              <a:rPr lang="en-GB" smtClean="0"/>
              <a:t>‹#›</a:t>
            </a:fld>
            <a:endParaRPr lang="en-GB"/>
          </a:p>
        </p:txBody>
      </p:sp>
    </p:spTree>
    <p:extLst>
      <p:ext uri="{BB962C8B-B14F-4D97-AF65-F5344CB8AC3E}">
        <p14:creationId xmlns:p14="http://schemas.microsoft.com/office/powerpoint/2010/main" val="691664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23BD0F-F0D5-461D-AE5C-F8CDD5E7750B}" type="slidenum">
              <a:rPr lang="en-US">
                <a:solidFill>
                  <a:srgbClr val="000000"/>
                </a:solidFill>
              </a:rPr>
              <a:pPr/>
              <a:t>2</a:t>
            </a:fld>
            <a:endParaRPr lang="en-US">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3410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1107F5-7FA5-491B-846D-10DDAFEBBE08}" type="slidenum">
              <a:rPr lang="en-US">
                <a:solidFill>
                  <a:srgbClr val="000000"/>
                </a:solidFill>
              </a:rPr>
              <a:pPr/>
              <a:t>14</a:t>
            </a:fld>
            <a:endParaRPr lang="en-US">
              <a:solidFill>
                <a:srgbClr val="000000"/>
              </a:solidFill>
            </a:endParaRPr>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41561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D542B0-D42F-4D22-B046-48E64D4334B1}" type="slidenum">
              <a:rPr lang="en-US">
                <a:solidFill>
                  <a:srgbClr val="000000"/>
                </a:solidFill>
              </a:rPr>
              <a:pPr/>
              <a:t>15</a:t>
            </a:fld>
            <a:endParaRPr lang="en-US">
              <a:solidFill>
                <a:srgbClr val="000000"/>
              </a:solidFill>
            </a:endParaRPr>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3786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2E5258-78DD-41D3-87DE-E97C049C9483}" type="slidenum">
              <a:rPr lang="en-US">
                <a:solidFill>
                  <a:srgbClr val="000000"/>
                </a:solidFill>
              </a:rPr>
              <a:pPr/>
              <a:t>16</a:t>
            </a:fld>
            <a:endParaRPr lang="en-US">
              <a:solidFill>
                <a:srgbClr val="000000"/>
              </a:solidFill>
            </a:endParaRPr>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42404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4B2EF4-55C3-4942-88B2-47098465C44F}" type="slidenum">
              <a:rPr lang="en-US">
                <a:solidFill>
                  <a:srgbClr val="000000"/>
                </a:solidFill>
              </a:rPr>
              <a:pPr/>
              <a:t>18</a:t>
            </a:fld>
            <a:endParaRPr lang="en-US">
              <a:solidFill>
                <a:srgbClr val="000000"/>
              </a:solidFill>
            </a:endParaRPr>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43394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2117FD-A5E3-4D3F-B53E-6AF0BA6F68F9}" type="slidenum">
              <a:rPr lang="en-US">
                <a:solidFill>
                  <a:srgbClr val="000000"/>
                </a:solidFill>
              </a:rPr>
              <a:pPr/>
              <a:t>19</a:t>
            </a:fld>
            <a:endParaRPr lang="en-US">
              <a:solidFill>
                <a:srgbClr val="000000"/>
              </a:solidFill>
            </a:endParaRPr>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84919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A4B217-FDF4-4306-B18C-EB953EB58E3D}" type="slidenum">
              <a:rPr lang="en-US">
                <a:solidFill>
                  <a:srgbClr val="000000"/>
                </a:solidFill>
              </a:rPr>
              <a:pPr/>
              <a:t>20</a:t>
            </a:fld>
            <a:endParaRPr lang="en-US">
              <a:solidFill>
                <a:srgbClr val="000000"/>
              </a:solidFill>
            </a:endParaRPr>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27508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416F96-C044-40BD-9EE2-1B09304BC5B1}" type="slidenum">
              <a:rPr lang="en-US">
                <a:solidFill>
                  <a:srgbClr val="000000"/>
                </a:solidFill>
              </a:rPr>
              <a:pPr/>
              <a:t>21</a:t>
            </a:fld>
            <a:endParaRPr lang="en-US">
              <a:solidFill>
                <a:srgbClr val="000000"/>
              </a:solidFill>
            </a:endParaRPr>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07961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F5D447-3B11-403A-A872-7597A337D08C}" type="slidenum">
              <a:rPr lang="en-US">
                <a:solidFill>
                  <a:srgbClr val="000000"/>
                </a:solidFill>
              </a:rPr>
              <a:pPr/>
              <a:t>22</a:t>
            </a:fld>
            <a:endParaRPr lang="en-US">
              <a:solidFill>
                <a:srgbClr val="000000"/>
              </a:solidFill>
            </a:endParaRPr>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7003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9EA38F-2535-45E1-BCB1-A3F2CE543785}" type="slidenum">
              <a:rPr lang="en-US">
                <a:solidFill>
                  <a:srgbClr val="000000"/>
                </a:solidFill>
              </a:rPr>
              <a:pPr/>
              <a:t>23</a:t>
            </a:fld>
            <a:endParaRPr lang="en-US">
              <a:solidFill>
                <a:srgbClr val="000000"/>
              </a:solidFill>
            </a:endParaRPr>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11449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AD2149-9D10-4707-AC9A-CB0FF358F611}" type="slidenum">
              <a:rPr lang="en-US">
                <a:solidFill>
                  <a:srgbClr val="000000"/>
                </a:solidFill>
              </a:rPr>
              <a:pPr/>
              <a:t>24</a:t>
            </a:fld>
            <a:endParaRPr lang="en-US">
              <a:solidFill>
                <a:srgbClr val="000000"/>
              </a:solidFill>
            </a:endParaRPr>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96912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BFF464-3CB2-4048-AB56-629728430428}" type="slidenum">
              <a:rPr lang="en-US">
                <a:solidFill>
                  <a:srgbClr val="000000"/>
                </a:solidFill>
              </a:rPr>
              <a:pPr/>
              <a:t>3</a:t>
            </a:fld>
            <a:endParaRPr lang="en-US">
              <a:solidFill>
                <a:srgbClr val="000000"/>
              </a:solidFill>
            </a:endParaRPr>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61083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ABBE14-991D-4460-9ADF-AE35F274B096}" type="slidenum">
              <a:rPr lang="en-US">
                <a:solidFill>
                  <a:srgbClr val="000000"/>
                </a:solidFill>
              </a:rPr>
              <a:pPr/>
              <a:t>25</a:t>
            </a:fld>
            <a:endParaRPr lang="en-US">
              <a:solidFill>
                <a:srgbClr val="000000"/>
              </a:solidFill>
            </a:endParaRPr>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8480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0026A1-8756-4446-BB83-2722DAC83136}" type="slidenum">
              <a:rPr lang="en-US">
                <a:solidFill>
                  <a:srgbClr val="000000"/>
                </a:solidFill>
              </a:rPr>
              <a:pPr/>
              <a:t>26</a:t>
            </a:fld>
            <a:endParaRPr lang="en-US">
              <a:solidFill>
                <a:srgbClr val="000000"/>
              </a:solidFill>
            </a:endParaRPr>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842931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A93F96-9FC3-43CF-82F6-8B31D001B8ED}" type="slidenum">
              <a:rPr lang="en-US">
                <a:solidFill>
                  <a:srgbClr val="000000"/>
                </a:solidFill>
              </a:rPr>
              <a:pPr/>
              <a:t>27</a:t>
            </a:fld>
            <a:endParaRPr lang="en-US">
              <a:solidFill>
                <a:srgbClr val="000000"/>
              </a:solidFill>
            </a:endParaRPr>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93746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69A6E0-594A-46D2-AFB5-1D3A077524A0}" type="slidenum">
              <a:rPr lang="en-US">
                <a:solidFill>
                  <a:srgbClr val="000000"/>
                </a:solidFill>
              </a:rPr>
              <a:pPr/>
              <a:t>28</a:t>
            </a:fld>
            <a:endParaRPr lang="en-US">
              <a:solidFill>
                <a:srgbClr val="000000"/>
              </a:solidFill>
            </a:endParaRPr>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627205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41DC00-9E02-4AC7-A261-762EE909BD1A}" type="slidenum">
              <a:rPr lang="en-US">
                <a:solidFill>
                  <a:srgbClr val="000000"/>
                </a:solidFill>
              </a:rPr>
              <a:pPr/>
              <a:t>29</a:t>
            </a:fld>
            <a:endParaRPr lang="en-US">
              <a:solidFill>
                <a:srgbClr val="000000"/>
              </a:solidFill>
            </a:endParaRPr>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739896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45907A-4F4E-42D1-80E2-5931444BA716}" type="slidenum">
              <a:rPr lang="en-US">
                <a:solidFill>
                  <a:srgbClr val="000000"/>
                </a:solidFill>
              </a:rPr>
              <a:pPr/>
              <a:t>30</a:t>
            </a:fld>
            <a:endParaRPr lang="en-US">
              <a:solidFill>
                <a:srgbClr val="000000"/>
              </a:solidFill>
            </a:endParaRPr>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3372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A6298A-043D-45BE-B4E4-6A7A79182746}" type="slidenum">
              <a:rPr lang="en-US">
                <a:solidFill>
                  <a:srgbClr val="000000"/>
                </a:solidFill>
              </a:rPr>
              <a:pPr/>
              <a:t>31</a:t>
            </a:fld>
            <a:endParaRPr lang="en-US">
              <a:solidFill>
                <a:srgbClr val="000000"/>
              </a:solidFill>
            </a:endParaRPr>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19053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F18797-CBCA-4C84-8F4B-FC7B2C90F79E}" type="slidenum">
              <a:rPr lang="en-US">
                <a:solidFill>
                  <a:srgbClr val="000000"/>
                </a:solidFill>
              </a:rPr>
              <a:pPr/>
              <a:t>5</a:t>
            </a:fld>
            <a:endParaRPr lang="en-US">
              <a:solidFill>
                <a:srgbClr val="000000"/>
              </a:solidFill>
            </a:endParaRPr>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6419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462561-8D73-4F04-9613-54B2B25A6F44}" type="slidenum">
              <a:rPr lang="en-US">
                <a:solidFill>
                  <a:srgbClr val="000000"/>
                </a:solidFill>
              </a:rPr>
              <a:pPr/>
              <a:t>6</a:t>
            </a:fld>
            <a:endParaRPr lang="en-US">
              <a:solidFill>
                <a:srgbClr val="000000"/>
              </a:solidFill>
            </a:endParaRPr>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40896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95BDDB-2374-487D-BA99-4C39CD770387}" type="slidenum">
              <a:rPr lang="en-US">
                <a:solidFill>
                  <a:srgbClr val="000000"/>
                </a:solidFill>
              </a:rPr>
              <a:pPr/>
              <a:t>7</a:t>
            </a:fld>
            <a:endParaRPr lang="en-US">
              <a:solidFill>
                <a:srgbClr val="000000"/>
              </a:solidFill>
            </a:endParaRP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63816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C9E1F6-C38F-4BBC-BEB2-E5986CD0CB04}" type="slidenum">
              <a:rPr lang="en-US">
                <a:solidFill>
                  <a:srgbClr val="000000"/>
                </a:solidFill>
              </a:rPr>
              <a:pPr/>
              <a:t>8</a:t>
            </a:fld>
            <a:endParaRPr lang="en-US">
              <a:solidFill>
                <a:srgbClr val="000000"/>
              </a:solidFill>
            </a:endParaRPr>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20062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424D67-346B-49FA-A075-08DA2F2E4525}" type="slidenum">
              <a:rPr lang="en-US">
                <a:solidFill>
                  <a:srgbClr val="000000"/>
                </a:solidFill>
              </a:rPr>
              <a:pPr/>
              <a:t>11</a:t>
            </a:fld>
            <a:endParaRPr lang="en-US">
              <a:solidFill>
                <a:srgbClr val="000000"/>
              </a:solidFill>
            </a:endParaRPr>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22629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5C4491-3866-4833-8EB0-EFB3AF4AC3BF}" type="slidenum">
              <a:rPr lang="en-US">
                <a:solidFill>
                  <a:srgbClr val="000000"/>
                </a:solidFill>
              </a:rPr>
              <a:pPr/>
              <a:t>12</a:t>
            </a:fld>
            <a:endParaRPr lang="en-US">
              <a:solidFill>
                <a:srgbClr val="000000"/>
              </a:solidFill>
            </a:endParaRPr>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37740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54DAA9-4C90-4EED-A8D7-D9F8DE9D197E}" type="slidenum">
              <a:rPr lang="en-US">
                <a:solidFill>
                  <a:srgbClr val="000000"/>
                </a:solidFill>
              </a:rPr>
              <a:pPr/>
              <a:t>13</a:t>
            </a:fld>
            <a:endParaRPr lang="en-US">
              <a:solidFill>
                <a:srgbClr val="000000"/>
              </a:solidFill>
            </a:endParaRPr>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794413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GB"/>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9743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24129" y="6470704"/>
            <a:ext cx="2154143" cy="274320"/>
          </a:xfrm>
          <a:prstGeom prst="rect">
            <a:avLst/>
          </a:prstGeom>
        </p:spPr>
        <p:txBody>
          <a:bodyPr/>
          <a:lstStyle/>
          <a:p>
            <a:fld id="{200A9E65-46BC-4B09-B55F-6243AA25DC3F}" type="datetimeFigureOut">
              <a:rPr lang="en-GB" smtClean="0"/>
              <a:t>11/12/2017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837333" y="6470704"/>
            <a:ext cx="973667" cy="274320"/>
          </a:xfrm>
          <a:prstGeom prst="rect">
            <a:avLst/>
          </a:prstGeom>
        </p:spPr>
        <p:txBody>
          <a:bodyPr/>
          <a:lstStyle/>
          <a:p>
            <a:fld id="{576E14D4-C287-48D3-BA8A-E12B23F192B0}" type="slidenum">
              <a:rPr lang="en-GB" smtClean="0"/>
              <a:t>‹#›</a:t>
            </a:fld>
            <a:endParaRPr lang="en-GB"/>
          </a:p>
        </p:txBody>
      </p:sp>
    </p:spTree>
    <p:extLst>
      <p:ext uri="{BB962C8B-B14F-4D97-AF65-F5344CB8AC3E}">
        <p14:creationId xmlns:p14="http://schemas.microsoft.com/office/powerpoint/2010/main" val="312137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24129" y="6470704"/>
            <a:ext cx="2154143" cy="274320"/>
          </a:xfrm>
          <a:prstGeom prst="rect">
            <a:avLst/>
          </a:prstGeom>
        </p:spPr>
        <p:txBody>
          <a:bodyPr/>
          <a:lstStyle/>
          <a:p>
            <a:fld id="{200A9E65-46BC-4B09-B55F-6243AA25DC3F}" type="datetimeFigureOut">
              <a:rPr lang="en-GB" smtClean="0"/>
              <a:t>11/12/2017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837333" y="6470704"/>
            <a:ext cx="973667" cy="274320"/>
          </a:xfrm>
          <a:prstGeom prst="rect">
            <a:avLst/>
          </a:prstGeom>
        </p:spPr>
        <p:txBody>
          <a:bodyPr/>
          <a:lstStyle/>
          <a:p>
            <a:fld id="{576E14D4-C287-48D3-BA8A-E12B23F192B0}"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281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7898" name="Rectangle 10"/>
          <p:cNvSpPr>
            <a:spLocks noChangeArrowheads="1"/>
          </p:cNvSpPr>
          <p:nvPr/>
        </p:nvSpPr>
        <p:spPr bwMode="auto">
          <a:xfrm>
            <a:off x="0" y="2330450"/>
            <a:ext cx="11988800" cy="2241550"/>
          </a:xfrm>
          <a:prstGeom prst="rect">
            <a:avLst/>
          </a:prstGeom>
          <a:gradFill rotWithShape="1">
            <a:gsLst>
              <a:gs pos="0">
                <a:srgbClr val="3399FF"/>
              </a:gs>
              <a:gs pos="50000">
                <a:schemeClr val="hlink"/>
              </a:gs>
              <a:gs pos="100000">
                <a:srgbClr val="3399FF"/>
              </a:gs>
            </a:gsLst>
            <a:lin ang="2700000" scaled="1"/>
          </a:gradFill>
          <a:ln w="19050">
            <a:solidFill>
              <a:schemeClr val="tx2"/>
            </a:solidFill>
            <a:miter lim="800000"/>
            <a:headEnd/>
            <a:tailEnd/>
          </a:ln>
          <a:effectLst/>
        </p:spPr>
        <p:txBody>
          <a:bodyPr wrap="none" anchor="ct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37902" name="Rectangle 14"/>
          <p:cNvSpPr>
            <a:spLocks noChangeArrowheads="1"/>
          </p:cNvSpPr>
          <p:nvPr/>
        </p:nvSpPr>
        <p:spPr bwMode="auto">
          <a:xfrm>
            <a:off x="609600" y="457200"/>
            <a:ext cx="10871200" cy="5791200"/>
          </a:xfrm>
          <a:prstGeom prst="rect">
            <a:avLst/>
          </a:prstGeom>
          <a:solidFill>
            <a:srgbClr val="FFFFFF"/>
          </a:solidFill>
          <a:ln w="28575">
            <a:solidFill>
              <a:srgbClr val="996633"/>
            </a:solidFill>
            <a:miter lim="800000"/>
            <a:headEnd/>
            <a:tailEnd/>
          </a:ln>
          <a:effectLst/>
        </p:spPr>
        <p:txBody>
          <a:bodyPr wrap="none" anchor="ct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37903" name="Text Box 15"/>
          <p:cNvSpPr txBox="1">
            <a:spLocks noChangeArrowheads="1"/>
          </p:cNvSpPr>
          <p:nvPr userDrawn="1"/>
        </p:nvSpPr>
        <p:spPr bwMode="auto">
          <a:xfrm>
            <a:off x="5181600" y="6400800"/>
            <a:ext cx="6807200" cy="274638"/>
          </a:xfrm>
          <a:prstGeom prst="rect">
            <a:avLst/>
          </a:prstGeom>
          <a:noFill/>
          <a:ln w="9525">
            <a:noFill/>
            <a:miter lim="800000"/>
            <a:headEnd/>
            <a:tailEnd/>
          </a:ln>
          <a:effectLst/>
        </p:spPr>
        <p:txBody>
          <a:bodyPr>
            <a:spAutoFit/>
          </a:bodyPr>
          <a:lstStyle/>
          <a:p>
            <a:pPr defTabSz="914400" fontAlgn="base">
              <a:spcBef>
                <a:spcPct val="50000"/>
              </a:spcBef>
              <a:spcAft>
                <a:spcPct val="0"/>
              </a:spcAft>
            </a:pPr>
            <a:r>
              <a:rPr lang="en-US" sz="1200">
                <a:solidFill>
                  <a:srgbClr val="996633"/>
                </a:solidFill>
                <a:latin typeface="Times New Roman" pitchFamily="18" charset="0"/>
              </a:rPr>
              <a:t>© 2009 Pearson Education, Upper Saddle River, NJ 07458. All Rights Reserved</a:t>
            </a:r>
          </a:p>
        </p:txBody>
      </p:sp>
      <p:sp>
        <p:nvSpPr>
          <p:cNvPr id="37904" name="Text Box 16"/>
          <p:cNvSpPr txBox="1">
            <a:spLocks noChangeArrowheads="1"/>
          </p:cNvSpPr>
          <p:nvPr userDrawn="1"/>
        </p:nvSpPr>
        <p:spPr bwMode="auto">
          <a:xfrm>
            <a:off x="203200" y="6400800"/>
            <a:ext cx="3759200" cy="274638"/>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200" b="1">
                <a:solidFill>
                  <a:srgbClr val="FFFFFF"/>
                </a:solidFill>
                <a:latin typeface="Times New Roman" pitchFamily="18" charset="0"/>
              </a:rPr>
              <a:t>Floyd, Digital Fundamentals, 10</a:t>
            </a:r>
            <a:r>
              <a:rPr lang="en-US" sz="1200" b="1" baseline="30000">
                <a:solidFill>
                  <a:srgbClr val="FFFFFF"/>
                </a:solidFill>
                <a:latin typeface="Times New Roman" pitchFamily="18" charset="0"/>
              </a:rPr>
              <a:t>th</a:t>
            </a:r>
            <a:r>
              <a:rPr lang="en-US" sz="1200" b="1">
                <a:solidFill>
                  <a:srgbClr val="FFFFFF"/>
                </a:solidFill>
                <a:latin typeface="Times New Roman" pitchFamily="18" charset="0"/>
              </a:rPr>
              <a:t> ed</a:t>
            </a:r>
          </a:p>
        </p:txBody>
      </p:sp>
    </p:spTree>
    <p:extLst>
      <p:ext uri="{BB962C8B-B14F-4D97-AF65-F5344CB8AC3E}">
        <p14:creationId xmlns:p14="http://schemas.microsoft.com/office/powerpoint/2010/main" val="8057484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54754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175472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813399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149540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33086017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3869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428522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20505265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058465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473751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1368308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lang="en-GB"/>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2121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140772171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24129" y="6470704"/>
            <a:ext cx="2154143" cy="274320"/>
          </a:xfrm>
          <a:prstGeom prst="rect">
            <a:avLst/>
          </a:prstGeom>
        </p:spPr>
        <p:txBody>
          <a:bodyPr/>
          <a:lstStyle/>
          <a:p>
            <a:fld id="{200A9E65-46BC-4B09-B55F-6243AA25DC3F}" type="datetimeFigureOut">
              <a:rPr lang="en-GB" smtClean="0"/>
              <a:t>11/12/2017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a:xfrm>
            <a:off x="10837333" y="6470704"/>
            <a:ext cx="973667" cy="274320"/>
          </a:xfrm>
          <a:prstGeom prst="rect">
            <a:avLst/>
          </a:prstGeom>
        </p:spPr>
        <p:txBody>
          <a:bodyPr/>
          <a:lstStyle/>
          <a:p>
            <a:fld id="{576E14D4-C287-48D3-BA8A-E12B23F192B0}" type="slidenum">
              <a:rPr lang="en-GB" smtClean="0"/>
              <a:t>‹#›</a:t>
            </a:fld>
            <a:endParaRPr lang="en-GB"/>
          </a:p>
        </p:txBody>
      </p:sp>
    </p:spTree>
    <p:extLst>
      <p:ext uri="{BB962C8B-B14F-4D97-AF65-F5344CB8AC3E}">
        <p14:creationId xmlns:p14="http://schemas.microsoft.com/office/powerpoint/2010/main" val="71740841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24129" y="6470704"/>
            <a:ext cx="2154143" cy="274320"/>
          </a:xfrm>
          <a:prstGeom prst="rect">
            <a:avLst/>
          </a:prstGeom>
        </p:spPr>
        <p:txBody>
          <a:bodyPr/>
          <a:lstStyle/>
          <a:p>
            <a:fld id="{200A9E65-46BC-4B09-B55F-6243AA25DC3F}" type="datetimeFigureOut">
              <a:rPr lang="en-GB" smtClean="0"/>
              <a:t>11/12/2017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10837333" y="6470704"/>
            <a:ext cx="973667" cy="274320"/>
          </a:xfrm>
          <a:prstGeom prst="rect">
            <a:avLst/>
          </a:prstGeom>
        </p:spPr>
        <p:txBody>
          <a:bodyPr/>
          <a:lstStyle/>
          <a:p>
            <a:fld id="{576E14D4-C287-48D3-BA8A-E12B23F192B0}" type="slidenum">
              <a:rPr lang="en-GB" smtClean="0"/>
              <a:t>‹#›</a:t>
            </a:fld>
            <a:endParaRPr lang="en-GB"/>
          </a:p>
        </p:txBody>
      </p:sp>
    </p:spTree>
    <p:extLst>
      <p:ext uri="{BB962C8B-B14F-4D97-AF65-F5344CB8AC3E}">
        <p14:creationId xmlns:p14="http://schemas.microsoft.com/office/powerpoint/2010/main" val="889721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24129" y="6470704"/>
            <a:ext cx="2154143" cy="274320"/>
          </a:xfrm>
          <a:prstGeom prst="rect">
            <a:avLst/>
          </a:prstGeom>
        </p:spPr>
        <p:txBody>
          <a:bodyPr/>
          <a:lstStyle/>
          <a:p>
            <a:fld id="{200A9E65-46BC-4B09-B55F-6243AA25DC3F}" type="datetimeFigureOut">
              <a:rPr lang="en-GB" smtClean="0"/>
              <a:t>11/12/2017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a:xfrm>
            <a:off x="10837333" y="6470704"/>
            <a:ext cx="973667" cy="274320"/>
          </a:xfrm>
          <a:prstGeom prst="rect">
            <a:avLst/>
          </a:prstGeom>
        </p:spPr>
        <p:txBody>
          <a:bodyPr/>
          <a:lstStyle/>
          <a:p>
            <a:fld id="{576E14D4-C287-48D3-BA8A-E12B23F192B0}" type="slidenum">
              <a:rPr lang="en-GB" smtClean="0"/>
              <a:t>‹#›</a:t>
            </a:fld>
            <a:endParaRPr lang="en-GB"/>
          </a:p>
        </p:txBody>
      </p:sp>
    </p:spTree>
    <p:extLst>
      <p:ext uri="{BB962C8B-B14F-4D97-AF65-F5344CB8AC3E}">
        <p14:creationId xmlns:p14="http://schemas.microsoft.com/office/powerpoint/2010/main" val="1178525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1024129" y="6470704"/>
            <a:ext cx="2154143" cy="274320"/>
          </a:xfrm>
          <a:prstGeom prst="rect">
            <a:avLst/>
          </a:prstGeom>
        </p:spPr>
        <p:txBody>
          <a:bodyPr/>
          <a:lstStyle/>
          <a:p>
            <a:fld id="{200A9E65-46BC-4B09-B55F-6243AA25DC3F}" type="datetimeFigureOut">
              <a:rPr lang="en-GB" smtClean="0"/>
              <a:t>11/12/2017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837333" y="6470704"/>
            <a:ext cx="973667" cy="274320"/>
          </a:xfrm>
          <a:prstGeom prst="rect">
            <a:avLst/>
          </a:prstGeom>
        </p:spPr>
        <p:txBody>
          <a:bodyPr/>
          <a:lstStyle/>
          <a:p>
            <a:fld id="{576E14D4-C287-48D3-BA8A-E12B23F192B0}" type="slidenum">
              <a:rPr lang="en-GB" smtClean="0"/>
              <a:t>‹#›</a:t>
            </a:fld>
            <a:endParaRPr lang="en-GB"/>
          </a:p>
        </p:txBody>
      </p:sp>
    </p:spTree>
    <p:extLst>
      <p:ext uri="{BB962C8B-B14F-4D97-AF65-F5344CB8AC3E}">
        <p14:creationId xmlns:p14="http://schemas.microsoft.com/office/powerpoint/2010/main" val="4065878597"/>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024129" y="6470704"/>
            <a:ext cx="2154143" cy="274320"/>
          </a:xfrm>
          <a:prstGeom prst="rect">
            <a:avLst/>
          </a:prstGeom>
        </p:spPr>
        <p:txBody>
          <a:bodyPr/>
          <a:lstStyle/>
          <a:p>
            <a:fld id="{200A9E65-46BC-4B09-B55F-6243AA25DC3F}" type="datetimeFigureOut">
              <a:rPr lang="en-GB" smtClean="0"/>
              <a:t>11/12/2017</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837333" y="6470704"/>
            <a:ext cx="973667" cy="274320"/>
          </a:xfrm>
          <a:prstGeom prst="rect">
            <a:avLst/>
          </a:prstGeom>
        </p:spPr>
        <p:txBody>
          <a:bodyPr/>
          <a:lstStyle/>
          <a:p>
            <a:fld id="{576E14D4-C287-48D3-BA8A-E12B23F192B0}"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402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dirty="0"/>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2806605"/>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71" name="Text Box 7"/>
          <p:cNvSpPr txBox="1">
            <a:spLocks noChangeArrowheads="1"/>
          </p:cNvSpPr>
          <p:nvPr/>
        </p:nvSpPr>
        <p:spPr bwMode="auto">
          <a:xfrm>
            <a:off x="5181600" y="6400800"/>
            <a:ext cx="6807200" cy="274638"/>
          </a:xfrm>
          <a:prstGeom prst="rect">
            <a:avLst/>
          </a:prstGeom>
          <a:noFill/>
          <a:ln w="9525">
            <a:noFill/>
            <a:miter lim="800000"/>
            <a:headEnd/>
            <a:tailEnd/>
          </a:ln>
          <a:effectLst/>
        </p:spPr>
        <p:txBody>
          <a:bodyPr>
            <a:spAutoFit/>
          </a:bodyPr>
          <a:lstStyle/>
          <a:p>
            <a:pPr defTabSz="914400" fontAlgn="base">
              <a:spcBef>
                <a:spcPct val="50000"/>
              </a:spcBef>
              <a:spcAft>
                <a:spcPct val="0"/>
              </a:spcAft>
            </a:pPr>
            <a:r>
              <a:rPr lang="en-US" sz="1200" dirty="0">
                <a:solidFill>
                  <a:srgbClr val="996633"/>
                </a:solidFill>
                <a:latin typeface="Times New Roman" pitchFamily="18" charset="0"/>
              </a:rPr>
              <a:t>© 2009 Pearson Education, Upper Saddle River, NJ 07458. All Rights Reserved</a:t>
            </a:r>
          </a:p>
        </p:txBody>
      </p:sp>
      <p:sp>
        <p:nvSpPr>
          <p:cNvPr id="36872" name="Text Box 8"/>
          <p:cNvSpPr txBox="1">
            <a:spLocks noChangeArrowheads="1"/>
          </p:cNvSpPr>
          <p:nvPr userDrawn="1"/>
        </p:nvSpPr>
        <p:spPr bwMode="auto">
          <a:xfrm>
            <a:off x="203200" y="6400800"/>
            <a:ext cx="3759200" cy="274638"/>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200" b="1" dirty="0">
                <a:solidFill>
                  <a:srgbClr val="FFFFFF"/>
                </a:solidFill>
                <a:latin typeface="Times New Roman" pitchFamily="18" charset="0"/>
              </a:rPr>
              <a:t>Floyd, Digital Fundamentals, 10</a:t>
            </a:r>
            <a:r>
              <a:rPr lang="en-US" sz="1200" b="1" baseline="30000" dirty="0">
                <a:solidFill>
                  <a:srgbClr val="FFFFFF"/>
                </a:solidFill>
                <a:latin typeface="Times New Roman" pitchFamily="18" charset="0"/>
              </a:rPr>
              <a:t>th</a:t>
            </a:r>
            <a:r>
              <a:rPr lang="en-US" sz="1200" b="1" dirty="0">
                <a:solidFill>
                  <a:srgbClr val="FFFFFF"/>
                </a:solidFill>
                <a:latin typeface="Times New Roman" pitchFamily="18" charset="0"/>
              </a:rPr>
              <a:t> </a:t>
            </a:r>
            <a:r>
              <a:rPr lang="en-US" sz="1200" b="1" dirty="0" err="1">
                <a:solidFill>
                  <a:srgbClr val="FFFFFF"/>
                </a:solidFill>
                <a:latin typeface="Times New Roman" pitchFamily="18" charset="0"/>
              </a:rPr>
              <a:t>ed</a:t>
            </a:r>
            <a:endParaRPr lang="en-US" sz="1200" b="1" dirty="0">
              <a:solidFill>
                <a:srgbClr val="FFFFFF"/>
              </a:solidFill>
              <a:latin typeface="Times New Roman" pitchFamily="18" charset="0"/>
            </a:endParaRPr>
          </a:p>
        </p:txBody>
      </p:sp>
    </p:spTree>
    <p:extLst>
      <p:ext uri="{BB962C8B-B14F-4D97-AF65-F5344CB8AC3E}">
        <p14:creationId xmlns:p14="http://schemas.microsoft.com/office/powerpoint/2010/main" val="3996249154"/>
      </p:ext>
    </p:extLst>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eaLnBrk="0" fontAlgn="base" hangingPunct="0">
        <a:spcBef>
          <a:spcPct val="0"/>
        </a:spcBef>
        <a:spcAft>
          <a:spcPct val="0"/>
        </a:spcAft>
        <a:defRPr sz="3200" b="1">
          <a:solidFill>
            <a:schemeClr val="tx2"/>
          </a:solidFill>
          <a:latin typeface="Arial" charset="0"/>
        </a:defRPr>
      </a:lvl6pPr>
      <a:lvl7pPr marL="914400" algn="l" rtl="0" eaLnBrk="0" fontAlgn="base" hangingPunct="0">
        <a:spcBef>
          <a:spcPct val="0"/>
        </a:spcBef>
        <a:spcAft>
          <a:spcPct val="0"/>
        </a:spcAft>
        <a:defRPr sz="3200" b="1">
          <a:solidFill>
            <a:schemeClr val="tx2"/>
          </a:solidFill>
          <a:latin typeface="Arial" charset="0"/>
        </a:defRPr>
      </a:lvl7pPr>
      <a:lvl8pPr marL="1371600" algn="l" rtl="0" eaLnBrk="0" fontAlgn="base" hangingPunct="0">
        <a:spcBef>
          <a:spcPct val="0"/>
        </a:spcBef>
        <a:spcAft>
          <a:spcPct val="0"/>
        </a:spcAft>
        <a:defRPr sz="3200" b="1">
          <a:solidFill>
            <a:schemeClr val="tx2"/>
          </a:solidFill>
          <a:latin typeface="Arial" charset="0"/>
        </a:defRPr>
      </a:lvl8pPr>
      <a:lvl9pPr marL="1828800" algn="l" rtl="0" eaLnBrk="0" fontAlgn="base" hangingPunct="0">
        <a:spcBef>
          <a:spcPct val="0"/>
        </a:spcBef>
        <a:spcAft>
          <a:spcPct val="0"/>
        </a:spcAft>
        <a:defRPr sz="32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12.emf"/><Relationship Id="rId4" Type="http://schemas.openxmlformats.org/officeDocument/2006/relationships/oleObject" Target="../embeddings/oleObject13.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image" Target="../media/image13.emf"/><Relationship Id="rId4"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vmlDrawing" Target="../drawings/vmlDrawing10.vml"/><Relationship Id="rId5" Type="http://schemas.openxmlformats.org/officeDocument/2006/relationships/image" Target="../media/image14.emf"/><Relationship Id="rId4"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6.emf"/><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oleObject" Target="../embeddings/oleObject17.bin"/><Relationship Id="rId5" Type="http://schemas.openxmlformats.org/officeDocument/2006/relationships/image" Target="../media/image15.emf"/><Relationship Id="rId4"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vmlDrawing" Target="../drawings/vmlDrawing12.vml"/><Relationship Id="rId5" Type="http://schemas.openxmlformats.org/officeDocument/2006/relationships/image" Target="../media/image17.emf"/><Relationship Id="rId4" Type="http://schemas.openxmlformats.org/officeDocument/2006/relationships/oleObject" Target="../embeddings/oleObject18.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13.vml"/><Relationship Id="rId5" Type="http://schemas.openxmlformats.org/officeDocument/2006/relationships/image" Target="../media/image18.emf"/><Relationship Id="rId4" Type="http://schemas.openxmlformats.org/officeDocument/2006/relationships/oleObject" Target="../embeddings/oleObject19.bin"/></Relationships>
</file>

<file path=ppt/slides/_rels/slide1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14.vml"/><Relationship Id="rId5" Type="http://schemas.openxmlformats.org/officeDocument/2006/relationships/image" Target="../media/image20.emf"/><Relationship Id="rId4" Type="http://schemas.openxmlformats.org/officeDocument/2006/relationships/oleObject" Target="../embeddings/oleObject20.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vmlDrawing" Target="../drawings/vmlDrawing15.vml"/><Relationship Id="rId5" Type="http://schemas.openxmlformats.org/officeDocument/2006/relationships/image" Target="../media/image21.emf"/><Relationship Id="rId4"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4.e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emf"/><Relationship Id="rId4" Type="http://schemas.openxmlformats.org/officeDocument/2006/relationships/oleObject" Target="../embeddings/oleObject1.bin"/><Relationship Id="rId9"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vmlDrawing" Target="../drawings/vmlDrawing16.vml"/><Relationship Id="rId5" Type="http://schemas.openxmlformats.org/officeDocument/2006/relationships/image" Target="../media/image22.emf"/><Relationship Id="rId4" Type="http://schemas.openxmlformats.org/officeDocument/2006/relationships/oleObject" Target="../embeddings/oleObject22.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vmlDrawing" Target="../drawings/vmlDrawing17.vml"/><Relationship Id="rId5" Type="http://schemas.openxmlformats.org/officeDocument/2006/relationships/image" Target="../media/image23.emf"/><Relationship Id="rId4" Type="http://schemas.openxmlformats.org/officeDocument/2006/relationships/oleObject" Target="../embeddings/oleObject23.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18.vml"/><Relationship Id="rId5" Type="http://schemas.openxmlformats.org/officeDocument/2006/relationships/image" Target="../media/image24.emf"/><Relationship Id="rId4" Type="http://schemas.openxmlformats.org/officeDocument/2006/relationships/oleObject" Target="../embeddings/oleObject24.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19.vml"/><Relationship Id="rId5" Type="http://schemas.openxmlformats.org/officeDocument/2006/relationships/image" Target="../media/image25.emf"/><Relationship Id="rId4" Type="http://schemas.openxmlformats.org/officeDocument/2006/relationships/oleObject" Target="../embeddings/oleObject25.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vmlDrawing" Target="../drawings/vmlDrawing20.vml"/><Relationship Id="rId5" Type="http://schemas.openxmlformats.org/officeDocument/2006/relationships/image" Target="../media/image26.emf"/><Relationship Id="rId4" Type="http://schemas.openxmlformats.org/officeDocument/2006/relationships/oleObject" Target="../embeddings/oleObject26.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7.emf"/><Relationship Id="rId2" Type="http://schemas.openxmlformats.org/officeDocument/2006/relationships/slideLayout" Target="../slideLayouts/slideLayout12.xml"/><Relationship Id="rId1" Type="http://schemas.openxmlformats.org/officeDocument/2006/relationships/vmlDrawing" Target="../drawings/vmlDrawing21.vml"/><Relationship Id="rId6" Type="http://schemas.openxmlformats.org/officeDocument/2006/relationships/oleObject" Target="../embeddings/oleObject28.bin"/><Relationship Id="rId5" Type="http://schemas.openxmlformats.org/officeDocument/2006/relationships/image" Target="../media/image26.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vmlDrawing" Target="../drawings/vmlDrawing22.vml"/><Relationship Id="rId5" Type="http://schemas.openxmlformats.org/officeDocument/2006/relationships/image" Target="../media/image28.emf"/><Relationship Id="rId4" Type="http://schemas.openxmlformats.org/officeDocument/2006/relationships/oleObject" Target="../embeddings/oleObject29.bin"/></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xml"/><Relationship Id="rId1" Type="http://schemas.openxmlformats.org/officeDocument/2006/relationships/vmlDrawing" Target="../drawings/vmlDrawing23.vml"/><Relationship Id="rId6" Type="http://schemas.openxmlformats.org/officeDocument/2006/relationships/image" Target="../media/image29.emf"/><Relationship Id="rId5" Type="http://schemas.openxmlformats.org/officeDocument/2006/relationships/oleObject" Target="../embeddings/oleObject30.bin"/><Relationship Id="rId4"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vmlDrawing" Target="../drawings/vmlDrawing24.vml"/><Relationship Id="rId6" Type="http://schemas.openxmlformats.org/officeDocument/2006/relationships/image" Target="../media/image30.emf"/><Relationship Id="rId5" Type="http://schemas.openxmlformats.org/officeDocument/2006/relationships/oleObject" Target="../embeddings/oleObject31.bin"/><Relationship Id="rId4"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xml"/><Relationship Id="rId1" Type="http://schemas.openxmlformats.org/officeDocument/2006/relationships/vmlDrawing" Target="../drawings/vmlDrawing25.vml"/><Relationship Id="rId6" Type="http://schemas.openxmlformats.org/officeDocument/2006/relationships/image" Target="../media/image30.emf"/><Relationship Id="rId5" Type="http://schemas.openxmlformats.org/officeDocument/2006/relationships/oleObject" Target="../embeddings/oleObject32.bin"/><Relationship Id="rId4"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2.xml"/><Relationship Id="rId7" Type="http://schemas.openxmlformats.org/officeDocument/2006/relationships/image" Target="../media/image7.e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6.emf"/><Relationship Id="rId4" Type="http://schemas.openxmlformats.org/officeDocument/2006/relationships/oleObject" Target="../embeddings/oleObject4.bin"/><Relationship Id="rId9" Type="http://schemas.openxmlformats.org/officeDocument/2006/relationships/image" Target="../media/image8.emf"/></Relationships>
</file>

<file path=ppt/slides/_rels/slide3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vmlDrawing" Target="../drawings/vmlDrawing26.vml"/><Relationship Id="rId5" Type="http://schemas.openxmlformats.org/officeDocument/2006/relationships/image" Target="../media/image32.emf"/><Relationship Id="rId4" Type="http://schemas.openxmlformats.org/officeDocument/2006/relationships/oleObject" Target="../embeddings/oleObject33.bin"/></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3.xml"/><Relationship Id="rId1" Type="http://schemas.openxmlformats.org/officeDocument/2006/relationships/vmlDrawing" Target="../drawings/vmlDrawing27.vml"/><Relationship Id="rId5" Type="http://schemas.openxmlformats.org/officeDocument/2006/relationships/image" Target="../media/image37.png"/><Relationship Id="rId4" Type="http://schemas.openxmlformats.org/officeDocument/2006/relationships/image" Target="../media/image13.emf"/></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6.emf"/><Relationship Id="rId4"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6.emf"/><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7.emf"/><Relationship Id="rId4" Type="http://schemas.openxmlformats.org/officeDocument/2006/relationships/oleObject" Target="../embeddings/oleObject9.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10.emf"/><Relationship Id="rId4"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11.emf"/><Relationship Id="rId4"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DBB21E-8AB1-45BE-B7BE-822B052E360F}"/>
              </a:ext>
            </a:extLst>
          </p:cNvPr>
          <p:cNvSpPr>
            <a:spLocks noGrp="1"/>
          </p:cNvSpPr>
          <p:nvPr>
            <p:ph type="ctrTitle"/>
          </p:nvPr>
        </p:nvSpPr>
        <p:spPr/>
        <p:txBody>
          <a:bodyPr/>
          <a:lstStyle/>
          <a:p>
            <a:r>
              <a:rPr lang="en-GB" dirty="0"/>
              <a:t>Digital Logic Design I</a:t>
            </a:r>
            <a:br>
              <a:rPr lang="en-GB" dirty="0"/>
            </a:br>
            <a:r>
              <a:rPr lang="en-GB" dirty="0"/>
              <a:t>CS1026</a:t>
            </a:r>
          </a:p>
        </p:txBody>
      </p:sp>
      <p:sp>
        <p:nvSpPr>
          <p:cNvPr id="3" name="Subtitle 2">
            <a:extLst>
              <a:ext uri="{FF2B5EF4-FFF2-40B4-BE49-F238E27FC236}">
                <a16:creationId xmlns:a16="http://schemas.microsoft.com/office/drawing/2014/main" xmlns="" id="{9A1AAB69-4A65-4507-BFCE-4C48CC476748}"/>
              </a:ext>
            </a:extLst>
          </p:cNvPr>
          <p:cNvSpPr>
            <a:spLocks noGrp="1"/>
          </p:cNvSpPr>
          <p:nvPr>
            <p:ph type="subTitle" idx="1"/>
          </p:nvPr>
        </p:nvSpPr>
        <p:spPr/>
        <p:txBody>
          <a:bodyPr/>
          <a:lstStyle/>
          <a:p>
            <a:r>
              <a:rPr lang="en-GB" dirty="0"/>
              <a:t>Paula.Roberts@scss.tcd.ie</a:t>
            </a:r>
          </a:p>
        </p:txBody>
      </p:sp>
    </p:spTree>
    <p:extLst>
      <p:ext uri="{BB962C8B-B14F-4D97-AF65-F5344CB8AC3E}">
        <p14:creationId xmlns:p14="http://schemas.microsoft.com/office/powerpoint/2010/main" val="2255646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Truth Table for a 4-bit adder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17570608"/>
              </p:ext>
            </p:extLst>
          </p:nvPr>
        </p:nvGraphicFramePr>
        <p:xfrm>
          <a:off x="609600" y="1600200"/>
          <a:ext cx="10972800" cy="333756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xmlns="" val="20000"/>
                    </a:ext>
                  </a:extLst>
                </a:gridCol>
                <a:gridCol w="2194560">
                  <a:extLst>
                    <a:ext uri="{9D8B030D-6E8A-4147-A177-3AD203B41FA5}">
                      <a16:colId xmlns:a16="http://schemas.microsoft.com/office/drawing/2014/main" xmlns="" val="20001"/>
                    </a:ext>
                  </a:extLst>
                </a:gridCol>
                <a:gridCol w="2194560">
                  <a:extLst>
                    <a:ext uri="{9D8B030D-6E8A-4147-A177-3AD203B41FA5}">
                      <a16:colId xmlns:a16="http://schemas.microsoft.com/office/drawing/2014/main" xmlns="" val="20002"/>
                    </a:ext>
                  </a:extLst>
                </a:gridCol>
                <a:gridCol w="2194560">
                  <a:extLst>
                    <a:ext uri="{9D8B030D-6E8A-4147-A177-3AD203B41FA5}">
                      <a16:colId xmlns:a16="http://schemas.microsoft.com/office/drawing/2014/main" xmlns="" val="20003"/>
                    </a:ext>
                  </a:extLst>
                </a:gridCol>
                <a:gridCol w="2194560">
                  <a:extLst>
                    <a:ext uri="{9D8B030D-6E8A-4147-A177-3AD203B41FA5}">
                      <a16:colId xmlns:a16="http://schemas.microsoft.com/office/drawing/2014/main" xmlns="" val="20004"/>
                    </a:ext>
                  </a:extLst>
                </a:gridCol>
              </a:tblGrid>
              <a:tr h="370840">
                <a:tc>
                  <a:txBody>
                    <a:bodyPr/>
                    <a:lstStyle/>
                    <a:p>
                      <a:r>
                        <a:rPr lang="en-GB" dirty="0"/>
                        <a:t>C</a:t>
                      </a:r>
                      <a:r>
                        <a:rPr lang="en-GB" baseline="-25000" dirty="0"/>
                        <a:t>n-1</a:t>
                      </a:r>
                    </a:p>
                  </a:txBody>
                  <a:tcPr/>
                </a:tc>
                <a:tc>
                  <a:txBody>
                    <a:bodyPr/>
                    <a:lstStyle/>
                    <a:p>
                      <a:r>
                        <a:rPr lang="en-GB" dirty="0"/>
                        <a:t>A</a:t>
                      </a:r>
                      <a:r>
                        <a:rPr lang="en-GB" baseline="-25000" dirty="0"/>
                        <a:t>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B</a:t>
                      </a:r>
                      <a:r>
                        <a:rPr lang="en-GB" baseline="-25000" dirty="0" err="1"/>
                        <a:t>n</a:t>
                      </a:r>
                      <a:endParaRPr lang="en-GB"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r>
                      <a:r>
                        <a:rPr lang="en-GB" baseline="-25000" dirty="0"/>
                        <a:t>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a:t>
                      </a:r>
                      <a:r>
                        <a:rPr lang="en-GB" baseline="-25000" dirty="0"/>
                        <a:t>n</a:t>
                      </a:r>
                    </a:p>
                  </a:txBody>
                  <a:tcPr/>
                </a:tc>
                <a:extLst>
                  <a:ext uri="{0D108BD9-81ED-4DB2-BD59-A6C34878D82A}">
                    <a16:rowId xmlns:a16="http://schemas.microsoft.com/office/drawing/2014/main" xmlns="" val="10000"/>
                  </a:ext>
                </a:extLst>
              </a:tr>
              <a:tr h="370840">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extLst>
                  <a:ext uri="{0D108BD9-81ED-4DB2-BD59-A6C34878D82A}">
                    <a16:rowId xmlns:a16="http://schemas.microsoft.com/office/drawing/2014/main" xmlns="" val="10001"/>
                  </a:ext>
                </a:extLst>
              </a:tr>
              <a:tr h="370840">
                <a:tc>
                  <a:txBody>
                    <a:bodyPr/>
                    <a:lstStyle/>
                    <a:p>
                      <a:r>
                        <a:rPr lang="en-GB" dirty="0"/>
                        <a:t>0</a:t>
                      </a:r>
                    </a:p>
                  </a:txBody>
                  <a:tcPr/>
                </a:tc>
                <a:tc>
                  <a:txBody>
                    <a:bodyPr/>
                    <a:lstStyle/>
                    <a:p>
                      <a:r>
                        <a:rPr lang="en-GB" dirty="0"/>
                        <a:t>0</a:t>
                      </a:r>
                    </a:p>
                  </a:txBody>
                  <a:tcPr/>
                </a:tc>
                <a:tc>
                  <a:txBody>
                    <a:bodyPr/>
                    <a:lstStyle/>
                    <a:p>
                      <a:r>
                        <a:rPr lang="en-GB" dirty="0"/>
                        <a:t>1</a:t>
                      </a:r>
                    </a:p>
                  </a:txBody>
                  <a:tcPr/>
                </a:tc>
                <a:tc>
                  <a:txBody>
                    <a:bodyPr/>
                    <a:lstStyle/>
                    <a:p>
                      <a:r>
                        <a:rPr lang="en-GB" dirty="0"/>
                        <a:t>1</a:t>
                      </a:r>
                    </a:p>
                  </a:txBody>
                  <a:tcPr/>
                </a:tc>
                <a:tc>
                  <a:txBody>
                    <a:bodyPr/>
                    <a:lstStyle/>
                    <a:p>
                      <a:r>
                        <a:rPr lang="en-GB" dirty="0"/>
                        <a:t>0</a:t>
                      </a:r>
                    </a:p>
                  </a:txBody>
                  <a:tcPr/>
                </a:tc>
                <a:extLst>
                  <a:ext uri="{0D108BD9-81ED-4DB2-BD59-A6C34878D82A}">
                    <a16:rowId xmlns:a16="http://schemas.microsoft.com/office/drawing/2014/main" xmlns="" val="10002"/>
                  </a:ext>
                </a:extLst>
              </a:tr>
              <a:tr h="370840">
                <a:tc>
                  <a:txBody>
                    <a:bodyPr/>
                    <a:lstStyle/>
                    <a:p>
                      <a:r>
                        <a:rPr lang="en-GB" dirty="0"/>
                        <a:t>0</a:t>
                      </a:r>
                    </a:p>
                  </a:txBody>
                  <a:tcPr/>
                </a:tc>
                <a:tc>
                  <a:txBody>
                    <a:bodyPr/>
                    <a:lstStyle/>
                    <a:p>
                      <a:r>
                        <a:rPr lang="en-GB" dirty="0"/>
                        <a:t>1</a:t>
                      </a:r>
                    </a:p>
                  </a:txBody>
                  <a:tcPr/>
                </a:tc>
                <a:tc>
                  <a:txBody>
                    <a:bodyPr/>
                    <a:lstStyle/>
                    <a:p>
                      <a:r>
                        <a:rPr lang="en-GB" dirty="0"/>
                        <a:t>0</a:t>
                      </a:r>
                    </a:p>
                  </a:txBody>
                  <a:tcPr/>
                </a:tc>
                <a:tc>
                  <a:txBody>
                    <a:bodyPr/>
                    <a:lstStyle/>
                    <a:p>
                      <a:r>
                        <a:rPr lang="en-GB" dirty="0"/>
                        <a:t>1</a:t>
                      </a:r>
                    </a:p>
                  </a:txBody>
                  <a:tcPr/>
                </a:tc>
                <a:tc>
                  <a:txBody>
                    <a:bodyPr/>
                    <a:lstStyle/>
                    <a:p>
                      <a:r>
                        <a:rPr lang="en-GB" dirty="0"/>
                        <a:t>0</a:t>
                      </a:r>
                    </a:p>
                  </a:txBody>
                  <a:tcPr/>
                </a:tc>
                <a:extLst>
                  <a:ext uri="{0D108BD9-81ED-4DB2-BD59-A6C34878D82A}">
                    <a16:rowId xmlns:a16="http://schemas.microsoft.com/office/drawing/2014/main" xmlns="" val="10003"/>
                  </a:ext>
                </a:extLst>
              </a:tr>
              <a:tr h="370840">
                <a:tc>
                  <a:txBody>
                    <a:bodyPr/>
                    <a:lstStyle/>
                    <a:p>
                      <a:r>
                        <a:rPr lang="en-GB" dirty="0"/>
                        <a:t>0</a:t>
                      </a:r>
                    </a:p>
                  </a:txBody>
                  <a:tcPr/>
                </a:tc>
                <a:tc>
                  <a:txBody>
                    <a:bodyPr/>
                    <a:lstStyle/>
                    <a:p>
                      <a:r>
                        <a:rPr lang="en-GB" dirty="0"/>
                        <a:t>1</a:t>
                      </a:r>
                    </a:p>
                  </a:txBody>
                  <a:tcPr/>
                </a:tc>
                <a:tc>
                  <a:txBody>
                    <a:bodyPr/>
                    <a:lstStyle/>
                    <a:p>
                      <a:r>
                        <a:rPr lang="en-GB" dirty="0"/>
                        <a:t>1</a:t>
                      </a:r>
                    </a:p>
                  </a:txBody>
                  <a:tcPr/>
                </a:tc>
                <a:tc>
                  <a:txBody>
                    <a:bodyPr/>
                    <a:lstStyle/>
                    <a:p>
                      <a:r>
                        <a:rPr lang="en-GB" dirty="0"/>
                        <a:t>0</a:t>
                      </a:r>
                    </a:p>
                  </a:txBody>
                  <a:tcPr/>
                </a:tc>
                <a:tc>
                  <a:txBody>
                    <a:bodyPr/>
                    <a:lstStyle/>
                    <a:p>
                      <a:r>
                        <a:rPr lang="en-GB" dirty="0"/>
                        <a:t>1</a:t>
                      </a:r>
                    </a:p>
                  </a:txBody>
                  <a:tcPr/>
                </a:tc>
                <a:extLst>
                  <a:ext uri="{0D108BD9-81ED-4DB2-BD59-A6C34878D82A}">
                    <a16:rowId xmlns:a16="http://schemas.microsoft.com/office/drawing/2014/main" xmlns="" val="10004"/>
                  </a:ext>
                </a:extLst>
              </a:tr>
              <a:tr h="370840">
                <a:tc>
                  <a:txBody>
                    <a:bodyPr/>
                    <a:lstStyle/>
                    <a:p>
                      <a:r>
                        <a:rPr lang="en-GB" dirty="0"/>
                        <a:t>1</a:t>
                      </a:r>
                    </a:p>
                  </a:txBody>
                  <a:tcPr/>
                </a:tc>
                <a:tc>
                  <a:txBody>
                    <a:bodyPr/>
                    <a:lstStyle/>
                    <a:p>
                      <a:r>
                        <a:rPr lang="en-GB" dirty="0"/>
                        <a:t>0</a:t>
                      </a:r>
                    </a:p>
                  </a:txBody>
                  <a:tcPr/>
                </a:tc>
                <a:tc>
                  <a:txBody>
                    <a:bodyPr/>
                    <a:lstStyle/>
                    <a:p>
                      <a:r>
                        <a:rPr lang="en-GB" dirty="0"/>
                        <a:t>0</a:t>
                      </a:r>
                    </a:p>
                  </a:txBody>
                  <a:tcPr/>
                </a:tc>
                <a:tc>
                  <a:txBody>
                    <a:bodyPr/>
                    <a:lstStyle/>
                    <a:p>
                      <a:r>
                        <a:rPr lang="en-GB" dirty="0"/>
                        <a:t>1</a:t>
                      </a:r>
                    </a:p>
                  </a:txBody>
                  <a:tcPr/>
                </a:tc>
                <a:tc>
                  <a:txBody>
                    <a:bodyPr/>
                    <a:lstStyle/>
                    <a:p>
                      <a:r>
                        <a:rPr lang="en-GB" dirty="0"/>
                        <a:t>0</a:t>
                      </a:r>
                    </a:p>
                  </a:txBody>
                  <a:tcPr/>
                </a:tc>
                <a:extLst>
                  <a:ext uri="{0D108BD9-81ED-4DB2-BD59-A6C34878D82A}">
                    <a16:rowId xmlns:a16="http://schemas.microsoft.com/office/drawing/2014/main" xmlns="" val="10005"/>
                  </a:ext>
                </a:extLst>
              </a:tr>
              <a:tr h="370840">
                <a:tc>
                  <a:txBody>
                    <a:bodyPr/>
                    <a:lstStyle/>
                    <a:p>
                      <a:r>
                        <a:rPr lang="en-GB" dirty="0"/>
                        <a:t>1</a:t>
                      </a:r>
                    </a:p>
                  </a:txBody>
                  <a:tcPr/>
                </a:tc>
                <a:tc>
                  <a:txBody>
                    <a:bodyPr/>
                    <a:lstStyle/>
                    <a:p>
                      <a:r>
                        <a:rPr lang="en-GB" dirty="0"/>
                        <a:t>0</a:t>
                      </a:r>
                    </a:p>
                  </a:txBody>
                  <a:tcPr/>
                </a:tc>
                <a:tc>
                  <a:txBody>
                    <a:bodyPr/>
                    <a:lstStyle/>
                    <a:p>
                      <a:r>
                        <a:rPr lang="en-GB" dirty="0"/>
                        <a:t>1</a:t>
                      </a:r>
                    </a:p>
                  </a:txBody>
                  <a:tcPr/>
                </a:tc>
                <a:tc>
                  <a:txBody>
                    <a:bodyPr/>
                    <a:lstStyle/>
                    <a:p>
                      <a:r>
                        <a:rPr lang="en-GB" dirty="0"/>
                        <a:t>0</a:t>
                      </a:r>
                    </a:p>
                  </a:txBody>
                  <a:tcPr/>
                </a:tc>
                <a:tc>
                  <a:txBody>
                    <a:bodyPr/>
                    <a:lstStyle/>
                    <a:p>
                      <a:r>
                        <a:rPr lang="en-GB" dirty="0"/>
                        <a:t>1</a:t>
                      </a:r>
                    </a:p>
                  </a:txBody>
                  <a:tcPr/>
                </a:tc>
                <a:extLst>
                  <a:ext uri="{0D108BD9-81ED-4DB2-BD59-A6C34878D82A}">
                    <a16:rowId xmlns:a16="http://schemas.microsoft.com/office/drawing/2014/main" xmlns="" val="10006"/>
                  </a:ext>
                </a:extLst>
              </a:tr>
              <a:tr h="370840">
                <a:tc>
                  <a:txBody>
                    <a:bodyPr/>
                    <a:lstStyle/>
                    <a:p>
                      <a:r>
                        <a:rPr lang="en-GB" dirty="0"/>
                        <a:t>1</a:t>
                      </a:r>
                    </a:p>
                  </a:txBody>
                  <a:tcPr/>
                </a:tc>
                <a:tc>
                  <a:txBody>
                    <a:bodyPr/>
                    <a:lstStyle/>
                    <a:p>
                      <a:r>
                        <a:rPr lang="en-GB" dirty="0"/>
                        <a:t>1</a:t>
                      </a:r>
                    </a:p>
                  </a:txBody>
                  <a:tcPr/>
                </a:tc>
                <a:tc>
                  <a:txBody>
                    <a:bodyPr/>
                    <a:lstStyle/>
                    <a:p>
                      <a:r>
                        <a:rPr lang="en-GB" dirty="0"/>
                        <a:t>0</a:t>
                      </a:r>
                    </a:p>
                  </a:txBody>
                  <a:tcPr/>
                </a:tc>
                <a:tc>
                  <a:txBody>
                    <a:bodyPr/>
                    <a:lstStyle/>
                    <a:p>
                      <a:r>
                        <a:rPr lang="en-GB" dirty="0"/>
                        <a:t>0</a:t>
                      </a:r>
                    </a:p>
                  </a:txBody>
                  <a:tcPr/>
                </a:tc>
                <a:tc>
                  <a:txBody>
                    <a:bodyPr/>
                    <a:lstStyle/>
                    <a:p>
                      <a:r>
                        <a:rPr lang="en-GB" dirty="0"/>
                        <a:t>1</a:t>
                      </a:r>
                    </a:p>
                  </a:txBody>
                  <a:tcPr/>
                </a:tc>
                <a:extLst>
                  <a:ext uri="{0D108BD9-81ED-4DB2-BD59-A6C34878D82A}">
                    <a16:rowId xmlns:a16="http://schemas.microsoft.com/office/drawing/2014/main" xmlns="" val="10007"/>
                  </a:ext>
                </a:extLst>
              </a:tr>
              <a:tr h="370840">
                <a:tc>
                  <a:txBody>
                    <a:bodyPr/>
                    <a:lstStyle/>
                    <a:p>
                      <a:r>
                        <a:rPr lang="en-GB" dirty="0"/>
                        <a:t>1</a:t>
                      </a:r>
                    </a:p>
                  </a:txBody>
                  <a:tcPr/>
                </a:tc>
                <a:tc>
                  <a:txBody>
                    <a:bodyPr/>
                    <a:lstStyle/>
                    <a:p>
                      <a:r>
                        <a:rPr lang="en-GB" dirty="0"/>
                        <a:t>1</a:t>
                      </a:r>
                    </a:p>
                  </a:txBody>
                  <a:tcPr/>
                </a:tc>
                <a:tc>
                  <a:txBody>
                    <a:bodyPr/>
                    <a:lstStyle/>
                    <a:p>
                      <a:r>
                        <a:rPr lang="en-GB" dirty="0"/>
                        <a:t>1</a:t>
                      </a:r>
                    </a:p>
                  </a:txBody>
                  <a:tcPr/>
                </a:tc>
                <a:tc>
                  <a:txBody>
                    <a:bodyPr/>
                    <a:lstStyle/>
                    <a:p>
                      <a:r>
                        <a:rPr lang="en-GB" dirty="0"/>
                        <a:t>1</a:t>
                      </a:r>
                    </a:p>
                  </a:txBody>
                  <a:tcPr/>
                </a:tc>
                <a:tc>
                  <a:txBody>
                    <a:bodyPr/>
                    <a:lstStyle/>
                    <a:p>
                      <a:r>
                        <a:rPr lang="en-GB" dirty="0"/>
                        <a:t>1</a:t>
                      </a:r>
                    </a:p>
                  </a:txBody>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10689836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8788" name="Rectangle 4"/>
          <p:cNvSpPr>
            <a:spLocks noChangeArrowheads="1"/>
          </p:cNvSpPr>
          <p:nvPr/>
        </p:nvSpPr>
        <p:spPr bwMode="auto">
          <a:xfrm>
            <a:off x="2438400" y="1143000"/>
            <a:ext cx="1507144" cy="400110"/>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2000">
                <a:solidFill>
                  <a:srgbClr val="FFFF99"/>
                </a:solidFill>
                <a:latin typeface="Times New Roman" pitchFamily="18" charset="0"/>
              </a:rPr>
              <a:t>Comparators</a:t>
            </a:r>
          </a:p>
        </p:txBody>
      </p:sp>
      <p:sp>
        <p:nvSpPr>
          <p:cNvPr id="118789" name="Text Box 5"/>
          <p:cNvSpPr txBox="1">
            <a:spLocks noChangeArrowheads="1"/>
          </p:cNvSpPr>
          <p:nvPr/>
        </p:nvSpPr>
        <p:spPr bwMode="auto">
          <a:xfrm>
            <a:off x="2667000" y="1676401"/>
            <a:ext cx="7315200" cy="1006475"/>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The function of a comparator is to compare the magnitudes of two binary numbers to determine the relationship between them. In the simplest form, a comparator can test for equality using XNOR gates.</a:t>
            </a:r>
          </a:p>
        </p:txBody>
      </p:sp>
      <p:graphicFrame>
        <p:nvGraphicFramePr>
          <p:cNvPr id="118803" name="Object 19"/>
          <p:cNvGraphicFramePr>
            <a:graphicFrameLocks noChangeAspect="1"/>
          </p:cNvGraphicFramePr>
          <p:nvPr/>
        </p:nvGraphicFramePr>
        <p:xfrm>
          <a:off x="4897438" y="3863976"/>
          <a:ext cx="3048000" cy="2206625"/>
        </p:xfrm>
        <a:graphic>
          <a:graphicData uri="http://schemas.openxmlformats.org/presentationml/2006/ole">
            <mc:AlternateContent xmlns:mc="http://schemas.openxmlformats.org/markup-compatibility/2006">
              <mc:Choice xmlns:v="urn:schemas-microsoft-com:vml" Requires="v">
                <p:oleObj spid="_x0000_s34830" name="CorelDRAW" r:id="rId4" imgW="1631880" imgH="1166040" progId="">
                  <p:embed/>
                </p:oleObj>
              </mc:Choice>
              <mc:Fallback>
                <p:oleObj name="CorelDRAW" r:id="rId4" imgW="1631880" imgH="11660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7438" y="3863976"/>
                        <a:ext cx="3048000" cy="220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804" name="WordArt 20"/>
          <p:cNvSpPr>
            <a:spLocks noChangeArrowheads="1" noChangeShapeType="1" noTextEdit="1"/>
          </p:cNvSpPr>
          <p:nvPr/>
        </p:nvSpPr>
        <p:spPr bwMode="auto">
          <a:xfrm>
            <a:off x="2514600" y="2751138"/>
            <a:ext cx="1219200" cy="449262"/>
          </a:xfrm>
          <a:prstGeom prst="rect">
            <a:avLst/>
          </a:prstGeom>
        </p:spPr>
        <p:txBody>
          <a:bodyPr wrap="none" fromWordArt="1">
            <a:prstTxWarp prst="textPlain">
              <a:avLst>
                <a:gd name="adj" fmla="val 50000"/>
              </a:avLst>
            </a:prstTxWarp>
          </a:bodyPr>
          <a:lstStyle/>
          <a:p>
            <a:pPr algn="ctr" defTabSz="914400" eaLnBrk="0" fontAlgn="base" hangingPunct="0">
              <a:spcBef>
                <a:spcPct val="0"/>
              </a:spcBef>
              <a:spcAft>
                <a:spcPct val="0"/>
              </a:spcAft>
            </a:pPr>
            <a:r>
              <a:rPr lang="en-GB"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p>
        </p:txBody>
      </p:sp>
      <p:sp>
        <p:nvSpPr>
          <p:cNvPr id="118805" name="WordArt 21"/>
          <p:cNvSpPr>
            <a:spLocks noChangeArrowheads="1" noChangeShapeType="1" noTextEdit="1"/>
          </p:cNvSpPr>
          <p:nvPr/>
        </p:nvSpPr>
        <p:spPr bwMode="auto">
          <a:xfrm>
            <a:off x="2514600" y="3276601"/>
            <a:ext cx="1219200" cy="449263"/>
          </a:xfrm>
          <a:prstGeom prst="rect">
            <a:avLst/>
          </a:prstGeom>
        </p:spPr>
        <p:txBody>
          <a:bodyPr wrap="none" fromWordArt="1">
            <a:prstTxWarp prst="textPlain">
              <a:avLst>
                <a:gd name="adj" fmla="val 50000"/>
              </a:avLst>
            </a:prstTxWarp>
          </a:bodyPr>
          <a:lstStyle/>
          <a:p>
            <a:pPr algn="ctr" defTabSz="914400" eaLnBrk="0" fontAlgn="base" hangingPunct="0">
              <a:spcBef>
                <a:spcPct val="0"/>
              </a:spcBef>
              <a:spcAft>
                <a:spcPct val="0"/>
              </a:spcAft>
            </a:pPr>
            <a:r>
              <a:rPr lang="en-GB"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p>
        </p:txBody>
      </p:sp>
      <p:sp>
        <p:nvSpPr>
          <p:cNvPr id="118806" name="Text Box 22"/>
          <p:cNvSpPr txBox="1">
            <a:spLocks noChangeArrowheads="1"/>
          </p:cNvSpPr>
          <p:nvPr/>
        </p:nvSpPr>
        <p:spPr bwMode="auto">
          <a:xfrm>
            <a:off x="3962400" y="2743201"/>
            <a:ext cx="5791200" cy="396875"/>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How could you test two 4-bit numbers for equality?</a:t>
            </a:r>
          </a:p>
        </p:txBody>
      </p:sp>
      <p:sp>
        <p:nvSpPr>
          <p:cNvPr id="118807" name="Text Box 23"/>
          <p:cNvSpPr txBox="1">
            <a:spLocks noChangeArrowheads="1"/>
          </p:cNvSpPr>
          <p:nvPr/>
        </p:nvSpPr>
        <p:spPr bwMode="auto">
          <a:xfrm>
            <a:off x="3962400" y="3352801"/>
            <a:ext cx="4267200" cy="396875"/>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AND the outputs of four XNOR gates.</a:t>
            </a:r>
          </a:p>
        </p:txBody>
      </p:sp>
      <p:sp>
        <p:nvSpPr>
          <p:cNvPr id="118834" name="Text Box 50"/>
          <p:cNvSpPr txBox="1">
            <a:spLocks noChangeArrowheads="1"/>
          </p:cNvSpPr>
          <p:nvPr/>
        </p:nvSpPr>
        <p:spPr bwMode="auto">
          <a:xfrm>
            <a:off x="4572000" y="3733801"/>
            <a:ext cx="533400" cy="581025"/>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1</a:t>
            </a:r>
            <a:endParaRPr lang="en-US" sz="1600">
              <a:solidFill>
                <a:srgbClr val="FF0000"/>
              </a:solidFill>
            </a:endParaRPr>
          </a:p>
          <a:p>
            <a:pPr defTabSz="914400" eaLnBrk="0" fontAlgn="base" hangingPunct="0">
              <a:spcBef>
                <a:spcPct val="0"/>
              </a:spcBef>
              <a:spcAft>
                <a:spcPct val="0"/>
              </a:spcAft>
            </a:pPr>
            <a:r>
              <a:rPr lang="en-US" sz="1600" i="1">
                <a:solidFill>
                  <a:srgbClr val="FF0000"/>
                </a:solidFill>
              </a:rPr>
              <a:t>B</a:t>
            </a:r>
            <a:r>
              <a:rPr lang="en-US" sz="1600" baseline="-25000">
                <a:solidFill>
                  <a:srgbClr val="FF0000"/>
                </a:solidFill>
              </a:rPr>
              <a:t>1</a:t>
            </a:r>
          </a:p>
        </p:txBody>
      </p:sp>
      <p:sp>
        <p:nvSpPr>
          <p:cNvPr id="118847" name="Text Box 63"/>
          <p:cNvSpPr txBox="1">
            <a:spLocks noChangeArrowheads="1"/>
          </p:cNvSpPr>
          <p:nvPr/>
        </p:nvSpPr>
        <p:spPr bwMode="auto">
          <a:xfrm>
            <a:off x="4572000" y="4343401"/>
            <a:ext cx="533400" cy="581025"/>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2</a:t>
            </a:r>
            <a:endParaRPr lang="en-US" sz="1600">
              <a:solidFill>
                <a:srgbClr val="FF0000"/>
              </a:solidFill>
            </a:endParaRPr>
          </a:p>
          <a:p>
            <a:pPr defTabSz="914400" eaLnBrk="0" fontAlgn="base" hangingPunct="0">
              <a:spcBef>
                <a:spcPct val="0"/>
              </a:spcBef>
              <a:spcAft>
                <a:spcPct val="0"/>
              </a:spcAft>
            </a:pPr>
            <a:r>
              <a:rPr lang="en-US" sz="1600" i="1">
                <a:solidFill>
                  <a:srgbClr val="FF0000"/>
                </a:solidFill>
              </a:rPr>
              <a:t>B</a:t>
            </a:r>
            <a:r>
              <a:rPr lang="en-US" sz="1600" baseline="-25000">
                <a:solidFill>
                  <a:srgbClr val="FF0000"/>
                </a:solidFill>
              </a:rPr>
              <a:t>2</a:t>
            </a:r>
          </a:p>
        </p:txBody>
      </p:sp>
      <p:sp>
        <p:nvSpPr>
          <p:cNvPr id="118848" name="Text Box 64"/>
          <p:cNvSpPr txBox="1">
            <a:spLocks noChangeArrowheads="1"/>
          </p:cNvSpPr>
          <p:nvPr/>
        </p:nvSpPr>
        <p:spPr bwMode="auto">
          <a:xfrm>
            <a:off x="4557713" y="4903789"/>
            <a:ext cx="533400" cy="581025"/>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3</a:t>
            </a:r>
            <a:endParaRPr lang="en-US" sz="1600">
              <a:solidFill>
                <a:srgbClr val="FF0000"/>
              </a:solidFill>
            </a:endParaRPr>
          </a:p>
          <a:p>
            <a:pPr defTabSz="914400" eaLnBrk="0" fontAlgn="base" hangingPunct="0">
              <a:spcBef>
                <a:spcPct val="0"/>
              </a:spcBef>
              <a:spcAft>
                <a:spcPct val="0"/>
              </a:spcAft>
            </a:pPr>
            <a:r>
              <a:rPr lang="en-US" sz="1600" i="1">
                <a:solidFill>
                  <a:srgbClr val="FF0000"/>
                </a:solidFill>
              </a:rPr>
              <a:t>B</a:t>
            </a:r>
            <a:r>
              <a:rPr lang="en-US" sz="1600" baseline="-25000">
                <a:solidFill>
                  <a:srgbClr val="FF0000"/>
                </a:solidFill>
              </a:rPr>
              <a:t>3</a:t>
            </a:r>
          </a:p>
        </p:txBody>
      </p:sp>
      <p:sp>
        <p:nvSpPr>
          <p:cNvPr id="118849" name="Text Box 65"/>
          <p:cNvSpPr txBox="1">
            <a:spLocks noChangeArrowheads="1"/>
          </p:cNvSpPr>
          <p:nvPr/>
        </p:nvSpPr>
        <p:spPr bwMode="auto">
          <a:xfrm>
            <a:off x="4543425" y="5464176"/>
            <a:ext cx="533400" cy="581025"/>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4</a:t>
            </a:r>
            <a:endParaRPr lang="en-US" sz="1600">
              <a:solidFill>
                <a:srgbClr val="FF0000"/>
              </a:solidFill>
            </a:endParaRPr>
          </a:p>
          <a:p>
            <a:pPr defTabSz="914400" eaLnBrk="0" fontAlgn="base" hangingPunct="0">
              <a:spcBef>
                <a:spcPct val="0"/>
              </a:spcBef>
              <a:spcAft>
                <a:spcPct val="0"/>
              </a:spcAft>
            </a:pPr>
            <a:r>
              <a:rPr lang="en-US" sz="1600" i="1">
                <a:solidFill>
                  <a:srgbClr val="FF0000"/>
                </a:solidFill>
              </a:rPr>
              <a:t>B</a:t>
            </a:r>
            <a:r>
              <a:rPr lang="en-US" sz="1600" baseline="-25000">
                <a:solidFill>
                  <a:srgbClr val="FF0000"/>
                </a:solidFill>
              </a:rPr>
              <a:t>4</a:t>
            </a:r>
          </a:p>
        </p:txBody>
      </p:sp>
      <p:sp>
        <p:nvSpPr>
          <p:cNvPr id="118850" name="Text Box 66"/>
          <p:cNvSpPr txBox="1">
            <a:spLocks noChangeArrowheads="1"/>
          </p:cNvSpPr>
          <p:nvPr/>
        </p:nvSpPr>
        <p:spPr bwMode="auto">
          <a:xfrm>
            <a:off x="7543800" y="4648200"/>
            <a:ext cx="12192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srgbClr val="FF0000"/>
                </a:solidFill>
                <a:latin typeface="Times New Roman" pitchFamily="18" charset="0"/>
              </a:rPr>
              <a:t>Output</a:t>
            </a:r>
          </a:p>
        </p:txBody>
      </p:sp>
    </p:spTree>
    <p:extLst>
      <p:ext uri="{BB962C8B-B14F-4D97-AF65-F5344CB8AC3E}">
        <p14:creationId xmlns:p14="http://schemas.microsoft.com/office/powerpoint/2010/main" val="36771474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8805"/>
                                        </p:tgtEl>
                                        <p:attrNameLst>
                                          <p:attrName>style.visibility</p:attrName>
                                        </p:attrNameLst>
                                      </p:cBhvr>
                                      <p:to>
                                        <p:strVal val="visible"/>
                                      </p:to>
                                    </p:set>
                                    <p:animEffect transition="in" filter="dissolve">
                                      <p:cBhvr>
                                        <p:cTn id="7" dur="500"/>
                                        <p:tgtEl>
                                          <p:spTgt spid="118805"/>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18807"/>
                                        </p:tgtEl>
                                        <p:attrNameLst>
                                          <p:attrName>style.visibility</p:attrName>
                                        </p:attrNameLst>
                                      </p:cBhvr>
                                      <p:to>
                                        <p:strVal val="visible"/>
                                      </p:to>
                                    </p:set>
                                    <p:anim calcmode="lin" valueType="num">
                                      <p:cBhvr additive="base">
                                        <p:cTn id="10" dur="500" fill="hold"/>
                                        <p:tgtEl>
                                          <p:spTgt spid="118807"/>
                                        </p:tgtEl>
                                        <p:attrNameLst>
                                          <p:attrName>ppt_x</p:attrName>
                                        </p:attrNameLst>
                                      </p:cBhvr>
                                      <p:tavLst>
                                        <p:tav tm="0">
                                          <p:val>
                                            <p:strVal val="1+#ppt_w/2"/>
                                          </p:val>
                                        </p:tav>
                                        <p:tav tm="100000">
                                          <p:val>
                                            <p:strVal val="#ppt_x"/>
                                          </p:val>
                                        </p:tav>
                                      </p:tavLst>
                                    </p:anim>
                                    <p:anim calcmode="lin" valueType="num">
                                      <p:cBhvr additive="base">
                                        <p:cTn id="11" dur="500" fill="hold"/>
                                        <p:tgtEl>
                                          <p:spTgt spid="118807"/>
                                        </p:tgtEl>
                                        <p:attrNameLst>
                                          <p:attrName>ppt_y</p:attrName>
                                        </p:attrNameLst>
                                      </p:cBhvr>
                                      <p:tavLst>
                                        <p:tav tm="0">
                                          <p:val>
                                            <p:strVal val="#ppt_y"/>
                                          </p:val>
                                        </p:tav>
                                        <p:tav tm="100000">
                                          <p:val>
                                            <p:strVal val="#ppt_y"/>
                                          </p:val>
                                        </p:tav>
                                      </p:tavLst>
                                    </p:anim>
                                  </p:childTnLst>
                                </p:cTn>
                              </p:par>
                              <p:par>
                                <p:cTn id="12" presetID="37" presetClass="entr" presetSubtype="0" fill="hold" nodeType="withEffect">
                                  <p:stCondLst>
                                    <p:cond delay="0"/>
                                  </p:stCondLst>
                                  <p:childTnLst>
                                    <p:set>
                                      <p:cBhvr>
                                        <p:cTn id="13" dur="1" fill="hold">
                                          <p:stCondLst>
                                            <p:cond delay="0"/>
                                          </p:stCondLst>
                                        </p:cTn>
                                        <p:tgtEl>
                                          <p:spTgt spid="118803"/>
                                        </p:tgtEl>
                                        <p:attrNameLst>
                                          <p:attrName>style.visibility</p:attrName>
                                        </p:attrNameLst>
                                      </p:cBhvr>
                                      <p:to>
                                        <p:strVal val="visible"/>
                                      </p:to>
                                    </p:set>
                                    <p:animEffect transition="in" filter="fade">
                                      <p:cBhvr>
                                        <p:cTn id="14" dur="1000"/>
                                        <p:tgtEl>
                                          <p:spTgt spid="118803"/>
                                        </p:tgtEl>
                                      </p:cBhvr>
                                    </p:animEffect>
                                    <p:anim calcmode="lin" valueType="num">
                                      <p:cBhvr>
                                        <p:cTn id="15" dur="1000" fill="hold"/>
                                        <p:tgtEl>
                                          <p:spTgt spid="118803"/>
                                        </p:tgtEl>
                                        <p:attrNameLst>
                                          <p:attrName>ppt_x</p:attrName>
                                        </p:attrNameLst>
                                      </p:cBhvr>
                                      <p:tavLst>
                                        <p:tav tm="0">
                                          <p:val>
                                            <p:strVal val="#ppt_x"/>
                                          </p:val>
                                        </p:tav>
                                        <p:tav tm="100000">
                                          <p:val>
                                            <p:strVal val="#ppt_x"/>
                                          </p:val>
                                        </p:tav>
                                      </p:tavLst>
                                    </p:anim>
                                    <p:anim calcmode="lin" valueType="num">
                                      <p:cBhvr>
                                        <p:cTn id="16" dur="900" decel="100000" fill="hold"/>
                                        <p:tgtEl>
                                          <p:spTgt spid="118803"/>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118803"/>
                                        </p:tgtEl>
                                        <p:attrNameLst>
                                          <p:attrName>ppt_y</p:attrName>
                                        </p:attrNameLst>
                                      </p:cBhvr>
                                      <p:tavLst>
                                        <p:tav tm="0">
                                          <p:val>
                                            <p:strVal val="#ppt_y-.03"/>
                                          </p:val>
                                        </p:tav>
                                        <p:tav tm="100000">
                                          <p:val>
                                            <p:strVal val="#ppt_y"/>
                                          </p:val>
                                        </p:tav>
                                      </p:tavLst>
                                    </p:anim>
                                  </p:childTnLst>
                                </p:cTn>
                              </p:par>
                            </p:childTnLst>
                          </p:cTn>
                        </p:par>
                        <p:par>
                          <p:cTn id="18" fill="hold">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118834"/>
                                        </p:tgtEl>
                                        <p:attrNameLst>
                                          <p:attrName>style.visibility</p:attrName>
                                        </p:attrNameLst>
                                      </p:cBhvr>
                                      <p:to>
                                        <p:strVal val="visible"/>
                                      </p:to>
                                    </p:set>
                                    <p:anim calcmode="lin" valueType="num">
                                      <p:cBhvr additive="base">
                                        <p:cTn id="21" dur="500" fill="hold"/>
                                        <p:tgtEl>
                                          <p:spTgt spid="118834"/>
                                        </p:tgtEl>
                                        <p:attrNameLst>
                                          <p:attrName>ppt_x</p:attrName>
                                        </p:attrNameLst>
                                      </p:cBhvr>
                                      <p:tavLst>
                                        <p:tav tm="0">
                                          <p:val>
                                            <p:strVal val="0-#ppt_w/2"/>
                                          </p:val>
                                        </p:tav>
                                        <p:tav tm="100000">
                                          <p:val>
                                            <p:strVal val="#ppt_x"/>
                                          </p:val>
                                        </p:tav>
                                      </p:tavLst>
                                    </p:anim>
                                    <p:anim calcmode="lin" valueType="num">
                                      <p:cBhvr additive="base">
                                        <p:cTn id="22" dur="500" fill="hold"/>
                                        <p:tgtEl>
                                          <p:spTgt spid="118834"/>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18847"/>
                                        </p:tgtEl>
                                        <p:attrNameLst>
                                          <p:attrName>style.visibility</p:attrName>
                                        </p:attrNameLst>
                                      </p:cBhvr>
                                      <p:to>
                                        <p:strVal val="visible"/>
                                      </p:to>
                                    </p:set>
                                    <p:anim calcmode="lin" valueType="num">
                                      <p:cBhvr additive="base">
                                        <p:cTn id="25" dur="500" fill="hold"/>
                                        <p:tgtEl>
                                          <p:spTgt spid="118847"/>
                                        </p:tgtEl>
                                        <p:attrNameLst>
                                          <p:attrName>ppt_x</p:attrName>
                                        </p:attrNameLst>
                                      </p:cBhvr>
                                      <p:tavLst>
                                        <p:tav tm="0">
                                          <p:val>
                                            <p:strVal val="0-#ppt_w/2"/>
                                          </p:val>
                                        </p:tav>
                                        <p:tav tm="100000">
                                          <p:val>
                                            <p:strVal val="#ppt_x"/>
                                          </p:val>
                                        </p:tav>
                                      </p:tavLst>
                                    </p:anim>
                                    <p:anim calcmode="lin" valueType="num">
                                      <p:cBhvr additive="base">
                                        <p:cTn id="26" dur="500" fill="hold"/>
                                        <p:tgtEl>
                                          <p:spTgt spid="118847"/>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18848"/>
                                        </p:tgtEl>
                                        <p:attrNameLst>
                                          <p:attrName>style.visibility</p:attrName>
                                        </p:attrNameLst>
                                      </p:cBhvr>
                                      <p:to>
                                        <p:strVal val="visible"/>
                                      </p:to>
                                    </p:set>
                                    <p:anim calcmode="lin" valueType="num">
                                      <p:cBhvr additive="base">
                                        <p:cTn id="29" dur="500" fill="hold"/>
                                        <p:tgtEl>
                                          <p:spTgt spid="118848"/>
                                        </p:tgtEl>
                                        <p:attrNameLst>
                                          <p:attrName>ppt_x</p:attrName>
                                        </p:attrNameLst>
                                      </p:cBhvr>
                                      <p:tavLst>
                                        <p:tav tm="0">
                                          <p:val>
                                            <p:strVal val="0-#ppt_w/2"/>
                                          </p:val>
                                        </p:tav>
                                        <p:tav tm="100000">
                                          <p:val>
                                            <p:strVal val="#ppt_x"/>
                                          </p:val>
                                        </p:tav>
                                      </p:tavLst>
                                    </p:anim>
                                    <p:anim calcmode="lin" valueType="num">
                                      <p:cBhvr additive="base">
                                        <p:cTn id="30" dur="500" fill="hold"/>
                                        <p:tgtEl>
                                          <p:spTgt spid="118848"/>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18849"/>
                                        </p:tgtEl>
                                        <p:attrNameLst>
                                          <p:attrName>style.visibility</p:attrName>
                                        </p:attrNameLst>
                                      </p:cBhvr>
                                      <p:to>
                                        <p:strVal val="visible"/>
                                      </p:to>
                                    </p:set>
                                    <p:anim calcmode="lin" valueType="num">
                                      <p:cBhvr additive="base">
                                        <p:cTn id="33" dur="500" fill="hold"/>
                                        <p:tgtEl>
                                          <p:spTgt spid="118849"/>
                                        </p:tgtEl>
                                        <p:attrNameLst>
                                          <p:attrName>ppt_x</p:attrName>
                                        </p:attrNameLst>
                                      </p:cBhvr>
                                      <p:tavLst>
                                        <p:tav tm="0">
                                          <p:val>
                                            <p:strVal val="0-#ppt_w/2"/>
                                          </p:val>
                                        </p:tav>
                                        <p:tav tm="100000">
                                          <p:val>
                                            <p:strVal val="#ppt_x"/>
                                          </p:val>
                                        </p:tav>
                                      </p:tavLst>
                                    </p:anim>
                                    <p:anim calcmode="lin" valueType="num">
                                      <p:cBhvr additive="base">
                                        <p:cTn id="34" dur="500" fill="hold"/>
                                        <p:tgtEl>
                                          <p:spTgt spid="118849"/>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18850"/>
                                        </p:tgtEl>
                                        <p:attrNameLst>
                                          <p:attrName>style.visibility</p:attrName>
                                        </p:attrNameLst>
                                      </p:cBhvr>
                                      <p:to>
                                        <p:strVal val="visible"/>
                                      </p:to>
                                    </p:set>
                                    <p:anim calcmode="lin" valueType="num">
                                      <p:cBhvr additive="base">
                                        <p:cTn id="37" dur="500" fill="hold"/>
                                        <p:tgtEl>
                                          <p:spTgt spid="118850"/>
                                        </p:tgtEl>
                                        <p:attrNameLst>
                                          <p:attrName>ppt_x</p:attrName>
                                        </p:attrNameLst>
                                      </p:cBhvr>
                                      <p:tavLst>
                                        <p:tav tm="0">
                                          <p:val>
                                            <p:strVal val="1+#ppt_w/2"/>
                                          </p:val>
                                        </p:tav>
                                        <p:tav tm="100000">
                                          <p:val>
                                            <p:strVal val="#ppt_x"/>
                                          </p:val>
                                        </p:tav>
                                      </p:tavLst>
                                    </p:anim>
                                    <p:anim calcmode="lin" valueType="num">
                                      <p:cBhvr additive="base">
                                        <p:cTn id="38" dur="500" fill="hold"/>
                                        <p:tgtEl>
                                          <p:spTgt spid="1188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05" grpId="0" animBg="1"/>
      <p:bldP spid="118807" grpId="0"/>
      <p:bldP spid="118834" grpId="0"/>
      <p:bldP spid="118847" grpId="0"/>
      <p:bldP spid="118848" grpId="0"/>
      <p:bldP spid="118849" grpId="0"/>
      <p:bldP spid="118850"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0836" name="Rectangle 4"/>
          <p:cNvSpPr>
            <a:spLocks noChangeArrowheads="1"/>
          </p:cNvSpPr>
          <p:nvPr/>
        </p:nvSpPr>
        <p:spPr bwMode="auto">
          <a:xfrm>
            <a:off x="2438400" y="1143000"/>
            <a:ext cx="1507144" cy="400110"/>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2000">
                <a:solidFill>
                  <a:srgbClr val="FFFF99"/>
                </a:solidFill>
                <a:latin typeface="Times New Roman" pitchFamily="18" charset="0"/>
              </a:rPr>
              <a:t>Comparators</a:t>
            </a:r>
          </a:p>
        </p:txBody>
      </p:sp>
      <p:sp>
        <p:nvSpPr>
          <p:cNvPr id="120837" name="Text Box 5"/>
          <p:cNvSpPr txBox="1">
            <a:spLocks noChangeArrowheads="1"/>
          </p:cNvSpPr>
          <p:nvPr/>
        </p:nvSpPr>
        <p:spPr bwMode="auto">
          <a:xfrm>
            <a:off x="2667000" y="1676401"/>
            <a:ext cx="7315200" cy="1311275"/>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IC comparators provide outputs to indicate which of the numbers is larger or if they are equal. The bits are numbered starting at 0, rather than 1 as in the case of adders. Cascading inputs are provided to expand the comparator to larger numbers.</a:t>
            </a:r>
          </a:p>
        </p:txBody>
      </p:sp>
      <p:sp>
        <p:nvSpPr>
          <p:cNvPr id="120860" name="Text Box 28"/>
          <p:cNvSpPr txBox="1">
            <a:spLocks noChangeArrowheads="1"/>
          </p:cNvSpPr>
          <p:nvPr/>
        </p:nvSpPr>
        <p:spPr bwMode="auto">
          <a:xfrm>
            <a:off x="7239000" y="4464050"/>
            <a:ext cx="1447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srgbClr val="FF0000"/>
                </a:solidFill>
                <a:latin typeface="Times New Roman" pitchFamily="18" charset="0"/>
              </a:rPr>
              <a:t>Outputs</a:t>
            </a:r>
          </a:p>
        </p:txBody>
      </p:sp>
      <p:grpSp>
        <p:nvGrpSpPr>
          <p:cNvPr id="2" name="Group 47"/>
          <p:cNvGrpSpPr>
            <a:grpSpLocks/>
          </p:cNvGrpSpPr>
          <p:nvPr/>
        </p:nvGrpSpPr>
        <p:grpSpPr bwMode="auto">
          <a:xfrm>
            <a:off x="3733800" y="3200400"/>
            <a:ext cx="3429000" cy="2819400"/>
            <a:chOff x="1392" y="2016"/>
            <a:chExt cx="2160" cy="1776"/>
          </a:xfrm>
        </p:grpSpPr>
        <p:graphicFrame>
          <p:nvGraphicFramePr>
            <p:cNvPr id="120871" name="Object 39"/>
            <p:cNvGraphicFramePr>
              <a:graphicFrameLocks noChangeAspect="1"/>
            </p:cNvGraphicFramePr>
            <p:nvPr/>
          </p:nvGraphicFramePr>
          <p:xfrm>
            <a:off x="2003" y="2016"/>
            <a:ext cx="1549" cy="1776"/>
          </p:xfrm>
          <a:graphic>
            <a:graphicData uri="http://schemas.openxmlformats.org/presentationml/2006/ole">
              <mc:AlternateContent xmlns:mc="http://schemas.openxmlformats.org/markup-compatibility/2006">
                <mc:Choice xmlns:v="urn:schemas-microsoft-com:vml" Requires="v">
                  <p:oleObj spid="_x0000_s35854" name="CorelDRAW" r:id="rId4" imgW="1668960" imgH="1887840" progId="">
                    <p:embed/>
                  </p:oleObj>
                </mc:Choice>
                <mc:Fallback>
                  <p:oleObj name="CorelDRAW" r:id="rId4" imgW="1668960" imgH="18878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3" y="2016"/>
                          <a:ext cx="1549" cy="1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849" name="Text Box 17"/>
            <p:cNvSpPr txBox="1">
              <a:spLocks noChangeArrowheads="1"/>
            </p:cNvSpPr>
            <p:nvPr/>
          </p:nvSpPr>
          <p:spPr bwMode="auto">
            <a:xfrm>
              <a:off x="1872" y="2247"/>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1</a:t>
              </a:r>
              <a:endParaRPr lang="en-US" sz="1600">
                <a:solidFill>
                  <a:srgbClr val="FF0000"/>
                </a:solidFill>
              </a:endParaRPr>
            </a:p>
          </p:txBody>
        </p:sp>
        <p:sp>
          <p:nvSpPr>
            <p:cNvPr id="120852" name="Text Box 20"/>
            <p:cNvSpPr txBox="1">
              <a:spLocks noChangeArrowheads="1"/>
            </p:cNvSpPr>
            <p:nvPr/>
          </p:nvSpPr>
          <p:spPr bwMode="auto">
            <a:xfrm>
              <a:off x="1872" y="2103"/>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0</a:t>
              </a:r>
              <a:endParaRPr lang="en-US" sz="1600">
                <a:solidFill>
                  <a:srgbClr val="FF0000"/>
                </a:solidFill>
              </a:endParaRPr>
            </a:p>
          </p:txBody>
        </p:sp>
        <p:sp>
          <p:nvSpPr>
            <p:cNvPr id="120853" name="Text Box 21"/>
            <p:cNvSpPr txBox="1">
              <a:spLocks noChangeArrowheads="1"/>
            </p:cNvSpPr>
            <p:nvPr/>
          </p:nvSpPr>
          <p:spPr bwMode="auto">
            <a:xfrm>
              <a:off x="1872" y="2391"/>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2</a:t>
              </a:r>
              <a:endParaRPr lang="en-US" sz="1600">
                <a:solidFill>
                  <a:srgbClr val="FF0000"/>
                </a:solidFill>
              </a:endParaRPr>
            </a:p>
          </p:txBody>
        </p:sp>
        <p:sp>
          <p:nvSpPr>
            <p:cNvPr id="120854" name="Text Box 22"/>
            <p:cNvSpPr txBox="1">
              <a:spLocks noChangeArrowheads="1"/>
            </p:cNvSpPr>
            <p:nvPr/>
          </p:nvSpPr>
          <p:spPr bwMode="auto">
            <a:xfrm>
              <a:off x="1872" y="2535"/>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3</a:t>
              </a:r>
              <a:endParaRPr lang="en-US" sz="1600">
                <a:solidFill>
                  <a:srgbClr val="FF0000"/>
                </a:solidFill>
              </a:endParaRPr>
            </a:p>
          </p:txBody>
        </p:sp>
        <p:sp>
          <p:nvSpPr>
            <p:cNvPr id="120855" name="Text Box 23"/>
            <p:cNvSpPr txBox="1">
              <a:spLocks noChangeArrowheads="1"/>
            </p:cNvSpPr>
            <p:nvPr/>
          </p:nvSpPr>
          <p:spPr bwMode="auto">
            <a:xfrm>
              <a:off x="1872" y="3235"/>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B</a:t>
              </a:r>
              <a:r>
                <a:rPr lang="en-US" sz="1600" baseline="-25000">
                  <a:solidFill>
                    <a:srgbClr val="FF0000"/>
                  </a:solidFill>
                </a:rPr>
                <a:t>1</a:t>
              </a:r>
              <a:endParaRPr lang="en-US" sz="1600">
                <a:solidFill>
                  <a:srgbClr val="FF0000"/>
                </a:solidFill>
              </a:endParaRPr>
            </a:p>
          </p:txBody>
        </p:sp>
        <p:sp>
          <p:nvSpPr>
            <p:cNvPr id="120856" name="Text Box 24"/>
            <p:cNvSpPr txBox="1">
              <a:spLocks noChangeArrowheads="1"/>
            </p:cNvSpPr>
            <p:nvPr/>
          </p:nvSpPr>
          <p:spPr bwMode="auto">
            <a:xfrm>
              <a:off x="1872" y="3091"/>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B</a:t>
              </a:r>
              <a:r>
                <a:rPr lang="en-US" sz="1600" baseline="-25000">
                  <a:solidFill>
                    <a:srgbClr val="FF0000"/>
                  </a:solidFill>
                </a:rPr>
                <a:t>0</a:t>
              </a:r>
              <a:endParaRPr lang="en-US" sz="1600">
                <a:solidFill>
                  <a:srgbClr val="FF0000"/>
                </a:solidFill>
              </a:endParaRPr>
            </a:p>
          </p:txBody>
        </p:sp>
        <p:sp>
          <p:nvSpPr>
            <p:cNvPr id="120857" name="Text Box 25"/>
            <p:cNvSpPr txBox="1">
              <a:spLocks noChangeArrowheads="1"/>
            </p:cNvSpPr>
            <p:nvPr/>
          </p:nvSpPr>
          <p:spPr bwMode="auto">
            <a:xfrm>
              <a:off x="1872" y="3399"/>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B</a:t>
              </a:r>
              <a:r>
                <a:rPr lang="en-US" sz="1600" baseline="-25000">
                  <a:solidFill>
                    <a:srgbClr val="FF0000"/>
                  </a:solidFill>
                </a:rPr>
                <a:t>2</a:t>
              </a:r>
              <a:endParaRPr lang="en-US" sz="1600">
                <a:solidFill>
                  <a:srgbClr val="FF0000"/>
                </a:solidFill>
              </a:endParaRPr>
            </a:p>
          </p:txBody>
        </p:sp>
        <p:sp>
          <p:nvSpPr>
            <p:cNvPr id="120858" name="Text Box 26"/>
            <p:cNvSpPr txBox="1">
              <a:spLocks noChangeArrowheads="1"/>
            </p:cNvSpPr>
            <p:nvPr/>
          </p:nvSpPr>
          <p:spPr bwMode="auto">
            <a:xfrm>
              <a:off x="1872" y="3543"/>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B</a:t>
              </a:r>
              <a:r>
                <a:rPr lang="en-US" sz="1600" baseline="-25000">
                  <a:solidFill>
                    <a:srgbClr val="FF0000"/>
                  </a:solidFill>
                </a:rPr>
                <a:t>3</a:t>
              </a:r>
              <a:endParaRPr lang="en-US" sz="1600">
                <a:solidFill>
                  <a:srgbClr val="FF0000"/>
                </a:solidFill>
              </a:endParaRPr>
            </a:p>
          </p:txBody>
        </p:sp>
        <p:sp>
          <p:nvSpPr>
            <p:cNvPr id="120859" name="Text Box 27"/>
            <p:cNvSpPr txBox="1">
              <a:spLocks noChangeArrowheads="1"/>
            </p:cNvSpPr>
            <p:nvPr/>
          </p:nvSpPr>
          <p:spPr bwMode="auto">
            <a:xfrm>
              <a:off x="1392" y="2727"/>
              <a:ext cx="912" cy="366"/>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dirty="0">
                  <a:solidFill>
                    <a:srgbClr val="FF0000"/>
                  </a:solidFill>
                  <a:latin typeface="Times New Roman" pitchFamily="18" charset="0"/>
                </a:rPr>
                <a:t>Cascading inputs</a:t>
              </a:r>
            </a:p>
          </p:txBody>
        </p:sp>
        <p:sp>
          <p:nvSpPr>
            <p:cNvPr id="120861" name="Text Box 29"/>
            <p:cNvSpPr txBox="1">
              <a:spLocks noChangeArrowheads="1"/>
            </p:cNvSpPr>
            <p:nvPr/>
          </p:nvSpPr>
          <p:spPr bwMode="auto">
            <a:xfrm>
              <a:off x="2592" y="2016"/>
              <a:ext cx="624"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prstClr val="black"/>
                  </a:solidFill>
                  <a:latin typeface="Times New Roman" pitchFamily="18" charset="0"/>
                </a:rPr>
                <a:t>COMP</a:t>
              </a:r>
            </a:p>
          </p:txBody>
        </p:sp>
        <p:sp>
          <p:nvSpPr>
            <p:cNvPr id="120862" name="Text Box 30"/>
            <p:cNvSpPr txBox="1">
              <a:spLocks noChangeArrowheads="1"/>
            </p:cNvSpPr>
            <p:nvPr/>
          </p:nvSpPr>
          <p:spPr bwMode="auto">
            <a:xfrm>
              <a:off x="2400" y="2832"/>
              <a:ext cx="43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A = B</a:t>
              </a:r>
            </a:p>
          </p:txBody>
        </p:sp>
        <p:sp>
          <p:nvSpPr>
            <p:cNvPr id="120864" name="Text Box 32"/>
            <p:cNvSpPr txBox="1">
              <a:spLocks noChangeArrowheads="1"/>
            </p:cNvSpPr>
            <p:nvPr/>
          </p:nvSpPr>
          <p:spPr bwMode="auto">
            <a:xfrm>
              <a:off x="2400" y="2995"/>
              <a:ext cx="43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A &lt; B</a:t>
              </a:r>
            </a:p>
          </p:txBody>
        </p:sp>
        <p:sp>
          <p:nvSpPr>
            <p:cNvPr id="120866" name="Text Box 34"/>
            <p:cNvSpPr txBox="1">
              <a:spLocks noChangeArrowheads="1"/>
            </p:cNvSpPr>
            <p:nvPr/>
          </p:nvSpPr>
          <p:spPr bwMode="auto">
            <a:xfrm>
              <a:off x="2400" y="2688"/>
              <a:ext cx="43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dirty="0">
                  <a:solidFill>
                    <a:prstClr val="black"/>
                  </a:solidFill>
                  <a:latin typeface="Times New Roman" pitchFamily="18" charset="0"/>
                </a:rPr>
                <a:t>A &gt; B</a:t>
              </a:r>
            </a:p>
          </p:txBody>
        </p:sp>
        <p:sp>
          <p:nvSpPr>
            <p:cNvPr id="120867" name="Text Box 35"/>
            <p:cNvSpPr txBox="1">
              <a:spLocks noChangeArrowheads="1"/>
            </p:cNvSpPr>
            <p:nvPr/>
          </p:nvSpPr>
          <p:spPr bwMode="auto">
            <a:xfrm>
              <a:off x="2784" y="2832"/>
              <a:ext cx="43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A = B</a:t>
              </a:r>
            </a:p>
          </p:txBody>
        </p:sp>
        <p:sp>
          <p:nvSpPr>
            <p:cNvPr id="120868" name="Text Box 36"/>
            <p:cNvSpPr txBox="1">
              <a:spLocks noChangeArrowheads="1"/>
            </p:cNvSpPr>
            <p:nvPr/>
          </p:nvSpPr>
          <p:spPr bwMode="auto">
            <a:xfrm>
              <a:off x="2784" y="2995"/>
              <a:ext cx="43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A &lt; B</a:t>
              </a:r>
            </a:p>
          </p:txBody>
        </p:sp>
        <p:sp>
          <p:nvSpPr>
            <p:cNvPr id="120869" name="Text Box 37"/>
            <p:cNvSpPr txBox="1">
              <a:spLocks noChangeArrowheads="1"/>
            </p:cNvSpPr>
            <p:nvPr/>
          </p:nvSpPr>
          <p:spPr bwMode="auto">
            <a:xfrm>
              <a:off x="2784" y="2688"/>
              <a:ext cx="43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A &gt; B</a:t>
              </a:r>
            </a:p>
          </p:txBody>
        </p:sp>
        <p:sp>
          <p:nvSpPr>
            <p:cNvPr id="120872" name="Text Box 40"/>
            <p:cNvSpPr txBox="1">
              <a:spLocks noChangeArrowheads="1"/>
            </p:cNvSpPr>
            <p:nvPr/>
          </p:nvSpPr>
          <p:spPr bwMode="auto">
            <a:xfrm>
              <a:off x="2400" y="2112"/>
              <a:ext cx="172" cy="192"/>
            </a:xfrm>
            <a:prstGeom prst="rect">
              <a:avLst/>
            </a:prstGeom>
            <a:noFill/>
            <a:ln w="9525">
              <a:noFill/>
              <a:miter lim="800000"/>
              <a:headEnd/>
              <a:tailEnd/>
            </a:ln>
            <a:effectLst/>
          </p:spPr>
          <p:txBody>
            <a:bodyPr wrap="none">
              <a:spAutoFit/>
            </a:bodyPr>
            <a:lstStyle/>
            <a:p>
              <a:pPr defTabSz="914400" eaLnBrk="0" fontAlgn="base" hangingPunct="0">
                <a:spcBef>
                  <a:spcPct val="0"/>
                </a:spcBef>
                <a:spcAft>
                  <a:spcPct val="0"/>
                </a:spcAft>
              </a:pPr>
              <a:r>
                <a:rPr lang="en-US" sz="1400">
                  <a:solidFill>
                    <a:prstClr val="black"/>
                  </a:solidFill>
                  <a:latin typeface="Times New Roman" pitchFamily="18" charset="0"/>
                </a:rPr>
                <a:t>0</a:t>
              </a:r>
            </a:p>
          </p:txBody>
        </p:sp>
        <p:sp>
          <p:nvSpPr>
            <p:cNvPr id="120873" name="Text Box 41"/>
            <p:cNvSpPr txBox="1">
              <a:spLocks noChangeArrowheads="1"/>
            </p:cNvSpPr>
            <p:nvPr/>
          </p:nvSpPr>
          <p:spPr bwMode="auto">
            <a:xfrm>
              <a:off x="2400" y="3120"/>
              <a:ext cx="172" cy="192"/>
            </a:xfrm>
            <a:prstGeom prst="rect">
              <a:avLst/>
            </a:prstGeom>
            <a:noFill/>
            <a:ln w="9525">
              <a:noFill/>
              <a:miter lim="800000"/>
              <a:headEnd/>
              <a:tailEnd/>
            </a:ln>
            <a:effectLst/>
          </p:spPr>
          <p:txBody>
            <a:bodyPr wrap="none">
              <a:spAutoFit/>
            </a:bodyPr>
            <a:lstStyle/>
            <a:p>
              <a:pPr defTabSz="914400" eaLnBrk="0" fontAlgn="base" hangingPunct="0">
                <a:spcBef>
                  <a:spcPct val="0"/>
                </a:spcBef>
                <a:spcAft>
                  <a:spcPct val="0"/>
                </a:spcAft>
              </a:pPr>
              <a:r>
                <a:rPr lang="en-US" sz="1400">
                  <a:solidFill>
                    <a:prstClr val="black"/>
                  </a:solidFill>
                  <a:latin typeface="Times New Roman" pitchFamily="18" charset="0"/>
                </a:rPr>
                <a:t>0</a:t>
              </a:r>
            </a:p>
          </p:txBody>
        </p:sp>
        <p:sp>
          <p:nvSpPr>
            <p:cNvPr id="120874" name="Text Box 42"/>
            <p:cNvSpPr txBox="1">
              <a:spLocks noChangeArrowheads="1"/>
            </p:cNvSpPr>
            <p:nvPr/>
          </p:nvSpPr>
          <p:spPr bwMode="auto">
            <a:xfrm>
              <a:off x="2400" y="3552"/>
              <a:ext cx="172" cy="192"/>
            </a:xfrm>
            <a:prstGeom prst="rect">
              <a:avLst/>
            </a:prstGeom>
            <a:noFill/>
            <a:ln w="9525">
              <a:noFill/>
              <a:miter lim="800000"/>
              <a:headEnd/>
              <a:tailEnd/>
            </a:ln>
            <a:effectLst/>
          </p:spPr>
          <p:txBody>
            <a:bodyPr wrap="none">
              <a:spAutoFit/>
            </a:bodyPr>
            <a:lstStyle/>
            <a:p>
              <a:pPr defTabSz="914400" eaLnBrk="0" fontAlgn="base" hangingPunct="0">
                <a:spcBef>
                  <a:spcPct val="0"/>
                </a:spcBef>
                <a:spcAft>
                  <a:spcPct val="0"/>
                </a:spcAft>
              </a:pPr>
              <a:r>
                <a:rPr lang="en-US" sz="1400">
                  <a:solidFill>
                    <a:prstClr val="black"/>
                  </a:solidFill>
                  <a:latin typeface="Times New Roman" pitchFamily="18" charset="0"/>
                </a:rPr>
                <a:t>3</a:t>
              </a:r>
            </a:p>
          </p:txBody>
        </p:sp>
        <p:sp>
          <p:nvSpPr>
            <p:cNvPr id="120875" name="Text Box 43"/>
            <p:cNvSpPr txBox="1">
              <a:spLocks noChangeArrowheads="1"/>
            </p:cNvSpPr>
            <p:nvPr/>
          </p:nvSpPr>
          <p:spPr bwMode="auto">
            <a:xfrm>
              <a:off x="2400" y="2544"/>
              <a:ext cx="172" cy="192"/>
            </a:xfrm>
            <a:prstGeom prst="rect">
              <a:avLst/>
            </a:prstGeom>
            <a:noFill/>
            <a:ln w="9525">
              <a:noFill/>
              <a:miter lim="800000"/>
              <a:headEnd/>
              <a:tailEnd/>
            </a:ln>
            <a:effectLst/>
          </p:spPr>
          <p:txBody>
            <a:bodyPr wrap="none">
              <a:spAutoFit/>
            </a:bodyPr>
            <a:lstStyle/>
            <a:p>
              <a:pPr defTabSz="914400" eaLnBrk="0" fontAlgn="base" hangingPunct="0">
                <a:spcBef>
                  <a:spcPct val="0"/>
                </a:spcBef>
                <a:spcAft>
                  <a:spcPct val="0"/>
                </a:spcAft>
              </a:pPr>
              <a:r>
                <a:rPr lang="en-US" sz="1400">
                  <a:solidFill>
                    <a:prstClr val="black"/>
                  </a:solidFill>
                  <a:latin typeface="Times New Roman" pitchFamily="18" charset="0"/>
                </a:rPr>
                <a:t>3</a:t>
              </a:r>
            </a:p>
          </p:txBody>
        </p:sp>
        <p:sp>
          <p:nvSpPr>
            <p:cNvPr id="120876" name="Text Box 44"/>
            <p:cNvSpPr txBox="1">
              <a:spLocks noChangeArrowheads="1"/>
            </p:cNvSpPr>
            <p:nvPr/>
          </p:nvSpPr>
          <p:spPr bwMode="auto">
            <a:xfrm>
              <a:off x="2640" y="2304"/>
              <a:ext cx="21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A</a:t>
              </a:r>
            </a:p>
          </p:txBody>
        </p:sp>
        <p:sp>
          <p:nvSpPr>
            <p:cNvPr id="120877" name="Text Box 45"/>
            <p:cNvSpPr txBox="1">
              <a:spLocks noChangeArrowheads="1"/>
            </p:cNvSpPr>
            <p:nvPr/>
          </p:nvSpPr>
          <p:spPr bwMode="auto">
            <a:xfrm>
              <a:off x="2640" y="3216"/>
              <a:ext cx="21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A</a:t>
              </a:r>
            </a:p>
          </p:txBody>
        </p:sp>
      </p:grpSp>
      <p:sp>
        <p:nvSpPr>
          <p:cNvPr id="120878" name="Text Box 46"/>
          <p:cNvSpPr txBox="1">
            <a:spLocks noChangeArrowheads="1"/>
          </p:cNvSpPr>
          <p:nvPr/>
        </p:nvSpPr>
        <p:spPr bwMode="auto">
          <a:xfrm>
            <a:off x="7391400" y="5181601"/>
            <a:ext cx="2286000" cy="701675"/>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The IC shown is the 4-bit 74LS85.</a:t>
            </a:r>
          </a:p>
        </p:txBody>
      </p:sp>
    </p:spTree>
    <p:extLst>
      <p:ext uri="{BB962C8B-B14F-4D97-AF65-F5344CB8AC3E}">
        <p14:creationId xmlns:p14="http://schemas.microsoft.com/office/powerpoint/2010/main" val="39750879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20878"/>
                                        </p:tgtEl>
                                        <p:attrNameLst>
                                          <p:attrName>style.visibility</p:attrName>
                                        </p:attrNameLst>
                                      </p:cBhvr>
                                      <p:to>
                                        <p:strVal val="visible"/>
                                      </p:to>
                                    </p:set>
                                    <p:animEffect transition="in" filter="fade">
                                      <p:cBhvr>
                                        <p:cTn id="7" dur="1000"/>
                                        <p:tgtEl>
                                          <p:spTgt spid="120878"/>
                                        </p:tgtEl>
                                      </p:cBhvr>
                                    </p:animEffect>
                                    <p:anim calcmode="lin" valueType="num">
                                      <p:cBhvr>
                                        <p:cTn id="8" dur="1000" fill="hold"/>
                                        <p:tgtEl>
                                          <p:spTgt spid="120878"/>
                                        </p:tgtEl>
                                        <p:attrNameLst>
                                          <p:attrName>ppt_x</p:attrName>
                                        </p:attrNameLst>
                                      </p:cBhvr>
                                      <p:tavLst>
                                        <p:tav tm="0">
                                          <p:val>
                                            <p:strVal val="#ppt_x"/>
                                          </p:val>
                                        </p:tav>
                                        <p:tav tm="100000">
                                          <p:val>
                                            <p:strVal val="#ppt_x"/>
                                          </p:val>
                                        </p:tav>
                                      </p:tavLst>
                                    </p:anim>
                                    <p:anim calcmode="lin" valueType="num">
                                      <p:cBhvr>
                                        <p:cTn id="9" dur="900" decel="100000" fill="hold"/>
                                        <p:tgtEl>
                                          <p:spTgt spid="12087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087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78"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884" name="Rectangle 4"/>
          <p:cNvSpPr>
            <a:spLocks noChangeArrowheads="1"/>
          </p:cNvSpPr>
          <p:nvPr/>
        </p:nvSpPr>
        <p:spPr bwMode="auto">
          <a:xfrm>
            <a:off x="2438400" y="1143000"/>
            <a:ext cx="1507144" cy="400110"/>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2000">
                <a:solidFill>
                  <a:srgbClr val="FFFF99"/>
                </a:solidFill>
                <a:latin typeface="Times New Roman" pitchFamily="18" charset="0"/>
              </a:rPr>
              <a:t>Comparators</a:t>
            </a:r>
          </a:p>
        </p:txBody>
      </p:sp>
      <p:sp>
        <p:nvSpPr>
          <p:cNvPr id="122885" name="Text Box 5"/>
          <p:cNvSpPr txBox="1">
            <a:spLocks noChangeArrowheads="1"/>
          </p:cNvSpPr>
          <p:nvPr/>
        </p:nvSpPr>
        <p:spPr bwMode="auto">
          <a:xfrm>
            <a:off x="2667000" y="1676401"/>
            <a:ext cx="7315200" cy="701675"/>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dirty="0">
                <a:solidFill>
                  <a:prstClr val="black"/>
                </a:solidFill>
                <a:latin typeface="Times New Roman" pitchFamily="18" charset="0"/>
              </a:rPr>
              <a:t>IC comparators can be expanded using the cascading inputs as shown. The lowest order comparator has a HIGH on the </a:t>
            </a:r>
            <a:r>
              <a:rPr lang="en-US" sz="2000" i="1" dirty="0">
                <a:solidFill>
                  <a:prstClr val="black"/>
                </a:solidFill>
                <a:latin typeface="Times New Roman" pitchFamily="18" charset="0"/>
              </a:rPr>
              <a:t>A = B</a:t>
            </a:r>
            <a:r>
              <a:rPr lang="en-US" sz="2000" dirty="0">
                <a:solidFill>
                  <a:prstClr val="black"/>
                </a:solidFill>
                <a:latin typeface="Times New Roman" pitchFamily="18" charset="0"/>
              </a:rPr>
              <a:t> input. </a:t>
            </a:r>
          </a:p>
        </p:txBody>
      </p:sp>
      <p:grpSp>
        <p:nvGrpSpPr>
          <p:cNvPr id="2" name="Group 57"/>
          <p:cNvGrpSpPr>
            <a:grpSpLocks/>
          </p:cNvGrpSpPr>
          <p:nvPr/>
        </p:nvGrpSpPr>
        <p:grpSpPr bwMode="auto">
          <a:xfrm>
            <a:off x="3124200" y="2438400"/>
            <a:ext cx="7239000" cy="3505200"/>
            <a:chOff x="1008" y="1536"/>
            <a:chExt cx="4560" cy="2208"/>
          </a:xfrm>
        </p:grpSpPr>
        <p:graphicFrame>
          <p:nvGraphicFramePr>
            <p:cNvPr id="122912" name="Object 32"/>
            <p:cNvGraphicFramePr>
              <a:graphicFrameLocks noChangeAspect="1"/>
            </p:cNvGraphicFramePr>
            <p:nvPr/>
          </p:nvGraphicFramePr>
          <p:xfrm>
            <a:off x="1440" y="1720"/>
            <a:ext cx="3216" cy="2024"/>
          </p:xfrm>
          <a:graphic>
            <a:graphicData uri="http://schemas.openxmlformats.org/presentationml/2006/ole">
              <mc:AlternateContent xmlns:mc="http://schemas.openxmlformats.org/markup-compatibility/2006">
                <mc:Choice xmlns:v="urn:schemas-microsoft-com:vml" Requires="v">
                  <p:oleObj spid="_x0000_s36878" name="CorelDRAW" r:id="rId4" imgW="3337560" imgH="2074680" progId="">
                    <p:embed/>
                  </p:oleObj>
                </mc:Choice>
                <mc:Fallback>
                  <p:oleObj name="CorelDRAW" r:id="rId4" imgW="3337560" imgH="207468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0" y="1720"/>
                          <a:ext cx="3216" cy="2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886" name="Text Box 6"/>
            <p:cNvSpPr txBox="1">
              <a:spLocks noChangeArrowheads="1"/>
            </p:cNvSpPr>
            <p:nvPr/>
          </p:nvSpPr>
          <p:spPr bwMode="auto">
            <a:xfrm>
              <a:off x="4656" y="2544"/>
              <a:ext cx="91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srgbClr val="FF0000"/>
                  </a:solidFill>
                  <a:latin typeface="Times New Roman" pitchFamily="18" charset="0"/>
                </a:rPr>
                <a:t>Outputs</a:t>
              </a:r>
            </a:p>
          </p:txBody>
        </p:sp>
        <p:sp>
          <p:nvSpPr>
            <p:cNvPr id="122889" name="Text Box 9"/>
            <p:cNvSpPr txBox="1">
              <a:spLocks noChangeArrowheads="1"/>
            </p:cNvSpPr>
            <p:nvPr/>
          </p:nvSpPr>
          <p:spPr bwMode="auto">
            <a:xfrm>
              <a:off x="1392" y="1900"/>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1</a:t>
              </a:r>
              <a:endParaRPr lang="en-US" sz="1600">
                <a:solidFill>
                  <a:srgbClr val="FF0000"/>
                </a:solidFill>
              </a:endParaRPr>
            </a:p>
          </p:txBody>
        </p:sp>
        <p:sp>
          <p:nvSpPr>
            <p:cNvPr id="122890" name="Text Box 10"/>
            <p:cNvSpPr txBox="1">
              <a:spLocks noChangeArrowheads="1"/>
            </p:cNvSpPr>
            <p:nvPr/>
          </p:nvSpPr>
          <p:spPr bwMode="auto">
            <a:xfrm>
              <a:off x="1392" y="1756"/>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0</a:t>
              </a:r>
              <a:endParaRPr lang="en-US" sz="1600">
                <a:solidFill>
                  <a:srgbClr val="FF0000"/>
                </a:solidFill>
              </a:endParaRPr>
            </a:p>
          </p:txBody>
        </p:sp>
        <p:sp>
          <p:nvSpPr>
            <p:cNvPr id="122891" name="Text Box 11"/>
            <p:cNvSpPr txBox="1">
              <a:spLocks noChangeArrowheads="1"/>
            </p:cNvSpPr>
            <p:nvPr/>
          </p:nvSpPr>
          <p:spPr bwMode="auto">
            <a:xfrm>
              <a:off x="1392" y="2044"/>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2</a:t>
              </a:r>
              <a:endParaRPr lang="en-US" sz="1600">
                <a:solidFill>
                  <a:srgbClr val="FF0000"/>
                </a:solidFill>
              </a:endParaRPr>
            </a:p>
          </p:txBody>
        </p:sp>
        <p:sp>
          <p:nvSpPr>
            <p:cNvPr id="122892" name="Text Box 12"/>
            <p:cNvSpPr txBox="1">
              <a:spLocks noChangeArrowheads="1"/>
            </p:cNvSpPr>
            <p:nvPr/>
          </p:nvSpPr>
          <p:spPr bwMode="auto">
            <a:xfrm>
              <a:off x="1392" y="2188"/>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3</a:t>
              </a:r>
              <a:endParaRPr lang="en-US" sz="1600">
                <a:solidFill>
                  <a:srgbClr val="FF0000"/>
                </a:solidFill>
              </a:endParaRPr>
            </a:p>
          </p:txBody>
        </p:sp>
        <p:sp>
          <p:nvSpPr>
            <p:cNvPr id="122893" name="Text Box 13"/>
            <p:cNvSpPr txBox="1">
              <a:spLocks noChangeArrowheads="1"/>
            </p:cNvSpPr>
            <p:nvPr/>
          </p:nvSpPr>
          <p:spPr bwMode="auto">
            <a:xfrm>
              <a:off x="1392" y="3004"/>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B</a:t>
              </a:r>
              <a:r>
                <a:rPr lang="en-US" sz="1600" baseline="-25000">
                  <a:solidFill>
                    <a:srgbClr val="FF0000"/>
                  </a:solidFill>
                </a:rPr>
                <a:t>1</a:t>
              </a:r>
              <a:endParaRPr lang="en-US" sz="1600">
                <a:solidFill>
                  <a:srgbClr val="FF0000"/>
                </a:solidFill>
              </a:endParaRPr>
            </a:p>
          </p:txBody>
        </p:sp>
        <p:sp>
          <p:nvSpPr>
            <p:cNvPr id="122894" name="Text Box 14"/>
            <p:cNvSpPr txBox="1">
              <a:spLocks noChangeArrowheads="1"/>
            </p:cNvSpPr>
            <p:nvPr/>
          </p:nvSpPr>
          <p:spPr bwMode="auto">
            <a:xfrm>
              <a:off x="1392" y="2840"/>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B</a:t>
              </a:r>
              <a:r>
                <a:rPr lang="en-US" sz="1600" baseline="-25000">
                  <a:solidFill>
                    <a:srgbClr val="FF0000"/>
                  </a:solidFill>
                </a:rPr>
                <a:t>0</a:t>
              </a:r>
              <a:endParaRPr lang="en-US" sz="1600">
                <a:solidFill>
                  <a:srgbClr val="FF0000"/>
                </a:solidFill>
              </a:endParaRPr>
            </a:p>
          </p:txBody>
        </p:sp>
        <p:sp>
          <p:nvSpPr>
            <p:cNvPr id="122895" name="Text Box 15"/>
            <p:cNvSpPr txBox="1">
              <a:spLocks noChangeArrowheads="1"/>
            </p:cNvSpPr>
            <p:nvPr/>
          </p:nvSpPr>
          <p:spPr bwMode="auto">
            <a:xfrm>
              <a:off x="1392" y="3148"/>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B</a:t>
              </a:r>
              <a:r>
                <a:rPr lang="en-US" sz="1600" baseline="-25000">
                  <a:solidFill>
                    <a:srgbClr val="FF0000"/>
                  </a:solidFill>
                </a:rPr>
                <a:t>2</a:t>
              </a:r>
              <a:endParaRPr lang="en-US" sz="1600">
                <a:solidFill>
                  <a:srgbClr val="FF0000"/>
                </a:solidFill>
              </a:endParaRPr>
            </a:p>
          </p:txBody>
        </p:sp>
        <p:sp>
          <p:nvSpPr>
            <p:cNvPr id="122896" name="Text Box 16"/>
            <p:cNvSpPr txBox="1">
              <a:spLocks noChangeArrowheads="1"/>
            </p:cNvSpPr>
            <p:nvPr/>
          </p:nvSpPr>
          <p:spPr bwMode="auto">
            <a:xfrm>
              <a:off x="1392" y="3292"/>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B</a:t>
              </a:r>
              <a:r>
                <a:rPr lang="en-US" sz="1600" baseline="-25000">
                  <a:solidFill>
                    <a:srgbClr val="FF0000"/>
                  </a:solidFill>
                </a:rPr>
                <a:t>3</a:t>
              </a:r>
              <a:endParaRPr lang="en-US" sz="1600">
                <a:solidFill>
                  <a:srgbClr val="FF0000"/>
                </a:solidFill>
              </a:endParaRPr>
            </a:p>
          </p:txBody>
        </p:sp>
        <p:sp>
          <p:nvSpPr>
            <p:cNvPr id="122898" name="Text Box 18"/>
            <p:cNvSpPr txBox="1">
              <a:spLocks noChangeArrowheads="1"/>
            </p:cNvSpPr>
            <p:nvPr/>
          </p:nvSpPr>
          <p:spPr bwMode="auto">
            <a:xfrm>
              <a:off x="2112" y="1776"/>
              <a:ext cx="624"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prstClr val="black"/>
                  </a:solidFill>
                  <a:latin typeface="Times New Roman" pitchFamily="18" charset="0"/>
                </a:rPr>
                <a:t>COMP</a:t>
              </a:r>
            </a:p>
          </p:txBody>
        </p:sp>
        <p:sp>
          <p:nvSpPr>
            <p:cNvPr id="122899" name="Text Box 19"/>
            <p:cNvSpPr txBox="1">
              <a:spLocks noChangeArrowheads="1"/>
            </p:cNvSpPr>
            <p:nvPr/>
          </p:nvSpPr>
          <p:spPr bwMode="auto">
            <a:xfrm>
              <a:off x="1920" y="2592"/>
              <a:ext cx="43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A = B</a:t>
              </a:r>
            </a:p>
          </p:txBody>
        </p:sp>
        <p:sp>
          <p:nvSpPr>
            <p:cNvPr id="122900" name="Text Box 20"/>
            <p:cNvSpPr txBox="1">
              <a:spLocks noChangeArrowheads="1"/>
            </p:cNvSpPr>
            <p:nvPr/>
          </p:nvSpPr>
          <p:spPr bwMode="auto">
            <a:xfrm>
              <a:off x="1920" y="2755"/>
              <a:ext cx="43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A &lt; B</a:t>
              </a:r>
            </a:p>
          </p:txBody>
        </p:sp>
        <p:sp>
          <p:nvSpPr>
            <p:cNvPr id="122901" name="Text Box 21"/>
            <p:cNvSpPr txBox="1">
              <a:spLocks noChangeArrowheads="1"/>
            </p:cNvSpPr>
            <p:nvPr/>
          </p:nvSpPr>
          <p:spPr bwMode="auto">
            <a:xfrm>
              <a:off x="1920" y="2448"/>
              <a:ext cx="43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A &gt; B</a:t>
              </a:r>
            </a:p>
          </p:txBody>
        </p:sp>
        <p:sp>
          <p:nvSpPr>
            <p:cNvPr id="122902" name="Text Box 22"/>
            <p:cNvSpPr txBox="1">
              <a:spLocks noChangeArrowheads="1"/>
            </p:cNvSpPr>
            <p:nvPr/>
          </p:nvSpPr>
          <p:spPr bwMode="auto">
            <a:xfrm>
              <a:off x="2304" y="2592"/>
              <a:ext cx="43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A = B</a:t>
              </a:r>
            </a:p>
          </p:txBody>
        </p:sp>
        <p:sp>
          <p:nvSpPr>
            <p:cNvPr id="122903" name="Text Box 23"/>
            <p:cNvSpPr txBox="1">
              <a:spLocks noChangeArrowheads="1"/>
            </p:cNvSpPr>
            <p:nvPr/>
          </p:nvSpPr>
          <p:spPr bwMode="auto">
            <a:xfrm>
              <a:off x="2304" y="2755"/>
              <a:ext cx="43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A &lt; B</a:t>
              </a:r>
            </a:p>
          </p:txBody>
        </p:sp>
        <p:sp>
          <p:nvSpPr>
            <p:cNvPr id="122904" name="Text Box 24"/>
            <p:cNvSpPr txBox="1">
              <a:spLocks noChangeArrowheads="1"/>
            </p:cNvSpPr>
            <p:nvPr/>
          </p:nvSpPr>
          <p:spPr bwMode="auto">
            <a:xfrm>
              <a:off x="2304" y="2448"/>
              <a:ext cx="43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A &gt; B</a:t>
              </a:r>
            </a:p>
          </p:txBody>
        </p:sp>
        <p:sp>
          <p:nvSpPr>
            <p:cNvPr id="122905" name="Text Box 25"/>
            <p:cNvSpPr txBox="1">
              <a:spLocks noChangeArrowheads="1"/>
            </p:cNvSpPr>
            <p:nvPr/>
          </p:nvSpPr>
          <p:spPr bwMode="auto">
            <a:xfrm>
              <a:off x="1920" y="1872"/>
              <a:ext cx="172" cy="192"/>
            </a:xfrm>
            <a:prstGeom prst="rect">
              <a:avLst/>
            </a:prstGeom>
            <a:noFill/>
            <a:ln w="9525">
              <a:noFill/>
              <a:miter lim="800000"/>
              <a:headEnd/>
              <a:tailEnd/>
            </a:ln>
            <a:effectLst/>
          </p:spPr>
          <p:txBody>
            <a:bodyPr wrap="none">
              <a:spAutoFit/>
            </a:bodyPr>
            <a:lstStyle/>
            <a:p>
              <a:pPr defTabSz="914400" eaLnBrk="0" fontAlgn="base" hangingPunct="0">
                <a:spcBef>
                  <a:spcPct val="0"/>
                </a:spcBef>
                <a:spcAft>
                  <a:spcPct val="0"/>
                </a:spcAft>
              </a:pPr>
              <a:r>
                <a:rPr lang="en-US" sz="1400">
                  <a:solidFill>
                    <a:prstClr val="black"/>
                  </a:solidFill>
                  <a:latin typeface="Times New Roman" pitchFamily="18" charset="0"/>
                </a:rPr>
                <a:t>0</a:t>
              </a:r>
            </a:p>
          </p:txBody>
        </p:sp>
        <p:sp>
          <p:nvSpPr>
            <p:cNvPr id="122906" name="Text Box 26"/>
            <p:cNvSpPr txBox="1">
              <a:spLocks noChangeArrowheads="1"/>
            </p:cNvSpPr>
            <p:nvPr/>
          </p:nvSpPr>
          <p:spPr bwMode="auto">
            <a:xfrm>
              <a:off x="1920" y="2880"/>
              <a:ext cx="172" cy="192"/>
            </a:xfrm>
            <a:prstGeom prst="rect">
              <a:avLst/>
            </a:prstGeom>
            <a:noFill/>
            <a:ln w="9525">
              <a:noFill/>
              <a:miter lim="800000"/>
              <a:headEnd/>
              <a:tailEnd/>
            </a:ln>
            <a:effectLst/>
          </p:spPr>
          <p:txBody>
            <a:bodyPr wrap="none">
              <a:spAutoFit/>
            </a:bodyPr>
            <a:lstStyle/>
            <a:p>
              <a:pPr defTabSz="914400" eaLnBrk="0" fontAlgn="base" hangingPunct="0">
                <a:spcBef>
                  <a:spcPct val="0"/>
                </a:spcBef>
                <a:spcAft>
                  <a:spcPct val="0"/>
                </a:spcAft>
              </a:pPr>
              <a:r>
                <a:rPr lang="en-US" sz="1400">
                  <a:solidFill>
                    <a:prstClr val="black"/>
                  </a:solidFill>
                  <a:latin typeface="Times New Roman" pitchFamily="18" charset="0"/>
                </a:rPr>
                <a:t>0</a:t>
              </a:r>
            </a:p>
          </p:txBody>
        </p:sp>
        <p:sp>
          <p:nvSpPr>
            <p:cNvPr id="122907" name="Text Box 27"/>
            <p:cNvSpPr txBox="1">
              <a:spLocks noChangeArrowheads="1"/>
            </p:cNvSpPr>
            <p:nvPr/>
          </p:nvSpPr>
          <p:spPr bwMode="auto">
            <a:xfrm>
              <a:off x="1920" y="3312"/>
              <a:ext cx="172" cy="192"/>
            </a:xfrm>
            <a:prstGeom prst="rect">
              <a:avLst/>
            </a:prstGeom>
            <a:noFill/>
            <a:ln w="9525">
              <a:noFill/>
              <a:miter lim="800000"/>
              <a:headEnd/>
              <a:tailEnd/>
            </a:ln>
            <a:effectLst/>
          </p:spPr>
          <p:txBody>
            <a:bodyPr wrap="none">
              <a:spAutoFit/>
            </a:bodyPr>
            <a:lstStyle/>
            <a:p>
              <a:pPr defTabSz="914400" eaLnBrk="0" fontAlgn="base" hangingPunct="0">
                <a:spcBef>
                  <a:spcPct val="0"/>
                </a:spcBef>
                <a:spcAft>
                  <a:spcPct val="0"/>
                </a:spcAft>
              </a:pPr>
              <a:r>
                <a:rPr lang="en-US" sz="1400">
                  <a:solidFill>
                    <a:prstClr val="black"/>
                  </a:solidFill>
                  <a:latin typeface="Times New Roman" pitchFamily="18" charset="0"/>
                </a:rPr>
                <a:t>3</a:t>
              </a:r>
            </a:p>
          </p:txBody>
        </p:sp>
        <p:sp>
          <p:nvSpPr>
            <p:cNvPr id="122908" name="Text Box 28"/>
            <p:cNvSpPr txBox="1">
              <a:spLocks noChangeArrowheads="1"/>
            </p:cNvSpPr>
            <p:nvPr/>
          </p:nvSpPr>
          <p:spPr bwMode="auto">
            <a:xfrm>
              <a:off x="1920" y="2304"/>
              <a:ext cx="172" cy="192"/>
            </a:xfrm>
            <a:prstGeom prst="rect">
              <a:avLst/>
            </a:prstGeom>
            <a:noFill/>
            <a:ln w="9525">
              <a:noFill/>
              <a:miter lim="800000"/>
              <a:headEnd/>
              <a:tailEnd/>
            </a:ln>
            <a:effectLst/>
          </p:spPr>
          <p:txBody>
            <a:bodyPr wrap="none">
              <a:spAutoFit/>
            </a:bodyPr>
            <a:lstStyle/>
            <a:p>
              <a:pPr defTabSz="914400" eaLnBrk="0" fontAlgn="base" hangingPunct="0">
                <a:spcBef>
                  <a:spcPct val="0"/>
                </a:spcBef>
                <a:spcAft>
                  <a:spcPct val="0"/>
                </a:spcAft>
              </a:pPr>
              <a:r>
                <a:rPr lang="en-US" sz="1400">
                  <a:solidFill>
                    <a:prstClr val="black"/>
                  </a:solidFill>
                  <a:latin typeface="Times New Roman" pitchFamily="18" charset="0"/>
                </a:rPr>
                <a:t>3</a:t>
              </a:r>
            </a:p>
          </p:txBody>
        </p:sp>
        <p:sp>
          <p:nvSpPr>
            <p:cNvPr id="122909" name="Text Box 29"/>
            <p:cNvSpPr txBox="1">
              <a:spLocks noChangeArrowheads="1"/>
            </p:cNvSpPr>
            <p:nvPr/>
          </p:nvSpPr>
          <p:spPr bwMode="auto">
            <a:xfrm>
              <a:off x="2160" y="2064"/>
              <a:ext cx="21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A</a:t>
              </a:r>
            </a:p>
          </p:txBody>
        </p:sp>
        <p:sp>
          <p:nvSpPr>
            <p:cNvPr id="122910" name="Text Box 30"/>
            <p:cNvSpPr txBox="1">
              <a:spLocks noChangeArrowheads="1"/>
            </p:cNvSpPr>
            <p:nvPr/>
          </p:nvSpPr>
          <p:spPr bwMode="auto">
            <a:xfrm>
              <a:off x="2160" y="2976"/>
              <a:ext cx="21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dirty="0">
                  <a:solidFill>
                    <a:prstClr val="black"/>
                  </a:solidFill>
                  <a:latin typeface="Times New Roman" pitchFamily="18" charset="0"/>
                </a:rPr>
                <a:t>B</a:t>
              </a:r>
            </a:p>
          </p:txBody>
        </p:sp>
        <p:sp>
          <p:nvSpPr>
            <p:cNvPr id="122913" name="Text Box 33"/>
            <p:cNvSpPr txBox="1">
              <a:spLocks noChangeArrowheads="1"/>
            </p:cNvSpPr>
            <p:nvPr/>
          </p:nvSpPr>
          <p:spPr bwMode="auto">
            <a:xfrm>
              <a:off x="2880" y="1900"/>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5</a:t>
              </a:r>
              <a:endParaRPr lang="en-US" sz="1600">
                <a:solidFill>
                  <a:srgbClr val="FF0000"/>
                </a:solidFill>
              </a:endParaRPr>
            </a:p>
          </p:txBody>
        </p:sp>
        <p:sp>
          <p:nvSpPr>
            <p:cNvPr id="122914" name="Text Box 34"/>
            <p:cNvSpPr txBox="1">
              <a:spLocks noChangeArrowheads="1"/>
            </p:cNvSpPr>
            <p:nvPr/>
          </p:nvSpPr>
          <p:spPr bwMode="auto">
            <a:xfrm>
              <a:off x="2880" y="1756"/>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4</a:t>
              </a:r>
              <a:endParaRPr lang="en-US" sz="1600">
                <a:solidFill>
                  <a:srgbClr val="FF0000"/>
                </a:solidFill>
              </a:endParaRPr>
            </a:p>
          </p:txBody>
        </p:sp>
        <p:sp>
          <p:nvSpPr>
            <p:cNvPr id="122915" name="Text Box 35"/>
            <p:cNvSpPr txBox="1">
              <a:spLocks noChangeArrowheads="1"/>
            </p:cNvSpPr>
            <p:nvPr/>
          </p:nvSpPr>
          <p:spPr bwMode="auto">
            <a:xfrm>
              <a:off x="2880" y="2044"/>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6</a:t>
              </a:r>
              <a:endParaRPr lang="en-US" sz="1600">
                <a:solidFill>
                  <a:srgbClr val="FF0000"/>
                </a:solidFill>
              </a:endParaRPr>
            </a:p>
          </p:txBody>
        </p:sp>
        <p:sp>
          <p:nvSpPr>
            <p:cNvPr id="122916" name="Text Box 36"/>
            <p:cNvSpPr txBox="1">
              <a:spLocks noChangeArrowheads="1"/>
            </p:cNvSpPr>
            <p:nvPr/>
          </p:nvSpPr>
          <p:spPr bwMode="auto">
            <a:xfrm>
              <a:off x="2880" y="2188"/>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7</a:t>
              </a:r>
              <a:endParaRPr lang="en-US" sz="1600">
                <a:solidFill>
                  <a:srgbClr val="FF0000"/>
                </a:solidFill>
              </a:endParaRPr>
            </a:p>
          </p:txBody>
        </p:sp>
        <p:sp>
          <p:nvSpPr>
            <p:cNvPr id="122917" name="Text Box 37"/>
            <p:cNvSpPr txBox="1">
              <a:spLocks noChangeArrowheads="1"/>
            </p:cNvSpPr>
            <p:nvPr/>
          </p:nvSpPr>
          <p:spPr bwMode="auto">
            <a:xfrm>
              <a:off x="2880" y="3004"/>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B</a:t>
              </a:r>
              <a:r>
                <a:rPr lang="en-US" sz="1600" baseline="-25000">
                  <a:solidFill>
                    <a:srgbClr val="FF0000"/>
                  </a:solidFill>
                </a:rPr>
                <a:t>5</a:t>
              </a:r>
              <a:endParaRPr lang="en-US" sz="1600">
                <a:solidFill>
                  <a:srgbClr val="FF0000"/>
                </a:solidFill>
              </a:endParaRPr>
            </a:p>
          </p:txBody>
        </p:sp>
        <p:sp>
          <p:nvSpPr>
            <p:cNvPr id="122918" name="Text Box 38"/>
            <p:cNvSpPr txBox="1">
              <a:spLocks noChangeArrowheads="1"/>
            </p:cNvSpPr>
            <p:nvPr/>
          </p:nvSpPr>
          <p:spPr bwMode="auto">
            <a:xfrm>
              <a:off x="2880" y="2840"/>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B</a:t>
              </a:r>
              <a:r>
                <a:rPr lang="en-US" sz="1600" baseline="-25000">
                  <a:solidFill>
                    <a:srgbClr val="FF0000"/>
                  </a:solidFill>
                </a:rPr>
                <a:t>4</a:t>
              </a:r>
              <a:endParaRPr lang="en-US" sz="1600">
                <a:solidFill>
                  <a:srgbClr val="FF0000"/>
                </a:solidFill>
              </a:endParaRPr>
            </a:p>
          </p:txBody>
        </p:sp>
        <p:sp>
          <p:nvSpPr>
            <p:cNvPr id="122919" name="Text Box 39"/>
            <p:cNvSpPr txBox="1">
              <a:spLocks noChangeArrowheads="1"/>
            </p:cNvSpPr>
            <p:nvPr/>
          </p:nvSpPr>
          <p:spPr bwMode="auto">
            <a:xfrm>
              <a:off x="2880" y="3168"/>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B</a:t>
              </a:r>
              <a:r>
                <a:rPr lang="en-US" sz="1600" baseline="-25000">
                  <a:solidFill>
                    <a:srgbClr val="FF0000"/>
                  </a:solidFill>
                </a:rPr>
                <a:t>6</a:t>
              </a:r>
              <a:endParaRPr lang="en-US" sz="1600">
                <a:solidFill>
                  <a:srgbClr val="FF0000"/>
                </a:solidFill>
              </a:endParaRPr>
            </a:p>
          </p:txBody>
        </p:sp>
        <p:sp>
          <p:nvSpPr>
            <p:cNvPr id="122920" name="Text Box 40"/>
            <p:cNvSpPr txBox="1">
              <a:spLocks noChangeArrowheads="1"/>
            </p:cNvSpPr>
            <p:nvPr/>
          </p:nvSpPr>
          <p:spPr bwMode="auto">
            <a:xfrm>
              <a:off x="2880" y="3312"/>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B</a:t>
              </a:r>
              <a:r>
                <a:rPr lang="en-US" sz="1600" baseline="-25000">
                  <a:solidFill>
                    <a:srgbClr val="FF0000"/>
                  </a:solidFill>
                </a:rPr>
                <a:t>7</a:t>
              </a:r>
              <a:endParaRPr lang="en-US" sz="1600">
                <a:solidFill>
                  <a:srgbClr val="FF0000"/>
                </a:solidFill>
              </a:endParaRPr>
            </a:p>
          </p:txBody>
        </p:sp>
        <p:sp>
          <p:nvSpPr>
            <p:cNvPr id="122921" name="Text Box 41"/>
            <p:cNvSpPr txBox="1">
              <a:spLocks noChangeArrowheads="1"/>
            </p:cNvSpPr>
            <p:nvPr/>
          </p:nvSpPr>
          <p:spPr bwMode="auto">
            <a:xfrm>
              <a:off x="1008" y="2544"/>
              <a:ext cx="528"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srgbClr val="FF0000"/>
                  </a:solidFill>
                  <a:latin typeface="Times New Roman" pitchFamily="18" charset="0"/>
                </a:rPr>
                <a:t>+5.0 V</a:t>
              </a:r>
            </a:p>
          </p:txBody>
        </p:sp>
        <p:sp>
          <p:nvSpPr>
            <p:cNvPr id="122922" name="Text Box 42"/>
            <p:cNvSpPr txBox="1">
              <a:spLocks noChangeArrowheads="1"/>
            </p:cNvSpPr>
            <p:nvPr/>
          </p:nvSpPr>
          <p:spPr bwMode="auto">
            <a:xfrm>
              <a:off x="3648" y="1776"/>
              <a:ext cx="624"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prstClr val="black"/>
                  </a:solidFill>
                  <a:latin typeface="Times New Roman" pitchFamily="18" charset="0"/>
                </a:rPr>
                <a:t>COMP</a:t>
              </a:r>
            </a:p>
          </p:txBody>
        </p:sp>
        <p:sp>
          <p:nvSpPr>
            <p:cNvPr id="122923" name="Text Box 43"/>
            <p:cNvSpPr txBox="1">
              <a:spLocks noChangeArrowheads="1"/>
            </p:cNvSpPr>
            <p:nvPr/>
          </p:nvSpPr>
          <p:spPr bwMode="auto">
            <a:xfrm>
              <a:off x="3456" y="2592"/>
              <a:ext cx="43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A = B</a:t>
              </a:r>
            </a:p>
          </p:txBody>
        </p:sp>
        <p:sp>
          <p:nvSpPr>
            <p:cNvPr id="122924" name="Text Box 44"/>
            <p:cNvSpPr txBox="1">
              <a:spLocks noChangeArrowheads="1"/>
            </p:cNvSpPr>
            <p:nvPr/>
          </p:nvSpPr>
          <p:spPr bwMode="auto">
            <a:xfrm>
              <a:off x="3456" y="2755"/>
              <a:ext cx="43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A &lt; B</a:t>
              </a:r>
            </a:p>
          </p:txBody>
        </p:sp>
        <p:sp>
          <p:nvSpPr>
            <p:cNvPr id="122925" name="Text Box 45"/>
            <p:cNvSpPr txBox="1">
              <a:spLocks noChangeArrowheads="1"/>
            </p:cNvSpPr>
            <p:nvPr/>
          </p:nvSpPr>
          <p:spPr bwMode="auto">
            <a:xfrm>
              <a:off x="3456" y="2448"/>
              <a:ext cx="43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A &gt; B</a:t>
              </a:r>
            </a:p>
          </p:txBody>
        </p:sp>
        <p:sp>
          <p:nvSpPr>
            <p:cNvPr id="122926" name="Text Box 46"/>
            <p:cNvSpPr txBox="1">
              <a:spLocks noChangeArrowheads="1"/>
            </p:cNvSpPr>
            <p:nvPr/>
          </p:nvSpPr>
          <p:spPr bwMode="auto">
            <a:xfrm>
              <a:off x="3840" y="2592"/>
              <a:ext cx="43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A = B</a:t>
              </a:r>
            </a:p>
          </p:txBody>
        </p:sp>
        <p:sp>
          <p:nvSpPr>
            <p:cNvPr id="122927" name="Text Box 47"/>
            <p:cNvSpPr txBox="1">
              <a:spLocks noChangeArrowheads="1"/>
            </p:cNvSpPr>
            <p:nvPr/>
          </p:nvSpPr>
          <p:spPr bwMode="auto">
            <a:xfrm>
              <a:off x="3840" y="2755"/>
              <a:ext cx="43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A &lt; B</a:t>
              </a:r>
            </a:p>
          </p:txBody>
        </p:sp>
        <p:sp>
          <p:nvSpPr>
            <p:cNvPr id="122928" name="Text Box 48"/>
            <p:cNvSpPr txBox="1">
              <a:spLocks noChangeArrowheads="1"/>
            </p:cNvSpPr>
            <p:nvPr/>
          </p:nvSpPr>
          <p:spPr bwMode="auto">
            <a:xfrm>
              <a:off x="3840" y="2448"/>
              <a:ext cx="43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A &gt; B</a:t>
              </a:r>
            </a:p>
          </p:txBody>
        </p:sp>
        <p:sp>
          <p:nvSpPr>
            <p:cNvPr id="122929" name="Text Box 49"/>
            <p:cNvSpPr txBox="1">
              <a:spLocks noChangeArrowheads="1"/>
            </p:cNvSpPr>
            <p:nvPr/>
          </p:nvSpPr>
          <p:spPr bwMode="auto">
            <a:xfrm>
              <a:off x="3456" y="1872"/>
              <a:ext cx="172" cy="192"/>
            </a:xfrm>
            <a:prstGeom prst="rect">
              <a:avLst/>
            </a:prstGeom>
            <a:noFill/>
            <a:ln w="9525">
              <a:noFill/>
              <a:miter lim="800000"/>
              <a:headEnd/>
              <a:tailEnd/>
            </a:ln>
            <a:effectLst/>
          </p:spPr>
          <p:txBody>
            <a:bodyPr wrap="none">
              <a:spAutoFit/>
            </a:bodyPr>
            <a:lstStyle/>
            <a:p>
              <a:pPr defTabSz="914400" eaLnBrk="0" fontAlgn="base" hangingPunct="0">
                <a:spcBef>
                  <a:spcPct val="0"/>
                </a:spcBef>
                <a:spcAft>
                  <a:spcPct val="0"/>
                </a:spcAft>
              </a:pPr>
              <a:r>
                <a:rPr lang="en-US" sz="1400">
                  <a:solidFill>
                    <a:prstClr val="black"/>
                  </a:solidFill>
                  <a:latin typeface="Times New Roman" pitchFamily="18" charset="0"/>
                </a:rPr>
                <a:t>0</a:t>
              </a:r>
            </a:p>
          </p:txBody>
        </p:sp>
        <p:sp>
          <p:nvSpPr>
            <p:cNvPr id="122930" name="Text Box 50"/>
            <p:cNvSpPr txBox="1">
              <a:spLocks noChangeArrowheads="1"/>
            </p:cNvSpPr>
            <p:nvPr/>
          </p:nvSpPr>
          <p:spPr bwMode="auto">
            <a:xfrm>
              <a:off x="3456" y="2880"/>
              <a:ext cx="172" cy="192"/>
            </a:xfrm>
            <a:prstGeom prst="rect">
              <a:avLst/>
            </a:prstGeom>
            <a:noFill/>
            <a:ln w="9525">
              <a:noFill/>
              <a:miter lim="800000"/>
              <a:headEnd/>
              <a:tailEnd/>
            </a:ln>
            <a:effectLst/>
          </p:spPr>
          <p:txBody>
            <a:bodyPr wrap="none">
              <a:spAutoFit/>
            </a:bodyPr>
            <a:lstStyle/>
            <a:p>
              <a:pPr defTabSz="914400" eaLnBrk="0" fontAlgn="base" hangingPunct="0">
                <a:spcBef>
                  <a:spcPct val="0"/>
                </a:spcBef>
                <a:spcAft>
                  <a:spcPct val="0"/>
                </a:spcAft>
              </a:pPr>
              <a:r>
                <a:rPr lang="en-US" sz="1400">
                  <a:solidFill>
                    <a:prstClr val="black"/>
                  </a:solidFill>
                  <a:latin typeface="Times New Roman" pitchFamily="18" charset="0"/>
                </a:rPr>
                <a:t>0</a:t>
              </a:r>
            </a:p>
          </p:txBody>
        </p:sp>
        <p:sp>
          <p:nvSpPr>
            <p:cNvPr id="122931" name="Text Box 51"/>
            <p:cNvSpPr txBox="1">
              <a:spLocks noChangeArrowheads="1"/>
            </p:cNvSpPr>
            <p:nvPr/>
          </p:nvSpPr>
          <p:spPr bwMode="auto">
            <a:xfrm>
              <a:off x="3456" y="3312"/>
              <a:ext cx="172" cy="192"/>
            </a:xfrm>
            <a:prstGeom prst="rect">
              <a:avLst/>
            </a:prstGeom>
            <a:noFill/>
            <a:ln w="9525">
              <a:noFill/>
              <a:miter lim="800000"/>
              <a:headEnd/>
              <a:tailEnd/>
            </a:ln>
            <a:effectLst/>
          </p:spPr>
          <p:txBody>
            <a:bodyPr wrap="none">
              <a:spAutoFit/>
            </a:bodyPr>
            <a:lstStyle/>
            <a:p>
              <a:pPr defTabSz="914400" eaLnBrk="0" fontAlgn="base" hangingPunct="0">
                <a:spcBef>
                  <a:spcPct val="0"/>
                </a:spcBef>
                <a:spcAft>
                  <a:spcPct val="0"/>
                </a:spcAft>
              </a:pPr>
              <a:r>
                <a:rPr lang="en-US" sz="1400">
                  <a:solidFill>
                    <a:prstClr val="black"/>
                  </a:solidFill>
                  <a:latin typeface="Times New Roman" pitchFamily="18" charset="0"/>
                </a:rPr>
                <a:t>3</a:t>
              </a:r>
            </a:p>
          </p:txBody>
        </p:sp>
        <p:sp>
          <p:nvSpPr>
            <p:cNvPr id="122932" name="Text Box 52"/>
            <p:cNvSpPr txBox="1">
              <a:spLocks noChangeArrowheads="1"/>
            </p:cNvSpPr>
            <p:nvPr/>
          </p:nvSpPr>
          <p:spPr bwMode="auto">
            <a:xfrm>
              <a:off x="3456" y="2304"/>
              <a:ext cx="172" cy="192"/>
            </a:xfrm>
            <a:prstGeom prst="rect">
              <a:avLst/>
            </a:prstGeom>
            <a:noFill/>
            <a:ln w="9525">
              <a:noFill/>
              <a:miter lim="800000"/>
              <a:headEnd/>
              <a:tailEnd/>
            </a:ln>
            <a:effectLst/>
          </p:spPr>
          <p:txBody>
            <a:bodyPr wrap="none">
              <a:spAutoFit/>
            </a:bodyPr>
            <a:lstStyle/>
            <a:p>
              <a:pPr defTabSz="914400" eaLnBrk="0" fontAlgn="base" hangingPunct="0">
                <a:spcBef>
                  <a:spcPct val="0"/>
                </a:spcBef>
                <a:spcAft>
                  <a:spcPct val="0"/>
                </a:spcAft>
              </a:pPr>
              <a:r>
                <a:rPr lang="en-US" sz="1400">
                  <a:solidFill>
                    <a:prstClr val="black"/>
                  </a:solidFill>
                  <a:latin typeface="Times New Roman" pitchFamily="18" charset="0"/>
                </a:rPr>
                <a:t>3</a:t>
              </a:r>
            </a:p>
          </p:txBody>
        </p:sp>
        <p:sp>
          <p:nvSpPr>
            <p:cNvPr id="122933" name="Text Box 53"/>
            <p:cNvSpPr txBox="1">
              <a:spLocks noChangeArrowheads="1"/>
            </p:cNvSpPr>
            <p:nvPr/>
          </p:nvSpPr>
          <p:spPr bwMode="auto">
            <a:xfrm>
              <a:off x="3696" y="2064"/>
              <a:ext cx="21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A</a:t>
              </a:r>
            </a:p>
          </p:txBody>
        </p:sp>
        <p:sp>
          <p:nvSpPr>
            <p:cNvPr id="122934" name="Text Box 54"/>
            <p:cNvSpPr txBox="1">
              <a:spLocks noChangeArrowheads="1"/>
            </p:cNvSpPr>
            <p:nvPr/>
          </p:nvSpPr>
          <p:spPr bwMode="auto">
            <a:xfrm>
              <a:off x="3696" y="2976"/>
              <a:ext cx="21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dirty="0">
                  <a:solidFill>
                    <a:prstClr val="black"/>
                  </a:solidFill>
                  <a:latin typeface="Times New Roman" pitchFamily="18" charset="0"/>
                </a:rPr>
                <a:t>B</a:t>
              </a:r>
            </a:p>
          </p:txBody>
        </p:sp>
        <p:sp>
          <p:nvSpPr>
            <p:cNvPr id="122935" name="Text Box 55"/>
            <p:cNvSpPr txBox="1">
              <a:spLocks noChangeArrowheads="1"/>
            </p:cNvSpPr>
            <p:nvPr/>
          </p:nvSpPr>
          <p:spPr bwMode="auto">
            <a:xfrm>
              <a:off x="1392" y="1536"/>
              <a:ext cx="528"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prstClr val="black"/>
                  </a:solidFill>
                  <a:latin typeface="Times New Roman" pitchFamily="18" charset="0"/>
                </a:rPr>
                <a:t>LSBs</a:t>
              </a:r>
            </a:p>
          </p:txBody>
        </p:sp>
        <p:sp>
          <p:nvSpPr>
            <p:cNvPr id="122936" name="Text Box 56"/>
            <p:cNvSpPr txBox="1">
              <a:spLocks noChangeArrowheads="1"/>
            </p:cNvSpPr>
            <p:nvPr/>
          </p:nvSpPr>
          <p:spPr bwMode="auto">
            <a:xfrm>
              <a:off x="2880" y="1536"/>
              <a:ext cx="528"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prstClr val="black"/>
                  </a:solidFill>
                  <a:latin typeface="Times New Roman" pitchFamily="18" charset="0"/>
                </a:rPr>
                <a:t>MSBs</a:t>
              </a:r>
            </a:p>
          </p:txBody>
        </p:sp>
      </p:grpSp>
    </p:spTree>
    <p:extLst>
      <p:ext uri="{BB962C8B-B14F-4D97-AF65-F5344CB8AC3E}">
        <p14:creationId xmlns:p14="http://schemas.microsoft.com/office/powerpoint/2010/main" val="17075066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4932" name="Rectangle 4"/>
          <p:cNvSpPr>
            <a:spLocks noChangeArrowheads="1"/>
          </p:cNvSpPr>
          <p:nvPr/>
        </p:nvSpPr>
        <p:spPr bwMode="auto">
          <a:xfrm>
            <a:off x="2438400" y="1143000"/>
            <a:ext cx="1152880" cy="400110"/>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2000">
                <a:solidFill>
                  <a:srgbClr val="FFFF99"/>
                </a:solidFill>
                <a:latin typeface="Times New Roman" pitchFamily="18" charset="0"/>
              </a:rPr>
              <a:t>Decoders</a:t>
            </a:r>
          </a:p>
        </p:txBody>
      </p:sp>
      <p:sp>
        <p:nvSpPr>
          <p:cNvPr id="124933" name="Text Box 5"/>
          <p:cNvSpPr txBox="1">
            <a:spLocks noChangeArrowheads="1"/>
          </p:cNvSpPr>
          <p:nvPr/>
        </p:nvSpPr>
        <p:spPr bwMode="auto">
          <a:xfrm>
            <a:off x="2667000" y="1676401"/>
            <a:ext cx="7315200" cy="1311275"/>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A </a:t>
            </a:r>
            <a:r>
              <a:rPr lang="en-US" sz="2000" b="1">
                <a:solidFill>
                  <a:prstClr val="black"/>
                </a:solidFill>
                <a:latin typeface="Times New Roman" pitchFamily="18" charset="0"/>
              </a:rPr>
              <a:t>decoder</a:t>
            </a:r>
            <a:r>
              <a:rPr lang="en-US" sz="2000">
                <a:solidFill>
                  <a:prstClr val="black"/>
                </a:solidFill>
                <a:latin typeface="Times New Roman" pitchFamily="18" charset="0"/>
              </a:rPr>
              <a:t> is a logic circuit that detects the presence of a specific combination of bits at its input. Two simple decoders that detect the presence of the binary code 0011 are shown. The first has an active HIGH output; the second has an active LOW output.</a:t>
            </a:r>
          </a:p>
        </p:txBody>
      </p:sp>
      <p:graphicFrame>
        <p:nvGraphicFramePr>
          <p:cNvPr id="124982" name="Object 54"/>
          <p:cNvGraphicFramePr>
            <a:graphicFrameLocks noChangeAspect="1"/>
          </p:cNvGraphicFramePr>
          <p:nvPr/>
        </p:nvGraphicFramePr>
        <p:xfrm>
          <a:off x="3429001" y="3429001"/>
          <a:ext cx="2333625" cy="1655763"/>
        </p:xfrm>
        <a:graphic>
          <a:graphicData uri="http://schemas.openxmlformats.org/presentationml/2006/ole">
            <mc:AlternateContent xmlns:mc="http://schemas.openxmlformats.org/markup-compatibility/2006">
              <mc:Choice xmlns:v="urn:schemas-microsoft-com:vml" Requires="v">
                <p:oleObj spid="_x0000_s37914" name="CorelDRAW" r:id="rId4" imgW="1305720" imgH="913320" progId="">
                  <p:embed/>
                </p:oleObj>
              </mc:Choice>
              <mc:Fallback>
                <p:oleObj name="CorelDRAW" r:id="rId4" imgW="1305720" imgH="9133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1" y="3429001"/>
                        <a:ext cx="2333625" cy="165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4985" name="Text Box 57"/>
          <p:cNvSpPr txBox="1">
            <a:spLocks noChangeArrowheads="1"/>
          </p:cNvSpPr>
          <p:nvPr/>
        </p:nvSpPr>
        <p:spPr bwMode="auto">
          <a:xfrm>
            <a:off x="3048000" y="3625850"/>
            <a:ext cx="533400" cy="33655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1</a:t>
            </a:r>
            <a:endParaRPr lang="en-US" sz="1600">
              <a:solidFill>
                <a:srgbClr val="FF0000"/>
              </a:solidFill>
            </a:endParaRPr>
          </a:p>
        </p:txBody>
      </p:sp>
      <p:sp>
        <p:nvSpPr>
          <p:cNvPr id="124986" name="Text Box 58"/>
          <p:cNvSpPr txBox="1">
            <a:spLocks noChangeArrowheads="1"/>
          </p:cNvSpPr>
          <p:nvPr/>
        </p:nvSpPr>
        <p:spPr bwMode="auto">
          <a:xfrm>
            <a:off x="3048000" y="3276600"/>
            <a:ext cx="533400" cy="33655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0</a:t>
            </a:r>
            <a:endParaRPr lang="en-US" sz="1600">
              <a:solidFill>
                <a:srgbClr val="FF0000"/>
              </a:solidFill>
            </a:endParaRPr>
          </a:p>
        </p:txBody>
      </p:sp>
      <p:sp>
        <p:nvSpPr>
          <p:cNvPr id="124987" name="Text Box 59"/>
          <p:cNvSpPr txBox="1">
            <a:spLocks noChangeArrowheads="1"/>
          </p:cNvSpPr>
          <p:nvPr/>
        </p:nvSpPr>
        <p:spPr bwMode="auto">
          <a:xfrm>
            <a:off x="3048000" y="4006850"/>
            <a:ext cx="533400" cy="33655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2</a:t>
            </a:r>
            <a:endParaRPr lang="en-US" sz="1600">
              <a:solidFill>
                <a:srgbClr val="FF0000"/>
              </a:solidFill>
            </a:endParaRPr>
          </a:p>
        </p:txBody>
      </p:sp>
      <p:sp>
        <p:nvSpPr>
          <p:cNvPr id="124988" name="Text Box 60"/>
          <p:cNvSpPr txBox="1">
            <a:spLocks noChangeArrowheads="1"/>
          </p:cNvSpPr>
          <p:nvPr/>
        </p:nvSpPr>
        <p:spPr bwMode="auto">
          <a:xfrm>
            <a:off x="3048000" y="4616450"/>
            <a:ext cx="533400" cy="33655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3</a:t>
            </a:r>
            <a:endParaRPr lang="en-US" sz="1600">
              <a:solidFill>
                <a:srgbClr val="FF0000"/>
              </a:solidFill>
            </a:endParaRPr>
          </a:p>
        </p:txBody>
      </p:sp>
      <p:sp>
        <p:nvSpPr>
          <p:cNvPr id="125008" name="Text Box 80"/>
          <p:cNvSpPr txBox="1">
            <a:spLocks noChangeArrowheads="1"/>
          </p:cNvSpPr>
          <p:nvPr/>
        </p:nvSpPr>
        <p:spPr bwMode="auto">
          <a:xfrm>
            <a:off x="5410200" y="3581400"/>
            <a:ext cx="457200" cy="30480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srgbClr val="FF0000"/>
                </a:solidFill>
                <a:latin typeface="Times New Roman" pitchFamily="18" charset="0"/>
              </a:rPr>
              <a:t>X</a:t>
            </a:r>
          </a:p>
        </p:txBody>
      </p:sp>
      <p:sp>
        <p:nvSpPr>
          <p:cNvPr id="125009" name="Text Box 81"/>
          <p:cNvSpPr txBox="1">
            <a:spLocks noChangeArrowheads="1"/>
          </p:cNvSpPr>
          <p:nvPr/>
        </p:nvSpPr>
        <p:spPr bwMode="auto">
          <a:xfrm>
            <a:off x="3048000" y="5181600"/>
            <a:ext cx="2971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prstClr val="black"/>
                </a:solidFill>
                <a:latin typeface="Times New Roman" pitchFamily="18" charset="0"/>
              </a:rPr>
              <a:t>Active HIGH decoder for 0011</a:t>
            </a:r>
          </a:p>
        </p:txBody>
      </p:sp>
      <p:graphicFrame>
        <p:nvGraphicFramePr>
          <p:cNvPr id="125010" name="Object 82"/>
          <p:cNvGraphicFramePr>
            <a:graphicFrameLocks noChangeAspect="1"/>
          </p:cNvGraphicFramePr>
          <p:nvPr/>
        </p:nvGraphicFramePr>
        <p:xfrm>
          <a:off x="6705600" y="3429000"/>
          <a:ext cx="2362200" cy="1676400"/>
        </p:xfrm>
        <a:graphic>
          <a:graphicData uri="http://schemas.openxmlformats.org/presentationml/2006/ole">
            <mc:AlternateContent xmlns:mc="http://schemas.openxmlformats.org/markup-compatibility/2006">
              <mc:Choice xmlns:v="urn:schemas-microsoft-com:vml" Requires="v">
                <p:oleObj spid="_x0000_s37915" name="CorelDRAW" r:id="rId6" imgW="1305720" imgH="913320" progId="">
                  <p:embed/>
                </p:oleObj>
              </mc:Choice>
              <mc:Fallback>
                <p:oleObj name="CorelDRAW" r:id="rId6" imgW="1305720" imgH="91332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5600" y="3429000"/>
                        <a:ext cx="23622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5011" name="Text Box 83"/>
          <p:cNvSpPr txBox="1">
            <a:spLocks noChangeArrowheads="1"/>
          </p:cNvSpPr>
          <p:nvPr/>
        </p:nvSpPr>
        <p:spPr bwMode="auto">
          <a:xfrm>
            <a:off x="6400800" y="3625850"/>
            <a:ext cx="533400" cy="33655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1</a:t>
            </a:r>
            <a:endParaRPr lang="en-US" sz="1600">
              <a:solidFill>
                <a:srgbClr val="FF0000"/>
              </a:solidFill>
            </a:endParaRPr>
          </a:p>
        </p:txBody>
      </p:sp>
      <p:sp>
        <p:nvSpPr>
          <p:cNvPr id="125012" name="Text Box 84"/>
          <p:cNvSpPr txBox="1">
            <a:spLocks noChangeArrowheads="1"/>
          </p:cNvSpPr>
          <p:nvPr/>
        </p:nvSpPr>
        <p:spPr bwMode="auto">
          <a:xfrm>
            <a:off x="6400800" y="3276600"/>
            <a:ext cx="533400" cy="33655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0</a:t>
            </a:r>
            <a:endParaRPr lang="en-US" sz="1600">
              <a:solidFill>
                <a:srgbClr val="FF0000"/>
              </a:solidFill>
            </a:endParaRPr>
          </a:p>
        </p:txBody>
      </p:sp>
      <p:sp>
        <p:nvSpPr>
          <p:cNvPr id="125013" name="Text Box 85"/>
          <p:cNvSpPr txBox="1">
            <a:spLocks noChangeArrowheads="1"/>
          </p:cNvSpPr>
          <p:nvPr/>
        </p:nvSpPr>
        <p:spPr bwMode="auto">
          <a:xfrm>
            <a:off x="6400800" y="4006850"/>
            <a:ext cx="533400" cy="33655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2</a:t>
            </a:r>
            <a:endParaRPr lang="en-US" sz="1600">
              <a:solidFill>
                <a:srgbClr val="FF0000"/>
              </a:solidFill>
            </a:endParaRPr>
          </a:p>
        </p:txBody>
      </p:sp>
      <p:sp>
        <p:nvSpPr>
          <p:cNvPr id="125014" name="Text Box 86"/>
          <p:cNvSpPr txBox="1">
            <a:spLocks noChangeArrowheads="1"/>
          </p:cNvSpPr>
          <p:nvPr/>
        </p:nvSpPr>
        <p:spPr bwMode="auto">
          <a:xfrm>
            <a:off x="6400800" y="4616450"/>
            <a:ext cx="533400" cy="33655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3</a:t>
            </a:r>
            <a:endParaRPr lang="en-US" sz="1600">
              <a:solidFill>
                <a:srgbClr val="FF0000"/>
              </a:solidFill>
            </a:endParaRPr>
          </a:p>
        </p:txBody>
      </p:sp>
      <p:sp>
        <p:nvSpPr>
          <p:cNvPr id="125015" name="Text Box 87"/>
          <p:cNvSpPr txBox="1">
            <a:spLocks noChangeArrowheads="1"/>
          </p:cNvSpPr>
          <p:nvPr/>
        </p:nvSpPr>
        <p:spPr bwMode="auto">
          <a:xfrm>
            <a:off x="8763000" y="3581400"/>
            <a:ext cx="457200" cy="30480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srgbClr val="FF0000"/>
                </a:solidFill>
                <a:latin typeface="Times New Roman" pitchFamily="18" charset="0"/>
              </a:rPr>
              <a:t>X</a:t>
            </a:r>
          </a:p>
        </p:txBody>
      </p:sp>
      <p:sp>
        <p:nvSpPr>
          <p:cNvPr id="125016" name="Text Box 88"/>
          <p:cNvSpPr txBox="1">
            <a:spLocks noChangeArrowheads="1"/>
          </p:cNvSpPr>
          <p:nvPr/>
        </p:nvSpPr>
        <p:spPr bwMode="auto">
          <a:xfrm>
            <a:off x="6400800" y="5181600"/>
            <a:ext cx="2971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prstClr val="black"/>
                </a:solidFill>
                <a:latin typeface="Times New Roman" pitchFamily="18" charset="0"/>
              </a:rPr>
              <a:t>Active LOW decoder for 0011</a:t>
            </a:r>
          </a:p>
        </p:txBody>
      </p:sp>
    </p:spTree>
    <p:extLst>
      <p:ext uri="{BB962C8B-B14F-4D97-AF65-F5344CB8AC3E}">
        <p14:creationId xmlns:p14="http://schemas.microsoft.com/office/powerpoint/2010/main" val="30924801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6132" name="Rectangle 4"/>
          <p:cNvSpPr>
            <a:spLocks noChangeArrowheads="1"/>
          </p:cNvSpPr>
          <p:nvPr/>
        </p:nvSpPr>
        <p:spPr bwMode="auto">
          <a:xfrm>
            <a:off x="2438400" y="1143000"/>
            <a:ext cx="1152880" cy="400110"/>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2000" dirty="0">
                <a:solidFill>
                  <a:srgbClr val="FFFF99"/>
                </a:solidFill>
                <a:latin typeface="Times New Roman" pitchFamily="18" charset="0"/>
              </a:rPr>
              <a:t>Decoders</a:t>
            </a:r>
          </a:p>
        </p:txBody>
      </p:sp>
      <p:graphicFrame>
        <p:nvGraphicFramePr>
          <p:cNvPr id="176149" name="Object 21"/>
          <p:cNvGraphicFramePr>
            <a:graphicFrameLocks noChangeAspect="1"/>
          </p:cNvGraphicFramePr>
          <p:nvPr/>
        </p:nvGraphicFramePr>
        <p:xfrm>
          <a:off x="3886200" y="3124201"/>
          <a:ext cx="4724400" cy="2430463"/>
        </p:xfrm>
        <a:graphic>
          <a:graphicData uri="http://schemas.openxmlformats.org/presentationml/2006/ole">
            <mc:AlternateContent xmlns:mc="http://schemas.openxmlformats.org/markup-compatibility/2006">
              <mc:Choice xmlns:v="urn:schemas-microsoft-com:vml" Requires="v">
                <p:oleObj spid="_x0000_s38926" name="CorelDRAW" r:id="rId4" imgW="1839960" imgH="946440" progId="">
                  <p:embed/>
                </p:oleObj>
              </mc:Choice>
              <mc:Fallback>
                <p:oleObj name="CorelDRAW" r:id="rId4" imgW="1839960" imgH="9464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3124201"/>
                        <a:ext cx="4724400" cy="243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6151" name="Text Box 23"/>
          <p:cNvSpPr txBox="1">
            <a:spLocks noChangeArrowheads="1"/>
          </p:cNvSpPr>
          <p:nvPr/>
        </p:nvSpPr>
        <p:spPr bwMode="auto">
          <a:xfrm>
            <a:off x="4038600" y="1981200"/>
            <a:ext cx="5791200" cy="707886"/>
          </a:xfrm>
          <a:prstGeom prst="rect">
            <a:avLst/>
          </a:prstGeom>
          <a:noFill/>
          <a:ln w="9525">
            <a:noFill/>
            <a:miter lim="800000"/>
            <a:headEnd/>
            <a:tailEnd/>
          </a:ln>
          <a:effectLst/>
        </p:spPr>
        <p:txBody>
          <a:bodyPr>
            <a:spAutoFit/>
          </a:bodyPr>
          <a:lstStyle/>
          <a:p>
            <a:pPr defTabSz="914400" fontAlgn="base">
              <a:spcBef>
                <a:spcPct val="50000"/>
              </a:spcBef>
              <a:spcAft>
                <a:spcPct val="0"/>
              </a:spcAft>
            </a:pPr>
            <a:r>
              <a:rPr lang="en-US" sz="2000" dirty="0">
                <a:solidFill>
                  <a:prstClr val="black"/>
                </a:solidFill>
                <a:latin typeface="Times New Roman" pitchFamily="18" charset="0"/>
              </a:rPr>
              <a:t>Assume the output of the decoder shown is a logic 1. What are the inputs to the decoder?</a:t>
            </a:r>
          </a:p>
        </p:txBody>
      </p:sp>
      <p:sp>
        <p:nvSpPr>
          <p:cNvPr id="176153" name="WordArt 25"/>
          <p:cNvSpPr>
            <a:spLocks noChangeArrowheads="1" noChangeShapeType="1" noTextEdit="1"/>
          </p:cNvSpPr>
          <p:nvPr/>
        </p:nvSpPr>
        <p:spPr bwMode="auto">
          <a:xfrm>
            <a:off x="2438400" y="2057401"/>
            <a:ext cx="1371600" cy="449263"/>
          </a:xfrm>
          <a:prstGeom prst="rect">
            <a:avLst/>
          </a:prstGeom>
        </p:spPr>
        <p:txBody>
          <a:bodyPr wrap="none" fromWordArt="1">
            <a:prstTxWarp prst="textPlain">
              <a:avLst>
                <a:gd name="adj" fmla="val 50000"/>
              </a:avLst>
            </a:prstTxWarp>
          </a:bodyPr>
          <a:lstStyle/>
          <a:p>
            <a:pPr algn="ctr" defTabSz="914400" eaLnBrk="0" fontAlgn="base" hangingPunct="0">
              <a:spcBef>
                <a:spcPct val="0"/>
              </a:spcBef>
              <a:spcAft>
                <a:spcPct val="0"/>
              </a:spcAft>
            </a:pPr>
            <a:r>
              <a:rPr lang="en-GB"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Question</a:t>
            </a:r>
          </a:p>
        </p:txBody>
      </p:sp>
    </p:spTree>
    <p:extLst>
      <p:ext uri="{BB962C8B-B14F-4D97-AF65-F5344CB8AC3E}">
        <p14:creationId xmlns:p14="http://schemas.microsoft.com/office/powerpoint/2010/main" val="17220339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8180" name="Rectangle 4"/>
          <p:cNvSpPr>
            <a:spLocks noChangeArrowheads="1"/>
          </p:cNvSpPr>
          <p:nvPr/>
        </p:nvSpPr>
        <p:spPr bwMode="auto">
          <a:xfrm>
            <a:off x="2438400" y="1143000"/>
            <a:ext cx="1152880" cy="400110"/>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2000">
                <a:solidFill>
                  <a:srgbClr val="FFFF99"/>
                </a:solidFill>
                <a:latin typeface="Times New Roman" pitchFamily="18" charset="0"/>
              </a:rPr>
              <a:t>Decoders</a:t>
            </a:r>
          </a:p>
        </p:txBody>
      </p:sp>
      <p:sp>
        <p:nvSpPr>
          <p:cNvPr id="178195" name="Text Box 19"/>
          <p:cNvSpPr txBox="1">
            <a:spLocks noChangeArrowheads="1"/>
          </p:cNvSpPr>
          <p:nvPr/>
        </p:nvSpPr>
        <p:spPr bwMode="auto">
          <a:xfrm>
            <a:off x="2667000" y="1600201"/>
            <a:ext cx="7391400" cy="1015663"/>
          </a:xfrm>
          <a:prstGeom prst="rect">
            <a:avLst/>
          </a:prstGeom>
          <a:solidFill>
            <a:srgbClr val="FFFFFF"/>
          </a:solidFill>
          <a:ln w="9525">
            <a:noFill/>
            <a:miter lim="800000"/>
            <a:headEnd/>
            <a:tailEnd/>
          </a:ln>
          <a:effectLst/>
        </p:spPr>
        <p:txBody>
          <a:bodyPr>
            <a:spAutoFit/>
          </a:bodyPr>
          <a:lstStyle/>
          <a:p>
            <a:pPr defTabSz="914400" fontAlgn="base">
              <a:spcBef>
                <a:spcPct val="50000"/>
              </a:spcBef>
              <a:spcAft>
                <a:spcPct val="0"/>
              </a:spcAft>
            </a:pPr>
            <a:r>
              <a:rPr lang="en-US" sz="2000" dirty="0">
                <a:solidFill>
                  <a:prstClr val="black"/>
                </a:solidFill>
                <a:latin typeface="Times New Roman" pitchFamily="18" charset="0"/>
              </a:rPr>
              <a:t>IC decoders have multiple outputs to decode any combination of inputs. For example the binary-to-decimal decoder shown here has 16 outputs – one for each combination of binary inputs. </a:t>
            </a:r>
          </a:p>
        </p:txBody>
      </p:sp>
      <p:graphicFrame>
        <p:nvGraphicFramePr>
          <p:cNvPr id="178196" name="Object 20"/>
          <p:cNvGraphicFramePr>
            <a:graphicFrameLocks noChangeAspect="1"/>
          </p:cNvGraphicFramePr>
          <p:nvPr>
            <p:extLst/>
          </p:nvPr>
        </p:nvGraphicFramePr>
        <p:xfrm>
          <a:off x="5562600" y="2971801"/>
          <a:ext cx="4114800" cy="3122613"/>
        </p:xfrm>
        <a:graphic>
          <a:graphicData uri="http://schemas.openxmlformats.org/presentationml/2006/ole">
            <mc:AlternateContent xmlns:mc="http://schemas.openxmlformats.org/markup-compatibility/2006">
              <mc:Choice xmlns:v="urn:schemas-microsoft-com:vml" Requires="v">
                <p:oleObj spid="_x0000_s39950" name="CorelDRAW" r:id="rId4" imgW="2529000" imgH="1919160" progId="">
                  <p:embed/>
                </p:oleObj>
              </mc:Choice>
              <mc:Fallback>
                <p:oleObj name="CorelDRAW" r:id="rId4" imgW="2529000" imgH="19191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2971801"/>
                        <a:ext cx="4114800" cy="312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8198" name="Rectangle 22"/>
          <p:cNvSpPr>
            <a:spLocks noChangeArrowheads="1"/>
          </p:cNvSpPr>
          <p:nvPr/>
        </p:nvSpPr>
        <p:spPr bwMode="auto">
          <a:xfrm>
            <a:off x="8542339" y="3138488"/>
            <a:ext cx="217487" cy="2667000"/>
          </a:xfrm>
          <a:prstGeom prst="rect">
            <a:avLst/>
          </a:prstGeom>
          <a:solidFill>
            <a:srgbClr val="FFFFFF"/>
          </a:solidFill>
          <a:ln w="9525">
            <a:noFill/>
            <a:miter lim="800000"/>
            <a:headEnd/>
            <a:tailEnd/>
          </a:ln>
          <a:effectLst/>
        </p:spPr>
        <p:txBody>
          <a:bodyPr wrap="none" anchor="ctr"/>
          <a:lstStyle/>
          <a:p>
            <a:pPr defTabSz="914400" eaLnBrk="0" fontAlgn="base" hangingPunct="0">
              <a:spcBef>
                <a:spcPct val="0"/>
              </a:spcBef>
              <a:spcAft>
                <a:spcPct val="0"/>
              </a:spcAft>
            </a:pPr>
            <a:endParaRPr lang="en-GB" sz="2000">
              <a:solidFill>
                <a:prstClr val="black"/>
              </a:solidFill>
              <a:latin typeface="Times New Roman" pitchFamily="18" charset="0"/>
            </a:endParaRPr>
          </a:p>
        </p:txBody>
      </p:sp>
      <p:sp>
        <p:nvSpPr>
          <p:cNvPr id="178199" name="WordArt 23"/>
          <p:cNvSpPr>
            <a:spLocks noChangeArrowheads="1" noChangeShapeType="1" noTextEdit="1"/>
          </p:cNvSpPr>
          <p:nvPr/>
        </p:nvSpPr>
        <p:spPr bwMode="auto">
          <a:xfrm>
            <a:off x="2667000" y="3200401"/>
            <a:ext cx="1371600" cy="449263"/>
          </a:xfrm>
          <a:prstGeom prst="rect">
            <a:avLst/>
          </a:prstGeom>
        </p:spPr>
        <p:txBody>
          <a:bodyPr wrap="none" fromWordArt="1">
            <a:prstTxWarp prst="textPlain">
              <a:avLst>
                <a:gd name="adj" fmla="val 50000"/>
              </a:avLst>
            </a:prstTxWarp>
          </a:bodyPr>
          <a:lstStyle/>
          <a:p>
            <a:pPr algn="ctr" defTabSz="914400" eaLnBrk="0" fontAlgn="base" hangingPunct="0">
              <a:spcBef>
                <a:spcPct val="0"/>
              </a:spcBef>
              <a:spcAft>
                <a:spcPct val="0"/>
              </a:spcAft>
            </a:pPr>
            <a:endParaRPr lang="en-GB" sz="20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78200" name="Rectangle 24"/>
          <p:cNvSpPr>
            <a:spLocks noChangeArrowheads="1"/>
          </p:cNvSpPr>
          <p:nvPr/>
        </p:nvSpPr>
        <p:spPr bwMode="auto">
          <a:xfrm>
            <a:off x="6553200" y="3810000"/>
            <a:ext cx="228600" cy="1219200"/>
          </a:xfrm>
          <a:prstGeom prst="rect">
            <a:avLst/>
          </a:prstGeom>
          <a:solidFill>
            <a:srgbClr val="FFFFFF"/>
          </a:solidFill>
          <a:ln w="9525">
            <a:noFill/>
            <a:miter lim="800000"/>
            <a:headEnd/>
            <a:tailEnd/>
          </a:ln>
          <a:effectLst/>
        </p:spPr>
        <p:txBody>
          <a:bodyPr wrap="none" anchor="ctr"/>
          <a:lstStyle/>
          <a:p>
            <a:pPr defTabSz="914400" eaLnBrk="0" fontAlgn="base" hangingPunct="0">
              <a:spcBef>
                <a:spcPct val="0"/>
              </a:spcBef>
              <a:spcAft>
                <a:spcPct val="0"/>
              </a:spcAft>
            </a:pPr>
            <a:endParaRPr lang="en-GB" sz="2000">
              <a:solidFill>
                <a:prstClr val="black"/>
              </a:solidFill>
              <a:latin typeface="Times New Roman" pitchFamily="18" charset="0"/>
            </a:endParaRPr>
          </a:p>
        </p:txBody>
      </p:sp>
    </p:spTree>
    <p:extLst>
      <p:ext uri="{BB962C8B-B14F-4D97-AF65-F5344CB8AC3E}">
        <p14:creationId xmlns:p14="http://schemas.microsoft.com/office/powerpoint/2010/main" val="22727566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178199"/>
                                        </p:tgtEl>
                                        <p:attrNameLst>
                                          <p:attrName>style.visibility</p:attrName>
                                        </p:attrNameLst>
                                      </p:cBhvr>
                                      <p:to>
                                        <p:strVal val="visible"/>
                                      </p:to>
                                    </p:set>
                                    <p:animEffect transition="in" filter="dissolve">
                                      <p:cBhvr>
                                        <p:cTn id="7" dur="500"/>
                                        <p:tgtEl>
                                          <p:spTgt spid="178199"/>
                                        </p:tgtEl>
                                      </p:cBhvr>
                                    </p:animEffect>
                                  </p:childTnLst>
                                </p:cTn>
                              </p:par>
                            </p:childTnLst>
                          </p:cTn>
                        </p:par>
                        <p:par>
                          <p:cTn id="8" fill="hold">
                            <p:stCondLst>
                              <p:cond delay="500"/>
                            </p:stCondLst>
                            <p:childTnLst>
                              <p:par>
                                <p:cTn id="9" presetID="22" presetClass="exit" presetSubtype="1" fill="hold" grpId="0" nodeType="afterEffect">
                                  <p:stCondLst>
                                    <p:cond delay="0"/>
                                  </p:stCondLst>
                                  <p:childTnLst>
                                    <p:animEffect transition="out" filter="wipe(up)">
                                      <p:cBhvr>
                                        <p:cTn id="10" dur="1000"/>
                                        <p:tgtEl>
                                          <p:spTgt spid="178200"/>
                                        </p:tgtEl>
                                      </p:cBhvr>
                                    </p:animEffect>
                                    <p:set>
                                      <p:cBhvr>
                                        <p:cTn id="11" dur="1" fill="hold">
                                          <p:stCondLst>
                                            <p:cond delay="999"/>
                                          </p:stCondLst>
                                        </p:cTn>
                                        <p:tgtEl>
                                          <p:spTgt spid="17820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1" fill="hold" grpId="0" nodeType="clickEffect">
                                  <p:stCondLst>
                                    <p:cond delay="0"/>
                                  </p:stCondLst>
                                  <p:childTnLst>
                                    <p:animEffect transition="out" filter="wipe(up)">
                                      <p:cBhvr>
                                        <p:cTn id="15" dur="1000"/>
                                        <p:tgtEl>
                                          <p:spTgt spid="178198"/>
                                        </p:tgtEl>
                                      </p:cBhvr>
                                    </p:animEffect>
                                    <p:set>
                                      <p:cBhvr>
                                        <p:cTn id="16" dur="1" fill="hold">
                                          <p:stCondLst>
                                            <p:cond delay="999"/>
                                          </p:stCondLst>
                                        </p:cTn>
                                        <p:tgtEl>
                                          <p:spTgt spid="1781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98" grpId="0" animBg="1"/>
      <p:bldP spid="178199" grpId="0" animBg="1"/>
      <p:bldP spid="17820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Question </a:t>
            </a:r>
            <a:r>
              <a:rPr lang="en-US" dirty="0">
                <a:solidFill>
                  <a:prstClr val="black"/>
                </a:solidFill>
                <a:latin typeface="Times New Roman" pitchFamily="18" charset="0"/>
              </a:rPr>
              <a:t>For the input shown, what is the output?</a:t>
            </a:r>
            <a:br>
              <a:rPr lang="en-US" dirty="0">
                <a:solidFill>
                  <a:prstClr val="black"/>
                </a:solidFill>
                <a:latin typeface="Times New Roman" pitchFamily="18" charset="0"/>
              </a:rPr>
            </a:br>
            <a:endParaRPr lang="en-GB" dirty="0"/>
          </a:p>
        </p:txBody>
      </p:sp>
      <p:pic>
        <p:nvPicPr>
          <p:cNvPr id="5" name="Content Placeholder 4"/>
          <p:cNvPicPr>
            <a:picLocks noGrp="1" noChangeAspect="1"/>
          </p:cNvPicPr>
          <p:nvPr>
            <p:ph idx="1"/>
          </p:nvPr>
        </p:nvPicPr>
        <p:blipFill>
          <a:blip r:embed="rId2"/>
          <a:stretch>
            <a:fillRect/>
          </a:stretch>
        </p:blipFill>
        <p:spPr>
          <a:xfrm>
            <a:off x="4037647" y="2304078"/>
            <a:ext cx="4116706" cy="3118206"/>
          </a:xfrm>
          <a:prstGeom prst="rect">
            <a:avLst/>
          </a:prstGeom>
        </p:spPr>
      </p:pic>
    </p:spTree>
    <p:extLst>
      <p:ext uri="{BB962C8B-B14F-4D97-AF65-F5344CB8AC3E}">
        <p14:creationId xmlns:p14="http://schemas.microsoft.com/office/powerpoint/2010/main" val="6331946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6980" name="Rectangle 4"/>
          <p:cNvSpPr>
            <a:spLocks noChangeArrowheads="1"/>
          </p:cNvSpPr>
          <p:nvPr/>
        </p:nvSpPr>
        <p:spPr bwMode="auto">
          <a:xfrm>
            <a:off x="2438400" y="1143000"/>
            <a:ext cx="1152880" cy="400110"/>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2000">
                <a:solidFill>
                  <a:srgbClr val="FFFF99"/>
                </a:solidFill>
                <a:latin typeface="Times New Roman" pitchFamily="18" charset="0"/>
              </a:rPr>
              <a:t>Decoders</a:t>
            </a:r>
          </a:p>
        </p:txBody>
      </p:sp>
      <p:sp>
        <p:nvSpPr>
          <p:cNvPr id="126981" name="Text Box 5"/>
          <p:cNvSpPr txBox="1">
            <a:spLocks noChangeArrowheads="1"/>
          </p:cNvSpPr>
          <p:nvPr/>
        </p:nvSpPr>
        <p:spPr bwMode="auto">
          <a:xfrm>
            <a:off x="2667000" y="1676401"/>
            <a:ext cx="4648200" cy="2400657"/>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A specific  integrated circuit decoder is the 74HC154 (shown as a 4-to-16 decoder). It includes two active LOW chip select lines which must be at the active level to enable the outputs. These lines can be used to expand the decoder to larger inputs.</a:t>
            </a:r>
          </a:p>
          <a:p>
            <a:pPr defTabSz="914400" eaLnBrk="0" fontAlgn="base" hangingPunct="0">
              <a:spcBef>
                <a:spcPct val="50000"/>
              </a:spcBef>
              <a:spcAft>
                <a:spcPct val="0"/>
              </a:spcAft>
            </a:pPr>
            <a:r>
              <a:rPr lang="en-US" sz="2000">
                <a:solidFill>
                  <a:prstClr val="black"/>
                </a:solidFill>
                <a:latin typeface="Times New Roman" pitchFamily="18" charset="0"/>
              </a:rPr>
              <a:t> </a:t>
            </a:r>
          </a:p>
        </p:txBody>
      </p:sp>
      <p:sp>
        <p:nvSpPr>
          <p:cNvPr id="126984" name="Text Box 8"/>
          <p:cNvSpPr txBox="1">
            <a:spLocks noChangeArrowheads="1"/>
          </p:cNvSpPr>
          <p:nvPr/>
        </p:nvSpPr>
        <p:spPr bwMode="auto">
          <a:xfrm>
            <a:off x="7239000" y="5410200"/>
            <a:ext cx="685800" cy="40011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2000" i="1">
                <a:solidFill>
                  <a:srgbClr val="FF0000"/>
                </a:solidFill>
              </a:rPr>
              <a:t>CS</a:t>
            </a:r>
            <a:r>
              <a:rPr lang="en-US" sz="2000" baseline="-25000">
                <a:solidFill>
                  <a:srgbClr val="FF0000"/>
                </a:solidFill>
              </a:rPr>
              <a:t>2</a:t>
            </a:r>
            <a:endParaRPr lang="en-US" sz="2000">
              <a:solidFill>
                <a:srgbClr val="FF0000"/>
              </a:solidFill>
            </a:endParaRPr>
          </a:p>
        </p:txBody>
      </p:sp>
      <p:sp>
        <p:nvSpPr>
          <p:cNvPr id="126990" name="Text Box 14"/>
          <p:cNvSpPr txBox="1">
            <a:spLocks noChangeArrowheads="1"/>
          </p:cNvSpPr>
          <p:nvPr/>
        </p:nvSpPr>
        <p:spPr bwMode="auto">
          <a:xfrm>
            <a:off x="7391400" y="3186113"/>
            <a:ext cx="533400" cy="40011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2000" i="1">
                <a:solidFill>
                  <a:srgbClr val="FF0000"/>
                </a:solidFill>
              </a:rPr>
              <a:t>A</a:t>
            </a:r>
            <a:r>
              <a:rPr lang="en-US" sz="2000" baseline="-25000">
                <a:solidFill>
                  <a:srgbClr val="FF0000"/>
                </a:solidFill>
              </a:rPr>
              <a:t>1</a:t>
            </a:r>
            <a:endParaRPr lang="en-US" sz="2000">
              <a:solidFill>
                <a:srgbClr val="FF0000"/>
              </a:solidFill>
            </a:endParaRPr>
          </a:p>
        </p:txBody>
      </p:sp>
      <p:sp>
        <p:nvSpPr>
          <p:cNvPr id="126991" name="Text Box 15"/>
          <p:cNvSpPr txBox="1">
            <a:spLocks noChangeArrowheads="1"/>
          </p:cNvSpPr>
          <p:nvPr/>
        </p:nvSpPr>
        <p:spPr bwMode="auto">
          <a:xfrm>
            <a:off x="7378700" y="2932113"/>
            <a:ext cx="533400" cy="40011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2000" i="1">
                <a:solidFill>
                  <a:srgbClr val="FF0000"/>
                </a:solidFill>
              </a:rPr>
              <a:t>A</a:t>
            </a:r>
            <a:r>
              <a:rPr lang="en-US" sz="2000" baseline="-25000">
                <a:solidFill>
                  <a:srgbClr val="FF0000"/>
                </a:solidFill>
              </a:rPr>
              <a:t>0</a:t>
            </a:r>
            <a:endParaRPr lang="en-US" sz="2000">
              <a:solidFill>
                <a:srgbClr val="FF0000"/>
              </a:solidFill>
            </a:endParaRPr>
          </a:p>
        </p:txBody>
      </p:sp>
      <p:sp>
        <p:nvSpPr>
          <p:cNvPr id="126992" name="Text Box 16"/>
          <p:cNvSpPr txBox="1">
            <a:spLocks noChangeArrowheads="1"/>
          </p:cNvSpPr>
          <p:nvPr/>
        </p:nvSpPr>
        <p:spPr bwMode="auto">
          <a:xfrm>
            <a:off x="7391400" y="3429000"/>
            <a:ext cx="533400" cy="40011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2000" i="1">
                <a:solidFill>
                  <a:srgbClr val="FF0000"/>
                </a:solidFill>
              </a:rPr>
              <a:t>A</a:t>
            </a:r>
            <a:r>
              <a:rPr lang="en-US" sz="2000" baseline="-25000">
                <a:solidFill>
                  <a:srgbClr val="FF0000"/>
                </a:solidFill>
              </a:rPr>
              <a:t>2</a:t>
            </a:r>
            <a:endParaRPr lang="en-US" sz="2000">
              <a:solidFill>
                <a:srgbClr val="FF0000"/>
              </a:solidFill>
            </a:endParaRPr>
          </a:p>
        </p:txBody>
      </p:sp>
      <p:sp>
        <p:nvSpPr>
          <p:cNvPr id="126993" name="Text Box 17"/>
          <p:cNvSpPr txBox="1">
            <a:spLocks noChangeArrowheads="1"/>
          </p:cNvSpPr>
          <p:nvPr/>
        </p:nvSpPr>
        <p:spPr bwMode="auto">
          <a:xfrm>
            <a:off x="7391400" y="3733800"/>
            <a:ext cx="533400" cy="40011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2000" i="1">
                <a:solidFill>
                  <a:srgbClr val="FF0000"/>
                </a:solidFill>
              </a:rPr>
              <a:t>A</a:t>
            </a:r>
            <a:r>
              <a:rPr lang="en-US" sz="2000" baseline="-25000">
                <a:solidFill>
                  <a:srgbClr val="FF0000"/>
                </a:solidFill>
              </a:rPr>
              <a:t>3</a:t>
            </a:r>
            <a:endParaRPr lang="en-US" sz="2000">
              <a:solidFill>
                <a:srgbClr val="FF0000"/>
              </a:solidFill>
            </a:endParaRPr>
          </a:p>
        </p:txBody>
      </p:sp>
      <p:graphicFrame>
        <p:nvGraphicFramePr>
          <p:cNvPr id="126996" name="Object 20"/>
          <p:cNvGraphicFramePr>
            <a:graphicFrameLocks noChangeAspect="1"/>
          </p:cNvGraphicFramePr>
          <p:nvPr>
            <p:extLst/>
          </p:nvPr>
        </p:nvGraphicFramePr>
        <p:xfrm>
          <a:off x="7696200" y="1447800"/>
          <a:ext cx="1931988" cy="4419600"/>
        </p:xfrm>
        <a:graphic>
          <a:graphicData uri="http://schemas.openxmlformats.org/presentationml/2006/ole">
            <mc:AlternateContent xmlns:mc="http://schemas.openxmlformats.org/markup-compatibility/2006">
              <mc:Choice xmlns:v="urn:schemas-microsoft-com:vml" Requires="v">
                <p:oleObj spid="_x0000_s40974" name="CorelDRAW" r:id="rId4" imgW="1275120" imgH="2878560" progId="">
                  <p:embed/>
                </p:oleObj>
              </mc:Choice>
              <mc:Fallback>
                <p:oleObj name="CorelDRAW" r:id="rId4" imgW="1275120" imgH="28785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1447800"/>
                        <a:ext cx="1931988"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997" name="Text Box 21"/>
          <p:cNvSpPr txBox="1">
            <a:spLocks noChangeArrowheads="1"/>
          </p:cNvSpPr>
          <p:nvPr/>
        </p:nvSpPr>
        <p:spPr bwMode="auto">
          <a:xfrm>
            <a:off x="7239000" y="5105400"/>
            <a:ext cx="685800" cy="40011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2000" i="1">
                <a:solidFill>
                  <a:srgbClr val="FF0000"/>
                </a:solidFill>
              </a:rPr>
              <a:t>CS</a:t>
            </a:r>
            <a:r>
              <a:rPr lang="en-US" sz="2000" baseline="-25000">
                <a:solidFill>
                  <a:srgbClr val="FF0000"/>
                </a:solidFill>
              </a:rPr>
              <a:t>1</a:t>
            </a:r>
            <a:endParaRPr lang="en-US" sz="2000">
              <a:solidFill>
                <a:srgbClr val="FF0000"/>
              </a:solidFill>
            </a:endParaRPr>
          </a:p>
        </p:txBody>
      </p:sp>
      <p:sp>
        <p:nvSpPr>
          <p:cNvPr id="126998" name="Line 22"/>
          <p:cNvSpPr>
            <a:spLocks noChangeShapeType="1"/>
          </p:cNvSpPr>
          <p:nvPr/>
        </p:nvSpPr>
        <p:spPr bwMode="auto">
          <a:xfrm>
            <a:off x="7315200" y="5181600"/>
            <a:ext cx="381000" cy="0"/>
          </a:xfrm>
          <a:prstGeom prst="line">
            <a:avLst/>
          </a:prstGeom>
          <a:noFill/>
          <a:ln w="9525">
            <a:solidFill>
              <a:srgbClr val="FF0000"/>
            </a:solidFill>
            <a:round/>
            <a:headEnd/>
            <a:tailEnd/>
          </a:ln>
          <a:effectLst/>
        </p:spPr>
        <p:txBody>
          <a:bodyPr/>
          <a:lstStyle/>
          <a:p>
            <a:pPr defTabSz="914400" eaLnBrk="0" fontAlgn="base" hangingPunct="0">
              <a:spcBef>
                <a:spcPct val="0"/>
              </a:spcBef>
              <a:spcAft>
                <a:spcPct val="0"/>
              </a:spcAft>
            </a:pPr>
            <a:endParaRPr lang="en-GB" sz="2000">
              <a:solidFill>
                <a:prstClr val="black"/>
              </a:solidFill>
              <a:latin typeface="Times New Roman" pitchFamily="18" charset="0"/>
            </a:endParaRPr>
          </a:p>
        </p:txBody>
      </p:sp>
      <p:sp>
        <p:nvSpPr>
          <p:cNvPr id="126999" name="Line 23"/>
          <p:cNvSpPr>
            <a:spLocks noChangeShapeType="1"/>
          </p:cNvSpPr>
          <p:nvPr/>
        </p:nvSpPr>
        <p:spPr bwMode="auto">
          <a:xfrm>
            <a:off x="7315200" y="5486400"/>
            <a:ext cx="381000" cy="0"/>
          </a:xfrm>
          <a:prstGeom prst="line">
            <a:avLst/>
          </a:prstGeom>
          <a:noFill/>
          <a:ln w="9525">
            <a:solidFill>
              <a:srgbClr val="FF0000"/>
            </a:solidFill>
            <a:round/>
            <a:headEnd/>
            <a:tailEnd/>
          </a:ln>
          <a:effectLst/>
        </p:spPr>
        <p:txBody>
          <a:bodyPr/>
          <a:lstStyle/>
          <a:p>
            <a:pPr defTabSz="914400" eaLnBrk="0" fontAlgn="base" hangingPunct="0">
              <a:spcBef>
                <a:spcPct val="0"/>
              </a:spcBef>
              <a:spcAft>
                <a:spcPct val="0"/>
              </a:spcAft>
            </a:pPr>
            <a:endParaRPr lang="en-GB" sz="2000">
              <a:solidFill>
                <a:prstClr val="black"/>
              </a:solidFill>
              <a:latin typeface="Times New Roman" pitchFamily="18" charset="0"/>
            </a:endParaRPr>
          </a:p>
        </p:txBody>
      </p:sp>
      <p:sp>
        <p:nvSpPr>
          <p:cNvPr id="127000" name="Text Box 24"/>
          <p:cNvSpPr txBox="1">
            <a:spLocks noChangeArrowheads="1"/>
          </p:cNvSpPr>
          <p:nvPr/>
        </p:nvSpPr>
        <p:spPr bwMode="auto">
          <a:xfrm>
            <a:off x="8336478" y="1447800"/>
            <a:ext cx="655122" cy="400110"/>
          </a:xfrm>
          <a:prstGeom prst="rect">
            <a:avLst/>
          </a:prstGeom>
          <a:noFill/>
          <a:ln w="9525">
            <a:noFill/>
            <a:miter lim="800000"/>
            <a:headEnd/>
            <a:tailEnd/>
          </a:ln>
          <a:effectLst/>
        </p:spPr>
        <p:txBody>
          <a:bodyPr wrap="square">
            <a:spAutoFit/>
          </a:bodyPr>
          <a:lstStyle/>
          <a:p>
            <a:pPr defTabSz="914400" eaLnBrk="0" fontAlgn="base" hangingPunct="0">
              <a:spcBef>
                <a:spcPct val="50000"/>
              </a:spcBef>
              <a:spcAft>
                <a:spcPct val="0"/>
              </a:spcAft>
            </a:pPr>
            <a:r>
              <a:rPr lang="en-US" sz="2000" dirty="0">
                <a:solidFill>
                  <a:prstClr val="black"/>
                </a:solidFill>
                <a:latin typeface="Times New Roman" pitchFamily="18" charset="0"/>
              </a:rPr>
              <a:t>X/Y</a:t>
            </a:r>
          </a:p>
        </p:txBody>
      </p:sp>
      <p:sp>
        <p:nvSpPr>
          <p:cNvPr id="127001" name="Text Box 25"/>
          <p:cNvSpPr txBox="1">
            <a:spLocks noChangeArrowheads="1"/>
          </p:cNvSpPr>
          <p:nvPr/>
        </p:nvSpPr>
        <p:spPr bwMode="auto">
          <a:xfrm>
            <a:off x="8610600" y="5486400"/>
            <a:ext cx="5334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prstClr val="black"/>
                </a:solidFill>
                <a:latin typeface="Times New Roman" pitchFamily="18" charset="0"/>
              </a:rPr>
              <a:t>EN</a:t>
            </a:r>
          </a:p>
        </p:txBody>
      </p:sp>
      <p:sp>
        <p:nvSpPr>
          <p:cNvPr id="127003" name="Text Box 27"/>
          <p:cNvSpPr txBox="1">
            <a:spLocks noChangeArrowheads="1"/>
          </p:cNvSpPr>
          <p:nvPr/>
        </p:nvSpPr>
        <p:spPr bwMode="auto">
          <a:xfrm>
            <a:off x="8229600" y="5791200"/>
            <a:ext cx="17526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74HC154</a:t>
            </a:r>
          </a:p>
        </p:txBody>
      </p:sp>
    </p:spTree>
    <p:extLst>
      <p:ext uri="{BB962C8B-B14F-4D97-AF65-F5344CB8AC3E}">
        <p14:creationId xmlns:p14="http://schemas.microsoft.com/office/powerpoint/2010/main" val="14365191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7700" name="Rectangle 4"/>
          <p:cNvSpPr>
            <a:spLocks noChangeArrowheads="1"/>
          </p:cNvSpPr>
          <p:nvPr/>
        </p:nvSpPr>
        <p:spPr bwMode="auto">
          <a:xfrm>
            <a:off x="2438400" y="1143000"/>
            <a:ext cx="1152880" cy="400110"/>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2000">
                <a:solidFill>
                  <a:srgbClr val="FFFF99"/>
                </a:solidFill>
                <a:latin typeface="Times New Roman" pitchFamily="18" charset="0"/>
              </a:rPr>
              <a:t>Decoders</a:t>
            </a:r>
          </a:p>
        </p:txBody>
      </p:sp>
      <p:sp>
        <p:nvSpPr>
          <p:cNvPr id="157707" name="Text Box 11"/>
          <p:cNvSpPr txBox="1">
            <a:spLocks noChangeArrowheads="1"/>
          </p:cNvSpPr>
          <p:nvPr/>
        </p:nvSpPr>
        <p:spPr bwMode="auto">
          <a:xfrm>
            <a:off x="2514600" y="2057401"/>
            <a:ext cx="4648200" cy="1006475"/>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BCD-to-decimal decoders accept a binary coded decimal input and activate one of ten possible decimal digit indications. </a:t>
            </a:r>
          </a:p>
        </p:txBody>
      </p:sp>
      <p:graphicFrame>
        <p:nvGraphicFramePr>
          <p:cNvPr id="157709" name="Object 13"/>
          <p:cNvGraphicFramePr>
            <a:graphicFrameLocks noChangeAspect="1"/>
          </p:cNvGraphicFramePr>
          <p:nvPr/>
        </p:nvGraphicFramePr>
        <p:xfrm>
          <a:off x="7543800" y="1066800"/>
          <a:ext cx="2419350" cy="3352800"/>
        </p:xfrm>
        <a:graphic>
          <a:graphicData uri="http://schemas.openxmlformats.org/presentationml/2006/ole">
            <mc:AlternateContent xmlns:mc="http://schemas.openxmlformats.org/markup-compatibility/2006">
              <mc:Choice xmlns:v="urn:schemas-microsoft-com:vml" Requires="v">
                <p:oleObj spid="_x0000_s41998" name="CorelDRAW" r:id="rId4" imgW="1352520" imgH="1848960" progId="">
                  <p:embed/>
                </p:oleObj>
              </mc:Choice>
              <mc:Fallback>
                <p:oleObj name="CorelDRAW" r:id="rId4" imgW="1352520" imgH="18489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3800" y="1066800"/>
                        <a:ext cx="241935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7710" name="Text Box 14"/>
          <p:cNvSpPr txBox="1">
            <a:spLocks noChangeArrowheads="1"/>
          </p:cNvSpPr>
          <p:nvPr/>
        </p:nvSpPr>
        <p:spPr bwMode="auto">
          <a:xfrm>
            <a:off x="7175500" y="2316163"/>
            <a:ext cx="533400" cy="33655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1</a:t>
            </a:r>
            <a:endParaRPr lang="en-US" sz="1600">
              <a:solidFill>
                <a:srgbClr val="FF0000"/>
              </a:solidFill>
            </a:endParaRPr>
          </a:p>
        </p:txBody>
      </p:sp>
      <p:sp>
        <p:nvSpPr>
          <p:cNvPr id="157711" name="Text Box 15"/>
          <p:cNvSpPr txBox="1">
            <a:spLocks noChangeArrowheads="1"/>
          </p:cNvSpPr>
          <p:nvPr/>
        </p:nvSpPr>
        <p:spPr bwMode="auto">
          <a:xfrm>
            <a:off x="7162800" y="2062163"/>
            <a:ext cx="533400" cy="33655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0</a:t>
            </a:r>
            <a:endParaRPr lang="en-US" sz="1600">
              <a:solidFill>
                <a:srgbClr val="FF0000"/>
              </a:solidFill>
            </a:endParaRPr>
          </a:p>
        </p:txBody>
      </p:sp>
      <p:sp>
        <p:nvSpPr>
          <p:cNvPr id="157712" name="Text Box 16"/>
          <p:cNvSpPr txBox="1">
            <a:spLocks noChangeArrowheads="1"/>
          </p:cNvSpPr>
          <p:nvPr/>
        </p:nvSpPr>
        <p:spPr bwMode="auto">
          <a:xfrm>
            <a:off x="7175500" y="2559050"/>
            <a:ext cx="533400" cy="33655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2</a:t>
            </a:r>
            <a:endParaRPr lang="en-US" sz="1600">
              <a:solidFill>
                <a:srgbClr val="FF0000"/>
              </a:solidFill>
            </a:endParaRPr>
          </a:p>
        </p:txBody>
      </p:sp>
      <p:sp>
        <p:nvSpPr>
          <p:cNvPr id="157713" name="Text Box 17"/>
          <p:cNvSpPr txBox="1">
            <a:spLocks noChangeArrowheads="1"/>
          </p:cNvSpPr>
          <p:nvPr/>
        </p:nvSpPr>
        <p:spPr bwMode="auto">
          <a:xfrm>
            <a:off x="7175500" y="2863850"/>
            <a:ext cx="533400" cy="33655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3</a:t>
            </a:r>
            <a:endParaRPr lang="en-US" sz="1600">
              <a:solidFill>
                <a:srgbClr val="FF0000"/>
              </a:solidFill>
            </a:endParaRPr>
          </a:p>
        </p:txBody>
      </p:sp>
      <p:sp>
        <p:nvSpPr>
          <p:cNvPr id="157714" name="WordArt 18"/>
          <p:cNvSpPr>
            <a:spLocks noChangeArrowheads="1" noChangeShapeType="1" noTextEdit="1"/>
          </p:cNvSpPr>
          <p:nvPr/>
        </p:nvSpPr>
        <p:spPr bwMode="auto">
          <a:xfrm>
            <a:off x="2362200" y="3284538"/>
            <a:ext cx="1219200" cy="449262"/>
          </a:xfrm>
          <a:prstGeom prst="rect">
            <a:avLst/>
          </a:prstGeom>
        </p:spPr>
        <p:txBody>
          <a:bodyPr wrap="none" fromWordArt="1">
            <a:prstTxWarp prst="textPlain">
              <a:avLst>
                <a:gd name="adj" fmla="val 50000"/>
              </a:avLst>
            </a:prstTxWarp>
          </a:bodyPr>
          <a:lstStyle/>
          <a:p>
            <a:pPr algn="ctr" defTabSz="914400" eaLnBrk="0" fontAlgn="base" hangingPunct="0">
              <a:spcBef>
                <a:spcPct val="0"/>
              </a:spcBef>
              <a:spcAft>
                <a:spcPct val="0"/>
              </a:spcAft>
            </a:pPr>
            <a:r>
              <a:rPr lang="en-GB"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p>
        </p:txBody>
      </p:sp>
      <p:sp>
        <p:nvSpPr>
          <p:cNvPr id="157715" name="WordArt 19"/>
          <p:cNvSpPr>
            <a:spLocks noChangeArrowheads="1" noChangeShapeType="1" noTextEdit="1"/>
          </p:cNvSpPr>
          <p:nvPr/>
        </p:nvSpPr>
        <p:spPr bwMode="auto">
          <a:xfrm>
            <a:off x="2362200" y="4579938"/>
            <a:ext cx="1219200" cy="449262"/>
          </a:xfrm>
          <a:prstGeom prst="rect">
            <a:avLst/>
          </a:prstGeom>
        </p:spPr>
        <p:txBody>
          <a:bodyPr wrap="none" fromWordArt="1">
            <a:prstTxWarp prst="textPlain">
              <a:avLst>
                <a:gd name="adj" fmla="val 50000"/>
              </a:avLst>
            </a:prstTxWarp>
          </a:bodyPr>
          <a:lstStyle/>
          <a:p>
            <a:pPr algn="ctr" defTabSz="914400" eaLnBrk="0" fontAlgn="base" hangingPunct="0">
              <a:spcBef>
                <a:spcPct val="0"/>
              </a:spcBef>
              <a:spcAft>
                <a:spcPct val="0"/>
              </a:spcAft>
            </a:pPr>
            <a:r>
              <a:rPr lang="en-GB"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p>
        </p:txBody>
      </p:sp>
      <p:sp>
        <p:nvSpPr>
          <p:cNvPr id="157716" name="Text Box 20"/>
          <p:cNvSpPr txBox="1">
            <a:spLocks noChangeArrowheads="1"/>
          </p:cNvSpPr>
          <p:nvPr/>
        </p:nvSpPr>
        <p:spPr bwMode="auto">
          <a:xfrm>
            <a:off x="3733800" y="3284539"/>
            <a:ext cx="4114800" cy="1006475"/>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Assume the inputs to the 74HC42 decoder are the sequence 0101, 0110, 0011, and 0010. Describe the output. </a:t>
            </a:r>
          </a:p>
        </p:txBody>
      </p:sp>
      <p:sp>
        <p:nvSpPr>
          <p:cNvPr id="157717" name="Text Box 21"/>
          <p:cNvSpPr txBox="1">
            <a:spLocks noChangeArrowheads="1"/>
          </p:cNvSpPr>
          <p:nvPr/>
        </p:nvSpPr>
        <p:spPr bwMode="auto">
          <a:xfrm>
            <a:off x="3733800" y="4572001"/>
            <a:ext cx="6019800" cy="701675"/>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All lines are HIGH except for one active output, which is LOW.  The active outputs are 5, 6, 3, and 2 in that order. </a:t>
            </a:r>
          </a:p>
        </p:txBody>
      </p:sp>
    </p:spTree>
    <p:extLst>
      <p:ext uri="{BB962C8B-B14F-4D97-AF65-F5344CB8AC3E}">
        <p14:creationId xmlns:p14="http://schemas.microsoft.com/office/powerpoint/2010/main" val="32948931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7714"/>
                                        </p:tgtEl>
                                        <p:attrNameLst>
                                          <p:attrName>style.visibility</p:attrName>
                                        </p:attrNameLst>
                                      </p:cBhvr>
                                      <p:to>
                                        <p:strVal val="visible"/>
                                      </p:to>
                                    </p:set>
                                    <p:animEffect transition="in" filter="dissolve">
                                      <p:cBhvr>
                                        <p:cTn id="7" dur="500"/>
                                        <p:tgtEl>
                                          <p:spTgt spid="15771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57716"/>
                                        </p:tgtEl>
                                        <p:attrNameLst>
                                          <p:attrName>style.visibility</p:attrName>
                                        </p:attrNameLst>
                                      </p:cBhvr>
                                      <p:to>
                                        <p:strVal val="visible"/>
                                      </p:to>
                                    </p:set>
                                    <p:anim calcmode="lin" valueType="num">
                                      <p:cBhvr additive="base">
                                        <p:cTn id="10" dur="500" fill="hold"/>
                                        <p:tgtEl>
                                          <p:spTgt spid="157716"/>
                                        </p:tgtEl>
                                        <p:attrNameLst>
                                          <p:attrName>ppt_x</p:attrName>
                                        </p:attrNameLst>
                                      </p:cBhvr>
                                      <p:tavLst>
                                        <p:tav tm="0">
                                          <p:val>
                                            <p:strVal val="#ppt_x"/>
                                          </p:val>
                                        </p:tav>
                                        <p:tav tm="100000">
                                          <p:val>
                                            <p:strVal val="#ppt_x"/>
                                          </p:val>
                                        </p:tav>
                                      </p:tavLst>
                                    </p:anim>
                                    <p:anim calcmode="lin" valueType="num">
                                      <p:cBhvr additive="base">
                                        <p:cTn id="11" dur="500" fill="hold"/>
                                        <p:tgtEl>
                                          <p:spTgt spid="157716"/>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57715"/>
                                        </p:tgtEl>
                                        <p:attrNameLst>
                                          <p:attrName>style.visibility</p:attrName>
                                        </p:attrNameLst>
                                      </p:cBhvr>
                                      <p:to>
                                        <p:strVal val="visible"/>
                                      </p:to>
                                    </p:set>
                                    <p:animEffect transition="in" filter="dissolve">
                                      <p:cBhvr>
                                        <p:cTn id="16" dur="500"/>
                                        <p:tgtEl>
                                          <p:spTgt spid="157715"/>
                                        </p:tgtEl>
                                      </p:cBhvr>
                                    </p:animEffect>
                                  </p:childTnLst>
                                </p:cTn>
                              </p:par>
                              <p:par>
                                <p:cTn id="17" presetID="2" presetClass="entr" presetSubtype="2" fill="hold" grpId="0" nodeType="withEffect">
                                  <p:stCondLst>
                                    <p:cond delay="0"/>
                                  </p:stCondLst>
                                  <p:childTnLst>
                                    <p:set>
                                      <p:cBhvr>
                                        <p:cTn id="18" dur="1" fill="hold">
                                          <p:stCondLst>
                                            <p:cond delay="0"/>
                                          </p:stCondLst>
                                        </p:cTn>
                                        <p:tgtEl>
                                          <p:spTgt spid="157717"/>
                                        </p:tgtEl>
                                        <p:attrNameLst>
                                          <p:attrName>style.visibility</p:attrName>
                                        </p:attrNameLst>
                                      </p:cBhvr>
                                      <p:to>
                                        <p:strVal val="visible"/>
                                      </p:to>
                                    </p:set>
                                    <p:anim calcmode="lin" valueType="num">
                                      <p:cBhvr additive="base">
                                        <p:cTn id="19" dur="500" fill="hold"/>
                                        <p:tgtEl>
                                          <p:spTgt spid="157717"/>
                                        </p:tgtEl>
                                        <p:attrNameLst>
                                          <p:attrName>ppt_x</p:attrName>
                                        </p:attrNameLst>
                                      </p:cBhvr>
                                      <p:tavLst>
                                        <p:tav tm="0">
                                          <p:val>
                                            <p:strVal val="1+#ppt_w/2"/>
                                          </p:val>
                                        </p:tav>
                                        <p:tav tm="100000">
                                          <p:val>
                                            <p:strVal val="#ppt_x"/>
                                          </p:val>
                                        </p:tav>
                                      </p:tavLst>
                                    </p:anim>
                                    <p:anim calcmode="lin" valueType="num">
                                      <p:cBhvr additive="base">
                                        <p:cTn id="20" dur="500" fill="hold"/>
                                        <p:tgtEl>
                                          <p:spTgt spid="1577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14" grpId="0" animBg="1"/>
      <p:bldP spid="157715" grpId="0" animBg="1"/>
      <p:bldP spid="157716" grpId="0"/>
      <p:bldP spid="157717"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88" name="Text Box 16"/>
          <p:cNvSpPr txBox="1">
            <a:spLocks noChangeArrowheads="1"/>
          </p:cNvSpPr>
          <p:nvPr/>
        </p:nvSpPr>
        <p:spPr bwMode="auto">
          <a:xfrm>
            <a:off x="2438400" y="1752601"/>
            <a:ext cx="5334000" cy="1006475"/>
          </a:xfrm>
          <a:prstGeom prst="rect">
            <a:avLst/>
          </a:prstGeom>
          <a:noFill/>
          <a:ln w="9525">
            <a:noFill/>
            <a:miter lim="800000"/>
            <a:headEnd/>
            <a:tailEnd/>
          </a:ln>
          <a:effectLst/>
        </p:spPr>
        <p:txBody>
          <a:bodyPr>
            <a:spAutoFit/>
          </a:bodyPr>
          <a:lstStyle/>
          <a:p>
            <a:pPr defTabSz="914400" fontAlgn="base">
              <a:spcBef>
                <a:spcPct val="50000"/>
              </a:spcBef>
              <a:spcAft>
                <a:spcPct val="0"/>
              </a:spcAft>
            </a:pPr>
            <a:r>
              <a:rPr lang="en-US" sz="2000">
                <a:solidFill>
                  <a:prstClr val="black"/>
                </a:solidFill>
                <a:latin typeface="Times New Roman" pitchFamily="18" charset="0"/>
              </a:rPr>
              <a:t>Basic rules of binary addition are performed by a </a:t>
            </a:r>
            <a:r>
              <a:rPr lang="en-US" sz="2000" b="1">
                <a:solidFill>
                  <a:prstClr val="black"/>
                </a:solidFill>
                <a:latin typeface="Times New Roman" pitchFamily="18" charset="0"/>
              </a:rPr>
              <a:t>half adder</a:t>
            </a:r>
            <a:r>
              <a:rPr lang="en-US" sz="2000">
                <a:solidFill>
                  <a:prstClr val="black"/>
                </a:solidFill>
                <a:latin typeface="Times New Roman" pitchFamily="18" charset="0"/>
              </a:rPr>
              <a:t>, which has two binary inputs (</a:t>
            </a:r>
            <a:r>
              <a:rPr lang="en-US" sz="2000" i="1">
                <a:solidFill>
                  <a:prstClr val="black"/>
                </a:solidFill>
                <a:latin typeface="Times New Roman" pitchFamily="18" charset="0"/>
              </a:rPr>
              <a:t>A</a:t>
            </a:r>
            <a:r>
              <a:rPr lang="en-US" sz="2000">
                <a:solidFill>
                  <a:prstClr val="black"/>
                </a:solidFill>
                <a:latin typeface="Times New Roman" pitchFamily="18" charset="0"/>
              </a:rPr>
              <a:t> and </a:t>
            </a:r>
            <a:r>
              <a:rPr lang="en-US" sz="2000" i="1">
                <a:solidFill>
                  <a:prstClr val="black"/>
                </a:solidFill>
                <a:latin typeface="Times New Roman" pitchFamily="18" charset="0"/>
              </a:rPr>
              <a:t>B</a:t>
            </a:r>
            <a:r>
              <a:rPr lang="en-US" sz="2000">
                <a:solidFill>
                  <a:prstClr val="black"/>
                </a:solidFill>
                <a:latin typeface="Times New Roman" pitchFamily="18" charset="0"/>
              </a:rPr>
              <a:t>) and two binary outputs (Carry out and Sum). </a:t>
            </a:r>
          </a:p>
        </p:txBody>
      </p:sp>
      <p:sp>
        <p:nvSpPr>
          <p:cNvPr id="3101" name="Rectangle 29"/>
          <p:cNvSpPr>
            <a:spLocks noChangeArrowheads="1"/>
          </p:cNvSpPr>
          <p:nvPr/>
        </p:nvSpPr>
        <p:spPr bwMode="auto">
          <a:xfrm>
            <a:off x="2438401" y="1143001"/>
            <a:ext cx="894797" cy="276999"/>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1200">
                <a:solidFill>
                  <a:srgbClr val="FFFF99"/>
                </a:solidFill>
                <a:latin typeface="Times New Roman" pitchFamily="18" charset="0"/>
              </a:rPr>
              <a:t>Half-Adder</a:t>
            </a:r>
          </a:p>
        </p:txBody>
      </p:sp>
      <p:sp>
        <p:nvSpPr>
          <p:cNvPr id="3104" name="Text Box 32"/>
          <p:cNvSpPr txBox="1">
            <a:spLocks noChangeArrowheads="1"/>
          </p:cNvSpPr>
          <p:nvPr/>
        </p:nvSpPr>
        <p:spPr bwMode="auto">
          <a:xfrm>
            <a:off x="2438400" y="2819401"/>
            <a:ext cx="5105400" cy="701675"/>
          </a:xfrm>
          <a:prstGeom prst="rect">
            <a:avLst/>
          </a:prstGeom>
          <a:noFill/>
          <a:ln w="9525">
            <a:noFill/>
            <a:miter lim="800000"/>
            <a:headEnd/>
            <a:tailEnd/>
          </a:ln>
          <a:effectLst/>
        </p:spPr>
        <p:txBody>
          <a:bodyPr>
            <a:spAutoFit/>
          </a:bodyPr>
          <a:lstStyle/>
          <a:p>
            <a:pPr defTabSz="914400" fontAlgn="base">
              <a:spcBef>
                <a:spcPct val="50000"/>
              </a:spcBef>
              <a:spcAft>
                <a:spcPct val="0"/>
              </a:spcAft>
            </a:pPr>
            <a:r>
              <a:rPr lang="en-US" sz="2000">
                <a:solidFill>
                  <a:prstClr val="black"/>
                </a:solidFill>
                <a:latin typeface="Times New Roman" pitchFamily="18" charset="0"/>
              </a:rPr>
              <a:t>The inputs and outputs can be summarized on a truth table.</a:t>
            </a:r>
          </a:p>
        </p:txBody>
      </p:sp>
      <p:graphicFrame>
        <p:nvGraphicFramePr>
          <p:cNvPr id="3108" name="Object 36"/>
          <p:cNvGraphicFramePr>
            <a:graphicFrameLocks noChangeAspect="1"/>
          </p:cNvGraphicFramePr>
          <p:nvPr/>
        </p:nvGraphicFramePr>
        <p:xfrm>
          <a:off x="7923214" y="1828800"/>
          <a:ext cx="1982787" cy="1951038"/>
        </p:xfrm>
        <a:graphic>
          <a:graphicData uri="http://schemas.openxmlformats.org/presentationml/2006/ole">
            <mc:AlternateContent xmlns:mc="http://schemas.openxmlformats.org/markup-compatibility/2006">
              <mc:Choice xmlns:v="urn:schemas-microsoft-com:vml" Requires="v">
                <p:oleObj spid="_x0000_s27686" name="CorelDRAW" r:id="rId4" imgW="1201680" imgH="1167840" progId="">
                  <p:embed/>
                </p:oleObj>
              </mc:Choice>
              <mc:Fallback>
                <p:oleObj name="CorelDRAW" r:id="rId4" imgW="1201680" imgH="11678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3214" y="1828800"/>
                        <a:ext cx="1982787" cy="195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51"/>
          <p:cNvGrpSpPr>
            <a:grpSpLocks/>
          </p:cNvGrpSpPr>
          <p:nvPr/>
        </p:nvGrpSpPr>
        <p:grpSpPr bwMode="auto">
          <a:xfrm>
            <a:off x="5105400" y="4159250"/>
            <a:ext cx="2286000" cy="1250950"/>
            <a:chOff x="2256" y="2620"/>
            <a:chExt cx="1440" cy="788"/>
          </a:xfrm>
        </p:grpSpPr>
        <p:graphicFrame>
          <p:nvGraphicFramePr>
            <p:cNvPr id="3106" name="Object 34"/>
            <p:cNvGraphicFramePr>
              <a:graphicFrameLocks noChangeAspect="1"/>
            </p:cNvGraphicFramePr>
            <p:nvPr/>
          </p:nvGraphicFramePr>
          <p:xfrm>
            <a:off x="2448" y="2640"/>
            <a:ext cx="816" cy="698"/>
          </p:xfrm>
          <a:graphic>
            <a:graphicData uri="http://schemas.openxmlformats.org/presentationml/2006/ole">
              <mc:AlternateContent xmlns:mc="http://schemas.openxmlformats.org/markup-compatibility/2006">
                <mc:Choice xmlns:v="urn:schemas-microsoft-com:vml" Requires="v">
                  <p:oleObj spid="_x0000_s27687" name="CorelDRAW" r:id="rId6" imgW="835200" imgH="705240" progId="">
                    <p:embed/>
                  </p:oleObj>
                </mc:Choice>
                <mc:Fallback>
                  <p:oleObj name="CorelDRAW" r:id="rId6" imgW="835200" imgH="70524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8" y="2640"/>
                          <a:ext cx="816" cy="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15" name="Text Box 43"/>
            <p:cNvSpPr txBox="1">
              <a:spLocks noChangeArrowheads="1"/>
            </p:cNvSpPr>
            <p:nvPr/>
          </p:nvSpPr>
          <p:spPr bwMode="auto">
            <a:xfrm>
              <a:off x="2256" y="3004"/>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p>
          </p:txBody>
        </p:sp>
        <p:sp>
          <p:nvSpPr>
            <p:cNvPr id="3116" name="Text Box 44"/>
            <p:cNvSpPr txBox="1">
              <a:spLocks noChangeArrowheads="1"/>
            </p:cNvSpPr>
            <p:nvPr/>
          </p:nvSpPr>
          <p:spPr bwMode="auto">
            <a:xfrm>
              <a:off x="2256" y="3196"/>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B</a:t>
              </a:r>
            </a:p>
          </p:txBody>
        </p:sp>
        <p:sp>
          <p:nvSpPr>
            <p:cNvPr id="3117" name="Text Box 45"/>
            <p:cNvSpPr txBox="1">
              <a:spLocks noChangeArrowheads="1"/>
            </p:cNvSpPr>
            <p:nvPr/>
          </p:nvSpPr>
          <p:spPr bwMode="auto">
            <a:xfrm>
              <a:off x="3216" y="2620"/>
              <a:ext cx="480"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srgbClr val="FF0000"/>
                  </a:solidFill>
                  <a:latin typeface="Symbol" pitchFamily="18" charset="2"/>
                </a:rPr>
                <a:t>S</a:t>
              </a:r>
            </a:p>
          </p:txBody>
        </p:sp>
        <p:sp>
          <p:nvSpPr>
            <p:cNvPr id="3118" name="Text Box 46"/>
            <p:cNvSpPr txBox="1">
              <a:spLocks noChangeArrowheads="1"/>
            </p:cNvSpPr>
            <p:nvPr/>
          </p:nvSpPr>
          <p:spPr bwMode="auto">
            <a:xfrm>
              <a:off x="3216" y="3072"/>
              <a:ext cx="43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C</a:t>
              </a:r>
              <a:r>
                <a:rPr lang="en-US" sz="1600" baseline="-25000">
                  <a:solidFill>
                    <a:srgbClr val="FF0000"/>
                  </a:solidFill>
                </a:rPr>
                <a:t>out</a:t>
              </a:r>
            </a:p>
          </p:txBody>
        </p:sp>
      </p:grpSp>
      <p:sp>
        <p:nvSpPr>
          <p:cNvPr id="3120" name="Text Box 48"/>
          <p:cNvSpPr txBox="1">
            <a:spLocks noChangeArrowheads="1"/>
          </p:cNvSpPr>
          <p:nvPr/>
        </p:nvSpPr>
        <p:spPr bwMode="auto">
          <a:xfrm>
            <a:off x="2438400" y="3657601"/>
            <a:ext cx="4724400" cy="396875"/>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The logic symbol and equivalent circuit are:</a:t>
            </a:r>
          </a:p>
        </p:txBody>
      </p:sp>
      <p:grpSp>
        <p:nvGrpSpPr>
          <p:cNvPr id="3" name="Group 50"/>
          <p:cNvGrpSpPr>
            <a:grpSpLocks/>
          </p:cNvGrpSpPr>
          <p:nvPr/>
        </p:nvGrpSpPr>
        <p:grpSpPr bwMode="auto">
          <a:xfrm>
            <a:off x="2743200" y="4246564"/>
            <a:ext cx="1600200" cy="1239837"/>
            <a:chOff x="768" y="2675"/>
            <a:chExt cx="1008" cy="781"/>
          </a:xfrm>
        </p:grpSpPr>
        <p:graphicFrame>
          <p:nvGraphicFramePr>
            <p:cNvPr id="3110" name="Object 38"/>
            <p:cNvGraphicFramePr>
              <a:graphicFrameLocks noChangeAspect="1"/>
            </p:cNvGraphicFramePr>
            <p:nvPr/>
          </p:nvGraphicFramePr>
          <p:xfrm>
            <a:off x="768" y="2675"/>
            <a:ext cx="1008" cy="781"/>
          </p:xfrm>
          <a:graphic>
            <a:graphicData uri="http://schemas.openxmlformats.org/presentationml/2006/ole">
              <mc:AlternateContent xmlns:mc="http://schemas.openxmlformats.org/markup-compatibility/2006">
                <mc:Choice xmlns:v="urn:schemas-microsoft-com:vml" Requires="v">
                  <p:oleObj spid="_x0000_s27688" name="CorelDRAW" r:id="rId8" imgW="1046520" imgH="802080" progId="">
                    <p:embed/>
                  </p:oleObj>
                </mc:Choice>
                <mc:Fallback>
                  <p:oleObj name="CorelDRAW" r:id="rId8" imgW="1046520" imgH="80208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 y="2675"/>
                          <a:ext cx="1008" cy="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11" name="Text Box 39"/>
            <p:cNvSpPr txBox="1">
              <a:spLocks noChangeArrowheads="1"/>
            </p:cNvSpPr>
            <p:nvPr/>
          </p:nvSpPr>
          <p:spPr bwMode="auto">
            <a:xfrm>
              <a:off x="980" y="2778"/>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rPr>
                <a:t>A</a:t>
              </a:r>
            </a:p>
          </p:txBody>
        </p:sp>
        <p:sp>
          <p:nvSpPr>
            <p:cNvPr id="3112" name="Text Box 40"/>
            <p:cNvSpPr txBox="1">
              <a:spLocks noChangeArrowheads="1"/>
            </p:cNvSpPr>
            <p:nvPr/>
          </p:nvSpPr>
          <p:spPr bwMode="auto">
            <a:xfrm>
              <a:off x="980" y="3142"/>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rPr>
                <a:t>B</a:t>
              </a:r>
            </a:p>
          </p:txBody>
        </p:sp>
        <p:sp>
          <p:nvSpPr>
            <p:cNvPr id="3113" name="Text Box 41"/>
            <p:cNvSpPr txBox="1">
              <a:spLocks noChangeArrowheads="1"/>
            </p:cNvSpPr>
            <p:nvPr/>
          </p:nvSpPr>
          <p:spPr bwMode="auto">
            <a:xfrm>
              <a:off x="1144" y="2682"/>
              <a:ext cx="240"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prstClr val="black"/>
                  </a:solidFill>
                  <a:latin typeface="Symbol" pitchFamily="18" charset="2"/>
                </a:rPr>
                <a:t>S</a:t>
              </a:r>
            </a:p>
          </p:txBody>
        </p:sp>
        <p:sp>
          <p:nvSpPr>
            <p:cNvPr id="3114" name="Text Box 42"/>
            <p:cNvSpPr txBox="1">
              <a:spLocks noChangeArrowheads="1"/>
            </p:cNvSpPr>
            <p:nvPr/>
          </p:nvSpPr>
          <p:spPr bwMode="auto">
            <a:xfrm>
              <a:off x="1220" y="3142"/>
              <a:ext cx="43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rPr>
                <a:t>C</a:t>
              </a:r>
              <a:r>
                <a:rPr lang="en-US" sz="1600" baseline="-25000">
                  <a:solidFill>
                    <a:prstClr val="black"/>
                  </a:solidFill>
                </a:rPr>
                <a:t>out</a:t>
              </a:r>
            </a:p>
          </p:txBody>
        </p:sp>
        <p:sp>
          <p:nvSpPr>
            <p:cNvPr id="3121" name="Text Box 49"/>
            <p:cNvSpPr txBox="1">
              <a:spLocks noChangeArrowheads="1"/>
            </p:cNvSpPr>
            <p:nvPr/>
          </p:nvSpPr>
          <p:spPr bwMode="auto">
            <a:xfrm>
              <a:off x="1316" y="2758"/>
              <a:ext cx="240"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prstClr val="black"/>
                  </a:solidFill>
                  <a:latin typeface="Symbol" pitchFamily="18" charset="2"/>
                </a:rPr>
                <a:t>S</a:t>
              </a:r>
            </a:p>
          </p:txBody>
        </p:sp>
      </p:grpSp>
    </p:spTree>
    <p:extLst>
      <p:ext uri="{BB962C8B-B14F-4D97-AF65-F5344CB8AC3E}">
        <p14:creationId xmlns:p14="http://schemas.microsoft.com/office/powerpoint/2010/main" val="34584053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04"/>
                                        </p:tgtEl>
                                        <p:attrNameLst>
                                          <p:attrName>style.visibility</p:attrName>
                                        </p:attrNameLst>
                                      </p:cBhvr>
                                      <p:to>
                                        <p:strVal val="visible"/>
                                      </p:to>
                                    </p:set>
                                    <p:anim calcmode="lin" valueType="num">
                                      <p:cBhvr additive="base">
                                        <p:cTn id="7" dur="500" fill="hold"/>
                                        <p:tgtEl>
                                          <p:spTgt spid="3104"/>
                                        </p:tgtEl>
                                        <p:attrNameLst>
                                          <p:attrName>ppt_x</p:attrName>
                                        </p:attrNameLst>
                                      </p:cBhvr>
                                      <p:tavLst>
                                        <p:tav tm="0">
                                          <p:val>
                                            <p:strVal val="0-#ppt_w/2"/>
                                          </p:val>
                                        </p:tav>
                                        <p:tav tm="100000">
                                          <p:val>
                                            <p:strVal val="#ppt_x"/>
                                          </p:val>
                                        </p:tav>
                                      </p:tavLst>
                                    </p:anim>
                                    <p:anim calcmode="lin" valueType="num">
                                      <p:cBhvr additive="base">
                                        <p:cTn id="8" dur="500" fill="hold"/>
                                        <p:tgtEl>
                                          <p:spTgt spid="3104"/>
                                        </p:tgtEl>
                                        <p:attrNameLst>
                                          <p:attrName>ppt_y</p:attrName>
                                        </p:attrNameLst>
                                      </p:cBhvr>
                                      <p:tavLst>
                                        <p:tav tm="0">
                                          <p:val>
                                            <p:strVal val="#ppt_y"/>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3108"/>
                                        </p:tgtEl>
                                        <p:attrNameLst>
                                          <p:attrName>style.visibility</p:attrName>
                                        </p:attrNameLst>
                                      </p:cBhvr>
                                      <p:to>
                                        <p:strVal val="visible"/>
                                      </p:to>
                                    </p:set>
                                    <p:animEffect transition="in" filter="dissolve">
                                      <p:cBhvr>
                                        <p:cTn id="11" dur="500"/>
                                        <p:tgtEl>
                                          <p:spTgt spid="310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3120"/>
                                        </p:tgtEl>
                                        <p:attrNameLst>
                                          <p:attrName>style.visibility</p:attrName>
                                        </p:attrNameLst>
                                      </p:cBhvr>
                                      <p:to>
                                        <p:strVal val="visible"/>
                                      </p:to>
                                    </p:set>
                                    <p:anim calcmode="lin" valueType="num">
                                      <p:cBhvr additive="base">
                                        <p:cTn id="16" dur="500" fill="hold"/>
                                        <p:tgtEl>
                                          <p:spTgt spid="3120"/>
                                        </p:tgtEl>
                                        <p:attrNameLst>
                                          <p:attrName>ppt_x</p:attrName>
                                        </p:attrNameLst>
                                      </p:cBhvr>
                                      <p:tavLst>
                                        <p:tav tm="0">
                                          <p:val>
                                            <p:strVal val="0-#ppt_w/2"/>
                                          </p:val>
                                        </p:tav>
                                        <p:tav tm="100000">
                                          <p:val>
                                            <p:strVal val="#ppt_x"/>
                                          </p:val>
                                        </p:tav>
                                      </p:tavLst>
                                    </p:anim>
                                    <p:anim calcmode="lin" valueType="num">
                                      <p:cBhvr additive="base">
                                        <p:cTn id="17" dur="500" fill="hold"/>
                                        <p:tgtEl>
                                          <p:spTgt spid="3120"/>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2" presetClass="entr" presetSubtype="12"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0-#ppt_w/2"/>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par>
                                <p:cTn id="23" presetID="2" presetClass="entr" presetSubtype="6"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1+#ppt_w/2"/>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4" grpId="0"/>
      <p:bldP spid="3120"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9748" name="Rectangle 4"/>
          <p:cNvSpPr>
            <a:spLocks noChangeArrowheads="1"/>
          </p:cNvSpPr>
          <p:nvPr/>
        </p:nvSpPr>
        <p:spPr bwMode="auto">
          <a:xfrm>
            <a:off x="2438401" y="1143000"/>
            <a:ext cx="2385589" cy="400110"/>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2000">
                <a:solidFill>
                  <a:srgbClr val="FFFF99"/>
                </a:solidFill>
                <a:latin typeface="Times New Roman" pitchFamily="18" charset="0"/>
              </a:rPr>
              <a:t>BCD Decoder/Driver</a:t>
            </a:r>
          </a:p>
        </p:txBody>
      </p:sp>
      <p:sp>
        <p:nvSpPr>
          <p:cNvPr id="159749" name="Text Box 5"/>
          <p:cNvSpPr txBox="1">
            <a:spLocks noChangeArrowheads="1"/>
          </p:cNvSpPr>
          <p:nvPr/>
        </p:nvSpPr>
        <p:spPr bwMode="auto">
          <a:xfrm>
            <a:off x="2438400" y="1600200"/>
            <a:ext cx="7620000" cy="707886"/>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dirty="0">
                <a:solidFill>
                  <a:prstClr val="black"/>
                </a:solidFill>
                <a:latin typeface="Times New Roman" pitchFamily="18" charset="0"/>
              </a:rPr>
              <a:t>Another useful decoder is the 74LS47. This is a BCD-to-seven segment display with active LOW outputs. </a:t>
            </a:r>
          </a:p>
        </p:txBody>
      </p:sp>
      <p:sp>
        <p:nvSpPr>
          <p:cNvPr id="159760" name="Text Box 16"/>
          <p:cNvSpPr txBox="1">
            <a:spLocks noChangeArrowheads="1"/>
          </p:cNvSpPr>
          <p:nvPr/>
        </p:nvSpPr>
        <p:spPr bwMode="auto">
          <a:xfrm>
            <a:off x="2514600" y="3048001"/>
            <a:ext cx="3276600" cy="1323439"/>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The </a:t>
            </a:r>
            <a:r>
              <a:rPr lang="en-US" sz="2000" i="1">
                <a:solidFill>
                  <a:prstClr val="black"/>
                </a:solidFill>
                <a:latin typeface="Times New Roman" pitchFamily="18" charset="0"/>
              </a:rPr>
              <a:t>a-g</a:t>
            </a:r>
            <a:r>
              <a:rPr lang="en-US" sz="2000">
                <a:solidFill>
                  <a:prstClr val="black"/>
                </a:solidFill>
                <a:latin typeface="Times New Roman" pitchFamily="18" charset="0"/>
              </a:rPr>
              <a:t> outputs are designed for much higher current than most devices (hence the word driver in the name). </a:t>
            </a:r>
          </a:p>
        </p:txBody>
      </p:sp>
      <p:graphicFrame>
        <p:nvGraphicFramePr>
          <p:cNvPr id="159762" name="Object 18"/>
          <p:cNvGraphicFramePr>
            <a:graphicFrameLocks noChangeAspect="1"/>
          </p:cNvGraphicFramePr>
          <p:nvPr/>
        </p:nvGraphicFramePr>
        <p:xfrm>
          <a:off x="6410326" y="2590800"/>
          <a:ext cx="2886075" cy="3352800"/>
        </p:xfrm>
        <a:graphic>
          <a:graphicData uri="http://schemas.openxmlformats.org/presentationml/2006/ole">
            <mc:AlternateContent xmlns:mc="http://schemas.openxmlformats.org/markup-compatibility/2006">
              <mc:Choice xmlns:v="urn:schemas-microsoft-com:vml" Requires="v">
                <p:oleObj spid="_x0000_s43022" name="CorelDRAW" r:id="rId4" imgW="1710000" imgH="1960560" progId="">
                  <p:embed/>
                </p:oleObj>
              </mc:Choice>
              <mc:Fallback>
                <p:oleObj name="CorelDRAW" r:id="rId4" imgW="1710000" imgH="19605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0326" y="2590800"/>
                        <a:ext cx="288607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9763" name="Text Box 19"/>
          <p:cNvSpPr txBox="1">
            <a:spLocks noChangeArrowheads="1"/>
          </p:cNvSpPr>
          <p:nvPr/>
        </p:nvSpPr>
        <p:spPr bwMode="auto">
          <a:xfrm>
            <a:off x="5876926" y="3962400"/>
            <a:ext cx="777875" cy="52322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400">
                <a:solidFill>
                  <a:srgbClr val="FF0000"/>
                </a:solidFill>
                <a:latin typeface="Times New Roman" pitchFamily="18" charset="0"/>
              </a:rPr>
              <a:t>BCD inputs</a:t>
            </a:r>
          </a:p>
        </p:txBody>
      </p:sp>
      <p:sp>
        <p:nvSpPr>
          <p:cNvPr id="159764" name="Text Box 20"/>
          <p:cNvSpPr txBox="1">
            <a:spLocks noChangeArrowheads="1"/>
          </p:cNvSpPr>
          <p:nvPr/>
        </p:nvSpPr>
        <p:spPr bwMode="auto">
          <a:xfrm>
            <a:off x="9220201" y="4038601"/>
            <a:ext cx="777875" cy="954107"/>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400">
                <a:solidFill>
                  <a:srgbClr val="FF0000"/>
                </a:solidFill>
                <a:latin typeface="Times New Roman" pitchFamily="18" charset="0"/>
              </a:rPr>
              <a:t>Outputs to seven segment device</a:t>
            </a:r>
          </a:p>
        </p:txBody>
      </p:sp>
      <p:sp>
        <p:nvSpPr>
          <p:cNvPr id="159765" name="Text Box 21"/>
          <p:cNvSpPr txBox="1">
            <a:spLocks noChangeArrowheads="1"/>
          </p:cNvSpPr>
          <p:nvPr/>
        </p:nvSpPr>
        <p:spPr bwMode="auto">
          <a:xfrm>
            <a:off x="7543801" y="5943600"/>
            <a:ext cx="569913" cy="304800"/>
          </a:xfrm>
          <a:prstGeom prst="rect">
            <a:avLst/>
          </a:prstGeom>
          <a:noFill/>
          <a:ln w="9525">
            <a:noFill/>
            <a:miter lim="800000"/>
            <a:headEnd/>
            <a:tailEnd/>
          </a:ln>
          <a:effectLst/>
        </p:spPr>
        <p:txBody>
          <a:bodyPr wrap="none">
            <a:spAutoFit/>
          </a:bodyPr>
          <a:lstStyle/>
          <a:p>
            <a:pPr defTabSz="914400" eaLnBrk="0" fontAlgn="base" hangingPunct="0">
              <a:spcBef>
                <a:spcPct val="0"/>
              </a:spcBef>
              <a:spcAft>
                <a:spcPct val="0"/>
              </a:spcAft>
            </a:pPr>
            <a:r>
              <a:rPr lang="en-US" sz="1400">
                <a:solidFill>
                  <a:prstClr val="black"/>
                </a:solidFill>
                <a:latin typeface="Times New Roman" pitchFamily="18" charset="0"/>
              </a:rPr>
              <a:t>GND</a:t>
            </a:r>
          </a:p>
        </p:txBody>
      </p:sp>
      <p:sp>
        <p:nvSpPr>
          <p:cNvPr id="159766" name="Text Box 22"/>
          <p:cNvSpPr txBox="1">
            <a:spLocks noChangeArrowheads="1"/>
          </p:cNvSpPr>
          <p:nvPr/>
        </p:nvSpPr>
        <p:spPr bwMode="auto">
          <a:xfrm>
            <a:off x="7620000" y="2286000"/>
            <a:ext cx="914400" cy="30480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V</a:t>
            </a:r>
            <a:r>
              <a:rPr lang="en-US" sz="1400" i="1" baseline="-25000">
                <a:solidFill>
                  <a:prstClr val="black"/>
                </a:solidFill>
                <a:latin typeface="Times New Roman" pitchFamily="18" charset="0"/>
              </a:rPr>
              <a:t>CC</a:t>
            </a:r>
          </a:p>
        </p:txBody>
      </p:sp>
      <p:sp>
        <p:nvSpPr>
          <p:cNvPr id="159767" name="Text Box 23"/>
          <p:cNvSpPr txBox="1">
            <a:spLocks noChangeArrowheads="1"/>
          </p:cNvSpPr>
          <p:nvPr/>
        </p:nvSpPr>
        <p:spPr bwMode="auto">
          <a:xfrm>
            <a:off x="7239000" y="2971800"/>
            <a:ext cx="990600" cy="30480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prstClr val="black"/>
                </a:solidFill>
                <a:latin typeface="Times New Roman" pitchFamily="18" charset="0"/>
              </a:rPr>
              <a:t>BCD/7-seg</a:t>
            </a:r>
          </a:p>
        </p:txBody>
      </p:sp>
      <p:sp>
        <p:nvSpPr>
          <p:cNvPr id="159768" name="Text Box 24"/>
          <p:cNvSpPr txBox="1">
            <a:spLocks noChangeArrowheads="1"/>
          </p:cNvSpPr>
          <p:nvPr/>
        </p:nvSpPr>
        <p:spPr bwMode="auto">
          <a:xfrm>
            <a:off x="7605713" y="3235325"/>
            <a:ext cx="838200" cy="30480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BI/RBO</a:t>
            </a:r>
          </a:p>
        </p:txBody>
      </p:sp>
      <p:sp>
        <p:nvSpPr>
          <p:cNvPr id="159769" name="Text Box 25"/>
          <p:cNvSpPr txBox="1">
            <a:spLocks noChangeArrowheads="1"/>
          </p:cNvSpPr>
          <p:nvPr/>
        </p:nvSpPr>
        <p:spPr bwMode="auto">
          <a:xfrm>
            <a:off x="9067800" y="3214688"/>
            <a:ext cx="838200" cy="30480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srgbClr val="FF0000"/>
                </a:solidFill>
                <a:latin typeface="Times New Roman" pitchFamily="18" charset="0"/>
              </a:rPr>
              <a:t>BI/RBO</a:t>
            </a:r>
          </a:p>
        </p:txBody>
      </p:sp>
      <p:sp>
        <p:nvSpPr>
          <p:cNvPr id="159770" name="Line 26"/>
          <p:cNvSpPr>
            <a:spLocks noChangeShapeType="1"/>
          </p:cNvSpPr>
          <p:nvPr/>
        </p:nvSpPr>
        <p:spPr bwMode="auto">
          <a:xfrm>
            <a:off x="9129713" y="3260725"/>
            <a:ext cx="152400" cy="0"/>
          </a:xfrm>
          <a:prstGeom prst="line">
            <a:avLst/>
          </a:prstGeom>
          <a:noFill/>
          <a:ln w="9525">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59771" name="Line 27"/>
          <p:cNvSpPr>
            <a:spLocks noChangeShapeType="1"/>
          </p:cNvSpPr>
          <p:nvPr/>
        </p:nvSpPr>
        <p:spPr bwMode="auto">
          <a:xfrm>
            <a:off x="9358313" y="3260725"/>
            <a:ext cx="304800" cy="0"/>
          </a:xfrm>
          <a:prstGeom prst="line">
            <a:avLst/>
          </a:prstGeom>
          <a:noFill/>
          <a:ln w="9525">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59772" name="Text Box 28"/>
          <p:cNvSpPr txBox="1">
            <a:spLocks noChangeArrowheads="1"/>
          </p:cNvSpPr>
          <p:nvPr/>
        </p:nvSpPr>
        <p:spPr bwMode="auto">
          <a:xfrm>
            <a:off x="7251700" y="4835525"/>
            <a:ext cx="533400" cy="30480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LT</a:t>
            </a:r>
          </a:p>
        </p:txBody>
      </p:sp>
      <p:sp>
        <p:nvSpPr>
          <p:cNvPr id="159773" name="Text Box 29"/>
          <p:cNvSpPr txBox="1">
            <a:spLocks noChangeArrowheads="1"/>
          </p:cNvSpPr>
          <p:nvPr/>
        </p:nvSpPr>
        <p:spPr bwMode="auto">
          <a:xfrm>
            <a:off x="7239000" y="5105400"/>
            <a:ext cx="609600" cy="30480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RBI</a:t>
            </a:r>
          </a:p>
        </p:txBody>
      </p:sp>
      <p:sp>
        <p:nvSpPr>
          <p:cNvPr id="159774" name="Text Box 30"/>
          <p:cNvSpPr txBox="1">
            <a:spLocks noChangeArrowheads="1"/>
          </p:cNvSpPr>
          <p:nvPr/>
        </p:nvSpPr>
        <p:spPr bwMode="auto">
          <a:xfrm>
            <a:off x="6248400" y="4800600"/>
            <a:ext cx="533400" cy="30480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srgbClr val="FF0000"/>
                </a:solidFill>
                <a:latin typeface="Times New Roman" pitchFamily="18" charset="0"/>
              </a:rPr>
              <a:t>LT</a:t>
            </a:r>
          </a:p>
        </p:txBody>
      </p:sp>
      <p:sp>
        <p:nvSpPr>
          <p:cNvPr id="159775" name="Text Box 31"/>
          <p:cNvSpPr txBox="1">
            <a:spLocks noChangeArrowheads="1"/>
          </p:cNvSpPr>
          <p:nvPr/>
        </p:nvSpPr>
        <p:spPr bwMode="auto">
          <a:xfrm>
            <a:off x="6172200" y="5105400"/>
            <a:ext cx="609600" cy="30480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srgbClr val="FF0000"/>
                </a:solidFill>
                <a:latin typeface="Times New Roman" pitchFamily="18" charset="0"/>
              </a:rPr>
              <a:t>RBI</a:t>
            </a:r>
          </a:p>
        </p:txBody>
      </p:sp>
      <p:sp>
        <p:nvSpPr>
          <p:cNvPr id="159776" name="Line 32"/>
          <p:cNvSpPr>
            <a:spLocks noChangeShapeType="1"/>
          </p:cNvSpPr>
          <p:nvPr/>
        </p:nvSpPr>
        <p:spPr bwMode="auto">
          <a:xfrm>
            <a:off x="6264275" y="5148263"/>
            <a:ext cx="304800" cy="0"/>
          </a:xfrm>
          <a:prstGeom prst="line">
            <a:avLst/>
          </a:prstGeom>
          <a:noFill/>
          <a:ln w="9525">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59779" name="Line 35"/>
          <p:cNvSpPr>
            <a:spLocks noChangeShapeType="1"/>
          </p:cNvSpPr>
          <p:nvPr/>
        </p:nvSpPr>
        <p:spPr bwMode="auto">
          <a:xfrm>
            <a:off x="6365875" y="4833938"/>
            <a:ext cx="152400" cy="0"/>
          </a:xfrm>
          <a:prstGeom prst="line">
            <a:avLst/>
          </a:prstGeom>
          <a:noFill/>
          <a:ln w="9525">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59780" name="Text Box 36"/>
          <p:cNvSpPr txBox="1">
            <a:spLocks noChangeArrowheads="1"/>
          </p:cNvSpPr>
          <p:nvPr/>
        </p:nvSpPr>
        <p:spPr bwMode="auto">
          <a:xfrm>
            <a:off x="6934200" y="5562600"/>
            <a:ext cx="762000" cy="30480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prstClr val="black"/>
                </a:solidFill>
                <a:latin typeface="Times New Roman" pitchFamily="18" charset="0"/>
              </a:rPr>
              <a:t>74LS47</a:t>
            </a:r>
          </a:p>
        </p:txBody>
      </p:sp>
    </p:spTree>
    <p:extLst>
      <p:ext uri="{BB962C8B-B14F-4D97-AF65-F5344CB8AC3E}">
        <p14:creationId xmlns:p14="http://schemas.microsoft.com/office/powerpoint/2010/main" val="11937050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59760"/>
                                        </p:tgtEl>
                                        <p:attrNameLst>
                                          <p:attrName>style.visibility</p:attrName>
                                        </p:attrNameLst>
                                      </p:cBhvr>
                                      <p:to>
                                        <p:strVal val="visible"/>
                                      </p:to>
                                    </p:set>
                                    <p:animEffect transition="in" filter="fade">
                                      <p:cBhvr>
                                        <p:cTn id="7" dur="1000"/>
                                        <p:tgtEl>
                                          <p:spTgt spid="159760"/>
                                        </p:tgtEl>
                                      </p:cBhvr>
                                    </p:animEffect>
                                    <p:anim calcmode="lin" valueType="num">
                                      <p:cBhvr>
                                        <p:cTn id="8" dur="1000" fill="hold"/>
                                        <p:tgtEl>
                                          <p:spTgt spid="159760"/>
                                        </p:tgtEl>
                                        <p:attrNameLst>
                                          <p:attrName>ppt_x</p:attrName>
                                        </p:attrNameLst>
                                      </p:cBhvr>
                                      <p:tavLst>
                                        <p:tav tm="0">
                                          <p:val>
                                            <p:strVal val="#ppt_x"/>
                                          </p:val>
                                        </p:tav>
                                        <p:tav tm="100000">
                                          <p:val>
                                            <p:strVal val="#ppt_x"/>
                                          </p:val>
                                        </p:tav>
                                      </p:tavLst>
                                    </p:anim>
                                    <p:anim calcmode="lin" valueType="num">
                                      <p:cBhvr>
                                        <p:cTn id="9" dur="900" decel="100000" fill="hold"/>
                                        <p:tgtEl>
                                          <p:spTgt spid="15976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976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60"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0228" name="Rectangle 4"/>
          <p:cNvSpPr>
            <a:spLocks noChangeArrowheads="1"/>
          </p:cNvSpPr>
          <p:nvPr/>
        </p:nvSpPr>
        <p:spPr bwMode="auto">
          <a:xfrm>
            <a:off x="2438401" y="1143000"/>
            <a:ext cx="2385589" cy="400110"/>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2000">
                <a:solidFill>
                  <a:srgbClr val="FFFF99"/>
                </a:solidFill>
                <a:latin typeface="Times New Roman" pitchFamily="18" charset="0"/>
              </a:rPr>
              <a:t>BCD Decoder/Driver</a:t>
            </a:r>
          </a:p>
        </p:txBody>
      </p:sp>
      <p:sp>
        <p:nvSpPr>
          <p:cNvPr id="180248" name="Text Box 24"/>
          <p:cNvSpPr txBox="1">
            <a:spLocks noChangeArrowheads="1"/>
          </p:cNvSpPr>
          <p:nvPr/>
        </p:nvSpPr>
        <p:spPr bwMode="auto">
          <a:xfrm>
            <a:off x="2438400" y="1676401"/>
            <a:ext cx="7543800" cy="1015663"/>
          </a:xfrm>
          <a:prstGeom prst="rect">
            <a:avLst/>
          </a:prstGeom>
          <a:noFill/>
          <a:ln w="9525">
            <a:noFill/>
            <a:miter lim="800000"/>
            <a:headEnd/>
            <a:tailEnd/>
          </a:ln>
          <a:effectLst/>
        </p:spPr>
        <p:txBody>
          <a:bodyPr>
            <a:spAutoFit/>
          </a:bodyPr>
          <a:lstStyle/>
          <a:p>
            <a:pPr defTabSz="914400" fontAlgn="base">
              <a:spcBef>
                <a:spcPct val="50000"/>
              </a:spcBef>
              <a:spcAft>
                <a:spcPct val="0"/>
              </a:spcAft>
            </a:pPr>
            <a:r>
              <a:rPr lang="en-US" sz="2000">
                <a:solidFill>
                  <a:prstClr val="black"/>
                </a:solidFill>
                <a:latin typeface="Times New Roman" pitchFamily="18" charset="0"/>
              </a:rPr>
              <a:t>Here the 7447A is an connected to an LED seven segment display. Notice the current limiting resistors, required to prevent overdriving the LED display. </a:t>
            </a:r>
          </a:p>
        </p:txBody>
      </p:sp>
      <p:sp>
        <p:nvSpPr>
          <p:cNvPr id="180256" name="Line 32"/>
          <p:cNvSpPr>
            <a:spLocks noChangeShapeType="1"/>
          </p:cNvSpPr>
          <p:nvPr/>
        </p:nvSpPr>
        <p:spPr bwMode="auto">
          <a:xfrm>
            <a:off x="6192838" y="2992438"/>
            <a:ext cx="55562" cy="588962"/>
          </a:xfrm>
          <a:prstGeom prst="line">
            <a:avLst/>
          </a:prstGeom>
          <a:noFill/>
          <a:ln w="9525">
            <a:solidFill>
              <a:schemeClr val="tx1"/>
            </a:solidFill>
            <a:round/>
            <a:headEnd/>
            <a:tailEnd type="triangle" w="med" len="me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aphicFrame>
        <p:nvGraphicFramePr>
          <p:cNvPr id="180257" name="Object 33"/>
          <p:cNvGraphicFramePr>
            <a:graphicFrameLocks noChangeAspect="1"/>
          </p:cNvGraphicFramePr>
          <p:nvPr/>
        </p:nvGraphicFramePr>
        <p:xfrm>
          <a:off x="3657600" y="2895601"/>
          <a:ext cx="4343400" cy="3217863"/>
        </p:xfrm>
        <a:graphic>
          <a:graphicData uri="http://schemas.openxmlformats.org/presentationml/2006/ole">
            <mc:AlternateContent xmlns:mc="http://schemas.openxmlformats.org/markup-compatibility/2006">
              <mc:Choice xmlns:v="urn:schemas-microsoft-com:vml" Requires="v">
                <p:oleObj spid="_x0000_s44046" name="CorelDRAW" r:id="rId4" imgW="3031560" imgH="2217240" progId="">
                  <p:embed/>
                </p:oleObj>
              </mc:Choice>
              <mc:Fallback>
                <p:oleObj name="CorelDRAW" r:id="rId4" imgW="3031560" imgH="22172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2895601"/>
                        <a:ext cx="4343400" cy="321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601336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80256"/>
                                        </p:tgtEl>
                                        <p:attrNameLst>
                                          <p:attrName>style.visibility</p:attrName>
                                        </p:attrNameLst>
                                      </p:cBhvr>
                                      <p:to>
                                        <p:strVal val="visible"/>
                                      </p:to>
                                    </p:set>
                                    <p:animEffect transition="in" filter="wipe(up)">
                                      <p:cBhvr>
                                        <p:cTn id="7" dur="500"/>
                                        <p:tgtEl>
                                          <p:spTgt spid="180256"/>
                                        </p:tgtEl>
                                      </p:cBhvr>
                                    </p:animEffect>
                                  </p:childTnLst>
                                  <p:subTnLst>
                                    <p:set>
                                      <p:cBhvr override="childStyle">
                                        <p:cTn dur="1" fill="hold" display="0" masterRel="nextClick" afterEffect="1"/>
                                        <p:tgtEl>
                                          <p:spTgt spid="18025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56"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1796" name="Rectangle 4"/>
          <p:cNvSpPr>
            <a:spLocks noChangeArrowheads="1"/>
          </p:cNvSpPr>
          <p:nvPr/>
        </p:nvSpPr>
        <p:spPr bwMode="auto">
          <a:xfrm>
            <a:off x="2438401" y="1143000"/>
            <a:ext cx="2385589" cy="400110"/>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2000">
                <a:solidFill>
                  <a:srgbClr val="FFFF99"/>
                </a:solidFill>
                <a:latin typeface="Times New Roman" pitchFamily="18" charset="0"/>
              </a:rPr>
              <a:t>BCD Decoder/Driver</a:t>
            </a:r>
          </a:p>
        </p:txBody>
      </p:sp>
      <p:graphicFrame>
        <p:nvGraphicFramePr>
          <p:cNvPr id="161820" name="Object 28"/>
          <p:cNvGraphicFramePr>
            <a:graphicFrameLocks noChangeAspect="1"/>
          </p:cNvGraphicFramePr>
          <p:nvPr/>
        </p:nvGraphicFramePr>
        <p:xfrm>
          <a:off x="2895600" y="3282950"/>
          <a:ext cx="6400800" cy="2311400"/>
        </p:xfrm>
        <a:graphic>
          <a:graphicData uri="http://schemas.openxmlformats.org/presentationml/2006/ole">
            <mc:AlternateContent xmlns:mc="http://schemas.openxmlformats.org/markup-compatibility/2006">
              <mc:Choice xmlns:v="urn:schemas-microsoft-com:vml" Requires="v">
                <p:oleObj spid="_x0000_s45070" name="CorelDRAW" r:id="rId4" imgW="5673600" imgH="2021040" progId="">
                  <p:embed/>
                </p:oleObj>
              </mc:Choice>
              <mc:Fallback>
                <p:oleObj name="CorelDRAW" r:id="rId4" imgW="5673600" imgH="20210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282950"/>
                        <a:ext cx="6400800" cy="231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1822" name="Text Box 30"/>
          <p:cNvSpPr txBox="1">
            <a:spLocks noChangeArrowheads="1"/>
          </p:cNvSpPr>
          <p:nvPr/>
        </p:nvSpPr>
        <p:spPr bwMode="auto">
          <a:xfrm>
            <a:off x="3200401" y="5568950"/>
            <a:ext cx="777875" cy="304800"/>
          </a:xfrm>
          <a:prstGeom prst="rect">
            <a:avLst/>
          </a:prstGeom>
          <a:noFill/>
          <a:ln w="9525">
            <a:noFill/>
            <a:miter lim="800000"/>
            <a:headEnd/>
            <a:tailEnd/>
          </a:ln>
          <a:effectLst/>
        </p:spPr>
        <p:txBody>
          <a:bodyPr wrap="none">
            <a:spAutoFit/>
          </a:bodyPr>
          <a:lstStyle/>
          <a:p>
            <a:pPr defTabSz="914400" eaLnBrk="0" fontAlgn="base" hangingPunct="0">
              <a:spcBef>
                <a:spcPct val="0"/>
              </a:spcBef>
              <a:spcAft>
                <a:spcPct val="0"/>
              </a:spcAft>
            </a:pPr>
            <a:r>
              <a:rPr lang="en-US" sz="1400">
                <a:solidFill>
                  <a:prstClr val="black"/>
                </a:solidFill>
                <a:latin typeface="Times New Roman" pitchFamily="18" charset="0"/>
              </a:rPr>
              <a:t>Blanked</a:t>
            </a:r>
          </a:p>
        </p:txBody>
      </p:sp>
      <p:sp>
        <p:nvSpPr>
          <p:cNvPr id="161823" name="Text Box 31"/>
          <p:cNvSpPr txBox="1">
            <a:spLocks noChangeArrowheads="1"/>
          </p:cNvSpPr>
          <p:nvPr/>
        </p:nvSpPr>
        <p:spPr bwMode="auto">
          <a:xfrm>
            <a:off x="4800601" y="5568950"/>
            <a:ext cx="777875" cy="304800"/>
          </a:xfrm>
          <a:prstGeom prst="rect">
            <a:avLst/>
          </a:prstGeom>
          <a:noFill/>
          <a:ln w="9525">
            <a:noFill/>
            <a:miter lim="800000"/>
            <a:headEnd/>
            <a:tailEnd/>
          </a:ln>
          <a:effectLst/>
        </p:spPr>
        <p:txBody>
          <a:bodyPr wrap="none">
            <a:spAutoFit/>
          </a:bodyPr>
          <a:lstStyle/>
          <a:p>
            <a:pPr defTabSz="914400" eaLnBrk="0" fontAlgn="base" hangingPunct="0">
              <a:spcBef>
                <a:spcPct val="0"/>
              </a:spcBef>
              <a:spcAft>
                <a:spcPct val="0"/>
              </a:spcAft>
            </a:pPr>
            <a:r>
              <a:rPr lang="en-US" sz="1400">
                <a:solidFill>
                  <a:prstClr val="black"/>
                </a:solidFill>
                <a:latin typeface="Times New Roman" pitchFamily="18" charset="0"/>
              </a:rPr>
              <a:t>Blanked</a:t>
            </a:r>
          </a:p>
        </p:txBody>
      </p:sp>
      <p:sp>
        <p:nvSpPr>
          <p:cNvPr id="161819" name="Text Box 27"/>
          <p:cNvSpPr txBox="1">
            <a:spLocks noChangeArrowheads="1"/>
          </p:cNvSpPr>
          <p:nvPr/>
        </p:nvSpPr>
        <p:spPr bwMode="auto">
          <a:xfrm>
            <a:off x="2667000" y="1676401"/>
            <a:ext cx="7391400" cy="1323439"/>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2000" dirty="0">
                <a:solidFill>
                  <a:prstClr val="black"/>
                </a:solidFill>
                <a:latin typeface="Times New Roman" pitchFamily="18" charset="0"/>
              </a:rPr>
              <a:t>The 74LS47 features leading zero suppression, which blanks unnecessary leading zeros but keeps significant zeros as illustrated here. The </a:t>
            </a:r>
            <a:r>
              <a:rPr lang="en-US" sz="2000" i="1" dirty="0">
                <a:solidFill>
                  <a:prstClr val="black"/>
                </a:solidFill>
                <a:latin typeface="Times New Roman" pitchFamily="18" charset="0"/>
              </a:rPr>
              <a:t>BI/RBO</a:t>
            </a:r>
            <a:r>
              <a:rPr lang="en-US" sz="2000" dirty="0">
                <a:solidFill>
                  <a:prstClr val="black"/>
                </a:solidFill>
                <a:latin typeface="Times New Roman" pitchFamily="18" charset="0"/>
              </a:rPr>
              <a:t> output is connected to the </a:t>
            </a:r>
            <a:r>
              <a:rPr lang="en-US" sz="2000" i="1" dirty="0">
                <a:solidFill>
                  <a:prstClr val="black"/>
                </a:solidFill>
                <a:latin typeface="Times New Roman" pitchFamily="18" charset="0"/>
              </a:rPr>
              <a:t>RBI</a:t>
            </a:r>
            <a:r>
              <a:rPr lang="en-US" sz="2000" dirty="0">
                <a:solidFill>
                  <a:prstClr val="black"/>
                </a:solidFill>
                <a:latin typeface="Times New Roman" pitchFamily="18" charset="0"/>
              </a:rPr>
              <a:t> input of the next decoder.</a:t>
            </a:r>
          </a:p>
        </p:txBody>
      </p:sp>
      <p:sp>
        <p:nvSpPr>
          <p:cNvPr id="161831" name="Text Box 39"/>
          <p:cNvSpPr txBox="1">
            <a:spLocks noChangeArrowheads="1"/>
          </p:cNvSpPr>
          <p:nvPr/>
        </p:nvSpPr>
        <p:spPr bwMode="auto">
          <a:xfrm>
            <a:off x="6477000" y="5638800"/>
            <a:ext cx="3048000" cy="527050"/>
          </a:xfrm>
          <a:prstGeom prst="rect">
            <a:avLst/>
          </a:prstGeom>
          <a:solidFill>
            <a:srgbClr val="FFFFFF"/>
          </a:solidFill>
          <a:ln w="9525">
            <a:solidFill>
              <a:schemeClr val="tx1"/>
            </a:solidFill>
            <a:miter lim="800000"/>
            <a:headEnd/>
            <a:tailEnd/>
          </a:ln>
          <a:effectLst/>
        </p:spPr>
        <p:txBody>
          <a:bodyPr>
            <a:spAutoFit/>
          </a:bodyPr>
          <a:lstStyle/>
          <a:p>
            <a:pPr defTabSz="914400" eaLnBrk="0" fontAlgn="base" hangingPunct="0">
              <a:spcBef>
                <a:spcPct val="50000"/>
              </a:spcBef>
              <a:spcAft>
                <a:spcPct val="0"/>
              </a:spcAft>
            </a:pPr>
            <a:r>
              <a:rPr lang="en-US" sz="1400">
                <a:solidFill>
                  <a:prstClr val="black"/>
                </a:solidFill>
                <a:latin typeface="Times New Roman" pitchFamily="18" charset="0"/>
              </a:rPr>
              <a:t>Depending on the display type, current limiting resistors may be required.</a:t>
            </a:r>
          </a:p>
        </p:txBody>
      </p:sp>
    </p:spTree>
    <p:extLst>
      <p:ext uri="{BB962C8B-B14F-4D97-AF65-F5344CB8AC3E}">
        <p14:creationId xmlns:p14="http://schemas.microsoft.com/office/powerpoint/2010/main" val="18045381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61822"/>
                                        </p:tgtEl>
                                        <p:attrNameLst>
                                          <p:attrName>style.visibility</p:attrName>
                                        </p:attrNameLst>
                                      </p:cBhvr>
                                      <p:to>
                                        <p:strVal val="visible"/>
                                      </p:to>
                                    </p:set>
                                    <p:anim calcmode="lin" valueType="num">
                                      <p:cBhvr>
                                        <p:cTn id="7" dur="1000" fill="hold"/>
                                        <p:tgtEl>
                                          <p:spTgt spid="161822"/>
                                        </p:tgtEl>
                                        <p:attrNameLst>
                                          <p:attrName>ppt_w</p:attrName>
                                        </p:attrNameLst>
                                      </p:cBhvr>
                                      <p:tavLst>
                                        <p:tav tm="0">
                                          <p:val>
                                            <p:fltVal val="0"/>
                                          </p:val>
                                        </p:tav>
                                        <p:tav tm="100000">
                                          <p:val>
                                            <p:strVal val="#ppt_w"/>
                                          </p:val>
                                        </p:tav>
                                      </p:tavLst>
                                    </p:anim>
                                    <p:anim calcmode="lin" valueType="num">
                                      <p:cBhvr>
                                        <p:cTn id="8" dur="1000" fill="hold"/>
                                        <p:tgtEl>
                                          <p:spTgt spid="161822"/>
                                        </p:tgtEl>
                                        <p:attrNameLst>
                                          <p:attrName>ppt_h</p:attrName>
                                        </p:attrNameLst>
                                      </p:cBhvr>
                                      <p:tavLst>
                                        <p:tav tm="0">
                                          <p:val>
                                            <p:fltVal val="0"/>
                                          </p:val>
                                        </p:tav>
                                        <p:tav tm="100000">
                                          <p:val>
                                            <p:strVal val="#ppt_h"/>
                                          </p:val>
                                        </p:tav>
                                      </p:tavLst>
                                    </p:anim>
                                    <p:anim calcmode="lin" valueType="num">
                                      <p:cBhvr>
                                        <p:cTn id="9" dur="1000" fill="hold"/>
                                        <p:tgtEl>
                                          <p:spTgt spid="16182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61822"/>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161823"/>
                                        </p:tgtEl>
                                        <p:attrNameLst>
                                          <p:attrName>style.visibility</p:attrName>
                                        </p:attrNameLst>
                                      </p:cBhvr>
                                      <p:to>
                                        <p:strVal val="visible"/>
                                      </p:to>
                                    </p:set>
                                    <p:anim calcmode="lin" valueType="num">
                                      <p:cBhvr>
                                        <p:cTn id="13" dur="1000" fill="hold"/>
                                        <p:tgtEl>
                                          <p:spTgt spid="161823"/>
                                        </p:tgtEl>
                                        <p:attrNameLst>
                                          <p:attrName>ppt_w</p:attrName>
                                        </p:attrNameLst>
                                      </p:cBhvr>
                                      <p:tavLst>
                                        <p:tav tm="0">
                                          <p:val>
                                            <p:fltVal val="0"/>
                                          </p:val>
                                        </p:tav>
                                        <p:tav tm="100000">
                                          <p:val>
                                            <p:strVal val="#ppt_w"/>
                                          </p:val>
                                        </p:tav>
                                      </p:tavLst>
                                    </p:anim>
                                    <p:anim calcmode="lin" valueType="num">
                                      <p:cBhvr>
                                        <p:cTn id="14" dur="1000" fill="hold"/>
                                        <p:tgtEl>
                                          <p:spTgt spid="161823"/>
                                        </p:tgtEl>
                                        <p:attrNameLst>
                                          <p:attrName>ppt_h</p:attrName>
                                        </p:attrNameLst>
                                      </p:cBhvr>
                                      <p:tavLst>
                                        <p:tav tm="0">
                                          <p:val>
                                            <p:fltVal val="0"/>
                                          </p:val>
                                        </p:tav>
                                        <p:tav tm="100000">
                                          <p:val>
                                            <p:strVal val="#ppt_h"/>
                                          </p:val>
                                        </p:tav>
                                      </p:tavLst>
                                    </p:anim>
                                    <p:anim calcmode="lin" valueType="num">
                                      <p:cBhvr>
                                        <p:cTn id="15" dur="1000" fill="hold"/>
                                        <p:tgtEl>
                                          <p:spTgt spid="161823"/>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618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grpId="0" nodeType="clickEffect">
                                  <p:stCondLst>
                                    <p:cond delay="0"/>
                                  </p:stCondLst>
                                  <p:childTnLst>
                                    <p:set>
                                      <p:cBhvr>
                                        <p:cTn id="20" dur="1" fill="hold">
                                          <p:stCondLst>
                                            <p:cond delay="0"/>
                                          </p:stCondLst>
                                        </p:cTn>
                                        <p:tgtEl>
                                          <p:spTgt spid="161831"/>
                                        </p:tgtEl>
                                        <p:attrNameLst>
                                          <p:attrName>style.visibility</p:attrName>
                                        </p:attrNameLst>
                                      </p:cBhvr>
                                      <p:to>
                                        <p:strVal val="visible"/>
                                      </p:to>
                                    </p:set>
                                    <p:animEffect transition="in" filter="fade">
                                      <p:cBhvr>
                                        <p:cTn id="21" dur="1000"/>
                                        <p:tgtEl>
                                          <p:spTgt spid="161831"/>
                                        </p:tgtEl>
                                      </p:cBhvr>
                                    </p:animEffect>
                                    <p:anim calcmode="lin" valueType="num">
                                      <p:cBhvr>
                                        <p:cTn id="22" dur="1000" fill="hold"/>
                                        <p:tgtEl>
                                          <p:spTgt spid="161831"/>
                                        </p:tgtEl>
                                        <p:attrNameLst>
                                          <p:attrName>ppt_x</p:attrName>
                                        </p:attrNameLst>
                                      </p:cBhvr>
                                      <p:tavLst>
                                        <p:tav tm="0">
                                          <p:val>
                                            <p:strVal val="#ppt_x"/>
                                          </p:val>
                                        </p:tav>
                                        <p:tav tm="100000">
                                          <p:val>
                                            <p:strVal val="#ppt_x"/>
                                          </p:val>
                                        </p:tav>
                                      </p:tavLst>
                                    </p:anim>
                                    <p:anim calcmode="lin" valueType="num">
                                      <p:cBhvr>
                                        <p:cTn id="23" dur="900" decel="100000" fill="hold"/>
                                        <p:tgtEl>
                                          <p:spTgt spid="161831"/>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6183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22" grpId="0"/>
      <p:bldP spid="161823" grpId="0"/>
      <p:bldP spid="161831"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5892" name="Rectangle 4"/>
          <p:cNvSpPr>
            <a:spLocks noChangeArrowheads="1"/>
          </p:cNvSpPr>
          <p:nvPr/>
        </p:nvSpPr>
        <p:spPr bwMode="auto">
          <a:xfrm>
            <a:off x="2438401" y="1143000"/>
            <a:ext cx="2385589" cy="400110"/>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2000">
                <a:solidFill>
                  <a:srgbClr val="FFFF99"/>
                </a:solidFill>
                <a:latin typeface="Times New Roman" pitchFamily="18" charset="0"/>
              </a:rPr>
              <a:t>BCD Decoder/Driver</a:t>
            </a:r>
          </a:p>
        </p:txBody>
      </p:sp>
      <p:sp>
        <p:nvSpPr>
          <p:cNvPr id="165895" name="Text Box 7"/>
          <p:cNvSpPr txBox="1">
            <a:spLocks noChangeArrowheads="1"/>
          </p:cNvSpPr>
          <p:nvPr/>
        </p:nvSpPr>
        <p:spPr bwMode="auto">
          <a:xfrm>
            <a:off x="6400801" y="5654675"/>
            <a:ext cx="1039067" cy="400110"/>
          </a:xfrm>
          <a:prstGeom prst="rect">
            <a:avLst/>
          </a:prstGeom>
          <a:noFill/>
          <a:ln w="9525">
            <a:noFill/>
            <a:miter lim="800000"/>
            <a:headEnd/>
            <a:tailEnd/>
          </a:ln>
          <a:effectLst/>
        </p:spPr>
        <p:txBody>
          <a:bodyPr wrap="none">
            <a:spAutoFit/>
          </a:bodyPr>
          <a:lstStyle/>
          <a:p>
            <a:pPr defTabSz="914400" eaLnBrk="0" fontAlgn="base" hangingPunct="0">
              <a:spcBef>
                <a:spcPct val="0"/>
              </a:spcBef>
              <a:spcAft>
                <a:spcPct val="0"/>
              </a:spcAft>
            </a:pPr>
            <a:r>
              <a:rPr lang="en-US" sz="2000">
                <a:solidFill>
                  <a:prstClr val="black"/>
                </a:solidFill>
                <a:latin typeface="Times New Roman" pitchFamily="18" charset="0"/>
              </a:rPr>
              <a:t>Blanked</a:t>
            </a:r>
          </a:p>
        </p:txBody>
      </p:sp>
      <p:sp>
        <p:nvSpPr>
          <p:cNvPr id="165896" name="Text Box 8"/>
          <p:cNvSpPr txBox="1">
            <a:spLocks noChangeArrowheads="1"/>
          </p:cNvSpPr>
          <p:nvPr/>
        </p:nvSpPr>
        <p:spPr bwMode="auto">
          <a:xfrm>
            <a:off x="8001001" y="5654675"/>
            <a:ext cx="1039067" cy="400110"/>
          </a:xfrm>
          <a:prstGeom prst="rect">
            <a:avLst/>
          </a:prstGeom>
          <a:noFill/>
          <a:ln w="9525">
            <a:noFill/>
            <a:miter lim="800000"/>
            <a:headEnd/>
            <a:tailEnd/>
          </a:ln>
          <a:effectLst/>
        </p:spPr>
        <p:txBody>
          <a:bodyPr wrap="none">
            <a:spAutoFit/>
          </a:bodyPr>
          <a:lstStyle/>
          <a:p>
            <a:pPr defTabSz="914400" eaLnBrk="0" fontAlgn="base" hangingPunct="0">
              <a:spcBef>
                <a:spcPct val="0"/>
              </a:spcBef>
              <a:spcAft>
                <a:spcPct val="0"/>
              </a:spcAft>
            </a:pPr>
            <a:r>
              <a:rPr lang="en-US" sz="2000">
                <a:solidFill>
                  <a:prstClr val="black"/>
                </a:solidFill>
                <a:latin typeface="Times New Roman" pitchFamily="18" charset="0"/>
              </a:rPr>
              <a:t>Blanked</a:t>
            </a:r>
          </a:p>
        </p:txBody>
      </p:sp>
      <p:graphicFrame>
        <p:nvGraphicFramePr>
          <p:cNvPr id="165897" name="Object 9"/>
          <p:cNvGraphicFramePr>
            <a:graphicFrameLocks noChangeAspect="1"/>
          </p:cNvGraphicFramePr>
          <p:nvPr>
            <p:extLst/>
          </p:nvPr>
        </p:nvGraphicFramePr>
        <p:xfrm>
          <a:off x="3200400" y="3216275"/>
          <a:ext cx="6248400" cy="2463800"/>
        </p:xfrm>
        <a:graphic>
          <a:graphicData uri="http://schemas.openxmlformats.org/presentationml/2006/ole">
            <mc:AlternateContent xmlns:mc="http://schemas.openxmlformats.org/markup-compatibility/2006">
              <mc:Choice xmlns:v="urn:schemas-microsoft-com:vml" Requires="v">
                <p:oleObj spid="_x0000_s46094" name="CorelDRAW" r:id="rId4" imgW="5552280" imgH="2160360" progId="">
                  <p:embed/>
                </p:oleObj>
              </mc:Choice>
              <mc:Fallback>
                <p:oleObj name="CorelDRAW" r:id="rId4" imgW="5552280" imgH="2160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3216275"/>
                        <a:ext cx="6248400"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5898" name="Text Box 10"/>
          <p:cNvSpPr txBox="1">
            <a:spLocks noChangeArrowheads="1"/>
          </p:cNvSpPr>
          <p:nvPr/>
        </p:nvSpPr>
        <p:spPr bwMode="auto">
          <a:xfrm>
            <a:off x="2743199" y="5654675"/>
            <a:ext cx="1662545" cy="400110"/>
          </a:xfrm>
          <a:prstGeom prst="rect">
            <a:avLst/>
          </a:prstGeom>
          <a:noFill/>
          <a:ln w="9525">
            <a:noFill/>
            <a:miter lim="800000"/>
            <a:headEnd/>
            <a:tailEnd/>
          </a:ln>
          <a:effectLst/>
        </p:spPr>
        <p:txBody>
          <a:bodyPr wrap="square">
            <a:spAutoFit/>
          </a:bodyPr>
          <a:lstStyle/>
          <a:p>
            <a:pPr defTabSz="914400" eaLnBrk="0" fontAlgn="base" hangingPunct="0">
              <a:spcBef>
                <a:spcPct val="50000"/>
              </a:spcBef>
              <a:spcAft>
                <a:spcPct val="0"/>
              </a:spcAft>
            </a:pPr>
            <a:r>
              <a:rPr lang="en-US" sz="2000" dirty="0">
                <a:solidFill>
                  <a:prstClr val="black"/>
                </a:solidFill>
                <a:latin typeface="Times New Roman" pitchFamily="18" charset="0"/>
              </a:rPr>
              <a:t>Decimal point</a:t>
            </a:r>
          </a:p>
        </p:txBody>
      </p:sp>
      <p:sp>
        <p:nvSpPr>
          <p:cNvPr id="165893" name="Text Box 5"/>
          <p:cNvSpPr txBox="1">
            <a:spLocks noChangeArrowheads="1"/>
          </p:cNvSpPr>
          <p:nvPr/>
        </p:nvSpPr>
        <p:spPr bwMode="auto">
          <a:xfrm>
            <a:off x="2667000" y="1676401"/>
            <a:ext cx="7239000" cy="1015663"/>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2000" dirty="0">
                <a:solidFill>
                  <a:prstClr val="black"/>
                </a:solidFill>
                <a:latin typeface="Times New Roman" pitchFamily="18" charset="0"/>
              </a:rPr>
              <a:t>Trailing zero suppression blanks unnecessary trailing zeros to the right of the decimal point as illustrated here. The </a:t>
            </a:r>
            <a:r>
              <a:rPr lang="en-US" sz="2000" i="1" dirty="0">
                <a:solidFill>
                  <a:prstClr val="black"/>
                </a:solidFill>
                <a:latin typeface="Times New Roman" pitchFamily="18" charset="0"/>
              </a:rPr>
              <a:t>RBI</a:t>
            </a:r>
            <a:r>
              <a:rPr lang="en-US" sz="2000" dirty="0">
                <a:solidFill>
                  <a:prstClr val="black"/>
                </a:solidFill>
                <a:latin typeface="Times New Roman" pitchFamily="18" charset="0"/>
              </a:rPr>
              <a:t> input is connected to the </a:t>
            </a:r>
            <a:r>
              <a:rPr lang="en-US" sz="2000" i="1" dirty="0">
                <a:solidFill>
                  <a:prstClr val="black"/>
                </a:solidFill>
                <a:latin typeface="Times New Roman" pitchFamily="18" charset="0"/>
              </a:rPr>
              <a:t>BI/RBO</a:t>
            </a:r>
            <a:r>
              <a:rPr lang="en-US" sz="2000" dirty="0">
                <a:solidFill>
                  <a:prstClr val="black"/>
                </a:solidFill>
                <a:latin typeface="Times New Roman" pitchFamily="18" charset="0"/>
              </a:rPr>
              <a:t> output of the following decoder.</a:t>
            </a:r>
          </a:p>
        </p:txBody>
      </p:sp>
    </p:spTree>
    <p:extLst>
      <p:ext uri="{BB962C8B-B14F-4D97-AF65-F5344CB8AC3E}">
        <p14:creationId xmlns:p14="http://schemas.microsoft.com/office/powerpoint/2010/main" val="34282129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65895"/>
                                        </p:tgtEl>
                                        <p:attrNameLst>
                                          <p:attrName>style.visibility</p:attrName>
                                        </p:attrNameLst>
                                      </p:cBhvr>
                                      <p:to>
                                        <p:strVal val="visible"/>
                                      </p:to>
                                    </p:set>
                                    <p:anim calcmode="lin" valueType="num">
                                      <p:cBhvr>
                                        <p:cTn id="7" dur="1000" fill="hold"/>
                                        <p:tgtEl>
                                          <p:spTgt spid="165895"/>
                                        </p:tgtEl>
                                        <p:attrNameLst>
                                          <p:attrName>ppt_w</p:attrName>
                                        </p:attrNameLst>
                                      </p:cBhvr>
                                      <p:tavLst>
                                        <p:tav tm="0">
                                          <p:val>
                                            <p:fltVal val="0"/>
                                          </p:val>
                                        </p:tav>
                                        <p:tav tm="100000">
                                          <p:val>
                                            <p:strVal val="#ppt_w"/>
                                          </p:val>
                                        </p:tav>
                                      </p:tavLst>
                                    </p:anim>
                                    <p:anim calcmode="lin" valueType="num">
                                      <p:cBhvr>
                                        <p:cTn id="8" dur="1000" fill="hold"/>
                                        <p:tgtEl>
                                          <p:spTgt spid="165895"/>
                                        </p:tgtEl>
                                        <p:attrNameLst>
                                          <p:attrName>ppt_h</p:attrName>
                                        </p:attrNameLst>
                                      </p:cBhvr>
                                      <p:tavLst>
                                        <p:tav tm="0">
                                          <p:val>
                                            <p:fltVal val="0"/>
                                          </p:val>
                                        </p:tav>
                                        <p:tav tm="100000">
                                          <p:val>
                                            <p:strVal val="#ppt_h"/>
                                          </p:val>
                                        </p:tav>
                                      </p:tavLst>
                                    </p:anim>
                                    <p:anim calcmode="lin" valueType="num">
                                      <p:cBhvr>
                                        <p:cTn id="9" dur="1000" fill="hold"/>
                                        <p:tgtEl>
                                          <p:spTgt spid="16589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65895"/>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165896"/>
                                        </p:tgtEl>
                                        <p:attrNameLst>
                                          <p:attrName>style.visibility</p:attrName>
                                        </p:attrNameLst>
                                      </p:cBhvr>
                                      <p:to>
                                        <p:strVal val="visible"/>
                                      </p:to>
                                    </p:set>
                                    <p:anim calcmode="lin" valueType="num">
                                      <p:cBhvr>
                                        <p:cTn id="13" dur="1000" fill="hold"/>
                                        <p:tgtEl>
                                          <p:spTgt spid="165896"/>
                                        </p:tgtEl>
                                        <p:attrNameLst>
                                          <p:attrName>ppt_w</p:attrName>
                                        </p:attrNameLst>
                                      </p:cBhvr>
                                      <p:tavLst>
                                        <p:tav tm="0">
                                          <p:val>
                                            <p:fltVal val="0"/>
                                          </p:val>
                                        </p:tav>
                                        <p:tav tm="100000">
                                          <p:val>
                                            <p:strVal val="#ppt_w"/>
                                          </p:val>
                                        </p:tav>
                                      </p:tavLst>
                                    </p:anim>
                                    <p:anim calcmode="lin" valueType="num">
                                      <p:cBhvr>
                                        <p:cTn id="14" dur="1000" fill="hold"/>
                                        <p:tgtEl>
                                          <p:spTgt spid="165896"/>
                                        </p:tgtEl>
                                        <p:attrNameLst>
                                          <p:attrName>ppt_h</p:attrName>
                                        </p:attrNameLst>
                                      </p:cBhvr>
                                      <p:tavLst>
                                        <p:tav tm="0">
                                          <p:val>
                                            <p:fltVal val="0"/>
                                          </p:val>
                                        </p:tav>
                                        <p:tav tm="100000">
                                          <p:val>
                                            <p:strVal val="#ppt_h"/>
                                          </p:val>
                                        </p:tav>
                                      </p:tavLst>
                                    </p:anim>
                                    <p:anim calcmode="lin" valueType="num">
                                      <p:cBhvr>
                                        <p:cTn id="15" dur="1000" fill="hold"/>
                                        <p:tgtEl>
                                          <p:spTgt spid="165896"/>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65896"/>
                                        </p:tgtEl>
                                        <p:attrNameLst>
                                          <p:attrName>ppt_y</p:attrName>
                                        </p:attrNameLst>
                                      </p:cBhvr>
                                      <p:tavLst>
                                        <p:tav tm="0" fmla="#ppt_y+(sin(-2*pi*(1-$))*-#ppt_x+cos(-2*pi*(1-$))*(1-#ppt_y))*(1-$)">
                                          <p:val>
                                            <p:fltVal val="0"/>
                                          </p:val>
                                        </p:tav>
                                        <p:tav tm="100000">
                                          <p:val>
                                            <p:fltVal val="1"/>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65898"/>
                                        </p:tgtEl>
                                        <p:attrNameLst>
                                          <p:attrName>style.visibility</p:attrName>
                                        </p:attrNameLst>
                                      </p:cBhvr>
                                      <p:to>
                                        <p:strVal val="visible"/>
                                      </p:to>
                                    </p:set>
                                    <p:animEffect transition="in" filter="fade">
                                      <p:cBhvr>
                                        <p:cTn id="19" dur="1000"/>
                                        <p:tgtEl>
                                          <p:spTgt spid="165898"/>
                                        </p:tgtEl>
                                      </p:cBhvr>
                                    </p:animEffect>
                                    <p:anim calcmode="lin" valueType="num">
                                      <p:cBhvr>
                                        <p:cTn id="20" dur="1000" fill="hold"/>
                                        <p:tgtEl>
                                          <p:spTgt spid="165898"/>
                                        </p:tgtEl>
                                        <p:attrNameLst>
                                          <p:attrName>ppt_x</p:attrName>
                                        </p:attrNameLst>
                                      </p:cBhvr>
                                      <p:tavLst>
                                        <p:tav tm="0">
                                          <p:val>
                                            <p:strVal val="#ppt_x"/>
                                          </p:val>
                                        </p:tav>
                                        <p:tav tm="100000">
                                          <p:val>
                                            <p:strVal val="#ppt_x"/>
                                          </p:val>
                                        </p:tav>
                                      </p:tavLst>
                                    </p:anim>
                                    <p:anim calcmode="lin" valueType="num">
                                      <p:cBhvr>
                                        <p:cTn id="21" dur="900" decel="100000" fill="hold"/>
                                        <p:tgtEl>
                                          <p:spTgt spid="165898"/>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6589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5" grpId="0"/>
      <p:bldP spid="165896" grpId="0"/>
      <p:bldP spid="165898"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3844" name="Rectangle 4"/>
          <p:cNvSpPr>
            <a:spLocks noChangeArrowheads="1"/>
          </p:cNvSpPr>
          <p:nvPr/>
        </p:nvSpPr>
        <p:spPr bwMode="auto">
          <a:xfrm>
            <a:off x="2438401" y="1143000"/>
            <a:ext cx="1138453" cy="400110"/>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2000">
                <a:solidFill>
                  <a:srgbClr val="FFFF99"/>
                </a:solidFill>
                <a:latin typeface="Times New Roman" pitchFamily="18" charset="0"/>
              </a:rPr>
              <a:t>Encoders</a:t>
            </a:r>
          </a:p>
        </p:txBody>
      </p:sp>
      <p:sp>
        <p:nvSpPr>
          <p:cNvPr id="163845" name="Text Box 5"/>
          <p:cNvSpPr txBox="1">
            <a:spLocks noChangeArrowheads="1"/>
          </p:cNvSpPr>
          <p:nvPr/>
        </p:nvSpPr>
        <p:spPr bwMode="auto">
          <a:xfrm>
            <a:off x="2514600" y="1676400"/>
            <a:ext cx="7467600" cy="707886"/>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An </a:t>
            </a:r>
            <a:r>
              <a:rPr lang="en-US" sz="2000" b="1">
                <a:solidFill>
                  <a:prstClr val="black"/>
                </a:solidFill>
                <a:latin typeface="Times New Roman" pitchFamily="18" charset="0"/>
              </a:rPr>
              <a:t>encoder </a:t>
            </a:r>
            <a:r>
              <a:rPr lang="en-US" sz="2000">
                <a:solidFill>
                  <a:prstClr val="black"/>
                </a:solidFill>
                <a:latin typeface="Times New Roman" pitchFamily="18" charset="0"/>
              </a:rPr>
              <a:t>accepts an active logic level on one of its inputs and converts it to a coded output, such as BCD or binary. </a:t>
            </a:r>
          </a:p>
        </p:txBody>
      </p:sp>
      <p:sp>
        <p:nvSpPr>
          <p:cNvPr id="163846" name="Text Box 6"/>
          <p:cNvSpPr txBox="1">
            <a:spLocks noChangeArrowheads="1"/>
          </p:cNvSpPr>
          <p:nvPr/>
        </p:nvSpPr>
        <p:spPr bwMode="auto">
          <a:xfrm>
            <a:off x="2514600" y="2895601"/>
            <a:ext cx="4038600" cy="2530475"/>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2000">
                <a:solidFill>
                  <a:prstClr val="black"/>
                </a:solidFill>
                <a:latin typeface="Times New Roman" pitchFamily="18" charset="0"/>
              </a:rPr>
              <a:t>The decimal to BCD is an encoder with an input for each of the ten decimal digits and four outputs that represent the BCD code for the active digit. The basic logic diagram is shown. There is no zero input because the outputs are all LOW when the input is zero.</a:t>
            </a:r>
          </a:p>
        </p:txBody>
      </p:sp>
      <p:graphicFrame>
        <p:nvGraphicFramePr>
          <p:cNvPr id="163847" name="Object 7"/>
          <p:cNvGraphicFramePr>
            <a:graphicFrameLocks noChangeAspect="1"/>
          </p:cNvGraphicFramePr>
          <p:nvPr>
            <p:extLst/>
          </p:nvPr>
        </p:nvGraphicFramePr>
        <p:xfrm>
          <a:off x="6858000" y="2895601"/>
          <a:ext cx="2667000" cy="2417763"/>
        </p:xfrm>
        <a:graphic>
          <a:graphicData uri="http://schemas.openxmlformats.org/presentationml/2006/ole">
            <mc:AlternateContent xmlns:mc="http://schemas.openxmlformats.org/markup-compatibility/2006">
              <mc:Choice xmlns:v="urn:schemas-microsoft-com:vml" Requires="v">
                <p:oleObj spid="_x0000_s47118" name="CorelDRAW" r:id="rId4" imgW="1516680" imgH="1356120" progId="">
                  <p:embed/>
                </p:oleObj>
              </mc:Choice>
              <mc:Fallback>
                <p:oleObj name="CorelDRAW" r:id="rId4" imgW="1516680" imgH="13561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2895601"/>
                        <a:ext cx="2667000" cy="241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48" name="Text Box 8"/>
          <p:cNvSpPr txBox="1">
            <a:spLocks noChangeArrowheads="1"/>
          </p:cNvSpPr>
          <p:nvPr/>
        </p:nvSpPr>
        <p:spPr bwMode="auto">
          <a:xfrm>
            <a:off x="9461500" y="3606800"/>
            <a:ext cx="533400" cy="40011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2000" i="1">
                <a:solidFill>
                  <a:srgbClr val="FF0000"/>
                </a:solidFill>
              </a:rPr>
              <a:t>A</a:t>
            </a:r>
            <a:r>
              <a:rPr lang="en-US" sz="2000" baseline="-25000">
                <a:solidFill>
                  <a:srgbClr val="FF0000"/>
                </a:solidFill>
              </a:rPr>
              <a:t>1</a:t>
            </a:r>
            <a:endParaRPr lang="en-US" sz="2000">
              <a:solidFill>
                <a:srgbClr val="FF0000"/>
              </a:solidFill>
            </a:endParaRPr>
          </a:p>
        </p:txBody>
      </p:sp>
      <p:sp>
        <p:nvSpPr>
          <p:cNvPr id="163849" name="Text Box 9"/>
          <p:cNvSpPr txBox="1">
            <a:spLocks noChangeArrowheads="1"/>
          </p:cNvSpPr>
          <p:nvPr/>
        </p:nvSpPr>
        <p:spPr bwMode="auto">
          <a:xfrm>
            <a:off x="9448800" y="2971800"/>
            <a:ext cx="533400" cy="40011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2000" i="1">
                <a:solidFill>
                  <a:srgbClr val="FF0000"/>
                </a:solidFill>
              </a:rPr>
              <a:t>A</a:t>
            </a:r>
            <a:r>
              <a:rPr lang="en-US" sz="2000" baseline="-25000">
                <a:solidFill>
                  <a:srgbClr val="FF0000"/>
                </a:solidFill>
              </a:rPr>
              <a:t>0</a:t>
            </a:r>
            <a:endParaRPr lang="en-US" sz="2000">
              <a:solidFill>
                <a:srgbClr val="FF0000"/>
              </a:solidFill>
            </a:endParaRPr>
          </a:p>
        </p:txBody>
      </p:sp>
      <p:sp>
        <p:nvSpPr>
          <p:cNvPr id="163850" name="Text Box 10"/>
          <p:cNvSpPr txBox="1">
            <a:spLocks noChangeArrowheads="1"/>
          </p:cNvSpPr>
          <p:nvPr/>
        </p:nvSpPr>
        <p:spPr bwMode="auto">
          <a:xfrm>
            <a:off x="9461500" y="4241800"/>
            <a:ext cx="533400" cy="40011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2000" i="1">
                <a:solidFill>
                  <a:srgbClr val="FF0000"/>
                </a:solidFill>
              </a:rPr>
              <a:t>A</a:t>
            </a:r>
            <a:r>
              <a:rPr lang="en-US" sz="2000" baseline="-25000">
                <a:solidFill>
                  <a:srgbClr val="FF0000"/>
                </a:solidFill>
              </a:rPr>
              <a:t>2</a:t>
            </a:r>
            <a:endParaRPr lang="en-US" sz="2000">
              <a:solidFill>
                <a:srgbClr val="FF0000"/>
              </a:solidFill>
            </a:endParaRPr>
          </a:p>
        </p:txBody>
      </p:sp>
      <p:sp>
        <p:nvSpPr>
          <p:cNvPr id="163851" name="Text Box 11"/>
          <p:cNvSpPr txBox="1">
            <a:spLocks noChangeArrowheads="1"/>
          </p:cNvSpPr>
          <p:nvPr/>
        </p:nvSpPr>
        <p:spPr bwMode="auto">
          <a:xfrm>
            <a:off x="9461500" y="4876800"/>
            <a:ext cx="533400" cy="40011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2000" i="1">
                <a:solidFill>
                  <a:srgbClr val="FF0000"/>
                </a:solidFill>
              </a:rPr>
              <a:t>A</a:t>
            </a:r>
            <a:r>
              <a:rPr lang="en-US" sz="2000" baseline="-25000">
                <a:solidFill>
                  <a:srgbClr val="FF0000"/>
                </a:solidFill>
              </a:rPr>
              <a:t>3</a:t>
            </a:r>
            <a:endParaRPr lang="en-US" sz="2000">
              <a:solidFill>
                <a:srgbClr val="FF0000"/>
              </a:solidFill>
            </a:endParaRPr>
          </a:p>
        </p:txBody>
      </p:sp>
      <p:sp>
        <p:nvSpPr>
          <p:cNvPr id="163852" name="Text Box 12"/>
          <p:cNvSpPr txBox="1">
            <a:spLocks noChangeArrowheads="1"/>
          </p:cNvSpPr>
          <p:nvPr/>
        </p:nvSpPr>
        <p:spPr bwMode="auto">
          <a:xfrm>
            <a:off x="6629400" y="2819400"/>
            <a:ext cx="3048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1</a:t>
            </a:r>
          </a:p>
        </p:txBody>
      </p:sp>
      <p:sp>
        <p:nvSpPr>
          <p:cNvPr id="163853" name="Text Box 13"/>
          <p:cNvSpPr txBox="1">
            <a:spLocks noChangeArrowheads="1"/>
          </p:cNvSpPr>
          <p:nvPr/>
        </p:nvSpPr>
        <p:spPr bwMode="auto">
          <a:xfrm>
            <a:off x="6629400" y="3200400"/>
            <a:ext cx="3048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2</a:t>
            </a:r>
          </a:p>
        </p:txBody>
      </p:sp>
      <p:sp>
        <p:nvSpPr>
          <p:cNvPr id="163854" name="Text Box 14"/>
          <p:cNvSpPr txBox="1">
            <a:spLocks noChangeArrowheads="1"/>
          </p:cNvSpPr>
          <p:nvPr/>
        </p:nvSpPr>
        <p:spPr bwMode="auto">
          <a:xfrm>
            <a:off x="6629400" y="3505200"/>
            <a:ext cx="3048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3</a:t>
            </a:r>
          </a:p>
        </p:txBody>
      </p:sp>
      <p:sp>
        <p:nvSpPr>
          <p:cNvPr id="163856" name="Text Box 16"/>
          <p:cNvSpPr txBox="1">
            <a:spLocks noChangeArrowheads="1"/>
          </p:cNvSpPr>
          <p:nvPr/>
        </p:nvSpPr>
        <p:spPr bwMode="auto">
          <a:xfrm>
            <a:off x="6629400" y="4038600"/>
            <a:ext cx="3048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4</a:t>
            </a:r>
          </a:p>
        </p:txBody>
      </p:sp>
      <p:sp>
        <p:nvSpPr>
          <p:cNvPr id="163857" name="Text Box 17"/>
          <p:cNvSpPr txBox="1">
            <a:spLocks noChangeArrowheads="1"/>
          </p:cNvSpPr>
          <p:nvPr/>
        </p:nvSpPr>
        <p:spPr bwMode="auto">
          <a:xfrm>
            <a:off x="6629400" y="4191000"/>
            <a:ext cx="3048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5</a:t>
            </a:r>
          </a:p>
        </p:txBody>
      </p:sp>
      <p:sp>
        <p:nvSpPr>
          <p:cNvPr id="163858" name="Text Box 18"/>
          <p:cNvSpPr txBox="1">
            <a:spLocks noChangeArrowheads="1"/>
          </p:cNvSpPr>
          <p:nvPr/>
        </p:nvSpPr>
        <p:spPr bwMode="auto">
          <a:xfrm>
            <a:off x="6629400" y="4343400"/>
            <a:ext cx="3048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6</a:t>
            </a:r>
          </a:p>
        </p:txBody>
      </p:sp>
      <p:sp>
        <p:nvSpPr>
          <p:cNvPr id="163859" name="Text Box 19"/>
          <p:cNvSpPr txBox="1">
            <a:spLocks noChangeArrowheads="1"/>
          </p:cNvSpPr>
          <p:nvPr/>
        </p:nvSpPr>
        <p:spPr bwMode="auto">
          <a:xfrm>
            <a:off x="6629400" y="4495800"/>
            <a:ext cx="3048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7</a:t>
            </a:r>
          </a:p>
        </p:txBody>
      </p:sp>
      <p:sp>
        <p:nvSpPr>
          <p:cNvPr id="163860" name="Text Box 20"/>
          <p:cNvSpPr txBox="1">
            <a:spLocks noChangeArrowheads="1"/>
          </p:cNvSpPr>
          <p:nvPr/>
        </p:nvSpPr>
        <p:spPr bwMode="auto">
          <a:xfrm>
            <a:off x="6629400" y="4724400"/>
            <a:ext cx="3048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8</a:t>
            </a:r>
          </a:p>
        </p:txBody>
      </p:sp>
      <p:sp>
        <p:nvSpPr>
          <p:cNvPr id="163861" name="Text Box 21"/>
          <p:cNvSpPr txBox="1">
            <a:spLocks noChangeArrowheads="1"/>
          </p:cNvSpPr>
          <p:nvPr/>
        </p:nvSpPr>
        <p:spPr bwMode="auto">
          <a:xfrm>
            <a:off x="6629400" y="5105400"/>
            <a:ext cx="3048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9</a:t>
            </a:r>
          </a:p>
        </p:txBody>
      </p:sp>
    </p:spTree>
    <p:extLst>
      <p:ext uri="{BB962C8B-B14F-4D97-AF65-F5344CB8AC3E}">
        <p14:creationId xmlns:p14="http://schemas.microsoft.com/office/powerpoint/2010/main" val="1220422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7940" name="Rectangle 4"/>
          <p:cNvSpPr>
            <a:spLocks noChangeArrowheads="1"/>
          </p:cNvSpPr>
          <p:nvPr/>
        </p:nvSpPr>
        <p:spPr bwMode="auto">
          <a:xfrm>
            <a:off x="2438401" y="1143000"/>
            <a:ext cx="1138453" cy="400110"/>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2000">
                <a:solidFill>
                  <a:srgbClr val="FFFF99"/>
                </a:solidFill>
                <a:latin typeface="Times New Roman" pitchFamily="18" charset="0"/>
              </a:rPr>
              <a:t>Encoders</a:t>
            </a:r>
          </a:p>
        </p:txBody>
      </p:sp>
      <p:graphicFrame>
        <p:nvGraphicFramePr>
          <p:cNvPr id="167943" name="Object 7"/>
          <p:cNvGraphicFramePr>
            <a:graphicFrameLocks noChangeAspect="1"/>
          </p:cNvGraphicFramePr>
          <p:nvPr/>
        </p:nvGraphicFramePr>
        <p:xfrm>
          <a:off x="4953000" y="3429001"/>
          <a:ext cx="2667000" cy="2417763"/>
        </p:xfrm>
        <a:graphic>
          <a:graphicData uri="http://schemas.openxmlformats.org/presentationml/2006/ole">
            <mc:AlternateContent xmlns:mc="http://schemas.openxmlformats.org/markup-compatibility/2006">
              <mc:Choice xmlns:v="urn:schemas-microsoft-com:vml" Requires="v">
                <p:oleObj spid="_x0000_s48154" name="CorelDRAW" r:id="rId4" imgW="1516680" imgH="1356120" progId="">
                  <p:embed/>
                </p:oleObj>
              </mc:Choice>
              <mc:Fallback>
                <p:oleObj name="CorelDRAW" r:id="rId4" imgW="1516680" imgH="13561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3429001"/>
                        <a:ext cx="2667000" cy="241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7944" name="Text Box 8"/>
          <p:cNvSpPr txBox="1">
            <a:spLocks noChangeArrowheads="1"/>
          </p:cNvSpPr>
          <p:nvPr/>
        </p:nvSpPr>
        <p:spPr bwMode="auto">
          <a:xfrm>
            <a:off x="7556500" y="4140200"/>
            <a:ext cx="533400" cy="33655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1</a:t>
            </a:r>
            <a:endParaRPr lang="en-US" sz="1600">
              <a:solidFill>
                <a:srgbClr val="FF0000"/>
              </a:solidFill>
            </a:endParaRPr>
          </a:p>
        </p:txBody>
      </p:sp>
      <p:sp>
        <p:nvSpPr>
          <p:cNvPr id="167945" name="Text Box 9"/>
          <p:cNvSpPr txBox="1">
            <a:spLocks noChangeArrowheads="1"/>
          </p:cNvSpPr>
          <p:nvPr/>
        </p:nvSpPr>
        <p:spPr bwMode="auto">
          <a:xfrm>
            <a:off x="7543800" y="3505200"/>
            <a:ext cx="533400" cy="33655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0</a:t>
            </a:r>
            <a:endParaRPr lang="en-US" sz="1600">
              <a:solidFill>
                <a:srgbClr val="FF0000"/>
              </a:solidFill>
            </a:endParaRPr>
          </a:p>
        </p:txBody>
      </p:sp>
      <p:sp>
        <p:nvSpPr>
          <p:cNvPr id="167946" name="Text Box 10"/>
          <p:cNvSpPr txBox="1">
            <a:spLocks noChangeArrowheads="1"/>
          </p:cNvSpPr>
          <p:nvPr/>
        </p:nvSpPr>
        <p:spPr bwMode="auto">
          <a:xfrm>
            <a:off x="7556500" y="4775200"/>
            <a:ext cx="533400" cy="33655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2</a:t>
            </a:r>
            <a:endParaRPr lang="en-US" sz="1600">
              <a:solidFill>
                <a:srgbClr val="FF0000"/>
              </a:solidFill>
            </a:endParaRPr>
          </a:p>
        </p:txBody>
      </p:sp>
      <p:sp>
        <p:nvSpPr>
          <p:cNvPr id="167947" name="Text Box 11"/>
          <p:cNvSpPr txBox="1">
            <a:spLocks noChangeArrowheads="1"/>
          </p:cNvSpPr>
          <p:nvPr/>
        </p:nvSpPr>
        <p:spPr bwMode="auto">
          <a:xfrm>
            <a:off x="7556500" y="5410200"/>
            <a:ext cx="533400" cy="33655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3</a:t>
            </a:r>
            <a:endParaRPr lang="en-US" sz="1600">
              <a:solidFill>
                <a:srgbClr val="FF0000"/>
              </a:solidFill>
            </a:endParaRPr>
          </a:p>
        </p:txBody>
      </p:sp>
      <p:sp>
        <p:nvSpPr>
          <p:cNvPr id="167957" name="WordArt 21"/>
          <p:cNvSpPr>
            <a:spLocks noChangeArrowheads="1" noChangeShapeType="1" noTextEdit="1"/>
          </p:cNvSpPr>
          <p:nvPr/>
        </p:nvSpPr>
        <p:spPr bwMode="auto">
          <a:xfrm>
            <a:off x="2514600" y="1752601"/>
            <a:ext cx="1219200" cy="449263"/>
          </a:xfrm>
          <a:prstGeom prst="rect">
            <a:avLst/>
          </a:prstGeom>
        </p:spPr>
        <p:txBody>
          <a:bodyPr wrap="none" fromWordArt="1">
            <a:prstTxWarp prst="textPlain">
              <a:avLst>
                <a:gd name="adj" fmla="val 50000"/>
              </a:avLst>
            </a:prstTxWarp>
          </a:bodyPr>
          <a:lstStyle/>
          <a:p>
            <a:pPr algn="ctr" defTabSz="914400" eaLnBrk="0" fontAlgn="base" hangingPunct="0">
              <a:spcBef>
                <a:spcPct val="0"/>
              </a:spcBef>
              <a:spcAft>
                <a:spcPct val="0"/>
              </a:spcAft>
            </a:pPr>
            <a:r>
              <a:rPr lang="en-GB"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p>
        </p:txBody>
      </p:sp>
      <p:sp>
        <p:nvSpPr>
          <p:cNvPr id="167958" name="WordArt 22"/>
          <p:cNvSpPr>
            <a:spLocks noChangeArrowheads="1" noChangeShapeType="1" noTextEdit="1"/>
          </p:cNvSpPr>
          <p:nvPr/>
        </p:nvSpPr>
        <p:spPr bwMode="auto">
          <a:xfrm>
            <a:off x="2514600" y="2438401"/>
            <a:ext cx="1219200" cy="449263"/>
          </a:xfrm>
          <a:prstGeom prst="rect">
            <a:avLst/>
          </a:prstGeom>
        </p:spPr>
        <p:txBody>
          <a:bodyPr wrap="none" fromWordArt="1">
            <a:prstTxWarp prst="textPlain">
              <a:avLst>
                <a:gd name="adj" fmla="val 50000"/>
              </a:avLst>
            </a:prstTxWarp>
          </a:bodyPr>
          <a:lstStyle/>
          <a:p>
            <a:pPr algn="ctr" defTabSz="914400" eaLnBrk="0" fontAlgn="base" hangingPunct="0">
              <a:spcBef>
                <a:spcPct val="0"/>
              </a:spcBef>
              <a:spcAft>
                <a:spcPct val="0"/>
              </a:spcAft>
            </a:pPr>
            <a:r>
              <a:rPr lang="en-GB"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p>
        </p:txBody>
      </p:sp>
      <p:sp>
        <p:nvSpPr>
          <p:cNvPr id="167959" name="Text Box 23"/>
          <p:cNvSpPr txBox="1">
            <a:spLocks noChangeArrowheads="1"/>
          </p:cNvSpPr>
          <p:nvPr/>
        </p:nvSpPr>
        <p:spPr bwMode="auto">
          <a:xfrm>
            <a:off x="3886201" y="1676401"/>
            <a:ext cx="5807075" cy="701675"/>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2000">
                <a:solidFill>
                  <a:prstClr val="black"/>
                </a:solidFill>
                <a:latin typeface="Times New Roman" pitchFamily="18" charset="0"/>
              </a:rPr>
              <a:t>Show how the decimal-to-BCD encoder converts the decimal number 3 into a BCD 0011.</a:t>
            </a:r>
          </a:p>
        </p:txBody>
      </p:sp>
      <p:sp>
        <p:nvSpPr>
          <p:cNvPr id="167960" name="Text Box 24"/>
          <p:cNvSpPr txBox="1">
            <a:spLocks noChangeArrowheads="1"/>
          </p:cNvSpPr>
          <p:nvPr/>
        </p:nvSpPr>
        <p:spPr bwMode="auto">
          <a:xfrm>
            <a:off x="3886200" y="2362201"/>
            <a:ext cx="5334000" cy="701675"/>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dirty="0">
                <a:solidFill>
                  <a:prstClr val="black"/>
                </a:solidFill>
                <a:latin typeface="Times New Roman" pitchFamily="18" charset="0"/>
              </a:rPr>
              <a:t>The top two OR gates have ones as indicated with the red lines. </a:t>
            </a:r>
            <a:r>
              <a:rPr lang="en-US" sz="2000">
                <a:solidFill>
                  <a:prstClr val="black"/>
                </a:solidFill>
                <a:latin typeface="Times New Roman" pitchFamily="18" charset="0"/>
              </a:rPr>
              <a:t>Thus the output is 0011.</a:t>
            </a:r>
          </a:p>
        </p:txBody>
      </p:sp>
      <p:grpSp>
        <p:nvGrpSpPr>
          <p:cNvPr id="2" name="Group 44"/>
          <p:cNvGrpSpPr>
            <a:grpSpLocks/>
          </p:cNvGrpSpPr>
          <p:nvPr/>
        </p:nvGrpSpPr>
        <p:grpSpPr bwMode="auto">
          <a:xfrm>
            <a:off x="4965700" y="3352800"/>
            <a:ext cx="2667000" cy="2514600"/>
            <a:chOff x="3312" y="2016"/>
            <a:chExt cx="1680" cy="1584"/>
          </a:xfrm>
        </p:grpSpPr>
        <p:sp>
          <p:nvSpPr>
            <p:cNvPr id="167979" name="Rectangle 43"/>
            <p:cNvSpPr>
              <a:spLocks noChangeArrowheads="1"/>
            </p:cNvSpPr>
            <p:nvPr/>
          </p:nvSpPr>
          <p:spPr bwMode="auto">
            <a:xfrm>
              <a:off x="3312" y="2016"/>
              <a:ext cx="1680" cy="1584"/>
            </a:xfrm>
            <a:prstGeom prst="rect">
              <a:avLst/>
            </a:prstGeom>
            <a:solidFill>
              <a:srgbClr val="FFFFFF"/>
            </a:solidFill>
            <a:ln w="9525">
              <a:noFill/>
              <a:miter lim="800000"/>
              <a:headEnd/>
              <a:tailEnd/>
            </a:ln>
            <a:effectLst/>
          </p:spPr>
          <p:txBody>
            <a:bodyPr wrap="none" anchor="ct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aphicFrame>
          <p:nvGraphicFramePr>
            <p:cNvPr id="167978" name="Object 42"/>
            <p:cNvGraphicFramePr>
              <a:graphicFrameLocks noChangeAspect="1"/>
            </p:cNvGraphicFramePr>
            <p:nvPr/>
          </p:nvGraphicFramePr>
          <p:xfrm>
            <a:off x="3312" y="2064"/>
            <a:ext cx="1680" cy="1523"/>
          </p:xfrm>
          <a:graphic>
            <a:graphicData uri="http://schemas.openxmlformats.org/presentationml/2006/ole">
              <mc:AlternateContent xmlns:mc="http://schemas.openxmlformats.org/markup-compatibility/2006">
                <mc:Choice xmlns:v="urn:schemas-microsoft-com:vml" Requires="v">
                  <p:oleObj spid="_x0000_s48155" name="CorelDRAW" r:id="rId6" imgW="1516680" imgH="1356120" progId="">
                    <p:embed/>
                  </p:oleObj>
                </mc:Choice>
                <mc:Fallback>
                  <p:oleObj name="CorelDRAW" r:id="rId6" imgW="1516680" imgH="135612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 y="2064"/>
                          <a:ext cx="1680" cy="1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67948" name="Text Box 12"/>
          <p:cNvSpPr txBox="1">
            <a:spLocks noChangeArrowheads="1"/>
          </p:cNvSpPr>
          <p:nvPr/>
        </p:nvSpPr>
        <p:spPr bwMode="auto">
          <a:xfrm>
            <a:off x="4724400" y="3352800"/>
            <a:ext cx="304800" cy="30480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prstClr val="black"/>
                </a:solidFill>
                <a:latin typeface="Times New Roman" pitchFamily="18" charset="0"/>
              </a:rPr>
              <a:t>1</a:t>
            </a:r>
          </a:p>
        </p:txBody>
      </p:sp>
      <p:sp>
        <p:nvSpPr>
          <p:cNvPr id="167949" name="Text Box 13"/>
          <p:cNvSpPr txBox="1">
            <a:spLocks noChangeArrowheads="1"/>
          </p:cNvSpPr>
          <p:nvPr/>
        </p:nvSpPr>
        <p:spPr bwMode="auto">
          <a:xfrm>
            <a:off x="4724400" y="3733800"/>
            <a:ext cx="304800" cy="30480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prstClr val="black"/>
                </a:solidFill>
                <a:latin typeface="Times New Roman" pitchFamily="18" charset="0"/>
              </a:rPr>
              <a:t>2</a:t>
            </a:r>
          </a:p>
        </p:txBody>
      </p:sp>
      <p:sp>
        <p:nvSpPr>
          <p:cNvPr id="167950" name="Text Box 14"/>
          <p:cNvSpPr txBox="1">
            <a:spLocks noChangeArrowheads="1"/>
          </p:cNvSpPr>
          <p:nvPr/>
        </p:nvSpPr>
        <p:spPr bwMode="auto">
          <a:xfrm>
            <a:off x="4724400" y="4038600"/>
            <a:ext cx="304800" cy="30480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prstClr val="black"/>
                </a:solidFill>
                <a:latin typeface="Times New Roman" pitchFamily="18" charset="0"/>
              </a:rPr>
              <a:t>3</a:t>
            </a:r>
          </a:p>
        </p:txBody>
      </p:sp>
      <p:sp>
        <p:nvSpPr>
          <p:cNvPr id="167951" name="Text Box 15"/>
          <p:cNvSpPr txBox="1">
            <a:spLocks noChangeArrowheads="1"/>
          </p:cNvSpPr>
          <p:nvPr/>
        </p:nvSpPr>
        <p:spPr bwMode="auto">
          <a:xfrm>
            <a:off x="4724400" y="4572000"/>
            <a:ext cx="304800" cy="30480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prstClr val="black"/>
                </a:solidFill>
                <a:latin typeface="Times New Roman" pitchFamily="18" charset="0"/>
              </a:rPr>
              <a:t>4</a:t>
            </a:r>
          </a:p>
        </p:txBody>
      </p:sp>
      <p:sp>
        <p:nvSpPr>
          <p:cNvPr id="167952" name="Text Box 16"/>
          <p:cNvSpPr txBox="1">
            <a:spLocks noChangeArrowheads="1"/>
          </p:cNvSpPr>
          <p:nvPr/>
        </p:nvSpPr>
        <p:spPr bwMode="auto">
          <a:xfrm>
            <a:off x="4724400" y="4724400"/>
            <a:ext cx="304800" cy="30480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prstClr val="black"/>
                </a:solidFill>
                <a:latin typeface="Times New Roman" pitchFamily="18" charset="0"/>
              </a:rPr>
              <a:t>5</a:t>
            </a:r>
          </a:p>
        </p:txBody>
      </p:sp>
      <p:sp>
        <p:nvSpPr>
          <p:cNvPr id="167953" name="Text Box 17"/>
          <p:cNvSpPr txBox="1">
            <a:spLocks noChangeArrowheads="1"/>
          </p:cNvSpPr>
          <p:nvPr/>
        </p:nvSpPr>
        <p:spPr bwMode="auto">
          <a:xfrm>
            <a:off x="4724400" y="4876800"/>
            <a:ext cx="304800" cy="30480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prstClr val="black"/>
                </a:solidFill>
                <a:latin typeface="Times New Roman" pitchFamily="18" charset="0"/>
              </a:rPr>
              <a:t>6</a:t>
            </a:r>
          </a:p>
        </p:txBody>
      </p:sp>
      <p:sp>
        <p:nvSpPr>
          <p:cNvPr id="167954" name="Text Box 18"/>
          <p:cNvSpPr txBox="1">
            <a:spLocks noChangeArrowheads="1"/>
          </p:cNvSpPr>
          <p:nvPr/>
        </p:nvSpPr>
        <p:spPr bwMode="auto">
          <a:xfrm>
            <a:off x="4724400" y="5029200"/>
            <a:ext cx="304800" cy="30480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prstClr val="black"/>
                </a:solidFill>
                <a:latin typeface="Times New Roman" pitchFamily="18" charset="0"/>
              </a:rPr>
              <a:t>7</a:t>
            </a:r>
          </a:p>
        </p:txBody>
      </p:sp>
      <p:sp>
        <p:nvSpPr>
          <p:cNvPr id="167955" name="Text Box 19"/>
          <p:cNvSpPr txBox="1">
            <a:spLocks noChangeArrowheads="1"/>
          </p:cNvSpPr>
          <p:nvPr/>
        </p:nvSpPr>
        <p:spPr bwMode="auto">
          <a:xfrm>
            <a:off x="4724400" y="5257800"/>
            <a:ext cx="304800" cy="30480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prstClr val="black"/>
                </a:solidFill>
                <a:latin typeface="Times New Roman" pitchFamily="18" charset="0"/>
              </a:rPr>
              <a:t>8</a:t>
            </a:r>
          </a:p>
        </p:txBody>
      </p:sp>
      <p:sp>
        <p:nvSpPr>
          <p:cNvPr id="167956" name="Text Box 20"/>
          <p:cNvSpPr txBox="1">
            <a:spLocks noChangeArrowheads="1"/>
          </p:cNvSpPr>
          <p:nvPr/>
        </p:nvSpPr>
        <p:spPr bwMode="auto">
          <a:xfrm>
            <a:off x="4724400" y="5638800"/>
            <a:ext cx="304800" cy="30480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prstClr val="black"/>
                </a:solidFill>
                <a:latin typeface="Times New Roman" pitchFamily="18" charset="0"/>
              </a:rPr>
              <a:t>9</a:t>
            </a:r>
          </a:p>
        </p:txBody>
      </p:sp>
      <p:grpSp>
        <p:nvGrpSpPr>
          <p:cNvPr id="3" name="Group 41"/>
          <p:cNvGrpSpPr>
            <a:grpSpLocks/>
          </p:cNvGrpSpPr>
          <p:nvPr/>
        </p:nvGrpSpPr>
        <p:grpSpPr bwMode="auto">
          <a:xfrm>
            <a:off x="4949826" y="3276600"/>
            <a:ext cx="396875" cy="2573338"/>
            <a:chOff x="3302" y="1968"/>
            <a:chExt cx="250" cy="1621"/>
          </a:xfrm>
        </p:grpSpPr>
        <p:sp>
          <p:nvSpPr>
            <p:cNvPr id="167962" name="Text Box 26"/>
            <p:cNvSpPr txBox="1">
              <a:spLocks noChangeArrowheads="1"/>
            </p:cNvSpPr>
            <p:nvPr/>
          </p:nvSpPr>
          <p:spPr bwMode="auto">
            <a:xfrm>
              <a:off x="3302" y="1968"/>
              <a:ext cx="240"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srgbClr val="FF0000"/>
                  </a:solidFill>
                  <a:latin typeface="Times New Roman" pitchFamily="18" charset="0"/>
                </a:rPr>
                <a:t>0</a:t>
              </a:r>
            </a:p>
          </p:txBody>
        </p:sp>
        <p:sp>
          <p:nvSpPr>
            <p:cNvPr id="167963" name="Text Box 27"/>
            <p:cNvSpPr txBox="1">
              <a:spLocks noChangeArrowheads="1"/>
            </p:cNvSpPr>
            <p:nvPr/>
          </p:nvSpPr>
          <p:spPr bwMode="auto">
            <a:xfrm>
              <a:off x="3302" y="2976"/>
              <a:ext cx="240"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srgbClr val="FF0000"/>
                  </a:solidFill>
                  <a:latin typeface="Times New Roman" pitchFamily="18" charset="0"/>
                </a:rPr>
                <a:t>0</a:t>
              </a:r>
            </a:p>
          </p:txBody>
        </p:sp>
        <p:sp>
          <p:nvSpPr>
            <p:cNvPr id="167964" name="Text Box 28"/>
            <p:cNvSpPr txBox="1">
              <a:spLocks noChangeArrowheads="1"/>
            </p:cNvSpPr>
            <p:nvPr/>
          </p:nvSpPr>
          <p:spPr bwMode="auto">
            <a:xfrm>
              <a:off x="3302" y="2208"/>
              <a:ext cx="240"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srgbClr val="FF0000"/>
                  </a:solidFill>
                  <a:latin typeface="Times New Roman" pitchFamily="18" charset="0"/>
                </a:rPr>
                <a:t>0</a:t>
              </a:r>
            </a:p>
          </p:txBody>
        </p:sp>
        <p:sp>
          <p:nvSpPr>
            <p:cNvPr id="167965" name="Text Box 29"/>
            <p:cNvSpPr txBox="1">
              <a:spLocks noChangeArrowheads="1"/>
            </p:cNvSpPr>
            <p:nvPr/>
          </p:nvSpPr>
          <p:spPr bwMode="auto">
            <a:xfrm>
              <a:off x="3302" y="2847"/>
              <a:ext cx="240"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srgbClr val="FF0000"/>
                  </a:solidFill>
                  <a:latin typeface="Times New Roman" pitchFamily="18" charset="0"/>
                </a:rPr>
                <a:t>0</a:t>
              </a:r>
            </a:p>
          </p:txBody>
        </p:sp>
        <p:sp>
          <p:nvSpPr>
            <p:cNvPr id="167966" name="Text Box 30"/>
            <p:cNvSpPr txBox="1">
              <a:spLocks noChangeArrowheads="1"/>
            </p:cNvSpPr>
            <p:nvPr/>
          </p:nvSpPr>
          <p:spPr bwMode="auto">
            <a:xfrm>
              <a:off x="3302" y="2736"/>
              <a:ext cx="240"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srgbClr val="FF0000"/>
                  </a:solidFill>
                  <a:latin typeface="Times New Roman" pitchFamily="18" charset="0"/>
                </a:rPr>
                <a:t>0</a:t>
              </a:r>
            </a:p>
          </p:txBody>
        </p:sp>
        <p:sp>
          <p:nvSpPr>
            <p:cNvPr id="167967" name="Text Box 31"/>
            <p:cNvSpPr txBox="1">
              <a:spLocks noChangeArrowheads="1"/>
            </p:cNvSpPr>
            <p:nvPr/>
          </p:nvSpPr>
          <p:spPr bwMode="auto">
            <a:xfrm>
              <a:off x="3302" y="2919"/>
              <a:ext cx="240"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srgbClr val="FF0000"/>
                  </a:solidFill>
                  <a:latin typeface="Times New Roman" pitchFamily="18" charset="0"/>
                </a:rPr>
                <a:t>0</a:t>
              </a:r>
            </a:p>
          </p:txBody>
        </p:sp>
        <p:sp>
          <p:nvSpPr>
            <p:cNvPr id="167969" name="Text Box 33"/>
            <p:cNvSpPr txBox="1">
              <a:spLocks noChangeArrowheads="1"/>
            </p:cNvSpPr>
            <p:nvPr/>
          </p:nvSpPr>
          <p:spPr bwMode="auto">
            <a:xfrm>
              <a:off x="3302" y="3178"/>
              <a:ext cx="240"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srgbClr val="FF0000"/>
                  </a:solidFill>
                  <a:latin typeface="Times New Roman" pitchFamily="18" charset="0"/>
                </a:rPr>
                <a:t>0</a:t>
              </a:r>
            </a:p>
          </p:txBody>
        </p:sp>
        <p:sp>
          <p:nvSpPr>
            <p:cNvPr id="167971" name="Text Box 35"/>
            <p:cNvSpPr txBox="1">
              <a:spLocks noChangeArrowheads="1"/>
            </p:cNvSpPr>
            <p:nvPr/>
          </p:nvSpPr>
          <p:spPr bwMode="auto">
            <a:xfrm>
              <a:off x="3302" y="3397"/>
              <a:ext cx="240"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srgbClr val="FF0000"/>
                  </a:solidFill>
                  <a:latin typeface="Times New Roman" pitchFamily="18" charset="0"/>
                </a:rPr>
                <a:t>0</a:t>
              </a:r>
            </a:p>
          </p:txBody>
        </p:sp>
        <p:sp>
          <p:nvSpPr>
            <p:cNvPr id="167972" name="Text Box 36"/>
            <p:cNvSpPr txBox="1">
              <a:spLocks noChangeArrowheads="1"/>
            </p:cNvSpPr>
            <p:nvPr/>
          </p:nvSpPr>
          <p:spPr bwMode="auto">
            <a:xfrm>
              <a:off x="3312" y="2352"/>
              <a:ext cx="240"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srgbClr val="FF0000"/>
                  </a:solidFill>
                  <a:latin typeface="Times New Roman" pitchFamily="18" charset="0"/>
                </a:rPr>
                <a:t>1</a:t>
              </a:r>
            </a:p>
          </p:txBody>
        </p:sp>
      </p:grpSp>
      <p:sp>
        <p:nvSpPr>
          <p:cNvPr id="167970" name="Text Box 34"/>
          <p:cNvSpPr txBox="1">
            <a:spLocks noChangeArrowheads="1"/>
          </p:cNvSpPr>
          <p:nvPr/>
        </p:nvSpPr>
        <p:spPr bwMode="auto">
          <a:xfrm>
            <a:off x="7327900" y="5257800"/>
            <a:ext cx="381000" cy="30480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srgbClr val="FF0000"/>
                </a:solidFill>
                <a:latin typeface="Times New Roman" pitchFamily="18" charset="0"/>
              </a:rPr>
              <a:t>0</a:t>
            </a:r>
          </a:p>
        </p:txBody>
      </p:sp>
      <p:sp>
        <p:nvSpPr>
          <p:cNvPr id="167981" name="Text Box 45"/>
          <p:cNvSpPr txBox="1">
            <a:spLocks noChangeArrowheads="1"/>
          </p:cNvSpPr>
          <p:nvPr/>
        </p:nvSpPr>
        <p:spPr bwMode="auto">
          <a:xfrm>
            <a:off x="7327900" y="4648200"/>
            <a:ext cx="381000" cy="30480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srgbClr val="FF0000"/>
                </a:solidFill>
                <a:latin typeface="Times New Roman" pitchFamily="18" charset="0"/>
              </a:rPr>
              <a:t>0</a:t>
            </a:r>
          </a:p>
        </p:txBody>
      </p:sp>
      <p:sp>
        <p:nvSpPr>
          <p:cNvPr id="167982" name="Text Box 46"/>
          <p:cNvSpPr txBox="1">
            <a:spLocks noChangeArrowheads="1"/>
          </p:cNvSpPr>
          <p:nvPr/>
        </p:nvSpPr>
        <p:spPr bwMode="auto">
          <a:xfrm>
            <a:off x="7327900" y="4038600"/>
            <a:ext cx="381000" cy="30480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srgbClr val="FF0000"/>
                </a:solidFill>
                <a:latin typeface="Times New Roman" pitchFamily="18" charset="0"/>
              </a:rPr>
              <a:t>1</a:t>
            </a:r>
          </a:p>
        </p:txBody>
      </p:sp>
      <p:sp>
        <p:nvSpPr>
          <p:cNvPr id="167983" name="Text Box 47"/>
          <p:cNvSpPr txBox="1">
            <a:spLocks noChangeArrowheads="1"/>
          </p:cNvSpPr>
          <p:nvPr/>
        </p:nvSpPr>
        <p:spPr bwMode="auto">
          <a:xfrm>
            <a:off x="7327900" y="3352800"/>
            <a:ext cx="381000" cy="30480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srgbClr val="FF0000"/>
                </a:solidFill>
                <a:latin typeface="Times New Roman" pitchFamily="18" charset="0"/>
              </a:rPr>
              <a:t>1</a:t>
            </a:r>
          </a:p>
        </p:txBody>
      </p:sp>
    </p:spTree>
    <p:extLst>
      <p:ext uri="{BB962C8B-B14F-4D97-AF65-F5344CB8AC3E}">
        <p14:creationId xmlns:p14="http://schemas.microsoft.com/office/powerpoint/2010/main" val="16791931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7958"/>
                                        </p:tgtEl>
                                        <p:attrNameLst>
                                          <p:attrName>style.visibility</p:attrName>
                                        </p:attrNameLst>
                                      </p:cBhvr>
                                      <p:to>
                                        <p:strVal val="visible"/>
                                      </p:to>
                                    </p:set>
                                    <p:animEffect transition="in" filter="dissolve">
                                      <p:cBhvr>
                                        <p:cTn id="7" dur="500"/>
                                        <p:tgtEl>
                                          <p:spTgt spid="167958"/>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67960"/>
                                        </p:tgtEl>
                                        <p:attrNameLst>
                                          <p:attrName>style.visibility</p:attrName>
                                        </p:attrNameLst>
                                      </p:cBhvr>
                                      <p:to>
                                        <p:strVal val="visible"/>
                                      </p:to>
                                    </p:set>
                                    <p:anim calcmode="lin" valueType="num">
                                      <p:cBhvr additive="base">
                                        <p:cTn id="10" dur="500" fill="hold"/>
                                        <p:tgtEl>
                                          <p:spTgt spid="167960"/>
                                        </p:tgtEl>
                                        <p:attrNameLst>
                                          <p:attrName>ppt_x</p:attrName>
                                        </p:attrNameLst>
                                      </p:cBhvr>
                                      <p:tavLst>
                                        <p:tav tm="0">
                                          <p:val>
                                            <p:strVal val="1+#ppt_w/2"/>
                                          </p:val>
                                        </p:tav>
                                        <p:tav tm="100000">
                                          <p:val>
                                            <p:strVal val="#ppt_x"/>
                                          </p:val>
                                        </p:tav>
                                      </p:tavLst>
                                    </p:anim>
                                    <p:anim calcmode="lin" valueType="num">
                                      <p:cBhvr additive="base">
                                        <p:cTn id="11" dur="500" fill="hold"/>
                                        <p:tgtEl>
                                          <p:spTgt spid="167960"/>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9"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par>
                          <p:cTn id="16" fill="hold">
                            <p:stCondLst>
                              <p:cond delay="1000"/>
                            </p:stCondLst>
                            <p:childTnLst>
                              <p:par>
                                <p:cTn id="17" presetID="9"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par>
                          <p:cTn id="20" fill="hold">
                            <p:stCondLst>
                              <p:cond delay="1500"/>
                            </p:stCondLst>
                            <p:childTnLst>
                              <p:par>
                                <p:cTn id="21" presetID="9" presetClass="entr" presetSubtype="0" fill="hold" grpId="0" nodeType="afterEffect">
                                  <p:stCondLst>
                                    <p:cond delay="0"/>
                                  </p:stCondLst>
                                  <p:childTnLst>
                                    <p:set>
                                      <p:cBhvr>
                                        <p:cTn id="22" dur="1" fill="hold">
                                          <p:stCondLst>
                                            <p:cond delay="0"/>
                                          </p:stCondLst>
                                        </p:cTn>
                                        <p:tgtEl>
                                          <p:spTgt spid="167970"/>
                                        </p:tgtEl>
                                        <p:attrNameLst>
                                          <p:attrName>style.visibility</p:attrName>
                                        </p:attrNameLst>
                                      </p:cBhvr>
                                      <p:to>
                                        <p:strVal val="visible"/>
                                      </p:to>
                                    </p:set>
                                    <p:animEffect transition="in" filter="dissolve">
                                      <p:cBhvr>
                                        <p:cTn id="23" dur="500"/>
                                        <p:tgtEl>
                                          <p:spTgt spid="167970"/>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67981"/>
                                        </p:tgtEl>
                                        <p:attrNameLst>
                                          <p:attrName>style.visibility</p:attrName>
                                        </p:attrNameLst>
                                      </p:cBhvr>
                                      <p:to>
                                        <p:strVal val="visible"/>
                                      </p:to>
                                    </p:set>
                                    <p:animEffect transition="in" filter="dissolve">
                                      <p:cBhvr>
                                        <p:cTn id="26" dur="500"/>
                                        <p:tgtEl>
                                          <p:spTgt spid="167981"/>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67982"/>
                                        </p:tgtEl>
                                        <p:attrNameLst>
                                          <p:attrName>style.visibility</p:attrName>
                                        </p:attrNameLst>
                                      </p:cBhvr>
                                      <p:to>
                                        <p:strVal val="visible"/>
                                      </p:to>
                                    </p:set>
                                    <p:animEffect transition="in" filter="dissolve">
                                      <p:cBhvr>
                                        <p:cTn id="29" dur="500"/>
                                        <p:tgtEl>
                                          <p:spTgt spid="167982"/>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67983"/>
                                        </p:tgtEl>
                                        <p:attrNameLst>
                                          <p:attrName>style.visibility</p:attrName>
                                        </p:attrNameLst>
                                      </p:cBhvr>
                                      <p:to>
                                        <p:strVal val="visible"/>
                                      </p:to>
                                    </p:set>
                                    <p:animEffect transition="in" filter="dissolve">
                                      <p:cBhvr>
                                        <p:cTn id="32" dur="500"/>
                                        <p:tgtEl>
                                          <p:spTgt spid="167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58" grpId="0" animBg="1"/>
      <p:bldP spid="167960" grpId="0"/>
      <p:bldP spid="167970" grpId="0"/>
      <p:bldP spid="167981" grpId="0"/>
      <p:bldP spid="167982" grpId="0"/>
      <p:bldP spid="167983"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9988" name="Rectangle 4"/>
          <p:cNvSpPr>
            <a:spLocks noChangeArrowheads="1"/>
          </p:cNvSpPr>
          <p:nvPr/>
        </p:nvSpPr>
        <p:spPr bwMode="auto">
          <a:xfrm>
            <a:off x="2438401" y="1143000"/>
            <a:ext cx="1138453" cy="400110"/>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2000">
                <a:solidFill>
                  <a:srgbClr val="FFFF99"/>
                </a:solidFill>
                <a:latin typeface="Times New Roman" pitchFamily="18" charset="0"/>
              </a:rPr>
              <a:t>Encoders</a:t>
            </a:r>
          </a:p>
        </p:txBody>
      </p:sp>
      <p:sp>
        <p:nvSpPr>
          <p:cNvPr id="170025" name="Text Box 41"/>
          <p:cNvSpPr txBox="1">
            <a:spLocks noChangeArrowheads="1"/>
          </p:cNvSpPr>
          <p:nvPr/>
        </p:nvSpPr>
        <p:spPr bwMode="auto">
          <a:xfrm>
            <a:off x="2438400" y="1600201"/>
            <a:ext cx="7467600" cy="1015663"/>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dirty="0">
                <a:solidFill>
                  <a:prstClr val="black"/>
                </a:solidFill>
                <a:latin typeface="Times New Roman" pitchFamily="18" charset="0"/>
              </a:rPr>
              <a:t>The 74HC147 is an example of an IC encoder. It is </a:t>
            </a:r>
            <a:r>
              <a:rPr lang="en-US" sz="2000">
                <a:solidFill>
                  <a:prstClr val="black"/>
                </a:solidFill>
                <a:latin typeface="Times New Roman" pitchFamily="18" charset="0"/>
              </a:rPr>
              <a:t>has nine </a:t>
            </a:r>
            <a:r>
              <a:rPr lang="en-US" sz="2000" dirty="0">
                <a:solidFill>
                  <a:prstClr val="black"/>
                </a:solidFill>
                <a:latin typeface="Times New Roman" pitchFamily="18" charset="0"/>
              </a:rPr>
              <a:t>active-LOW inputs and converts the active input to an active-LOW BCD output. </a:t>
            </a:r>
          </a:p>
        </p:txBody>
      </p:sp>
      <p:sp>
        <p:nvSpPr>
          <p:cNvPr id="170026" name="Text Box 42"/>
          <p:cNvSpPr txBox="1">
            <a:spLocks noChangeArrowheads="1"/>
          </p:cNvSpPr>
          <p:nvPr/>
        </p:nvSpPr>
        <p:spPr bwMode="auto">
          <a:xfrm>
            <a:off x="2514600" y="3048001"/>
            <a:ext cx="3657600" cy="1920875"/>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This device is offers additional flexibility in that it is a </a:t>
            </a:r>
            <a:r>
              <a:rPr lang="en-US" sz="2000" b="1">
                <a:solidFill>
                  <a:prstClr val="black"/>
                </a:solidFill>
                <a:latin typeface="Times New Roman" pitchFamily="18" charset="0"/>
              </a:rPr>
              <a:t>priority encoder</a:t>
            </a:r>
            <a:r>
              <a:rPr lang="en-US" sz="2000">
                <a:solidFill>
                  <a:prstClr val="black"/>
                </a:solidFill>
                <a:latin typeface="Times New Roman" pitchFamily="18" charset="0"/>
              </a:rPr>
              <a:t>. This means that if more than one input is active, the one with the highest order decimal digit will be active.</a:t>
            </a:r>
          </a:p>
        </p:txBody>
      </p:sp>
      <p:sp>
        <p:nvSpPr>
          <p:cNvPr id="170031" name="Text Box 47"/>
          <p:cNvSpPr txBox="1">
            <a:spLocks noChangeArrowheads="1"/>
          </p:cNvSpPr>
          <p:nvPr/>
        </p:nvSpPr>
        <p:spPr bwMode="auto">
          <a:xfrm>
            <a:off x="6248400" y="4054475"/>
            <a:ext cx="1143000" cy="707886"/>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srgbClr val="FF0000"/>
                </a:solidFill>
                <a:latin typeface="Times New Roman" pitchFamily="18" charset="0"/>
              </a:rPr>
              <a:t>Decimal input</a:t>
            </a:r>
          </a:p>
        </p:txBody>
      </p:sp>
      <p:sp>
        <p:nvSpPr>
          <p:cNvPr id="170032" name="Text Box 48"/>
          <p:cNvSpPr txBox="1">
            <a:spLocks noChangeArrowheads="1"/>
          </p:cNvSpPr>
          <p:nvPr/>
        </p:nvSpPr>
        <p:spPr bwMode="auto">
          <a:xfrm>
            <a:off x="9372600" y="4054475"/>
            <a:ext cx="838200" cy="707886"/>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srgbClr val="FF0000"/>
                </a:solidFill>
                <a:latin typeface="Times New Roman" pitchFamily="18" charset="0"/>
              </a:rPr>
              <a:t>BCD output</a:t>
            </a:r>
          </a:p>
        </p:txBody>
      </p:sp>
      <p:graphicFrame>
        <p:nvGraphicFramePr>
          <p:cNvPr id="170033" name="Object 49"/>
          <p:cNvGraphicFramePr>
            <a:graphicFrameLocks noChangeAspect="1"/>
          </p:cNvGraphicFramePr>
          <p:nvPr>
            <p:extLst/>
          </p:nvPr>
        </p:nvGraphicFramePr>
        <p:xfrm>
          <a:off x="7010401" y="2743200"/>
          <a:ext cx="2366963" cy="2971800"/>
        </p:xfrm>
        <a:graphic>
          <a:graphicData uri="http://schemas.openxmlformats.org/presentationml/2006/ole">
            <mc:AlternateContent xmlns:mc="http://schemas.openxmlformats.org/markup-compatibility/2006">
              <mc:Choice xmlns:v="urn:schemas-microsoft-com:vml" Requires="v">
                <p:oleObj spid="_x0000_s49167" name="CorelDRAW" r:id="rId4" imgW="1620720" imgH="2008440" progId="">
                  <p:embed/>
                </p:oleObj>
              </mc:Choice>
              <mc:Fallback>
                <p:oleObj name="CorelDRAW" r:id="rId4" imgW="1620720" imgH="20084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1" y="2743200"/>
                        <a:ext cx="2366963"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0034" name="Text Box 50"/>
          <p:cNvSpPr txBox="1">
            <a:spLocks noChangeArrowheads="1"/>
          </p:cNvSpPr>
          <p:nvPr/>
        </p:nvSpPr>
        <p:spPr bwMode="auto">
          <a:xfrm>
            <a:off x="7924801" y="5715000"/>
            <a:ext cx="742511" cy="400110"/>
          </a:xfrm>
          <a:prstGeom prst="rect">
            <a:avLst/>
          </a:prstGeom>
          <a:noFill/>
          <a:ln w="9525">
            <a:noFill/>
            <a:miter lim="800000"/>
            <a:headEnd/>
            <a:tailEnd/>
          </a:ln>
          <a:effectLst/>
        </p:spPr>
        <p:txBody>
          <a:bodyPr wrap="none">
            <a:spAutoFit/>
          </a:bodyPr>
          <a:lstStyle/>
          <a:p>
            <a:pPr defTabSz="914400" eaLnBrk="0" fontAlgn="base" hangingPunct="0">
              <a:spcBef>
                <a:spcPct val="0"/>
              </a:spcBef>
              <a:spcAft>
                <a:spcPct val="0"/>
              </a:spcAft>
            </a:pPr>
            <a:r>
              <a:rPr lang="en-US" sz="2000">
                <a:solidFill>
                  <a:prstClr val="black"/>
                </a:solidFill>
                <a:latin typeface="Times New Roman" pitchFamily="18" charset="0"/>
              </a:rPr>
              <a:t>GND</a:t>
            </a:r>
          </a:p>
        </p:txBody>
      </p:sp>
      <p:sp>
        <p:nvSpPr>
          <p:cNvPr id="170035" name="Text Box 51"/>
          <p:cNvSpPr txBox="1">
            <a:spLocks noChangeArrowheads="1"/>
          </p:cNvSpPr>
          <p:nvPr/>
        </p:nvSpPr>
        <p:spPr bwMode="auto">
          <a:xfrm>
            <a:off x="7924800" y="2362200"/>
            <a:ext cx="9144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prstClr val="black"/>
                </a:solidFill>
                <a:latin typeface="Times New Roman" pitchFamily="18" charset="0"/>
              </a:rPr>
              <a:t>V</a:t>
            </a:r>
            <a:r>
              <a:rPr lang="en-US" sz="2000" i="1" baseline="-25000">
                <a:solidFill>
                  <a:prstClr val="black"/>
                </a:solidFill>
                <a:latin typeface="Times New Roman" pitchFamily="18" charset="0"/>
              </a:rPr>
              <a:t>CC</a:t>
            </a:r>
          </a:p>
        </p:txBody>
      </p:sp>
      <p:sp>
        <p:nvSpPr>
          <p:cNvPr id="170036" name="Text Box 52"/>
          <p:cNvSpPr txBox="1">
            <a:spLocks noChangeArrowheads="1"/>
          </p:cNvSpPr>
          <p:nvPr/>
        </p:nvSpPr>
        <p:spPr bwMode="auto">
          <a:xfrm>
            <a:off x="7696200" y="3048000"/>
            <a:ext cx="1369286" cy="400110"/>
          </a:xfrm>
          <a:prstGeom prst="rect">
            <a:avLst/>
          </a:prstGeom>
          <a:noFill/>
          <a:ln w="9525">
            <a:noFill/>
            <a:miter lim="800000"/>
            <a:headEnd/>
            <a:tailEnd/>
          </a:ln>
          <a:effectLst/>
        </p:spPr>
        <p:txBody>
          <a:bodyPr wrap="none">
            <a:spAutoFit/>
          </a:bodyPr>
          <a:lstStyle/>
          <a:p>
            <a:pPr defTabSz="914400" eaLnBrk="0" fontAlgn="base" hangingPunct="0">
              <a:spcBef>
                <a:spcPct val="0"/>
              </a:spcBef>
              <a:spcAft>
                <a:spcPct val="0"/>
              </a:spcAft>
            </a:pPr>
            <a:r>
              <a:rPr lang="en-US" sz="2000">
                <a:solidFill>
                  <a:prstClr val="black"/>
                </a:solidFill>
                <a:latin typeface="Times New Roman" pitchFamily="18" charset="0"/>
              </a:rPr>
              <a:t>HPRI/BCD</a:t>
            </a:r>
          </a:p>
        </p:txBody>
      </p:sp>
      <p:sp>
        <p:nvSpPr>
          <p:cNvPr id="170037" name="Text Box 53"/>
          <p:cNvSpPr txBox="1">
            <a:spLocks noChangeArrowheads="1"/>
          </p:cNvSpPr>
          <p:nvPr/>
        </p:nvSpPr>
        <p:spPr bwMode="auto">
          <a:xfrm>
            <a:off x="6784114" y="5410200"/>
            <a:ext cx="1369286" cy="400110"/>
          </a:xfrm>
          <a:prstGeom prst="rect">
            <a:avLst/>
          </a:prstGeom>
          <a:noFill/>
          <a:ln w="9525">
            <a:noFill/>
            <a:miter lim="800000"/>
            <a:headEnd/>
            <a:tailEnd/>
          </a:ln>
          <a:effectLst/>
        </p:spPr>
        <p:txBody>
          <a:bodyPr wrap="square">
            <a:spAutoFit/>
          </a:bodyPr>
          <a:lstStyle/>
          <a:p>
            <a:pPr defTabSz="914400" eaLnBrk="0" fontAlgn="base" hangingPunct="0">
              <a:spcBef>
                <a:spcPct val="50000"/>
              </a:spcBef>
              <a:spcAft>
                <a:spcPct val="0"/>
              </a:spcAft>
            </a:pPr>
            <a:r>
              <a:rPr lang="en-US" sz="2000" dirty="0">
                <a:solidFill>
                  <a:prstClr val="black"/>
                </a:solidFill>
                <a:latin typeface="Times New Roman" pitchFamily="18" charset="0"/>
              </a:rPr>
              <a:t>74HC147</a:t>
            </a:r>
          </a:p>
        </p:txBody>
      </p:sp>
    </p:spTree>
    <p:extLst>
      <p:ext uri="{BB962C8B-B14F-4D97-AF65-F5344CB8AC3E}">
        <p14:creationId xmlns:p14="http://schemas.microsoft.com/office/powerpoint/2010/main" val="10207554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70031"/>
                                        </p:tgtEl>
                                        <p:attrNameLst>
                                          <p:attrName>style.visibility</p:attrName>
                                        </p:attrNameLst>
                                      </p:cBhvr>
                                      <p:to>
                                        <p:strVal val="visible"/>
                                      </p:to>
                                    </p:set>
                                    <p:anim calcmode="lin" valueType="num">
                                      <p:cBhvr>
                                        <p:cTn id="7" dur="1000" fill="hold"/>
                                        <p:tgtEl>
                                          <p:spTgt spid="170031"/>
                                        </p:tgtEl>
                                        <p:attrNameLst>
                                          <p:attrName>ppt_w</p:attrName>
                                        </p:attrNameLst>
                                      </p:cBhvr>
                                      <p:tavLst>
                                        <p:tav tm="0">
                                          <p:val>
                                            <p:fltVal val="0"/>
                                          </p:val>
                                        </p:tav>
                                        <p:tav tm="100000">
                                          <p:val>
                                            <p:strVal val="#ppt_w"/>
                                          </p:val>
                                        </p:tav>
                                      </p:tavLst>
                                    </p:anim>
                                    <p:anim calcmode="lin" valueType="num">
                                      <p:cBhvr>
                                        <p:cTn id="8" dur="1000" fill="hold"/>
                                        <p:tgtEl>
                                          <p:spTgt spid="170031"/>
                                        </p:tgtEl>
                                        <p:attrNameLst>
                                          <p:attrName>ppt_h</p:attrName>
                                        </p:attrNameLst>
                                      </p:cBhvr>
                                      <p:tavLst>
                                        <p:tav tm="0">
                                          <p:val>
                                            <p:fltVal val="0"/>
                                          </p:val>
                                        </p:tav>
                                        <p:tav tm="100000">
                                          <p:val>
                                            <p:strVal val="#ppt_h"/>
                                          </p:val>
                                        </p:tav>
                                      </p:tavLst>
                                    </p:anim>
                                    <p:anim calcmode="lin" valueType="num">
                                      <p:cBhvr>
                                        <p:cTn id="9" dur="1000" fill="hold"/>
                                        <p:tgtEl>
                                          <p:spTgt spid="17003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70031"/>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170032"/>
                                        </p:tgtEl>
                                        <p:attrNameLst>
                                          <p:attrName>style.visibility</p:attrName>
                                        </p:attrNameLst>
                                      </p:cBhvr>
                                      <p:to>
                                        <p:strVal val="visible"/>
                                      </p:to>
                                    </p:set>
                                    <p:anim calcmode="lin" valueType="num">
                                      <p:cBhvr>
                                        <p:cTn id="13" dur="1000" fill="hold"/>
                                        <p:tgtEl>
                                          <p:spTgt spid="170032"/>
                                        </p:tgtEl>
                                        <p:attrNameLst>
                                          <p:attrName>ppt_w</p:attrName>
                                        </p:attrNameLst>
                                      </p:cBhvr>
                                      <p:tavLst>
                                        <p:tav tm="0">
                                          <p:val>
                                            <p:fltVal val="0"/>
                                          </p:val>
                                        </p:tav>
                                        <p:tav tm="100000">
                                          <p:val>
                                            <p:strVal val="#ppt_w"/>
                                          </p:val>
                                        </p:tav>
                                      </p:tavLst>
                                    </p:anim>
                                    <p:anim calcmode="lin" valueType="num">
                                      <p:cBhvr>
                                        <p:cTn id="14" dur="1000" fill="hold"/>
                                        <p:tgtEl>
                                          <p:spTgt spid="170032"/>
                                        </p:tgtEl>
                                        <p:attrNameLst>
                                          <p:attrName>ppt_h</p:attrName>
                                        </p:attrNameLst>
                                      </p:cBhvr>
                                      <p:tavLst>
                                        <p:tav tm="0">
                                          <p:val>
                                            <p:fltVal val="0"/>
                                          </p:val>
                                        </p:tav>
                                        <p:tav tm="100000">
                                          <p:val>
                                            <p:strVal val="#ppt_h"/>
                                          </p:val>
                                        </p:tav>
                                      </p:tavLst>
                                    </p:anim>
                                    <p:anim calcmode="lin" valueType="num">
                                      <p:cBhvr>
                                        <p:cTn id="15" dur="1000" fill="hold"/>
                                        <p:tgtEl>
                                          <p:spTgt spid="17003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7003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70026"/>
                                        </p:tgtEl>
                                        <p:attrNameLst>
                                          <p:attrName>style.visibility</p:attrName>
                                        </p:attrNameLst>
                                      </p:cBhvr>
                                      <p:to>
                                        <p:strVal val="visible"/>
                                      </p:to>
                                    </p:set>
                                    <p:anim calcmode="lin" valueType="num">
                                      <p:cBhvr additive="base">
                                        <p:cTn id="21" dur="500" fill="hold"/>
                                        <p:tgtEl>
                                          <p:spTgt spid="170026"/>
                                        </p:tgtEl>
                                        <p:attrNameLst>
                                          <p:attrName>ppt_x</p:attrName>
                                        </p:attrNameLst>
                                      </p:cBhvr>
                                      <p:tavLst>
                                        <p:tav tm="0">
                                          <p:val>
                                            <p:strVal val="#ppt_x"/>
                                          </p:val>
                                        </p:tav>
                                        <p:tav tm="100000">
                                          <p:val>
                                            <p:strVal val="#ppt_x"/>
                                          </p:val>
                                        </p:tav>
                                      </p:tavLst>
                                    </p:anim>
                                    <p:anim calcmode="lin" valueType="num">
                                      <p:cBhvr additive="base">
                                        <p:cTn id="22" dur="500" fill="hold"/>
                                        <p:tgtEl>
                                          <p:spTgt spid="170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26" grpId="0"/>
      <p:bldP spid="170031" grpId="0"/>
      <p:bldP spid="170032"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82443" name="Object 171"/>
          <p:cNvGraphicFramePr>
            <a:graphicFrameLocks noChangeAspect="1"/>
          </p:cNvGraphicFramePr>
          <p:nvPr/>
        </p:nvGraphicFramePr>
        <p:xfrm>
          <a:off x="6477000" y="3213100"/>
          <a:ext cx="2438400" cy="2349500"/>
        </p:xfrm>
        <a:graphic>
          <a:graphicData uri="http://schemas.openxmlformats.org/presentationml/2006/ole">
            <mc:AlternateContent xmlns:mc="http://schemas.openxmlformats.org/markup-compatibility/2006">
              <mc:Choice xmlns:v="urn:schemas-microsoft-com:vml" Requires="v">
                <p:oleObj spid="_x0000_s50190" name="CorelDRAW" r:id="rId5" imgW="1530720" imgH="1455840" progId="">
                  <p:embed/>
                </p:oleObj>
              </mc:Choice>
              <mc:Fallback>
                <p:oleObj name="CorelDRAW" r:id="rId5" imgW="1530720" imgH="145584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3213100"/>
                        <a:ext cx="2438400" cy="234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2280" name="Text Box 8"/>
          <p:cNvSpPr txBox="1">
            <a:spLocks noChangeArrowheads="1"/>
          </p:cNvSpPr>
          <p:nvPr/>
        </p:nvSpPr>
        <p:spPr bwMode="auto">
          <a:xfrm>
            <a:off x="2438400" y="1606551"/>
            <a:ext cx="7315200" cy="1015663"/>
          </a:xfrm>
          <a:prstGeom prst="rect">
            <a:avLst/>
          </a:prstGeom>
          <a:noFill/>
          <a:ln w="9525">
            <a:noFill/>
            <a:miter lim="800000"/>
            <a:headEnd/>
            <a:tailEnd/>
          </a:ln>
          <a:effectLst/>
        </p:spPr>
        <p:txBody>
          <a:bodyPr>
            <a:spAutoFit/>
          </a:bodyPr>
          <a:lstStyle/>
          <a:p>
            <a:pPr defTabSz="914400" fontAlgn="base">
              <a:spcBef>
                <a:spcPct val="50000"/>
              </a:spcBef>
              <a:spcAft>
                <a:spcPct val="0"/>
              </a:spcAft>
            </a:pPr>
            <a:r>
              <a:rPr lang="en-US" sz="2000" dirty="0">
                <a:solidFill>
                  <a:prstClr val="black"/>
                </a:solidFill>
                <a:latin typeface="Times New Roman" pitchFamily="18" charset="0"/>
              </a:rPr>
              <a:t>A multiplexer (MUX) selects one data line from two or more input lines and routes data from the selected line to the output. The particular data line that is selected is determined by the select inputs. </a:t>
            </a:r>
          </a:p>
        </p:txBody>
      </p:sp>
      <p:sp>
        <p:nvSpPr>
          <p:cNvPr id="182287" name="Rectangle 15"/>
          <p:cNvSpPr>
            <a:spLocks noChangeArrowheads="1"/>
          </p:cNvSpPr>
          <p:nvPr/>
        </p:nvSpPr>
        <p:spPr bwMode="auto">
          <a:xfrm>
            <a:off x="2438400" y="1143000"/>
            <a:ext cx="1491114" cy="400110"/>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2000" dirty="0">
                <a:solidFill>
                  <a:srgbClr val="FFFF99"/>
                </a:solidFill>
                <a:latin typeface="Times New Roman" pitchFamily="18" charset="0"/>
              </a:rPr>
              <a:t>Multiplexers</a:t>
            </a:r>
          </a:p>
        </p:txBody>
      </p:sp>
      <p:sp>
        <p:nvSpPr>
          <p:cNvPr id="182426" name="Text Box 154"/>
          <p:cNvSpPr txBox="1">
            <a:spLocks noChangeArrowheads="1"/>
          </p:cNvSpPr>
          <p:nvPr/>
        </p:nvSpPr>
        <p:spPr bwMode="auto">
          <a:xfrm>
            <a:off x="2514600" y="3352801"/>
            <a:ext cx="3124200" cy="1006475"/>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Two select lines are shown here to choose any of the four data inputs.</a:t>
            </a:r>
          </a:p>
        </p:txBody>
      </p:sp>
      <p:sp>
        <p:nvSpPr>
          <p:cNvPr id="182428" name="Text Box 156"/>
          <p:cNvSpPr txBox="1">
            <a:spLocks noChangeArrowheads="1"/>
          </p:cNvSpPr>
          <p:nvPr/>
        </p:nvSpPr>
        <p:spPr bwMode="auto">
          <a:xfrm>
            <a:off x="5962650" y="3556001"/>
            <a:ext cx="649288" cy="581025"/>
          </a:xfrm>
          <a:prstGeom prst="rect">
            <a:avLst/>
          </a:prstGeom>
          <a:noFill/>
          <a:ln w="9525">
            <a:noFill/>
            <a:miter lim="800000"/>
            <a:headEnd/>
            <a:tailEnd/>
          </a:ln>
          <a:effectLst/>
        </p:spPr>
        <p:txBody>
          <a:bodyPr wrap="none">
            <a:spAutoFit/>
          </a:bodyPr>
          <a:lstStyle/>
          <a:p>
            <a:pPr defTabSz="914400" eaLnBrk="0" fontAlgn="base" hangingPunct="0">
              <a:spcBef>
                <a:spcPct val="0"/>
              </a:spcBef>
              <a:spcAft>
                <a:spcPct val="0"/>
              </a:spcAft>
            </a:pPr>
            <a:r>
              <a:rPr lang="en-US" sz="1600">
                <a:solidFill>
                  <a:srgbClr val="FF0000"/>
                </a:solidFill>
                <a:latin typeface="Times New Roman" pitchFamily="18" charset="0"/>
              </a:rPr>
              <a:t>Data </a:t>
            </a:r>
          </a:p>
          <a:p>
            <a:pPr defTabSz="914400" eaLnBrk="0" fontAlgn="base" hangingPunct="0">
              <a:spcBef>
                <a:spcPct val="0"/>
              </a:spcBef>
              <a:spcAft>
                <a:spcPct val="0"/>
              </a:spcAft>
            </a:pPr>
            <a:r>
              <a:rPr lang="en-US" sz="1600">
                <a:solidFill>
                  <a:srgbClr val="FF0000"/>
                </a:solidFill>
                <a:latin typeface="Times New Roman" pitchFamily="18" charset="0"/>
              </a:rPr>
              <a:t>select</a:t>
            </a:r>
          </a:p>
        </p:txBody>
      </p:sp>
      <p:sp>
        <p:nvSpPr>
          <p:cNvPr id="182429" name="Text Box 157"/>
          <p:cNvSpPr txBox="1">
            <a:spLocks noChangeArrowheads="1"/>
          </p:cNvSpPr>
          <p:nvPr/>
        </p:nvSpPr>
        <p:spPr bwMode="auto">
          <a:xfrm>
            <a:off x="5943601" y="4546601"/>
            <a:ext cx="682625" cy="581025"/>
          </a:xfrm>
          <a:prstGeom prst="rect">
            <a:avLst/>
          </a:prstGeom>
          <a:noFill/>
          <a:ln w="9525">
            <a:noFill/>
            <a:miter lim="800000"/>
            <a:headEnd/>
            <a:tailEnd/>
          </a:ln>
          <a:effectLst/>
        </p:spPr>
        <p:txBody>
          <a:bodyPr wrap="none">
            <a:spAutoFit/>
          </a:bodyPr>
          <a:lstStyle/>
          <a:p>
            <a:pPr defTabSz="914400" eaLnBrk="0" fontAlgn="base" hangingPunct="0">
              <a:spcBef>
                <a:spcPct val="0"/>
              </a:spcBef>
              <a:spcAft>
                <a:spcPct val="0"/>
              </a:spcAft>
            </a:pPr>
            <a:r>
              <a:rPr lang="en-US" sz="1600">
                <a:solidFill>
                  <a:srgbClr val="FF0000"/>
                </a:solidFill>
                <a:latin typeface="Times New Roman" pitchFamily="18" charset="0"/>
              </a:rPr>
              <a:t>Data </a:t>
            </a:r>
          </a:p>
          <a:p>
            <a:pPr defTabSz="914400" eaLnBrk="0" fontAlgn="base" hangingPunct="0">
              <a:spcBef>
                <a:spcPct val="0"/>
              </a:spcBef>
              <a:spcAft>
                <a:spcPct val="0"/>
              </a:spcAft>
            </a:pPr>
            <a:r>
              <a:rPr lang="en-US" sz="1600">
                <a:solidFill>
                  <a:srgbClr val="FF0000"/>
                </a:solidFill>
                <a:latin typeface="Times New Roman" pitchFamily="18" charset="0"/>
              </a:rPr>
              <a:t>inputs</a:t>
            </a:r>
          </a:p>
        </p:txBody>
      </p:sp>
      <p:sp>
        <p:nvSpPr>
          <p:cNvPr id="182430" name="Text Box 158"/>
          <p:cNvSpPr txBox="1">
            <a:spLocks noChangeArrowheads="1"/>
          </p:cNvSpPr>
          <p:nvPr/>
        </p:nvSpPr>
        <p:spPr bwMode="auto">
          <a:xfrm>
            <a:off x="8991600" y="4165601"/>
            <a:ext cx="704850" cy="581025"/>
          </a:xfrm>
          <a:prstGeom prst="rect">
            <a:avLst/>
          </a:prstGeom>
          <a:noFill/>
          <a:ln w="9525">
            <a:noFill/>
            <a:miter lim="800000"/>
            <a:headEnd/>
            <a:tailEnd/>
          </a:ln>
          <a:effectLst/>
        </p:spPr>
        <p:txBody>
          <a:bodyPr wrap="none">
            <a:spAutoFit/>
          </a:bodyPr>
          <a:lstStyle/>
          <a:p>
            <a:pPr defTabSz="914400" eaLnBrk="0" fontAlgn="base" hangingPunct="0">
              <a:spcBef>
                <a:spcPct val="0"/>
              </a:spcBef>
              <a:spcAft>
                <a:spcPct val="0"/>
              </a:spcAft>
            </a:pPr>
            <a:r>
              <a:rPr lang="en-US" sz="1600">
                <a:solidFill>
                  <a:srgbClr val="FF0000"/>
                </a:solidFill>
                <a:latin typeface="Times New Roman" pitchFamily="18" charset="0"/>
              </a:rPr>
              <a:t>Data </a:t>
            </a:r>
          </a:p>
          <a:p>
            <a:pPr defTabSz="914400" eaLnBrk="0" fontAlgn="base" hangingPunct="0">
              <a:spcBef>
                <a:spcPct val="0"/>
              </a:spcBef>
              <a:spcAft>
                <a:spcPct val="0"/>
              </a:spcAft>
            </a:pPr>
            <a:r>
              <a:rPr lang="en-US" sz="1600">
                <a:solidFill>
                  <a:srgbClr val="FF0000"/>
                </a:solidFill>
                <a:latin typeface="Times New Roman" pitchFamily="18" charset="0"/>
              </a:rPr>
              <a:t>output</a:t>
            </a:r>
          </a:p>
        </p:txBody>
      </p:sp>
      <p:sp>
        <p:nvSpPr>
          <p:cNvPr id="182431" name="Text Box 159"/>
          <p:cNvSpPr txBox="1">
            <a:spLocks noChangeArrowheads="1"/>
          </p:cNvSpPr>
          <p:nvPr/>
        </p:nvSpPr>
        <p:spPr bwMode="auto">
          <a:xfrm>
            <a:off x="6553200" y="4419600"/>
            <a:ext cx="533400" cy="33655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D</a:t>
            </a:r>
            <a:r>
              <a:rPr lang="en-US" sz="1600" baseline="-25000">
                <a:solidFill>
                  <a:srgbClr val="FF0000"/>
                </a:solidFill>
              </a:rPr>
              <a:t>1</a:t>
            </a:r>
            <a:endParaRPr lang="en-US" sz="1600">
              <a:solidFill>
                <a:srgbClr val="FF0000"/>
              </a:solidFill>
            </a:endParaRPr>
          </a:p>
        </p:txBody>
      </p:sp>
      <p:sp>
        <p:nvSpPr>
          <p:cNvPr id="182432" name="Text Box 160"/>
          <p:cNvSpPr txBox="1">
            <a:spLocks noChangeArrowheads="1"/>
          </p:cNvSpPr>
          <p:nvPr/>
        </p:nvSpPr>
        <p:spPr bwMode="auto">
          <a:xfrm>
            <a:off x="6553200" y="4191000"/>
            <a:ext cx="533400" cy="33655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D</a:t>
            </a:r>
            <a:r>
              <a:rPr lang="en-US" sz="1600" baseline="-25000">
                <a:solidFill>
                  <a:srgbClr val="FF0000"/>
                </a:solidFill>
              </a:rPr>
              <a:t>0</a:t>
            </a:r>
            <a:endParaRPr lang="en-US" sz="1600">
              <a:solidFill>
                <a:srgbClr val="FF0000"/>
              </a:solidFill>
            </a:endParaRPr>
          </a:p>
        </p:txBody>
      </p:sp>
      <p:sp>
        <p:nvSpPr>
          <p:cNvPr id="182433" name="Text Box 161"/>
          <p:cNvSpPr txBox="1">
            <a:spLocks noChangeArrowheads="1"/>
          </p:cNvSpPr>
          <p:nvPr/>
        </p:nvSpPr>
        <p:spPr bwMode="auto">
          <a:xfrm>
            <a:off x="6553200" y="4648200"/>
            <a:ext cx="533400" cy="33655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D</a:t>
            </a:r>
            <a:r>
              <a:rPr lang="en-US" sz="1600" baseline="-25000">
                <a:solidFill>
                  <a:srgbClr val="FF0000"/>
                </a:solidFill>
              </a:rPr>
              <a:t>2</a:t>
            </a:r>
            <a:endParaRPr lang="en-US" sz="1600">
              <a:solidFill>
                <a:srgbClr val="FF0000"/>
              </a:solidFill>
            </a:endParaRPr>
          </a:p>
        </p:txBody>
      </p:sp>
      <p:sp>
        <p:nvSpPr>
          <p:cNvPr id="182434" name="Text Box 162"/>
          <p:cNvSpPr txBox="1">
            <a:spLocks noChangeArrowheads="1"/>
          </p:cNvSpPr>
          <p:nvPr/>
        </p:nvSpPr>
        <p:spPr bwMode="auto">
          <a:xfrm>
            <a:off x="6553200" y="4876800"/>
            <a:ext cx="533400" cy="33655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D</a:t>
            </a:r>
            <a:r>
              <a:rPr lang="en-US" sz="1600" baseline="-25000">
                <a:solidFill>
                  <a:srgbClr val="FF0000"/>
                </a:solidFill>
              </a:rPr>
              <a:t>3</a:t>
            </a:r>
            <a:endParaRPr lang="en-US" sz="1600">
              <a:solidFill>
                <a:srgbClr val="FF0000"/>
              </a:solidFill>
            </a:endParaRPr>
          </a:p>
        </p:txBody>
      </p:sp>
      <p:sp>
        <p:nvSpPr>
          <p:cNvPr id="182435" name="Text Box 163"/>
          <p:cNvSpPr txBox="1">
            <a:spLocks noChangeArrowheads="1"/>
          </p:cNvSpPr>
          <p:nvPr/>
        </p:nvSpPr>
        <p:spPr bwMode="auto">
          <a:xfrm>
            <a:off x="6575425" y="3746500"/>
            <a:ext cx="533400" cy="33655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S</a:t>
            </a:r>
            <a:r>
              <a:rPr lang="en-US" sz="1600" baseline="-25000">
                <a:solidFill>
                  <a:srgbClr val="FF0000"/>
                </a:solidFill>
              </a:rPr>
              <a:t>1</a:t>
            </a:r>
            <a:endParaRPr lang="en-US" sz="1600">
              <a:solidFill>
                <a:srgbClr val="FF0000"/>
              </a:solidFill>
            </a:endParaRPr>
          </a:p>
        </p:txBody>
      </p:sp>
      <p:sp>
        <p:nvSpPr>
          <p:cNvPr id="182436" name="Text Box 164"/>
          <p:cNvSpPr txBox="1">
            <a:spLocks noChangeArrowheads="1"/>
          </p:cNvSpPr>
          <p:nvPr/>
        </p:nvSpPr>
        <p:spPr bwMode="auto">
          <a:xfrm>
            <a:off x="6575425" y="3441700"/>
            <a:ext cx="533400" cy="336550"/>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S</a:t>
            </a:r>
            <a:r>
              <a:rPr lang="en-US" sz="1600" baseline="-25000">
                <a:solidFill>
                  <a:srgbClr val="FF0000"/>
                </a:solidFill>
              </a:rPr>
              <a:t>0</a:t>
            </a:r>
            <a:endParaRPr lang="en-US" sz="1600">
              <a:solidFill>
                <a:srgbClr val="FF0000"/>
              </a:solidFill>
            </a:endParaRPr>
          </a:p>
        </p:txBody>
      </p:sp>
      <p:sp>
        <p:nvSpPr>
          <p:cNvPr id="182437" name="WordArt 165"/>
          <p:cNvSpPr>
            <a:spLocks noChangeArrowheads="1" noChangeShapeType="1" noTextEdit="1"/>
          </p:cNvSpPr>
          <p:nvPr/>
        </p:nvSpPr>
        <p:spPr bwMode="auto">
          <a:xfrm>
            <a:off x="2590800" y="4419601"/>
            <a:ext cx="1371600" cy="449263"/>
          </a:xfrm>
          <a:prstGeom prst="rect">
            <a:avLst/>
          </a:prstGeom>
        </p:spPr>
        <p:txBody>
          <a:bodyPr wrap="none" fromWordArt="1">
            <a:prstTxWarp prst="textPlain">
              <a:avLst>
                <a:gd name="adj" fmla="val 50000"/>
              </a:avLst>
            </a:prstTxWarp>
          </a:bodyPr>
          <a:lstStyle/>
          <a:p>
            <a:pPr algn="ctr" defTabSz="914400" eaLnBrk="0" fontAlgn="base" hangingPunct="0">
              <a:spcBef>
                <a:spcPct val="0"/>
              </a:spcBef>
              <a:spcAft>
                <a:spcPct val="0"/>
              </a:spcAft>
            </a:pPr>
            <a:r>
              <a:rPr lang="en-GB"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Question</a:t>
            </a:r>
          </a:p>
        </p:txBody>
      </p:sp>
      <p:sp>
        <p:nvSpPr>
          <p:cNvPr id="182438" name="Text Box 166"/>
          <p:cNvSpPr txBox="1">
            <a:spLocks noChangeArrowheads="1"/>
          </p:cNvSpPr>
          <p:nvPr/>
        </p:nvSpPr>
        <p:spPr bwMode="auto">
          <a:xfrm>
            <a:off x="2514600" y="4876801"/>
            <a:ext cx="3124200" cy="701675"/>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Which data line is selected if </a:t>
            </a:r>
            <a:r>
              <a:rPr lang="en-US" sz="2000" i="1">
                <a:solidFill>
                  <a:prstClr val="black"/>
                </a:solidFill>
                <a:latin typeface="Times New Roman" pitchFamily="18" charset="0"/>
              </a:rPr>
              <a:t>S</a:t>
            </a:r>
            <a:r>
              <a:rPr lang="en-US" sz="2000" baseline="-25000">
                <a:solidFill>
                  <a:prstClr val="black"/>
                </a:solidFill>
                <a:latin typeface="Times New Roman" pitchFamily="18" charset="0"/>
              </a:rPr>
              <a:t>1</a:t>
            </a:r>
            <a:r>
              <a:rPr lang="en-US" sz="2000" i="1">
                <a:solidFill>
                  <a:prstClr val="black"/>
                </a:solidFill>
                <a:latin typeface="Times New Roman" pitchFamily="18" charset="0"/>
              </a:rPr>
              <a:t>S</a:t>
            </a:r>
            <a:r>
              <a:rPr lang="en-US" sz="2000" baseline="-25000">
                <a:solidFill>
                  <a:prstClr val="black"/>
                </a:solidFill>
                <a:latin typeface="Times New Roman" pitchFamily="18" charset="0"/>
              </a:rPr>
              <a:t>0</a:t>
            </a:r>
            <a:r>
              <a:rPr lang="en-US" sz="2000">
                <a:solidFill>
                  <a:prstClr val="black"/>
                </a:solidFill>
                <a:latin typeface="Times New Roman" pitchFamily="18" charset="0"/>
              </a:rPr>
              <a:t> = 10?</a:t>
            </a:r>
          </a:p>
        </p:txBody>
      </p:sp>
      <p:sp>
        <p:nvSpPr>
          <p:cNvPr id="182439" name="Text Box 167"/>
          <p:cNvSpPr txBox="1">
            <a:spLocks noChangeArrowheads="1"/>
          </p:cNvSpPr>
          <p:nvPr/>
        </p:nvSpPr>
        <p:spPr bwMode="auto">
          <a:xfrm>
            <a:off x="3733800" y="5181601"/>
            <a:ext cx="838200" cy="396875"/>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srgbClr val="FF0000"/>
                </a:solidFill>
                <a:latin typeface="Times New Roman" pitchFamily="18" charset="0"/>
              </a:rPr>
              <a:t>D</a:t>
            </a:r>
            <a:r>
              <a:rPr lang="en-US" sz="2000" baseline="-25000">
                <a:solidFill>
                  <a:srgbClr val="FF0000"/>
                </a:solidFill>
                <a:latin typeface="Times New Roman" pitchFamily="18" charset="0"/>
              </a:rPr>
              <a:t>2</a:t>
            </a:r>
            <a:r>
              <a:rPr lang="en-US" sz="2000">
                <a:solidFill>
                  <a:srgbClr val="FF0000"/>
                </a:solidFill>
                <a:latin typeface="Times New Roman" pitchFamily="18" charset="0"/>
              </a:rPr>
              <a:t> </a:t>
            </a:r>
          </a:p>
        </p:txBody>
      </p:sp>
      <p:sp>
        <p:nvSpPr>
          <p:cNvPr id="182440" name="Line 168"/>
          <p:cNvSpPr>
            <a:spLocks noChangeShapeType="1"/>
          </p:cNvSpPr>
          <p:nvPr/>
        </p:nvSpPr>
        <p:spPr bwMode="auto">
          <a:xfrm flipV="1">
            <a:off x="7467600" y="4419600"/>
            <a:ext cx="914400" cy="457200"/>
          </a:xfrm>
          <a:prstGeom prst="line">
            <a:avLst/>
          </a:prstGeom>
          <a:noFill/>
          <a:ln w="19050">
            <a:solidFill>
              <a:srgbClr val="FF0000"/>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2441" name="Text Box 169"/>
          <p:cNvSpPr txBox="1">
            <a:spLocks noChangeArrowheads="1"/>
          </p:cNvSpPr>
          <p:nvPr/>
        </p:nvSpPr>
        <p:spPr bwMode="auto">
          <a:xfrm>
            <a:off x="7010400" y="3657600"/>
            <a:ext cx="304800" cy="30480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srgbClr val="FF0000"/>
                </a:solidFill>
                <a:latin typeface="Times New Roman" pitchFamily="18" charset="0"/>
              </a:rPr>
              <a:t>1</a:t>
            </a:r>
          </a:p>
        </p:txBody>
      </p:sp>
      <p:sp>
        <p:nvSpPr>
          <p:cNvPr id="182442" name="Text Box 170"/>
          <p:cNvSpPr txBox="1">
            <a:spLocks noChangeArrowheads="1"/>
          </p:cNvSpPr>
          <p:nvPr/>
        </p:nvSpPr>
        <p:spPr bwMode="auto">
          <a:xfrm>
            <a:off x="7010400" y="3352800"/>
            <a:ext cx="304800" cy="30480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srgbClr val="FF0000"/>
                </a:solidFill>
                <a:latin typeface="Times New Roman" pitchFamily="18" charset="0"/>
              </a:rPr>
              <a:t>0</a:t>
            </a:r>
          </a:p>
        </p:txBody>
      </p:sp>
    </p:spTree>
    <p:custDataLst>
      <p:tags r:id="rId2"/>
    </p:custDataLst>
    <p:extLst>
      <p:ext uri="{BB962C8B-B14F-4D97-AF65-F5344CB8AC3E}">
        <p14:creationId xmlns:p14="http://schemas.microsoft.com/office/powerpoint/2010/main" val="7823894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2437"/>
                                        </p:tgtEl>
                                        <p:attrNameLst>
                                          <p:attrName>style.visibility</p:attrName>
                                        </p:attrNameLst>
                                      </p:cBhvr>
                                      <p:to>
                                        <p:strVal val="visible"/>
                                      </p:to>
                                    </p:set>
                                    <p:animEffect transition="in" filter="dissolve">
                                      <p:cBhvr>
                                        <p:cTn id="7" dur="500"/>
                                        <p:tgtEl>
                                          <p:spTgt spid="182437"/>
                                        </p:tgtEl>
                                      </p:cBhvr>
                                    </p:animEffect>
                                  </p:childTnLst>
                                </p:cTn>
                              </p:par>
                              <p:par>
                                <p:cTn id="8" presetID="2" presetClass="entr" presetSubtype="8" fill="hold" grpId="0" nodeType="withEffect">
                                  <p:stCondLst>
                                    <p:cond delay="0"/>
                                  </p:stCondLst>
                                  <p:childTnLst>
                                    <p:set>
                                      <p:cBhvr>
                                        <p:cTn id="9" dur="1" fill="hold">
                                          <p:stCondLst>
                                            <p:cond delay="0"/>
                                          </p:stCondLst>
                                        </p:cTn>
                                        <p:tgtEl>
                                          <p:spTgt spid="182438"/>
                                        </p:tgtEl>
                                        <p:attrNameLst>
                                          <p:attrName>style.visibility</p:attrName>
                                        </p:attrNameLst>
                                      </p:cBhvr>
                                      <p:to>
                                        <p:strVal val="visible"/>
                                      </p:to>
                                    </p:set>
                                    <p:anim calcmode="lin" valueType="num">
                                      <p:cBhvr additive="base">
                                        <p:cTn id="10" dur="500" fill="hold"/>
                                        <p:tgtEl>
                                          <p:spTgt spid="182438"/>
                                        </p:tgtEl>
                                        <p:attrNameLst>
                                          <p:attrName>ppt_x</p:attrName>
                                        </p:attrNameLst>
                                      </p:cBhvr>
                                      <p:tavLst>
                                        <p:tav tm="0">
                                          <p:val>
                                            <p:strVal val="0-#ppt_w/2"/>
                                          </p:val>
                                        </p:tav>
                                        <p:tav tm="100000">
                                          <p:val>
                                            <p:strVal val="#ppt_x"/>
                                          </p:val>
                                        </p:tav>
                                      </p:tavLst>
                                    </p:anim>
                                    <p:anim calcmode="lin" valueType="num">
                                      <p:cBhvr additive="base">
                                        <p:cTn id="11" dur="500" fill="hold"/>
                                        <p:tgtEl>
                                          <p:spTgt spid="182438"/>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5" presetClass="entr" presetSubtype="0" fill="hold" grpId="0" nodeType="afterEffect">
                                  <p:stCondLst>
                                    <p:cond delay="0"/>
                                  </p:stCondLst>
                                  <p:childTnLst>
                                    <p:set>
                                      <p:cBhvr>
                                        <p:cTn id="14" dur="1" fill="hold">
                                          <p:stCondLst>
                                            <p:cond delay="0"/>
                                          </p:stCondLst>
                                        </p:cTn>
                                        <p:tgtEl>
                                          <p:spTgt spid="182441"/>
                                        </p:tgtEl>
                                        <p:attrNameLst>
                                          <p:attrName>style.visibility</p:attrName>
                                        </p:attrNameLst>
                                      </p:cBhvr>
                                      <p:to>
                                        <p:strVal val="visible"/>
                                      </p:to>
                                    </p:set>
                                    <p:anim calcmode="lin" valueType="num">
                                      <p:cBhvr>
                                        <p:cTn id="15" dur="1000" fill="hold"/>
                                        <p:tgtEl>
                                          <p:spTgt spid="182441"/>
                                        </p:tgtEl>
                                        <p:attrNameLst>
                                          <p:attrName>ppt_w</p:attrName>
                                        </p:attrNameLst>
                                      </p:cBhvr>
                                      <p:tavLst>
                                        <p:tav tm="0">
                                          <p:val>
                                            <p:fltVal val="0"/>
                                          </p:val>
                                        </p:tav>
                                        <p:tav tm="100000">
                                          <p:val>
                                            <p:strVal val="#ppt_w"/>
                                          </p:val>
                                        </p:tav>
                                      </p:tavLst>
                                    </p:anim>
                                    <p:anim calcmode="lin" valueType="num">
                                      <p:cBhvr>
                                        <p:cTn id="16" dur="1000" fill="hold"/>
                                        <p:tgtEl>
                                          <p:spTgt spid="182441"/>
                                        </p:tgtEl>
                                        <p:attrNameLst>
                                          <p:attrName>ppt_h</p:attrName>
                                        </p:attrNameLst>
                                      </p:cBhvr>
                                      <p:tavLst>
                                        <p:tav tm="0">
                                          <p:val>
                                            <p:fltVal val="0"/>
                                          </p:val>
                                        </p:tav>
                                        <p:tav tm="100000">
                                          <p:val>
                                            <p:strVal val="#ppt_h"/>
                                          </p:val>
                                        </p:tav>
                                      </p:tavLst>
                                    </p:anim>
                                    <p:anim calcmode="lin" valueType="num">
                                      <p:cBhvr>
                                        <p:cTn id="17" dur="1000" fill="hold"/>
                                        <p:tgtEl>
                                          <p:spTgt spid="182441"/>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82441"/>
                                        </p:tgtEl>
                                        <p:attrNameLst>
                                          <p:attrName>ppt_y</p:attrName>
                                        </p:attrNameLst>
                                      </p:cBhvr>
                                      <p:tavLst>
                                        <p:tav tm="0" fmla="#ppt_y+(sin(-2*pi*(1-$))*-#ppt_x+cos(-2*pi*(1-$))*(1-#ppt_y))*(1-$)">
                                          <p:val>
                                            <p:fltVal val="0"/>
                                          </p:val>
                                        </p:tav>
                                        <p:tav tm="100000">
                                          <p:val>
                                            <p:fltVal val="1"/>
                                          </p:val>
                                        </p:tav>
                                      </p:tavLst>
                                    </p:anim>
                                  </p:childTnLst>
                                </p:cTn>
                              </p:par>
                              <p:par>
                                <p:cTn id="19" presetID="15" presetClass="entr" presetSubtype="0" fill="hold" grpId="0" nodeType="withEffect">
                                  <p:stCondLst>
                                    <p:cond delay="0"/>
                                  </p:stCondLst>
                                  <p:childTnLst>
                                    <p:set>
                                      <p:cBhvr>
                                        <p:cTn id="20" dur="1" fill="hold">
                                          <p:stCondLst>
                                            <p:cond delay="0"/>
                                          </p:stCondLst>
                                        </p:cTn>
                                        <p:tgtEl>
                                          <p:spTgt spid="182442"/>
                                        </p:tgtEl>
                                        <p:attrNameLst>
                                          <p:attrName>style.visibility</p:attrName>
                                        </p:attrNameLst>
                                      </p:cBhvr>
                                      <p:to>
                                        <p:strVal val="visible"/>
                                      </p:to>
                                    </p:set>
                                    <p:anim calcmode="lin" valueType="num">
                                      <p:cBhvr>
                                        <p:cTn id="21" dur="1000" fill="hold"/>
                                        <p:tgtEl>
                                          <p:spTgt spid="182442"/>
                                        </p:tgtEl>
                                        <p:attrNameLst>
                                          <p:attrName>ppt_w</p:attrName>
                                        </p:attrNameLst>
                                      </p:cBhvr>
                                      <p:tavLst>
                                        <p:tav tm="0">
                                          <p:val>
                                            <p:fltVal val="0"/>
                                          </p:val>
                                        </p:tav>
                                        <p:tav tm="100000">
                                          <p:val>
                                            <p:strVal val="#ppt_w"/>
                                          </p:val>
                                        </p:tav>
                                      </p:tavLst>
                                    </p:anim>
                                    <p:anim calcmode="lin" valueType="num">
                                      <p:cBhvr>
                                        <p:cTn id="22" dur="1000" fill="hold"/>
                                        <p:tgtEl>
                                          <p:spTgt spid="182442"/>
                                        </p:tgtEl>
                                        <p:attrNameLst>
                                          <p:attrName>ppt_h</p:attrName>
                                        </p:attrNameLst>
                                      </p:cBhvr>
                                      <p:tavLst>
                                        <p:tav tm="0">
                                          <p:val>
                                            <p:fltVal val="0"/>
                                          </p:val>
                                        </p:tav>
                                        <p:tav tm="100000">
                                          <p:val>
                                            <p:strVal val="#ppt_h"/>
                                          </p:val>
                                        </p:tav>
                                      </p:tavLst>
                                    </p:anim>
                                    <p:anim calcmode="lin" valueType="num">
                                      <p:cBhvr>
                                        <p:cTn id="23" dur="1000" fill="hold"/>
                                        <p:tgtEl>
                                          <p:spTgt spid="182442"/>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18244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grpId="0" nodeType="clickEffect">
                                  <p:stCondLst>
                                    <p:cond delay="0"/>
                                  </p:stCondLst>
                                  <p:childTnLst>
                                    <p:set>
                                      <p:cBhvr>
                                        <p:cTn id="28" dur="1" fill="hold">
                                          <p:stCondLst>
                                            <p:cond delay="0"/>
                                          </p:stCondLst>
                                        </p:cTn>
                                        <p:tgtEl>
                                          <p:spTgt spid="182439"/>
                                        </p:tgtEl>
                                        <p:attrNameLst>
                                          <p:attrName>style.visibility</p:attrName>
                                        </p:attrNameLst>
                                      </p:cBhvr>
                                      <p:to>
                                        <p:strVal val="visible"/>
                                      </p:to>
                                    </p:set>
                                    <p:animEffect transition="in" filter="fade">
                                      <p:cBhvr>
                                        <p:cTn id="29" dur="1000"/>
                                        <p:tgtEl>
                                          <p:spTgt spid="182439"/>
                                        </p:tgtEl>
                                      </p:cBhvr>
                                    </p:animEffect>
                                    <p:anim calcmode="lin" valueType="num">
                                      <p:cBhvr>
                                        <p:cTn id="30" dur="1000" fill="hold"/>
                                        <p:tgtEl>
                                          <p:spTgt spid="182439"/>
                                        </p:tgtEl>
                                        <p:attrNameLst>
                                          <p:attrName>ppt_x</p:attrName>
                                        </p:attrNameLst>
                                      </p:cBhvr>
                                      <p:tavLst>
                                        <p:tav tm="0">
                                          <p:val>
                                            <p:strVal val="#ppt_x"/>
                                          </p:val>
                                        </p:tav>
                                        <p:tav tm="100000">
                                          <p:val>
                                            <p:strVal val="#ppt_x"/>
                                          </p:val>
                                        </p:tav>
                                      </p:tavLst>
                                    </p:anim>
                                    <p:anim calcmode="lin" valueType="num">
                                      <p:cBhvr>
                                        <p:cTn id="31" dur="900" decel="100000" fill="hold"/>
                                        <p:tgtEl>
                                          <p:spTgt spid="182439"/>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82439"/>
                                        </p:tgtEl>
                                        <p:attrNameLst>
                                          <p:attrName>ppt_y</p:attrName>
                                        </p:attrNameLst>
                                      </p:cBhvr>
                                      <p:tavLst>
                                        <p:tav tm="0">
                                          <p:val>
                                            <p:strVal val="#ppt_y-.03"/>
                                          </p:val>
                                        </p:tav>
                                        <p:tav tm="100000">
                                          <p:val>
                                            <p:strVal val="#ppt_y"/>
                                          </p:val>
                                        </p:tav>
                                      </p:tavLst>
                                    </p:anim>
                                  </p:childTnLst>
                                </p:cTn>
                              </p:par>
                              <p:par>
                                <p:cTn id="33" presetID="22" presetClass="entr" presetSubtype="8" fill="hold" grpId="0" nodeType="withEffect">
                                  <p:stCondLst>
                                    <p:cond delay="0"/>
                                  </p:stCondLst>
                                  <p:childTnLst>
                                    <p:set>
                                      <p:cBhvr>
                                        <p:cTn id="34" dur="1" fill="hold">
                                          <p:stCondLst>
                                            <p:cond delay="0"/>
                                          </p:stCondLst>
                                        </p:cTn>
                                        <p:tgtEl>
                                          <p:spTgt spid="182440"/>
                                        </p:tgtEl>
                                        <p:attrNameLst>
                                          <p:attrName>style.visibility</p:attrName>
                                        </p:attrNameLst>
                                      </p:cBhvr>
                                      <p:to>
                                        <p:strVal val="visible"/>
                                      </p:to>
                                    </p:set>
                                    <p:animEffect transition="in" filter="wipe(left)">
                                      <p:cBhvr>
                                        <p:cTn id="35" dur="500"/>
                                        <p:tgtEl>
                                          <p:spTgt spid="182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437" grpId="0" animBg="1"/>
      <p:bldP spid="182438" grpId="0"/>
      <p:bldP spid="182439" grpId="0"/>
      <p:bldP spid="182440" grpId="0" animBg="1"/>
      <p:bldP spid="182441" grpId="0"/>
      <p:bldP spid="18244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28" name="Text Box 8"/>
          <p:cNvSpPr txBox="1">
            <a:spLocks noChangeArrowheads="1"/>
          </p:cNvSpPr>
          <p:nvPr/>
        </p:nvSpPr>
        <p:spPr bwMode="auto">
          <a:xfrm>
            <a:off x="2514600" y="1676401"/>
            <a:ext cx="7467600" cy="1015663"/>
          </a:xfrm>
          <a:prstGeom prst="rect">
            <a:avLst/>
          </a:prstGeom>
          <a:noFill/>
          <a:ln w="9525">
            <a:noFill/>
            <a:miter lim="800000"/>
            <a:headEnd/>
            <a:tailEnd/>
          </a:ln>
          <a:effectLst/>
        </p:spPr>
        <p:txBody>
          <a:bodyPr>
            <a:spAutoFit/>
          </a:bodyPr>
          <a:lstStyle/>
          <a:p>
            <a:pPr defTabSz="914400" fontAlgn="base">
              <a:spcBef>
                <a:spcPct val="50000"/>
              </a:spcBef>
              <a:spcAft>
                <a:spcPct val="0"/>
              </a:spcAft>
            </a:pPr>
            <a:r>
              <a:rPr lang="en-US" sz="2000" dirty="0">
                <a:solidFill>
                  <a:prstClr val="black"/>
                </a:solidFill>
                <a:latin typeface="Times New Roman" pitchFamily="18" charset="0"/>
              </a:rPr>
              <a:t>A </a:t>
            </a:r>
            <a:r>
              <a:rPr lang="en-US" sz="2000" dirty="0" err="1">
                <a:solidFill>
                  <a:prstClr val="black"/>
                </a:solidFill>
                <a:latin typeface="Times New Roman" pitchFamily="18" charset="0"/>
              </a:rPr>
              <a:t>demultiplexer</a:t>
            </a:r>
            <a:r>
              <a:rPr lang="en-US" sz="2000" dirty="0">
                <a:solidFill>
                  <a:prstClr val="black"/>
                </a:solidFill>
                <a:latin typeface="Times New Roman" pitchFamily="18" charset="0"/>
              </a:rPr>
              <a:t> (DEMUX) performs the opposite function from a MUX. It switches data from one input line to two or more data lines depending on the select inputs. </a:t>
            </a:r>
          </a:p>
        </p:txBody>
      </p:sp>
      <p:sp>
        <p:nvSpPr>
          <p:cNvPr id="184329" name="Text Box 9"/>
          <p:cNvSpPr txBox="1">
            <a:spLocks noChangeArrowheads="1"/>
          </p:cNvSpPr>
          <p:nvPr/>
        </p:nvSpPr>
        <p:spPr bwMode="auto">
          <a:xfrm>
            <a:off x="2514600" y="2895601"/>
            <a:ext cx="3886200" cy="3140075"/>
          </a:xfrm>
          <a:prstGeom prst="rect">
            <a:avLst/>
          </a:prstGeom>
          <a:noFill/>
          <a:ln w="9525">
            <a:noFill/>
            <a:miter lim="800000"/>
            <a:headEnd/>
            <a:tailEnd/>
          </a:ln>
          <a:effectLst/>
        </p:spPr>
        <p:txBody>
          <a:bodyPr>
            <a:spAutoFit/>
          </a:bodyPr>
          <a:lstStyle/>
          <a:p>
            <a:pPr defTabSz="914400" fontAlgn="base">
              <a:spcBef>
                <a:spcPct val="50000"/>
              </a:spcBef>
              <a:spcAft>
                <a:spcPct val="0"/>
              </a:spcAft>
            </a:pPr>
            <a:r>
              <a:rPr lang="en-US" sz="2000">
                <a:solidFill>
                  <a:prstClr val="black"/>
                </a:solidFill>
                <a:latin typeface="Times New Roman" pitchFamily="18" charset="0"/>
              </a:rPr>
              <a:t>The 74LS138 was introduced previously as a decoder but can also serve as a DEMUX. When connected as a DEMUX, data is applied to one of the enable inputs, and routed to the selected output line depending on the select variables. Note that the outputs are active-LOW as illustrated in the following example…</a:t>
            </a:r>
          </a:p>
        </p:txBody>
      </p:sp>
      <p:sp>
        <p:nvSpPr>
          <p:cNvPr id="184333" name="Rectangle 13"/>
          <p:cNvSpPr>
            <a:spLocks noChangeArrowheads="1"/>
          </p:cNvSpPr>
          <p:nvPr/>
        </p:nvSpPr>
        <p:spPr bwMode="auto">
          <a:xfrm>
            <a:off x="2438401" y="1143000"/>
            <a:ext cx="1762021" cy="400110"/>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2000">
                <a:solidFill>
                  <a:srgbClr val="FFFF99"/>
                </a:solidFill>
                <a:latin typeface="Times New Roman" pitchFamily="18" charset="0"/>
              </a:rPr>
              <a:t>Demultiplexers</a:t>
            </a:r>
          </a:p>
        </p:txBody>
      </p:sp>
      <p:sp>
        <p:nvSpPr>
          <p:cNvPr id="184336" name="Rectangle 16"/>
          <p:cNvSpPr>
            <a:spLocks noChangeArrowheads="1"/>
          </p:cNvSpPr>
          <p:nvPr/>
        </p:nvSpPr>
        <p:spPr bwMode="auto">
          <a:xfrm>
            <a:off x="7543801" y="5486400"/>
            <a:ext cx="799899" cy="261610"/>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700">
                <a:solidFill>
                  <a:srgbClr val="1F1A17"/>
                </a:solidFill>
                <a:latin typeface="Times New Roman" pitchFamily="18" charset="0"/>
              </a:rPr>
              <a:t>74LS138</a:t>
            </a:r>
            <a:endParaRPr lang="en-US" sz="1400">
              <a:solidFill>
                <a:prstClr val="black"/>
              </a:solidFill>
              <a:latin typeface="Times New Roman" pitchFamily="18" charset="0"/>
            </a:endParaRPr>
          </a:p>
        </p:txBody>
      </p:sp>
      <p:graphicFrame>
        <p:nvGraphicFramePr>
          <p:cNvPr id="184414" name="Object 94"/>
          <p:cNvGraphicFramePr>
            <a:graphicFrameLocks noChangeAspect="1"/>
          </p:cNvGraphicFramePr>
          <p:nvPr/>
        </p:nvGraphicFramePr>
        <p:xfrm>
          <a:off x="7038976" y="3124200"/>
          <a:ext cx="2181225" cy="2362200"/>
        </p:xfrm>
        <a:graphic>
          <a:graphicData uri="http://schemas.openxmlformats.org/presentationml/2006/ole">
            <mc:AlternateContent xmlns:mc="http://schemas.openxmlformats.org/markup-compatibility/2006">
              <mc:Choice xmlns:v="urn:schemas-microsoft-com:vml" Requires="v">
                <p:oleObj spid="_x0000_s51214" name="CorelDRAW" r:id="rId5" imgW="1355040" imgH="1447920" progId="">
                  <p:embed/>
                </p:oleObj>
              </mc:Choice>
              <mc:Fallback>
                <p:oleObj name="CorelDRAW" r:id="rId5" imgW="1355040" imgH="144792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6" y="3124200"/>
                        <a:ext cx="218122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15" name="Text Box 95"/>
          <p:cNvSpPr txBox="1">
            <a:spLocks noChangeArrowheads="1"/>
          </p:cNvSpPr>
          <p:nvPr/>
        </p:nvSpPr>
        <p:spPr bwMode="auto">
          <a:xfrm>
            <a:off x="6400800" y="3429000"/>
            <a:ext cx="914400" cy="738664"/>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srgbClr val="FF0000"/>
                </a:solidFill>
                <a:latin typeface="Times New Roman" pitchFamily="18" charset="0"/>
              </a:rPr>
              <a:t>Data select lines</a:t>
            </a:r>
          </a:p>
        </p:txBody>
      </p:sp>
      <p:sp>
        <p:nvSpPr>
          <p:cNvPr id="184416" name="Text Box 96"/>
          <p:cNvSpPr txBox="1">
            <a:spLocks noChangeArrowheads="1"/>
          </p:cNvSpPr>
          <p:nvPr/>
        </p:nvSpPr>
        <p:spPr bwMode="auto">
          <a:xfrm>
            <a:off x="6400800" y="4495800"/>
            <a:ext cx="685800" cy="63094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srgbClr val="FF0000"/>
                </a:solidFill>
                <a:latin typeface="Times New Roman" pitchFamily="18" charset="0"/>
              </a:rPr>
              <a:t>Enable</a:t>
            </a:r>
          </a:p>
          <a:p>
            <a:pPr defTabSz="914400" eaLnBrk="0" fontAlgn="base" hangingPunct="0">
              <a:spcBef>
                <a:spcPct val="50000"/>
              </a:spcBef>
              <a:spcAft>
                <a:spcPct val="0"/>
              </a:spcAft>
            </a:pPr>
            <a:r>
              <a:rPr lang="en-US" sz="1400">
                <a:solidFill>
                  <a:srgbClr val="FF0000"/>
                </a:solidFill>
                <a:latin typeface="Times New Roman" pitchFamily="18" charset="0"/>
              </a:rPr>
              <a:t>inputs</a:t>
            </a:r>
          </a:p>
        </p:txBody>
      </p:sp>
      <p:sp>
        <p:nvSpPr>
          <p:cNvPr id="184417" name="Text Box 97"/>
          <p:cNvSpPr txBox="1">
            <a:spLocks noChangeArrowheads="1"/>
          </p:cNvSpPr>
          <p:nvPr/>
        </p:nvSpPr>
        <p:spPr bwMode="auto">
          <a:xfrm>
            <a:off x="9296400" y="3962400"/>
            <a:ext cx="914400" cy="52322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srgbClr val="FF0000"/>
                </a:solidFill>
                <a:latin typeface="Times New Roman" pitchFamily="18" charset="0"/>
              </a:rPr>
              <a:t>Data outputs</a:t>
            </a:r>
          </a:p>
        </p:txBody>
      </p:sp>
    </p:spTree>
    <p:custDataLst>
      <p:tags r:id="rId2"/>
    </p:custDataLst>
    <p:extLst>
      <p:ext uri="{BB962C8B-B14F-4D97-AF65-F5344CB8AC3E}">
        <p14:creationId xmlns:p14="http://schemas.microsoft.com/office/powerpoint/2010/main" val="3917828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29"/>
                                        </p:tgtEl>
                                        <p:attrNameLst>
                                          <p:attrName>style.visibility</p:attrName>
                                        </p:attrNameLst>
                                      </p:cBhvr>
                                      <p:to>
                                        <p:strVal val="visible"/>
                                      </p:to>
                                    </p:set>
                                    <p:anim calcmode="lin" valueType="num">
                                      <p:cBhvr additive="base">
                                        <p:cTn id="7" dur="1000" fill="hold"/>
                                        <p:tgtEl>
                                          <p:spTgt spid="184329"/>
                                        </p:tgtEl>
                                        <p:attrNameLst>
                                          <p:attrName>ppt_x</p:attrName>
                                        </p:attrNameLst>
                                      </p:cBhvr>
                                      <p:tavLst>
                                        <p:tav tm="0">
                                          <p:val>
                                            <p:strVal val="0-#ppt_w/2"/>
                                          </p:val>
                                        </p:tav>
                                        <p:tav tm="100000">
                                          <p:val>
                                            <p:strVal val="#ppt_x"/>
                                          </p:val>
                                        </p:tav>
                                      </p:tavLst>
                                    </p:anim>
                                    <p:anim calcmode="lin" valueType="num">
                                      <p:cBhvr additive="base">
                                        <p:cTn id="8" dur="1000" fill="hold"/>
                                        <p:tgtEl>
                                          <p:spTgt spid="1843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9"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475" name="Rectangle 107"/>
          <p:cNvSpPr>
            <a:spLocks noChangeArrowheads="1"/>
          </p:cNvSpPr>
          <p:nvPr/>
        </p:nvSpPr>
        <p:spPr bwMode="auto">
          <a:xfrm>
            <a:off x="7523163" y="3016251"/>
            <a:ext cx="2571750" cy="3197225"/>
          </a:xfrm>
          <a:prstGeom prst="rect">
            <a:avLst/>
          </a:prstGeom>
          <a:solidFill>
            <a:srgbClr val="FFFFFF"/>
          </a:solidFill>
          <a:ln w="9525">
            <a:noFill/>
            <a:miter lim="800000"/>
            <a:headEnd/>
            <a:tailEnd/>
          </a:ln>
          <a:effectLst/>
        </p:spPr>
        <p:txBody>
          <a:bodyPr wrap="none" anchor="ct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378" name="Text Box 10"/>
          <p:cNvSpPr txBox="1">
            <a:spLocks noChangeArrowheads="1"/>
          </p:cNvSpPr>
          <p:nvPr/>
        </p:nvSpPr>
        <p:spPr bwMode="auto">
          <a:xfrm>
            <a:off x="3429000" y="1600201"/>
            <a:ext cx="3657600" cy="701675"/>
          </a:xfrm>
          <a:prstGeom prst="rect">
            <a:avLst/>
          </a:prstGeom>
          <a:noFill/>
          <a:ln w="9525">
            <a:noFill/>
            <a:miter lim="800000"/>
            <a:headEnd/>
            <a:tailEnd/>
          </a:ln>
          <a:effectLst/>
        </p:spPr>
        <p:txBody>
          <a:bodyPr>
            <a:spAutoFit/>
          </a:bodyPr>
          <a:lstStyle/>
          <a:p>
            <a:pPr defTabSz="914400" fontAlgn="base">
              <a:spcBef>
                <a:spcPct val="50000"/>
              </a:spcBef>
              <a:spcAft>
                <a:spcPct val="0"/>
              </a:spcAft>
            </a:pPr>
            <a:r>
              <a:rPr lang="en-US" sz="2000">
                <a:solidFill>
                  <a:prstClr val="black"/>
                </a:solidFill>
                <a:latin typeface="Times New Roman" pitchFamily="18" charset="0"/>
              </a:rPr>
              <a:t>Determine the outputs, given the inputs shown. </a:t>
            </a:r>
          </a:p>
        </p:txBody>
      </p:sp>
      <p:sp>
        <p:nvSpPr>
          <p:cNvPr id="186381" name="Rectangle 13"/>
          <p:cNvSpPr>
            <a:spLocks noChangeArrowheads="1"/>
          </p:cNvSpPr>
          <p:nvPr/>
        </p:nvSpPr>
        <p:spPr bwMode="auto">
          <a:xfrm>
            <a:off x="7605713" y="3048000"/>
            <a:ext cx="2481262" cy="3124200"/>
          </a:xfrm>
          <a:prstGeom prst="rect">
            <a:avLst/>
          </a:prstGeom>
          <a:solidFill>
            <a:srgbClr val="FFFFFF"/>
          </a:solidFill>
          <a:ln w="9525">
            <a:noFill/>
            <a:miter lim="800000"/>
            <a:headEnd/>
            <a:tailEnd/>
          </a:ln>
          <a:effectLst/>
        </p:spPr>
        <p:txBody>
          <a:bodyPr wrap="none" anchor="ct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387" name="Rectangle 19"/>
          <p:cNvSpPr>
            <a:spLocks noChangeArrowheads="1"/>
          </p:cNvSpPr>
          <p:nvPr/>
        </p:nvSpPr>
        <p:spPr bwMode="auto">
          <a:xfrm>
            <a:off x="2438401" y="1143000"/>
            <a:ext cx="1762021" cy="400110"/>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2000">
                <a:solidFill>
                  <a:srgbClr val="FFFF99"/>
                </a:solidFill>
                <a:latin typeface="Times New Roman" pitchFamily="18" charset="0"/>
              </a:rPr>
              <a:t>Demultiplexers</a:t>
            </a:r>
          </a:p>
        </p:txBody>
      </p:sp>
      <p:sp>
        <p:nvSpPr>
          <p:cNvPr id="186388" name="WordArt 20"/>
          <p:cNvSpPr>
            <a:spLocks noChangeArrowheads="1" noChangeShapeType="1" noTextEdit="1"/>
          </p:cNvSpPr>
          <p:nvPr/>
        </p:nvSpPr>
        <p:spPr bwMode="auto">
          <a:xfrm>
            <a:off x="2133600" y="1676401"/>
            <a:ext cx="1219200" cy="449263"/>
          </a:xfrm>
          <a:prstGeom prst="rect">
            <a:avLst/>
          </a:prstGeom>
        </p:spPr>
        <p:txBody>
          <a:bodyPr wrap="none" fromWordArt="1">
            <a:prstTxWarp prst="textPlain">
              <a:avLst>
                <a:gd name="adj" fmla="val 50000"/>
              </a:avLst>
            </a:prstTxWarp>
          </a:bodyPr>
          <a:lstStyle/>
          <a:p>
            <a:pPr algn="ctr" defTabSz="914400" eaLnBrk="0" fontAlgn="base" hangingPunct="0">
              <a:spcBef>
                <a:spcPct val="0"/>
              </a:spcBef>
              <a:spcAft>
                <a:spcPct val="0"/>
              </a:spcAft>
            </a:pPr>
            <a:r>
              <a:rPr lang="en-GB"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p>
        </p:txBody>
      </p:sp>
      <p:sp>
        <p:nvSpPr>
          <p:cNvPr id="186390" name="Rectangle 22"/>
          <p:cNvSpPr>
            <a:spLocks noChangeArrowheads="1"/>
          </p:cNvSpPr>
          <p:nvPr/>
        </p:nvSpPr>
        <p:spPr bwMode="auto">
          <a:xfrm>
            <a:off x="4067176" y="5989638"/>
            <a:ext cx="799899" cy="261610"/>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700">
                <a:solidFill>
                  <a:srgbClr val="1F1A17"/>
                </a:solidFill>
                <a:latin typeface="Times New Roman" pitchFamily="18" charset="0"/>
              </a:rPr>
              <a:t>74LS138</a:t>
            </a:r>
            <a:endParaRPr lang="en-US" sz="1400">
              <a:solidFill>
                <a:prstClr val="black"/>
              </a:solidFill>
              <a:latin typeface="Times New Roman" pitchFamily="18" charset="0"/>
            </a:endParaRPr>
          </a:p>
        </p:txBody>
      </p:sp>
      <p:graphicFrame>
        <p:nvGraphicFramePr>
          <p:cNvPr id="186391" name="Object 23"/>
          <p:cNvGraphicFramePr>
            <a:graphicFrameLocks noChangeAspect="1"/>
          </p:cNvGraphicFramePr>
          <p:nvPr/>
        </p:nvGraphicFramePr>
        <p:xfrm>
          <a:off x="3533776" y="3627438"/>
          <a:ext cx="2181225" cy="2362200"/>
        </p:xfrm>
        <a:graphic>
          <a:graphicData uri="http://schemas.openxmlformats.org/presentationml/2006/ole">
            <mc:AlternateContent xmlns:mc="http://schemas.openxmlformats.org/markup-compatibility/2006">
              <mc:Choice xmlns:v="urn:schemas-microsoft-com:vml" Requires="v">
                <p:oleObj spid="_x0000_s52238" name="CorelDRAW" r:id="rId5" imgW="1355040" imgH="1447920" progId="">
                  <p:embed/>
                </p:oleObj>
              </mc:Choice>
              <mc:Fallback>
                <p:oleObj name="CorelDRAW" r:id="rId5" imgW="1355040" imgH="144792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3776" y="3627438"/>
                        <a:ext cx="218122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6392" name="Text Box 24"/>
          <p:cNvSpPr txBox="1">
            <a:spLocks noChangeArrowheads="1"/>
          </p:cNvSpPr>
          <p:nvPr/>
        </p:nvSpPr>
        <p:spPr bwMode="auto">
          <a:xfrm>
            <a:off x="2895600" y="3932238"/>
            <a:ext cx="914400" cy="738664"/>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srgbClr val="FF0000"/>
                </a:solidFill>
                <a:latin typeface="Times New Roman" pitchFamily="18" charset="0"/>
              </a:rPr>
              <a:t>Data select lines</a:t>
            </a:r>
          </a:p>
        </p:txBody>
      </p:sp>
      <p:sp>
        <p:nvSpPr>
          <p:cNvPr id="186393" name="Text Box 25"/>
          <p:cNvSpPr txBox="1">
            <a:spLocks noChangeArrowheads="1"/>
          </p:cNvSpPr>
          <p:nvPr/>
        </p:nvSpPr>
        <p:spPr bwMode="auto">
          <a:xfrm>
            <a:off x="2895600" y="4999038"/>
            <a:ext cx="685800" cy="63094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srgbClr val="FF0000"/>
                </a:solidFill>
                <a:latin typeface="Times New Roman" pitchFamily="18" charset="0"/>
              </a:rPr>
              <a:t>Enable</a:t>
            </a:r>
          </a:p>
          <a:p>
            <a:pPr defTabSz="914400" eaLnBrk="0" fontAlgn="base" hangingPunct="0">
              <a:spcBef>
                <a:spcPct val="50000"/>
              </a:spcBef>
              <a:spcAft>
                <a:spcPct val="0"/>
              </a:spcAft>
            </a:pPr>
            <a:r>
              <a:rPr lang="en-US" sz="1400">
                <a:solidFill>
                  <a:srgbClr val="FF0000"/>
                </a:solidFill>
                <a:latin typeface="Times New Roman" pitchFamily="18" charset="0"/>
              </a:rPr>
              <a:t>inputs</a:t>
            </a:r>
          </a:p>
        </p:txBody>
      </p:sp>
      <p:sp>
        <p:nvSpPr>
          <p:cNvPr id="186394" name="Text Box 26"/>
          <p:cNvSpPr txBox="1">
            <a:spLocks noChangeArrowheads="1"/>
          </p:cNvSpPr>
          <p:nvPr/>
        </p:nvSpPr>
        <p:spPr bwMode="auto">
          <a:xfrm>
            <a:off x="5715000" y="4495800"/>
            <a:ext cx="914400" cy="52322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srgbClr val="FF0000"/>
                </a:solidFill>
                <a:latin typeface="Times New Roman" pitchFamily="18" charset="0"/>
              </a:rPr>
              <a:t>Data outputs</a:t>
            </a:r>
          </a:p>
        </p:txBody>
      </p:sp>
      <p:grpSp>
        <p:nvGrpSpPr>
          <p:cNvPr id="2" name="Group 98"/>
          <p:cNvGrpSpPr>
            <a:grpSpLocks/>
          </p:cNvGrpSpPr>
          <p:nvPr/>
        </p:nvGrpSpPr>
        <p:grpSpPr bwMode="auto">
          <a:xfrm>
            <a:off x="7785100" y="533401"/>
            <a:ext cx="2197100" cy="5675313"/>
            <a:chOff x="3944" y="257"/>
            <a:chExt cx="1384" cy="3654"/>
          </a:xfrm>
        </p:grpSpPr>
        <p:sp>
          <p:nvSpPr>
            <p:cNvPr id="186397" name="Rectangle 29"/>
            <p:cNvSpPr>
              <a:spLocks noChangeArrowheads="1"/>
            </p:cNvSpPr>
            <p:nvPr/>
          </p:nvSpPr>
          <p:spPr bwMode="auto">
            <a:xfrm>
              <a:off x="3944" y="257"/>
              <a:ext cx="153" cy="3654"/>
            </a:xfrm>
            <a:prstGeom prst="rect">
              <a:avLst/>
            </a:prstGeom>
            <a:solidFill>
              <a:srgbClr val="FFFB9C"/>
            </a:solidFill>
            <a:ln w="9525">
              <a:noFill/>
              <a:miter lim="800000"/>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398" name="Rectangle 30"/>
            <p:cNvSpPr>
              <a:spLocks noChangeArrowheads="1"/>
            </p:cNvSpPr>
            <p:nvPr/>
          </p:nvSpPr>
          <p:spPr bwMode="auto">
            <a:xfrm>
              <a:off x="4266" y="257"/>
              <a:ext cx="153" cy="3654"/>
            </a:xfrm>
            <a:prstGeom prst="rect">
              <a:avLst/>
            </a:prstGeom>
            <a:solidFill>
              <a:srgbClr val="FFFB9C"/>
            </a:solidFill>
            <a:ln w="9525">
              <a:noFill/>
              <a:miter lim="800000"/>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399" name="Rectangle 31"/>
            <p:cNvSpPr>
              <a:spLocks noChangeArrowheads="1"/>
            </p:cNvSpPr>
            <p:nvPr/>
          </p:nvSpPr>
          <p:spPr bwMode="auto">
            <a:xfrm>
              <a:off x="4569" y="257"/>
              <a:ext cx="153" cy="3654"/>
            </a:xfrm>
            <a:prstGeom prst="rect">
              <a:avLst/>
            </a:prstGeom>
            <a:solidFill>
              <a:srgbClr val="FFFB9C"/>
            </a:solidFill>
            <a:ln w="9525">
              <a:noFill/>
              <a:miter lim="800000"/>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00" name="Rectangle 32"/>
            <p:cNvSpPr>
              <a:spLocks noChangeArrowheads="1"/>
            </p:cNvSpPr>
            <p:nvPr/>
          </p:nvSpPr>
          <p:spPr bwMode="auto">
            <a:xfrm>
              <a:off x="4872" y="257"/>
              <a:ext cx="153" cy="3654"/>
            </a:xfrm>
            <a:prstGeom prst="rect">
              <a:avLst/>
            </a:prstGeom>
            <a:solidFill>
              <a:srgbClr val="FFFB9C"/>
            </a:solidFill>
            <a:ln w="9525">
              <a:noFill/>
              <a:miter lim="800000"/>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01" name="Rectangle 33"/>
            <p:cNvSpPr>
              <a:spLocks noChangeArrowheads="1"/>
            </p:cNvSpPr>
            <p:nvPr/>
          </p:nvSpPr>
          <p:spPr bwMode="auto">
            <a:xfrm>
              <a:off x="5175" y="257"/>
              <a:ext cx="153" cy="3654"/>
            </a:xfrm>
            <a:prstGeom prst="rect">
              <a:avLst/>
            </a:prstGeom>
            <a:solidFill>
              <a:srgbClr val="FFFB9C"/>
            </a:solidFill>
            <a:ln w="9525">
              <a:noFill/>
              <a:miter lim="800000"/>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pSp>
      <p:sp>
        <p:nvSpPr>
          <p:cNvPr id="186402" name="Freeform 34"/>
          <p:cNvSpPr>
            <a:spLocks noEditPoints="1"/>
          </p:cNvSpPr>
          <p:nvPr/>
        </p:nvSpPr>
        <p:spPr bwMode="auto">
          <a:xfrm>
            <a:off x="7583489" y="647701"/>
            <a:ext cx="2490787" cy="269875"/>
          </a:xfrm>
          <a:custGeom>
            <a:avLst/>
            <a:gdLst/>
            <a:ahLst/>
            <a:cxnLst>
              <a:cxn ang="0">
                <a:pos x="0" y="145"/>
              </a:cxn>
              <a:cxn ang="0">
                <a:pos x="141" y="170"/>
              </a:cxn>
              <a:cxn ang="0">
                <a:pos x="141" y="13"/>
              </a:cxn>
              <a:cxn ang="0">
                <a:pos x="129" y="0"/>
              </a:cxn>
              <a:cxn ang="0">
                <a:pos x="112" y="13"/>
              </a:cxn>
              <a:cxn ang="0">
                <a:pos x="129" y="0"/>
              </a:cxn>
              <a:cxn ang="0">
                <a:pos x="295" y="0"/>
              </a:cxn>
              <a:cxn ang="0">
                <a:pos x="266" y="158"/>
              </a:cxn>
              <a:cxn ang="0">
                <a:pos x="282" y="170"/>
              </a:cxn>
              <a:cxn ang="0">
                <a:pos x="282" y="170"/>
              </a:cxn>
              <a:cxn ang="0">
                <a:pos x="282" y="141"/>
              </a:cxn>
              <a:cxn ang="0">
                <a:pos x="448" y="170"/>
              </a:cxn>
              <a:cxn ang="0">
                <a:pos x="448" y="13"/>
              </a:cxn>
              <a:cxn ang="0">
                <a:pos x="432" y="0"/>
              </a:cxn>
              <a:cxn ang="0">
                <a:pos x="419" y="13"/>
              </a:cxn>
              <a:cxn ang="0">
                <a:pos x="432" y="0"/>
              </a:cxn>
              <a:cxn ang="0">
                <a:pos x="598" y="0"/>
              </a:cxn>
              <a:cxn ang="0">
                <a:pos x="569" y="158"/>
              </a:cxn>
              <a:cxn ang="0">
                <a:pos x="585" y="170"/>
              </a:cxn>
              <a:cxn ang="0">
                <a:pos x="585" y="170"/>
              </a:cxn>
              <a:cxn ang="0">
                <a:pos x="585" y="141"/>
              </a:cxn>
              <a:cxn ang="0">
                <a:pos x="751" y="170"/>
              </a:cxn>
              <a:cxn ang="0">
                <a:pos x="751" y="13"/>
              </a:cxn>
              <a:cxn ang="0">
                <a:pos x="735" y="0"/>
              </a:cxn>
              <a:cxn ang="0">
                <a:pos x="722" y="13"/>
              </a:cxn>
              <a:cxn ang="0">
                <a:pos x="735" y="0"/>
              </a:cxn>
              <a:cxn ang="0">
                <a:pos x="901" y="0"/>
              </a:cxn>
              <a:cxn ang="0">
                <a:pos x="876" y="158"/>
              </a:cxn>
              <a:cxn ang="0">
                <a:pos x="888" y="170"/>
              </a:cxn>
              <a:cxn ang="0">
                <a:pos x="888" y="170"/>
              </a:cxn>
              <a:cxn ang="0">
                <a:pos x="888" y="141"/>
              </a:cxn>
              <a:cxn ang="0">
                <a:pos x="1054" y="170"/>
              </a:cxn>
              <a:cxn ang="0">
                <a:pos x="1054" y="13"/>
              </a:cxn>
              <a:cxn ang="0">
                <a:pos x="1042" y="0"/>
              </a:cxn>
              <a:cxn ang="0">
                <a:pos x="1025" y="13"/>
              </a:cxn>
              <a:cxn ang="0">
                <a:pos x="1042" y="0"/>
              </a:cxn>
              <a:cxn ang="0">
                <a:pos x="1204" y="0"/>
              </a:cxn>
              <a:cxn ang="0">
                <a:pos x="1179" y="158"/>
              </a:cxn>
              <a:cxn ang="0">
                <a:pos x="1191" y="170"/>
              </a:cxn>
              <a:cxn ang="0">
                <a:pos x="1191" y="170"/>
              </a:cxn>
              <a:cxn ang="0">
                <a:pos x="1191" y="141"/>
              </a:cxn>
              <a:cxn ang="0">
                <a:pos x="1357" y="170"/>
              </a:cxn>
              <a:cxn ang="0">
                <a:pos x="1357" y="13"/>
              </a:cxn>
              <a:cxn ang="0">
                <a:pos x="1345" y="0"/>
              </a:cxn>
              <a:cxn ang="0">
                <a:pos x="1328" y="13"/>
              </a:cxn>
              <a:cxn ang="0">
                <a:pos x="1345" y="0"/>
              </a:cxn>
              <a:cxn ang="0">
                <a:pos x="1511" y="0"/>
              </a:cxn>
              <a:cxn ang="0">
                <a:pos x="1482" y="158"/>
              </a:cxn>
              <a:cxn ang="0">
                <a:pos x="1494" y="170"/>
              </a:cxn>
              <a:cxn ang="0">
                <a:pos x="1494" y="170"/>
              </a:cxn>
              <a:cxn ang="0">
                <a:pos x="1569" y="141"/>
              </a:cxn>
            </a:cxnLst>
            <a:rect l="0" t="0" r="r" b="b"/>
            <a:pathLst>
              <a:path w="1569" h="170">
                <a:moveTo>
                  <a:pt x="141" y="158"/>
                </a:moveTo>
                <a:lnTo>
                  <a:pt x="129" y="170"/>
                </a:lnTo>
                <a:lnTo>
                  <a:pt x="0" y="170"/>
                </a:lnTo>
                <a:lnTo>
                  <a:pt x="0" y="145"/>
                </a:lnTo>
                <a:lnTo>
                  <a:pt x="129" y="145"/>
                </a:lnTo>
                <a:lnTo>
                  <a:pt x="141" y="158"/>
                </a:lnTo>
                <a:close/>
                <a:moveTo>
                  <a:pt x="141" y="158"/>
                </a:moveTo>
                <a:lnTo>
                  <a:pt x="141" y="170"/>
                </a:lnTo>
                <a:lnTo>
                  <a:pt x="129" y="170"/>
                </a:lnTo>
                <a:lnTo>
                  <a:pt x="141" y="158"/>
                </a:lnTo>
                <a:close/>
                <a:moveTo>
                  <a:pt x="129" y="0"/>
                </a:moveTo>
                <a:lnTo>
                  <a:pt x="141" y="13"/>
                </a:lnTo>
                <a:lnTo>
                  <a:pt x="141" y="158"/>
                </a:lnTo>
                <a:lnTo>
                  <a:pt x="112" y="158"/>
                </a:lnTo>
                <a:lnTo>
                  <a:pt x="112" y="13"/>
                </a:lnTo>
                <a:lnTo>
                  <a:pt x="129" y="0"/>
                </a:lnTo>
                <a:close/>
                <a:moveTo>
                  <a:pt x="112" y="13"/>
                </a:moveTo>
                <a:lnTo>
                  <a:pt x="112" y="0"/>
                </a:lnTo>
                <a:lnTo>
                  <a:pt x="129" y="0"/>
                </a:lnTo>
                <a:lnTo>
                  <a:pt x="112" y="13"/>
                </a:lnTo>
                <a:close/>
                <a:moveTo>
                  <a:pt x="295" y="13"/>
                </a:moveTo>
                <a:lnTo>
                  <a:pt x="282" y="29"/>
                </a:lnTo>
                <a:lnTo>
                  <a:pt x="129" y="29"/>
                </a:lnTo>
                <a:lnTo>
                  <a:pt x="129" y="0"/>
                </a:lnTo>
                <a:lnTo>
                  <a:pt x="282" y="0"/>
                </a:lnTo>
                <a:lnTo>
                  <a:pt x="295" y="13"/>
                </a:lnTo>
                <a:close/>
                <a:moveTo>
                  <a:pt x="282" y="0"/>
                </a:moveTo>
                <a:lnTo>
                  <a:pt x="295" y="0"/>
                </a:lnTo>
                <a:lnTo>
                  <a:pt x="295" y="13"/>
                </a:lnTo>
                <a:lnTo>
                  <a:pt x="282" y="0"/>
                </a:lnTo>
                <a:close/>
                <a:moveTo>
                  <a:pt x="282" y="170"/>
                </a:moveTo>
                <a:lnTo>
                  <a:pt x="266" y="158"/>
                </a:lnTo>
                <a:lnTo>
                  <a:pt x="266" y="13"/>
                </a:lnTo>
                <a:lnTo>
                  <a:pt x="295" y="13"/>
                </a:lnTo>
                <a:lnTo>
                  <a:pt x="295" y="158"/>
                </a:lnTo>
                <a:lnTo>
                  <a:pt x="282" y="170"/>
                </a:lnTo>
                <a:close/>
                <a:moveTo>
                  <a:pt x="282" y="170"/>
                </a:moveTo>
                <a:lnTo>
                  <a:pt x="266" y="170"/>
                </a:lnTo>
                <a:lnTo>
                  <a:pt x="266" y="158"/>
                </a:lnTo>
                <a:lnTo>
                  <a:pt x="282" y="170"/>
                </a:lnTo>
                <a:close/>
                <a:moveTo>
                  <a:pt x="448" y="158"/>
                </a:moveTo>
                <a:lnTo>
                  <a:pt x="432" y="170"/>
                </a:lnTo>
                <a:lnTo>
                  <a:pt x="282" y="170"/>
                </a:lnTo>
                <a:lnTo>
                  <a:pt x="282" y="141"/>
                </a:lnTo>
                <a:lnTo>
                  <a:pt x="432" y="141"/>
                </a:lnTo>
                <a:lnTo>
                  <a:pt x="448" y="158"/>
                </a:lnTo>
                <a:close/>
                <a:moveTo>
                  <a:pt x="448" y="158"/>
                </a:moveTo>
                <a:lnTo>
                  <a:pt x="448" y="170"/>
                </a:lnTo>
                <a:lnTo>
                  <a:pt x="432" y="170"/>
                </a:lnTo>
                <a:lnTo>
                  <a:pt x="448" y="158"/>
                </a:lnTo>
                <a:close/>
                <a:moveTo>
                  <a:pt x="432" y="0"/>
                </a:moveTo>
                <a:lnTo>
                  <a:pt x="448" y="13"/>
                </a:lnTo>
                <a:lnTo>
                  <a:pt x="448" y="158"/>
                </a:lnTo>
                <a:lnTo>
                  <a:pt x="419" y="158"/>
                </a:lnTo>
                <a:lnTo>
                  <a:pt x="419" y="13"/>
                </a:lnTo>
                <a:lnTo>
                  <a:pt x="432" y="0"/>
                </a:lnTo>
                <a:close/>
                <a:moveTo>
                  <a:pt x="419" y="13"/>
                </a:moveTo>
                <a:lnTo>
                  <a:pt x="419" y="0"/>
                </a:lnTo>
                <a:lnTo>
                  <a:pt x="432" y="0"/>
                </a:lnTo>
                <a:lnTo>
                  <a:pt x="419" y="13"/>
                </a:lnTo>
                <a:close/>
                <a:moveTo>
                  <a:pt x="598" y="13"/>
                </a:moveTo>
                <a:lnTo>
                  <a:pt x="585" y="25"/>
                </a:lnTo>
                <a:lnTo>
                  <a:pt x="432" y="25"/>
                </a:lnTo>
                <a:lnTo>
                  <a:pt x="432" y="0"/>
                </a:lnTo>
                <a:lnTo>
                  <a:pt x="585" y="0"/>
                </a:lnTo>
                <a:lnTo>
                  <a:pt x="598" y="13"/>
                </a:lnTo>
                <a:close/>
                <a:moveTo>
                  <a:pt x="585" y="0"/>
                </a:moveTo>
                <a:lnTo>
                  <a:pt x="598" y="0"/>
                </a:lnTo>
                <a:lnTo>
                  <a:pt x="598" y="13"/>
                </a:lnTo>
                <a:lnTo>
                  <a:pt x="585" y="0"/>
                </a:lnTo>
                <a:close/>
                <a:moveTo>
                  <a:pt x="585" y="170"/>
                </a:moveTo>
                <a:lnTo>
                  <a:pt x="569" y="158"/>
                </a:lnTo>
                <a:lnTo>
                  <a:pt x="569" y="13"/>
                </a:lnTo>
                <a:lnTo>
                  <a:pt x="598" y="13"/>
                </a:lnTo>
                <a:lnTo>
                  <a:pt x="598" y="158"/>
                </a:lnTo>
                <a:lnTo>
                  <a:pt x="585" y="170"/>
                </a:lnTo>
                <a:close/>
                <a:moveTo>
                  <a:pt x="585" y="170"/>
                </a:moveTo>
                <a:lnTo>
                  <a:pt x="569" y="170"/>
                </a:lnTo>
                <a:lnTo>
                  <a:pt x="569" y="158"/>
                </a:lnTo>
                <a:lnTo>
                  <a:pt x="585" y="170"/>
                </a:lnTo>
                <a:close/>
                <a:moveTo>
                  <a:pt x="751" y="158"/>
                </a:moveTo>
                <a:lnTo>
                  <a:pt x="735" y="170"/>
                </a:lnTo>
                <a:lnTo>
                  <a:pt x="585" y="170"/>
                </a:lnTo>
                <a:lnTo>
                  <a:pt x="585" y="141"/>
                </a:lnTo>
                <a:lnTo>
                  <a:pt x="735" y="141"/>
                </a:lnTo>
                <a:lnTo>
                  <a:pt x="751" y="158"/>
                </a:lnTo>
                <a:close/>
                <a:moveTo>
                  <a:pt x="751" y="158"/>
                </a:moveTo>
                <a:lnTo>
                  <a:pt x="751" y="170"/>
                </a:lnTo>
                <a:lnTo>
                  <a:pt x="735" y="170"/>
                </a:lnTo>
                <a:lnTo>
                  <a:pt x="751" y="158"/>
                </a:lnTo>
                <a:close/>
                <a:moveTo>
                  <a:pt x="735" y="0"/>
                </a:moveTo>
                <a:lnTo>
                  <a:pt x="751" y="13"/>
                </a:lnTo>
                <a:lnTo>
                  <a:pt x="751" y="158"/>
                </a:lnTo>
                <a:lnTo>
                  <a:pt x="722" y="158"/>
                </a:lnTo>
                <a:lnTo>
                  <a:pt x="722" y="13"/>
                </a:lnTo>
                <a:lnTo>
                  <a:pt x="735" y="0"/>
                </a:lnTo>
                <a:close/>
                <a:moveTo>
                  <a:pt x="722" y="13"/>
                </a:moveTo>
                <a:lnTo>
                  <a:pt x="722" y="0"/>
                </a:lnTo>
                <a:lnTo>
                  <a:pt x="735" y="0"/>
                </a:lnTo>
                <a:lnTo>
                  <a:pt x="722" y="13"/>
                </a:lnTo>
                <a:close/>
                <a:moveTo>
                  <a:pt x="901" y="13"/>
                </a:moveTo>
                <a:lnTo>
                  <a:pt x="888" y="25"/>
                </a:lnTo>
                <a:lnTo>
                  <a:pt x="735" y="25"/>
                </a:lnTo>
                <a:lnTo>
                  <a:pt x="735" y="0"/>
                </a:lnTo>
                <a:lnTo>
                  <a:pt x="888" y="0"/>
                </a:lnTo>
                <a:lnTo>
                  <a:pt x="901" y="13"/>
                </a:lnTo>
                <a:close/>
                <a:moveTo>
                  <a:pt x="888" y="0"/>
                </a:moveTo>
                <a:lnTo>
                  <a:pt x="901" y="0"/>
                </a:lnTo>
                <a:lnTo>
                  <a:pt x="901" y="13"/>
                </a:lnTo>
                <a:lnTo>
                  <a:pt x="888" y="0"/>
                </a:lnTo>
                <a:close/>
                <a:moveTo>
                  <a:pt x="888" y="170"/>
                </a:moveTo>
                <a:lnTo>
                  <a:pt x="876" y="158"/>
                </a:lnTo>
                <a:lnTo>
                  <a:pt x="876" y="13"/>
                </a:lnTo>
                <a:lnTo>
                  <a:pt x="901" y="13"/>
                </a:lnTo>
                <a:lnTo>
                  <a:pt x="901" y="158"/>
                </a:lnTo>
                <a:lnTo>
                  <a:pt x="888" y="170"/>
                </a:lnTo>
                <a:close/>
                <a:moveTo>
                  <a:pt x="888" y="170"/>
                </a:moveTo>
                <a:lnTo>
                  <a:pt x="876" y="170"/>
                </a:lnTo>
                <a:lnTo>
                  <a:pt x="876" y="158"/>
                </a:lnTo>
                <a:lnTo>
                  <a:pt x="888" y="170"/>
                </a:lnTo>
                <a:close/>
                <a:moveTo>
                  <a:pt x="1054" y="158"/>
                </a:moveTo>
                <a:lnTo>
                  <a:pt x="1042" y="170"/>
                </a:lnTo>
                <a:lnTo>
                  <a:pt x="888" y="170"/>
                </a:lnTo>
                <a:lnTo>
                  <a:pt x="888" y="141"/>
                </a:lnTo>
                <a:lnTo>
                  <a:pt x="1042" y="141"/>
                </a:lnTo>
                <a:lnTo>
                  <a:pt x="1054" y="158"/>
                </a:lnTo>
                <a:close/>
                <a:moveTo>
                  <a:pt x="1054" y="158"/>
                </a:moveTo>
                <a:lnTo>
                  <a:pt x="1054" y="170"/>
                </a:lnTo>
                <a:lnTo>
                  <a:pt x="1042" y="170"/>
                </a:lnTo>
                <a:lnTo>
                  <a:pt x="1054" y="158"/>
                </a:lnTo>
                <a:close/>
                <a:moveTo>
                  <a:pt x="1042" y="0"/>
                </a:moveTo>
                <a:lnTo>
                  <a:pt x="1054" y="13"/>
                </a:lnTo>
                <a:lnTo>
                  <a:pt x="1054" y="158"/>
                </a:lnTo>
                <a:lnTo>
                  <a:pt x="1025" y="158"/>
                </a:lnTo>
                <a:lnTo>
                  <a:pt x="1025" y="13"/>
                </a:lnTo>
                <a:lnTo>
                  <a:pt x="1042" y="0"/>
                </a:lnTo>
                <a:close/>
                <a:moveTo>
                  <a:pt x="1025" y="13"/>
                </a:moveTo>
                <a:lnTo>
                  <a:pt x="1025" y="0"/>
                </a:lnTo>
                <a:lnTo>
                  <a:pt x="1042" y="0"/>
                </a:lnTo>
                <a:lnTo>
                  <a:pt x="1025" y="13"/>
                </a:lnTo>
                <a:close/>
                <a:moveTo>
                  <a:pt x="1204" y="13"/>
                </a:moveTo>
                <a:lnTo>
                  <a:pt x="1191" y="25"/>
                </a:lnTo>
                <a:lnTo>
                  <a:pt x="1042" y="25"/>
                </a:lnTo>
                <a:lnTo>
                  <a:pt x="1042" y="0"/>
                </a:lnTo>
                <a:lnTo>
                  <a:pt x="1191" y="0"/>
                </a:lnTo>
                <a:lnTo>
                  <a:pt x="1204" y="13"/>
                </a:lnTo>
                <a:close/>
                <a:moveTo>
                  <a:pt x="1191" y="0"/>
                </a:moveTo>
                <a:lnTo>
                  <a:pt x="1204" y="0"/>
                </a:lnTo>
                <a:lnTo>
                  <a:pt x="1204" y="13"/>
                </a:lnTo>
                <a:lnTo>
                  <a:pt x="1191" y="0"/>
                </a:lnTo>
                <a:close/>
                <a:moveTo>
                  <a:pt x="1191" y="170"/>
                </a:moveTo>
                <a:lnTo>
                  <a:pt x="1179" y="158"/>
                </a:lnTo>
                <a:lnTo>
                  <a:pt x="1179" y="13"/>
                </a:lnTo>
                <a:lnTo>
                  <a:pt x="1204" y="13"/>
                </a:lnTo>
                <a:lnTo>
                  <a:pt x="1204" y="158"/>
                </a:lnTo>
                <a:lnTo>
                  <a:pt x="1191" y="170"/>
                </a:lnTo>
                <a:close/>
                <a:moveTo>
                  <a:pt x="1191" y="170"/>
                </a:moveTo>
                <a:lnTo>
                  <a:pt x="1179" y="170"/>
                </a:lnTo>
                <a:lnTo>
                  <a:pt x="1179" y="158"/>
                </a:lnTo>
                <a:lnTo>
                  <a:pt x="1191" y="170"/>
                </a:lnTo>
                <a:close/>
                <a:moveTo>
                  <a:pt x="1357" y="158"/>
                </a:moveTo>
                <a:lnTo>
                  <a:pt x="1345" y="170"/>
                </a:lnTo>
                <a:lnTo>
                  <a:pt x="1191" y="170"/>
                </a:lnTo>
                <a:lnTo>
                  <a:pt x="1191" y="141"/>
                </a:lnTo>
                <a:lnTo>
                  <a:pt x="1345" y="141"/>
                </a:lnTo>
                <a:lnTo>
                  <a:pt x="1357" y="158"/>
                </a:lnTo>
                <a:close/>
                <a:moveTo>
                  <a:pt x="1357" y="158"/>
                </a:moveTo>
                <a:lnTo>
                  <a:pt x="1357" y="170"/>
                </a:lnTo>
                <a:lnTo>
                  <a:pt x="1345" y="170"/>
                </a:lnTo>
                <a:lnTo>
                  <a:pt x="1357" y="158"/>
                </a:lnTo>
                <a:close/>
                <a:moveTo>
                  <a:pt x="1345" y="0"/>
                </a:moveTo>
                <a:lnTo>
                  <a:pt x="1357" y="13"/>
                </a:lnTo>
                <a:lnTo>
                  <a:pt x="1357" y="158"/>
                </a:lnTo>
                <a:lnTo>
                  <a:pt x="1328" y="158"/>
                </a:lnTo>
                <a:lnTo>
                  <a:pt x="1328" y="13"/>
                </a:lnTo>
                <a:lnTo>
                  <a:pt x="1345" y="0"/>
                </a:lnTo>
                <a:close/>
                <a:moveTo>
                  <a:pt x="1328" y="13"/>
                </a:moveTo>
                <a:lnTo>
                  <a:pt x="1328" y="0"/>
                </a:lnTo>
                <a:lnTo>
                  <a:pt x="1345" y="0"/>
                </a:lnTo>
                <a:lnTo>
                  <a:pt x="1328" y="13"/>
                </a:lnTo>
                <a:close/>
                <a:moveTo>
                  <a:pt x="1511" y="13"/>
                </a:moveTo>
                <a:lnTo>
                  <a:pt x="1494" y="25"/>
                </a:lnTo>
                <a:lnTo>
                  <a:pt x="1345" y="25"/>
                </a:lnTo>
                <a:lnTo>
                  <a:pt x="1345" y="0"/>
                </a:lnTo>
                <a:lnTo>
                  <a:pt x="1494" y="0"/>
                </a:lnTo>
                <a:lnTo>
                  <a:pt x="1511" y="13"/>
                </a:lnTo>
                <a:close/>
                <a:moveTo>
                  <a:pt x="1494" y="0"/>
                </a:moveTo>
                <a:lnTo>
                  <a:pt x="1511" y="0"/>
                </a:lnTo>
                <a:lnTo>
                  <a:pt x="1511" y="13"/>
                </a:lnTo>
                <a:lnTo>
                  <a:pt x="1494" y="0"/>
                </a:lnTo>
                <a:close/>
                <a:moveTo>
                  <a:pt x="1494" y="170"/>
                </a:moveTo>
                <a:lnTo>
                  <a:pt x="1482" y="158"/>
                </a:lnTo>
                <a:lnTo>
                  <a:pt x="1482" y="13"/>
                </a:lnTo>
                <a:lnTo>
                  <a:pt x="1511" y="13"/>
                </a:lnTo>
                <a:lnTo>
                  <a:pt x="1511" y="158"/>
                </a:lnTo>
                <a:lnTo>
                  <a:pt x="1494" y="170"/>
                </a:lnTo>
                <a:close/>
                <a:moveTo>
                  <a:pt x="1494" y="170"/>
                </a:moveTo>
                <a:lnTo>
                  <a:pt x="1482" y="170"/>
                </a:lnTo>
                <a:lnTo>
                  <a:pt x="1482" y="158"/>
                </a:lnTo>
                <a:lnTo>
                  <a:pt x="1494" y="170"/>
                </a:lnTo>
                <a:close/>
                <a:moveTo>
                  <a:pt x="1569" y="170"/>
                </a:moveTo>
                <a:lnTo>
                  <a:pt x="1494" y="170"/>
                </a:lnTo>
                <a:lnTo>
                  <a:pt x="1494" y="141"/>
                </a:lnTo>
                <a:lnTo>
                  <a:pt x="1569" y="141"/>
                </a:lnTo>
                <a:lnTo>
                  <a:pt x="1569" y="170"/>
                </a:lnTo>
                <a:close/>
              </a:path>
            </a:pathLst>
          </a:custGeom>
          <a:solidFill>
            <a:srgbClr val="28166F"/>
          </a:solidFill>
          <a:ln w="9525">
            <a:noFill/>
            <a:round/>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03" name="Freeform 35"/>
          <p:cNvSpPr>
            <a:spLocks noEditPoints="1"/>
          </p:cNvSpPr>
          <p:nvPr/>
        </p:nvSpPr>
        <p:spPr bwMode="auto">
          <a:xfrm>
            <a:off x="7583489" y="1049339"/>
            <a:ext cx="2490787" cy="269875"/>
          </a:xfrm>
          <a:custGeom>
            <a:avLst/>
            <a:gdLst/>
            <a:ahLst/>
            <a:cxnLst>
              <a:cxn ang="0">
                <a:pos x="282" y="170"/>
              </a:cxn>
              <a:cxn ang="0">
                <a:pos x="0" y="141"/>
              </a:cxn>
              <a:cxn ang="0">
                <a:pos x="295" y="158"/>
              </a:cxn>
              <a:cxn ang="0">
                <a:pos x="295" y="170"/>
              </a:cxn>
              <a:cxn ang="0">
                <a:pos x="295" y="158"/>
              </a:cxn>
              <a:cxn ang="0">
                <a:pos x="295" y="13"/>
              </a:cxn>
              <a:cxn ang="0">
                <a:pos x="266" y="158"/>
              </a:cxn>
              <a:cxn ang="0">
                <a:pos x="282" y="0"/>
              </a:cxn>
              <a:cxn ang="0">
                <a:pos x="266" y="0"/>
              </a:cxn>
              <a:cxn ang="0">
                <a:pos x="266" y="13"/>
              </a:cxn>
              <a:cxn ang="0">
                <a:pos x="585" y="25"/>
              </a:cxn>
              <a:cxn ang="0">
                <a:pos x="282" y="0"/>
              </a:cxn>
              <a:cxn ang="0">
                <a:pos x="598" y="13"/>
              </a:cxn>
              <a:cxn ang="0">
                <a:pos x="598" y="0"/>
              </a:cxn>
              <a:cxn ang="0">
                <a:pos x="585" y="0"/>
              </a:cxn>
              <a:cxn ang="0">
                <a:pos x="569" y="154"/>
              </a:cxn>
              <a:cxn ang="0">
                <a:pos x="598" y="13"/>
              </a:cxn>
              <a:cxn ang="0">
                <a:pos x="585" y="170"/>
              </a:cxn>
              <a:cxn ang="0">
                <a:pos x="569" y="170"/>
              </a:cxn>
              <a:cxn ang="0">
                <a:pos x="585" y="170"/>
              </a:cxn>
              <a:cxn ang="0">
                <a:pos x="888" y="170"/>
              </a:cxn>
              <a:cxn ang="0">
                <a:pos x="585" y="141"/>
              </a:cxn>
              <a:cxn ang="0">
                <a:pos x="901" y="154"/>
              </a:cxn>
              <a:cxn ang="0">
                <a:pos x="901" y="170"/>
              </a:cxn>
              <a:cxn ang="0">
                <a:pos x="901" y="154"/>
              </a:cxn>
              <a:cxn ang="0">
                <a:pos x="901" y="13"/>
              </a:cxn>
              <a:cxn ang="0">
                <a:pos x="876" y="154"/>
              </a:cxn>
              <a:cxn ang="0">
                <a:pos x="888" y="0"/>
              </a:cxn>
              <a:cxn ang="0">
                <a:pos x="876" y="0"/>
              </a:cxn>
              <a:cxn ang="0">
                <a:pos x="876" y="13"/>
              </a:cxn>
              <a:cxn ang="0">
                <a:pos x="1191" y="25"/>
              </a:cxn>
              <a:cxn ang="0">
                <a:pos x="888" y="0"/>
              </a:cxn>
              <a:cxn ang="0">
                <a:pos x="1204" y="13"/>
              </a:cxn>
              <a:cxn ang="0">
                <a:pos x="1204" y="0"/>
              </a:cxn>
              <a:cxn ang="0">
                <a:pos x="1191" y="0"/>
              </a:cxn>
              <a:cxn ang="0">
                <a:pos x="1179" y="154"/>
              </a:cxn>
              <a:cxn ang="0">
                <a:pos x="1204" y="13"/>
              </a:cxn>
              <a:cxn ang="0">
                <a:pos x="1191" y="170"/>
              </a:cxn>
              <a:cxn ang="0">
                <a:pos x="1179" y="170"/>
              </a:cxn>
              <a:cxn ang="0">
                <a:pos x="1191" y="170"/>
              </a:cxn>
              <a:cxn ang="0">
                <a:pos x="1494" y="170"/>
              </a:cxn>
              <a:cxn ang="0">
                <a:pos x="1191" y="141"/>
              </a:cxn>
              <a:cxn ang="0">
                <a:pos x="1511" y="154"/>
              </a:cxn>
              <a:cxn ang="0">
                <a:pos x="1511" y="170"/>
              </a:cxn>
              <a:cxn ang="0">
                <a:pos x="1511" y="154"/>
              </a:cxn>
              <a:cxn ang="0">
                <a:pos x="1511" y="13"/>
              </a:cxn>
              <a:cxn ang="0">
                <a:pos x="1482" y="154"/>
              </a:cxn>
              <a:cxn ang="0">
                <a:pos x="1494" y="0"/>
              </a:cxn>
              <a:cxn ang="0">
                <a:pos x="1482" y="0"/>
              </a:cxn>
              <a:cxn ang="0">
                <a:pos x="1482" y="13"/>
              </a:cxn>
              <a:cxn ang="0">
                <a:pos x="1494" y="25"/>
              </a:cxn>
              <a:cxn ang="0">
                <a:pos x="1569" y="0"/>
              </a:cxn>
            </a:cxnLst>
            <a:rect l="0" t="0" r="r" b="b"/>
            <a:pathLst>
              <a:path w="1569" h="170">
                <a:moveTo>
                  <a:pt x="295" y="158"/>
                </a:moveTo>
                <a:lnTo>
                  <a:pt x="282" y="170"/>
                </a:lnTo>
                <a:lnTo>
                  <a:pt x="0" y="170"/>
                </a:lnTo>
                <a:lnTo>
                  <a:pt x="0" y="141"/>
                </a:lnTo>
                <a:lnTo>
                  <a:pt x="282" y="141"/>
                </a:lnTo>
                <a:lnTo>
                  <a:pt x="295" y="158"/>
                </a:lnTo>
                <a:close/>
                <a:moveTo>
                  <a:pt x="295" y="158"/>
                </a:moveTo>
                <a:lnTo>
                  <a:pt x="295" y="170"/>
                </a:lnTo>
                <a:lnTo>
                  <a:pt x="282" y="170"/>
                </a:lnTo>
                <a:lnTo>
                  <a:pt x="295" y="158"/>
                </a:lnTo>
                <a:close/>
                <a:moveTo>
                  <a:pt x="282" y="0"/>
                </a:moveTo>
                <a:lnTo>
                  <a:pt x="295" y="13"/>
                </a:lnTo>
                <a:lnTo>
                  <a:pt x="295" y="158"/>
                </a:lnTo>
                <a:lnTo>
                  <a:pt x="266" y="158"/>
                </a:lnTo>
                <a:lnTo>
                  <a:pt x="266" y="13"/>
                </a:lnTo>
                <a:lnTo>
                  <a:pt x="282" y="0"/>
                </a:lnTo>
                <a:close/>
                <a:moveTo>
                  <a:pt x="266" y="13"/>
                </a:moveTo>
                <a:lnTo>
                  <a:pt x="266" y="0"/>
                </a:lnTo>
                <a:lnTo>
                  <a:pt x="282" y="0"/>
                </a:lnTo>
                <a:lnTo>
                  <a:pt x="266" y="13"/>
                </a:lnTo>
                <a:close/>
                <a:moveTo>
                  <a:pt x="598" y="13"/>
                </a:moveTo>
                <a:lnTo>
                  <a:pt x="585" y="25"/>
                </a:lnTo>
                <a:lnTo>
                  <a:pt x="282" y="25"/>
                </a:lnTo>
                <a:lnTo>
                  <a:pt x="282" y="0"/>
                </a:lnTo>
                <a:lnTo>
                  <a:pt x="585" y="0"/>
                </a:lnTo>
                <a:lnTo>
                  <a:pt x="598" y="13"/>
                </a:lnTo>
                <a:close/>
                <a:moveTo>
                  <a:pt x="585" y="0"/>
                </a:moveTo>
                <a:lnTo>
                  <a:pt x="598" y="0"/>
                </a:lnTo>
                <a:lnTo>
                  <a:pt x="598" y="13"/>
                </a:lnTo>
                <a:lnTo>
                  <a:pt x="585" y="0"/>
                </a:lnTo>
                <a:close/>
                <a:moveTo>
                  <a:pt x="585" y="170"/>
                </a:moveTo>
                <a:lnTo>
                  <a:pt x="569" y="154"/>
                </a:lnTo>
                <a:lnTo>
                  <a:pt x="569" y="13"/>
                </a:lnTo>
                <a:lnTo>
                  <a:pt x="598" y="13"/>
                </a:lnTo>
                <a:lnTo>
                  <a:pt x="598" y="154"/>
                </a:lnTo>
                <a:lnTo>
                  <a:pt x="585" y="170"/>
                </a:lnTo>
                <a:close/>
                <a:moveTo>
                  <a:pt x="585" y="170"/>
                </a:moveTo>
                <a:lnTo>
                  <a:pt x="569" y="170"/>
                </a:lnTo>
                <a:lnTo>
                  <a:pt x="569" y="154"/>
                </a:lnTo>
                <a:lnTo>
                  <a:pt x="585" y="170"/>
                </a:lnTo>
                <a:close/>
                <a:moveTo>
                  <a:pt x="901" y="154"/>
                </a:moveTo>
                <a:lnTo>
                  <a:pt x="888" y="170"/>
                </a:lnTo>
                <a:lnTo>
                  <a:pt x="585" y="170"/>
                </a:lnTo>
                <a:lnTo>
                  <a:pt x="585" y="141"/>
                </a:lnTo>
                <a:lnTo>
                  <a:pt x="888" y="141"/>
                </a:lnTo>
                <a:lnTo>
                  <a:pt x="901" y="154"/>
                </a:lnTo>
                <a:close/>
                <a:moveTo>
                  <a:pt x="901" y="154"/>
                </a:moveTo>
                <a:lnTo>
                  <a:pt x="901" y="170"/>
                </a:lnTo>
                <a:lnTo>
                  <a:pt x="888" y="170"/>
                </a:lnTo>
                <a:lnTo>
                  <a:pt x="901" y="154"/>
                </a:lnTo>
                <a:close/>
                <a:moveTo>
                  <a:pt x="888" y="0"/>
                </a:moveTo>
                <a:lnTo>
                  <a:pt x="901" y="13"/>
                </a:lnTo>
                <a:lnTo>
                  <a:pt x="901" y="154"/>
                </a:lnTo>
                <a:lnTo>
                  <a:pt x="876" y="154"/>
                </a:lnTo>
                <a:lnTo>
                  <a:pt x="876" y="13"/>
                </a:lnTo>
                <a:lnTo>
                  <a:pt x="888" y="0"/>
                </a:lnTo>
                <a:close/>
                <a:moveTo>
                  <a:pt x="876" y="13"/>
                </a:moveTo>
                <a:lnTo>
                  <a:pt x="876" y="0"/>
                </a:lnTo>
                <a:lnTo>
                  <a:pt x="888" y="0"/>
                </a:lnTo>
                <a:lnTo>
                  <a:pt x="876" y="13"/>
                </a:lnTo>
                <a:close/>
                <a:moveTo>
                  <a:pt x="1204" y="13"/>
                </a:moveTo>
                <a:lnTo>
                  <a:pt x="1191" y="25"/>
                </a:lnTo>
                <a:lnTo>
                  <a:pt x="888" y="25"/>
                </a:lnTo>
                <a:lnTo>
                  <a:pt x="888" y="0"/>
                </a:lnTo>
                <a:lnTo>
                  <a:pt x="1191" y="0"/>
                </a:lnTo>
                <a:lnTo>
                  <a:pt x="1204" y="13"/>
                </a:lnTo>
                <a:close/>
                <a:moveTo>
                  <a:pt x="1191" y="0"/>
                </a:moveTo>
                <a:lnTo>
                  <a:pt x="1204" y="0"/>
                </a:lnTo>
                <a:lnTo>
                  <a:pt x="1204" y="13"/>
                </a:lnTo>
                <a:lnTo>
                  <a:pt x="1191" y="0"/>
                </a:lnTo>
                <a:close/>
                <a:moveTo>
                  <a:pt x="1191" y="170"/>
                </a:moveTo>
                <a:lnTo>
                  <a:pt x="1179" y="154"/>
                </a:lnTo>
                <a:lnTo>
                  <a:pt x="1179" y="13"/>
                </a:lnTo>
                <a:lnTo>
                  <a:pt x="1204" y="13"/>
                </a:lnTo>
                <a:lnTo>
                  <a:pt x="1204" y="154"/>
                </a:lnTo>
                <a:lnTo>
                  <a:pt x="1191" y="170"/>
                </a:lnTo>
                <a:close/>
                <a:moveTo>
                  <a:pt x="1191" y="170"/>
                </a:moveTo>
                <a:lnTo>
                  <a:pt x="1179" y="170"/>
                </a:lnTo>
                <a:lnTo>
                  <a:pt x="1179" y="154"/>
                </a:lnTo>
                <a:lnTo>
                  <a:pt x="1191" y="170"/>
                </a:lnTo>
                <a:close/>
                <a:moveTo>
                  <a:pt x="1511" y="154"/>
                </a:moveTo>
                <a:lnTo>
                  <a:pt x="1494" y="170"/>
                </a:lnTo>
                <a:lnTo>
                  <a:pt x="1191" y="170"/>
                </a:lnTo>
                <a:lnTo>
                  <a:pt x="1191" y="141"/>
                </a:lnTo>
                <a:lnTo>
                  <a:pt x="1494" y="141"/>
                </a:lnTo>
                <a:lnTo>
                  <a:pt x="1511" y="154"/>
                </a:lnTo>
                <a:close/>
                <a:moveTo>
                  <a:pt x="1511" y="154"/>
                </a:moveTo>
                <a:lnTo>
                  <a:pt x="1511" y="170"/>
                </a:lnTo>
                <a:lnTo>
                  <a:pt x="1494" y="170"/>
                </a:lnTo>
                <a:lnTo>
                  <a:pt x="1511" y="154"/>
                </a:lnTo>
                <a:close/>
                <a:moveTo>
                  <a:pt x="1494" y="0"/>
                </a:moveTo>
                <a:lnTo>
                  <a:pt x="1511" y="13"/>
                </a:lnTo>
                <a:lnTo>
                  <a:pt x="1511" y="154"/>
                </a:lnTo>
                <a:lnTo>
                  <a:pt x="1482" y="154"/>
                </a:lnTo>
                <a:lnTo>
                  <a:pt x="1482" y="13"/>
                </a:lnTo>
                <a:lnTo>
                  <a:pt x="1494" y="0"/>
                </a:lnTo>
                <a:close/>
                <a:moveTo>
                  <a:pt x="1482" y="13"/>
                </a:moveTo>
                <a:lnTo>
                  <a:pt x="1482" y="0"/>
                </a:lnTo>
                <a:lnTo>
                  <a:pt x="1494" y="0"/>
                </a:lnTo>
                <a:lnTo>
                  <a:pt x="1482" y="13"/>
                </a:lnTo>
                <a:close/>
                <a:moveTo>
                  <a:pt x="1569" y="25"/>
                </a:moveTo>
                <a:lnTo>
                  <a:pt x="1494" y="25"/>
                </a:lnTo>
                <a:lnTo>
                  <a:pt x="1494" y="0"/>
                </a:lnTo>
                <a:lnTo>
                  <a:pt x="1569" y="0"/>
                </a:lnTo>
                <a:lnTo>
                  <a:pt x="1569" y="25"/>
                </a:lnTo>
                <a:close/>
              </a:path>
            </a:pathLst>
          </a:custGeom>
          <a:solidFill>
            <a:srgbClr val="28166F"/>
          </a:solidFill>
          <a:ln w="9525">
            <a:noFill/>
            <a:round/>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04" name="Freeform 36"/>
          <p:cNvSpPr>
            <a:spLocks noEditPoints="1"/>
          </p:cNvSpPr>
          <p:nvPr/>
        </p:nvSpPr>
        <p:spPr bwMode="auto">
          <a:xfrm>
            <a:off x="7583489" y="1444626"/>
            <a:ext cx="2490787" cy="269875"/>
          </a:xfrm>
          <a:custGeom>
            <a:avLst/>
            <a:gdLst/>
            <a:ahLst/>
            <a:cxnLst>
              <a:cxn ang="0">
                <a:pos x="598" y="158"/>
              </a:cxn>
              <a:cxn ang="0">
                <a:pos x="585" y="170"/>
              </a:cxn>
              <a:cxn ang="0">
                <a:pos x="0" y="170"/>
              </a:cxn>
              <a:cxn ang="0">
                <a:pos x="0" y="145"/>
              </a:cxn>
              <a:cxn ang="0">
                <a:pos x="585" y="145"/>
              </a:cxn>
              <a:cxn ang="0">
                <a:pos x="598" y="158"/>
              </a:cxn>
              <a:cxn ang="0">
                <a:pos x="598" y="158"/>
              </a:cxn>
              <a:cxn ang="0">
                <a:pos x="598" y="170"/>
              </a:cxn>
              <a:cxn ang="0">
                <a:pos x="585" y="170"/>
              </a:cxn>
              <a:cxn ang="0">
                <a:pos x="598" y="158"/>
              </a:cxn>
              <a:cxn ang="0">
                <a:pos x="585" y="0"/>
              </a:cxn>
              <a:cxn ang="0">
                <a:pos x="598" y="13"/>
              </a:cxn>
              <a:cxn ang="0">
                <a:pos x="598" y="158"/>
              </a:cxn>
              <a:cxn ang="0">
                <a:pos x="569" y="158"/>
              </a:cxn>
              <a:cxn ang="0">
                <a:pos x="569" y="13"/>
              </a:cxn>
              <a:cxn ang="0">
                <a:pos x="585" y="0"/>
              </a:cxn>
              <a:cxn ang="0">
                <a:pos x="569" y="13"/>
              </a:cxn>
              <a:cxn ang="0">
                <a:pos x="569" y="0"/>
              </a:cxn>
              <a:cxn ang="0">
                <a:pos x="585" y="0"/>
              </a:cxn>
              <a:cxn ang="0">
                <a:pos x="569" y="13"/>
              </a:cxn>
              <a:cxn ang="0">
                <a:pos x="1204" y="13"/>
              </a:cxn>
              <a:cxn ang="0">
                <a:pos x="1191" y="29"/>
              </a:cxn>
              <a:cxn ang="0">
                <a:pos x="585" y="29"/>
              </a:cxn>
              <a:cxn ang="0">
                <a:pos x="585" y="0"/>
              </a:cxn>
              <a:cxn ang="0">
                <a:pos x="1191" y="0"/>
              </a:cxn>
              <a:cxn ang="0">
                <a:pos x="1204" y="13"/>
              </a:cxn>
              <a:cxn ang="0">
                <a:pos x="1191" y="0"/>
              </a:cxn>
              <a:cxn ang="0">
                <a:pos x="1204" y="0"/>
              </a:cxn>
              <a:cxn ang="0">
                <a:pos x="1204" y="13"/>
              </a:cxn>
              <a:cxn ang="0">
                <a:pos x="1191" y="0"/>
              </a:cxn>
              <a:cxn ang="0">
                <a:pos x="1191" y="170"/>
              </a:cxn>
              <a:cxn ang="0">
                <a:pos x="1179" y="158"/>
              </a:cxn>
              <a:cxn ang="0">
                <a:pos x="1179" y="13"/>
              </a:cxn>
              <a:cxn ang="0">
                <a:pos x="1204" y="13"/>
              </a:cxn>
              <a:cxn ang="0">
                <a:pos x="1204" y="158"/>
              </a:cxn>
              <a:cxn ang="0">
                <a:pos x="1191" y="170"/>
              </a:cxn>
              <a:cxn ang="0">
                <a:pos x="1191" y="170"/>
              </a:cxn>
              <a:cxn ang="0">
                <a:pos x="1179" y="170"/>
              </a:cxn>
              <a:cxn ang="0">
                <a:pos x="1179" y="158"/>
              </a:cxn>
              <a:cxn ang="0">
                <a:pos x="1191" y="170"/>
              </a:cxn>
              <a:cxn ang="0">
                <a:pos x="1569" y="170"/>
              </a:cxn>
              <a:cxn ang="0">
                <a:pos x="1191" y="170"/>
              </a:cxn>
              <a:cxn ang="0">
                <a:pos x="1191" y="145"/>
              </a:cxn>
              <a:cxn ang="0">
                <a:pos x="1569" y="145"/>
              </a:cxn>
              <a:cxn ang="0">
                <a:pos x="1569" y="170"/>
              </a:cxn>
            </a:cxnLst>
            <a:rect l="0" t="0" r="r" b="b"/>
            <a:pathLst>
              <a:path w="1569" h="170">
                <a:moveTo>
                  <a:pt x="598" y="158"/>
                </a:moveTo>
                <a:lnTo>
                  <a:pt x="585" y="170"/>
                </a:lnTo>
                <a:lnTo>
                  <a:pt x="0" y="170"/>
                </a:lnTo>
                <a:lnTo>
                  <a:pt x="0" y="145"/>
                </a:lnTo>
                <a:lnTo>
                  <a:pt x="585" y="145"/>
                </a:lnTo>
                <a:lnTo>
                  <a:pt x="598" y="158"/>
                </a:lnTo>
                <a:close/>
                <a:moveTo>
                  <a:pt x="598" y="158"/>
                </a:moveTo>
                <a:lnTo>
                  <a:pt x="598" y="170"/>
                </a:lnTo>
                <a:lnTo>
                  <a:pt x="585" y="170"/>
                </a:lnTo>
                <a:lnTo>
                  <a:pt x="598" y="158"/>
                </a:lnTo>
                <a:close/>
                <a:moveTo>
                  <a:pt x="585" y="0"/>
                </a:moveTo>
                <a:lnTo>
                  <a:pt x="598" y="13"/>
                </a:lnTo>
                <a:lnTo>
                  <a:pt x="598" y="158"/>
                </a:lnTo>
                <a:lnTo>
                  <a:pt x="569" y="158"/>
                </a:lnTo>
                <a:lnTo>
                  <a:pt x="569" y="13"/>
                </a:lnTo>
                <a:lnTo>
                  <a:pt x="585" y="0"/>
                </a:lnTo>
                <a:close/>
                <a:moveTo>
                  <a:pt x="569" y="13"/>
                </a:moveTo>
                <a:lnTo>
                  <a:pt x="569" y="0"/>
                </a:lnTo>
                <a:lnTo>
                  <a:pt x="585" y="0"/>
                </a:lnTo>
                <a:lnTo>
                  <a:pt x="569" y="13"/>
                </a:lnTo>
                <a:close/>
                <a:moveTo>
                  <a:pt x="1204" y="13"/>
                </a:moveTo>
                <a:lnTo>
                  <a:pt x="1191" y="29"/>
                </a:lnTo>
                <a:lnTo>
                  <a:pt x="585" y="29"/>
                </a:lnTo>
                <a:lnTo>
                  <a:pt x="585" y="0"/>
                </a:lnTo>
                <a:lnTo>
                  <a:pt x="1191" y="0"/>
                </a:lnTo>
                <a:lnTo>
                  <a:pt x="1204" y="13"/>
                </a:lnTo>
                <a:close/>
                <a:moveTo>
                  <a:pt x="1191" y="0"/>
                </a:moveTo>
                <a:lnTo>
                  <a:pt x="1204" y="0"/>
                </a:lnTo>
                <a:lnTo>
                  <a:pt x="1204" y="13"/>
                </a:lnTo>
                <a:lnTo>
                  <a:pt x="1191" y="0"/>
                </a:lnTo>
                <a:close/>
                <a:moveTo>
                  <a:pt x="1191" y="170"/>
                </a:moveTo>
                <a:lnTo>
                  <a:pt x="1179" y="158"/>
                </a:lnTo>
                <a:lnTo>
                  <a:pt x="1179" y="13"/>
                </a:lnTo>
                <a:lnTo>
                  <a:pt x="1204" y="13"/>
                </a:lnTo>
                <a:lnTo>
                  <a:pt x="1204" y="158"/>
                </a:lnTo>
                <a:lnTo>
                  <a:pt x="1191" y="170"/>
                </a:lnTo>
                <a:close/>
                <a:moveTo>
                  <a:pt x="1191" y="170"/>
                </a:moveTo>
                <a:lnTo>
                  <a:pt x="1179" y="170"/>
                </a:lnTo>
                <a:lnTo>
                  <a:pt x="1179" y="158"/>
                </a:lnTo>
                <a:lnTo>
                  <a:pt x="1191" y="170"/>
                </a:lnTo>
                <a:close/>
                <a:moveTo>
                  <a:pt x="1569" y="170"/>
                </a:moveTo>
                <a:lnTo>
                  <a:pt x="1191" y="170"/>
                </a:lnTo>
                <a:lnTo>
                  <a:pt x="1191" y="145"/>
                </a:lnTo>
                <a:lnTo>
                  <a:pt x="1569" y="145"/>
                </a:lnTo>
                <a:lnTo>
                  <a:pt x="1569" y="170"/>
                </a:lnTo>
                <a:close/>
              </a:path>
            </a:pathLst>
          </a:custGeom>
          <a:solidFill>
            <a:srgbClr val="28166F"/>
          </a:solidFill>
          <a:ln w="9525">
            <a:noFill/>
            <a:round/>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05" name="Rectangle 37"/>
          <p:cNvSpPr>
            <a:spLocks noChangeArrowheads="1"/>
          </p:cNvSpPr>
          <p:nvPr/>
        </p:nvSpPr>
        <p:spPr bwMode="auto">
          <a:xfrm>
            <a:off x="7259638" y="595313"/>
            <a:ext cx="173124" cy="338554"/>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2200" i="1">
                <a:solidFill>
                  <a:srgbClr val="1F1A17"/>
                </a:solidFill>
                <a:latin typeface="Times New Roman" pitchFamily="18" charset="0"/>
              </a:rPr>
              <a:t>A</a:t>
            </a:r>
            <a:endParaRPr lang="en-US" sz="1400">
              <a:solidFill>
                <a:prstClr val="black"/>
              </a:solidFill>
              <a:latin typeface="Times New Roman" pitchFamily="18" charset="0"/>
            </a:endParaRPr>
          </a:p>
        </p:txBody>
      </p:sp>
      <p:sp>
        <p:nvSpPr>
          <p:cNvPr id="186406" name="Rectangle 38"/>
          <p:cNvSpPr>
            <a:spLocks noChangeArrowheads="1"/>
          </p:cNvSpPr>
          <p:nvPr/>
        </p:nvSpPr>
        <p:spPr bwMode="auto">
          <a:xfrm>
            <a:off x="7397750" y="779464"/>
            <a:ext cx="69850" cy="168275"/>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100">
                <a:solidFill>
                  <a:srgbClr val="1F1A17"/>
                </a:solidFill>
                <a:latin typeface="Times New Roman" pitchFamily="18" charset="0"/>
              </a:rPr>
              <a:t>0</a:t>
            </a:r>
            <a:endParaRPr lang="en-US" sz="1400">
              <a:solidFill>
                <a:prstClr val="black"/>
              </a:solidFill>
              <a:latin typeface="Times New Roman" pitchFamily="18" charset="0"/>
            </a:endParaRPr>
          </a:p>
        </p:txBody>
      </p:sp>
      <p:sp>
        <p:nvSpPr>
          <p:cNvPr id="186407" name="Rectangle 39"/>
          <p:cNvSpPr>
            <a:spLocks noChangeArrowheads="1"/>
          </p:cNvSpPr>
          <p:nvPr/>
        </p:nvSpPr>
        <p:spPr bwMode="auto">
          <a:xfrm>
            <a:off x="7278688" y="3176588"/>
            <a:ext cx="157094" cy="338554"/>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2200" i="1">
                <a:solidFill>
                  <a:srgbClr val="1F1A17"/>
                </a:solidFill>
                <a:latin typeface="Times New Roman" pitchFamily="18" charset="0"/>
              </a:rPr>
              <a:t>Y</a:t>
            </a:r>
            <a:endParaRPr lang="en-US" sz="1400">
              <a:solidFill>
                <a:prstClr val="black"/>
              </a:solidFill>
              <a:latin typeface="Times New Roman" pitchFamily="18" charset="0"/>
            </a:endParaRPr>
          </a:p>
        </p:txBody>
      </p:sp>
      <p:sp>
        <p:nvSpPr>
          <p:cNvPr id="186408" name="Rectangle 40"/>
          <p:cNvSpPr>
            <a:spLocks noChangeArrowheads="1"/>
          </p:cNvSpPr>
          <p:nvPr/>
        </p:nvSpPr>
        <p:spPr bwMode="auto">
          <a:xfrm>
            <a:off x="7397750" y="3367089"/>
            <a:ext cx="69850" cy="168275"/>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100">
                <a:solidFill>
                  <a:srgbClr val="1F1A17"/>
                </a:solidFill>
                <a:latin typeface="Times New Roman" pitchFamily="18" charset="0"/>
              </a:rPr>
              <a:t>0</a:t>
            </a:r>
            <a:endParaRPr lang="en-US" sz="1400">
              <a:solidFill>
                <a:prstClr val="black"/>
              </a:solidFill>
              <a:latin typeface="Times New Roman" pitchFamily="18" charset="0"/>
            </a:endParaRPr>
          </a:p>
        </p:txBody>
      </p:sp>
      <p:sp>
        <p:nvSpPr>
          <p:cNvPr id="186409" name="Rectangle 41"/>
          <p:cNvSpPr>
            <a:spLocks noChangeArrowheads="1"/>
          </p:cNvSpPr>
          <p:nvPr/>
        </p:nvSpPr>
        <p:spPr bwMode="auto">
          <a:xfrm>
            <a:off x="7278688" y="3557588"/>
            <a:ext cx="157094" cy="338554"/>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2200" i="1">
                <a:solidFill>
                  <a:srgbClr val="1F1A17"/>
                </a:solidFill>
                <a:latin typeface="Times New Roman" pitchFamily="18" charset="0"/>
              </a:rPr>
              <a:t>Y</a:t>
            </a:r>
            <a:endParaRPr lang="en-US" sz="1400">
              <a:solidFill>
                <a:prstClr val="black"/>
              </a:solidFill>
              <a:latin typeface="Times New Roman" pitchFamily="18" charset="0"/>
            </a:endParaRPr>
          </a:p>
        </p:txBody>
      </p:sp>
      <p:sp>
        <p:nvSpPr>
          <p:cNvPr id="186410" name="Rectangle 42"/>
          <p:cNvSpPr>
            <a:spLocks noChangeArrowheads="1"/>
          </p:cNvSpPr>
          <p:nvPr/>
        </p:nvSpPr>
        <p:spPr bwMode="auto">
          <a:xfrm>
            <a:off x="7397750" y="3749676"/>
            <a:ext cx="69850" cy="168275"/>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100">
                <a:solidFill>
                  <a:srgbClr val="1F1A17"/>
                </a:solidFill>
                <a:latin typeface="Times New Roman" pitchFamily="18" charset="0"/>
              </a:rPr>
              <a:t>1</a:t>
            </a:r>
            <a:endParaRPr lang="en-US" sz="1400">
              <a:solidFill>
                <a:prstClr val="black"/>
              </a:solidFill>
              <a:latin typeface="Times New Roman" pitchFamily="18" charset="0"/>
            </a:endParaRPr>
          </a:p>
        </p:txBody>
      </p:sp>
      <p:sp>
        <p:nvSpPr>
          <p:cNvPr id="186411" name="Rectangle 43"/>
          <p:cNvSpPr>
            <a:spLocks noChangeArrowheads="1"/>
          </p:cNvSpPr>
          <p:nvPr/>
        </p:nvSpPr>
        <p:spPr bwMode="auto">
          <a:xfrm>
            <a:off x="7278688" y="3940175"/>
            <a:ext cx="157094" cy="338554"/>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2200" i="1">
                <a:solidFill>
                  <a:srgbClr val="1F1A17"/>
                </a:solidFill>
                <a:latin typeface="Times New Roman" pitchFamily="18" charset="0"/>
              </a:rPr>
              <a:t>Y</a:t>
            </a:r>
            <a:endParaRPr lang="en-US" sz="1400">
              <a:solidFill>
                <a:prstClr val="black"/>
              </a:solidFill>
              <a:latin typeface="Times New Roman" pitchFamily="18" charset="0"/>
            </a:endParaRPr>
          </a:p>
        </p:txBody>
      </p:sp>
      <p:sp>
        <p:nvSpPr>
          <p:cNvPr id="186412" name="Rectangle 44"/>
          <p:cNvSpPr>
            <a:spLocks noChangeArrowheads="1"/>
          </p:cNvSpPr>
          <p:nvPr/>
        </p:nvSpPr>
        <p:spPr bwMode="auto">
          <a:xfrm>
            <a:off x="7397750" y="4130676"/>
            <a:ext cx="69850" cy="168275"/>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100">
                <a:solidFill>
                  <a:srgbClr val="1F1A17"/>
                </a:solidFill>
                <a:latin typeface="Times New Roman" pitchFamily="18" charset="0"/>
              </a:rPr>
              <a:t>2</a:t>
            </a:r>
            <a:endParaRPr lang="en-US" sz="1400">
              <a:solidFill>
                <a:prstClr val="black"/>
              </a:solidFill>
              <a:latin typeface="Times New Roman" pitchFamily="18" charset="0"/>
            </a:endParaRPr>
          </a:p>
        </p:txBody>
      </p:sp>
      <p:sp>
        <p:nvSpPr>
          <p:cNvPr id="186413" name="Rectangle 45"/>
          <p:cNvSpPr>
            <a:spLocks noChangeArrowheads="1"/>
          </p:cNvSpPr>
          <p:nvPr/>
        </p:nvSpPr>
        <p:spPr bwMode="auto">
          <a:xfrm>
            <a:off x="7278688" y="4322763"/>
            <a:ext cx="157094" cy="338554"/>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2200" i="1">
                <a:solidFill>
                  <a:srgbClr val="1F1A17"/>
                </a:solidFill>
                <a:latin typeface="Times New Roman" pitchFamily="18" charset="0"/>
              </a:rPr>
              <a:t>Y</a:t>
            </a:r>
            <a:endParaRPr lang="en-US" sz="1400">
              <a:solidFill>
                <a:prstClr val="black"/>
              </a:solidFill>
              <a:latin typeface="Times New Roman" pitchFamily="18" charset="0"/>
            </a:endParaRPr>
          </a:p>
        </p:txBody>
      </p:sp>
      <p:sp>
        <p:nvSpPr>
          <p:cNvPr id="186414" name="Rectangle 46"/>
          <p:cNvSpPr>
            <a:spLocks noChangeArrowheads="1"/>
          </p:cNvSpPr>
          <p:nvPr/>
        </p:nvSpPr>
        <p:spPr bwMode="auto">
          <a:xfrm>
            <a:off x="7397750" y="4513264"/>
            <a:ext cx="69850" cy="168275"/>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100">
                <a:solidFill>
                  <a:srgbClr val="1F1A17"/>
                </a:solidFill>
                <a:latin typeface="Times New Roman" pitchFamily="18" charset="0"/>
              </a:rPr>
              <a:t>3</a:t>
            </a:r>
            <a:endParaRPr lang="en-US" sz="1400">
              <a:solidFill>
                <a:prstClr val="black"/>
              </a:solidFill>
              <a:latin typeface="Times New Roman" pitchFamily="18" charset="0"/>
            </a:endParaRPr>
          </a:p>
        </p:txBody>
      </p:sp>
      <p:sp>
        <p:nvSpPr>
          <p:cNvPr id="186415" name="Rectangle 47"/>
          <p:cNvSpPr>
            <a:spLocks noChangeArrowheads="1"/>
          </p:cNvSpPr>
          <p:nvPr/>
        </p:nvSpPr>
        <p:spPr bwMode="auto">
          <a:xfrm>
            <a:off x="7278688" y="4703763"/>
            <a:ext cx="157094" cy="338554"/>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2200" i="1">
                <a:solidFill>
                  <a:srgbClr val="1F1A17"/>
                </a:solidFill>
                <a:latin typeface="Times New Roman" pitchFamily="18" charset="0"/>
              </a:rPr>
              <a:t>Y</a:t>
            </a:r>
            <a:endParaRPr lang="en-US" sz="1400">
              <a:solidFill>
                <a:prstClr val="black"/>
              </a:solidFill>
              <a:latin typeface="Times New Roman" pitchFamily="18" charset="0"/>
            </a:endParaRPr>
          </a:p>
        </p:txBody>
      </p:sp>
      <p:sp>
        <p:nvSpPr>
          <p:cNvPr id="186416" name="Rectangle 48"/>
          <p:cNvSpPr>
            <a:spLocks noChangeArrowheads="1"/>
          </p:cNvSpPr>
          <p:nvPr/>
        </p:nvSpPr>
        <p:spPr bwMode="auto">
          <a:xfrm>
            <a:off x="7397750" y="4895851"/>
            <a:ext cx="69850" cy="168275"/>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100">
                <a:solidFill>
                  <a:srgbClr val="1F1A17"/>
                </a:solidFill>
                <a:latin typeface="Times New Roman" pitchFamily="18" charset="0"/>
              </a:rPr>
              <a:t>4</a:t>
            </a:r>
            <a:endParaRPr lang="en-US" sz="1400">
              <a:solidFill>
                <a:prstClr val="black"/>
              </a:solidFill>
              <a:latin typeface="Times New Roman" pitchFamily="18" charset="0"/>
            </a:endParaRPr>
          </a:p>
        </p:txBody>
      </p:sp>
      <p:sp>
        <p:nvSpPr>
          <p:cNvPr id="186417" name="Rectangle 49"/>
          <p:cNvSpPr>
            <a:spLocks noChangeArrowheads="1"/>
          </p:cNvSpPr>
          <p:nvPr/>
        </p:nvSpPr>
        <p:spPr bwMode="auto">
          <a:xfrm>
            <a:off x="7278688" y="5086350"/>
            <a:ext cx="157094" cy="338554"/>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2200" i="1">
                <a:solidFill>
                  <a:srgbClr val="1F1A17"/>
                </a:solidFill>
                <a:latin typeface="Times New Roman" pitchFamily="18" charset="0"/>
              </a:rPr>
              <a:t>Y</a:t>
            </a:r>
            <a:endParaRPr lang="en-US" sz="1400">
              <a:solidFill>
                <a:prstClr val="black"/>
              </a:solidFill>
              <a:latin typeface="Times New Roman" pitchFamily="18" charset="0"/>
            </a:endParaRPr>
          </a:p>
        </p:txBody>
      </p:sp>
      <p:sp>
        <p:nvSpPr>
          <p:cNvPr id="186418" name="Rectangle 50"/>
          <p:cNvSpPr>
            <a:spLocks noChangeArrowheads="1"/>
          </p:cNvSpPr>
          <p:nvPr/>
        </p:nvSpPr>
        <p:spPr bwMode="auto">
          <a:xfrm>
            <a:off x="7397750" y="5270501"/>
            <a:ext cx="69850" cy="168275"/>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100">
                <a:solidFill>
                  <a:srgbClr val="1F1A17"/>
                </a:solidFill>
                <a:latin typeface="Times New Roman" pitchFamily="18" charset="0"/>
              </a:rPr>
              <a:t>5</a:t>
            </a:r>
            <a:endParaRPr lang="en-US" sz="1400">
              <a:solidFill>
                <a:prstClr val="black"/>
              </a:solidFill>
              <a:latin typeface="Times New Roman" pitchFamily="18" charset="0"/>
            </a:endParaRPr>
          </a:p>
        </p:txBody>
      </p:sp>
      <p:sp>
        <p:nvSpPr>
          <p:cNvPr id="186419" name="Rectangle 51"/>
          <p:cNvSpPr>
            <a:spLocks noChangeArrowheads="1"/>
          </p:cNvSpPr>
          <p:nvPr/>
        </p:nvSpPr>
        <p:spPr bwMode="auto">
          <a:xfrm>
            <a:off x="7278688" y="5467351"/>
            <a:ext cx="149080" cy="323165"/>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2100" i="1">
                <a:solidFill>
                  <a:srgbClr val="1F1A17"/>
                </a:solidFill>
                <a:latin typeface="Times New Roman" pitchFamily="18" charset="0"/>
              </a:rPr>
              <a:t>Y</a:t>
            </a:r>
            <a:endParaRPr lang="en-US" sz="1400">
              <a:solidFill>
                <a:prstClr val="black"/>
              </a:solidFill>
              <a:latin typeface="Times New Roman" pitchFamily="18" charset="0"/>
            </a:endParaRPr>
          </a:p>
        </p:txBody>
      </p:sp>
      <p:sp>
        <p:nvSpPr>
          <p:cNvPr id="186420" name="Rectangle 52"/>
          <p:cNvSpPr>
            <a:spLocks noChangeArrowheads="1"/>
          </p:cNvSpPr>
          <p:nvPr/>
        </p:nvSpPr>
        <p:spPr bwMode="auto">
          <a:xfrm>
            <a:off x="7397750" y="5653089"/>
            <a:ext cx="69850" cy="168275"/>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100">
                <a:solidFill>
                  <a:srgbClr val="1F1A17"/>
                </a:solidFill>
                <a:latin typeface="Times New Roman" pitchFamily="18" charset="0"/>
              </a:rPr>
              <a:t>6</a:t>
            </a:r>
            <a:endParaRPr lang="en-US" sz="1400">
              <a:solidFill>
                <a:prstClr val="black"/>
              </a:solidFill>
              <a:latin typeface="Times New Roman" pitchFamily="18" charset="0"/>
            </a:endParaRPr>
          </a:p>
        </p:txBody>
      </p:sp>
      <p:sp>
        <p:nvSpPr>
          <p:cNvPr id="186421" name="Rectangle 53"/>
          <p:cNvSpPr>
            <a:spLocks noChangeArrowheads="1"/>
          </p:cNvSpPr>
          <p:nvPr/>
        </p:nvSpPr>
        <p:spPr bwMode="auto">
          <a:xfrm>
            <a:off x="7278688" y="5849938"/>
            <a:ext cx="157094" cy="338554"/>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2200" i="1">
                <a:solidFill>
                  <a:srgbClr val="1F1A17"/>
                </a:solidFill>
                <a:latin typeface="Times New Roman" pitchFamily="18" charset="0"/>
              </a:rPr>
              <a:t>Y</a:t>
            </a:r>
            <a:endParaRPr lang="en-US" sz="1400">
              <a:solidFill>
                <a:prstClr val="black"/>
              </a:solidFill>
              <a:latin typeface="Times New Roman" pitchFamily="18" charset="0"/>
            </a:endParaRPr>
          </a:p>
        </p:txBody>
      </p:sp>
      <p:sp>
        <p:nvSpPr>
          <p:cNvPr id="186422" name="Rectangle 54"/>
          <p:cNvSpPr>
            <a:spLocks noChangeArrowheads="1"/>
          </p:cNvSpPr>
          <p:nvPr/>
        </p:nvSpPr>
        <p:spPr bwMode="auto">
          <a:xfrm>
            <a:off x="7397750" y="6034089"/>
            <a:ext cx="69850" cy="168275"/>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100">
                <a:solidFill>
                  <a:srgbClr val="1F1A17"/>
                </a:solidFill>
                <a:latin typeface="Times New Roman" pitchFamily="18" charset="0"/>
              </a:rPr>
              <a:t>7</a:t>
            </a:r>
            <a:endParaRPr lang="en-US" sz="1400">
              <a:solidFill>
                <a:prstClr val="black"/>
              </a:solidFill>
              <a:latin typeface="Times New Roman" pitchFamily="18" charset="0"/>
            </a:endParaRPr>
          </a:p>
        </p:txBody>
      </p:sp>
      <p:sp>
        <p:nvSpPr>
          <p:cNvPr id="186423" name="Rectangle 55"/>
          <p:cNvSpPr>
            <a:spLocks noChangeArrowheads="1"/>
          </p:cNvSpPr>
          <p:nvPr/>
        </p:nvSpPr>
        <p:spPr bwMode="auto">
          <a:xfrm>
            <a:off x="7259638" y="996950"/>
            <a:ext cx="173124" cy="338554"/>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2200" i="1">
                <a:solidFill>
                  <a:srgbClr val="1F1A17"/>
                </a:solidFill>
                <a:latin typeface="Times New Roman" pitchFamily="18" charset="0"/>
              </a:rPr>
              <a:t>A</a:t>
            </a:r>
            <a:endParaRPr lang="en-US" sz="1400">
              <a:solidFill>
                <a:prstClr val="black"/>
              </a:solidFill>
              <a:latin typeface="Times New Roman" pitchFamily="18" charset="0"/>
            </a:endParaRPr>
          </a:p>
        </p:txBody>
      </p:sp>
      <p:sp>
        <p:nvSpPr>
          <p:cNvPr id="186424" name="Rectangle 56"/>
          <p:cNvSpPr>
            <a:spLocks noChangeArrowheads="1"/>
          </p:cNvSpPr>
          <p:nvPr/>
        </p:nvSpPr>
        <p:spPr bwMode="auto">
          <a:xfrm>
            <a:off x="7397750" y="1181101"/>
            <a:ext cx="69850" cy="168275"/>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100">
                <a:solidFill>
                  <a:srgbClr val="1F1A17"/>
                </a:solidFill>
                <a:latin typeface="Times New Roman" pitchFamily="18" charset="0"/>
              </a:rPr>
              <a:t>1</a:t>
            </a:r>
            <a:endParaRPr lang="en-US" sz="1400">
              <a:solidFill>
                <a:prstClr val="black"/>
              </a:solidFill>
              <a:latin typeface="Times New Roman" pitchFamily="18" charset="0"/>
            </a:endParaRPr>
          </a:p>
        </p:txBody>
      </p:sp>
      <p:sp>
        <p:nvSpPr>
          <p:cNvPr id="186425" name="Rectangle 57"/>
          <p:cNvSpPr>
            <a:spLocks noChangeArrowheads="1"/>
          </p:cNvSpPr>
          <p:nvPr/>
        </p:nvSpPr>
        <p:spPr bwMode="auto">
          <a:xfrm>
            <a:off x="7259638" y="1398588"/>
            <a:ext cx="173124" cy="338554"/>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2200" i="1">
                <a:solidFill>
                  <a:srgbClr val="1F1A17"/>
                </a:solidFill>
                <a:latin typeface="Times New Roman" pitchFamily="18" charset="0"/>
              </a:rPr>
              <a:t>A</a:t>
            </a:r>
            <a:endParaRPr lang="en-US" sz="1400">
              <a:solidFill>
                <a:prstClr val="black"/>
              </a:solidFill>
              <a:latin typeface="Times New Roman" pitchFamily="18" charset="0"/>
            </a:endParaRPr>
          </a:p>
        </p:txBody>
      </p:sp>
      <p:sp>
        <p:nvSpPr>
          <p:cNvPr id="186426" name="Rectangle 58"/>
          <p:cNvSpPr>
            <a:spLocks noChangeArrowheads="1"/>
          </p:cNvSpPr>
          <p:nvPr/>
        </p:nvSpPr>
        <p:spPr bwMode="auto">
          <a:xfrm>
            <a:off x="7397750" y="1589089"/>
            <a:ext cx="69850" cy="168275"/>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100">
                <a:solidFill>
                  <a:srgbClr val="1F1A17"/>
                </a:solidFill>
                <a:latin typeface="Times New Roman" pitchFamily="18" charset="0"/>
              </a:rPr>
              <a:t>2</a:t>
            </a:r>
            <a:endParaRPr lang="en-US" sz="1400">
              <a:solidFill>
                <a:prstClr val="black"/>
              </a:solidFill>
              <a:latin typeface="Times New Roman" pitchFamily="18" charset="0"/>
            </a:endParaRPr>
          </a:p>
        </p:txBody>
      </p:sp>
      <p:sp>
        <p:nvSpPr>
          <p:cNvPr id="186427" name="Rectangle 59"/>
          <p:cNvSpPr>
            <a:spLocks noChangeArrowheads="1"/>
          </p:cNvSpPr>
          <p:nvPr/>
        </p:nvSpPr>
        <p:spPr bwMode="auto">
          <a:xfrm>
            <a:off x="7196138" y="1800225"/>
            <a:ext cx="203582" cy="338554"/>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2200" i="1">
                <a:solidFill>
                  <a:srgbClr val="1F1A17"/>
                </a:solidFill>
                <a:latin typeface="Times New Roman" pitchFamily="18" charset="0"/>
              </a:rPr>
              <a:t>G</a:t>
            </a:r>
            <a:endParaRPr lang="en-US" sz="1400">
              <a:solidFill>
                <a:prstClr val="black"/>
              </a:solidFill>
              <a:latin typeface="Times New Roman" pitchFamily="18" charset="0"/>
            </a:endParaRPr>
          </a:p>
        </p:txBody>
      </p:sp>
      <p:sp>
        <p:nvSpPr>
          <p:cNvPr id="186428" name="Rectangle 60"/>
          <p:cNvSpPr>
            <a:spLocks noChangeArrowheads="1"/>
          </p:cNvSpPr>
          <p:nvPr/>
        </p:nvSpPr>
        <p:spPr bwMode="auto">
          <a:xfrm>
            <a:off x="7367588" y="1984376"/>
            <a:ext cx="69850" cy="168275"/>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100">
                <a:solidFill>
                  <a:srgbClr val="1F1A17"/>
                </a:solidFill>
                <a:latin typeface="Times New Roman" pitchFamily="18" charset="0"/>
              </a:rPr>
              <a:t>1</a:t>
            </a:r>
            <a:endParaRPr lang="en-US" sz="1400">
              <a:solidFill>
                <a:prstClr val="black"/>
              </a:solidFill>
              <a:latin typeface="Times New Roman" pitchFamily="18" charset="0"/>
            </a:endParaRPr>
          </a:p>
        </p:txBody>
      </p:sp>
      <p:sp>
        <p:nvSpPr>
          <p:cNvPr id="186429" name="Rectangle 61"/>
          <p:cNvSpPr>
            <a:spLocks noChangeArrowheads="1"/>
          </p:cNvSpPr>
          <p:nvPr/>
        </p:nvSpPr>
        <p:spPr bwMode="auto">
          <a:xfrm>
            <a:off x="7196138" y="2201863"/>
            <a:ext cx="203582" cy="338554"/>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2200" i="1">
                <a:solidFill>
                  <a:srgbClr val="1F1A17"/>
                </a:solidFill>
                <a:latin typeface="Times New Roman" pitchFamily="18" charset="0"/>
              </a:rPr>
              <a:t>G</a:t>
            </a:r>
            <a:endParaRPr lang="en-US" sz="1400">
              <a:solidFill>
                <a:prstClr val="black"/>
              </a:solidFill>
              <a:latin typeface="Times New Roman" pitchFamily="18" charset="0"/>
            </a:endParaRPr>
          </a:p>
        </p:txBody>
      </p:sp>
      <p:sp>
        <p:nvSpPr>
          <p:cNvPr id="186430" name="Rectangle 62"/>
          <p:cNvSpPr>
            <a:spLocks noChangeArrowheads="1"/>
          </p:cNvSpPr>
          <p:nvPr/>
        </p:nvSpPr>
        <p:spPr bwMode="auto">
          <a:xfrm>
            <a:off x="7391400" y="2386014"/>
            <a:ext cx="171450" cy="168275"/>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100">
                <a:solidFill>
                  <a:srgbClr val="1F1A17"/>
                </a:solidFill>
                <a:latin typeface="Times New Roman" pitchFamily="18" charset="0"/>
              </a:rPr>
              <a:t>2A</a:t>
            </a:r>
            <a:endParaRPr lang="en-US" sz="1400">
              <a:solidFill>
                <a:prstClr val="black"/>
              </a:solidFill>
              <a:latin typeface="Times New Roman" pitchFamily="18" charset="0"/>
            </a:endParaRPr>
          </a:p>
        </p:txBody>
      </p:sp>
      <p:sp>
        <p:nvSpPr>
          <p:cNvPr id="186431" name="Rectangle 63"/>
          <p:cNvSpPr>
            <a:spLocks noChangeArrowheads="1"/>
          </p:cNvSpPr>
          <p:nvPr/>
        </p:nvSpPr>
        <p:spPr bwMode="auto">
          <a:xfrm>
            <a:off x="7196138" y="2597150"/>
            <a:ext cx="203582" cy="338554"/>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2200" i="1">
                <a:solidFill>
                  <a:srgbClr val="1F1A17"/>
                </a:solidFill>
                <a:latin typeface="Times New Roman" pitchFamily="18" charset="0"/>
              </a:rPr>
              <a:t>G</a:t>
            </a:r>
            <a:endParaRPr lang="en-US" sz="1400">
              <a:solidFill>
                <a:prstClr val="black"/>
              </a:solidFill>
              <a:latin typeface="Times New Roman" pitchFamily="18" charset="0"/>
            </a:endParaRPr>
          </a:p>
        </p:txBody>
      </p:sp>
      <p:sp>
        <p:nvSpPr>
          <p:cNvPr id="186432" name="Rectangle 64"/>
          <p:cNvSpPr>
            <a:spLocks noChangeArrowheads="1"/>
          </p:cNvSpPr>
          <p:nvPr/>
        </p:nvSpPr>
        <p:spPr bwMode="auto">
          <a:xfrm>
            <a:off x="7391401" y="2787651"/>
            <a:ext cx="163513" cy="168275"/>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1100">
                <a:solidFill>
                  <a:srgbClr val="1F1A17"/>
                </a:solidFill>
                <a:latin typeface="Times New Roman" pitchFamily="18" charset="0"/>
              </a:rPr>
              <a:t>2B</a:t>
            </a:r>
            <a:endParaRPr lang="en-US" sz="1400">
              <a:solidFill>
                <a:prstClr val="black"/>
              </a:solidFill>
              <a:latin typeface="Times New Roman" pitchFamily="18" charset="0"/>
            </a:endParaRPr>
          </a:p>
        </p:txBody>
      </p:sp>
      <p:sp>
        <p:nvSpPr>
          <p:cNvPr id="186433" name="Freeform 65"/>
          <p:cNvSpPr>
            <a:spLocks noEditPoints="1"/>
          </p:cNvSpPr>
          <p:nvPr/>
        </p:nvSpPr>
        <p:spPr bwMode="auto">
          <a:xfrm flipV="1">
            <a:off x="7583489" y="1828801"/>
            <a:ext cx="2484437" cy="315913"/>
          </a:xfrm>
          <a:custGeom>
            <a:avLst/>
            <a:gdLst/>
            <a:ahLst/>
            <a:cxnLst>
              <a:cxn ang="0">
                <a:pos x="432" y="178"/>
              </a:cxn>
              <a:cxn ang="0">
                <a:pos x="0" y="149"/>
              </a:cxn>
              <a:cxn ang="0">
                <a:pos x="444" y="162"/>
              </a:cxn>
              <a:cxn ang="0">
                <a:pos x="444" y="178"/>
              </a:cxn>
              <a:cxn ang="0">
                <a:pos x="444" y="162"/>
              </a:cxn>
              <a:cxn ang="0">
                <a:pos x="444" y="12"/>
              </a:cxn>
              <a:cxn ang="0">
                <a:pos x="415" y="162"/>
              </a:cxn>
              <a:cxn ang="0">
                <a:pos x="432" y="0"/>
              </a:cxn>
              <a:cxn ang="0">
                <a:pos x="415" y="0"/>
              </a:cxn>
              <a:cxn ang="0">
                <a:pos x="415" y="12"/>
              </a:cxn>
              <a:cxn ang="0">
                <a:pos x="888" y="25"/>
              </a:cxn>
              <a:cxn ang="0">
                <a:pos x="432" y="0"/>
              </a:cxn>
              <a:cxn ang="0">
                <a:pos x="901" y="12"/>
              </a:cxn>
              <a:cxn ang="0">
                <a:pos x="901" y="0"/>
              </a:cxn>
              <a:cxn ang="0">
                <a:pos x="888" y="0"/>
              </a:cxn>
              <a:cxn ang="0">
                <a:pos x="876" y="170"/>
              </a:cxn>
              <a:cxn ang="0">
                <a:pos x="901" y="12"/>
              </a:cxn>
              <a:cxn ang="0">
                <a:pos x="888" y="182"/>
              </a:cxn>
              <a:cxn ang="0">
                <a:pos x="876" y="182"/>
              </a:cxn>
              <a:cxn ang="0">
                <a:pos x="888" y="182"/>
              </a:cxn>
              <a:cxn ang="0">
                <a:pos x="1490" y="178"/>
              </a:cxn>
              <a:cxn ang="0">
                <a:pos x="888" y="158"/>
              </a:cxn>
              <a:cxn ang="0">
                <a:pos x="1503" y="162"/>
              </a:cxn>
              <a:cxn ang="0">
                <a:pos x="1503" y="178"/>
              </a:cxn>
              <a:cxn ang="0">
                <a:pos x="1503" y="162"/>
              </a:cxn>
              <a:cxn ang="0">
                <a:pos x="1503" y="12"/>
              </a:cxn>
              <a:cxn ang="0">
                <a:pos x="1473" y="162"/>
              </a:cxn>
              <a:cxn ang="0">
                <a:pos x="1490" y="0"/>
              </a:cxn>
              <a:cxn ang="0">
                <a:pos x="1473" y="0"/>
              </a:cxn>
              <a:cxn ang="0">
                <a:pos x="1473" y="12"/>
              </a:cxn>
              <a:cxn ang="0">
                <a:pos x="1490" y="29"/>
              </a:cxn>
              <a:cxn ang="0">
                <a:pos x="1565" y="0"/>
              </a:cxn>
            </a:cxnLst>
            <a:rect l="0" t="0" r="r" b="b"/>
            <a:pathLst>
              <a:path w="1565" h="182">
                <a:moveTo>
                  <a:pt x="444" y="162"/>
                </a:moveTo>
                <a:lnTo>
                  <a:pt x="432" y="178"/>
                </a:lnTo>
                <a:lnTo>
                  <a:pt x="0" y="178"/>
                </a:lnTo>
                <a:lnTo>
                  <a:pt x="0" y="149"/>
                </a:lnTo>
                <a:lnTo>
                  <a:pt x="432" y="149"/>
                </a:lnTo>
                <a:lnTo>
                  <a:pt x="444" y="162"/>
                </a:lnTo>
                <a:close/>
                <a:moveTo>
                  <a:pt x="444" y="162"/>
                </a:moveTo>
                <a:lnTo>
                  <a:pt x="444" y="178"/>
                </a:lnTo>
                <a:lnTo>
                  <a:pt x="432" y="178"/>
                </a:lnTo>
                <a:lnTo>
                  <a:pt x="444" y="162"/>
                </a:lnTo>
                <a:close/>
                <a:moveTo>
                  <a:pt x="432" y="0"/>
                </a:moveTo>
                <a:lnTo>
                  <a:pt x="444" y="12"/>
                </a:lnTo>
                <a:lnTo>
                  <a:pt x="444" y="162"/>
                </a:lnTo>
                <a:lnTo>
                  <a:pt x="415" y="162"/>
                </a:lnTo>
                <a:lnTo>
                  <a:pt x="415" y="12"/>
                </a:lnTo>
                <a:lnTo>
                  <a:pt x="432" y="0"/>
                </a:lnTo>
                <a:close/>
                <a:moveTo>
                  <a:pt x="415" y="12"/>
                </a:moveTo>
                <a:lnTo>
                  <a:pt x="415" y="0"/>
                </a:lnTo>
                <a:lnTo>
                  <a:pt x="432" y="0"/>
                </a:lnTo>
                <a:lnTo>
                  <a:pt x="415" y="12"/>
                </a:lnTo>
                <a:close/>
                <a:moveTo>
                  <a:pt x="901" y="12"/>
                </a:moveTo>
                <a:lnTo>
                  <a:pt x="888" y="25"/>
                </a:lnTo>
                <a:lnTo>
                  <a:pt x="432" y="25"/>
                </a:lnTo>
                <a:lnTo>
                  <a:pt x="432" y="0"/>
                </a:lnTo>
                <a:lnTo>
                  <a:pt x="888" y="0"/>
                </a:lnTo>
                <a:lnTo>
                  <a:pt x="901" y="12"/>
                </a:lnTo>
                <a:close/>
                <a:moveTo>
                  <a:pt x="888" y="0"/>
                </a:moveTo>
                <a:lnTo>
                  <a:pt x="901" y="0"/>
                </a:lnTo>
                <a:lnTo>
                  <a:pt x="901" y="12"/>
                </a:lnTo>
                <a:lnTo>
                  <a:pt x="888" y="0"/>
                </a:lnTo>
                <a:close/>
                <a:moveTo>
                  <a:pt x="888" y="182"/>
                </a:moveTo>
                <a:lnTo>
                  <a:pt x="876" y="170"/>
                </a:lnTo>
                <a:lnTo>
                  <a:pt x="876" y="12"/>
                </a:lnTo>
                <a:lnTo>
                  <a:pt x="901" y="12"/>
                </a:lnTo>
                <a:lnTo>
                  <a:pt x="901" y="170"/>
                </a:lnTo>
                <a:lnTo>
                  <a:pt x="888" y="182"/>
                </a:lnTo>
                <a:close/>
                <a:moveTo>
                  <a:pt x="888" y="182"/>
                </a:moveTo>
                <a:lnTo>
                  <a:pt x="876" y="182"/>
                </a:lnTo>
                <a:lnTo>
                  <a:pt x="876" y="170"/>
                </a:lnTo>
                <a:lnTo>
                  <a:pt x="888" y="182"/>
                </a:lnTo>
                <a:close/>
                <a:moveTo>
                  <a:pt x="1503" y="162"/>
                </a:moveTo>
                <a:lnTo>
                  <a:pt x="1490" y="178"/>
                </a:lnTo>
                <a:lnTo>
                  <a:pt x="888" y="182"/>
                </a:lnTo>
                <a:lnTo>
                  <a:pt x="888" y="158"/>
                </a:lnTo>
                <a:lnTo>
                  <a:pt x="1490" y="149"/>
                </a:lnTo>
                <a:lnTo>
                  <a:pt x="1503" y="162"/>
                </a:lnTo>
                <a:close/>
                <a:moveTo>
                  <a:pt x="1503" y="162"/>
                </a:moveTo>
                <a:lnTo>
                  <a:pt x="1503" y="178"/>
                </a:lnTo>
                <a:lnTo>
                  <a:pt x="1490" y="178"/>
                </a:lnTo>
                <a:lnTo>
                  <a:pt x="1503" y="162"/>
                </a:lnTo>
                <a:close/>
                <a:moveTo>
                  <a:pt x="1490" y="0"/>
                </a:moveTo>
                <a:lnTo>
                  <a:pt x="1503" y="12"/>
                </a:lnTo>
                <a:lnTo>
                  <a:pt x="1503" y="162"/>
                </a:lnTo>
                <a:lnTo>
                  <a:pt x="1473" y="162"/>
                </a:lnTo>
                <a:lnTo>
                  <a:pt x="1473" y="12"/>
                </a:lnTo>
                <a:lnTo>
                  <a:pt x="1490" y="0"/>
                </a:lnTo>
                <a:close/>
                <a:moveTo>
                  <a:pt x="1473" y="12"/>
                </a:moveTo>
                <a:lnTo>
                  <a:pt x="1473" y="0"/>
                </a:lnTo>
                <a:lnTo>
                  <a:pt x="1490" y="0"/>
                </a:lnTo>
                <a:lnTo>
                  <a:pt x="1473" y="12"/>
                </a:lnTo>
                <a:close/>
                <a:moveTo>
                  <a:pt x="1565" y="29"/>
                </a:moveTo>
                <a:lnTo>
                  <a:pt x="1490" y="29"/>
                </a:lnTo>
                <a:lnTo>
                  <a:pt x="1490" y="0"/>
                </a:lnTo>
                <a:lnTo>
                  <a:pt x="1565" y="0"/>
                </a:lnTo>
                <a:lnTo>
                  <a:pt x="1565" y="29"/>
                </a:lnTo>
                <a:close/>
              </a:path>
            </a:pathLst>
          </a:custGeom>
          <a:solidFill>
            <a:srgbClr val="DA251D"/>
          </a:solidFill>
          <a:ln w="9525">
            <a:noFill/>
            <a:round/>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34" name="Freeform 66"/>
          <p:cNvSpPr>
            <a:spLocks noEditPoints="1"/>
          </p:cNvSpPr>
          <p:nvPr/>
        </p:nvSpPr>
        <p:spPr bwMode="auto">
          <a:xfrm>
            <a:off x="8291514" y="4006850"/>
            <a:ext cx="1792287" cy="46038"/>
          </a:xfrm>
          <a:custGeom>
            <a:avLst/>
            <a:gdLst/>
            <a:ahLst/>
            <a:cxnLst>
              <a:cxn ang="0">
                <a:pos x="606" y="0"/>
              </a:cxn>
              <a:cxn ang="0">
                <a:pos x="606" y="29"/>
              </a:cxn>
              <a:cxn ang="0">
                <a:pos x="0" y="29"/>
              </a:cxn>
              <a:cxn ang="0">
                <a:pos x="0" y="0"/>
              </a:cxn>
              <a:cxn ang="0">
                <a:pos x="606" y="0"/>
              </a:cxn>
              <a:cxn ang="0">
                <a:pos x="1129" y="29"/>
              </a:cxn>
              <a:cxn ang="0">
                <a:pos x="606" y="29"/>
              </a:cxn>
              <a:cxn ang="0">
                <a:pos x="606" y="0"/>
              </a:cxn>
              <a:cxn ang="0">
                <a:pos x="1129" y="0"/>
              </a:cxn>
              <a:cxn ang="0">
                <a:pos x="1129" y="29"/>
              </a:cxn>
            </a:cxnLst>
            <a:rect l="0" t="0" r="r" b="b"/>
            <a:pathLst>
              <a:path w="1129" h="29">
                <a:moveTo>
                  <a:pt x="606" y="0"/>
                </a:moveTo>
                <a:lnTo>
                  <a:pt x="606" y="29"/>
                </a:lnTo>
                <a:lnTo>
                  <a:pt x="0" y="29"/>
                </a:lnTo>
                <a:lnTo>
                  <a:pt x="0" y="0"/>
                </a:lnTo>
                <a:lnTo>
                  <a:pt x="606" y="0"/>
                </a:lnTo>
                <a:close/>
                <a:moveTo>
                  <a:pt x="1129" y="29"/>
                </a:moveTo>
                <a:lnTo>
                  <a:pt x="606" y="29"/>
                </a:lnTo>
                <a:lnTo>
                  <a:pt x="606" y="0"/>
                </a:lnTo>
                <a:lnTo>
                  <a:pt x="1129" y="0"/>
                </a:lnTo>
                <a:lnTo>
                  <a:pt x="1129" y="29"/>
                </a:lnTo>
                <a:close/>
              </a:path>
            </a:pathLst>
          </a:custGeom>
          <a:solidFill>
            <a:srgbClr val="28166F"/>
          </a:solidFill>
          <a:ln w="9525">
            <a:noFill/>
            <a:round/>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35" name="Rectangle 67"/>
          <p:cNvSpPr>
            <a:spLocks noChangeArrowheads="1"/>
          </p:cNvSpPr>
          <p:nvPr/>
        </p:nvSpPr>
        <p:spPr bwMode="auto">
          <a:xfrm>
            <a:off x="7632700" y="4006850"/>
            <a:ext cx="414338" cy="46038"/>
          </a:xfrm>
          <a:prstGeom prst="rect">
            <a:avLst/>
          </a:prstGeom>
          <a:solidFill>
            <a:srgbClr val="28166F"/>
          </a:solidFill>
          <a:ln w="9525">
            <a:noFill/>
            <a:miter lim="800000"/>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36" name="Freeform 68"/>
          <p:cNvSpPr>
            <a:spLocks noEditPoints="1"/>
          </p:cNvSpPr>
          <p:nvPr/>
        </p:nvSpPr>
        <p:spPr bwMode="auto">
          <a:xfrm>
            <a:off x="8027989" y="4032250"/>
            <a:ext cx="288925" cy="223838"/>
          </a:xfrm>
          <a:custGeom>
            <a:avLst/>
            <a:gdLst/>
            <a:ahLst/>
            <a:cxnLst>
              <a:cxn ang="0">
                <a:pos x="166" y="141"/>
              </a:cxn>
              <a:cxn ang="0">
                <a:pos x="153" y="125"/>
              </a:cxn>
              <a:cxn ang="0">
                <a:pos x="153" y="0"/>
              </a:cxn>
              <a:cxn ang="0">
                <a:pos x="182" y="0"/>
              </a:cxn>
              <a:cxn ang="0">
                <a:pos x="182" y="125"/>
              </a:cxn>
              <a:cxn ang="0">
                <a:pos x="166" y="141"/>
              </a:cxn>
              <a:cxn ang="0">
                <a:pos x="182" y="125"/>
              </a:cxn>
              <a:cxn ang="0">
                <a:pos x="182" y="141"/>
              </a:cxn>
              <a:cxn ang="0">
                <a:pos x="166" y="141"/>
              </a:cxn>
              <a:cxn ang="0">
                <a:pos x="182" y="125"/>
              </a:cxn>
              <a:cxn ang="0">
                <a:pos x="0" y="125"/>
              </a:cxn>
              <a:cxn ang="0">
                <a:pos x="16" y="112"/>
              </a:cxn>
              <a:cxn ang="0">
                <a:pos x="166" y="112"/>
              </a:cxn>
              <a:cxn ang="0">
                <a:pos x="166" y="141"/>
              </a:cxn>
              <a:cxn ang="0">
                <a:pos x="16" y="141"/>
              </a:cxn>
              <a:cxn ang="0">
                <a:pos x="0" y="125"/>
              </a:cxn>
              <a:cxn ang="0">
                <a:pos x="16" y="141"/>
              </a:cxn>
              <a:cxn ang="0">
                <a:pos x="0" y="141"/>
              </a:cxn>
              <a:cxn ang="0">
                <a:pos x="0" y="125"/>
              </a:cxn>
              <a:cxn ang="0">
                <a:pos x="16" y="141"/>
              </a:cxn>
              <a:cxn ang="0">
                <a:pos x="29" y="0"/>
              </a:cxn>
              <a:cxn ang="0">
                <a:pos x="29" y="125"/>
              </a:cxn>
              <a:cxn ang="0">
                <a:pos x="0" y="125"/>
              </a:cxn>
              <a:cxn ang="0">
                <a:pos x="0" y="0"/>
              </a:cxn>
              <a:cxn ang="0">
                <a:pos x="29" y="0"/>
              </a:cxn>
            </a:cxnLst>
            <a:rect l="0" t="0" r="r" b="b"/>
            <a:pathLst>
              <a:path w="182" h="141">
                <a:moveTo>
                  <a:pt x="166" y="141"/>
                </a:moveTo>
                <a:lnTo>
                  <a:pt x="153" y="125"/>
                </a:lnTo>
                <a:lnTo>
                  <a:pt x="153" y="0"/>
                </a:lnTo>
                <a:lnTo>
                  <a:pt x="182" y="0"/>
                </a:lnTo>
                <a:lnTo>
                  <a:pt x="182" y="125"/>
                </a:lnTo>
                <a:lnTo>
                  <a:pt x="166" y="141"/>
                </a:lnTo>
                <a:close/>
                <a:moveTo>
                  <a:pt x="182" y="125"/>
                </a:moveTo>
                <a:lnTo>
                  <a:pt x="182" y="141"/>
                </a:lnTo>
                <a:lnTo>
                  <a:pt x="166" y="141"/>
                </a:lnTo>
                <a:lnTo>
                  <a:pt x="182" y="125"/>
                </a:lnTo>
                <a:close/>
                <a:moveTo>
                  <a:pt x="0" y="125"/>
                </a:moveTo>
                <a:lnTo>
                  <a:pt x="16" y="112"/>
                </a:lnTo>
                <a:lnTo>
                  <a:pt x="166" y="112"/>
                </a:lnTo>
                <a:lnTo>
                  <a:pt x="166" y="141"/>
                </a:lnTo>
                <a:lnTo>
                  <a:pt x="16" y="141"/>
                </a:lnTo>
                <a:lnTo>
                  <a:pt x="0" y="125"/>
                </a:lnTo>
                <a:close/>
                <a:moveTo>
                  <a:pt x="16" y="141"/>
                </a:moveTo>
                <a:lnTo>
                  <a:pt x="0" y="141"/>
                </a:lnTo>
                <a:lnTo>
                  <a:pt x="0" y="125"/>
                </a:lnTo>
                <a:lnTo>
                  <a:pt x="16" y="141"/>
                </a:lnTo>
                <a:close/>
                <a:moveTo>
                  <a:pt x="29" y="0"/>
                </a:moveTo>
                <a:lnTo>
                  <a:pt x="29" y="125"/>
                </a:lnTo>
                <a:lnTo>
                  <a:pt x="0" y="125"/>
                </a:lnTo>
                <a:lnTo>
                  <a:pt x="0" y="0"/>
                </a:lnTo>
                <a:lnTo>
                  <a:pt x="29" y="0"/>
                </a:lnTo>
                <a:close/>
              </a:path>
            </a:pathLst>
          </a:custGeom>
          <a:solidFill>
            <a:srgbClr val="DA251D"/>
          </a:solidFill>
          <a:ln w="9525">
            <a:noFill/>
            <a:round/>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37" name="Freeform 69"/>
          <p:cNvSpPr>
            <a:spLocks noEditPoints="1"/>
          </p:cNvSpPr>
          <p:nvPr/>
        </p:nvSpPr>
        <p:spPr bwMode="auto">
          <a:xfrm>
            <a:off x="8534400" y="4395788"/>
            <a:ext cx="1430338" cy="38100"/>
          </a:xfrm>
          <a:custGeom>
            <a:avLst/>
            <a:gdLst/>
            <a:ahLst/>
            <a:cxnLst>
              <a:cxn ang="0">
                <a:pos x="482" y="0"/>
              </a:cxn>
              <a:cxn ang="0">
                <a:pos x="482" y="24"/>
              </a:cxn>
              <a:cxn ang="0">
                <a:pos x="0" y="24"/>
              </a:cxn>
              <a:cxn ang="0">
                <a:pos x="0" y="0"/>
              </a:cxn>
              <a:cxn ang="0">
                <a:pos x="482" y="0"/>
              </a:cxn>
              <a:cxn ang="0">
                <a:pos x="901" y="24"/>
              </a:cxn>
              <a:cxn ang="0">
                <a:pos x="482" y="24"/>
              </a:cxn>
              <a:cxn ang="0">
                <a:pos x="482" y="0"/>
              </a:cxn>
              <a:cxn ang="0">
                <a:pos x="901" y="0"/>
              </a:cxn>
              <a:cxn ang="0">
                <a:pos x="901" y="24"/>
              </a:cxn>
            </a:cxnLst>
            <a:rect l="0" t="0" r="r" b="b"/>
            <a:pathLst>
              <a:path w="901" h="24">
                <a:moveTo>
                  <a:pt x="482" y="0"/>
                </a:moveTo>
                <a:lnTo>
                  <a:pt x="482" y="24"/>
                </a:lnTo>
                <a:lnTo>
                  <a:pt x="0" y="24"/>
                </a:lnTo>
                <a:lnTo>
                  <a:pt x="0" y="0"/>
                </a:lnTo>
                <a:lnTo>
                  <a:pt x="482" y="0"/>
                </a:lnTo>
                <a:close/>
                <a:moveTo>
                  <a:pt x="901" y="24"/>
                </a:moveTo>
                <a:lnTo>
                  <a:pt x="482" y="24"/>
                </a:lnTo>
                <a:lnTo>
                  <a:pt x="482" y="0"/>
                </a:lnTo>
                <a:lnTo>
                  <a:pt x="901" y="0"/>
                </a:lnTo>
                <a:lnTo>
                  <a:pt x="901" y="24"/>
                </a:lnTo>
                <a:close/>
              </a:path>
            </a:pathLst>
          </a:custGeom>
          <a:solidFill>
            <a:srgbClr val="28166F"/>
          </a:solidFill>
          <a:ln w="9525">
            <a:noFill/>
            <a:round/>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38" name="Rectangle 70"/>
          <p:cNvSpPr>
            <a:spLocks noChangeArrowheads="1"/>
          </p:cNvSpPr>
          <p:nvPr/>
        </p:nvSpPr>
        <p:spPr bwMode="auto">
          <a:xfrm>
            <a:off x="7577138" y="4395788"/>
            <a:ext cx="704850" cy="38100"/>
          </a:xfrm>
          <a:prstGeom prst="rect">
            <a:avLst/>
          </a:prstGeom>
          <a:solidFill>
            <a:srgbClr val="28166F"/>
          </a:solidFill>
          <a:ln w="9525">
            <a:noFill/>
            <a:miter lim="800000"/>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39" name="Rectangle 71"/>
          <p:cNvSpPr>
            <a:spLocks noChangeArrowheads="1"/>
          </p:cNvSpPr>
          <p:nvPr/>
        </p:nvSpPr>
        <p:spPr bwMode="auto">
          <a:xfrm>
            <a:off x="8297864" y="4395788"/>
            <a:ext cx="236537" cy="38100"/>
          </a:xfrm>
          <a:prstGeom prst="rect">
            <a:avLst/>
          </a:prstGeom>
          <a:solidFill>
            <a:srgbClr val="DA251D"/>
          </a:solidFill>
          <a:ln w="9525">
            <a:noFill/>
            <a:miter lim="800000"/>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40" name="Rectangle 72"/>
          <p:cNvSpPr>
            <a:spLocks noChangeArrowheads="1"/>
          </p:cNvSpPr>
          <p:nvPr/>
        </p:nvSpPr>
        <p:spPr bwMode="auto">
          <a:xfrm>
            <a:off x="9971089" y="4395788"/>
            <a:ext cx="98425" cy="38100"/>
          </a:xfrm>
          <a:prstGeom prst="rect">
            <a:avLst/>
          </a:prstGeom>
          <a:solidFill>
            <a:srgbClr val="DA251D"/>
          </a:solidFill>
          <a:ln w="9525">
            <a:noFill/>
            <a:miter lim="800000"/>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41" name="Freeform 73"/>
          <p:cNvSpPr>
            <a:spLocks noEditPoints="1"/>
          </p:cNvSpPr>
          <p:nvPr/>
        </p:nvSpPr>
        <p:spPr bwMode="auto">
          <a:xfrm>
            <a:off x="8785226" y="4770439"/>
            <a:ext cx="1298575" cy="39687"/>
          </a:xfrm>
          <a:custGeom>
            <a:avLst/>
            <a:gdLst/>
            <a:ahLst/>
            <a:cxnLst>
              <a:cxn ang="0">
                <a:pos x="436" y="0"/>
              </a:cxn>
              <a:cxn ang="0">
                <a:pos x="436" y="25"/>
              </a:cxn>
              <a:cxn ang="0">
                <a:pos x="0" y="25"/>
              </a:cxn>
              <a:cxn ang="0">
                <a:pos x="0" y="0"/>
              </a:cxn>
              <a:cxn ang="0">
                <a:pos x="436" y="0"/>
              </a:cxn>
              <a:cxn ang="0">
                <a:pos x="436" y="0"/>
              </a:cxn>
              <a:cxn ang="0">
                <a:pos x="818" y="25"/>
              </a:cxn>
              <a:cxn ang="0">
                <a:pos x="436" y="25"/>
              </a:cxn>
              <a:cxn ang="0">
                <a:pos x="436" y="0"/>
              </a:cxn>
              <a:cxn ang="0">
                <a:pos x="818" y="0"/>
              </a:cxn>
              <a:cxn ang="0">
                <a:pos x="818" y="25"/>
              </a:cxn>
            </a:cxnLst>
            <a:rect l="0" t="0" r="r" b="b"/>
            <a:pathLst>
              <a:path w="818" h="25">
                <a:moveTo>
                  <a:pt x="436" y="0"/>
                </a:moveTo>
                <a:lnTo>
                  <a:pt x="436" y="25"/>
                </a:lnTo>
                <a:lnTo>
                  <a:pt x="0" y="25"/>
                </a:lnTo>
                <a:lnTo>
                  <a:pt x="0" y="0"/>
                </a:lnTo>
                <a:lnTo>
                  <a:pt x="436" y="0"/>
                </a:lnTo>
                <a:lnTo>
                  <a:pt x="436" y="0"/>
                </a:lnTo>
                <a:close/>
                <a:moveTo>
                  <a:pt x="818" y="25"/>
                </a:moveTo>
                <a:lnTo>
                  <a:pt x="436" y="25"/>
                </a:lnTo>
                <a:lnTo>
                  <a:pt x="436" y="0"/>
                </a:lnTo>
                <a:lnTo>
                  <a:pt x="818" y="0"/>
                </a:lnTo>
                <a:lnTo>
                  <a:pt x="818" y="25"/>
                </a:lnTo>
                <a:close/>
              </a:path>
            </a:pathLst>
          </a:custGeom>
          <a:solidFill>
            <a:srgbClr val="28166F"/>
          </a:solidFill>
          <a:ln w="9525">
            <a:noFill/>
            <a:round/>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42" name="Rectangle 74"/>
          <p:cNvSpPr>
            <a:spLocks noChangeArrowheads="1"/>
          </p:cNvSpPr>
          <p:nvPr/>
        </p:nvSpPr>
        <p:spPr bwMode="auto">
          <a:xfrm>
            <a:off x="7632700" y="4770439"/>
            <a:ext cx="909638" cy="39687"/>
          </a:xfrm>
          <a:prstGeom prst="rect">
            <a:avLst/>
          </a:prstGeom>
          <a:solidFill>
            <a:srgbClr val="28166F"/>
          </a:solidFill>
          <a:ln w="9525">
            <a:noFill/>
            <a:miter lim="800000"/>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43" name="Rectangle 75"/>
          <p:cNvSpPr>
            <a:spLocks noChangeArrowheads="1"/>
          </p:cNvSpPr>
          <p:nvPr/>
        </p:nvSpPr>
        <p:spPr bwMode="auto">
          <a:xfrm>
            <a:off x="8542339" y="4770439"/>
            <a:ext cx="242887" cy="39687"/>
          </a:xfrm>
          <a:prstGeom prst="rect">
            <a:avLst/>
          </a:prstGeom>
          <a:solidFill>
            <a:srgbClr val="DA251D"/>
          </a:solidFill>
          <a:ln w="9525">
            <a:noFill/>
            <a:miter lim="800000"/>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44" name="Freeform 76"/>
          <p:cNvSpPr>
            <a:spLocks noEditPoints="1"/>
          </p:cNvSpPr>
          <p:nvPr/>
        </p:nvSpPr>
        <p:spPr bwMode="auto">
          <a:xfrm>
            <a:off x="9015414" y="5132389"/>
            <a:ext cx="1081087" cy="46037"/>
          </a:xfrm>
          <a:custGeom>
            <a:avLst/>
            <a:gdLst/>
            <a:ahLst/>
            <a:cxnLst>
              <a:cxn ang="0">
                <a:pos x="366" y="0"/>
              </a:cxn>
              <a:cxn ang="0">
                <a:pos x="366" y="29"/>
              </a:cxn>
              <a:cxn ang="0">
                <a:pos x="0" y="29"/>
              </a:cxn>
              <a:cxn ang="0">
                <a:pos x="0" y="0"/>
              </a:cxn>
              <a:cxn ang="0">
                <a:pos x="366" y="0"/>
              </a:cxn>
              <a:cxn ang="0">
                <a:pos x="366" y="0"/>
              </a:cxn>
              <a:cxn ang="0">
                <a:pos x="681" y="29"/>
              </a:cxn>
              <a:cxn ang="0">
                <a:pos x="366" y="29"/>
              </a:cxn>
              <a:cxn ang="0">
                <a:pos x="366" y="0"/>
              </a:cxn>
              <a:cxn ang="0">
                <a:pos x="681" y="0"/>
              </a:cxn>
              <a:cxn ang="0">
                <a:pos x="681" y="29"/>
              </a:cxn>
            </a:cxnLst>
            <a:rect l="0" t="0" r="r" b="b"/>
            <a:pathLst>
              <a:path w="681" h="29">
                <a:moveTo>
                  <a:pt x="366" y="0"/>
                </a:moveTo>
                <a:lnTo>
                  <a:pt x="366" y="29"/>
                </a:lnTo>
                <a:lnTo>
                  <a:pt x="0" y="29"/>
                </a:lnTo>
                <a:lnTo>
                  <a:pt x="0" y="0"/>
                </a:lnTo>
                <a:lnTo>
                  <a:pt x="366" y="0"/>
                </a:lnTo>
                <a:lnTo>
                  <a:pt x="366" y="0"/>
                </a:lnTo>
                <a:close/>
                <a:moveTo>
                  <a:pt x="681" y="29"/>
                </a:moveTo>
                <a:lnTo>
                  <a:pt x="366" y="29"/>
                </a:lnTo>
                <a:lnTo>
                  <a:pt x="366" y="0"/>
                </a:lnTo>
                <a:lnTo>
                  <a:pt x="681" y="0"/>
                </a:lnTo>
                <a:lnTo>
                  <a:pt x="681" y="29"/>
                </a:lnTo>
                <a:close/>
              </a:path>
            </a:pathLst>
          </a:custGeom>
          <a:solidFill>
            <a:srgbClr val="28166F"/>
          </a:solidFill>
          <a:ln w="9525">
            <a:noFill/>
            <a:round/>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45" name="Rectangle 77"/>
          <p:cNvSpPr>
            <a:spLocks noChangeArrowheads="1"/>
          </p:cNvSpPr>
          <p:nvPr/>
        </p:nvSpPr>
        <p:spPr bwMode="auto">
          <a:xfrm>
            <a:off x="7605713" y="5132389"/>
            <a:ext cx="1166812" cy="46037"/>
          </a:xfrm>
          <a:prstGeom prst="rect">
            <a:avLst/>
          </a:prstGeom>
          <a:solidFill>
            <a:srgbClr val="28166F"/>
          </a:solidFill>
          <a:ln w="9525">
            <a:noFill/>
            <a:miter lim="800000"/>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46" name="Rectangle 78"/>
          <p:cNvSpPr>
            <a:spLocks noChangeArrowheads="1"/>
          </p:cNvSpPr>
          <p:nvPr/>
        </p:nvSpPr>
        <p:spPr bwMode="auto">
          <a:xfrm>
            <a:off x="8772525" y="5132389"/>
            <a:ext cx="242888" cy="46037"/>
          </a:xfrm>
          <a:prstGeom prst="rect">
            <a:avLst/>
          </a:prstGeom>
          <a:solidFill>
            <a:srgbClr val="DA251D"/>
          </a:solidFill>
          <a:ln w="9525">
            <a:noFill/>
            <a:miter lim="800000"/>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47" name="Freeform 79"/>
          <p:cNvSpPr>
            <a:spLocks noEditPoints="1"/>
          </p:cNvSpPr>
          <p:nvPr/>
        </p:nvSpPr>
        <p:spPr bwMode="auto">
          <a:xfrm>
            <a:off x="9266238" y="5534025"/>
            <a:ext cx="830262" cy="39688"/>
          </a:xfrm>
          <a:custGeom>
            <a:avLst/>
            <a:gdLst/>
            <a:ahLst/>
            <a:cxnLst>
              <a:cxn ang="0">
                <a:pos x="278" y="0"/>
              </a:cxn>
              <a:cxn ang="0">
                <a:pos x="278" y="25"/>
              </a:cxn>
              <a:cxn ang="0">
                <a:pos x="0" y="25"/>
              </a:cxn>
              <a:cxn ang="0">
                <a:pos x="0" y="0"/>
              </a:cxn>
              <a:cxn ang="0">
                <a:pos x="278" y="0"/>
              </a:cxn>
              <a:cxn ang="0">
                <a:pos x="278" y="0"/>
              </a:cxn>
              <a:cxn ang="0">
                <a:pos x="523" y="25"/>
              </a:cxn>
              <a:cxn ang="0">
                <a:pos x="278" y="25"/>
              </a:cxn>
              <a:cxn ang="0">
                <a:pos x="278" y="0"/>
              </a:cxn>
              <a:cxn ang="0">
                <a:pos x="523" y="0"/>
              </a:cxn>
              <a:cxn ang="0">
                <a:pos x="523" y="25"/>
              </a:cxn>
            </a:cxnLst>
            <a:rect l="0" t="0" r="r" b="b"/>
            <a:pathLst>
              <a:path w="523" h="25">
                <a:moveTo>
                  <a:pt x="278" y="0"/>
                </a:moveTo>
                <a:lnTo>
                  <a:pt x="278" y="25"/>
                </a:lnTo>
                <a:lnTo>
                  <a:pt x="0" y="25"/>
                </a:lnTo>
                <a:lnTo>
                  <a:pt x="0" y="0"/>
                </a:lnTo>
                <a:lnTo>
                  <a:pt x="278" y="0"/>
                </a:lnTo>
                <a:lnTo>
                  <a:pt x="278" y="0"/>
                </a:lnTo>
                <a:close/>
                <a:moveTo>
                  <a:pt x="523" y="25"/>
                </a:moveTo>
                <a:lnTo>
                  <a:pt x="278" y="25"/>
                </a:lnTo>
                <a:lnTo>
                  <a:pt x="278" y="0"/>
                </a:lnTo>
                <a:lnTo>
                  <a:pt x="523" y="0"/>
                </a:lnTo>
                <a:lnTo>
                  <a:pt x="523" y="25"/>
                </a:lnTo>
                <a:close/>
              </a:path>
            </a:pathLst>
          </a:custGeom>
          <a:solidFill>
            <a:srgbClr val="28166F"/>
          </a:solidFill>
          <a:ln w="9525">
            <a:noFill/>
            <a:round/>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48" name="Rectangle 80"/>
          <p:cNvSpPr>
            <a:spLocks noChangeArrowheads="1"/>
          </p:cNvSpPr>
          <p:nvPr/>
        </p:nvSpPr>
        <p:spPr bwMode="auto">
          <a:xfrm>
            <a:off x="7618414" y="5534025"/>
            <a:ext cx="1404937" cy="39688"/>
          </a:xfrm>
          <a:prstGeom prst="rect">
            <a:avLst/>
          </a:prstGeom>
          <a:solidFill>
            <a:srgbClr val="28166F"/>
          </a:solidFill>
          <a:ln w="9525">
            <a:noFill/>
            <a:miter lim="800000"/>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49" name="Freeform 81"/>
          <p:cNvSpPr>
            <a:spLocks noEditPoints="1"/>
          </p:cNvSpPr>
          <p:nvPr/>
        </p:nvSpPr>
        <p:spPr bwMode="auto">
          <a:xfrm>
            <a:off x="9002713" y="5554664"/>
            <a:ext cx="284162" cy="223837"/>
          </a:xfrm>
          <a:custGeom>
            <a:avLst/>
            <a:gdLst/>
            <a:ahLst/>
            <a:cxnLst>
              <a:cxn ang="0">
                <a:pos x="166" y="141"/>
              </a:cxn>
              <a:cxn ang="0">
                <a:pos x="150" y="128"/>
              </a:cxn>
              <a:cxn ang="0">
                <a:pos x="150" y="0"/>
              </a:cxn>
              <a:cxn ang="0">
                <a:pos x="179" y="0"/>
              </a:cxn>
              <a:cxn ang="0">
                <a:pos x="179" y="128"/>
              </a:cxn>
              <a:cxn ang="0">
                <a:pos x="166" y="141"/>
              </a:cxn>
              <a:cxn ang="0">
                <a:pos x="179" y="128"/>
              </a:cxn>
              <a:cxn ang="0">
                <a:pos x="179" y="141"/>
              </a:cxn>
              <a:cxn ang="0">
                <a:pos x="166" y="141"/>
              </a:cxn>
              <a:cxn ang="0">
                <a:pos x="179" y="128"/>
              </a:cxn>
              <a:cxn ang="0">
                <a:pos x="0" y="128"/>
              </a:cxn>
              <a:cxn ang="0">
                <a:pos x="13" y="112"/>
              </a:cxn>
              <a:cxn ang="0">
                <a:pos x="166" y="112"/>
              </a:cxn>
              <a:cxn ang="0">
                <a:pos x="166" y="141"/>
              </a:cxn>
              <a:cxn ang="0">
                <a:pos x="13" y="141"/>
              </a:cxn>
              <a:cxn ang="0">
                <a:pos x="0" y="128"/>
              </a:cxn>
              <a:cxn ang="0">
                <a:pos x="13" y="141"/>
              </a:cxn>
              <a:cxn ang="0">
                <a:pos x="0" y="141"/>
              </a:cxn>
              <a:cxn ang="0">
                <a:pos x="0" y="128"/>
              </a:cxn>
              <a:cxn ang="0">
                <a:pos x="13" y="141"/>
              </a:cxn>
              <a:cxn ang="0">
                <a:pos x="25" y="0"/>
              </a:cxn>
              <a:cxn ang="0">
                <a:pos x="25" y="128"/>
              </a:cxn>
              <a:cxn ang="0">
                <a:pos x="0" y="128"/>
              </a:cxn>
              <a:cxn ang="0">
                <a:pos x="0" y="0"/>
              </a:cxn>
              <a:cxn ang="0">
                <a:pos x="25" y="0"/>
              </a:cxn>
            </a:cxnLst>
            <a:rect l="0" t="0" r="r" b="b"/>
            <a:pathLst>
              <a:path w="179" h="141">
                <a:moveTo>
                  <a:pt x="166" y="141"/>
                </a:moveTo>
                <a:lnTo>
                  <a:pt x="150" y="128"/>
                </a:lnTo>
                <a:lnTo>
                  <a:pt x="150" y="0"/>
                </a:lnTo>
                <a:lnTo>
                  <a:pt x="179" y="0"/>
                </a:lnTo>
                <a:lnTo>
                  <a:pt x="179" y="128"/>
                </a:lnTo>
                <a:lnTo>
                  <a:pt x="166" y="141"/>
                </a:lnTo>
                <a:close/>
                <a:moveTo>
                  <a:pt x="179" y="128"/>
                </a:moveTo>
                <a:lnTo>
                  <a:pt x="179" y="141"/>
                </a:lnTo>
                <a:lnTo>
                  <a:pt x="166" y="141"/>
                </a:lnTo>
                <a:lnTo>
                  <a:pt x="179" y="128"/>
                </a:lnTo>
                <a:close/>
                <a:moveTo>
                  <a:pt x="0" y="128"/>
                </a:moveTo>
                <a:lnTo>
                  <a:pt x="13" y="112"/>
                </a:lnTo>
                <a:lnTo>
                  <a:pt x="166" y="112"/>
                </a:lnTo>
                <a:lnTo>
                  <a:pt x="166" y="141"/>
                </a:lnTo>
                <a:lnTo>
                  <a:pt x="13" y="141"/>
                </a:lnTo>
                <a:lnTo>
                  <a:pt x="0" y="128"/>
                </a:lnTo>
                <a:close/>
                <a:moveTo>
                  <a:pt x="13" y="141"/>
                </a:moveTo>
                <a:lnTo>
                  <a:pt x="0" y="141"/>
                </a:lnTo>
                <a:lnTo>
                  <a:pt x="0" y="128"/>
                </a:lnTo>
                <a:lnTo>
                  <a:pt x="13" y="141"/>
                </a:lnTo>
                <a:close/>
                <a:moveTo>
                  <a:pt x="25" y="0"/>
                </a:moveTo>
                <a:lnTo>
                  <a:pt x="25" y="128"/>
                </a:lnTo>
                <a:lnTo>
                  <a:pt x="0" y="128"/>
                </a:lnTo>
                <a:lnTo>
                  <a:pt x="0" y="0"/>
                </a:lnTo>
                <a:lnTo>
                  <a:pt x="25" y="0"/>
                </a:lnTo>
                <a:close/>
              </a:path>
            </a:pathLst>
          </a:custGeom>
          <a:solidFill>
            <a:srgbClr val="DA251D"/>
          </a:solidFill>
          <a:ln w="9525">
            <a:noFill/>
            <a:round/>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50" name="Freeform 82"/>
          <p:cNvSpPr>
            <a:spLocks noEditPoints="1"/>
          </p:cNvSpPr>
          <p:nvPr/>
        </p:nvSpPr>
        <p:spPr bwMode="auto">
          <a:xfrm>
            <a:off x="9510714" y="5929314"/>
            <a:ext cx="573087" cy="39687"/>
          </a:xfrm>
          <a:custGeom>
            <a:avLst/>
            <a:gdLst/>
            <a:ahLst/>
            <a:cxnLst>
              <a:cxn ang="0">
                <a:pos x="191" y="0"/>
              </a:cxn>
              <a:cxn ang="0">
                <a:pos x="191" y="25"/>
              </a:cxn>
              <a:cxn ang="0">
                <a:pos x="0" y="25"/>
              </a:cxn>
              <a:cxn ang="0">
                <a:pos x="0" y="0"/>
              </a:cxn>
              <a:cxn ang="0">
                <a:pos x="191" y="0"/>
              </a:cxn>
              <a:cxn ang="0">
                <a:pos x="191" y="0"/>
              </a:cxn>
              <a:cxn ang="0">
                <a:pos x="361" y="25"/>
              </a:cxn>
              <a:cxn ang="0">
                <a:pos x="191" y="25"/>
              </a:cxn>
              <a:cxn ang="0">
                <a:pos x="191" y="0"/>
              </a:cxn>
              <a:cxn ang="0">
                <a:pos x="361" y="0"/>
              </a:cxn>
              <a:cxn ang="0">
                <a:pos x="361" y="25"/>
              </a:cxn>
            </a:cxnLst>
            <a:rect l="0" t="0" r="r" b="b"/>
            <a:pathLst>
              <a:path w="361" h="25">
                <a:moveTo>
                  <a:pt x="191" y="0"/>
                </a:moveTo>
                <a:lnTo>
                  <a:pt x="191" y="25"/>
                </a:lnTo>
                <a:lnTo>
                  <a:pt x="0" y="25"/>
                </a:lnTo>
                <a:lnTo>
                  <a:pt x="0" y="0"/>
                </a:lnTo>
                <a:lnTo>
                  <a:pt x="191" y="0"/>
                </a:lnTo>
                <a:lnTo>
                  <a:pt x="191" y="0"/>
                </a:lnTo>
                <a:close/>
                <a:moveTo>
                  <a:pt x="361" y="25"/>
                </a:moveTo>
                <a:lnTo>
                  <a:pt x="191" y="25"/>
                </a:lnTo>
                <a:lnTo>
                  <a:pt x="191" y="0"/>
                </a:lnTo>
                <a:lnTo>
                  <a:pt x="361" y="0"/>
                </a:lnTo>
                <a:lnTo>
                  <a:pt x="361" y="25"/>
                </a:lnTo>
                <a:close/>
              </a:path>
            </a:pathLst>
          </a:custGeom>
          <a:solidFill>
            <a:srgbClr val="28166F"/>
          </a:solidFill>
          <a:ln w="9525">
            <a:noFill/>
            <a:round/>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51" name="Rectangle 83"/>
          <p:cNvSpPr>
            <a:spLocks noChangeArrowheads="1"/>
          </p:cNvSpPr>
          <p:nvPr/>
        </p:nvSpPr>
        <p:spPr bwMode="auto">
          <a:xfrm>
            <a:off x="7618414" y="5929314"/>
            <a:ext cx="1647825" cy="39687"/>
          </a:xfrm>
          <a:prstGeom prst="rect">
            <a:avLst/>
          </a:prstGeom>
          <a:solidFill>
            <a:srgbClr val="28166F"/>
          </a:solidFill>
          <a:ln w="9525">
            <a:noFill/>
            <a:miter lim="800000"/>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52" name="Freeform 84"/>
          <p:cNvSpPr>
            <a:spLocks noEditPoints="1"/>
          </p:cNvSpPr>
          <p:nvPr/>
        </p:nvSpPr>
        <p:spPr bwMode="auto">
          <a:xfrm>
            <a:off x="9247189" y="5949950"/>
            <a:ext cx="282575" cy="223838"/>
          </a:xfrm>
          <a:custGeom>
            <a:avLst/>
            <a:gdLst/>
            <a:ahLst/>
            <a:cxnLst>
              <a:cxn ang="0">
                <a:pos x="166" y="141"/>
              </a:cxn>
              <a:cxn ang="0">
                <a:pos x="149" y="128"/>
              </a:cxn>
              <a:cxn ang="0">
                <a:pos x="149" y="0"/>
              </a:cxn>
              <a:cxn ang="0">
                <a:pos x="178" y="0"/>
              </a:cxn>
              <a:cxn ang="0">
                <a:pos x="178" y="128"/>
              </a:cxn>
              <a:cxn ang="0">
                <a:pos x="166" y="141"/>
              </a:cxn>
              <a:cxn ang="0">
                <a:pos x="178" y="128"/>
              </a:cxn>
              <a:cxn ang="0">
                <a:pos x="178" y="141"/>
              </a:cxn>
              <a:cxn ang="0">
                <a:pos x="166" y="141"/>
              </a:cxn>
              <a:cxn ang="0">
                <a:pos x="178" y="128"/>
              </a:cxn>
              <a:cxn ang="0">
                <a:pos x="0" y="128"/>
              </a:cxn>
              <a:cxn ang="0">
                <a:pos x="12" y="112"/>
              </a:cxn>
              <a:cxn ang="0">
                <a:pos x="166" y="112"/>
              </a:cxn>
              <a:cxn ang="0">
                <a:pos x="166" y="141"/>
              </a:cxn>
              <a:cxn ang="0">
                <a:pos x="12" y="141"/>
              </a:cxn>
              <a:cxn ang="0">
                <a:pos x="0" y="128"/>
              </a:cxn>
              <a:cxn ang="0">
                <a:pos x="12" y="141"/>
              </a:cxn>
              <a:cxn ang="0">
                <a:pos x="0" y="141"/>
              </a:cxn>
              <a:cxn ang="0">
                <a:pos x="0" y="128"/>
              </a:cxn>
              <a:cxn ang="0">
                <a:pos x="12" y="141"/>
              </a:cxn>
              <a:cxn ang="0">
                <a:pos x="25" y="0"/>
              </a:cxn>
              <a:cxn ang="0">
                <a:pos x="25" y="128"/>
              </a:cxn>
              <a:cxn ang="0">
                <a:pos x="0" y="128"/>
              </a:cxn>
              <a:cxn ang="0">
                <a:pos x="0" y="0"/>
              </a:cxn>
              <a:cxn ang="0">
                <a:pos x="25" y="0"/>
              </a:cxn>
            </a:cxnLst>
            <a:rect l="0" t="0" r="r" b="b"/>
            <a:pathLst>
              <a:path w="178" h="141">
                <a:moveTo>
                  <a:pt x="166" y="141"/>
                </a:moveTo>
                <a:lnTo>
                  <a:pt x="149" y="128"/>
                </a:lnTo>
                <a:lnTo>
                  <a:pt x="149" y="0"/>
                </a:lnTo>
                <a:lnTo>
                  <a:pt x="178" y="0"/>
                </a:lnTo>
                <a:lnTo>
                  <a:pt x="178" y="128"/>
                </a:lnTo>
                <a:lnTo>
                  <a:pt x="166" y="141"/>
                </a:lnTo>
                <a:close/>
                <a:moveTo>
                  <a:pt x="178" y="128"/>
                </a:moveTo>
                <a:lnTo>
                  <a:pt x="178" y="141"/>
                </a:lnTo>
                <a:lnTo>
                  <a:pt x="166" y="141"/>
                </a:lnTo>
                <a:lnTo>
                  <a:pt x="178" y="128"/>
                </a:lnTo>
                <a:close/>
                <a:moveTo>
                  <a:pt x="0" y="128"/>
                </a:moveTo>
                <a:lnTo>
                  <a:pt x="12" y="112"/>
                </a:lnTo>
                <a:lnTo>
                  <a:pt x="166" y="112"/>
                </a:lnTo>
                <a:lnTo>
                  <a:pt x="166" y="141"/>
                </a:lnTo>
                <a:lnTo>
                  <a:pt x="12" y="141"/>
                </a:lnTo>
                <a:lnTo>
                  <a:pt x="0" y="128"/>
                </a:lnTo>
                <a:close/>
                <a:moveTo>
                  <a:pt x="12" y="141"/>
                </a:moveTo>
                <a:lnTo>
                  <a:pt x="0" y="141"/>
                </a:lnTo>
                <a:lnTo>
                  <a:pt x="0" y="128"/>
                </a:lnTo>
                <a:lnTo>
                  <a:pt x="12" y="141"/>
                </a:lnTo>
                <a:close/>
                <a:moveTo>
                  <a:pt x="25" y="0"/>
                </a:moveTo>
                <a:lnTo>
                  <a:pt x="25" y="128"/>
                </a:lnTo>
                <a:lnTo>
                  <a:pt x="0" y="128"/>
                </a:lnTo>
                <a:lnTo>
                  <a:pt x="0" y="0"/>
                </a:lnTo>
                <a:lnTo>
                  <a:pt x="25" y="0"/>
                </a:lnTo>
                <a:close/>
              </a:path>
            </a:pathLst>
          </a:custGeom>
          <a:solidFill>
            <a:srgbClr val="DA251D"/>
          </a:solidFill>
          <a:ln w="9525">
            <a:noFill/>
            <a:round/>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53" name="Freeform 85"/>
          <p:cNvSpPr>
            <a:spLocks noEditPoints="1"/>
          </p:cNvSpPr>
          <p:nvPr/>
        </p:nvSpPr>
        <p:spPr bwMode="auto">
          <a:xfrm>
            <a:off x="8047038" y="3624264"/>
            <a:ext cx="1693862" cy="46037"/>
          </a:xfrm>
          <a:custGeom>
            <a:avLst/>
            <a:gdLst/>
            <a:ahLst/>
            <a:cxnLst>
              <a:cxn ang="0">
                <a:pos x="573" y="0"/>
              </a:cxn>
              <a:cxn ang="0">
                <a:pos x="573" y="29"/>
              </a:cxn>
              <a:cxn ang="0">
                <a:pos x="0" y="29"/>
              </a:cxn>
              <a:cxn ang="0">
                <a:pos x="0" y="0"/>
              </a:cxn>
              <a:cxn ang="0">
                <a:pos x="573" y="0"/>
              </a:cxn>
              <a:cxn ang="0">
                <a:pos x="1067" y="29"/>
              </a:cxn>
              <a:cxn ang="0">
                <a:pos x="573" y="29"/>
              </a:cxn>
              <a:cxn ang="0">
                <a:pos x="573" y="0"/>
              </a:cxn>
              <a:cxn ang="0">
                <a:pos x="1067" y="0"/>
              </a:cxn>
              <a:cxn ang="0">
                <a:pos x="1067" y="29"/>
              </a:cxn>
            </a:cxnLst>
            <a:rect l="0" t="0" r="r" b="b"/>
            <a:pathLst>
              <a:path w="1067" h="29">
                <a:moveTo>
                  <a:pt x="573" y="0"/>
                </a:moveTo>
                <a:lnTo>
                  <a:pt x="573" y="29"/>
                </a:lnTo>
                <a:lnTo>
                  <a:pt x="0" y="29"/>
                </a:lnTo>
                <a:lnTo>
                  <a:pt x="0" y="0"/>
                </a:lnTo>
                <a:lnTo>
                  <a:pt x="573" y="0"/>
                </a:lnTo>
                <a:close/>
                <a:moveTo>
                  <a:pt x="1067" y="29"/>
                </a:moveTo>
                <a:lnTo>
                  <a:pt x="573" y="29"/>
                </a:lnTo>
                <a:lnTo>
                  <a:pt x="573" y="0"/>
                </a:lnTo>
                <a:lnTo>
                  <a:pt x="1067" y="0"/>
                </a:lnTo>
                <a:lnTo>
                  <a:pt x="1067" y="29"/>
                </a:lnTo>
                <a:close/>
              </a:path>
            </a:pathLst>
          </a:custGeom>
          <a:solidFill>
            <a:srgbClr val="28166F"/>
          </a:solidFill>
          <a:ln w="9525">
            <a:noFill/>
            <a:round/>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54" name="Freeform 86"/>
          <p:cNvSpPr>
            <a:spLocks noEditPoints="1"/>
          </p:cNvSpPr>
          <p:nvPr/>
        </p:nvSpPr>
        <p:spPr bwMode="auto">
          <a:xfrm>
            <a:off x="9985376" y="3617914"/>
            <a:ext cx="104775" cy="46037"/>
          </a:xfrm>
          <a:custGeom>
            <a:avLst/>
            <a:gdLst/>
            <a:ahLst/>
            <a:cxnLst>
              <a:cxn ang="0">
                <a:pos x="37" y="0"/>
              </a:cxn>
              <a:cxn ang="0">
                <a:pos x="37" y="29"/>
              </a:cxn>
              <a:cxn ang="0">
                <a:pos x="4" y="29"/>
              </a:cxn>
              <a:cxn ang="0">
                <a:pos x="4" y="0"/>
              </a:cxn>
              <a:cxn ang="0">
                <a:pos x="37" y="0"/>
              </a:cxn>
              <a:cxn ang="0">
                <a:pos x="37" y="0"/>
              </a:cxn>
              <a:cxn ang="0">
                <a:pos x="37" y="0"/>
              </a:cxn>
              <a:cxn ang="0">
                <a:pos x="37" y="0"/>
              </a:cxn>
              <a:cxn ang="0">
                <a:pos x="0" y="0"/>
              </a:cxn>
              <a:cxn ang="0">
                <a:pos x="37" y="0"/>
              </a:cxn>
              <a:cxn ang="0">
                <a:pos x="66" y="29"/>
              </a:cxn>
              <a:cxn ang="0">
                <a:pos x="37" y="29"/>
              </a:cxn>
              <a:cxn ang="0">
                <a:pos x="37" y="0"/>
              </a:cxn>
              <a:cxn ang="0">
                <a:pos x="66" y="0"/>
              </a:cxn>
              <a:cxn ang="0">
                <a:pos x="66" y="29"/>
              </a:cxn>
            </a:cxnLst>
            <a:rect l="0" t="0" r="r" b="b"/>
            <a:pathLst>
              <a:path w="66" h="29">
                <a:moveTo>
                  <a:pt x="37" y="0"/>
                </a:moveTo>
                <a:lnTo>
                  <a:pt x="37" y="29"/>
                </a:lnTo>
                <a:lnTo>
                  <a:pt x="4" y="29"/>
                </a:lnTo>
                <a:lnTo>
                  <a:pt x="4" y="0"/>
                </a:lnTo>
                <a:lnTo>
                  <a:pt x="37" y="0"/>
                </a:lnTo>
                <a:lnTo>
                  <a:pt x="37" y="0"/>
                </a:lnTo>
                <a:close/>
                <a:moveTo>
                  <a:pt x="37" y="0"/>
                </a:moveTo>
                <a:lnTo>
                  <a:pt x="37" y="0"/>
                </a:lnTo>
                <a:lnTo>
                  <a:pt x="0" y="0"/>
                </a:lnTo>
                <a:lnTo>
                  <a:pt x="37" y="0"/>
                </a:lnTo>
                <a:close/>
                <a:moveTo>
                  <a:pt x="66" y="29"/>
                </a:moveTo>
                <a:lnTo>
                  <a:pt x="37" y="29"/>
                </a:lnTo>
                <a:lnTo>
                  <a:pt x="37" y="0"/>
                </a:lnTo>
                <a:lnTo>
                  <a:pt x="66" y="0"/>
                </a:lnTo>
                <a:lnTo>
                  <a:pt x="66" y="29"/>
                </a:lnTo>
                <a:close/>
              </a:path>
            </a:pathLst>
          </a:custGeom>
          <a:solidFill>
            <a:srgbClr val="28166F"/>
          </a:solidFill>
          <a:ln w="9525">
            <a:noFill/>
            <a:round/>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55" name="Rectangle 87"/>
          <p:cNvSpPr>
            <a:spLocks noChangeArrowheads="1"/>
          </p:cNvSpPr>
          <p:nvPr/>
        </p:nvSpPr>
        <p:spPr bwMode="auto">
          <a:xfrm>
            <a:off x="7618414" y="3624264"/>
            <a:ext cx="185737" cy="46037"/>
          </a:xfrm>
          <a:prstGeom prst="rect">
            <a:avLst/>
          </a:prstGeom>
          <a:solidFill>
            <a:srgbClr val="28166F"/>
          </a:solidFill>
          <a:ln w="9525">
            <a:noFill/>
            <a:miter lim="800000"/>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56" name="Freeform 88"/>
          <p:cNvSpPr>
            <a:spLocks noEditPoints="1"/>
          </p:cNvSpPr>
          <p:nvPr/>
        </p:nvSpPr>
        <p:spPr bwMode="auto">
          <a:xfrm>
            <a:off x="7783513" y="3651250"/>
            <a:ext cx="290512" cy="223838"/>
          </a:xfrm>
          <a:custGeom>
            <a:avLst/>
            <a:gdLst/>
            <a:ahLst/>
            <a:cxnLst>
              <a:cxn ang="0">
                <a:pos x="166" y="141"/>
              </a:cxn>
              <a:cxn ang="0">
                <a:pos x="154" y="124"/>
              </a:cxn>
              <a:cxn ang="0">
                <a:pos x="154" y="0"/>
              </a:cxn>
              <a:cxn ang="0">
                <a:pos x="183" y="0"/>
              </a:cxn>
              <a:cxn ang="0">
                <a:pos x="183" y="124"/>
              </a:cxn>
              <a:cxn ang="0">
                <a:pos x="166" y="141"/>
              </a:cxn>
              <a:cxn ang="0">
                <a:pos x="183" y="124"/>
              </a:cxn>
              <a:cxn ang="0">
                <a:pos x="183" y="141"/>
              </a:cxn>
              <a:cxn ang="0">
                <a:pos x="166" y="141"/>
              </a:cxn>
              <a:cxn ang="0">
                <a:pos x="183" y="124"/>
              </a:cxn>
              <a:cxn ang="0">
                <a:pos x="0" y="124"/>
              </a:cxn>
              <a:cxn ang="0">
                <a:pos x="17" y="112"/>
              </a:cxn>
              <a:cxn ang="0">
                <a:pos x="166" y="112"/>
              </a:cxn>
              <a:cxn ang="0">
                <a:pos x="166" y="141"/>
              </a:cxn>
              <a:cxn ang="0">
                <a:pos x="17" y="141"/>
              </a:cxn>
              <a:cxn ang="0">
                <a:pos x="0" y="124"/>
              </a:cxn>
              <a:cxn ang="0">
                <a:pos x="17" y="141"/>
              </a:cxn>
              <a:cxn ang="0">
                <a:pos x="0" y="141"/>
              </a:cxn>
              <a:cxn ang="0">
                <a:pos x="0" y="124"/>
              </a:cxn>
              <a:cxn ang="0">
                <a:pos x="17" y="141"/>
              </a:cxn>
              <a:cxn ang="0">
                <a:pos x="29" y="0"/>
              </a:cxn>
              <a:cxn ang="0">
                <a:pos x="29" y="124"/>
              </a:cxn>
              <a:cxn ang="0">
                <a:pos x="0" y="124"/>
              </a:cxn>
              <a:cxn ang="0">
                <a:pos x="0" y="0"/>
              </a:cxn>
              <a:cxn ang="0">
                <a:pos x="29" y="0"/>
              </a:cxn>
            </a:cxnLst>
            <a:rect l="0" t="0" r="r" b="b"/>
            <a:pathLst>
              <a:path w="183" h="141">
                <a:moveTo>
                  <a:pt x="166" y="141"/>
                </a:moveTo>
                <a:lnTo>
                  <a:pt x="154" y="124"/>
                </a:lnTo>
                <a:lnTo>
                  <a:pt x="154" y="0"/>
                </a:lnTo>
                <a:lnTo>
                  <a:pt x="183" y="0"/>
                </a:lnTo>
                <a:lnTo>
                  <a:pt x="183" y="124"/>
                </a:lnTo>
                <a:lnTo>
                  <a:pt x="166" y="141"/>
                </a:lnTo>
                <a:close/>
                <a:moveTo>
                  <a:pt x="183" y="124"/>
                </a:moveTo>
                <a:lnTo>
                  <a:pt x="183" y="141"/>
                </a:lnTo>
                <a:lnTo>
                  <a:pt x="166" y="141"/>
                </a:lnTo>
                <a:lnTo>
                  <a:pt x="183" y="124"/>
                </a:lnTo>
                <a:close/>
                <a:moveTo>
                  <a:pt x="0" y="124"/>
                </a:moveTo>
                <a:lnTo>
                  <a:pt x="17" y="112"/>
                </a:lnTo>
                <a:lnTo>
                  <a:pt x="166" y="112"/>
                </a:lnTo>
                <a:lnTo>
                  <a:pt x="166" y="141"/>
                </a:lnTo>
                <a:lnTo>
                  <a:pt x="17" y="141"/>
                </a:lnTo>
                <a:lnTo>
                  <a:pt x="0" y="124"/>
                </a:lnTo>
                <a:close/>
                <a:moveTo>
                  <a:pt x="17" y="141"/>
                </a:moveTo>
                <a:lnTo>
                  <a:pt x="0" y="141"/>
                </a:lnTo>
                <a:lnTo>
                  <a:pt x="0" y="124"/>
                </a:lnTo>
                <a:lnTo>
                  <a:pt x="17" y="141"/>
                </a:lnTo>
                <a:close/>
                <a:moveTo>
                  <a:pt x="29" y="0"/>
                </a:moveTo>
                <a:lnTo>
                  <a:pt x="29" y="124"/>
                </a:lnTo>
                <a:lnTo>
                  <a:pt x="0" y="124"/>
                </a:lnTo>
                <a:lnTo>
                  <a:pt x="0" y="0"/>
                </a:lnTo>
                <a:lnTo>
                  <a:pt x="29" y="0"/>
                </a:lnTo>
                <a:close/>
              </a:path>
            </a:pathLst>
          </a:custGeom>
          <a:solidFill>
            <a:srgbClr val="DA251D"/>
          </a:solidFill>
          <a:ln w="9525">
            <a:noFill/>
            <a:round/>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57" name="Freeform 89"/>
          <p:cNvSpPr>
            <a:spLocks noEditPoints="1"/>
          </p:cNvSpPr>
          <p:nvPr/>
        </p:nvSpPr>
        <p:spPr bwMode="auto">
          <a:xfrm>
            <a:off x="9713913" y="3630614"/>
            <a:ext cx="284162" cy="223837"/>
          </a:xfrm>
          <a:custGeom>
            <a:avLst/>
            <a:gdLst/>
            <a:ahLst/>
            <a:cxnLst>
              <a:cxn ang="0">
                <a:pos x="166" y="141"/>
              </a:cxn>
              <a:cxn ang="0">
                <a:pos x="154" y="129"/>
              </a:cxn>
              <a:cxn ang="0">
                <a:pos x="154" y="0"/>
              </a:cxn>
              <a:cxn ang="0">
                <a:pos x="179" y="0"/>
              </a:cxn>
              <a:cxn ang="0">
                <a:pos x="179" y="129"/>
              </a:cxn>
              <a:cxn ang="0">
                <a:pos x="166" y="141"/>
              </a:cxn>
              <a:cxn ang="0">
                <a:pos x="179" y="129"/>
              </a:cxn>
              <a:cxn ang="0">
                <a:pos x="179" y="141"/>
              </a:cxn>
              <a:cxn ang="0">
                <a:pos x="166" y="141"/>
              </a:cxn>
              <a:cxn ang="0">
                <a:pos x="179" y="129"/>
              </a:cxn>
              <a:cxn ang="0">
                <a:pos x="0" y="129"/>
              </a:cxn>
              <a:cxn ang="0">
                <a:pos x="13" y="112"/>
              </a:cxn>
              <a:cxn ang="0">
                <a:pos x="166" y="112"/>
              </a:cxn>
              <a:cxn ang="0">
                <a:pos x="166" y="141"/>
              </a:cxn>
              <a:cxn ang="0">
                <a:pos x="13" y="141"/>
              </a:cxn>
              <a:cxn ang="0">
                <a:pos x="0" y="129"/>
              </a:cxn>
              <a:cxn ang="0">
                <a:pos x="13" y="141"/>
              </a:cxn>
              <a:cxn ang="0">
                <a:pos x="0" y="141"/>
              </a:cxn>
              <a:cxn ang="0">
                <a:pos x="0" y="129"/>
              </a:cxn>
              <a:cxn ang="0">
                <a:pos x="13" y="141"/>
              </a:cxn>
              <a:cxn ang="0">
                <a:pos x="29" y="0"/>
              </a:cxn>
              <a:cxn ang="0">
                <a:pos x="29" y="129"/>
              </a:cxn>
              <a:cxn ang="0">
                <a:pos x="0" y="129"/>
              </a:cxn>
              <a:cxn ang="0">
                <a:pos x="0" y="0"/>
              </a:cxn>
              <a:cxn ang="0">
                <a:pos x="29" y="0"/>
              </a:cxn>
            </a:cxnLst>
            <a:rect l="0" t="0" r="r" b="b"/>
            <a:pathLst>
              <a:path w="179" h="141">
                <a:moveTo>
                  <a:pt x="166" y="141"/>
                </a:moveTo>
                <a:lnTo>
                  <a:pt x="154" y="129"/>
                </a:lnTo>
                <a:lnTo>
                  <a:pt x="154" y="0"/>
                </a:lnTo>
                <a:lnTo>
                  <a:pt x="179" y="0"/>
                </a:lnTo>
                <a:lnTo>
                  <a:pt x="179" y="129"/>
                </a:lnTo>
                <a:lnTo>
                  <a:pt x="166" y="141"/>
                </a:lnTo>
                <a:close/>
                <a:moveTo>
                  <a:pt x="179" y="129"/>
                </a:moveTo>
                <a:lnTo>
                  <a:pt x="179" y="141"/>
                </a:lnTo>
                <a:lnTo>
                  <a:pt x="166" y="141"/>
                </a:lnTo>
                <a:lnTo>
                  <a:pt x="179" y="129"/>
                </a:lnTo>
                <a:close/>
                <a:moveTo>
                  <a:pt x="0" y="129"/>
                </a:moveTo>
                <a:lnTo>
                  <a:pt x="13" y="112"/>
                </a:lnTo>
                <a:lnTo>
                  <a:pt x="166" y="112"/>
                </a:lnTo>
                <a:lnTo>
                  <a:pt x="166" y="141"/>
                </a:lnTo>
                <a:lnTo>
                  <a:pt x="13" y="141"/>
                </a:lnTo>
                <a:lnTo>
                  <a:pt x="0" y="129"/>
                </a:lnTo>
                <a:close/>
                <a:moveTo>
                  <a:pt x="13" y="141"/>
                </a:moveTo>
                <a:lnTo>
                  <a:pt x="0" y="141"/>
                </a:lnTo>
                <a:lnTo>
                  <a:pt x="0" y="129"/>
                </a:lnTo>
                <a:lnTo>
                  <a:pt x="13" y="141"/>
                </a:lnTo>
                <a:close/>
                <a:moveTo>
                  <a:pt x="29" y="0"/>
                </a:moveTo>
                <a:lnTo>
                  <a:pt x="29" y="129"/>
                </a:lnTo>
                <a:lnTo>
                  <a:pt x="0" y="129"/>
                </a:lnTo>
                <a:lnTo>
                  <a:pt x="0" y="0"/>
                </a:lnTo>
                <a:lnTo>
                  <a:pt x="29" y="0"/>
                </a:lnTo>
                <a:close/>
              </a:path>
            </a:pathLst>
          </a:custGeom>
          <a:solidFill>
            <a:srgbClr val="DA251D"/>
          </a:solidFill>
          <a:ln w="9525">
            <a:noFill/>
            <a:round/>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58" name="Freeform 90"/>
          <p:cNvSpPr>
            <a:spLocks noEditPoints="1"/>
          </p:cNvSpPr>
          <p:nvPr/>
        </p:nvSpPr>
        <p:spPr bwMode="auto">
          <a:xfrm>
            <a:off x="7783513" y="3182939"/>
            <a:ext cx="1712912" cy="46037"/>
          </a:xfrm>
          <a:custGeom>
            <a:avLst/>
            <a:gdLst/>
            <a:ahLst/>
            <a:cxnLst>
              <a:cxn ang="0">
                <a:pos x="581" y="0"/>
              </a:cxn>
              <a:cxn ang="0">
                <a:pos x="581" y="29"/>
              </a:cxn>
              <a:cxn ang="0">
                <a:pos x="0" y="29"/>
              </a:cxn>
              <a:cxn ang="0">
                <a:pos x="0" y="0"/>
              </a:cxn>
              <a:cxn ang="0">
                <a:pos x="581" y="0"/>
              </a:cxn>
              <a:cxn ang="0">
                <a:pos x="581" y="0"/>
              </a:cxn>
              <a:cxn ang="0">
                <a:pos x="1079" y="29"/>
              </a:cxn>
              <a:cxn ang="0">
                <a:pos x="581" y="29"/>
              </a:cxn>
              <a:cxn ang="0">
                <a:pos x="581" y="0"/>
              </a:cxn>
              <a:cxn ang="0">
                <a:pos x="1079" y="0"/>
              </a:cxn>
              <a:cxn ang="0">
                <a:pos x="1079" y="29"/>
              </a:cxn>
            </a:cxnLst>
            <a:rect l="0" t="0" r="r" b="b"/>
            <a:pathLst>
              <a:path w="1079" h="29">
                <a:moveTo>
                  <a:pt x="581" y="0"/>
                </a:moveTo>
                <a:lnTo>
                  <a:pt x="581" y="29"/>
                </a:lnTo>
                <a:lnTo>
                  <a:pt x="0" y="29"/>
                </a:lnTo>
                <a:lnTo>
                  <a:pt x="0" y="0"/>
                </a:lnTo>
                <a:lnTo>
                  <a:pt x="581" y="0"/>
                </a:lnTo>
                <a:lnTo>
                  <a:pt x="581" y="0"/>
                </a:lnTo>
                <a:close/>
                <a:moveTo>
                  <a:pt x="1079" y="29"/>
                </a:moveTo>
                <a:lnTo>
                  <a:pt x="581" y="29"/>
                </a:lnTo>
                <a:lnTo>
                  <a:pt x="581" y="0"/>
                </a:lnTo>
                <a:lnTo>
                  <a:pt x="1079" y="0"/>
                </a:lnTo>
                <a:lnTo>
                  <a:pt x="1079" y="29"/>
                </a:lnTo>
                <a:close/>
              </a:path>
            </a:pathLst>
          </a:custGeom>
          <a:solidFill>
            <a:srgbClr val="28166F"/>
          </a:solidFill>
          <a:ln w="9525">
            <a:noFill/>
            <a:round/>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59" name="Freeform 91"/>
          <p:cNvSpPr>
            <a:spLocks noEditPoints="1"/>
          </p:cNvSpPr>
          <p:nvPr/>
        </p:nvSpPr>
        <p:spPr bwMode="auto">
          <a:xfrm>
            <a:off x="9740900" y="3176589"/>
            <a:ext cx="342900" cy="46037"/>
          </a:xfrm>
          <a:custGeom>
            <a:avLst/>
            <a:gdLst/>
            <a:ahLst/>
            <a:cxnLst>
              <a:cxn ang="0">
                <a:pos x="116" y="0"/>
              </a:cxn>
              <a:cxn ang="0">
                <a:pos x="116" y="29"/>
              </a:cxn>
              <a:cxn ang="0">
                <a:pos x="0" y="29"/>
              </a:cxn>
              <a:cxn ang="0">
                <a:pos x="0" y="0"/>
              </a:cxn>
              <a:cxn ang="0">
                <a:pos x="116" y="0"/>
              </a:cxn>
              <a:cxn ang="0">
                <a:pos x="216" y="29"/>
              </a:cxn>
              <a:cxn ang="0">
                <a:pos x="116" y="29"/>
              </a:cxn>
              <a:cxn ang="0">
                <a:pos x="116" y="0"/>
              </a:cxn>
              <a:cxn ang="0">
                <a:pos x="216" y="0"/>
              </a:cxn>
              <a:cxn ang="0">
                <a:pos x="216" y="29"/>
              </a:cxn>
            </a:cxnLst>
            <a:rect l="0" t="0" r="r" b="b"/>
            <a:pathLst>
              <a:path w="216" h="29">
                <a:moveTo>
                  <a:pt x="116" y="0"/>
                </a:moveTo>
                <a:lnTo>
                  <a:pt x="116" y="29"/>
                </a:lnTo>
                <a:lnTo>
                  <a:pt x="0" y="29"/>
                </a:lnTo>
                <a:lnTo>
                  <a:pt x="0" y="0"/>
                </a:lnTo>
                <a:lnTo>
                  <a:pt x="116" y="0"/>
                </a:lnTo>
                <a:close/>
                <a:moveTo>
                  <a:pt x="216" y="29"/>
                </a:moveTo>
                <a:lnTo>
                  <a:pt x="116" y="29"/>
                </a:lnTo>
                <a:lnTo>
                  <a:pt x="116" y="0"/>
                </a:lnTo>
                <a:lnTo>
                  <a:pt x="216" y="0"/>
                </a:lnTo>
                <a:lnTo>
                  <a:pt x="216" y="29"/>
                </a:lnTo>
                <a:close/>
              </a:path>
            </a:pathLst>
          </a:custGeom>
          <a:solidFill>
            <a:srgbClr val="28166F"/>
          </a:solidFill>
          <a:ln w="9525">
            <a:noFill/>
            <a:round/>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60" name="Freeform 92"/>
          <p:cNvSpPr>
            <a:spLocks noEditPoints="1"/>
          </p:cNvSpPr>
          <p:nvPr/>
        </p:nvSpPr>
        <p:spPr bwMode="auto">
          <a:xfrm>
            <a:off x="9477376" y="3197225"/>
            <a:ext cx="282575" cy="230188"/>
          </a:xfrm>
          <a:custGeom>
            <a:avLst/>
            <a:gdLst/>
            <a:ahLst/>
            <a:cxnLst>
              <a:cxn ang="0">
                <a:pos x="166" y="145"/>
              </a:cxn>
              <a:cxn ang="0">
                <a:pos x="154" y="128"/>
              </a:cxn>
              <a:cxn ang="0">
                <a:pos x="154" y="0"/>
              </a:cxn>
              <a:cxn ang="0">
                <a:pos x="178" y="0"/>
              </a:cxn>
              <a:cxn ang="0">
                <a:pos x="178" y="128"/>
              </a:cxn>
              <a:cxn ang="0">
                <a:pos x="166" y="145"/>
              </a:cxn>
              <a:cxn ang="0">
                <a:pos x="178" y="128"/>
              </a:cxn>
              <a:cxn ang="0">
                <a:pos x="178" y="145"/>
              </a:cxn>
              <a:cxn ang="0">
                <a:pos x="166" y="145"/>
              </a:cxn>
              <a:cxn ang="0">
                <a:pos x="178" y="128"/>
              </a:cxn>
              <a:cxn ang="0">
                <a:pos x="0" y="128"/>
              </a:cxn>
              <a:cxn ang="0">
                <a:pos x="12" y="116"/>
              </a:cxn>
              <a:cxn ang="0">
                <a:pos x="166" y="116"/>
              </a:cxn>
              <a:cxn ang="0">
                <a:pos x="166" y="145"/>
              </a:cxn>
              <a:cxn ang="0">
                <a:pos x="12" y="145"/>
              </a:cxn>
              <a:cxn ang="0">
                <a:pos x="0" y="128"/>
              </a:cxn>
              <a:cxn ang="0">
                <a:pos x="12" y="145"/>
              </a:cxn>
              <a:cxn ang="0">
                <a:pos x="0" y="145"/>
              </a:cxn>
              <a:cxn ang="0">
                <a:pos x="0" y="128"/>
              </a:cxn>
              <a:cxn ang="0">
                <a:pos x="12" y="145"/>
              </a:cxn>
              <a:cxn ang="0">
                <a:pos x="29" y="4"/>
              </a:cxn>
              <a:cxn ang="0">
                <a:pos x="29" y="128"/>
              </a:cxn>
              <a:cxn ang="0">
                <a:pos x="0" y="128"/>
              </a:cxn>
              <a:cxn ang="0">
                <a:pos x="0" y="4"/>
              </a:cxn>
              <a:cxn ang="0">
                <a:pos x="29" y="4"/>
              </a:cxn>
            </a:cxnLst>
            <a:rect l="0" t="0" r="r" b="b"/>
            <a:pathLst>
              <a:path w="178" h="145">
                <a:moveTo>
                  <a:pt x="166" y="145"/>
                </a:moveTo>
                <a:lnTo>
                  <a:pt x="154" y="128"/>
                </a:lnTo>
                <a:lnTo>
                  <a:pt x="154" y="0"/>
                </a:lnTo>
                <a:lnTo>
                  <a:pt x="178" y="0"/>
                </a:lnTo>
                <a:lnTo>
                  <a:pt x="178" y="128"/>
                </a:lnTo>
                <a:lnTo>
                  <a:pt x="166" y="145"/>
                </a:lnTo>
                <a:close/>
                <a:moveTo>
                  <a:pt x="178" y="128"/>
                </a:moveTo>
                <a:lnTo>
                  <a:pt x="178" y="145"/>
                </a:lnTo>
                <a:lnTo>
                  <a:pt x="166" y="145"/>
                </a:lnTo>
                <a:lnTo>
                  <a:pt x="178" y="128"/>
                </a:lnTo>
                <a:close/>
                <a:moveTo>
                  <a:pt x="0" y="128"/>
                </a:moveTo>
                <a:lnTo>
                  <a:pt x="12" y="116"/>
                </a:lnTo>
                <a:lnTo>
                  <a:pt x="166" y="116"/>
                </a:lnTo>
                <a:lnTo>
                  <a:pt x="166" y="145"/>
                </a:lnTo>
                <a:lnTo>
                  <a:pt x="12" y="145"/>
                </a:lnTo>
                <a:lnTo>
                  <a:pt x="0" y="128"/>
                </a:lnTo>
                <a:close/>
                <a:moveTo>
                  <a:pt x="12" y="145"/>
                </a:moveTo>
                <a:lnTo>
                  <a:pt x="0" y="145"/>
                </a:lnTo>
                <a:lnTo>
                  <a:pt x="0" y="128"/>
                </a:lnTo>
                <a:lnTo>
                  <a:pt x="12" y="145"/>
                </a:lnTo>
                <a:close/>
                <a:moveTo>
                  <a:pt x="29" y="4"/>
                </a:moveTo>
                <a:lnTo>
                  <a:pt x="29" y="128"/>
                </a:lnTo>
                <a:lnTo>
                  <a:pt x="0" y="128"/>
                </a:lnTo>
                <a:lnTo>
                  <a:pt x="0" y="4"/>
                </a:lnTo>
                <a:lnTo>
                  <a:pt x="29" y="4"/>
                </a:lnTo>
                <a:close/>
              </a:path>
            </a:pathLst>
          </a:custGeom>
          <a:solidFill>
            <a:srgbClr val="DA251D"/>
          </a:solidFill>
          <a:ln w="9525">
            <a:noFill/>
            <a:round/>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61" name="Freeform 93"/>
          <p:cNvSpPr>
            <a:spLocks noEditPoints="1"/>
          </p:cNvSpPr>
          <p:nvPr/>
        </p:nvSpPr>
        <p:spPr bwMode="auto">
          <a:xfrm>
            <a:off x="7570789" y="3216275"/>
            <a:ext cx="230187" cy="230188"/>
          </a:xfrm>
          <a:custGeom>
            <a:avLst/>
            <a:gdLst/>
            <a:ahLst/>
            <a:cxnLst>
              <a:cxn ang="0">
                <a:pos x="133" y="145"/>
              </a:cxn>
              <a:cxn ang="0">
                <a:pos x="116" y="133"/>
              </a:cxn>
              <a:cxn ang="0">
                <a:pos x="116" y="0"/>
              </a:cxn>
              <a:cxn ang="0">
                <a:pos x="145" y="0"/>
              </a:cxn>
              <a:cxn ang="0">
                <a:pos x="145" y="133"/>
              </a:cxn>
              <a:cxn ang="0">
                <a:pos x="133" y="145"/>
              </a:cxn>
              <a:cxn ang="0">
                <a:pos x="145" y="133"/>
              </a:cxn>
              <a:cxn ang="0">
                <a:pos x="145" y="145"/>
              </a:cxn>
              <a:cxn ang="0">
                <a:pos x="133" y="145"/>
              </a:cxn>
              <a:cxn ang="0">
                <a:pos x="145" y="133"/>
              </a:cxn>
              <a:cxn ang="0">
                <a:pos x="0" y="120"/>
              </a:cxn>
              <a:cxn ang="0">
                <a:pos x="133" y="120"/>
              </a:cxn>
              <a:cxn ang="0">
                <a:pos x="133" y="145"/>
              </a:cxn>
              <a:cxn ang="0">
                <a:pos x="0" y="145"/>
              </a:cxn>
              <a:cxn ang="0">
                <a:pos x="0" y="120"/>
              </a:cxn>
            </a:cxnLst>
            <a:rect l="0" t="0" r="r" b="b"/>
            <a:pathLst>
              <a:path w="145" h="145">
                <a:moveTo>
                  <a:pt x="133" y="145"/>
                </a:moveTo>
                <a:lnTo>
                  <a:pt x="116" y="133"/>
                </a:lnTo>
                <a:lnTo>
                  <a:pt x="116" y="0"/>
                </a:lnTo>
                <a:lnTo>
                  <a:pt x="145" y="0"/>
                </a:lnTo>
                <a:lnTo>
                  <a:pt x="145" y="133"/>
                </a:lnTo>
                <a:lnTo>
                  <a:pt x="133" y="145"/>
                </a:lnTo>
                <a:close/>
                <a:moveTo>
                  <a:pt x="145" y="133"/>
                </a:moveTo>
                <a:lnTo>
                  <a:pt x="145" y="145"/>
                </a:lnTo>
                <a:lnTo>
                  <a:pt x="133" y="145"/>
                </a:lnTo>
                <a:lnTo>
                  <a:pt x="145" y="133"/>
                </a:lnTo>
                <a:close/>
                <a:moveTo>
                  <a:pt x="0" y="120"/>
                </a:moveTo>
                <a:lnTo>
                  <a:pt x="133" y="120"/>
                </a:lnTo>
                <a:lnTo>
                  <a:pt x="133" y="145"/>
                </a:lnTo>
                <a:lnTo>
                  <a:pt x="0" y="145"/>
                </a:lnTo>
                <a:lnTo>
                  <a:pt x="0" y="120"/>
                </a:lnTo>
                <a:close/>
              </a:path>
            </a:pathLst>
          </a:custGeom>
          <a:solidFill>
            <a:srgbClr val="DA251D"/>
          </a:solidFill>
          <a:ln w="9525">
            <a:noFill/>
            <a:round/>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62" name="Rectangle 94"/>
          <p:cNvSpPr>
            <a:spLocks noChangeArrowheads="1"/>
          </p:cNvSpPr>
          <p:nvPr/>
        </p:nvSpPr>
        <p:spPr bwMode="auto">
          <a:xfrm>
            <a:off x="7624764" y="2465389"/>
            <a:ext cx="2497137" cy="39687"/>
          </a:xfrm>
          <a:prstGeom prst="rect">
            <a:avLst/>
          </a:prstGeom>
          <a:solidFill>
            <a:srgbClr val="1F1A17"/>
          </a:solidFill>
          <a:ln w="9525">
            <a:noFill/>
            <a:miter lim="800000"/>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63" name="Rectangle 95"/>
          <p:cNvSpPr>
            <a:spLocks noChangeArrowheads="1"/>
          </p:cNvSpPr>
          <p:nvPr/>
        </p:nvSpPr>
        <p:spPr bwMode="auto">
          <a:xfrm>
            <a:off x="7624764" y="2841625"/>
            <a:ext cx="2509837" cy="39688"/>
          </a:xfrm>
          <a:prstGeom prst="rect">
            <a:avLst/>
          </a:prstGeom>
          <a:solidFill>
            <a:srgbClr val="1F1A17"/>
          </a:solidFill>
          <a:ln w="9525">
            <a:noFill/>
            <a:miter lim="800000"/>
            <a:headEnd/>
            <a:tailEnd/>
          </a:ln>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64" name="Rectangle 96"/>
          <p:cNvSpPr>
            <a:spLocks noChangeArrowheads="1"/>
          </p:cNvSpPr>
          <p:nvPr/>
        </p:nvSpPr>
        <p:spPr bwMode="auto">
          <a:xfrm>
            <a:off x="7639051" y="2168525"/>
            <a:ext cx="642805" cy="338554"/>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2200">
                <a:solidFill>
                  <a:srgbClr val="1F1A17"/>
                </a:solidFill>
                <a:latin typeface="Times New Roman" pitchFamily="18" charset="0"/>
              </a:rPr>
              <a:t>LOW</a:t>
            </a:r>
            <a:endParaRPr lang="en-US" sz="1400">
              <a:solidFill>
                <a:prstClr val="black"/>
              </a:solidFill>
              <a:latin typeface="Times New Roman" pitchFamily="18" charset="0"/>
            </a:endParaRPr>
          </a:p>
        </p:txBody>
      </p:sp>
      <p:sp>
        <p:nvSpPr>
          <p:cNvPr id="186465" name="Rectangle 97"/>
          <p:cNvSpPr>
            <a:spLocks noChangeArrowheads="1"/>
          </p:cNvSpPr>
          <p:nvPr/>
        </p:nvSpPr>
        <p:spPr bwMode="auto">
          <a:xfrm>
            <a:off x="7645401" y="2557463"/>
            <a:ext cx="642805" cy="338554"/>
          </a:xfrm>
          <a:prstGeom prst="rect">
            <a:avLst/>
          </a:prstGeom>
          <a:noFill/>
          <a:ln w="9525">
            <a:noFill/>
            <a:miter lim="800000"/>
            <a:headEnd/>
            <a:tailEnd/>
          </a:ln>
        </p:spPr>
        <p:txBody>
          <a:bodyPr wrap="none" lIns="0" tIns="0" rIns="0" bIns="0">
            <a:spAutoFit/>
          </a:bodyPr>
          <a:lstStyle/>
          <a:p>
            <a:pPr defTabSz="914400" eaLnBrk="0" fontAlgn="base" hangingPunct="0">
              <a:spcBef>
                <a:spcPct val="0"/>
              </a:spcBef>
              <a:spcAft>
                <a:spcPct val="0"/>
              </a:spcAft>
            </a:pPr>
            <a:r>
              <a:rPr lang="en-US" sz="2200">
                <a:solidFill>
                  <a:srgbClr val="1F1A17"/>
                </a:solidFill>
                <a:latin typeface="Times New Roman" pitchFamily="18" charset="0"/>
              </a:rPr>
              <a:t>LOW</a:t>
            </a:r>
            <a:endParaRPr lang="en-US" sz="1400">
              <a:solidFill>
                <a:prstClr val="black"/>
              </a:solidFill>
              <a:latin typeface="Times New Roman" pitchFamily="18" charset="0"/>
            </a:endParaRPr>
          </a:p>
        </p:txBody>
      </p:sp>
      <p:sp>
        <p:nvSpPr>
          <p:cNvPr id="186467" name="Line 99"/>
          <p:cNvSpPr>
            <a:spLocks noChangeShapeType="1"/>
          </p:cNvSpPr>
          <p:nvPr/>
        </p:nvSpPr>
        <p:spPr bwMode="auto">
          <a:xfrm>
            <a:off x="7239000" y="2236788"/>
            <a:ext cx="228600" cy="0"/>
          </a:xfrm>
          <a:prstGeom prst="line">
            <a:avLst/>
          </a:prstGeom>
          <a:noFill/>
          <a:ln w="9525">
            <a:solidFill>
              <a:schemeClr val="tx1"/>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68" name="Line 100"/>
          <p:cNvSpPr>
            <a:spLocks noChangeShapeType="1"/>
          </p:cNvSpPr>
          <p:nvPr/>
        </p:nvSpPr>
        <p:spPr bwMode="auto">
          <a:xfrm>
            <a:off x="7239000" y="2646363"/>
            <a:ext cx="228600" cy="0"/>
          </a:xfrm>
          <a:prstGeom prst="line">
            <a:avLst/>
          </a:prstGeom>
          <a:noFill/>
          <a:ln w="9525">
            <a:solidFill>
              <a:schemeClr val="tx1"/>
            </a:solidFill>
            <a:round/>
            <a:headEnd/>
            <a:tailEnd/>
          </a:ln>
          <a:effectLst/>
        </p:spPr>
        <p:txBody>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sp>
        <p:nvSpPr>
          <p:cNvPr id="186470" name="Text Box 102"/>
          <p:cNvSpPr txBox="1">
            <a:spLocks noChangeArrowheads="1"/>
          </p:cNvSpPr>
          <p:nvPr/>
        </p:nvSpPr>
        <p:spPr bwMode="auto">
          <a:xfrm>
            <a:off x="3870325" y="7173913"/>
            <a:ext cx="184150" cy="304800"/>
          </a:xfrm>
          <a:prstGeom prst="rect">
            <a:avLst/>
          </a:prstGeom>
          <a:noFill/>
          <a:ln w="9525">
            <a:noFill/>
            <a:miter lim="800000"/>
            <a:headEnd/>
            <a:tailEnd/>
          </a:ln>
          <a:effectLst/>
        </p:spPr>
        <p:txBody>
          <a:bodyPr wrap="none">
            <a:spAutoFit/>
          </a:bodyPr>
          <a:lstStyle/>
          <a:p>
            <a:pPr defTabSz="914400" eaLnBrk="0" fontAlgn="base" hangingPunct="0">
              <a:spcBef>
                <a:spcPct val="0"/>
              </a:spcBef>
              <a:spcAft>
                <a:spcPct val="0"/>
              </a:spcAft>
            </a:pPr>
            <a:endParaRPr lang="en-US" sz="1400">
              <a:solidFill>
                <a:prstClr val="black"/>
              </a:solidFill>
              <a:latin typeface="Times New Roman" pitchFamily="18" charset="0"/>
            </a:endParaRPr>
          </a:p>
        </p:txBody>
      </p:sp>
      <p:sp>
        <p:nvSpPr>
          <p:cNvPr id="186472" name="Text Box 104"/>
          <p:cNvSpPr txBox="1">
            <a:spLocks noChangeArrowheads="1"/>
          </p:cNvSpPr>
          <p:nvPr/>
        </p:nvSpPr>
        <p:spPr bwMode="auto">
          <a:xfrm>
            <a:off x="2209800" y="2590801"/>
            <a:ext cx="4953000" cy="1311275"/>
          </a:xfrm>
          <a:prstGeom prst="rect">
            <a:avLst/>
          </a:prstGeom>
          <a:noFill/>
          <a:ln w="9525">
            <a:noFill/>
            <a:miter lim="800000"/>
            <a:headEnd/>
            <a:tailEnd/>
          </a:ln>
          <a:effectLst/>
        </p:spPr>
        <p:txBody>
          <a:bodyPr>
            <a:spAutoFit/>
          </a:bodyPr>
          <a:lstStyle/>
          <a:p>
            <a:pPr defTabSz="914400" fontAlgn="base">
              <a:spcBef>
                <a:spcPct val="50000"/>
              </a:spcBef>
              <a:spcAft>
                <a:spcPct val="0"/>
              </a:spcAft>
            </a:pPr>
            <a:r>
              <a:rPr lang="en-US" sz="2000">
                <a:solidFill>
                  <a:prstClr val="black"/>
                </a:solidFill>
                <a:latin typeface="Times New Roman" pitchFamily="18" charset="0"/>
              </a:rPr>
              <a:t>The output logic is opposite to the input because of the active-LOW convention. (</a:t>
            </a:r>
            <a:r>
              <a:rPr lang="en-US" sz="2000">
                <a:solidFill>
                  <a:srgbClr val="FF0000"/>
                </a:solidFill>
                <a:latin typeface="Times New Roman" pitchFamily="18" charset="0"/>
              </a:rPr>
              <a:t>Red</a:t>
            </a:r>
            <a:r>
              <a:rPr lang="en-US" sz="2000">
                <a:solidFill>
                  <a:prstClr val="black"/>
                </a:solidFill>
                <a:latin typeface="Times New Roman" pitchFamily="18" charset="0"/>
              </a:rPr>
              <a:t> shows the selected line).</a:t>
            </a:r>
          </a:p>
          <a:p>
            <a:pPr defTabSz="914400" eaLnBrk="0" fontAlgn="base" hangingPunct="0">
              <a:spcBef>
                <a:spcPct val="0"/>
              </a:spcBef>
              <a:spcAft>
                <a:spcPct val="0"/>
              </a:spcAft>
            </a:pPr>
            <a:endParaRPr lang="en-US" sz="2000">
              <a:solidFill>
                <a:prstClr val="black"/>
              </a:solidFill>
              <a:latin typeface="Times New Roman" pitchFamily="18" charset="0"/>
            </a:endParaRPr>
          </a:p>
        </p:txBody>
      </p:sp>
      <p:sp>
        <p:nvSpPr>
          <p:cNvPr id="186473" name="WordArt 105"/>
          <p:cNvSpPr>
            <a:spLocks noChangeArrowheads="1" noChangeShapeType="1" noTextEdit="1"/>
          </p:cNvSpPr>
          <p:nvPr/>
        </p:nvSpPr>
        <p:spPr bwMode="auto">
          <a:xfrm>
            <a:off x="2133600" y="2209801"/>
            <a:ext cx="1219200" cy="449263"/>
          </a:xfrm>
          <a:prstGeom prst="rect">
            <a:avLst/>
          </a:prstGeom>
        </p:spPr>
        <p:txBody>
          <a:bodyPr wrap="none" fromWordArt="1">
            <a:prstTxWarp prst="textPlain">
              <a:avLst>
                <a:gd name="adj" fmla="val 50000"/>
              </a:avLst>
            </a:prstTxWarp>
          </a:bodyPr>
          <a:lstStyle/>
          <a:p>
            <a:pPr algn="ctr" defTabSz="914400" eaLnBrk="0" fontAlgn="base" hangingPunct="0">
              <a:spcBef>
                <a:spcPct val="0"/>
              </a:spcBef>
              <a:spcAft>
                <a:spcPct val="0"/>
              </a:spcAft>
            </a:pPr>
            <a:r>
              <a:rPr lang="en-GB"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p>
        </p:txBody>
      </p:sp>
    </p:spTree>
    <p:custDataLst>
      <p:tags r:id="rId2"/>
    </p:custDataLst>
    <p:extLst>
      <p:ext uri="{BB962C8B-B14F-4D97-AF65-F5344CB8AC3E}">
        <p14:creationId xmlns:p14="http://schemas.microsoft.com/office/powerpoint/2010/main" val="7873344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6473"/>
                                        </p:tgtEl>
                                        <p:attrNameLst>
                                          <p:attrName>style.visibility</p:attrName>
                                        </p:attrNameLst>
                                      </p:cBhvr>
                                      <p:to>
                                        <p:strVal val="visible"/>
                                      </p:to>
                                    </p:set>
                                    <p:animEffect transition="in" filter="dissolve">
                                      <p:cBhvr>
                                        <p:cTn id="7" dur="500"/>
                                        <p:tgtEl>
                                          <p:spTgt spid="186473"/>
                                        </p:tgtEl>
                                      </p:cBhvr>
                                    </p:animEffect>
                                  </p:childTnLst>
                                </p:cTn>
                              </p:par>
                              <p:par>
                                <p:cTn id="8" presetID="2" presetClass="entr" presetSubtype="8" fill="hold" grpId="0" nodeType="withEffect">
                                  <p:stCondLst>
                                    <p:cond delay="0"/>
                                  </p:stCondLst>
                                  <p:childTnLst>
                                    <p:set>
                                      <p:cBhvr>
                                        <p:cTn id="9" dur="1" fill="hold">
                                          <p:stCondLst>
                                            <p:cond delay="0"/>
                                          </p:stCondLst>
                                        </p:cTn>
                                        <p:tgtEl>
                                          <p:spTgt spid="186472"/>
                                        </p:tgtEl>
                                        <p:attrNameLst>
                                          <p:attrName>style.visibility</p:attrName>
                                        </p:attrNameLst>
                                      </p:cBhvr>
                                      <p:to>
                                        <p:strVal val="visible"/>
                                      </p:to>
                                    </p:set>
                                    <p:anim calcmode="lin" valueType="num">
                                      <p:cBhvr additive="base">
                                        <p:cTn id="10" dur="500" fill="hold"/>
                                        <p:tgtEl>
                                          <p:spTgt spid="186472"/>
                                        </p:tgtEl>
                                        <p:attrNameLst>
                                          <p:attrName>ppt_x</p:attrName>
                                        </p:attrNameLst>
                                      </p:cBhvr>
                                      <p:tavLst>
                                        <p:tav tm="0">
                                          <p:val>
                                            <p:strVal val="0-#ppt_w/2"/>
                                          </p:val>
                                        </p:tav>
                                        <p:tav tm="100000">
                                          <p:val>
                                            <p:strVal val="#ppt_x"/>
                                          </p:val>
                                        </p:tav>
                                      </p:tavLst>
                                    </p:anim>
                                    <p:anim calcmode="lin" valueType="num">
                                      <p:cBhvr additive="base">
                                        <p:cTn id="11" dur="500" fill="hold"/>
                                        <p:tgtEl>
                                          <p:spTgt spid="186472"/>
                                        </p:tgtEl>
                                        <p:attrNameLst>
                                          <p:attrName>ppt_y</p:attrName>
                                        </p:attrNameLst>
                                      </p:cBhvr>
                                      <p:tavLst>
                                        <p:tav tm="0">
                                          <p:val>
                                            <p:strVal val="#ppt_y"/>
                                          </p:val>
                                        </p:tav>
                                        <p:tav tm="100000">
                                          <p:val>
                                            <p:strVal val="#ppt_y"/>
                                          </p:val>
                                        </p:tav>
                                      </p:tavLst>
                                    </p:anim>
                                  </p:childTnLst>
                                </p:cTn>
                              </p:par>
                              <p:par>
                                <p:cTn id="12" presetID="22" presetClass="exit" presetSubtype="8" fill="hold" grpId="0" nodeType="withEffect">
                                  <p:stCondLst>
                                    <p:cond delay="0"/>
                                  </p:stCondLst>
                                  <p:childTnLst>
                                    <p:animEffect transition="out" filter="wipe(left)">
                                      <p:cBhvr>
                                        <p:cTn id="13" dur="2000"/>
                                        <p:tgtEl>
                                          <p:spTgt spid="186475"/>
                                        </p:tgtEl>
                                      </p:cBhvr>
                                    </p:animEffect>
                                    <p:set>
                                      <p:cBhvr>
                                        <p:cTn id="14" dur="1" fill="hold">
                                          <p:stCondLst>
                                            <p:cond delay="1999"/>
                                          </p:stCondLst>
                                        </p:cTn>
                                        <p:tgtEl>
                                          <p:spTgt spid="1864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475" grpId="0" animBg="1"/>
      <p:bldP spid="186472" grpId="0"/>
      <p:bldP spid="186473"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108556" name="Object 12"/>
          <p:cNvGraphicFramePr>
            <a:graphicFrameLocks noChangeAspect="1"/>
          </p:cNvGraphicFramePr>
          <p:nvPr/>
        </p:nvGraphicFramePr>
        <p:xfrm>
          <a:off x="3155950" y="3962400"/>
          <a:ext cx="3581400" cy="2190750"/>
        </p:xfrm>
        <a:graphic>
          <a:graphicData uri="http://schemas.openxmlformats.org/presentationml/2006/ole">
            <mc:AlternateContent xmlns:mc="http://schemas.openxmlformats.org/markup-compatibility/2006">
              <mc:Choice xmlns:v="urn:schemas-microsoft-com:vml" Requires="v">
                <p:oleObj spid="_x0000_s28710" name="CorelDRAW" r:id="rId4" imgW="2394720" imgH="1445400" progId="">
                  <p:embed/>
                </p:oleObj>
              </mc:Choice>
              <mc:Fallback>
                <p:oleObj name="CorelDRAW" r:id="rId4" imgW="2394720" imgH="14454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5950" y="3962400"/>
                        <a:ext cx="358140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49" name="Rectangle 5"/>
          <p:cNvSpPr>
            <a:spLocks noChangeArrowheads="1"/>
          </p:cNvSpPr>
          <p:nvPr/>
        </p:nvSpPr>
        <p:spPr bwMode="auto">
          <a:xfrm>
            <a:off x="2438400" y="1143000"/>
            <a:ext cx="1322798" cy="400110"/>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2000" dirty="0">
                <a:solidFill>
                  <a:srgbClr val="FFFF99"/>
                </a:solidFill>
                <a:latin typeface="Times New Roman" pitchFamily="18" charset="0"/>
              </a:rPr>
              <a:t>Full-Adder</a:t>
            </a:r>
          </a:p>
        </p:txBody>
      </p:sp>
      <p:sp>
        <p:nvSpPr>
          <p:cNvPr id="108551" name="Text Box 7"/>
          <p:cNvSpPr txBox="1">
            <a:spLocks noChangeArrowheads="1"/>
          </p:cNvSpPr>
          <p:nvPr/>
        </p:nvSpPr>
        <p:spPr bwMode="auto">
          <a:xfrm>
            <a:off x="2438400" y="1828801"/>
            <a:ext cx="4876800" cy="1311275"/>
          </a:xfrm>
          <a:prstGeom prst="rect">
            <a:avLst/>
          </a:prstGeom>
          <a:noFill/>
          <a:ln w="9525">
            <a:noFill/>
            <a:miter lim="800000"/>
            <a:headEnd/>
            <a:tailEnd/>
          </a:ln>
          <a:effectLst/>
        </p:spPr>
        <p:txBody>
          <a:bodyPr>
            <a:spAutoFit/>
          </a:bodyPr>
          <a:lstStyle/>
          <a:p>
            <a:pPr defTabSz="914400" fontAlgn="base">
              <a:spcBef>
                <a:spcPct val="50000"/>
              </a:spcBef>
              <a:spcAft>
                <a:spcPct val="0"/>
              </a:spcAft>
            </a:pPr>
            <a:r>
              <a:rPr lang="en-US" sz="2000" dirty="0">
                <a:solidFill>
                  <a:prstClr val="black"/>
                </a:solidFill>
                <a:latin typeface="Times New Roman" pitchFamily="18" charset="0"/>
              </a:rPr>
              <a:t>By contrast, a </a:t>
            </a:r>
            <a:r>
              <a:rPr lang="en-US" sz="2000" b="1" dirty="0">
                <a:solidFill>
                  <a:prstClr val="black"/>
                </a:solidFill>
                <a:latin typeface="Times New Roman" pitchFamily="18" charset="0"/>
              </a:rPr>
              <a:t>full adder</a:t>
            </a:r>
            <a:r>
              <a:rPr lang="en-US" sz="2000" dirty="0">
                <a:solidFill>
                  <a:prstClr val="black"/>
                </a:solidFill>
                <a:latin typeface="Times New Roman" pitchFamily="18" charset="0"/>
              </a:rPr>
              <a:t> has three binary inputs (</a:t>
            </a:r>
            <a:r>
              <a:rPr lang="en-US" sz="2000" i="1" dirty="0">
                <a:solidFill>
                  <a:prstClr val="black"/>
                </a:solidFill>
                <a:latin typeface="Times New Roman" pitchFamily="18" charset="0"/>
              </a:rPr>
              <a:t>A</a:t>
            </a:r>
            <a:r>
              <a:rPr lang="en-US" sz="2000" dirty="0">
                <a:solidFill>
                  <a:prstClr val="black"/>
                </a:solidFill>
                <a:latin typeface="Times New Roman" pitchFamily="18" charset="0"/>
              </a:rPr>
              <a:t>, </a:t>
            </a:r>
            <a:r>
              <a:rPr lang="en-US" sz="2000" i="1" dirty="0">
                <a:solidFill>
                  <a:prstClr val="black"/>
                </a:solidFill>
                <a:latin typeface="Times New Roman" pitchFamily="18" charset="0"/>
              </a:rPr>
              <a:t>B, </a:t>
            </a:r>
            <a:r>
              <a:rPr lang="en-US" sz="2000" dirty="0">
                <a:solidFill>
                  <a:prstClr val="black"/>
                </a:solidFill>
                <a:latin typeface="Times New Roman" pitchFamily="18" charset="0"/>
              </a:rPr>
              <a:t>and Carry in) and two binary outputs (Carry out and Sum). The truth table summarizes the operation.</a:t>
            </a:r>
          </a:p>
        </p:txBody>
      </p:sp>
      <p:graphicFrame>
        <p:nvGraphicFramePr>
          <p:cNvPr id="108555" name="Object 11"/>
          <p:cNvGraphicFramePr>
            <a:graphicFrameLocks noChangeAspect="1"/>
          </p:cNvGraphicFramePr>
          <p:nvPr/>
        </p:nvGraphicFramePr>
        <p:xfrm>
          <a:off x="7391401" y="1295400"/>
          <a:ext cx="2428875" cy="2895600"/>
        </p:xfrm>
        <a:graphic>
          <a:graphicData uri="http://schemas.openxmlformats.org/presentationml/2006/ole">
            <mc:AlternateContent xmlns:mc="http://schemas.openxmlformats.org/markup-compatibility/2006">
              <mc:Choice xmlns:v="urn:schemas-microsoft-com:vml" Requires="v">
                <p:oleObj spid="_x0000_s28711" name="CorelDRAW" r:id="rId6" imgW="1412280" imgH="1660320" progId="">
                  <p:embed/>
                </p:oleObj>
              </mc:Choice>
              <mc:Fallback>
                <p:oleObj name="CorelDRAW" r:id="rId6" imgW="1412280" imgH="166032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1401" y="1295400"/>
                        <a:ext cx="24288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57" name="Text Box 13"/>
          <p:cNvSpPr txBox="1">
            <a:spLocks noChangeArrowheads="1"/>
          </p:cNvSpPr>
          <p:nvPr/>
        </p:nvSpPr>
        <p:spPr bwMode="auto">
          <a:xfrm>
            <a:off x="2438400" y="3124201"/>
            <a:ext cx="4724400" cy="701675"/>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dirty="0">
                <a:solidFill>
                  <a:prstClr val="black"/>
                </a:solidFill>
                <a:latin typeface="Times New Roman" pitchFamily="18" charset="0"/>
              </a:rPr>
              <a:t>A full-adder can be constructed from two half adders as shown:</a:t>
            </a:r>
          </a:p>
        </p:txBody>
      </p:sp>
      <p:sp>
        <p:nvSpPr>
          <p:cNvPr id="108560" name="Text Box 16"/>
          <p:cNvSpPr txBox="1">
            <a:spLocks noChangeArrowheads="1"/>
          </p:cNvSpPr>
          <p:nvPr/>
        </p:nvSpPr>
        <p:spPr bwMode="auto">
          <a:xfrm>
            <a:off x="3473450" y="411480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rPr>
              <a:t>A</a:t>
            </a:r>
          </a:p>
        </p:txBody>
      </p:sp>
      <p:sp>
        <p:nvSpPr>
          <p:cNvPr id="108561" name="Text Box 17"/>
          <p:cNvSpPr txBox="1">
            <a:spLocks noChangeArrowheads="1"/>
          </p:cNvSpPr>
          <p:nvPr/>
        </p:nvSpPr>
        <p:spPr bwMode="auto">
          <a:xfrm>
            <a:off x="3473450" y="469265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rPr>
              <a:t>B</a:t>
            </a:r>
          </a:p>
        </p:txBody>
      </p:sp>
      <p:sp>
        <p:nvSpPr>
          <p:cNvPr id="108562" name="Text Box 18"/>
          <p:cNvSpPr txBox="1">
            <a:spLocks noChangeArrowheads="1"/>
          </p:cNvSpPr>
          <p:nvPr/>
        </p:nvSpPr>
        <p:spPr bwMode="auto">
          <a:xfrm>
            <a:off x="3733800" y="3962400"/>
            <a:ext cx="3810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prstClr val="black"/>
                </a:solidFill>
                <a:latin typeface="Symbol" pitchFamily="18" charset="2"/>
              </a:rPr>
              <a:t>S</a:t>
            </a:r>
          </a:p>
        </p:txBody>
      </p:sp>
      <p:sp>
        <p:nvSpPr>
          <p:cNvPr id="108563" name="Text Box 19"/>
          <p:cNvSpPr txBox="1">
            <a:spLocks noChangeArrowheads="1"/>
          </p:cNvSpPr>
          <p:nvPr/>
        </p:nvSpPr>
        <p:spPr bwMode="auto">
          <a:xfrm>
            <a:off x="3854450" y="4692650"/>
            <a:ext cx="685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rPr>
              <a:t>C</a:t>
            </a:r>
            <a:r>
              <a:rPr lang="en-US" sz="1600" baseline="-25000">
                <a:solidFill>
                  <a:prstClr val="black"/>
                </a:solidFill>
              </a:rPr>
              <a:t>out</a:t>
            </a:r>
          </a:p>
        </p:txBody>
      </p:sp>
      <p:sp>
        <p:nvSpPr>
          <p:cNvPr id="108564" name="Text Box 20"/>
          <p:cNvSpPr txBox="1">
            <a:spLocks noChangeArrowheads="1"/>
          </p:cNvSpPr>
          <p:nvPr/>
        </p:nvSpPr>
        <p:spPr bwMode="auto">
          <a:xfrm>
            <a:off x="4006850" y="4083050"/>
            <a:ext cx="3810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prstClr val="black"/>
                </a:solidFill>
                <a:latin typeface="Symbol" pitchFamily="18" charset="2"/>
              </a:rPr>
              <a:t>S</a:t>
            </a:r>
          </a:p>
        </p:txBody>
      </p:sp>
      <p:grpSp>
        <p:nvGrpSpPr>
          <p:cNvPr id="2" name="Group 26"/>
          <p:cNvGrpSpPr>
            <a:grpSpLocks/>
          </p:cNvGrpSpPr>
          <p:nvPr/>
        </p:nvGrpSpPr>
        <p:grpSpPr bwMode="auto">
          <a:xfrm>
            <a:off x="4813300" y="3962400"/>
            <a:ext cx="1066800" cy="1066800"/>
            <a:chOff x="2112" y="2496"/>
            <a:chExt cx="672" cy="672"/>
          </a:xfrm>
        </p:grpSpPr>
        <p:sp>
          <p:nvSpPr>
            <p:cNvPr id="108565" name="Text Box 21"/>
            <p:cNvSpPr txBox="1">
              <a:spLocks noChangeArrowheads="1"/>
            </p:cNvSpPr>
            <p:nvPr/>
          </p:nvSpPr>
          <p:spPr bwMode="auto">
            <a:xfrm>
              <a:off x="2112" y="2592"/>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rPr>
                <a:t>A</a:t>
              </a:r>
            </a:p>
          </p:txBody>
        </p:sp>
        <p:sp>
          <p:nvSpPr>
            <p:cNvPr id="108566" name="Text Box 22"/>
            <p:cNvSpPr txBox="1">
              <a:spLocks noChangeArrowheads="1"/>
            </p:cNvSpPr>
            <p:nvPr/>
          </p:nvSpPr>
          <p:spPr bwMode="auto">
            <a:xfrm>
              <a:off x="2112" y="2956"/>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rPr>
                <a:t>B</a:t>
              </a:r>
            </a:p>
          </p:txBody>
        </p:sp>
        <p:sp>
          <p:nvSpPr>
            <p:cNvPr id="108567" name="Text Box 23"/>
            <p:cNvSpPr txBox="1">
              <a:spLocks noChangeArrowheads="1"/>
            </p:cNvSpPr>
            <p:nvPr/>
          </p:nvSpPr>
          <p:spPr bwMode="auto">
            <a:xfrm>
              <a:off x="2276" y="2496"/>
              <a:ext cx="240"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prstClr val="black"/>
                  </a:solidFill>
                  <a:latin typeface="Symbol" pitchFamily="18" charset="2"/>
                </a:rPr>
                <a:t>S</a:t>
              </a:r>
            </a:p>
          </p:txBody>
        </p:sp>
        <p:sp>
          <p:nvSpPr>
            <p:cNvPr id="108568" name="Text Box 24"/>
            <p:cNvSpPr txBox="1">
              <a:spLocks noChangeArrowheads="1"/>
            </p:cNvSpPr>
            <p:nvPr/>
          </p:nvSpPr>
          <p:spPr bwMode="auto">
            <a:xfrm>
              <a:off x="2352" y="2956"/>
              <a:ext cx="43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rPr>
                <a:t>C</a:t>
              </a:r>
              <a:r>
                <a:rPr lang="en-US" sz="1600" baseline="-25000">
                  <a:solidFill>
                    <a:prstClr val="black"/>
                  </a:solidFill>
                </a:rPr>
                <a:t>out</a:t>
              </a:r>
            </a:p>
          </p:txBody>
        </p:sp>
        <p:sp>
          <p:nvSpPr>
            <p:cNvPr id="108569" name="Text Box 25"/>
            <p:cNvSpPr txBox="1">
              <a:spLocks noChangeArrowheads="1"/>
            </p:cNvSpPr>
            <p:nvPr/>
          </p:nvSpPr>
          <p:spPr bwMode="auto">
            <a:xfrm>
              <a:off x="2448" y="2572"/>
              <a:ext cx="240"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prstClr val="black"/>
                  </a:solidFill>
                  <a:latin typeface="Symbol" pitchFamily="18" charset="2"/>
                </a:rPr>
                <a:t>S</a:t>
              </a:r>
            </a:p>
          </p:txBody>
        </p:sp>
      </p:grpSp>
      <p:sp>
        <p:nvSpPr>
          <p:cNvPr id="108573" name="Text Box 29"/>
          <p:cNvSpPr txBox="1">
            <a:spLocks noChangeArrowheads="1"/>
          </p:cNvSpPr>
          <p:nvPr/>
        </p:nvSpPr>
        <p:spPr bwMode="auto">
          <a:xfrm>
            <a:off x="2895600" y="411480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p>
        </p:txBody>
      </p:sp>
      <p:sp>
        <p:nvSpPr>
          <p:cNvPr id="108574" name="Text Box 30"/>
          <p:cNvSpPr txBox="1">
            <a:spLocks noChangeArrowheads="1"/>
          </p:cNvSpPr>
          <p:nvPr/>
        </p:nvSpPr>
        <p:spPr bwMode="auto">
          <a:xfrm>
            <a:off x="2895600" y="472440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B</a:t>
            </a:r>
          </a:p>
        </p:txBody>
      </p:sp>
      <p:sp>
        <p:nvSpPr>
          <p:cNvPr id="108575" name="Text Box 31"/>
          <p:cNvSpPr txBox="1">
            <a:spLocks noChangeArrowheads="1"/>
          </p:cNvSpPr>
          <p:nvPr/>
        </p:nvSpPr>
        <p:spPr bwMode="auto">
          <a:xfrm>
            <a:off x="6629400" y="4114800"/>
            <a:ext cx="7620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srgbClr val="FF0000"/>
                </a:solidFill>
                <a:latin typeface="Times New Roman" pitchFamily="18" charset="0"/>
              </a:rPr>
              <a:t>Sum</a:t>
            </a:r>
          </a:p>
        </p:txBody>
      </p:sp>
      <p:sp>
        <p:nvSpPr>
          <p:cNvPr id="108576" name="Text Box 32"/>
          <p:cNvSpPr txBox="1">
            <a:spLocks noChangeArrowheads="1"/>
          </p:cNvSpPr>
          <p:nvPr/>
        </p:nvSpPr>
        <p:spPr bwMode="auto">
          <a:xfrm>
            <a:off x="6705600" y="5715000"/>
            <a:ext cx="685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C</a:t>
            </a:r>
            <a:r>
              <a:rPr lang="en-US" sz="1600" baseline="-25000">
                <a:solidFill>
                  <a:srgbClr val="FF0000"/>
                </a:solidFill>
              </a:rPr>
              <a:t>out</a:t>
            </a:r>
          </a:p>
        </p:txBody>
      </p:sp>
      <p:sp>
        <p:nvSpPr>
          <p:cNvPr id="108577" name="Text Box 33"/>
          <p:cNvSpPr txBox="1">
            <a:spLocks noChangeArrowheads="1"/>
          </p:cNvSpPr>
          <p:nvPr/>
        </p:nvSpPr>
        <p:spPr bwMode="auto">
          <a:xfrm>
            <a:off x="3429000" y="5257800"/>
            <a:ext cx="685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C</a:t>
            </a:r>
            <a:r>
              <a:rPr lang="en-US" sz="1600" baseline="-25000">
                <a:solidFill>
                  <a:srgbClr val="FF0000"/>
                </a:solidFill>
              </a:rPr>
              <a:t>in</a:t>
            </a:r>
          </a:p>
        </p:txBody>
      </p:sp>
      <p:graphicFrame>
        <p:nvGraphicFramePr>
          <p:cNvPr id="108579" name="Object 35"/>
          <p:cNvGraphicFramePr>
            <a:graphicFrameLocks noChangeAspect="1"/>
          </p:cNvGraphicFramePr>
          <p:nvPr/>
        </p:nvGraphicFramePr>
        <p:xfrm>
          <a:off x="7696200" y="4419600"/>
          <a:ext cx="1600200" cy="1257300"/>
        </p:xfrm>
        <a:graphic>
          <a:graphicData uri="http://schemas.openxmlformats.org/presentationml/2006/ole">
            <mc:AlternateContent xmlns:mc="http://schemas.openxmlformats.org/markup-compatibility/2006">
              <mc:Choice xmlns:v="urn:schemas-microsoft-com:vml" Requires="v">
                <p:oleObj spid="_x0000_s28712" name="CorelDRAW" r:id="rId8" imgW="1033560" imgH="802080" progId="">
                  <p:embed/>
                </p:oleObj>
              </mc:Choice>
              <mc:Fallback>
                <p:oleObj name="CorelDRAW" r:id="rId8" imgW="1033560" imgH="80208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96200" y="4419600"/>
                        <a:ext cx="16002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81" name="Text Box 37"/>
          <p:cNvSpPr txBox="1">
            <a:spLocks noChangeArrowheads="1"/>
          </p:cNvSpPr>
          <p:nvPr/>
        </p:nvSpPr>
        <p:spPr bwMode="auto">
          <a:xfrm>
            <a:off x="8077200" y="464820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rPr>
              <a:t>A</a:t>
            </a:r>
          </a:p>
        </p:txBody>
      </p:sp>
      <p:sp>
        <p:nvSpPr>
          <p:cNvPr id="108582" name="Text Box 38"/>
          <p:cNvSpPr txBox="1">
            <a:spLocks noChangeArrowheads="1"/>
          </p:cNvSpPr>
          <p:nvPr/>
        </p:nvSpPr>
        <p:spPr bwMode="auto">
          <a:xfrm>
            <a:off x="8077200" y="4953000"/>
            <a:ext cx="304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rPr>
              <a:t>B</a:t>
            </a:r>
          </a:p>
        </p:txBody>
      </p:sp>
      <p:sp>
        <p:nvSpPr>
          <p:cNvPr id="108583" name="Text Box 39"/>
          <p:cNvSpPr txBox="1">
            <a:spLocks noChangeArrowheads="1"/>
          </p:cNvSpPr>
          <p:nvPr/>
        </p:nvSpPr>
        <p:spPr bwMode="auto">
          <a:xfrm>
            <a:off x="8337550" y="4419600"/>
            <a:ext cx="3810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prstClr val="black"/>
                </a:solidFill>
                <a:latin typeface="Symbol" pitchFamily="18" charset="2"/>
              </a:rPr>
              <a:t>S</a:t>
            </a:r>
          </a:p>
        </p:txBody>
      </p:sp>
      <p:sp>
        <p:nvSpPr>
          <p:cNvPr id="108584" name="Text Box 40"/>
          <p:cNvSpPr txBox="1">
            <a:spLocks noChangeArrowheads="1"/>
          </p:cNvSpPr>
          <p:nvPr/>
        </p:nvSpPr>
        <p:spPr bwMode="auto">
          <a:xfrm>
            <a:off x="8458200" y="5105400"/>
            <a:ext cx="6858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rPr>
              <a:t>C</a:t>
            </a:r>
            <a:r>
              <a:rPr lang="en-US" sz="1600" baseline="-25000">
                <a:solidFill>
                  <a:prstClr val="black"/>
                </a:solidFill>
              </a:rPr>
              <a:t>out</a:t>
            </a:r>
          </a:p>
        </p:txBody>
      </p:sp>
      <p:sp>
        <p:nvSpPr>
          <p:cNvPr id="108585" name="Text Box 41"/>
          <p:cNvSpPr txBox="1">
            <a:spLocks noChangeArrowheads="1"/>
          </p:cNvSpPr>
          <p:nvPr/>
        </p:nvSpPr>
        <p:spPr bwMode="auto">
          <a:xfrm>
            <a:off x="8610600" y="4724400"/>
            <a:ext cx="3810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prstClr val="black"/>
                </a:solidFill>
                <a:latin typeface="Symbol" pitchFamily="18" charset="2"/>
              </a:rPr>
              <a:t>S</a:t>
            </a:r>
          </a:p>
        </p:txBody>
      </p:sp>
      <p:sp>
        <p:nvSpPr>
          <p:cNvPr id="108586" name="Text Box 42"/>
          <p:cNvSpPr txBox="1">
            <a:spLocks noChangeArrowheads="1"/>
          </p:cNvSpPr>
          <p:nvPr/>
        </p:nvSpPr>
        <p:spPr bwMode="auto">
          <a:xfrm>
            <a:off x="8077200" y="5257800"/>
            <a:ext cx="533400" cy="3365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rPr>
              <a:t>C</a:t>
            </a:r>
            <a:r>
              <a:rPr lang="en-US" sz="1600" baseline="-25000">
                <a:solidFill>
                  <a:prstClr val="black"/>
                </a:solidFill>
              </a:rPr>
              <a:t>in</a:t>
            </a:r>
          </a:p>
        </p:txBody>
      </p:sp>
      <p:sp>
        <p:nvSpPr>
          <p:cNvPr id="108587" name="Text Box 43"/>
          <p:cNvSpPr txBox="1">
            <a:spLocks noChangeArrowheads="1"/>
          </p:cNvSpPr>
          <p:nvPr/>
        </p:nvSpPr>
        <p:spPr bwMode="auto">
          <a:xfrm>
            <a:off x="8077200" y="5791201"/>
            <a:ext cx="1295400" cy="366713"/>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a:solidFill>
                  <a:prstClr val="black"/>
                </a:solidFill>
                <a:latin typeface="Times New Roman" pitchFamily="18" charset="0"/>
              </a:rPr>
              <a:t>Symbol</a:t>
            </a:r>
          </a:p>
        </p:txBody>
      </p:sp>
    </p:spTree>
    <p:extLst>
      <p:ext uri="{BB962C8B-B14F-4D97-AF65-F5344CB8AC3E}">
        <p14:creationId xmlns:p14="http://schemas.microsoft.com/office/powerpoint/2010/main" val="17271780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557"/>
                                        </p:tgtEl>
                                        <p:attrNameLst>
                                          <p:attrName>style.visibility</p:attrName>
                                        </p:attrNameLst>
                                      </p:cBhvr>
                                      <p:to>
                                        <p:strVal val="visible"/>
                                      </p:to>
                                    </p:set>
                                    <p:anim calcmode="lin" valueType="num">
                                      <p:cBhvr additive="base">
                                        <p:cTn id="7" dur="500" fill="hold"/>
                                        <p:tgtEl>
                                          <p:spTgt spid="108557"/>
                                        </p:tgtEl>
                                        <p:attrNameLst>
                                          <p:attrName>ppt_x</p:attrName>
                                        </p:attrNameLst>
                                      </p:cBhvr>
                                      <p:tavLst>
                                        <p:tav tm="0">
                                          <p:val>
                                            <p:strVal val="0-#ppt_w/2"/>
                                          </p:val>
                                        </p:tav>
                                        <p:tav tm="100000">
                                          <p:val>
                                            <p:strVal val="#ppt_x"/>
                                          </p:val>
                                        </p:tav>
                                      </p:tavLst>
                                    </p:anim>
                                    <p:anim calcmode="lin" valueType="num">
                                      <p:cBhvr additive="base">
                                        <p:cTn id="8" dur="500" fill="hold"/>
                                        <p:tgtEl>
                                          <p:spTgt spid="10855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6" fill="hold" nodeType="afterEffect">
                                  <p:stCondLst>
                                    <p:cond delay="0"/>
                                  </p:stCondLst>
                                  <p:childTnLst>
                                    <p:set>
                                      <p:cBhvr>
                                        <p:cTn id="11" dur="1" fill="hold">
                                          <p:stCondLst>
                                            <p:cond delay="0"/>
                                          </p:stCondLst>
                                        </p:cTn>
                                        <p:tgtEl>
                                          <p:spTgt spid="108556"/>
                                        </p:tgtEl>
                                        <p:attrNameLst>
                                          <p:attrName>style.visibility</p:attrName>
                                        </p:attrNameLst>
                                      </p:cBhvr>
                                      <p:to>
                                        <p:strVal val="visible"/>
                                      </p:to>
                                    </p:set>
                                    <p:anim calcmode="lin" valueType="num">
                                      <p:cBhvr additive="base">
                                        <p:cTn id="12" dur="500" fill="hold"/>
                                        <p:tgtEl>
                                          <p:spTgt spid="108556"/>
                                        </p:tgtEl>
                                        <p:attrNameLst>
                                          <p:attrName>ppt_x</p:attrName>
                                        </p:attrNameLst>
                                      </p:cBhvr>
                                      <p:tavLst>
                                        <p:tav tm="0">
                                          <p:val>
                                            <p:strVal val="1+#ppt_w/2"/>
                                          </p:val>
                                        </p:tav>
                                        <p:tav tm="100000">
                                          <p:val>
                                            <p:strVal val="#ppt_x"/>
                                          </p:val>
                                        </p:tav>
                                      </p:tavLst>
                                    </p:anim>
                                    <p:anim calcmode="lin" valueType="num">
                                      <p:cBhvr additive="base">
                                        <p:cTn id="13" dur="500" fill="hold"/>
                                        <p:tgtEl>
                                          <p:spTgt spid="108556"/>
                                        </p:tgtEl>
                                        <p:attrNameLst>
                                          <p:attrName>ppt_y</p:attrName>
                                        </p:attrNameLst>
                                      </p:cBhvr>
                                      <p:tavLst>
                                        <p:tav tm="0">
                                          <p:val>
                                            <p:strVal val="1+#ppt_h/2"/>
                                          </p:val>
                                        </p:tav>
                                        <p:tav tm="100000">
                                          <p:val>
                                            <p:strVal val="#ppt_y"/>
                                          </p:val>
                                        </p:tav>
                                      </p:tavLst>
                                    </p:anim>
                                  </p:childTnLst>
                                </p:cTn>
                              </p:par>
                              <p:par>
                                <p:cTn id="14" presetID="2" presetClass="entr" presetSubtype="12" fill="hold" grpId="0" nodeType="withEffect">
                                  <p:stCondLst>
                                    <p:cond delay="0"/>
                                  </p:stCondLst>
                                  <p:childTnLst>
                                    <p:set>
                                      <p:cBhvr>
                                        <p:cTn id="15" dur="1" fill="hold">
                                          <p:stCondLst>
                                            <p:cond delay="0"/>
                                          </p:stCondLst>
                                        </p:cTn>
                                        <p:tgtEl>
                                          <p:spTgt spid="108560"/>
                                        </p:tgtEl>
                                        <p:attrNameLst>
                                          <p:attrName>style.visibility</p:attrName>
                                        </p:attrNameLst>
                                      </p:cBhvr>
                                      <p:to>
                                        <p:strVal val="visible"/>
                                      </p:to>
                                    </p:set>
                                    <p:anim calcmode="lin" valueType="num">
                                      <p:cBhvr additive="base">
                                        <p:cTn id="16" dur="500" fill="hold"/>
                                        <p:tgtEl>
                                          <p:spTgt spid="108560"/>
                                        </p:tgtEl>
                                        <p:attrNameLst>
                                          <p:attrName>ppt_x</p:attrName>
                                        </p:attrNameLst>
                                      </p:cBhvr>
                                      <p:tavLst>
                                        <p:tav tm="0">
                                          <p:val>
                                            <p:strVal val="0-#ppt_w/2"/>
                                          </p:val>
                                        </p:tav>
                                        <p:tav tm="100000">
                                          <p:val>
                                            <p:strVal val="#ppt_x"/>
                                          </p:val>
                                        </p:tav>
                                      </p:tavLst>
                                    </p:anim>
                                    <p:anim calcmode="lin" valueType="num">
                                      <p:cBhvr additive="base">
                                        <p:cTn id="17" dur="500" fill="hold"/>
                                        <p:tgtEl>
                                          <p:spTgt spid="108560"/>
                                        </p:tgtEl>
                                        <p:attrNameLst>
                                          <p:attrName>ppt_y</p:attrName>
                                        </p:attrNameLst>
                                      </p:cBhvr>
                                      <p:tavLst>
                                        <p:tav tm="0">
                                          <p:val>
                                            <p:strVal val="1+#ppt_h/2"/>
                                          </p:val>
                                        </p:tav>
                                        <p:tav tm="100000">
                                          <p:val>
                                            <p:strVal val="#ppt_y"/>
                                          </p:val>
                                        </p:tav>
                                      </p:tavLst>
                                    </p:anim>
                                  </p:childTnLst>
                                </p:cTn>
                              </p:par>
                              <p:par>
                                <p:cTn id="18" presetID="2" presetClass="entr" presetSubtype="12" fill="hold" grpId="0" nodeType="withEffect">
                                  <p:stCondLst>
                                    <p:cond delay="0"/>
                                  </p:stCondLst>
                                  <p:childTnLst>
                                    <p:set>
                                      <p:cBhvr>
                                        <p:cTn id="19" dur="1" fill="hold">
                                          <p:stCondLst>
                                            <p:cond delay="0"/>
                                          </p:stCondLst>
                                        </p:cTn>
                                        <p:tgtEl>
                                          <p:spTgt spid="108561"/>
                                        </p:tgtEl>
                                        <p:attrNameLst>
                                          <p:attrName>style.visibility</p:attrName>
                                        </p:attrNameLst>
                                      </p:cBhvr>
                                      <p:to>
                                        <p:strVal val="visible"/>
                                      </p:to>
                                    </p:set>
                                    <p:anim calcmode="lin" valueType="num">
                                      <p:cBhvr additive="base">
                                        <p:cTn id="20" dur="500" fill="hold"/>
                                        <p:tgtEl>
                                          <p:spTgt spid="108561"/>
                                        </p:tgtEl>
                                        <p:attrNameLst>
                                          <p:attrName>ppt_x</p:attrName>
                                        </p:attrNameLst>
                                      </p:cBhvr>
                                      <p:tavLst>
                                        <p:tav tm="0">
                                          <p:val>
                                            <p:strVal val="0-#ppt_w/2"/>
                                          </p:val>
                                        </p:tav>
                                        <p:tav tm="100000">
                                          <p:val>
                                            <p:strVal val="#ppt_x"/>
                                          </p:val>
                                        </p:tav>
                                      </p:tavLst>
                                    </p:anim>
                                    <p:anim calcmode="lin" valueType="num">
                                      <p:cBhvr additive="base">
                                        <p:cTn id="21" dur="500" fill="hold"/>
                                        <p:tgtEl>
                                          <p:spTgt spid="108561"/>
                                        </p:tgtEl>
                                        <p:attrNameLst>
                                          <p:attrName>ppt_y</p:attrName>
                                        </p:attrNameLst>
                                      </p:cBhvr>
                                      <p:tavLst>
                                        <p:tav tm="0">
                                          <p:val>
                                            <p:strVal val="1+#ppt_h/2"/>
                                          </p:val>
                                        </p:tav>
                                        <p:tav tm="100000">
                                          <p:val>
                                            <p:strVal val="#ppt_y"/>
                                          </p:val>
                                        </p:tav>
                                      </p:tavLst>
                                    </p:anim>
                                  </p:childTnLst>
                                </p:cTn>
                              </p:par>
                              <p:par>
                                <p:cTn id="22" presetID="2" presetClass="entr" presetSubtype="12" fill="hold" grpId="0" nodeType="withEffect">
                                  <p:stCondLst>
                                    <p:cond delay="0"/>
                                  </p:stCondLst>
                                  <p:childTnLst>
                                    <p:set>
                                      <p:cBhvr>
                                        <p:cTn id="23" dur="1" fill="hold">
                                          <p:stCondLst>
                                            <p:cond delay="0"/>
                                          </p:stCondLst>
                                        </p:cTn>
                                        <p:tgtEl>
                                          <p:spTgt spid="108562"/>
                                        </p:tgtEl>
                                        <p:attrNameLst>
                                          <p:attrName>style.visibility</p:attrName>
                                        </p:attrNameLst>
                                      </p:cBhvr>
                                      <p:to>
                                        <p:strVal val="visible"/>
                                      </p:to>
                                    </p:set>
                                    <p:anim calcmode="lin" valueType="num">
                                      <p:cBhvr additive="base">
                                        <p:cTn id="24" dur="500" fill="hold"/>
                                        <p:tgtEl>
                                          <p:spTgt spid="108562"/>
                                        </p:tgtEl>
                                        <p:attrNameLst>
                                          <p:attrName>ppt_x</p:attrName>
                                        </p:attrNameLst>
                                      </p:cBhvr>
                                      <p:tavLst>
                                        <p:tav tm="0">
                                          <p:val>
                                            <p:strVal val="0-#ppt_w/2"/>
                                          </p:val>
                                        </p:tav>
                                        <p:tav tm="100000">
                                          <p:val>
                                            <p:strVal val="#ppt_x"/>
                                          </p:val>
                                        </p:tav>
                                      </p:tavLst>
                                    </p:anim>
                                    <p:anim calcmode="lin" valueType="num">
                                      <p:cBhvr additive="base">
                                        <p:cTn id="25" dur="500" fill="hold"/>
                                        <p:tgtEl>
                                          <p:spTgt spid="108562"/>
                                        </p:tgtEl>
                                        <p:attrNameLst>
                                          <p:attrName>ppt_y</p:attrName>
                                        </p:attrNameLst>
                                      </p:cBhvr>
                                      <p:tavLst>
                                        <p:tav tm="0">
                                          <p:val>
                                            <p:strVal val="1+#ppt_h/2"/>
                                          </p:val>
                                        </p:tav>
                                        <p:tav tm="100000">
                                          <p:val>
                                            <p:strVal val="#ppt_y"/>
                                          </p:val>
                                        </p:tav>
                                      </p:tavLst>
                                    </p:anim>
                                  </p:childTnLst>
                                </p:cTn>
                              </p:par>
                              <p:par>
                                <p:cTn id="26" presetID="2" presetClass="entr" presetSubtype="12" fill="hold" grpId="0" nodeType="withEffect">
                                  <p:stCondLst>
                                    <p:cond delay="0"/>
                                  </p:stCondLst>
                                  <p:childTnLst>
                                    <p:set>
                                      <p:cBhvr>
                                        <p:cTn id="27" dur="1" fill="hold">
                                          <p:stCondLst>
                                            <p:cond delay="0"/>
                                          </p:stCondLst>
                                        </p:cTn>
                                        <p:tgtEl>
                                          <p:spTgt spid="108563"/>
                                        </p:tgtEl>
                                        <p:attrNameLst>
                                          <p:attrName>style.visibility</p:attrName>
                                        </p:attrNameLst>
                                      </p:cBhvr>
                                      <p:to>
                                        <p:strVal val="visible"/>
                                      </p:to>
                                    </p:set>
                                    <p:anim calcmode="lin" valueType="num">
                                      <p:cBhvr additive="base">
                                        <p:cTn id="28" dur="500" fill="hold"/>
                                        <p:tgtEl>
                                          <p:spTgt spid="108563"/>
                                        </p:tgtEl>
                                        <p:attrNameLst>
                                          <p:attrName>ppt_x</p:attrName>
                                        </p:attrNameLst>
                                      </p:cBhvr>
                                      <p:tavLst>
                                        <p:tav tm="0">
                                          <p:val>
                                            <p:strVal val="0-#ppt_w/2"/>
                                          </p:val>
                                        </p:tav>
                                        <p:tav tm="100000">
                                          <p:val>
                                            <p:strVal val="#ppt_x"/>
                                          </p:val>
                                        </p:tav>
                                      </p:tavLst>
                                    </p:anim>
                                    <p:anim calcmode="lin" valueType="num">
                                      <p:cBhvr additive="base">
                                        <p:cTn id="29" dur="500" fill="hold"/>
                                        <p:tgtEl>
                                          <p:spTgt spid="108563"/>
                                        </p:tgtEl>
                                        <p:attrNameLst>
                                          <p:attrName>ppt_y</p:attrName>
                                        </p:attrNameLst>
                                      </p:cBhvr>
                                      <p:tavLst>
                                        <p:tav tm="0">
                                          <p:val>
                                            <p:strVal val="1+#ppt_h/2"/>
                                          </p:val>
                                        </p:tav>
                                        <p:tav tm="100000">
                                          <p:val>
                                            <p:strVal val="#ppt_y"/>
                                          </p:val>
                                        </p:tav>
                                      </p:tavLst>
                                    </p:anim>
                                  </p:childTnLst>
                                </p:cTn>
                              </p:par>
                              <p:par>
                                <p:cTn id="30" presetID="2" presetClass="entr" presetSubtype="12" fill="hold" grpId="0" nodeType="withEffect">
                                  <p:stCondLst>
                                    <p:cond delay="0"/>
                                  </p:stCondLst>
                                  <p:childTnLst>
                                    <p:set>
                                      <p:cBhvr>
                                        <p:cTn id="31" dur="1" fill="hold">
                                          <p:stCondLst>
                                            <p:cond delay="0"/>
                                          </p:stCondLst>
                                        </p:cTn>
                                        <p:tgtEl>
                                          <p:spTgt spid="108564"/>
                                        </p:tgtEl>
                                        <p:attrNameLst>
                                          <p:attrName>style.visibility</p:attrName>
                                        </p:attrNameLst>
                                      </p:cBhvr>
                                      <p:to>
                                        <p:strVal val="visible"/>
                                      </p:to>
                                    </p:set>
                                    <p:anim calcmode="lin" valueType="num">
                                      <p:cBhvr additive="base">
                                        <p:cTn id="32" dur="500" fill="hold"/>
                                        <p:tgtEl>
                                          <p:spTgt spid="108564"/>
                                        </p:tgtEl>
                                        <p:attrNameLst>
                                          <p:attrName>ppt_x</p:attrName>
                                        </p:attrNameLst>
                                      </p:cBhvr>
                                      <p:tavLst>
                                        <p:tav tm="0">
                                          <p:val>
                                            <p:strVal val="0-#ppt_w/2"/>
                                          </p:val>
                                        </p:tav>
                                        <p:tav tm="100000">
                                          <p:val>
                                            <p:strVal val="#ppt_x"/>
                                          </p:val>
                                        </p:tav>
                                      </p:tavLst>
                                    </p:anim>
                                    <p:anim calcmode="lin" valueType="num">
                                      <p:cBhvr additive="base">
                                        <p:cTn id="33" dur="500" fill="hold"/>
                                        <p:tgtEl>
                                          <p:spTgt spid="108564"/>
                                        </p:tgtEl>
                                        <p:attrNameLst>
                                          <p:attrName>ppt_y</p:attrName>
                                        </p:attrNameLst>
                                      </p:cBhvr>
                                      <p:tavLst>
                                        <p:tav tm="0">
                                          <p:val>
                                            <p:strVal val="1+#ppt_h/2"/>
                                          </p:val>
                                        </p:tav>
                                        <p:tav tm="100000">
                                          <p:val>
                                            <p:strVal val="#ppt_y"/>
                                          </p:val>
                                        </p:tav>
                                      </p:tavLst>
                                    </p:anim>
                                  </p:childTnLst>
                                </p:cTn>
                              </p:par>
                              <p:par>
                                <p:cTn id="34" presetID="2" presetClass="entr" presetSubtype="12" fill="hold" grpId="0" nodeType="withEffect">
                                  <p:stCondLst>
                                    <p:cond delay="0"/>
                                  </p:stCondLst>
                                  <p:childTnLst>
                                    <p:set>
                                      <p:cBhvr>
                                        <p:cTn id="35" dur="1" fill="hold">
                                          <p:stCondLst>
                                            <p:cond delay="0"/>
                                          </p:stCondLst>
                                        </p:cTn>
                                        <p:tgtEl>
                                          <p:spTgt spid="108573"/>
                                        </p:tgtEl>
                                        <p:attrNameLst>
                                          <p:attrName>style.visibility</p:attrName>
                                        </p:attrNameLst>
                                      </p:cBhvr>
                                      <p:to>
                                        <p:strVal val="visible"/>
                                      </p:to>
                                    </p:set>
                                    <p:anim calcmode="lin" valueType="num">
                                      <p:cBhvr additive="base">
                                        <p:cTn id="36" dur="500" fill="hold"/>
                                        <p:tgtEl>
                                          <p:spTgt spid="108573"/>
                                        </p:tgtEl>
                                        <p:attrNameLst>
                                          <p:attrName>ppt_x</p:attrName>
                                        </p:attrNameLst>
                                      </p:cBhvr>
                                      <p:tavLst>
                                        <p:tav tm="0">
                                          <p:val>
                                            <p:strVal val="0-#ppt_w/2"/>
                                          </p:val>
                                        </p:tav>
                                        <p:tav tm="100000">
                                          <p:val>
                                            <p:strVal val="#ppt_x"/>
                                          </p:val>
                                        </p:tav>
                                      </p:tavLst>
                                    </p:anim>
                                    <p:anim calcmode="lin" valueType="num">
                                      <p:cBhvr additive="base">
                                        <p:cTn id="37" dur="500" fill="hold"/>
                                        <p:tgtEl>
                                          <p:spTgt spid="108573"/>
                                        </p:tgtEl>
                                        <p:attrNameLst>
                                          <p:attrName>ppt_y</p:attrName>
                                        </p:attrNameLst>
                                      </p:cBhvr>
                                      <p:tavLst>
                                        <p:tav tm="0">
                                          <p:val>
                                            <p:strVal val="1+#ppt_h/2"/>
                                          </p:val>
                                        </p:tav>
                                        <p:tav tm="100000">
                                          <p:val>
                                            <p:strVal val="#ppt_y"/>
                                          </p:val>
                                        </p:tav>
                                      </p:tavLst>
                                    </p:anim>
                                  </p:childTnLst>
                                </p:cTn>
                              </p:par>
                              <p:par>
                                <p:cTn id="38" presetID="2" presetClass="entr" presetSubtype="12" fill="hold" grpId="0" nodeType="withEffect">
                                  <p:stCondLst>
                                    <p:cond delay="0"/>
                                  </p:stCondLst>
                                  <p:childTnLst>
                                    <p:set>
                                      <p:cBhvr>
                                        <p:cTn id="39" dur="1" fill="hold">
                                          <p:stCondLst>
                                            <p:cond delay="0"/>
                                          </p:stCondLst>
                                        </p:cTn>
                                        <p:tgtEl>
                                          <p:spTgt spid="108574"/>
                                        </p:tgtEl>
                                        <p:attrNameLst>
                                          <p:attrName>style.visibility</p:attrName>
                                        </p:attrNameLst>
                                      </p:cBhvr>
                                      <p:to>
                                        <p:strVal val="visible"/>
                                      </p:to>
                                    </p:set>
                                    <p:anim calcmode="lin" valueType="num">
                                      <p:cBhvr additive="base">
                                        <p:cTn id="40" dur="500" fill="hold"/>
                                        <p:tgtEl>
                                          <p:spTgt spid="108574"/>
                                        </p:tgtEl>
                                        <p:attrNameLst>
                                          <p:attrName>ppt_x</p:attrName>
                                        </p:attrNameLst>
                                      </p:cBhvr>
                                      <p:tavLst>
                                        <p:tav tm="0">
                                          <p:val>
                                            <p:strVal val="0-#ppt_w/2"/>
                                          </p:val>
                                        </p:tav>
                                        <p:tav tm="100000">
                                          <p:val>
                                            <p:strVal val="#ppt_x"/>
                                          </p:val>
                                        </p:tav>
                                      </p:tavLst>
                                    </p:anim>
                                    <p:anim calcmode="lin" valueType="num">
                                      <p:cBhvr additive="base">
                                        <p:cTn id="41" dur="500" fill="hold"/>
                                        <p:tgtEl>
                                          <p:spTgt spid="108574"/>
                                        </p:tgtEl>
                                        <p:attrNameLst>
                                          <p:attrName>ppt_y</p:attrName>
                                        </p:attrNameLst>
                                      </p:cBhvr>
                                      <p:tavLst>
                                        <p:tav tm="0">
                                          <p:val>
                                            <p:strVal val="1+#ppt_h/2"/>
                                          </p:val>
                                        </p:tav>
                                        <p:tav tm="100000">
                                          <p:val>
                                            <p:strVal val="#ppt_y"/>
                                          </p:val>
                                        </p:tav>
                                      </p:tavLst>
                                    </p:anim>
                                  </p:childTnLst>
                                </p:cTn>
                              </p:par>
                              <p:par>
                                <p:cTn id="42" presetID="2" presetClass="entr" presetSubtype="12" fill="hold" grpId="0" nodeType="withEffect">
                                  <p:stCondLst>
                                    <p:cond delay="0"/>
                                  </p:stCondLst>
                                  <p:childTnLst>
                                    <p:set>
                                      <p:cBhvr>
                                        <p:cTn id="43" dur="1" fill="hold">
                                          <p:stCondLst>
                                            <p:cond delay="0"/>
                                          </p:stCondLst>
                                        </p:cTn>
                                        <p:tgtEl>
                                          <p:spTgt spid="108575"/>
                                        </p:tgtEl>
                                        <p:attrNameLst>
                                          <p:attrName>style.visibility</p:attrName>
                                        </p:attrNameLst>
                                      </p:cBhvr>
                                      <p:to>
                                        <p:strVal val="visible"/>
                                      </p:to>
                                    </p:set>
                                    <p:anim calcmode="lin" valueType="num">
                                      <p:cBhvr additive="base">
                                        <p:cTn id="44" dur="500" fill="hold"/>
                                        <p:tgtEl>
                                          <p:spTgt spid="108575"/>
                                        </p:tgtEl>
                                        <p:attrNameLst>
                                          <p:attrName>ppt_x</p:attrName>
                                        </p:attrNameLst>
                                      </p:cBhvr>
                                      <p:tavLst>
                                        <p:tav tm="0">
                                          <p:val>
                                            <p:strVal val="0-#ppt_w/2"/>
                                          </p:val>
                                        </p:tav>
                                        <p:tav tm="100000">
                                          <p:val>
                                            <p:strVal val="#ppt_x"/>
                                          </p:val>
                                        </p:tav>
                                      </p:tavLst>
                                    </p:anim>
                                    <p:anim calcmode="lin" valueType="num">
                                      <p:cBhvr additive="base">
                                        <p:cTn id="45" dur="500" fill="hold"/>
                                        <p:tgtEl>
                                          <p:spTgt spid="108575"/>
                                        </p:tgtEl>
                                        <p:attrNameLst>
                                          <p:attrName>ppt_y</p:attrName>
                                        </p:attrNameLst>
                                      </p:cBhvr>
                                      <p:tavLst>
                                        <p:tav tm="0">
                                          <p:val>
                                            <p:strVal val="1+#ppt_h/2"/>
                                          </p:val>
                                        </p:tav>
                                        <p:tav tm="100000">
                                          <p:val>
                                            <p:strVal val="#ppt_y"/>
                                          </p:val>
                                        </p:tav>
                                      </p:tavLst>
                                    </p:anim>
                                  </p:childTnLst>
                                </p:cTn>
                              </p:par>
                              <p:par>
                                <p:cTn id="46" presetID="2" presetClass="entr" presetSubtype="12" fill="hold" grpId="0" nodeType="withEffect">
                                  <p:stCondLst>
                                    <p:cond delay="0"/>
                                  </p:stCondLst>
                                  <p:childTnLst>
                                    <p:set>
                                      <p:cBhvr>
                                        <p:cTn id="47" dur="1" fill="hold">
                                          <p:stCondLst>
                                            <p:cond delay="0"/>
                                          </p:stCondLst>
                                        </p:cTn>
                                        <p:tgtEl>
                                          <p:spTgt spid="108576"/>
                                        </p:tgtEl>
                                        <p:attrNameLst>
                                          <p:attrName>style.visibility</p:attrName>
                                        </p:attrNameLst>
                                      </p:cBhvr>
                                      <p:to>
                                        <p:strVal val="visible"/>
                                      </p:to>
                                    </p:set>
                                    <p:anim calcmode="lin" valueType="num">
                                      <p:cBhvr additive="base">
                                        <p:cTn id="48" dur="500" fill="hold"/>
                                        <p:tgtEl>
                                          <p:spTgt spid="108576"/>
                                        </p:tgtEl>
                                        <p:attrNameLst>
                                          <p:attrName>ppt_x</p:attrName>
                                        </p:attrNameLst>
                                      </p:cBhvr>
                                      <p:tavLst>
                                        <p:tav tm="0">
                                          <p:val>
                                            <p:strVal val="0-#ppt_w/2"/>
                                          </p:val>
                                        </p:tav>
                                        <p:tav tm="100000">
                                          <p:val>
                                            <p:strVal val="#ppt_x"/>
                                          </p:val>
                                        </p:tav>
                                      </p:tavLst>
                                    </p:anim>
                                    <p:anim calcmode="lin" valueType="num">
                                      <p:cBhvr additive="base">
                                        <p:cTn id="49" dur="500" fill="hold"/>
                                        <p:tgtEl>
                                          <p:spTgt spid="108576"/>
                                        </p:tgtEl>
                                        <p:attrNameLst>
                                          <p:attrName>ppt_y</p:attrName>
                                        </p:attrNameLst>
                                      </p:cBhvr>
                                      <p:tavLst>
                                        <p:tav tm="0">
                                          <p:val>
                                            <p:strVal val="1+#ppt_h/2"/>
                                          </p:val>
                                        </p:tav>
                                        <p:tav tm="100000">
                                          <p:val>
                                            <p:strVal val="#ppt_y"/>
                                          </p:val>
                                        </p:tav>
                                      </p:tavLst>
                                    </p:anim>
                                  </p:childTnLst>
                                </p:cTn>
                              </p:par>
                              <p:par>
                                <p:cTn id="50" presetID="2" presetClass="entr" presetSubtype="12" fill="hold" grpId="0" nodeType="withEffect">
                                  <p:stCondLst>
                                    <p:cond delay="0"/>
                                  </p:stCondLst>
                                  <p:childTnLst>
                                    <p:set>
                                      <p:cBhvr>
                                        <p:cTn id="51" dur="1" fill="hold">
                                          <p:stCondLst>
                                            <p:cond delay="0"/>
                                          </p:stCondLst>
                                        </p:cTn>
                                        <p:tgtEl>
                                          <p:spTgt spid="108577"/>
                                        </p:tgtEl>
                                        <p:attrNameLst>
                                          <p:attrName>style.visibility</p:attrName>
                                        </p:attrNameLst>
                                      </p:cBhvr>
                                      <p:to>
                                        <p:strVal val="visible"/>
                                      </p:to>
                                    </p:set>
                                    <p:anim calcmode="lin" valueType="num">
                                      <p:cBhvr additive="base">
                                        <p:cTn id="52" dur="500" fill="hold"/>
                                        <p:tgtEl>
                                          <p:spTgt spid="108577"/>
                                        </p:tgtEl>
                                        <p:attrNameLst>
                                          <p:attrName>ppt_x</p:attrName>
                                        </p:attrNameLst>
                                      </p:cBhvr>
                                      <p:tavLst>
                                        <p:tav tm="0">
                                          <p:val>
                                            <p:strVal val="0-#ppt_w/2"/>
                                          </p:val>
                                        </p:tav>
                                        <p:tav tm="100000">
                                          <p:val>
                                            <p:strVal val="#ppt_x"/>
                                          </p:val>
                                        </p:tav>
                                      </p:tavLst>
                                    </p:anim>
                                    <p:anim calcmode="lin" valueType="num">
                                      <p:cBhvr additive="base">
                                        <p:cTn id="53" dur="500" fill="hold"/>
                                        <p:tgtEl>
                                          <p:spTgt spid="108577"/>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fill="hold"/>
                                        <p:tgtEl>
                                          <p:spTgt spid="2"/>
                                        </p:tgtEl>
                                        <p:attrNameLst>
                                          <p:attrName>ppt_x</p:attrName>
                                        </p:attrNameLst>
                                      </p:cBhvr>
                                      <p:tavLst>
                                        <p:tav tm="0">
                                          <p:val>
                                            <p:strVal val="#ppt_x"/>
                                          </p:val>
                                        </p:tav>
                                        <p:tav tm="100000">
                                          <p:val>
                                            <p:strVal val="#ppt_x"/>
                                          </p:val>
                                        </p:tav>
                                      </p:tavLst>
                                    </p:anim>
                                    <p:anim calcmode="lin" valueType="num">
                                      <p:cBhvr additive="base">
                                        <p:cTn id="5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108579"/>
                                        </p:tgtEl>
                                        <p:attrNameLst>
                                          <p:attrName>style.visibility</p:attrName>
                                        </p:attrNameLst>
                                      </p:cBhvr>
                                      <p:to>
                                        <p:strVal val="visible"/>
                                      </p:to>
                                    </p:set>
                                    <p:animEffect transition="in" filter="dissolve">
                                      <p:cBhvr>
                                        <p:cTn id="62" dur="500"/>
                                        <p:tgtEl>
                                          <p:spTgt spid="108579"/>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08581"/>
                                        </p:tgtEl>
                                        <p:attrNameLst>
                                          <p:attrName>style.visibility</p:attrName>
                                        </p:attrNameLst>
                                      </p:cBhvr>
                                      <p:to>
                                        <p:strVal val="visible"/>
                                      </p:to>
                                    </p:set>
                                    <p:animEffect transition="in" filter="dissolve">
                                      <p:cBhvr>
                                        <p:cTn id="65" dur="500"/>
                                        <p:tgtEl>
                                          <p:spTgt spid="10858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08582"/>
                                        </p:tgtEl>
                                        <p:attrNameLst>
                                          <p:attrName>style.visibility</p:attrName>
                                        </p:attrNameLst>
                                      </p:cBhvr>
                                      <p:to>
                                        <p:strVal val="visible"/>
                                      </p:to>
                                    </p:set>
                                    <p:animEffect transition="in" filter="dissolve">
                                      <p:cBhvr>
                                        <p:cTn id="68" dur="500"/>
                                        <p:tgtEl>
                                          <p:spTgt spid="108582"/>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08583"/>
                                        </p:tgtEl>
                                        <p:attrNameLst>
                                          <p:attrName>style.visibility</p:attrName>
                                        </p:attrNameLst>
                                      </p:cBhvr>
                                      <p:to>
                                        <p:strVal val="visible"/>
                                      </p:to>
                                    </p:set>
                                    <p:animEffect transition="in" filter="dissolve">
                                      <p:cBhvr>
                                        <p:cTn id="71" dur="500"/>
                                        <p:tgtEl>
                                          <p:spTgt spid="108583"/>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08584"/>
                                        </p:tgtEl>
                                        <p:attrNameLst>
                                          <p:attrName>style.visibility</p:attrName>
                                        </p:attrNameLst>
                                      </p:cBhvr>
                                      <p:to>
                                        <p:strVal val="visible"/>
                                      </p:to>
                                    </p:set>
                                    <p:animEffect transition="in" filter="dissolve">
                                      <p:cBhvr>
                                        <p:cTn id="74" dur="500"/>
                                        <p:tgtEl>
                                          <p:spTgt spid="108584"/>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08585"/>
                                        </p:tgtEl>
                                        <p:attrNameLst>
                                          <p:attrName>style.visibility</p:attrName>
                                        </p:attrNameLst>
                                      </p:cBhvr>
                                      <p:to>
                                        <p:strVal val="visible"/>
                                      </p:to>
                                    </p:set>
                                    <p:animEffect transition="in" filter="dissolve">
                                      <p:cBhvr>
                                        <p:cTn id="77" dur="500"/>
                                        <p:tgtEl>
                                          <p:spTgt spid="108585"/>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08586"/>
                                        </p:tgtEl>
                                        <p:attrNameLst>
                                          <p:attrName>style.visibility</p:attrName>
                                        </p:attrNameLst>
                                      </p:cBhvr>
                                      <p:to>
                                        <p:strVal val="visible"/>
                                      </p:to>
                                    </p:set>
                                    <p:animEffect transition="in" filter="dissolve">
                                      <p:cBhvr>
                                        <p:cTn id="80" dur="500"/>
                                        <p:tgtEl>
                                          <p:spTgt spid="108586"/>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08587"/>
                                        </p:tgtEl>
                                        <p:attrNameLst>
                                          <p:attrName>style.visibility</p:attrName>
                                        </p:attrNameLst>
                                      </p:cBhvr>
                                      <p:to>
                                        <p:strVal val="visible"/>
                                      </p:to>
                                    </p:set>
                                    <p:animEffect transition="in" filter="dissolve">
                                      <p:cBhvr>
                                        <p:cTn id="83" dur="500"/>
                                        <p:tgtEl>
                                          <p:spTgt spid="108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7" grpId="0"/>
      <p:bldP spid="108560" grpId="0"/>
      <p:bldP spid="108561" grpId="0"/>
      <p:bldP spid="108562" grpId="0"/>
      <p:bldP spid="108563" grpId="0"/>
      <p:bldP spid="108564" grpId="0"/>
      <p:bldP spid="108573" grpId="0"/>
      <p:bldP spid="108574" grpId="0"/>
      <p:bldP spid="108575" grpId="0"/>
      <p:bldP spid="108576" grpId="0"/>
      <p:bldP spid="108577" grpId="0"/>
      <p:bldP spid="108581" grpId="0"/>
      <p:bldP spid="108582" grpId="0"/>
      <p:bldP spid="108583" grpId="0"/>
      <p:bldP spid="108584" grpId="0"/>
      <p:bldP spid="108585" grpId="0"/>
      <p:bldP spid="108586" grpId="0"/>
      <p:bldP spid="108587"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77844" name="Picture 20" descr="SH2276"/>
          <p:cNvPicPr>
            <a:picLocks noChangeAspect="1" noChangeArrowheads="1"/>
          </p:cNvPicPr>
          <p:nvPr/>
        </p:nvPicPr>
        <p:blipFill>
          <a:blip r:embed="rId3" cstate="print"/>
          <a:srcRect/>
          <a:stretch>
            <a:fillRect/>
          </a:stretch>
        </p:blipFill>
        <p:spPr bwMode="auto">
          <a:xfrm>
            <a:off x="7772400" y="609600"/>
            <a:ext cx="2171700" cy="3276600"/>
          </a:xfrm>
          <a:prstGeom prst="rect">
            <a:avLst/>
          </a:prstGeom>
          <a:noFill/>
          <a:ln w="28575">
            <a:solidFill>
              <a:schemeClr val="tx2"/>
            </a:solidFill>
            <a:miter lim="800000"/>
            <a:headEnd/>
            <a:tailEnd/>
          </a:ln>
          <a:effectLst/>
        </p:spPr>
      </p:pic>
      <p:sp>
        <p:nvSpPr>
          <p:cNvPr id="77832" name="Rectangle 8"/>
          <p:cNvSpPr>
            <a:spLocks noChangeArrowheads="1"/>
          </p:cNvSpPr>
          <p:nvPr/>
        </p:nvSpPr>
        <p:spPr bwMode="auto">
          <a:xfrm>
            <a:off x="2438401" y="1143001"/>
            <a:ext cx="1885453" cy="276999"/>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1200">
                <a:solidFill>
                  <a:srgbClr val="FFFF99"/>
                </a:solidFill>
                <a:latin typeface="Times New Roman" pitchFamily="18" charset="0"/>
              </a:rPr>
              <a:t>Parity Generators/Checkers</a:t>
            </a:r>
          </a:p>
        </p:txBody>
      </p:sp>
      <p:sp>
        <p:nvSpPr>
          <p:cNvPr id="77845" name="Text Box 21"/>
          <p:cNvSpPr txBox="1">
            <a:spLocks noChangeArrowheads="1"/>
          </p:cNvSpPr>
          <p:nvPr/>
        </p:nvSpPr>
        <p:spPr bwMode="auto">
          <a:xfrm>
            <a:off x="2362200" y="1600200"/>
            <a:ext cx="5257800" cy="2246769"/>
          </a:xfrm>
          <a:prstGeom prst="rect">
            <a:avLst/>
          </a:prstGeom>
          <a:solidFill>
            <a:srgbClr val="FFFFFF"/>
          </a:solidFill>
          <a:ln w="9525">
            <a:noFill/>
            <a:miter lim="800000"/>
            <a:headEnd/>
            <a:tailEnd/>
          </a:ln>
          <a:effectLst/>
        </p:spPr>
        <p:txBody>
          <a:bodyPr>
            <a:spAutoFit/>
          </a:bodyPr>
          <a:lstStyle/>
          <a:p>
            <a:pPr defTabSz="914400" fontAlgn="base">
              <a:spcBef>
                <a:spcPct val="50000"/>
              </a:spcBef>
              <a:spcAft>
                <a:spcPct val="0"/>
              </a:spcAft>
            </a:pPr>
            <a:r>
              <a:rPr lang="en-US" sz="2000" dirty="0">
                <a:solidFill>
                  <a:prstClr val="black"/>
                </a:solidFill>
                <a:latin typeface="Times New Roman" pitchFamily="18" charset="0"/>
              </a:rPr>
              <a:t>Parity is an error detection method that uses an extra bit appended to a group of bits to force them to be either odd or even. In even parity, the total number of ones is even (including the parity bit); in odd parity the total number of ones (including the parity bit) is odd. Used in keyboards, PCI bus, RAID Arrays.</a:t>
            </a:r>
          </a:p>
        </p:txBody>
      </p:sp>
      <p:sp>
        <p:nvSpPr>
          <p:cNvPr id="77847" name="Rectangle 23"/>
          <p:cNvSpPr>
            <a:spLocks noChangeArrowheads="1"/>
          </p:cNvSpPr>
          <p:nvPr/>
        </p:nvSpPr>
        <p:spPr bwMode="auto">
          <a:xfrm>
            <a:off x="6477000" y="5029200"/>
            <a:ext cx="1191608" cy="400110"/>
          </a:xfrm>
          <a:prstGeom prst="rect">
            <a:avLst/>
          </a:prstGeom>
          <a:noFill/>
          <a:ln w="9525">
            <a:noFill/>
            <a:miter lim="800000"/>
            <a:headEnd/>
            <a:tailEnd/>
          </a:ln>
          <a:effectLst/>
        </p:spPr>
        <p:txBody>
          <a:bodyPr wrap="none">
            <a:spAutoFit/>
          </a:bodyPr>
          <a:lstStyle/>
          <a:p>
            <a:pPr defTabSz="914400" fontAlgn="base">
              <a:spcBef>
                <a:spcPct val="0"/>
              </a:spcBef>
              <a:spcAft>
                <a:spcPct val="0"/>
              </a:spcAft>
            </a:pPr>
            <a:r>
              <a:rPr lang="en-US" sz="2000">
                <a:solidFill>
                  <a:srgbClr val="FF0000"/>
                </a:solidFill>
                <a:latin typeface="Times New Roman" pitchFamily="18" charset="0"/>
              </a:rPr>
              <a:t>1</a:t>
            </a:r>
            <a:r>
              <a:rPr lang="en-US" sz="2000">
                <a:solidFill>
                  <a:prstClr val="black"/>
                </a:solidFill>
                <a:latin typeface="Times New Roman" pitchFamily="18" charset="0"/>
              </a:rPr>
              <a:t>1010011</a:t>
            </a:r>
          </a:p>
        </p:txBody>
      </p:sp>
      <p:sp>
        <p:nvSpPr>
          <p:cNvPr id="77850" name="Text Box 26"/>
          <p:cNvSpPr txBox="1">
            <a:spLocks noChangeArrowheads="1"/>
          </p:cNvSpPr>
          <p:nvPr/>
        </p:nvSpPr>
        <p:spPr bwMode="auto">
          <a:xfrm>
            <a:off x="3962401" y="5029200"/>
            <a:ext cx="2962275" cy="400110"/>
          </a:xfrm>
          <a:prstGeom prst="rect">
            <a:avLst/>
          </a:prstGeom>
          <a:noFill/>
          <a:ln w="9525">
            <a:noFill/>
            <a:miter lim="800000"/>
            <a:headEnd/>
            <a:tailEnd/>
          </a:ln>
          <a:effectLst/>
        </p:spPr>
        <p:txBody>
          <a:bodyPr>
            <a:spAutoFit/>
          </a:bodyPr>
          <a:lstStyle/>
          <a:p>
            <a:pPr defTabSz="914400" fontAlgn="base">
              <a:spcBef>
                <a:spcPct val="50000"/>
              </a:spcBef>
              <a:spcAft>
                <a:spcPct val="0"/>
              </a:spcAft>
            </a:pPr>
            <a:r>
              <a:rPr lang="en-US" sz="2000">
                <a:solidFill>
                  <a:prstClr val="black"/>
                </a:solidFill>
                <a:latin typeface="Times New Roman" pitchFamily="18" charset="0"/>
              </a:rPr>
              <a:t>S with odd parity =</a:t>
            </a:r>
          </a:p>
        </p:txBody>
      </p:sp>
      <p:sp>
        <p:nvSpPr>
          <p:cNvPr id="77851" name="Rectangle 27"/>
          <p:cNvSpPr>
            <a:spLocks noChangeArrowheads="1"/>
          </p:cNvSpPr>
          <p:nvPr/>
        </p:nvSpPr>
        <p:spPr bwMode="auto">
          <a:xfrm>
            <a:off x="3962401" y="5410200"/>
            <a:ext cx="2263761" cy="400110"/>
          </a:xfrm>
          <a:prstGeom prst="rect">
            <a:avLst/>
          </a:prstGeom>
          <a:noFill/>
          <a:ln w="9525">
            <a:noFill/>
            <a:miter lim="800000"/>
            <a:headEnd/>
            <a:tailEnd/>
          </a:ln>
          <a:effectLst/>
        </p:spPr>
        <p:txBody>
          <a:bodyPr wrap="none">
            <a:spAutoFit/>
          </a:bodyPr>
          <a:lstStyle/>
          <a:p>
            <a:pPr defTabSz="914400" fontAlgn="base">
              <a:spcBef>
                <a:spcPct val="0"/>
              </a:spcBef>
              <a:spcAft>
                <a:spcPct val="0"/>
              </a:spcAft>
            </a:pPr>
            <a:r>
              <a:rPr lang="en-US" sz="2000">
                <a:solidFill>
                  <a:prstClr val="black"/>
                </a:solidFill>
                <a:latin typeface="Times New Roman" pitchFamily="18" charset="0"/>
              </a:rPr>
              <a:t>S with even parity =</a:t>
            </a:r>
          </a:p>
        </p:txBody>
      </p:sp>
      <p:sp>
        <p:nvSpPr>
          <p:cNvPr id="77852" name="Rectangle 28"/>
          <p:cNvSpPr>
            <a:spLocks noChangeArrowheads="1"/>
          </p:cNvSpPr>
          <p:nvPr/>
        </p:nvSpPr>
        <p:spPr bwMode="auto">
          <a:xfrm>
            <a:off x="6521450" y="5410200"/>
            <a:ext cx="1201098" cy="400110"/>
          </a:xfrm>
          <a:prstGeom prst="rect">
            <a:avLst/>
          </a:prstGeom>
          <a:noFill/>
          <a:ln w="9525">
            <a:noFill/>
            <a:miter lim="800000"/>
            <a:headEnd/>
            <a:tailEnd/>
          </a:ln>
          <a:effectLst/>
        </p:spPr>
        <p:txBody>
          <a:bodyPr wrap="none">
            <a:spAutoFit/>
          </a:bodyPr>
          <a:lstStyle/>
          <a:p>
            <a:pPr defTabSz="914400" fontAlgn="base">
              <a:spcBef>
                <a:spcPct val="0"/>
              </a:spcBef>
              <a:spcAft>
                <a:spcPct val="0"/>
              </a:spcAft>
            </a:pPr>
            <a:r>
              <a:rPr lang="en-US" sz="2000">
                <a:solidFill>
                  <a:srgbClr val="FF0000"/>
                </a:solidFill>
                <a:latin typeface="Times New Roman" pitchFamily="18" charset="0"/>
              </a:rPr>
              <a:t>0</a:t>
            </a:r>
            <a:r>
              <a:rPr lang="en-US" sz="2000">
                <a:solidFill>
                  <a:prstClr val="black"/>
                </a:solidFill>
                <a:latin typeface="Times New Roman" pitchFamily="18" charset="0"/>
              </a:rPr>
              <a:t>1010011</a:t>
            </a:r>
          </a:p>
        </p:txBody>
      </p:sp>
      <p:sp>
        <p:nvSpPr>
          <p:cNvPr id="77853" name="WordArt 29"/>
          <p:cNvSpPr>
            <a:spLocks noChangeArrowheads="1" noChangeShapeType="1" noTextEdit="1"/>
          </p:cNvSpPr>
          <p:nvPr/>
        </p:nvSpPr>
        <p:spPr bwMode="auto">
          <a:xfrm>
            <a:off x="2514600" y="4038601"/>
            <a:ext cx="1219200" cy="449263"/>
          </a:xfrm>
          <a:prstGeom prst="rect">
            <a:avLst/>
          </a:prstGeom>
        </p:spPr>
        <p:txBody>
          <a:bodyPr wrap="none" fromWordArt="1">
            <a:prstTxWarp prst="textPlain">
              <a:avLst>
                <a:gd name="adj" fmla="val 50000"/>
              </a:avLst>
            </a:prstTxWarp>
          </a:bodyPr>
          <a:lstStyle/>
          <a:p>
            <a:pPr algn="ctr" defTabSz="914400" eaLnBrk="0" fontAlgn="base" hangingPunct="0">
              <a:spcBef>
                <a:spcPct val="0"/>
              </a:spcBef>
              <a:spcAft>
                <a:spcPct val="0"/>
              </a:spcAft>
            </a:pPr>
            <a:r>
              <a:rPr lang="en-GB" sz="20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p>
        </p:txBody>
      </p:sp>
      <p:sp>
        <p:nvSpPr>
          <p:cNvPr id="77854" name="Text Box 30"/>
          <p:cNvSpPr txBox="1">
            <a:spLocks noChangeArrowheads="1"/>
          </p:cNvSpPr>
          <p:nvPr/>
        </p:nvSpPr>
        <p:spPr bwMode="auto">
          <a:xfrm>
            <a:off x="3886200" y="4038600"/>
            <a:ext cx="6019800" cy="707886"/>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dirty="0">
                <a:solidFill>
                  <a:prstClr val="black"/>
                </a:solidFill>
                <a:latin typeface="Times New Roman" pitchFamily="18" charset="0"/>
              </a:rPr>
              <a:t>The ASCII letter S is 1010011. Show the parity bit for the letter S with odd and even parity.</a:t>
            </a:r>
          </a:p>
        </p:txBody>
      </p:sp>
      <p:sp>
        <p:nvSpPr>
          <p:cNvPr id="77855" name="WordArt 31"/>
          <p:cNvSpPr>
            <a:spLocks noChangeArrowheads="1" noChangeShapeType="1" noTextEdit="1"/>
          </p:cNvSpPr>
          <p:nvPr/>
        </p:nvSpPr>
        <p:spPr bwMode="auto">
          <a:xfrm>
            <a:off x="2514600" y="5029201"/>
            <a:ext cx="1219200" cy="449263"/>
          </a:xfrm>
          <a:prstGeom prst="rect">
            <a:avLst/>
          </a:prstGeom>
        </p:spPr>
        <p:txBody>
          <a:bodyPr wrap="none" fromWordArt="1">
            <a:prstTxWarp prst="textPlain">
              <a:avLst>
                <a:gd name="adj" fmla="val 50000"/>
              </a:avLst>
            </a:prstTxWarp>
          </a:bodyPr>
          <a:lstStyle/>
          <a:p>
            <a:pPr algn="ctr" defTabSz="914400" eaLnBrk="0" fontAlgn="base" hangingPunct="0">
              <a:spcBef>
                <a:spcPct val="0"/>
              </a:spcBef>
              <a:spcAft>
                <a:spcPct val="0"/>
              </a:spcAft>
            </a:pPr>
            <a:r>
              <a:rPr lang="en-GB" sz="20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p>
        </p:txBody>
      </p:sp>
    </p:spTree>
    <p:extLst>
      <p:ext uri="{BB962C8B-B14F-4D97-AF65-F5344CB8AC3E}">
        <p14:creationId xmlns:p14="http://schemas.microsoft.com/office/powerpoint/2010/main" val="25800069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853"/>
                                        </p:tgtEl>
                                        <p:attrNameLst>
                                          <p:attrName>style.visibility</p:attrName>
                                        </p:attrNameLst>
                                      </p:cBhvr>
                                      <p:to>
                                        <p:strVal val="visible"/>
                                      </p:to>
                                    </p:set>
                                    <p:animEffect transition="in" filter="dissolve">
                                      <p:cBhvr>
                                        <p:cTn id="7" dur="500"/>
                                        <p:tgtEl>
                                          <p:spTgt spid="77853"/>
                                        </p:tgtEl>
                                      </p:cBhvr>
                                    </p:animEffect>
                                  </p:childTnLst>
                                </p:cTn>
                              </p:par>
                              <p:par>
                                <p:cTn id="8" presetID="2" presetClass="entr" presetSubtype="2" fill="hold" grpId="0" nodeType="withEffect">
                                  <p:stCondLst>
                                    <p:cond delay="0"/>
                                  </p:stCondLst>
                                  <p:childTnLst>
                                    <p:set>
                                      <p:cBhvr>
                                        <p:cTn id="9" dur="1" fill="hold">
                                          <p:stCondLst>
                                            <p:cond delay="0"/>
                                          </p:stCondLst>
                                        </p:cTn>
                                        <p:tgtEl>
                                          <p:spTgt spid="77854"/>
                                        </p:tgtEl>
                                        <p:attrNameLst>
                                          <p:attrName>style.visibility</p:attrName>
                                        </p:attrNameLst>
                                      </p:cBhvr>
                                      <p:to>
                                        <p:strVal val="visible"/>
                                      </p:to>
                                    </p:set>
                                    <p:anim calcmode="lin" valueType="num">
                                      <p:cBhvr additive="base">
                                        <p:cTn id="10" dur="500" fill="hold"/>
                                        <p:tgtEl>
                                          <p:spTgt spid="77854"/>
                                        </p:tgtEl>
                                        <p:attrNameLst>
                                          <p:attrName>ppt_x</p:attrName>
                                        </p:attrNameLst>
                                      </p:cBhvr>
                                      <p:tavLst>
                                        <p:tav tm="0">
                                          <p:val>
                                            <p:strVal val="1+#ppt_w/2"/>
                                          </p:val>
                                        </p:tav>
                                        <p:tav tm="100000">
                                          <p:val>
                                            <p:strVal val="#ppt_x"/>
                                          </p:val>
                                        </p:tav>
                                      </p:tavLst>
                                    </p:anim>
                                    <p:anim calcmode="lin" valueType="num">
                                      <p:cBhvr additive="base">
                                        <p:cTn id="11" dur="500" fill="hold"/>
                                        <p:tgtEl>
                                          <p:spTgt spid="77854"/>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77855"/>
                                        </p:tgtEl>
                                        <p:attrNameLst>
                                          <p:attrName>style.visibility</p:attrName>
                                        </p:attrNameLst>
                                      </p:cBhvr>
                                      <p:to>
                                        <p:strVal val="visible"/>
                                      </p:to>
                                    </p:set>
                                    <p:animEffect transition="in" filter="dissolve">
                                      <p:cBhvr>
                                        <p:cTn id="16" dur="500"/>
                                        <p:tgtEl>
                                          <p:spTgt spid="77855"/>
                                        </p:tgtEl>
                                      </p:cBhvr>
                                    </p:animEffect>
                                  </p:childTnLst>
                                </p:cTn>
                              </p:par>
                              <p:par>
                                <p:cTn id="17" presetID="37" presetClass="entr" presetSubtype="0" fill="hold" grpId="0" nodeType="withEffect">
                                  <p:stCondLst>
                                    <p:cond delay="0"/>
                                  </p:stCondLst>
                                  <p:childTnLst>
                                    <p:set>
                                      <p:cBhvr>
                                        <p:cTn id="18" dur="1" fill="hold">
                                          <p:stCondLst>
                                            <p:cond delay="0"/>
                                          </p:stCondLst>
                                        </p:cTn>
                                        <p:tgtEl>
                                          <p:spTgt spid="77850"/>
                                        </p:tgtEl>
                                        <p:attrNameLst>
                                          <p:attrName>style.visibility</p:attrName>
                                        </p:attrNameLst>
                                      </p:cBhvr>
                                      <p:to>
                                        <p:strVal val="visible"/>
                                      </p:to>
                                    </p:set>
                                    <p:animEffect transition="in" filter="fade">
                                      <p:cBhvr>
                                        <p:cTn id="19" dur="1000"/>
                                        <p:tgtEl>
                                          <p:spTgt spid="77850"/>
                                        </p:tgtEl>
                                      </p:cBhvr>
                                    </p:animEffect>
                                    <p:anim calcmode="lin" valueType="num">
                                      <p:cBhvr>
                                        <p:cTn id="20" dur="1000" fill="hold"/>
                                        <p:tgtEl>
                                          <p:spTgt spid="77850"/>
                                        </p:tgtEl>
                                        <p:attrNameLst>
                                          <p:attrName>ppt_x</p:attrName>
                                        </p:attrNameLst>
                                      </p:cBhvr>
                                      <p:tavLst>
                                        <p:tav tm="0">
                                          <p:val>
                                            <p:strVal val="#ppt_x"/>
                                          </p:val>
                                        </p:tav>
                                        <p:tav tm="100000">
                                          <p:val>
                                            <p:strVal val="#ppt_x"/>
                                          </p:val>
                                        </p:tav>
                                      </p:tavLst>
                                    </p:anim>
                                    <p:anim calcmode="lin" valueType="num">
                                      <p:cBhvr>
                                        <p:cTn id="21" dur="900" decel="100000" fill="hold"/>
                                        <p:tgtEl>
                                          <p:spTgt spid="77850"/>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77850"/>
                                        </p:tgtEl>
                                        <p:attrNameLst>
                                          <p:attrName>ppt_y</p:attrName>
                                        </p:attrNameLst>
                                      </p:cBhvr>
                                      <p:tavLst>
                                        <p:tav tm="0">
                                          <p:val>
                                            <p:strVal val="#ppt_y-.03"/>
                                          </p:val>
                                        </p:tav>
                                        <p:tav tm="100000">
                                          <p:val>
                                            <p:strVal val="#ppt_y"/>
                                          </p:val>
                                        </p:tav>
                                      </p:tavLst>
                                    </p:anim>
                                  </p:childTnLst>
                                </p:cTn>
                              </p:par>
                            </p:childTnLst>
                          </p:cTn>
                        </p:par>
                        <p:par>
                          <p:cTn id="23" fill="hold">
                            <p:stCondLst>
                              <p:cond delay="1000"/>
                            </p:stCondLst>
                            <p:childTnLst>
                              <p:par>
                                <p:cTn id="24" presetID="2" presetClass="entr" presetSubtype="2" fill="hold" grpId="0" nodeType="afterEffect">
                                  <p:stCondLst>
                                    <p:cond delay="0"/>
                                  </p:stCondLst>
                                  <p:childTnLst>
                                    <p:set>
                                      <p:cBhvr>
                                        <p:cTn id="25" dur="1" fill="hold">
                                          <p:stCondLst>
                                            <p:cond delay="0"/>
                                          </p:stCondLst>
                                        </p:cTn>
                                        <p:tgtEl>
                                          <p:spTgt spid="77847"/>
                                        </p:tgtEl>
                                        <p:attrNameLst>
                                          <p:attrName>style.visibility</p:attrName>
                                        </p:attrNameLst>
                                      </p:cBhvr>
                                      <p:to>
                                        <p:strVal val="visible"/>
                                      </p:to>
                                    </p:set>
                                    <p:anim calcmode="lin" valueType="num">
                                      <p:cBhvr additive="base">
                                        <p:cTn id="26" dur="500" fill="hold"/>
                                        <p:tgtEl>
                                          <p:spTgt spid="77847"/>
                                        </p:tgtEl>
                                        <p:attrNameLst>
                                          <p:attrName>ppt_x</p:attrName>
                                        </p:attrNameLst>
                                      </p:cBhvr>
                                      <p:tavLst>
                                        <p:tav tm="0">
                                          <p:val>
                                            <p:strVal val="1+#ppt_w/2"/>
                                          </p:val>
                                        </p:tav>
                                        <p:tav tm="100000">
                                          <p:val>
                                            <p:strVal val="#ppt_x"/>
                                          </p:val>
                                        </p:tav>
                                      </p:tavLst>
                                    </p:anim>
                                    <p:anim calcmode="lin" valueType="num">
                                      <p:cBhvr additive="base">
                                        <p:cTn id="27" dur="500" fill="hold"/>
                                        <p:tgtEl>
                                          <p:spTgt spid="77847"/>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7" presetClass="entr" presetSubtype="0" fill="hold" grpId="0" nodeType="clickEffect">
                                  <p:stCondLst>
                                    <p:cond delay="0"/>
                                  </p:stCondLst>
                                  <p:childTnLst>
                                    <p:set>
                                      <p:cBhvr>
                                        <p:cTn id="31" dur="1" fill="hold">
                                          <p:stCondLst>
                                            <p:cond delay="0"/>
                                          </p:stCondLst>
                                        </p:cTn>
                                        <p:tgtEl>
                                          <p:spTgt spid="77851"/>
                                        </p:tgtEl>
                                        <p:attrNameLst>
                                          <p:attrName>style.visibility</p:attrName>
                                        </p:attrNameLst>
                                      </p:cBhvr>
                                      <p:to>
                                        <p:strVal val="visible"/>
                                      </p:to>
                                    </p:set>
                                    <p:animEffect transition="in" filter="fade">
                                      <p:cBhvr>
                                        <p:cTn id="32" dur="1000"/>
                                        <p:tgtEl>
                                          <p:spTgt spid="77851"/>
                                        </p:tgtEl>
                                      </p:cBhvr>
                                    </p:animEffect>
                                    <p:anim calcmode="lin" valueType="num">
                                      <p:cBhvr>
                                        <p:cTn id="33" dur="1000" fill="hold"/>
                                        <p:tgtEl>
                                          <p:spTgt spid="77851"/>
                                        </p:tgtEl>
                                        <p:attrNameLst>
                                          <p:attrName>ppt_x</p:attrName>
                                        </p:attrNameLst>
                                      </p:cBhvr>
                                      <p:tavLst>
                                        <p:tav tm="0">
                                          <p:val>
                                            <p:strVal val="#ppt_x"/>
                                          </p:val>
                                        </p:tav>
                                        <p:tav tm="100000">
                                          <p:val>
                                            <p:strVal val="#ppt_x"/>
                                          </p:val>
                                        </p:tav>
                                      </p:tavLst>
                                    </p:anim>
                                    <p:anim calcmode="lin" valueType="num">
                                      <p:cBhvr>
                                        <p:cTn id="34" dur="900" decel="100000" fill="hold"/>
                                        <p:tgtEl>
                                          <p:spTgt spid="77851"/>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77851"/>
                                        </p:tgtEl>
                                        <p:attrNameLst>
                                          <p:attrName>ppt_y</p:attrName>
                                        </p:attrNameLst>
                                      </p:cBhvr>
                                      <p:tavLst>
                                        <p:tav tm="0">
                                          <p:val>
                                            <p:strVal val="#ppt_y-.03"/>
                                          </p:val>
                                        </p:tav>
                                        <p:tav tm="100000">
                                          <p:val>
                                            <p:strVal val="#ppt_y"/>
                                          </p:val>
                                        </p:tav>
                                      </p:tavLst>
                                    </p:anim>
                                  </p:childTnLst>
                                </p:cTn>
                              </p:par>
                            </p:childTnLst>
                          </p:cTn>
                        </p:par>
                        <p:par>
                          <p:cTn id="36" fill="hold">
                            <p:stCondLst>
                              <p:cond delay="1000"/>
                            </p:stCondLst>
                            <p:childTnLst>
                              <p:par>
                                <p:cTn id="37" presetID="2" presetClass="entr" presetSubtype="2" fill="hold" grpId="0" nodeType="afterEffect">
                                  <p:stCondLst>
                                    <p:cond delay="0"/>
                                  </p:stCondLst>
                                  <p:childTnLst>
                                    <p:set>
                                      <p:cBhvr>
                                        <p:cTn id="38" dur="1" fill="hold">
                                          <p:stCondLst>
                                            <p:cond delay="0"/>
                                          </p:stCondLst>
                                        </p:cTn>
                                        <p:tgtEl>
                                          <p:spTgt spid="77852"/>
                                        </p:tgtEl>
                                        <p:attrNameLst>
                                          <p:attrName>style.visibility</p:attrName>
                                        </p:attrNameLst>
                                      </p:cBhvr>
                                      <p:to>
                                        <p:strVal val="visible"/>
                                      </p:to>
                                    </p:set>
                                    <p:anim calcmode="lin" valueType="num">
                                      <p:cBhvr additive="base">
                                        <p:cTn id="39" dur="500" fill="hold"/>
                                        <p:tgtEl>
                                          <p:spTgt spid="77852"/>
                                        </p:tgtEl>
                                        <p:attrNameLst>
                                          <p:attrName>ppt_x</p:attrName>
                                        </p:attrNameLst>
                                      </p:cBhvr>
                                      <p:tavLst>
                                        <p:tav tm="0">
                                          <p:val>
                                            <p:strVal val="1+#ppt_w/2"/>
                                          </p:val>
                                        </p:tav>
                                        <p:tav tm="100000">
                                          <p:val>
                                            <p:strVal val="#ppt_x"/>
                                          </p:val>
                                        </p:tav>
                                      </p:tavLst>
                                    </p:anim>
                                    <p:anim calcmode="lin" valueType="num">
                                      <p:cBhvr additive="base">
                                        <p:cTn id="40" dur="500" fill="hold"/>
                                        <p:tgtEl>
                                          <p:spTgt spid="778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7" grpId="0"/>
      <p:bldP spid="77850" grpId="0"/>
      <p:bldP spid="77851" grpId="0"/>
      <p:bldP spid="77852" grpId="0"/>
      <p:bldP spid="77853" grpId="0" animBg="1"/>
      <p:bldP spid="77854" grpId="0"/>
      <p:bldP spid="77855"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8421" name="Rectangle 5"/>
          <p:cNvSpPr>
            <a:spLocks noChangeArrowheads="1"/>
          </p:cNvSpPr>
          <p:nvPr/>
        </p:nvSpPr>
        <p:spPr bwMode="auto">
          <a:xfrm>
            <a:off x="2438401" y="1143000"/>
            <a:ext cx="3007555" cy="400110"/>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2000">
                <a:solidFill>
                  <a:srgbClr val="FFFF99"/>
                </a:solidFill>
                <a:latin typeface="Times New Roman" pitchFamily="18" charset="0"/>
              </a:rPr>
              <a:t>Parity Generators/Checkers</a:t>
            </a:r>
          </a:p>
        </p:txBody>
      </p:sp>
      <p:sp>
        <p:nvSpPr>
          <p:cNvPr id="188422" name="Text Box 6"/>
          <p:cNvSpPr txBox="1">
            <a:spLocks noChangeArrowheads="1"/>
          </p:cNvSpPr>
          <p:nvPr/>
        </p:nvSpPr>
        <p:spPr bwMode="auto">
          <a:xfrm>
            <a:off x="2362200" y="1600200"/>
            <a:ext cx="7467600" cy="707886"/>
          </a:xfrm>
          <a:prstGeom prst="rect">
            <a:avLst/>
          </a:prstGeom>
          <a:solidFill>
            <a:srgbClr val="FFFFFF"/>
          </a:solidFill>
          <a:ln w="9525">
            <a:noFill/>
            <a:miter lim="800000"/>
            <a:headEnd/>
            <a:tailEnd/>
          </a:ln>
          <a:effectLst/>
        </p:spPr>
        <p:txBody>
          <a:bodyPr>
            <a:spAutoFit/>
          </a:bodyPr>
          <a:lstStyle/>
          <a:p>
            <a:pPr defTabSz="914400" fontAlgn="base">
              <a:spcBef>
                <a:spcPct val="50000"/>
              </a:spcBef>
              <a:spcAft>
                <a:spcPct val="0"/>
              </a:spcAft>
            </a:pPr>
            <a:r>
              <a:rPr lang="en-US" sz="2000" dirty="0">
                <a:solidFill>
                  <a:prstClr val="black"/>
                </a:solidFill>
                <a:latin typeface="Times New Roman" pitchFamily="18" charset="0"/>
              </a:rPr>
              <a:t>The 74LS280 can be used to generate a parity bit or to check an incoming data stream for even or odd parity. </a:t>
            </a:r>
          </a:p>
        </p:txBody>
      </p:sp>
      <p:sp>
        <p:nvSpPr>
          <p:cNvPr id="188430" name="Text Box 14"/>
          <p:cNvSpPr txBox="1">
            <a:spLocks noChangeArrowheads="1"/>
          </p:cNvSpPr>
          <p:nvPr/>
        </p:nvSpPr>
        <p:spPr bwMode="auto">
          <a:xfrm>
            <a:off x="2362200" y="2362201"/>
            <a:ext cx="4953000" cy="1920875"/>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prstClr val="black"/>
                </a:solidFill>
                <a:latin typeface="Times New Roman" pitchFamily="18" charset="0"/>
              </a:rPr>
              <a:t>Checker:</a:t>
            </a:r>
            <a:r>
              <a:rPr lang="en-US" sz="2000">
                <a:solidFill>
                  <a:prstClr val="black"/>
                </a:solidFill>
                <a:latin typeface="Times New Roman" pitchFamily="18" charset="0"/>
              </a:rPr>
              <a:t> The 74LS280 can test codes with up to 9 bits. The even output will normally be HIGH if the data lines have even parity; otherwise it will be LOW. Likewise, the odd output will normally be HIGH if the data lines have odd parity; otherwise it will be LOW. </a:t>
            </a:r>
          </a:p>
        </p:txBody>
      </p:sp>
      <p:sp>
        <p:nvSpPr>
          <p:cNvPr id="188431" name="Text Box 15"/>
          <p:cNvSpPr txBox="1">
            <a:spLocks noChangeArrowheads="1"/>
          </p:cNvSpPr>
          <p:nvPr/>
        </p:nvSpPr>
        <p:spPr bwMode="auto">
          <a:xfrm>
            <a:off x="2362200" y="4327526"/>
            <a:ext cx="4953000" cy="1311275"/>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prstClr val="black"/>
                </a:solidFill>
                <a:latin typeface="Times New Roman" pitchFamily="18" charset="0"/>
              </a:rPr>
              <a:t>Generator:</a:t>
            </a:r>
            <a:r>
              <a:rPr lang="en-US" sz="2000">
                <a:solidFill>
                  <a:prstClr val="black"/>
                </a:solidFill>
                <a:latin typeface="Times New Roman" pitchFamily="18" charset="0"/>
              </a:rPr>
              <a:t> To generate </a:t>
            </a:r>
            <a:r>
              <a:rPr lang="en-US" sz="2000" u="sng">
                <a:solidFill>
                  <a:prstClr val="black"/>
                </a:solidFill>
                <a:latin typeface="Times New Roman" pitchFamily="18" charset="0"/>
              </a:rPr>
              <a:t>even</a:t>
            </a:r>
            <a:r>
              <a:rPr lang="en-US" sz="2000">
                <a:solidFill>
                  <a:prstClr val="black"/>
                </a:solidFill>
                <a:latin typeface="Times New Roman" pitchFamily="18" charset="0"/>
              </a:rPr>
              <a:t> parity, the parity bit is taken from the </a:t>
            </a:r>
            <a:r>
              <a:rPr lang="en-US" sz="2000" u="sng">
                <a:solidFill>
                  <a:prstClr val="black"/>
                </a:solidFill>
                <a:latin typeface="Times New Roman" pitchFamily="18" charset="0"/>
              </a:rPr>
              <a:t>odd</a:t>
            </a:r>
            <a:r>
              <a:rPr lang="en-US" sz="2000">
                <a:solidFill>
                  <a:prstClr val="black"/>
                </a:solidFill>
                <a:latin typeface="Times New Roman" pitchFamily="18" charset="0"/>
              </a:rPr>
              <a:t> parity output. To generate </a:t>
            </a:r>
            <a:r>
              <a:rPr lang="en-US" sz="2000" u="sng">
                <a:solidFill>
                  <a:prstClr val="black"/>
                </a:solidFill>
                <a:latin typeface="Times New Roman" pitchFamily="18" charset="0"/>
              </a:rPr>
              <a:t>odd</a:t>
            </a:r>
            <a:r>
              <a:rPr lang="en-US" sz="2000">
                <a:solidFill>
                  <a:prstClr val="black"/>
                </a:solidFill>
                <a:latin typeface="Times New Roman" pitchFamily="18" charset="0"/>
              </a:rPr>
              <a:t> parity, the output is taken from the </a:t>
            </a:r>
            <a:r>
              <a:rPr lang="en-US" sz="2000" u="sng">
                <a:solidFill>
                  <a:prstClr val="black"/>
                </a:solidFill>
                <a:latin typeface="Times New Roman" pitchFamily="18" charset="0"/>
              </a:rPr>
              <a:t>even</a:t>
            </a:r>
            <a:r>
              <a:rPr lang="en-US" sz="2000">
                <a:solidFill>
                  <a:prstClr val="black"/>
                </a:solidFill>
                <a:latin typeface="Times New Roman" pitchFamily="18" charset="0"/>
              </a:rPr>
              <a:t> parity output.</a:t>
            </a:r>
          </a:p>
        </p:txBody>
      </p:sp>
      <p:graphicFrame>
        <p:nvGraphicFramePr>
          <p:cNvPr id="188432" name="Object 16"/>
          <p:cNvGraphicFramePr>
            <a:graphicFrameLocks noChangeAspect="1"/>
          </p:cNvGraphicFramePr>
          <p:nvPr/>
        </p:nvGraphicFramePr>
        <p:xfrm>
          <a:off x="7620000" y="2819400"/>
          <a:ext cx="1828800" cy="2667000"/>
        </p:xfrm>
        <a:graphic>
          <a:graphicData uri="http://schemas.openxmlformats.org/presentationml/2006/ole">
            <mc:AlternateContent xmlns:mc="http://schemas.openxmlformats.org/markup-compatibility/2006">
              <mc:Choice xmlns:v="urn:schemas-microsoft-com:vml" Requires="v">
                <p:oleObj spid="_x0000_s53262" name="CorelDRAW" r:id="rId4" imgW="1329120" imgH="1913040" progId="">
                  <p:embed/>
                </p:oleObj>
              </mc:Choice>
              <mc:Fallback>
                <p:oleObj name="CorelDRAW" r:id="rId4" imgW="1329120" imgH="19130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2819400"/>
                        <a:ext cx="18288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8433" name="Text Box 17"/>
          <p:cNvSpPr txBox="1">
            <a:spLocks noChangeArrowheads="1"/>
          </p:cNvSpPr>
          <p:nvPr/>
        </p:nvSpPr>
        <p:spPr bwMode="auto">
          <a:xfrm>
            <a:off x="8153400" y="5410200"/>
            <a:ext cx="914400" cy="30480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prstClr val="black"/>
                </a:solidFill>
                <a:latin typeface="Times New Roman" pitchFamily="18" charset="0"/>
              </a:rPr>
              <a:t>74LS280</a:t>
            </a:r>
          </a:p>
        </p:txBody>
      </p:sp>
      <p:sp>
        <p:nvSpPr>
          <p:cNvPr id="188434" name="Text Box 18"/>
          <p:cNvSpPr txBox="1">
            <a:spLocks noChangeArrowheads="1"/>
          </p:cNvSpPr>
          <p:nvPr/>
        </p:nvSpPr>
        <p:spPr bwMode="auto">
          <a:xfrm>
            <a:off x="7010400" y="3886200"/>
            <a:ext cx="914400" cy="52322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srgbClr val="FF0000"/>
                </a:solidFill>
                <a:latin typeface="Times New Roman" pitchFamily="18" charset="0"/>
              </a:rPr>
              <a:t>Data inputs</a:t>
            </a:r>
          </a:p>
        </p:txBody>
      </p:sp>
      <p:sp>
        <p:nvSpPr>
          <p:cNvPr id="188435" name="Text Box 19"/>
          <p:cNvSpPr txBox="1">
            <a:spLocks noChangeArrowheads="1"/>
          </p:cNvSpPr>
          <p:nvPr/>
        </p:nvSpPr>
        <p:spPr bwMode="auto">
          <a:xfrm>
            <a:off x="9372600" y="3886200"/>
            <a:ext cx="838200" cy="30480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srgbClr val="FF0000"/>
                </a:solidFill>
                <a:latin typeface="Symbol" pitchFamily="18" charset="2"/>
              </a:rPr>
              <a:t>S</a:t>
            </a:r>
            <a:r>
              <a:rPr lang="en-US" sz="1400">
                <a:solidFill>
                  <a:srgbClr val="FF0000"/>
                </a:solidFill>
                <a:latin typeface="Times New Roman" pitchFamily="18" charset="0"/>
              </a:rPr>
              <a:t> Even</a:t>
            </a:r>
          </a:p>
        </p:txBody>
      </p:sp>
      <p:sp>
        <p:nvSpPr>
          <p:cNvPr id="188436" name="Text Box 20"/>
          <p:cNvSpPr txBox="1">
            <a:spLocks noChangeArrowheads="1"/>
          </p:cNvSpPr>
          <p:nvPr/>
        </p:nvSpPr>
        <p:spPr bwMode="auto">
          <a:xfrm>
            <a:off x="9372600" y="4114800"/>
            <a:ext cx="838200" cy="30480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srgbClr val="FF0000"/>
                </a:solidFill>
                <a:latin typeface="Symbol" pitchFamily="18" charset="2"/>
              </a:rPr>
              <a:t>S</a:t>
            </a:r>
            <a:r>
              <a:rPr lang="en-US" sz="1400">
                <a:solidFill>
                  <a:srgbClr val="FF0000"/>
                </a:solidFill>
                <a:latin typeface="Times New Roman" pitchFamily="18" charset="0"/>
              </a:rPr>
              <a:t> Odd</a:t>
            </a:r>
          </a:p>
        </p:txBody>
      </p:sp>
    </p:spTree>
    <p:extLst>
      <p:ext uri="{BB962C8B-B14F-4D97-AF65-F5344CB8AC3E}">
        <p14:creationId xmlns:p14="http://schemas.microsoft.com/office/powerpoint/2010/main" val="12190222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8430"/>
                                        </p:tgtEl>
                                        <p:attrNameLst>
                                          <p:attrName>style.visibility</p:attrName>
                                        </p:attrNameLst>
                                      </p:cBhvr>
                                      <p:to>
                                        <p:strVal val="visible"/>
                                      </p:to>
                                    </p:set>
                                    <p:anim calcmode="lin" valueType="num">
                                      <p:cBhvr additive="base">
                                        <p:cTn id="7" dur="500" fill="hold"/>
                                        <p:tgtEl>
                                          <p:spTgt spid="188430"/>
                                        </p:tgtEl>
                                        <p:attrNameLst>
                                          <p:attrName>ppt_x</p:attrName>
                                        </p:attrNameLst>
                                      </p:cBhvr>
                                      <p:tavLst>
                                        <p:tav tm="0">
                                          <p:val>
                                            <p:strVal val="0-#ppt_w/2"/>
                                          </p:val>
                                        </p:tav>
                                        <p:tav tm="100000">
                                          <p:val>
                                            <p:strVal val="#ppt_x"/>
                                          </p:val>
                                        </p:tav>
                                      </p:tavLst>
                                    </p:anim>
                                    <p:anim calcmode="lin" valueType="num">
                                      <p:cBhvr additive="base">
                                        <p:cTn id="8" dur="500" fill="hold"/>
                                        <p:tgtEl>
                                          <p:spTgt spid="1884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8431"/>
                                        </p:tgtEl>
                                        <p:attrNameLst>
                                          <p:attrName>style.visibility</p:attrName>
                                        </p:attrNameLst>
                                      </p:cBhvr>
                                      <p:to>
                                        <p:strVal val="visible"/>
                                      </p:to>
                                    </p:set>
                                    <p:anim calcmode="lin" valueType="num">
                                      <p:cBhvr additive="base">
                                        <p:cTn id="13" dur="500" fill="hold"/>
                                        <p:tgtEl>
                                          <p:spTgt spid="188431"/>
                                        </p:tgtEl>
                                        <p:attrNameLst>
                                          <p:attrName>ppt_x</p:attrName>
                                        </p:attrNameLst>
                                      </p:cBhvr>
                                      <p:tavLst>
                                        <p:tav tm="0">
                                          <p:val>
                                            <p:strVal val="0-#ppt_w/2"/>
                                          </p:val>
                                        </p:tav>
                                        <p:tav tm="100000">
                                          <p:val>
                                            <p:strVal val="#ppt_x"/>
                                          </p:val>
                                        </p:tav>
                                      </p:tavLst>
                                    </p:anim>
                                    <p:anim calcmode="lin" valueType="num">
                                      <p:cBhvr additive="base">
                                        <p:cTn id="14" dur="500" fill="hold"/>
                                        <p:tgtEl>
                                          <p:spTgt spid="1884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30" grpId="0"/>
      <p:bldP spid="188431"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a:t>
            </a:r>
            <a:br>
              <a:rPr lang="en-GB" dirty="0"/>
            </a:br>
            <a:endParaRPr lang="en-GB" dirty="0"/>
          </a:p>
        </p:txBody>
      </p:sp>
      <p:pic>
        <p:nvPicPr>
          <p:cNvPr id="326657" name="Picture 1"/>
          <p:cNvPicPr>
            <a:picLocks noChangeAspect="1" noChangeArrowheads="1"/>
          </p:cNvPicPr>
          <p:nvPr/>
        </p:nvPicPr>
        <p:blipFill>
          <a:blip r:embed="rId2" cstate="print"/>
          <a:srcRect/>
          <a:stretch>
            <a:fillRect/>
          </a:stretch>
        </p:blipFill>
        <p:spPr bwMode="auto">
          <a:xfrm>
            <a:off x="1905000" y="4267200"/>
            <a:ext cx="8324850" cy="990600"/>
          </a:xfrm>
          <a:prstGeom prst="rect">
            <a:avLst/>
          </a:prstGeom>
          <a:noFill/>
          <a:ln w="9525">
            <a:noFill/>
            <a:miter lim="800000"/>
            <a:headEnd/>
            <a:tailEnd/>
          </a:ln>
        </p:spPr>
      </p:pic>
      <p:sp>
        <p:nvSpPr>
          <p:cNvPr id="9" name="TextBox 8"/>
          <p:cNvSpPr txBox="1"/>
          <p:nvPr/>
        </p:nvSpPr>
        <p:spPr>
          <a:xfrm>
            <a:off x="2438400" y="1600200"/>
            <a:ext cx="7543800" cy="2000548"/>
          </a:xfrm>
          <a:prstGeom prst="rect">
            <a:avLst/>
          </a:prstGeom>
          <a:noFill/>
        </p:spPr>
        <p:txBody>
          <a:bodyPr wrap="square" rtlCol="0">
            <a:spAutoFit/>
          </a:bodyPr>
          <a:lstStyle/>
          <a:p>
            <a:pPr defTabSz="914400" eaLnBrk="0" fontAlgn="base" hangingPunct="0">
              <a:spcBef>
                <a:spcPct val="0"/>
              </a:spcBef>
              <a:spcAft>
                <a:spcPct val="0"/>
              </a:spcAft>
            </a:pPr>
            <a:r>
              <a:rPr lang="en-GB" sz="2000" dirty="0">
                <a:solidFill>
                  <a:prstClr val="black"/>
                </a:solidFill>
                <a:latin typeface="Times New Roman" pitchFamily="18" charset="0"/>
              </a:rPr>
              <a:t>Determine the Full Adder o/</a:t>
            </a:r>
            <a:r>
              <a:rPr lang="en-GB" sz="2000" dirty="0" err="1">
                <a:solidFill>
                  <a:prstClr val="black"/>
                </a:solidFill>
                <a:latin typeface="Times New Roman" pitchFamily="18" charset="0"/>
              </a:rPr>
              <a:t>ps</a:t>
            </a:r>
            <a:r>
              <a:rPr lang="en-GB" sz="2000" dirty="0">
                <a:solidFill>
                  <a:prstClr val="black"/>
                </a:solidFill>
                <a:latin typeface="Times New Roman" pitchFamily="18" charset="0"/>
              </a:rPr>
              <a:t> for the following </a:t>
            </a:r>
            <a:r>
              <a:rPr lang="en-GB" sz="2000" dirty="0" err="1">
                <a:solidFill>
                  <a:prstClr val="black"/>
                </a:solidFill>
                <a:latin typeface="Times New Roman" pitchFamily="18" charset="0"/>
              </a:rPr>
              <a:t>i</a:t>
            </a:r>
            <a:r>
              <a:rPr lang="en-GB" sz="2000" dirty="0">
                <a:solidFill>
                  <a:prstClr val="black"/>
                </a:solidFill>
                <a:latin typeface="Times New Roman" pitchFamily="18" charset="0"/>
              </a:rPr>
              <a:t>/</a:t>
            </a:r>
            <a:r>
              <a:rPr lang="en-GB" sz="2000" dirty="0" err="1">
                <a:solidFill>
                  <a:prstClr val="black"/>
                </a:solidFill>
                <a:latin typeface="Times New Roman" pitchFamily="18" charset="0"/>
              </a:rPr>
              <a:t>ps</a:t>
            </a:r>
            <a:endParaRPr lang="en-GB" sz="2000" dirty="0">
              <a:solidFill>
                <a:prstClr val="black"/>
              </a:solidFill>
              <a:latin typeface="Times New Roman" pitchFamily="18" charset="0"/>
            </a:endParaRPr>
          </a:p>
          <a:p>
            <a:pPr marL="457200" indent="-457200" defTabSz="914400" eaLnBrk="0" fontAlgn="base" hangingPunct="0">
              <a:spcBef>
                <a:spcPct val="0"/>
              </a:spcBef>
              <a:spcAft>
                <a:spcPct val="0"/>
              </a:spcAft>
              <a:buFont typeface="+mj-lt"/>
              <a:buAutoNum type="alphaLcParenR"/>
            </a:pPr>
            <a:r>
              <a:rPr lang="en-GB" sz="2000" dirty="0">
                <a:solidFill>
                  <a:prstClr val="black"/>
                </a:solidFill>
                <a:latin typeface="Times New Roman" pitchFamily="18" charset="0"/>
              </a:rPr>
              <a:t>A=1, B=0, </a:t>
            </a:r>
            <a:r>
              <a:rPr lang="en-GB" sz="2000" dirty="0" err="1">
                <a:solidFill>
                  <a:prstClr val="black"/>
                </a:solidFill>
                <a:latin typeface="Times New Roman" pitchFamily="18" charset="0"/>
              </a:rPr>
              <a:t>C</a:t>
            </a:r>
            <a:r>
              <a:rPr lang="en-GB" sz="2000" baseline="-25000" dirty="0" err="1">
                <a:solidFill>
                  <a:prstClr val="black"/>
                </a:solidFill>
                <a:latin typeface="Times New Roman" pitchFamily="18" charset="0"/>
              </a:rPr>
              <a:t>in</a:t>
            </a:r>
            <a:r>
              <a:rPr lang="en-GB" sz="2000" dirty="0">
                <a:solidFill>
                  <a:prstClr val="black"/>
                </a:solidFill>
                <a:latin typeface="Times New Roman" pitchFamily="18" charset="0"/>
              </a:rPr>
              <a:t>=0</a:t>
            </a:r>
          </a:p>
          <a:p>
            <a:pPr marL="457200" indent="-457200" defTabSz="914400" eaLnBrk="0" fontAlgn="base" hangingPunct="0">
              <a:spcBef>
                <a:spcPct val="0"/>
              </a:spcBef>
              <a:spcAft>
                <a:spcPct val="0"/>
              </a:spcAft>
              <a:buFont typeface="+mj-lt"/>
              <a:buAutoNum type="alphaLcParenR"/>
            </a:pPr>
            <a:r>
              <a:rPr lang="en-GB" sz="2000" dirty="0">
                <a:solidFill>
                  <a:prstClr val="black"/>
                </a:solidFill>
                <a:latin typeface="Times New Roman" pitchFamily="18" charset="0"/>
              </a:rPr>
              <a:t>A=0, B=0, </a:t>
            </a:r>
            <a:r>
              <a:rPr lang="en-GB" sz="2000" dirty="0" err="1">
                <a:solidFill>
                  <a:prstClr val="black"/>
                </a:solidFill>
                <a:latin typeface="Times New Roman" pitchFamily="18" charset="0"/>
              </a:rPr>
              <a:t>C</a:t>
            </a:r>
            <a:r>
              <a:rPr lang="en-GB" sz="2000" baseline="-25000" dirty="0" err="1">
                <a:solidFill>
                  <a:prstClr val="black"/>
                </a:solidFill>
                <a:latin typeface="Times New Roman" pitchFamily="18" charset="0"/>
              </a:rPr>
              <a:t>in</a:t>
            </a:r>
            <a:r>
              <a:rPr lang="en-GB" sz="2000" dirty="0">
                <a:solidFill>
                  <a:prstClr val="black"/>
                </a:solidFill>
                <a:latin typeface="Times New Roman" pitchFamily="18" charset="0"/>
              </a:rPr>
              <a:t>=1</a:t>
            </a:r>
          </a:p>
          <a:p>
            <a:pPr marL="457200" indent="-457200" defTabSz="914400" eaLnBrk="0" fontAlgn="base" hangingPunct="0">
              <a:spcBef>
                <a:spcPct val="0"/>
              </a:spcBef>
              <a:spcAft>
                <a:spcPct val="0"/>
              </a:spcAft>
              <a:buFont typeface="+mj-lt"/>
              <a:buAutoNum type="alphaLcParenR"/>
            </a:pPr>
            <a:r>
              <a:rPr lang="en-GB" sz="2000" dirty="0">
                <a:solidFill>
                  <a:prstClr val="black"/>
                </a:solidFill>
                <a:latin typeface="Times New Roman" pitchFamily="18" charset="0"/>
              </a:rPr>
              <a:t>A=0, B=1, </a:t>
            </a:r>
            <a:r>
              <a:rPr lang="en-GB" sz="2000" dirty="0" err="1">
                <a:solidFill>
                  <a:prstClr val="black"/>
                </a:solidFill>
                <a:latin typeface="Times New Roman" pitchFamily="18" charset="0"/>
              </a:rPr>
              <a:t>C</a:t>
            </a:r>
            <a:r>
              <a:rPr lang="en-GB" sz="2000" baseline="-25000" dirty="0" err="1">
                <a:solidFill>
                  <a:prstClr val="black"/>
                </a:solidFill>
                <a:latin typeface="Times New Roman" pitchFamily="18" charset="0"/>
              </a:rPr>
              <a:t>in</a:t>
            </a:r>
            <a:r>
              <a:rPr lang="en-GB" sz="2000" dirty="0">
                <a:solidFill>
                  <a:prstClr val="black"/>
                </a:solidFill>
                <a:latin typeface="Times New Roman" pitchFamily="18" charset="0"/>
              </a:rPr>
              <a:t>=1</a:t>
            </a:r>
          </a:p>
          <a:p>
            <a:pPr marL="457200" indent="-457200" defTabSz="914400" eaLnBrk="0" fontAlgn="base" hangingPunct="0">
              <a:spcBef>
                <a:spcPct val="0"/>
              </a:spcBef>
              <a:spcAft>
                <a:spcPct val="0"/>
              </a:spcAft>
              <a:buFont typeface="+mj-lt"/>
              <a:buAutoNum type="alphaLcParenR"/>
            </a:pPr>
            <a:r>
              <a:rPr lang="en-GB" sz="2000" dirty="0">
                <a:solidFill>
                  <a:prstClr val="black"/>
                </a:solidFill>
                <a:latin typeface="Times New Roman" pitchFamily="18" charset="0"/>
              </a:rPr>
              <a:t>A=1, B=1, </a:t>
            </a:r>
            <a:r>
              <a:rPr lang="en-GB" sz="2000" dirty="0" err="1">
                <a:solidFill>
                  <a:prstClr val="black"/>
                </a:solidFill>
                <a:latin typeface="Times New Roman" pitchFamily="18" charset="0"/>
              </a:rPr>
              <a:t>C</a:t>
            </a:r>
            <a:r>
              <a:rPr lang="en-GB" sz="2000" baseline="-25000" dirty="0" err="1">
                <a:solidFill>
                  <a:prstClr val="black"/>
                </a:solidFill>
                <a:latin typeface="Times New Roman" pitchFamily="18" charset="0"/>
              </a:rPr>
              <a:t>in</a:t>
            </a:r>
            <a:r>
              <a:rPr lang="en-GB" sz="2000" dirty="0">
                <a:solidFill>
                  <a:prstClr val="black"/>
                </a:solidFill>
                <a:latin typeface="Times New Roman" pitchFamily="18" charset="0"/>
              </a:rPr>
              <a:t>=1</a:t>
            </a:r>
          </a:p>
          <a:p>
            <a:pPr marL="457200" indent="-457200" defTabSz="914400" eaLnBrk="0" fontAlgn="base" hangingPunct="0">
              <a:spcBef>
                <a:spcPct val="0"/>
              </a:spcBef>
              <a:spcAft>
                <a:spcPct val="0"/>
              </a:spcAft>
              <a:buFont typeface="+mj-lt"/>
              <a:buAutoNum type="alphaLcParenR"/>
            </a:pPr>
            <a:endParaRPr lang="en-GB" sz="1200" dirty="0">
              <a:solidFill>
                <a:prstClr val="black"/>
              </a:solidFill>
              <a:latin typeface="Times New Roman" pitchFamily="18" charset="0"/>
            </a:endParaRPr>
          </a:p>
          <a:p>
            <a:pPr marL="457200" indent="-457200" defTabSz="914400" eaLnBrk="0" fontAlgn="base" hangingPunct="0">
              <a:spcBef>
                <a:spcPct val="0"/>
              </a:spcBef>
              <a:spcAft>
                <a:spcPct val="0"/>
              </a:spcAft>
              <a:buFont typeface="+mj-lt"/>
              <a:buAutoNum type="alphaLcParenR"/>
            </a:pPr>
            <a:endParaRPr lang="en-GB" sz="1200" dirty="0">
              <a:solidFill>
                <a:prstClr val="black"/>
              </a:solidFill>
              <a:latin typeface="Times New Roman" pitchFamily="18" charset="0"/>
            </a:endParaRPr>
          </a:p>
        </p:txBody>
      </p:sp>
    </p:spTree>
    <p:extLst>
      <p:ext uri="{BB962C8B-B14F-4D97-AF65-F5344CB8AC3E}">
        <p14:creationId xmlns:p14="http://schemas.microsoft.com/office/powerpoint/2010/main" val="10063858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a:t>
            </a:r>
            <a:br>
              <a:rPr lang="en-GB" dirty="0"/>
            </a:br>
            <a:endParaRPr lang="en-GB" dirty="0"/>
          </a:p>
        </p:txBody>
      </p:sp>
      <p:pic>
        <p:nvPicPr>
          <p:cNvPr id="325634" name="Picture 2"/>
          <p:cNvPicPr>
            <a:picLocks noChangeAspect="1" noChangeArrowheads="1"/>
          </p:cNvPicPr>
          <p:nvPr/>
        </p:nvPicPr>
        <p:blipFill>
          <a:blip r:embed="rId2" cstate="print"/>
          <a:srcRect b="43162"/>
          <a:stretch>
            <a:fillRect/>
          </a:stretch>
        </p:blipFill>
        <p:spPr bwMode="auto">
          <a:xfrm>
            <a:off x="3657601" y="3124201"/>
            <a:ext cx="4886325" cy="1900237"/>
          </a:xfrm>
          <a:prstGeom prst="rect">
            <a:avLst/>
          </a:prstGeom>
          <a:noFill/>
          <a:ln w="9525">
            <a:noFill/>
            <a:miter lim="800000"/>
            <a:headEnd/>
            <a:tailEnd/>
          </a:ln>
        </p:spPr>
      </p:pic>
      <p:sp>
        <p:nvSpPr>
          <p:cNvPr id="5" name="TextBox 4"/>
          <p:cNvSpPr txBox="1"/>
          <p:nvPr/>
        </p:nvSpPr>
        <p:spPr>
          <a:xfrm>
            <a:off x="2895600" y="1371600"/>
            <a:ext cx="6705600" cy="707886"/>
          </a:xfrm>
          <a:prstGeom prst="rect">
            <a:avLst/>
          </a:prstGeom>
          <a:noFill/>
        </p:spPr>
        <p:txBody>
          <a:bodyPr wrap="square" rtlCol="0">
            <a:spAutoFit/>
          </a:bodyPr>
          <a:lstStyle/>
          <a:p>
            <a:pPr defTabSz="914400" eaLnBrk="0" fontAlgn="base" hangingPunct="0">
              <a:spcBef>
                <a:spcPct val="0"/>
              </a:spcBef>
              <a:spcAft>
                <a:spcPct val="0"/>
              </a:spcAft>
            </a:pPr>
            <a:r>
              <a:rPr lang="en-GB" sz="2000" dirty="0">
                <a:solidFill>
                  <a:prstClr val="black"/>
                </a:solidFill>
                <a:latin typeface="Times New Roman" pitchFamily="18" charset="0"/>
              </a:rPr>
              <a:t>The input waveforms shown are applied to a 2 bit adder. Draw the waveform diagrams for the Sum and o/p Carry</a:t>
            </a:r>
          </a:p>
        </p:txBody>
      </p:sp>
    </p:spTree>
    <p:extLst>
      <p:ext uri="{BB962C8B-B14F-4D97-AF65-F5344CB8AC3E}">
        <p14:creationId xmlns:p14="http://schemas.microsoft.com/office/powerpoint/2010/main" val="24177889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a:t>
            </a:r>
            <a:br>
              <a:rPr lang="en-GB" dirty="0"/>
            </a:br>
            <a:endParaRPr lang="en-GB" dirty="0"/>
          </a:p>
        </p:txBody>
      </p:sp>
      <p:pic>
        <p:nvPicPr>
          <p:cNvPr id="325634" name="Picture 2"/>
          <p:cNvPicPr>
            <a:picLocks noChangeAspect="1" noChangeArrowheads="1"/>
          </p:cNvPicPr>
          <p:nvPr/>
        </p:nvPicPr>
        <p:blipFill>
          <a:blip r:embed="rId2" cstate="print"/>
          <a:srcRect/>
          <a:stretch>
            <a:fillRect/>
          </a:stretch>
        </p:blipFill>
        <p:spPr bwMode="auto">
          <a:xfrm>
            <a:off x="3200401" y="1676401"/>
            <a:ext cx="6006977" cy="4110037"/>
          </a:xfrm>
          <a:prstGeom prst="rect">
            <a:avLst/>
          </a:prstGeom>
          <a:noFill/>
          <a:ln w="9525">
            <a:noFill/>
            <a:miter lim="800000"/>
            <a:headEnd/>
            <a:tailEnd/>
          </a:ln>
        </p:spPr>
      </p:pic>
    </p:spTree>
    <p:extLst>
      <p:ext uri="{BB962C8B-B14F-4D97-AF65-F5344CB8AC3E}">
        <p14:creationId xmlns:p14="http://schemas.microsoft.com/office/powerpoint/2010/main" val="23940940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a:t>
            </a:r>
            <a:br>
              <a:rPr lang="en-GB" dirty="0"/>
            </a:br>
            <a:endParaRPr lang="en-GB" dirty="0"/>
          </a:p>
        </p:txBody>
      </p:sp>
      <p:sp>
        <p:nvSpPr>
          <p:cNvPr id="3" name="Rectangle 2"/>
          <p:cNvSpPr/>
          <p:nvPr/>
        </p:nvSpPr>
        <p:spPr bwMode="auto">
          <a:xfrm>
            <a:off x="4038600" y="2057400"/>
            <a:ext cx="1676400" cy="2590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GB" sz="2400">
              <a:solidFill>
                <a:prstClr val="black"/>
              </a:solidFill>
              <a:latin typeface="Times New Roman" pitchFamily="18" charset="0"/>
            </a:endParaRPr>
          </a:p>
        </p:txBody>
      </p:sp>
      <p:sp>
        <p:nvSpPr>
          <p:cNvPr id="4" name="TextBox 3"/>
          <p:cNvSpPr txBox="1"/>
          <p:nvPr/>
        </p:nvSpPr>
        <p:spPr>
          <a:xfrm>
            <a:off x="2473036" y="2193728"/>
            <a:ext cx="1143000" cy="2308324"/>
          </a:xfrm>
          <a:prstGeom prst="rect">
            <a:avLst/>
          </a:prstGeom>
          <a:noFill/>
        </p:spPr>
        <p:txBody>
          <a:bodyPr wrap="square" rtlCol="0">
            <a:spAutoFit/>
          </a:bodyPr>
          <a:lstStyle/>
          <a:p>
            <a:pPr defTabSz="914400" eaLnBrk="0" fontAlgn="base" hangingPunct="0">
              <a:spcBef>
                <a:spcPct val="0"/>
              </a:spcBef>
              <a:spcAft>
                <a:spcPct val="0"/>
              </a:spcAft>
            </a:pPr>
            <a:endParaRPr lang="en-GB" sz="1200" dirty="0">
              <a:solidFill>
                <a:prstClr val="black"/>
              </a:solidFill>
              <a:latin typeface="Times New Roman" pitchFamily="18" charset="0"/>
            </a:endParaRPr>
          </a:p>
          <a:p>
            <a:pPr defTabSz="914400" eaLnBrk="0" fontAlgn="base" hangingPunct="0">
              <a:spcBef>
                <a:spcPct val="0"/>
              </a:spcBef>
              <a:spcAft>
                <a:spcPct val="0"/>
              </a:spcAft>
            </a:pPr>
            <a:r>
              <a:rPr lang="en-GB" sz="1200" dirty="0" smtClean="0">
                <a:solidFill>
                  <a:prstClr val="black"/>
                </a:solidFill>
                <a:latin typeface="Times New Roman" pitchFamily="18" charset="0"/>
              </a:rPr>
              <a:t>A0</a:t>
            </a:r>
          </a:p>
          <a:p>
            <a:pPr defTabSz="914400" eaLnBrk="0" fontAlgn="base" hangingPunct="0">
              <a:spcBef>
                <a:spcPct val="0"/>
              </a:spcBef>
              <a:spcAft>
                <a:spcPct val="0"/>
              </a:spcAft>
            </a:pPr>
            <a:endParaRPr lang="en-GB" sz="1200" dirty="0">
              <a:solidFill>
                <a:prstClr val="black"/>
              </a:solidFill>
              <a:latin typeface="Times New Roman" pitchFamily="18" charset="0"/>
            </a:endParaRPr>
          </a:p>
          <a:p>
            <a:pPr defTabSz="914400" eaLnBrk="0" fontAlgn="base" hangingPunct="0">
              <a:spcBef>
                <a:spcPct val="0"/>
              </a:spcBef>
              <a:spcAft>
                <a:spcPct val="0"/>
              </a:spcAft>
            </a:pPr>
            <a:r>
              <a:rPr lang="en-GB" sz="1200" dirty="0" smtClean="0">
                <a:solidFill>
                  <a:prstClr val="black"/>
                </a:solidFill>
                <a:latin typeface="Times New Roman" pitchFamily="18" charset="0"/>
              </a:rPr>
              <a:t>A1</a:t>
            </a:r>
          </a:p>
          <a:p>
            <a:pPr defTabSz="914400" eaLnBrk="0" fontAlgn="base" hangingPunct="0">
              <a:spcBef>
                <a:spcPct val="0"/>
              </a:spcBef>
              <a:spcAft>
                <a:spcPct val="0"/>
              </a:spcAft>
            </a:pPr>
            <a:endParaRPr lang="en-GB" sz="1200" dirty="0">
              <a:solidFill>
                <a:prstClr val="black"/>
              </a:solidFill>
              <a:latin typeface="Times New Roman" pitchFamily="18" charset="0"/>
            </a:endParaRPr>
          </a:p>
          <a:p>
            <a:pPr defTabSz="914400" eaLnBrk="0" fontAlgn="base" hangingPunct="0">
              <a:spcBef>
                <a:spcPct val="0"/>
              </a:spcBef>
              <a:spcAft>
                <a:spcPct val="0"/>
              </a:spcAft>
            </a:pPr>
            <a:endParaRPr lang="en-GB" sz="1200" dirty="0" smtClean="0">
              <a:solidFill>
                <a:prstClr val="black"/>
              </a:solidFill>
              <a:latin typeface="Times New Roman" pitchFamily="18" charset="0"/>
            </a:endParaRPr>
          </a:p>
          <a:p>
            <a:pPr defTabSz="914400" eaLnBrk="0" fontAlgn="base" hangingPunct="0">
              <a:spcBef>
                <a:spcPct val="0"/>
              </a:spcBef>
              <a:spcAft>
                <a:spcPct val="0"/>
              </a:spcAft>
            </a:pPr>
            <a:endParaRPr lang="en-GB" sz="1200" dirty="0">
              <a:solidFill>
                <a:prstClr val="black"/>
              </a:solidFill>
              <a:latin typeface="Times New Roman" pitchFamily="18" charset="0"/>
            </a:endParaRPr>
          </a:p>
          <a:p>
            <a:pPr defTabSz="914400" eaLnBrk="0" fontAlgn="base" hangingPunct="0">
              <a:spcBef>
                <a:spcPct val="0"/>
              </a:spcBef>
              <a:spcAft>
                <a:spcPct val="0"/>
              </a:spcAft>
            </a:pPr>
            <a:endParaRPr lang="en-GB" sz="1200" dirty="0">
              <a:solidFill>
                <a:prstClr val="black"/>
              </a:solidFill>
              <a:latin typeface="Times New Roman" pitchFamily="18" charset="0"/>
            </a:endParaRPr>
          </a:p>
          <a:p>
            <a:pPr defTabSz="914400" eaLnBrk="0" fontAlgn="base" hangingPunct="0">
              <a:spcBef>
                <a:spcPct val="0"/>
              </a:spcBef>
              <a:spcAft>
                <a:spcPct val="0"/>
              </a:spcAft>
            </a:pPr>
            <a:endParaRPr lang="en-GB" sz="1200" dirty="0">
              <a:solidFill>
                <a:prstClr val="black"/>
              </a:solidFill>
              <a:latin typeface="Times New Roman" pitchFamily="18" charset="0"/>
            </a:endParaRPr>
          </a:p>
          <a:p>
            <a:pPr defTabSz="914400" eaLnBrk="0" fontAlgn="base" hangingPunct="0">
              <a:spcBef>
                <a:spcPct val="0"/>
              </a:spcBef>
              <a:spcAft>
                <a:spcPct val="0"/>
              </a:spcAft>
            </a:pPr>
            <a:r>
              <a:rPr lang="en-GB" sz="1200" dirty="0" smtClean="0">
                <a:solidFill>
                  <a:prstClr val="black"/>
                </a:solidFill>
                <a:latin typeface="Times New Roman" pitchFamily="18" charset="0"/>
              </a:rPr>
              <a:t>B0</a:t>
            </a:r>
          </a:p>
          <a:p>
            <a:pPr defTabSz="914400" eaLnBrk="0" fontAlgn="base" hangingPunct="0">
              <a:spcBef>
                <a:spcPct val="0"/>
              </a:spcBef>
              <a:spcAft>
                <a:spcPct val="0"/>
              </a:spcAft>
            </a:pPr>
            <a:endParaRPr lang="en-GB" sz="1200" dirty="0">
              <a:solidFill>
                <a:prstClr val="black"/>
              </a:solidFill>
              <a:latin typeface="Times New Roman" pitchFamily="18" charset="0"/>
            </a:endParaRPr>
          </a:p>
          <a:p>
            <a:pPr defTabSz="914400" eaLnBrk="0" fontAlgn="base" hangingPunct="0">
              <a:spcBef>
                <a:spcPct val="0"/>
              </a:spcBef>
              <a:spcAft>
                <a:spcPct val="0"/>
              </a:spcAft>
            </a:pPr>
            <a:r>
              <a:rPr lang="en-GB" sz="1200" dirty="0">
                <a:solidFill>
                  <a:prstClr val="black"/>
                </a:solidFill>
                <a:latin typeface="Times New Roman" pitchFamily="18" charset="0"/>
              </a:rPr>
              <a:t>B1</a:t>
            </a:r>
          </a:p>
        </p:txBody>
      </p:sp>
      <p:cxnSp>
        <p:nvCxnSpPr>
          <p:cNvPr id="6" name="Straight Connector 5"/>
          <p:cNvCxnSpPr>
            <a:stCxn id="3" idx="3"/>
          </p:cNvCxnSpPr>
          <p:nvPr/>
        </p:nvCxnSpPr>
        <p:spPr bwMode="auto">
          <a:xfrm>
            <a:off x="5715000" y="3352800"/>
            <a:ext cx="762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2895600" y="25146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2895600" y="28956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895600" y="39624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2895600" y="43434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 name="TextBox 11"/>
          <p:cNvSpPr txBox="1"/>
          <p:nvPr/>
        </p:nvSpPr>
        <p:spPr>
          <a:xfrm>
            <a:off x="4419600" y="2057401"/>
            <a:ext cx="1219200" cy="276999"/>
          </a:xfrm>
          <a:prstGeom prst="rect">
            <a:avLst/>
          </a:prstGeom>
          <a:noFill/>
        </p:spPr>
        <p:txBody>
          <a:bodyPr wrap="square" rtlCol="0">
            <a:spAutoFit/>
          </a:bodyPr>
          <a:lstStyle/>
          <a:p>
            <a:pPr defTabSz="914400" eaLnBrk="0" fontAlgn="base" hangingPunct="0">
              <a:spcBef>
                <a:spcPct val="0"/>
              </a:spcBef>
              <a:spcAft>
                <a:spcPct val="0"/>
              </a:spcAft>
            </a:pPr>
            <a:r>
              <a:rPr lang="en-GB" sz="1200" dirty="0">
                <a:solidFill>
                  <a:prstClr val="black"/>
                </a:solidFill>
                <a:latin typeface="Times New Roman" pitchFamily="18" charset="0"/>
              </a:rPr>
              <a:t>COMP</a:t>
            </a:r>
          </a:p>
        </p:txBody>
      </p:sp>
      <p:sp>
        <p:nvSpPr>
          <p:cNvPr id="14" name="TextBox 13"/>
          <p:cNvSpPr txBox="1"/>
          <p:nvPr/>
        </p:nvSpPr>
        <p:spPr>
          <a:xfrm>
            <a:off x="5047674" y="2844968"/>
            <a:ext cx="914400" cy="1015663"/>
          </a:xfrm>
          <a:prstGeom prst="rect">
            <a:avLst/>
          </a:prstGeom>
          <a:noFill/>
        </p:spPr>
        <p:txBody>
          <a:bodyPr wrap="square" rtlCol="0">
            <a:spAutoFit/>
          </a:bodyPr>
          <a:lstStyle/>
          <a:p>
            <a:pPr defTabSz="914400" eaLnBrk="0" fontAlgn="base" hangingPunct="0">
              <a:spcBef>
                <a:spcPct val="0"/>
              </a:spcBef>
              <a:spcAft>
                <a:spcPct val="0"/>
              </a:spcAft>
            </a:pPr>
            <a:r>
              <a:rPr lang="en-GB" sz="1200" dirty="0">
                <a:solidFill>
                  <a:prstClr val="black"/>
                </a:solidFill>
                <a:latin typeface="Times New Roman" pitchFamily="18" charset="0"/>
              </a:rPr>
              <a:t>A</a:t>
            </a:r>
          </a:p>
          <a:p>
            <a:pPr defTabSz="914400" eaLnBrk="0" fontAlgn="base" hangingPunct="0">
              <a:spcBef>
                <a:spcPct val="0"/>
              </a:spcBef>
              <a:spcAft>
                <a:spcPct val="0"/>
              </a:spcAft>
            </a:pPr>
            <a:endParaRPr lang="en-GB" sz="1200" dirty="0">
              <a:solidFill>
                <a:prstClr val="black"/>
              </a:solidFill>
              <a:latin typeface="Times New Roman" pitchFamily="18" charset="0"/>
            </a:endParaRPr>
          </a:p>
          <a:p>
            <a:pPr defTabSz="914400" eaLnBrk="0" fontAlgn="base" hangingPunct="0">
              <a:spcBef>
                <a:spcPct val="0"/>
              </a:spcBef>
              <a:spcAft>
                <a:spcPct val="0"/>
              </a:spcAft>
            </a:pPr>
            <a:r>
              <a:rPr lang="en-GB" sz="1200" dirty="0">
                <a:solidFill>
                  <a:prstClr val="black"/>
                </a:solidFill>
                <a:latin typeface="Times New Roman" pitchFamily="18" charset="0"/>
              </a:rPr>
              <a:t>A=B</a:t>
            </a:r>
          </a:p>
          <a:p>
            <a:pPr defTabSz="914400" eaLnBrk="0" fontAlgn="base" hangingPunct="0">
              <a:spcBef>
                <a:spcPct val="0"/>
              </a:spcBef>
              <a:spcAft>
                <a:spcPct val="0"/>
              </a:spcAft>
            </a:pPr>
            <a:endParaRPr lang="en-GB" sz="1200" dirty="0">
              <a:solidFill>
                <a:prstClr val="black"/>
              </a:solidFill>
              <a:latin typeface="Times New Roman" pitchFamily="18" charset="0"/>
            </a:endParaRPr>
          </a:p>
          <a:p>
            <a:pPr defTabSz="914400" eaLnBrk="0" fontAlgn="base" hangingPunct="0">
              <a:spcBef>
                <a:spcPct val="0"/>
              </a:spcBef>
              <a:spcAft>
                <a:spcPct val="0"/>
              </a:spcAft>
            </a:pPr>
            <a:r>
              <a:rPr lang="en-GB" sz="1200" dirty="0">
                <a:solidFill>
                  <a:prstClr val="black"/>
                </a:solidFill>
                <a:latin typeface="Times New Roman" pitchFamily="18" charset="0"/>
              </a:rPr>
              <a:t>B</a:t>
            </a:r>
          </a:p>
        </p:txBody>
      </p:sp>
      <p:sp>
        <p:nvSpPr>
          <p:cNvPr id="16" name="Freeform 15"/>
          <p:cNvSpPr/>
          <p:nvPr/>
        </p:nvSpPr>
        <p:spPr bwMode="auto">
          <a:xfrm>
            <a:off x="4361874" y="2438400"/>
            <a:ext cx="270163" cy="609600"/>
          </a:xfrm>
          <a:custGeom>
            <a:avLst/>
            <a:gdLst>
              <a:gd name="connsiteX0" fmla="*/ 43872 w 270163"/>
              <a:gd name="connsiteY0" fmla="*/ 0 h 609600"/>
              <a:gd name="connsiteX1" fmla="*/ 237836 w 270163"/>
              <a:gd name="connsiteY1" fmla="*/ 83127 h 609600"/>
              <a:gd name="connsiteX2" fmla="*/ 237836 w 270163"/>
              <a:gd name="connsiteY2" fmla="*/ 83127 h 609600"/>
              <a:gd name="connsiteX3" fmla="*/ 237836 w 270163"/>
              <a:gd name="connsiteY3" fmla="*/ 249382 h 609600"/>
              <a:gd name="connsiteX4" fmla="*/ 237836 w 270163"/>
              <a:gd name="connsiteY4" fmla="*/ 415636 h 609600"/>
              <a:gd name="connsiteX5" fmla="*/ 43872 w 270163"/>
              <a:gd name="connsiteY5" fmla="*/ 581891 h 609600"/>
              <a:gd name="connsiteX6" fmla="*/ 30018 w 270163"/>
              <a:gd name="connsiteY6" fmla="*/ 581891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163" h="609600">
                <a:moveTo>
                  <a:pt x="43872" y="0"/>
                </a:moveTo>
                <a:lnTo>
                  <a:pt x="237836" y="83127"/>
                </a:lnTo>
                <a:lnTo>
                  <a:pt x="237836" y="83127"/>
                </a:lnTo>
                <a:lnTo>
                  <a:pt x="237836" y="249382"/>
                </a:lnTo>
                <a:cubicBezTo>
                  <a:pt x="237836" y="304800"/>
                  <a:pt x="270163" y="360218"/>
                  <a:pt x="237836" y="415636"/>
                </a:cubicBezTo>
                <a:cubicBezTo>
                  <a:pt x="205509" y="471054"/>
                  <a:pt x="78508" y="554182"/>
                  <a:pt x="43872" y="581891"/>
                </a:cubicBezTo>
                <a:cubicBezTo>
                  <a:pt x="9236" y="609600"/>
                  <a:pt x="0" y="551873"/>
                  <a:pt x="30018" y="581891"/>
                </a:cubicBezTo>
              </a:path>
            </a:pathLst>
          </a:cu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GB" sz="2400">
              <a:solidFill>
                <a:prstClr val="black"/>
              </a:solidFill>
              <a:latin typeface="Times New Roman" pitchFamily="18" charset="0"/>
            </a:endParaRPr>
          </a:p>
        </p:txBody>
      </p:sp>
      <p:sp>
        <p:nvSpPr>
          <p:cNvPr id="17" name="Freeform 16"/>
          <p:cNvSpPr/>
          <p:nvPr/>
        </p:nvSpPr>
        <p:spPr bwMode="auto">
          <a:xfrm>
            <a:off x="4378036" y="3976255"/>
            <a:ext cx="159328" cy="526472"/>
          </a:xfrm>
          <a:custGeom>
            <a:avLst/>
            <a:gdLst>
              <a:gd name="connsiteX0" fmla="*/ 13855 w 159328"/>
              <a:gd name="connsiteY0" fmla="*/ 0 h 526472"/>
              <a:gd name="connsiteX1" fmla="*/ 124691 w 159328"/>
              <a:gd name="connsiteY1" fmla="*/ 110836 h 526472"/>
              <a:gd name="connsiteX2" fmla="*/ 138546 w 159328"/>
              <a:gd name="connsiteY2" fmla="*/ 401781 h 526472"/>
              <a:gd name="connsiteX3" fmla="*/ 0 w 159328"/>
              <a:gd name="connsiteY3" fmla="*/ 526472 h 526472"/>
            </a:gdLst>
            <a:ahLst/>
            <a:cxnLst>
              <a:cxn ang="0">
                <a:pos x="connsiteX0" y="connsiteY0"/>
              </a:cxn>
              <a:cxn ang="0">
                <a:pos x="connsiteX1" y="connsiteY1"/>
              </a:cxn>
              <a:cxn ang="0">
                <a:pos x="connsiteX2" y="connsiteY2"/>
              </a:cxn>
              <a:cxn ang="0">
                <a:pos x="connsiteX3" y="connsiteY3"/>
              </a:cxn>
            </a:cxnLst>
            <a:rect l="l" t="t" r="r" b="b"/>
            <a:pathLst>
              <a:path w="159328" h="526472">
                <a:moveTo>
                  <a:pt x="13855" y="0"/>
                </a:moveTo>
                <a:cubicBezTo>
                  <a:pt x="58882" y="21936"/>
                  <a:pt x="103909" y="43872"/>
                  <a:pt x="124691" y="110836"/>
                </a:cubicBezTo>
                <a:cubicBezTo>
                  <a:pt x="145473" y="177800"/>
                  <a:pt x="159328" y="332508"/>
                  <a:pt x="138546" y="401781"/>
                </a:cubicBezTo>
                <a:cubicBezTo>
                  <a:pt x="117764" y="471054"/>
                  <a:pt x="32327" y="507999"/>
                  <a:pt x="0" y="526472"/>
                </a:cubicBezTo>
              </a:path>
            </a:pathLst>
          </a:cu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GB" sz="2400">
              <a:solidFill>
                <a:prstClr val="black"/>
              </a:solidFill>
              <a:latin typeface="Times New Roman" pitchFamily="18" charset="0"/>
            </a:endParaRPr>
          </a:p>
        </p:txBody>
      </p:sp>
      <p:pic>
        <p:nvPicPr>
          <p:cNvPr id="324609" name="Picture 1"/>
          <p:cNvPicPr>
            <a:picLocks noChangeAspect="1" noChangeArrowheads="1"/>
          </p:cNvPicPr>
          <p:nvPr/>
        </p:nvPicPr>
        <p:blipFill>
          <a:blip r:embed="rId2" cstate="print"/>
          <a:srcRect/>
          <a:stretch>
            <a:fillRect/>
          </a:stretch>
        </p:blipFill>
        <p:spPr bwMode="auto">
          <a:xfrm>
            <a:off x="5791200" y="4038600"/>
            <a:ext cx="4343400" cy="1988545"/>
          </a:xfrm>
          <a:prstGeom prst="rect">
            <a:avLst/>
          </a:prstGeom>
          <a:noFill/>
          <a:ln w="9525">
            <a:noFill/>
            <a:miter lim="800000"/>
            <a:headEnd/>
            <a:tailEnd/>
          </a:ln>
        </p:spPr>
      </p:pic>
      <p:sp>
        <p:nvSpPr>
          <p:cNvPr id="20" name="TextBox 19"/>
          <p:cNvSpPr txBox="1"/>
          <p:nvPr/>
        </p:nvSpPr>
        <p:spPr>
          <a:xfrm>
            <a:off x="6858000" y="1524000"/>
            <a:ext cx="2667000" cy="707886"/>
          </a:xfrm>
          <a:prstGeom prst="rect">
            <a:avLst/>
          </a:prstGeom>
          <a:noFill/>
        </p:spPr>
        <p:txBody>
          <a:bodyPr wrap="square" rtlCol="0">
            <a:spAutoFit/>
          </a:bodyPr>
          <a:lstStyle/>
          <a:p>
            <a:pPr defTabSz="914400" eaLnBrk="0" fontAlgn="base" hangingPunct="0">
              <a:spcBef>
                <a:spcPct val="0"/>
              </a:spcBef>
              <a:spcAft>
                <a:spcPct val="0"/>
              </a:spcAft>
            </a:pPr>
            <a:r>
              <a:rPr lang="en-GB" sz="2000" dirty="0">
                <a:solidFill>
                  <a:prstClr val="black"/>
                </a:solidFill>
                <a:latin typeface="Times New Roman" pitchFamily="18" charset="0"/>
              </a:rPr>
              <a:t>Draw the o/p waveform A=B</a:t>
            </a:r>
          </a:p>
        </p:txBody>
      </p:sp>
    </p:spTree>
    <p:extLst>
      <p:ext uri="{BB962C8B-B14F-4D97-AF65-F5344CB8AC3E}">
        <p14:creationId xmlns:p14="http://schemas.microsoft.com/office/powerpoint/2010/main" val="7200337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a:t>
            </a:r>
            <a:br>
              <a:rPr lang="en-GB" dirty="0"/>
            </a:br>
            <a:endParaRPr lang="en-GB" dirty="0"/>
          </a:p>
        </p:txBody>
      </p:sp>
      <p:pic>
        <p:nvPicPr>
          <p:cNvPr id="323585" name="Picture 1"/>
          <p:cNvPicPr>
            <a:picLocks noChangeAspect="1" noChangeArrowheads="1"/>
          </p:cNvPicPr>
          <p:nvPr/>
        </p:nvPicPr>
        <p:blipFill>
          <a:blip r:embed="rId2" cstate="print"/>
          <a:srcRect/>
          <a:stretch>
            <a:fillRect/>
          </a:stretch>
        </p:blipFill>
        <p:spPr bwMode="auto">
          <a:xfrm>
            <a:off x="2743201" y="1828800"/>
            <a:ext cx="6071419" cy="3619500"/>
          </a:xfrm>
          <a:prstGeom prst="rect">
            <a:avLst/>
          </a:prstGeom>
          <a:noFill/>
          <a:ln w="9525">
            <a:noFill/>
            <a:miter lim="800000"/>
            <a:headEnd/>
            <a:tailEnd/>
          </a:ln>
        </p:spPr>
      </p:pic>
    </p:spTree>
    <p:extLst>
      <p:ext uri="{BB962C8B-B14F-4D97-AF65-F5344CB8AC3E}">
        <p14:creationId xmlns:p14="http://schemas.microsoft.com/office/powerpoint/2010/main" val="2112515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a:t>
            </a:r>
            <a:br>
              <a:rPr lang="en-GB" dirty="0"/>
            </a:br>
            <a:endParaRPr lang="en-GB" dirty="0"/>
          </a:p>
        </p:txBody>
      </p:sp>
      <p:grpSp>
        <p:nvGrpSpPr>
          <p:cNvPr id="3" name="Group 47"/>
          <p:cNvGrpSpPr>
            <a:grpSpLocks/>
          </p:cNvGrpSpPr>
          <p:nvPr/>
        </p:nvGrpSpPr>
        <p:grpSpPr bwMode="auto">
          <a:xfrm>
            <a:off x="3810000" y="2438400"/>
            <a:ext cx="3352800" cy="2819400"/>
            <a:chOff x="1440" y="2016"/>
            <a:chExt cx="2112" cy="1776"/>
          </a:xfrm>
        </p:grpSpPr>
        <p:graphicFrame>
          <p:nvGraphicFramePr>
            <p:cNvPr id="4" name="Object 39"/>
            <p:cNvGraphicFramePr>
              <a:graphicFrameLocks noChangeAspect="1"/>
            </p:cNvGraphicFramePr>
            <p:nvPr/>
          </p:nvGraphicFramePr>
          <p:xfrm>
            <a:off x="2003" y="2016"/>
            <a:ext cx="1549" cy="1776"/>
          </p:xfrm>
          <a:graphic>
            <a:graphicData uri="http://schemas.openxmlformats.org/presentationml/2006/ole">
              <mc:AlternateContent xmlns:mc="http://schemas.openxmlformats.org/markup-compatibility/2006">
                <mc:Choice xmlns:v="urn:schemas-microsoft-com:vml" Requires="v">
                  <p:oleObj spid="_x0000_s54286" name="CorelDRAW" r:id="rId3" imgW="1668960" imgH="1887840" progId="">
                    <p:embed/>
                  </p:oleObj>
                </mc:Choice>
                <mc:Fallback>
                  <p:oleObj name="CorelDRAW" r:id="rId3" imgW="1668960" imgH="188784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3" y="2016"/>
                          <a:ext cx="1549" cy="1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17"/>
            <p:cNvSpPr txBox="1">
              <a:spLocks noChangeArrowheads="1"/>
            </p:cNvSpPr>
            <p:nvPr/>
          </p:nvSpPr>
          <p:spPr bwMode="auto">
            <a:xfrm>
              <a:off x="1872" y="2247"/>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1</a:t>
              </a:r>
              <a:endParaRPr lang="en-US" sz="1600">
                <a:solidFill>
                  <a:srgbClr val="FF0000"/>
                </a:solidFill>
              </a:endParaRPr>
            </a:p>
          </p:txBody>
        </p:sp>
        <p:sp>
          <p:nvSpPr>
            <p:cNvPr id="6" name="Text Box 20"/>
            <p:cNvSpPr txBox="1">
              <a:spLocks noChangeArrowheads="1"/>
            </p:cNvSpPr>
            <p:nvPr/>
          </p:nvSpPr>
          <p:spPr bwMode="auto">
            <a:xfrm>
              <a:off x="1872" y="2103"/>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0</a:t>
              </a:r>
              <a:endParaRPr lang="en-US" sz="1600">
                <a:solidFill>
                  <a:srgbClr val="FF0000"/>
                </a:solidFill>
              </a:endParaRPr>
            </a:p>
          </p:txBody>
        </p:sp>
        <p:sp>
          <p:nvSpPr>
            <p:cNvPr id="7" name="Text Box 21"/>
            <p:cNvSpPr txBox="1">
              <a:spLocks noChangeArrowheads="1"/>
            </p:cNvSpPr>
            <p:nvPr/>
          </p:nvSpPr>
          <p:spPr bwMode="auto">
            <a:xfrm>
              <a:off x="1872" y="2391"/>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2</a:t>
              </a:r>
              <a:endParaRPr lang="en-US" sz="1600">
                <a:solidFill>
                  <a:srgbClr val="FF0000"/>
                </a:solidFill>
              </a:endParaRPr>
            </a:p>
          </p:txBody>
        </p:sp>
        <p:sp>
          <p:nvSpPr>
            <p:cNvPr id="8" name="Text Box 22"/>
            <p:cNvSpPr txBox="1">
              <a:spLocks noChangeArrowheads="1"/>
            </p:cNvSpPr>
            <p:nvPr/>
          </p:nvSpPr>
          <p:spPr bwMode="auto">
            <a:xfrm>
              <a:off x="1872" y="2535"/>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A</a:t>
              </a:r>
              <a:r>
                <a:rPr lang="en-US" sz="1600" baseline="-25000">
                  <a:solidFill>
                    <a:srgbClr val="FF0000"/>
                  </a:solidFill>
                </a:rPr>
                <a:t>3</a:t>
              </a:r>
              <a:endParaRPr lang="en-US" sz="1600">
                <a:solidFill>
                  <a:srgbClr val="FF0000"/>
                </a:solidFill>
              </a:endParaRPr>
            </a:p>
          </p:txBody>
        </p:sp>
        <p:sp>
          <p:nvSpPr>
            <p:cNvPr id="9" name="Text Box 23"/>
            <p:cNvSpPr txBox="1">
              <a:spLocks noChangeArrowheads="1"/>
            </p:cNvSpPr>
            <p:nvPr/>
          </p:nvSpPr>
          <p:spPr bwMode="auto">
            <a:xfrm>
              <a:off x="1872" y="3235"/>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B</a:t>
              </a:r>
              <a:r>
                <a:rPr lang="en-US" sz="1600" baseline="-25000">
                  <a:solidFill>
                    <a:srgbClr val="FF0000"/>
                  </a:solidFill>
                </a:rPr>
                <a:t>1</a:t>
              </a:r>
              <a:endParaRPr lang="en-US" sz="1600">
                <a:solidFill>
                  <a:srgbClr val="FF0000"/>
                </a:solidFill>
              </a:endParaRPr>
            </a:p>
          </p:txBody>
        </p:sp>
        <p:sp>
          <p:nvSpPr>
            <p:cNvPr id="10" name="Text Box 24"/>
            <p:cNvSpPr txBox="1">
              <a:spLocks noChangeArrowheads="1"/>
            </p:cNvSpPr>
            <p:nvPr/>
          </p:nvSpPr>
          <p:spPr bwMode="auto">
            <a:xfrm>
              <a:off x="1872" y="3091"/>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B</a:t>
              </a:r>
              <a:r>
                <a:rPr lang="en-US" sz="1600" baseline="-25000">
                  <a:solidFill>
                    <a:srgbClr val="FF0000"/>
                  </a:solidFill>
                </a:rPr>
                <a:t>0</a:t>
              </a:r>
              <a:endParaRPr lang="en-US" sz="1600">
                <a:solidFill>
                  <a:srgbClr val="FF0000"/>
                </a:solidFill>
              </a:endParaRPr>
            </a:p>
          </p:txBody>
        </p:sp>
        <p:sp>
          <p:nvSpPr>
            <p:cNvPr id="11" name="Text Box 25"/>
            <p:cNvSpPr txBox="1">
              <a:spLocks noChangeArrowheads="1"/>
            </p:cNvSpPr>
            <p:nvPr/>
          </p:nvSpPr>
          <p:spPr bwMode="auto">
            <a:xfrm>
              <a:off x="1872" y="3399"/>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B</a:t>
              </a:r>
              <a:r>
                <a:rPr lang="en-US" sz="1600" baseline="-25000">
                  <a:solidFill>
                    <a:srgbClr val="FF0000"/>
                  </a:solidFill>
                </a:rPr>
                <a:t>2</a:t>
              </a:r>
              <a:endParaRPr lang="en-US" sz="1600">
                <a:solidFill>
                  <a:srgbClr val="FF0000"/>
                </a:solidFill>
              </a:endParaRPr>
            </a:p>
          </p:txBody>
        </p:sp>
        <p:sp>
          <p:nvSpPr>
            <p:cNvPr id="12" name="Text Box 26"/>
            <p:cNvSpPr txBox="1">
              <a:spLocks noChangeArrowheads="1"/>
            </p:cNvSpPr>
            <p:nvPr/>
          </p:nvSpPr>
          <p:spPr bwMode="auto">
            <a:xfrm>
              <a:off x="1872" y="3543"/>
              <a:ext cx="336" cy="212"/>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i="1">
                  <a:solidFill>
                    <a:srgbClr val="FF0000"/>
                  </a:solidFill>
                </a:rPr>
                <a:t>B</a:t>
              </a:r>
              <a:r>
                <a:rPr lang="en-US" sz="1600" baseline="-25000">
                  <a:solidFill>
                    <a:srgbClr val="FF0000"/>
                  </a:solidFill>
                </a:rPr>
                <a:t>3</a:t>
              </a:r>
              <a:endParaRPr lang="en-US" sz="1600">
                <a:solidFill>
                  <a:srgbClr val="FF0000"/>
                </a:solidFill>
              </a:endParaRPr>
            </a:p>
          </p:txBody>
        </p:sp>
        <p:sp>
          <p:nvSpPr>
            <p:cNvPr id="13" name="Text Box 27"/>
            <p:cNvSpPr txBox="1">
              <a:spLocks noChangeArrowheads="1"/>
            </p:cNvSpPr>
            <p:nvPr/>
          </p:nvSpPr>
          <p:spPr bwMode="auto">
            <a:xfrm>
              <a:off x="1440" y="2784"/>
              <a:ext cx="912" cy="213"/>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dirty="0">
                  <a:solidFill>
                    <a:srgbClr val="FF0000"/>
                  </a:solidFill>
                  <a:latin typeface="Times New Roman" pitchFamily="18" charset="0"/>
                </a:rPr>
                <a:t>    </a:t>
              </a:r>
              <a:r>
                <a:rPr lang="en-US" sz="1600" dirty="0" err="1">
                  <a:solidFill>
                    <a:srgbClr val="FF0000"/>
                  </a:solidFill>
                  <a:latin typeface="Times New Roman" pitchFamily="18" charset="0"/>
                </a:rPr>
                <a:t>Vcc</a:t>
              </a:r>
              <a:endParaRPr lang="en-US" sz="1600" dirty="0">
                <a:solidFill>
                  <a:srgbClr val="FF0000"/>
                </a:solidFill>
                <a:latin typeface="Times New Roman" pitchFamily="18" charset="0"/>
              </a:endParaRPr>
            </a:p>
          </p:txBody>
        </p:sp>
        <p:sp>
          <p:nvSpPr>
            <p:cNvPr id="14" name="Text Box 29"/>
            <p:cNvSpPr txBox="1">
              <a:spLocks noChangeArrowheads="1"/>
            </p:cNvSpPr>
            <p:nvPr/>
          </p:nvSpPr>
          <p:spPr bwMode="auto">
            <a:xfrm>
              <a:off x="2592" y="2016"/>
              <a:ext cx="624"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a:solidFill>
                    <a:prstClr val="black"/>
                  </a:solidFill>
                  <a:latin typeface="Times New Roman" pitchFamily="18" charset="0"/>
                </a:rPr>
                <a:t>COMP</a:t>
              </a:r>
            </a:p>
          </p:txBody>
        </p:sp>
        <p:sp>
          <p:nvSpPr>
            <p:cNvPr id="15" name="Text Box 30"/>
            <p:cNvSpPr txBox="1">
              <a:spLocks noChangeArrowheads="1"/>
            </p:cNvSpPr>
            <p:nvPr/>
          </p:nvSpPr>
          <p:spPr bwMode="auto">
            <a:xfrm>
              <a:off x="2400" y="2832"/>
              <a:ext cx="43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A = B</a:t>
              </a:r>
            </a:p>
          </p:txBody>
        </p:sp>
        <p:sp>
          <p:nvSpPr>
            <p:cNvPr id="16" name="Text Box 32"/>
            <p:cNvSpPr txBox="1">
              <a:spLocks noChangeArrowheads="1"/>
            </p:cNvSpPr>
            <p:nvPr/>
          </p:nvSpPr>
          <p:spPr bwMode="auto">
            <a:xfrm>
              <a:off x="2400" y="2995"/>
              <a:ext cx="43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A &lt; B</a:t>
              </a:r>
            </a:p>
          </p:txBody>
        </p:sp>
        <p:sp>
          <p:nvSpPr>
            <p:cNvPr id="17" name="Text Box 34"/>
            <p:cNvSpPr txBox="1">
              <a:spLocks noChangeArrowheads="1"/>
            </p:cNvSpPr>
            <p:nvPr/>
          </p:nvSpPr>
          <p:spPr bwMode="auto">
            <a:xfrm>
              <a:off x="2400" y="2688"/>
              <a:ext cx="43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dirty="0">
                  <a:solidFill>
                    <a:prstClr val="black"/>
                  </a:solidFill>
                  <a:latin typeface="Times New Roman" pitchFamily="18" charset="0"/>
                </a:rPr>
                <a:t>A &gt; B</a:t>
              </a:r>
            </a:p>
          </p:txBody>
        </p:sp>
        <p:sp>
          <p:nvSpPr>
            <p:cNvPr id="18" name="Text Box 35"/>
            <p:cNvSpPr txBox="1">
              <a:spLocks noChangeArrowheads="1"/>
            </p:cNvSpPr>
            <p:nvPr/>
          </p:nvSpPr>
          <p:spPr bwMode="auto">
            <a:xfrm>
              <a:off x="2784" y="2832"/>
              <a:ext cx="43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A = B</a:t>
              </a:r>
            </a:p>
          </p:txBody>
        </p:sp>
        <p:sp>
          <p:nvSpPr>
            <p:cNvPr id="19" name="Text Box 36"/>
            <p:cNvSpPr txBox="1">
              <a:spLocks noChangeArrowheads="1"/>
            </p:cNvSpPr>
            <p:nvPr/>
          </p:nvSpPr>
          <p:spPr bwMode="auto">
            <a:xfrm>
              <a:off x="2784" y="2995"/>
              <a:ext cx="43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A &lt; B</a:t>
              </a:r>
            </a:p>
          </p:txBody>
        </p:sp>
        <p:sp>
          <p:nvSpPr>
            <p:cNvPr id="20" name="Text Box 37"/>
            <p:cNvSpPr txBox="1">
              <a:spLocks noChangeArrowheads="1"/>
            </p:cNvSpPr>
            <p:nvPr/>
          </p:nvSpPr>
          <p:spPr bwMode="auto">
            <a:xfrm>
              <a:off x="2784" y="2688"/>
              <a:ext cx="43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A &gt; B</a:t>
              </a:r>
            </a:p>
          </p:txBody>
        </p:sp>
        <p:sp>
          <p:nvSpPr>
            <p:cNvPr id="21" name="Text Box 40"/>
            <p:cNvSpPr txBox="1">
              <a:spLocks noChangeArrowheads="1"/>
            </p:cNvSpPr>
            <p:nvPr/>
          </p:nvSpPr>
          <p:spPr bwMode="auto">
            <a:xfrm>
              <a:off x="2400" y="2112"/>
              <a:ext cx="172" cy="192"/>
            </a:xfrm>
            <a:prstGeom prst="rect">
              <a:avLst/>
            </a:prstGeom>
            <a:noFill/>
            <a:ln w="9525">
              <a:noFill/>
              <a:miter lim="800000"/>
              <a:headEnd/>
              <a:tailEnd/>
            </a:ln>
            <a:effectLst/>
          </p:spPr>
          <p:txBody>
            <a:bodyPr wrap="none">
              <a:spAutoFit/>
            </a:bodyPr>
            <a:lstStyle/>
            <a:p>
              <a:pPr defTabSz="914400" eaLnBrk="0" fontAlgn="base" hangingPunct="0">
                <a:spcBef>
                  <a:spcPct val="0"/>
                </a:spcBef>
                <a:spcAft>
                  <a:spcPct val="0"/>
                </a:spcAft>
              </a:pPr>
              <a:r>
                <a:rPr lang="en-US" sz="1400">
                  <a:solidFill>
                    <a:prstClr val="black"/>
                  </a:solidFill>
                  <a:latin typeface="Times New Roman" pitchFamily="18" charset="0"/>
                </a:rPr>
                <a:t>0</a:t>
              </a:r>
            </a:p>
          </p:txBody>
        </p:sp>
        <p:sp>
          <p:nvSpPr>
            <p:cNvPr id="22" name="Text Box 41"/>
            <p:cNvSpPr txBox="1">
              <a:spLocks noChangeArrowheads="1"/>
            </p:cNvSpPr>
            <p:nvPr/>
          </p:nvSpPr>
          <p:spPr bwMode="auto">
            <a:xfrm>
              <a:off x="2400" y="3120"/>
              <a:ext cx="172" cy="192"/>
            </a:xfrm>
            <a:prstGeom prst="rect">
              <a:avLst/>
            </a:prstGeom>
            <a:noFill/>
            <a:ln w="9525">
              <a:noFill/>
              <a:miter lim="800000"/>
              <a:headEnd/>
              <a:tailEnd/>
            </a:ln>
            <a:effectLst/>
          </p:spPr>
          <p:txBody>
            <a:bodyPr wrap="none">
              <a:spAutoFit/>
            </a:bodyPr>
            <a:lstStyle/>
            <a:p>
              <a:pPr defTabSz="914400" eaLnBrk="0" fontAlgn="base" hangingPunct="0">
                <a:spcBef>
                  <a:spcPct val="0"/>
                </a:spcBef>
                <a:spcAft>
                  <a:spcPct val="0"/>
                </a:spcAft>
              </a:pPr>
              <a:r>
                <a:rPr lang="en-US" sz="1400">
                  <a:solidFill>
                    <a:prstClr val="black"/>
                  </a:solidFill>
                  <a:latin typeface="Times New Roman" pitchFamily="18" charset="0"/>
                </a:rPr>
                <a:t>0</a:t>
              </a:r>
            </a:p>
          </p:txBody>
        </p:sp>
        <p:sp>
          <p:nvSpPr>
            <p:cNvPr id="23" name="Text Box 42"/>
            <p:cNvSpPr txBox="1">
              <a:spLocks noChangeArrowheads="1"/>
            </p:cNvSpPr>
            <p:nvPr/>
          </p:nvSpPr>
          <p:spPr bwMode="auto">
            <a:xfrm>
              <a:off x="2400" y="3552"/>
              <a:ext cx="172" cy="192"/>
            </a:xfrm>
            <a:prstGeom prst="rect">
              <a:avLst/>
            </a:prstGeom>
            <a:noFill/>
            <a:ln w="9525">
              <a:noFill/>
              <a:miter lim="800000"/>
              <a:headEnd/>
              <a:tailEnd/>
            </a:ln>
            <a:effectLst/>
          </p:spPr>
          <p:txBody>
            <a:bodyPr wrap="none">
              <a:spAutoFit/>
            </a:bodyPr>
            <a:lstStyle/>
            <a:p>
              <a:pPr defTabSz="914400" eaLnBrk="0" fontAlgn="base" hangingPunct="0">
                <a:spcBef>
                  <a:spcPct val="0"/>
                </a:spcBef>
                <a:spcAft>
                  <a:spcPct val="0"/>
                </a:spcAft>
              </a:pPr>
              <a:r>
                <a:rPr lang="en-US" sz="1400">
                  <a:solidFill>
                    <a:prstClr val="black"/>
                  </a:solidFill>
                  <a:latin typeface="Times New Roman" pitchFamily="18" charset="0"/>
                </a:rPr>
                <a:t>3</a:t>
              </a:r>
            </a:p>
          </p:txBody>
        </p:sp>
        <p:sp>
          <p:nvSpPr>
            <p:cNvPr id="24" name="Text Box 43"/>
            <p:cNvSpPr txBox="1">
              <a:spLocks noChangeArrowheads="1"/>
            </p:cNvSpPr>
            <p:nvPr/>
          </p:nvSpPr>
          <p:spPr bwMode="auto">
            <a:xfrm>
              <a:off x="2400" y="2544"/>
              <a:ext cx="172" cy="192"/>
            </a:xfrm>
            <a:prstGeom prst="rect">
              <a:avLst/>
            </a:prstGeom>
            <a:noFill/>
            <a:ln w="9525">
              <a:noFill/>
              <a:miter lim="800000"/>
              <a:headEnd/>
              <a:tailEnd/>
            </a:ln>
            <a:effectLst/>
          </p:spPr>
          <p:txBody>
            <a:bodyPr wrap="none">
              <a:spAutoFit/>
            </a:bodyPr>
            <a:lstStyle/>
            <a:p>
              <a:pPr defTabSz="914400" eaLnBrk="0" fontAlgn="base" hangingPunct="0">
                <a:spcBef>
                  <a:spcPct val="0"/>
                </a:spcBef>
                <a:spcAft>
                  <a:spcPct val="0"/>
                </a:spcAft>
              </a:pPr>
              <a:r>
                <a:rPr lang="en-US" sz="1400">
                  <a:solidFill>
                    <a:prstClr val="black"/>
                  </a:solidFill>
                  <a:latin typeface="Times New Roman" pitchFamily="18" charset="0"/>
                </a:rPr>
                <a:t>3</a:t>
              </a:r>
            </a:p>
          </p:txBody>
        </p:sp>
        <p:sp>
          <p:nvSpPr>
            <p:cNvPr id="25" name="Text Box 44"/>
            <p:cNvSpPr txBox="1">
              <a:spLocks noChangeArrowheads="1"/>
            </p:cNvSpPr>
            <p:nvPr/>
          </p:nvSpPr>
          <p:spPr bwMode="auto">
            <a:xfrm>
              <a:off x="2640" y="2304"/>
              <a:ext cx="21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A</a:t>
              </a:r>
            </a:p>
          </p:txBody>
        </p:sp>
        <p:sp>
          <p:nvSpPr>
            <p:cNvPr id="26" name="Text Box 45"/>
            <p:cNvSpPr txBox="1">
              <a:spLocks noChangeArrowheads="1"/>
            </p:cNvSpPr>
            <p:nvPr/>
          </p:nvSpPr>
          <p:spPr bwMode="auto">
            <a:xfrm>
              <a:off x="2640" y="3216"/>
              <a:ext cx="212" cy="19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400" i="1">
                  <a:solidFill>
                    <a:prstClr val="black"/>
                  </a:solidFill>
                  <a:latin typeface="Times New Roman" pitchFamily="18" charset="0"/>
                </a:rPr>
                <a:t>A</a:t>
              </a:r>
            </a:p>
          </p:txBody>
        </p:sp>
      </p:grpSp>
      <p:sp>
        <p:nvSpPr>
          <p:cNvPr id="27" name="Rectangle 26"/>
          <p:cNvSpPr/>
          <p:nvPr/>
        </p:nvSpPr>
        <p:spPr bwMode="auto">
          <a:xfrm>
            <a:off x="4419600" y="3581400"/>
            <a:ext cx="457200" cy="60960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GB" sz="2400">
              <a:solidFill>
                <a:prstClr val="black"/>
              </a:solidFill>
              <a:latin typeface="Times New Roman" pitchFamily="18" charset="0"/>
            </a:endParaRPr>
          </a:p>
        </p:txBody>
      </p:sp>
      <p:cxnSp>
        <p:nvCxnSpPr>
          <p:cNvPr id="29" name="Straight Connector 28"/>
          <p:cNvCxnSpPr/>
          <p:nvPr/>
        </p:nvCxnSpPr>
        <p:spPr bwMode="auto">
          <a:xfrm rot="10800000">
            <a:off x="4724400" y="3657600"/>
            <a:ext cx="228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rot="16200000" flipH="1">
            <a:off x="4419600" y="3962400"/>
            <a:ext cx="609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rot="10800000">
            <a:off x="4724400" y="4114800"/>
            <a:ext cx="152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4267200" y="4267200"/>
            <a:ext cx="457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4038600" y="4419600"/>
            <a:ext cx="304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a:off x="4114800" y="4572000"/>
            <a:ext cx="152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a:off x="4114800" y="4495800"/>
            <a:ext cx="152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rot="5400000">
            <a:off x="4191000" y="4343400"/>
            <a:ext cx="152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a:stCxn id="27" idx="3"/>
            <a:endCxn id="27" idx="1"/>
          </p:cNvCxnSpPr>
          <p:nvPr/>
        </p:nvCxnSpPr>
        <p:spPr bwMode="auto">
          <a:xfrm flipH="1">
            <a:off x="4419600" y="3886200"/>
            <a:ext cx="457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2" name="TextBox 51"/>
          <p:cNvSpPr txBox="1"/>
          <p:nvPr/>
        </p:nvSpPr>
        <p:spPr>
          <a:xfrm>
            <a:off x="2743200" y="1143000"/>
            <a:ext cx="6934200" cy="707886"/>
          </a:xfrm>
          <a:prstGeom prst="rect">
            <a:avLst/>
          </a:prstGeom>
          <a:noFill/>
        </p:spPr>
        <p:txBody>
          <a:bodyPr wrap="square" rtlCol="0">
            <a:spAutoFit/>
          </a:bodyPr>
          <a:lstStyle/>
          <a:p>
            <a:pPr defTabSz="914400" eaLnBrk="0" fontAlgn="base" hangingPunct="0">
              <a:spcBef>
                <a:spcPct val="0"/>
              </a:spcBef>
              <a:spcAft>
                <a:spcPct val="0"/>
              </a:spcAft>
            </a:pPr>
            <a:r>
              <a:rPr lang="en-GB" sz="2000" dirty="0">
                <a:solidFill>
                  <a:prstClr val="black"/>
                </a:solidFill>
                <a:latin typeface="Times New Roman" pitchFamily="18" charset="0"/>
              </a:rPr>
              <a:t>For the 4 bit comparator in the Figure, plot each o/p waveform for the </a:t>
            </a:r>
            <a:r>
              <a:rPr lang="en-GB" sz="2000" dirty="0" err="1">
                <a:solidFill>
                  <a:prstClr val="black"/>
                </a:solidFill>
                <a:latin typeface="Times New Roman" pitchFamily="18" charset="0"/>
              </a:rPr>
              <a:t>i</a:t>
            </a:r>
            <a:r>
              <a:rPr lang="en-GB" sz="2000" dirty="0">
                <a:solidFill>
                  <a:prstClr val="black"/>
                </a:solidFill>
                <a:latin typeface="Times New Roman" pitchFamily="18" charset="0"/>
              </a:rPr>
              <a:t>/p shown</a:t>
            </a:r>
          </a:p>
        </p:txBody>
      </p:sp>
      <p:pic>
        <p:nvPicPr>
          <p:cNvPr id="322562" name="Picture 2"/>
          <p:cNvPicPr>
            <a:picLocks noChangeAspect="1" noChangeArrowheads="1"/>
          </p:cNvPicPr>
          <p:nvPr/>
        </p:nvPicPr>
        <p:blipFill>
          <a:blip r:embed="rId5" cstate="print"/>
          <a:srcRect/>
          <a:stretch>
            <a:fillRect/>
          </a:stretch>
        </p:blipFill>
        <p:spPr bwMode="auto">
          <a:xfrm>
            <a:off x="7315200" y="1878595"/>
            <a:ext cx="3865748" cy="2057400"/>
          </a:xfrm>
          <a:prstGeom prst="rect">
            <a:avLst/>
          </a:prstGeom>
          <a:noFill/>
          <a:ln w="9525">
            <a:noFill/>
            <a:miter lim="800000"/>
            <a:headEnd/>
            <a:tailEnd/>
          </a:ln>
        </p:spPr>
      </p:pic>
    </p:spTree>
    <p:extLst>
      <p:ext uri="{BB962C8B-B14F-4D97-AF65-F5344CB8AC3E}">
        <p14:creationId xmlns:p14="http://schemas.microsoft.com/office/powerpoint/2010/main" val="24232648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a:t>
            </a:r>
            <a:br>
              <a:rPr lang="en-GB" dirty="0"/>
            </a:br>
            <a:endParaRPr lang="en-GB" dirty="0"/>
          </a:p>
        </p:txBody>
      </p:sp>
      <p:pic>
        <p:nvPicPr>
          <p:cNvPr id="321537" name="Picture 1"/>
          <p:cNvPicPr>
            <a:picLocks noChangeAspect="1" noChangeArrowheads="1"/>
          </p:cNvPicPr>
          <p:nvPr/>
        </p:nvPicPr>
        <p:blipFill>
          <a:blip r:embed="rId2" cstate="print"/>
          <a:srcRect/>
          <a:stretch>
            <a:fillRect/>
          </a:stretch>
        </p:blipFill>
        <p:spPr bwMode="auto">
          <a:xfrm>
            <a:off x="3200400" y="4800600"/>
            <a:ext cx="4695092" cy="1143000"/>
          </a:xfrm>
          <a:prstGeom prst="rect">
            <a:avLst/>
          </a:prstGeom>
          <a:noFill/>
          <a:ln w="9525">
            <a:noFill/>
            <a:miter lim="800000"/>
            <a:headEnd/>
            <a:tailEnd/>
          </a:ln>
        </p:spPr>
      </p:pic>
      <p:pic>
        <p:nvPicPr>
          <p:cNvPr id="321538" name="Picture 2"/>
          <p:cNvPicPr>
            <a:picLocks noChangeAspect="1" noChangeArrowheads="1"/>
          </p:cNvPicPr>
          <p:nvPr/>
        </p:nvPicPr>
        <p:blipFill>
          <a:blip r:embed="rId3" cstate="print"/>
          <a:srcRect/>
          <a:stretch>
            <a:fillRect/>
          </a:stretch>
        </p:blipFill>
        <p:spPr bwMode="auto">
          <a:xfrm>
            <a:off x="3581400" y="1295400"/>
            <a:ext cx="2476500" cy="2971800"/>
          </a:xfrm>
          <a:prstGeom prst="rect">
            <a:avLst/>
          </a:prstGeom>
          <a:noFill/>
          <a:ln w="9525">
            <a:noFill/>
            <a:miter lim="800000"/>
            <a:headEnd/>
            <a:tailEnd/>
          </a:ln>
        </p:spPr>
      </p:pic>
      <p:sp>
        <p:nvSpPr>
          <p:cNvPr id="6" name="Rectangle 5"/>
          <p:cNvSpPr/>
          <p:nvPr/>
        </p:nvSpPr>
        <p:spPr bwMode="auto">
          <a:xfrm>
            <a:off x="3429000" y="2514600"/>
            <a:ext cx="990600" cy="60960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GB" sz="2400" dirty="0">
              <a:solidFill>
                <a:srgbClr val="FFFFFF"/>
              </a:solidFill>
              <a:latin typeface="Times New Roman" pitchFamily="18" charset="0"/>
            </a:endParaRPr>
          </a:p>
        </p:txBody>
      </p:sp>
      <p:cxnSp>
        <p:nvCxnSpPr>
          <p:cNvPr id="8" name="Straight Connector 7"/>
          <p:cNvCxnSpPr/>
          <p:nvPr/>
        </p:nvCxnSpPr>
        <p:spPr bwMode="auto">
          <a:xfrm rot="5400000">
            <a:off x="4114800" y="2819400"/>
            <a:ext cx="6096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9" name="TextBox 8"/>
          <p:cNvSpPr txBox="1"/>
          <p:nvPr/>
        </p:nvSpPr>
        <p:spPr>
          <a:xfrm>
            <a:off x="6705600" y="1755210"/>
            <a:ext cx="3200400" cy="1938992"/>
          </a:xfrm>
          <a:prstGeom prst="rect">
            <a:avLst/>
          </a:prstGeom>
          <a:noFill/>
        </p:spPr>
        <p:txBody>
          <a:bodyPr wrap="square" rtlCol="0">
            <a:spAutoFit/>
          </a:bodyPr>
          <a:lstStyle/>
          <a:p>
            <a:pPr defTabSz="914400" eaLnBrk="0" fontAlgn="base" hangingPunct="0">
              <a:spcBef>
                <a:spcPct val="0"/>
              </a:spcBef>
              <a:spcAft>
                <a:spcPct val="0"/>
              </a:spcAft>
            </a:pPr>
            <a:r>
              <a:rPr lang="en-GB" sz="2000" dirty="0">
                <a:solidFill>
                  <a:prstClr val="black"/>
                </a:solidFill>
                <a:latin typeface="Times New Roman" pitchFamily="18" charset="0"/>
              </a:rPr>
              <a:t>For each set of binary inputs to the comparator, calculate the o/p </a:t>
            </a:r>
          </a:p>
          <a:p>
            <a:pPr marL="457200" indent="-457200" defTabSz="914400" eaLnBrk="0" fontAlgn="base" hangingPunct="0">
              <a:spcBef>
                <a:spcPct val="0"/>
              </a:spcBef>
              <a:spcAft>
                <a:spcPct val="0"/>
              </a:spcAft>
              <a:buFontTx/>
              <a:buAutoNum type="alphaLcParenBoth"/>
            </a:pPr>
            <a:r>
              <a:rPr lang="en-GB" sz="2000" dirty="0">
                <a:solidFill>
                  <a:prstClr val="black"/>
                </a:solidFill>
                <a:latin typeface="Times New Roman" pitchFamily="18" charset="0"/>
              </a:rPr>
              <a:t>A=1100	B=1001</a:t>
            </a:r>
          </a:p>
          <a:p>
            <a:pPr marL="457200" indent="-457200" defTabSz="914400" eaLnBrk="0" fontAlgn="base" hangingPunct="0">
              <a:spcBef>
                <a:spcPct val="0"/>
              </a:spcBef>
              <a:spcAft>
                <a:spcPct val="0"/>
              </a:spcAft>
              <a:buFontTx/>
              <a:buAutoNum type="alphaLcParenBoth"/>
            </a:pPr>
            <a:r>
              <a:rPr lang="en-GB" sz="2000" dirty="0">
                <a:solidFill>
                  <a:prstClr val="black"/>
                </a:solidFill>
                <a:latin typeface="Times New Roman" pitchFamily="18" charset="0"/>
              </a:rPr>
              <a:t>A=1000	B=1011</a:t>
            </a:r>
          </a:p>
          <a:p>
            <a:pPr marL="457200" indent="-457200" defTabSz="914400" eaLnBrk="0" fontAlgn="base" hangingPunct="0">
              <a:spcBef>
                <a:spcPct val="0"/>
              </a:spcBef>
              <a:spcAft>
                <a:spcPct val="0"/>
              </a:spcAft>
              <a:buFontTx/>
              <a:buAutoNum type="alphaLcParenBoth"/>
            </a:pPr>
            <a:r>
              <a:rPr lang="en-GB" sz="2000" dirty="0">
                <a:solidFill>
                  <a:prstClr val="black"/>
                </a:solidFill>
                <a:latin typeface="Times New Roman" pitchFamily="18" charset="0"/>
              </a:rPr>
              <a:t>A=0100	B=0100</a:t>
            </a:r>
          </a:p>
        </p:txBody>
      </p:sp>
    </p:spTree>
    <p:extLst>
      <p:ext uri="{BB962C8B-B14F-4D97-AF65-F5344CB8AC3E}">
        <p14:creationId xmlns:p14="http://schemas.microsoft.com/office/powerpoint/2010/main" val="35628433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a:t>
            </a:r>
            <a:br>
              <a:rPr lang="en-GB" dirty="0"/>
            </a:br>
            <a:endParaRPr lang="en-GB" dirty="0"/>
          </a:p>
        </p:txBody>
      </p:sp>
      <p:sp>
        <p:nvSpPr>
          <p:cNvPr id="3" name="TextBox 2"/>
          <p:cNvSpPr txBox="1"/>
          <p:nvPr/>
        </p:nvSpPr>
        <p:spPr>
          <a:xfrm>
            <a:off x="1828800" y="1295400"/>
            <a:ext cx="2590800" cy="4278094"/>
          </a:xfrm>
          <a:prstGeom prst="rect">
            <a:avLst/>
          </a:prstGeom>
          <a:noFill/>
        </p:spPr>
        <p:txBody>
          <a:bodyPr wrap="square" rtlCol="0">
            <a:spAutoFit/>
          </a:bodyPr>
          <a:lstStyle/>
          <a:p>
            <a:pPr defTabSz="914400" eaLnBrk="0" fontAlgn="base" hangingPunct="0">
              <a:spcBef>
                <a:spcPct val="0"/>
              </a:spcBef>
              <a:spcAft>
                <a:spcPct val="0"/>
              </a:spcAft>
            </a:pPr>
            <a:r>
              <a:rPr lang="en-GB" sz="2000" dirty="0">
                <a:solidFill>
                  <a:prstClr val="black"/>
                </a:solidFill>
                <a:latin typeface="Times New Roman" pitchFamily="18" charset="0"/>
              </a:rPr>
              <a:t>Show the decoding logic for each of the following codes if an active high (1) o/p is required</a:t>
            </a:r>
          </a:p>
          <a:p>
            <a:pPr marL="457200" indent="-457200" defTabSz="914400" eaLnBrk="0" fontAlgn="base" hangingPunct="0">
              <a:spcBef>
                <a:spcPct val="0"/>
              </a:spcBef>
              <a:spcAft>
                <a:spcPct val="0"/>
              </a:spcAft>
              <a:buFont typeface="+mj-lt"/>
              <a:buAutoNum type="alphaLcParenR"/>
            </a:pPr>
            <a:r>
              <a:rPr lang="en-GB" sz="2000" dirty="0">
                <a:solidFill>
                  <a:prstClr val="black"/>
                </a:solidFill>
                <a:latin typeface="Times New Roman" pitchFamily="18" charset="0"/>
              </a:rPr>
              <a:t>1101</a:t>
            </a:r>
          </a:p>
          <a:p>
            <a:pPr marL="457200" indent="-457200" defTabSz="914400" eaLnBrk="0" fontAlgn="base" hangingPunct="0">
              <a:spcBef>
                <a:spcPct val="0"/>
              </a:spcBef>
              <a:spcAft>
                <a:spcPct val="0"/>
              </a:spcAft>
              <a:buFont typeface="+mj-lt"/>
              <a:buAutoNum type="alphaLcParenR"/>
            </a:pPr>
            <a:r>
              <a:rPr lang="en-GB" sz="2000" dirty="0">
                <a:solidFill>
                  <a:prstClr val="black"/>
                </a:solidFill>
                <a:latin typeface="Times New Roman" pitchFamily="18" charset="0"/>
              </a:rPr>
              <a:t>1000</a:t>
            </a:r>
          </a:p>
          <a:p>
            <a:pPr marL="457200" indent="-457200" defTabSz="914400" eaLnBrk="0" fontAlgn="base" hangingPunct="0">
              <a:spcBef>
                <a:spcPct val="0"/>
              </a:spcBef>
              <a:spcAft>
                <a:spcPct val="0"/>
              </a:spcAft>
              <a:buFont typeface="+mj-lt"/>
              <a:buAutoNum type="alphaLcParenR"/>
            </a:pPr>
            <a:r>
              <a:rPr lang="en-GB" sz="2000" dirty="0">
                <a:solidFill>
                  <a:prstClr val="black"/>
                </a:solidFill>
                <a:latin typeface="Times New Roman" pitchFamily="18" charset="0"/>
              </a:rPr>
              <a:t>11011</a:t>
            </a:r>
          </a:p>
          <a:p>
            <a:pPr marL="457200" indent="-457200" defTabSz="914400" eaLnBrk="0" fontAlgn="base" hangingPunct="0">
              <a:spcBef>
                <a:spcPct val="0"/>
              </a:spcBef>
              <a:spcAft>
                <a:spcPct val="0"/>
              </a:spcAft>
              <a:buFont typeface="+mj-lt"/>
              <a:buAutoNum type="alphaLcParenR"/>
            </a:pPr>
            <a:r>
              <a:rPr lang="en-GB" sz="2000" dirty="0">
                <a:solidFill>
                  <a:prstClr val="black"/>
                </a:solidFill>
                <a:latin typeface="Times New Roman" pitchFamily="18" charset="0"/>
              </a:rPr>
              <a:t>11100</a:t>
            </a:r>
          </a:p>
          <a:p>
            <a:pPr marL="457200" indent="-457200" defTabSz="914400" eaLnBrk="0" fontAlgn="base" hangingPunct="0">
              <a:spcBef>
                <a:spcPct val="0"/>
              </a:spcBef>
              <a:spcAft>
                <a:spcPct val="0"/>
              </a:spcAft>
              <a:buFont typeface="+mj-lt"/>
              <a:buAutoNum type="alphaLcParenR"/>
            </a:pPr>
            <a:r>
              <a:rPr lang="en-GB" sz="2000" dirty="0">
                <a:solidFill>
                  <a:prstClr val="black"/>
                </a:solidFill>
                <a:latin typeface="Times New Roman" pitchFamily="18" charset="0"/>
              </a:rPr>
              <a:t>101010</a:t>
            </a:r>
          </a:p>
          <a:p>
            <a:pPr marL="457200" indent="-457200" defTabSz="914400" eaLnBrk="0" fontAlgn="base" hangingPunct="0">
              <a:spcBef>
                <a:spcPct val="0"/>
              </a:spcBef>
              <a:spcAft>
                <a:spcPct val="0"/>
              </a:spcAft>
              <a:buFont typeface="+mj-lt"/>
              <a:buAutoNum type="alphaLcParenR"/>
            </a:pPr>
            <a:r>
              <a:rPr lang="en-GB" sz="2000" dirty="0">
                <a:solidFill>
                  <a:prstClr val="black"/>
                </a:solidFill>
                <a:latin typeface="Times New Roman" pitchFamily="18" charset="0"/>
              </a:rPr>
              <a:t>111110</a:t>
            </a:r>
          </a:p>
          <a:p>
            <a:pPr marL="457200" indent="-457200" defTabSz="914400" eaLnBrk="0" fontAlgn="base" hangingPunct="0">
              <a:spcBef>
                <a:spcPct val="0"/>
              </a:spcBef>
              <a:spcAft>
                <a:spcPct val="0"/>
              </a:spcAft>
              <a:buFont typeface="+mj-lt"/>
              <a:buAutoNum type="alphaLcParenR"/>
            </a:pPr>
            <a:r>
              <a:rPr lang="en-GB" sz="2000" dirty="0">
                <a:solidFill>
                  <a:prstClr val="black"/>
                </a:solidFill>
                <a:latin typeface="Times New Roman" pitchFamily="18" charset="0"/>
              </a:rPr>
              <a:t>000101</a:t>
            </a:r>
          </a:p>
          <a:p>
            <a:pPr marL="457200" indent="-457200" defTabSz="914400" eaLnBrk="0" fontAlgn="base" hangingPunct="0">
              <a:spcBef>
                <a:spcPct val="0"/>
              </a:spcBef>
              <a:spcAft>
                <a:spcPct val="0"/>
              </a:spcAft>
              <a:buFont typeface="+mj-lt"/>
              <a:buAutoNum type="alphaLcParenR"/>
            </a:pPr>
            <a:r>
              <a:rPr lang="en-GB" sz="2000" dirty="0">
                <a:solidFill>
                  <a:prstClr val="black"/>
                </a:solidFill>
                <a:latin typeface="Times New Roman" pitchFamily="18" charset="0"/>
              </a:rPr>
              <a:t>1110110</a:t>
            </a:r>
          </a:p>
          <a:p>
            <a:pPr defTabSz="914400" eaLnBrk="0" fontAlgn="base" hangingPunct="0">
              <a:spcBef>
                <a:spcPct val="0"/>
              </a:spcBef>
              <a:spcAft>
                <a:spcPct val="0"/>
              </a:spcAft>
            </a:pPr>
            <a:endParaRPr lang="en-GB" sz="1200" dirty="0">
              <a:solidFill>
                <a:prstClr val="black"/>
              </a:solidFill>
              <a:latin typeface="Times New Roman" pitchFamily="18" charset="0"/>
            </a:endParaRPr>
          </a:p>
        </p:txBody>
      </p:sp>
      <p:pic>
        <p:nvPicPr>
          <p:cNvPr id="4" name="Picture 1"/>
          <p:cNvPicPr>
            <a:picLocks noChangeAspect="1" noChangeArrowheads="1"/>
          </p:cNvPicPr>
          <p:nvPr/>
        </p:nvPicPr>
        <p:blipFill>
          <a:blip r:embed="rId2" cstate="print"/>
          <a:srcRect/>
          <a:stretch>
            <a:fillRect/>
          </a:stretch>
        </p:blipFill>
        <p:spPr bwMode="auto">
          <a:xfrm>
            <a:off x="4419600" y="1143000"/>
            <a:ext cx="4191000" cy="5366634"/>
          </a:xfrm>
          <a:prstGeom prst="rect">
            <a:avLst/>
          </a:prstGeom>
          <a:noFill/>
          <a:ln w="9525">
            <a:noFill/>
            <a:miter lim="800000"/>
            <a:headEnd/>
            <a:tailEnd/>
          </a:ln>
        </p:spPr>
      </p:pic>
    </p:spTree>
    <p:extLst>
      <p:ext uri="{BB962C8B-B14F-4D97-AF65-F5344CB8AC3E}">
        <p14:creationId xmlns:p14="http://schemas.microsoft.com/office/powerpoint/2010/main" val="36607445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3106" name="Rectangle 2"/>
          <p:cNvSpPr>
            <a:spLocks noChangeArrowheads="1"/>
          </p:cNvSpPr>
          <p:nvPr/>
        </p:nvSpPr>
        <p:spPr bwMode="auto">
          <a:xfrm>
            <a:off x="1524001" y="-138499"/>
            <a:ext cx="184731"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lang="en-GB" sz="1200">
              <a:solidFill>
                <a:prstClr val="black"/>
              </a:solidFill>
              <a:latin typeface="Times New Roman" pitchFamily="18" charset="0"/>
            </a:endParaRPr>
          </a:p>
        </p:txBody>
      </p:sp>
      <p:graphicFrame>
        <p:nvGraphicFramePr>
          <p:cNvPr id="303105" name="Object 1"/>
          <p:cNvGraphicFramePr>
            <a:graphicFrameLocks noChangeAspect="1"/>
          </p:cNvGraphicFramePr>
          <p:nvPr/>
        </p:nvGraphicFramePr>
        <p:xfrm>
          <a:off x="2667000" y="2286000"/>
          <a:ext cx="7194550" cy="3352800"/>
        </p:xfrm>
        <a:graphic>
          <a:graphicData uri="http://schemas.openxmlformats.org/presentationml/2006/ole">
            <mc:AlternateContent xmlns:mc="http://schemas.openxmlformats.org/markup-compatibility/2006">
              <mc:Choice xmlns:v="urn:schemas-microsoft-com:vml" Requires="v">
                <p:oleObj spid="_x0000_s29710" name="Picture" r:id="rId3" imgW="4905756" imgH="2286000" progId="Word.Picture.8">
                  <p:embed/>
                </p:oleObj>
              </mc:Choice>
              <mc:Fallback>
                <p:oleObj name="Picture" r:id="rId3" imgW="4905756" imgH="22860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286000"/>
                        <a:ext cx="7194550" cy="335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3276600" y="990600"/>
            <a:ext cx="4876800" cy="400110"/>
          </a:xfrm>
          <a:prstGeom prst="rect">
            <a:avLst/>
          </a:prstGeom>
          <a:noFill/>
        </p:spPr>
        <p:txBody>
          <a:bodyPr wrap="square" rtlCol="0">
            <a:spAutoFit/>
          </a:bodyPr>
          <a:lstStyle/>
          <a:p>
            <a:pPr defTabSz="914400" eaLnBrk="0" fontAlgn="base" hangingPunct="0">
              <a:spcBef>
                <a:spcPct val="0"/>
              </a:spcBef>
              <a:spcAft>
                <a:spcPct val="0"/>
              </a:spcAft>
            </a:pPr>
            <a:r>
              <a:rPr lang="en-GB" sz="2000" dirty="0">
                <a:solidFill>
                  <a:prstClr val="black"/>
                </a:solidFill>
                <a:latin typeface="Times New Roman" pitchFamily="18" charset="0"/>
              </a:rPr>
              <a:t>Complete Logic circuit for Full Adder</a:t>
            </a:r>
          </a:p>
        </p:txBody>
      </p:sp>
    </p:spTree>
    <p:extLst>
      <p:ext uri="{BB962C8B-B14F-4D97-AF65-F5344CB8AC3E}">
        <p14:creationId xmlns:p14="http://schemas.microsoft.com/office/powerpoint/2010/main" val="39256476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a:t>
            </a:r>
            <a:br>
              <a:rPr lang="en-GB" dirty="0"/>
            </a:br>
            <a:endParaRPr lang="en-GB" dirty="0"/>
          </a:p>
        </p:txBody>
      </p:sp>
      <p:pic>
        <p:nvPicPr>
          <p:cNvPr id="319490" name="Picture 2"/>
          <p:cNvPicPr>
            <a:picLocks noChangeAspect="1" noChangeArrowheads="1"/>
          </p:cNvPicPr>
          <p:nvPr/>
        </p:nvPicPr>
        <p:blipFill>
          <a:blip r:embed="rId2" cstate="print"/>
          <a:srcRect/>
          <a:stretch>
            <a:fillRect/>
          </a:stretch>
        </p:blipFill>
        <p:spPr bwMode="auto">
          <a:xfrm>
            <a:off x="2362200" y="2819401"/>
            <a:ext cx="4191000" cy="2828441"/>
          </a:xfrm>
          <a:prstGeom prst="rect">
            <a:avLst/>
          </a:prstGeom>
          <a:noFill/>
          <a:ln w="9525">
            <a:noFill/>
            <a:miter lim="800000"/>
            <a:headEnd/>
            <a:tailEnd/>
          </a:ln>
        </p:spPr>
      </p:pic>
      <p:sp>
        <p:nvSpPr>
          <p:cNvPr id="5" name="TextBox 4"/>
          <p:cNvSpPr txBox="1"/>
          <p:nvPr/>
        </p:nvSpPr>
        <p:spPr>
          <a:xfrm>
            <a:off x="1905000" y="1371600"/>
            <a:ext cx="4724400" cy="707886"/>
          </a:xfrm>
          <a:prstGeom prst="rect">
            <a:avLst/>
          </a:prstGeom>
          <a:noFill/>
        </p:spPr>
        <p:txBody>
          <a:bodyPr wrap="square" rtlCol="0">
            <a:spAutoFit/>
          </a:bodyPr>
          <a:lstStyle/>
          <a:p>
            <a:pPr defTabSz="914400" eaLnBrk="0" fontAlgn="base" hangingPunct="0">
              <a:spcBef>
                <a:spcPct val="0"/>
              </a:spcBef>
              <a:spcAft>
                <a:spcPct val="0"/>
              </a:spcAft>
            </a:pPr>
            <a:r>
              <a:rPr lang="en-GB" sz="2000" dirty="0">
                <a:solidFill>
                  <a:prstClr val="black"/>
                </a:solidFill>
                <a:latin typeface="Times New Roman" pitchFamily="18" charset="0"/>
              </a:rPr>
              <a:t>Determine the o/p of this MUX</a:t>
            </a:r>
          </a:p>
          <a:p>
            <a:pPr defTabSz="914400" eaLnBrk="0" fontAlgn="base" hangingPunct="0">
              <a:spcBef>
                <a:spcPct val="0"/>
              </a:spcBef>
              <a:spcAft>
                <a:spcPct val="0"/>
              </a:spcAft>
            </a:pPr>
            <a:r>
              <a:rPr lang="en-GB" sz="2000" dirty="0">
                <a:solidFill>
                  <a:prstClr val="black"/>
                </a:solidFill>
                <a:latin typeface="Times New Roman" pitchFamily="18" charset="0"/>
              </a:rPr>
              <a:t>D0=1, D1=1, D2=1, D3=0,S0=0, S1=1</a:t>
            </a:r>
          </a:p>
        </p:txBody>
      </p:sp>
      <p:pic>
        <p:nvPicPr>
          <p:cNvPr id="319491" name="Picture 3"/>
          <p:cNvPicPr>
            <a:picLocks noChangeAspect="1" noChangeArrowheads="1"/>
          </p:cNvPicPr>
          <p:nvPr/>
        </p:nvPicPr>
        <p:blipFill>
          <a:blip r:embed="rId3" cstate="print"/>
          <a:srcRect/>
          <a:stretch>
            <a:fillRect/>
          </a:stretch>
        </p:blipFill>
        <p:spPr bwMode="auto">
          <a:xfrm>
            <a:off x="7868392" y="2548933"/>
            <a:ext cx="3886200" cy="540936"/>
          </a:xfrm>
          <a:prstGeom prst="rect">
            <a:avLst/>
          </a:prstGeom>
          <a:noFill/>
          <a:ln w="9525">
            <a:noFill/>
            <a:miter lim="800000"/>
            <a:headEnd/>
            <a:tailEnd/>
          </a:ln>
        </p:spPr>
      </p:pic>
      <p:sp>
        <p:nvSpPr>
          <p:cNvPr id="6" name="TextBox 5"/>
          <p:cNvSpPr txBox="1"/>
          <p:nvPr/>
        </p:nvSpPr>
        <p:spPr>
          <a:xfrm>
            <a:off x="8382000" y="1725543"/>
            <a:ext cx="1828800" cy="584775"/>
          </a:xfrm>
          <a:prstGeom prst="rect">
            <a:avLst/>
          </a:prstGeom>
          <a:noFill/>
        </p:spPr>
        <p:txBody>
          <a:bodyPr wrap="square" rtlCol="0">
            <a:spAutoFit/>
          </a:bodyPr>
          <a:lstStyle/>
          <a:p>
            <a:pPr defTabSz="914400" eaLnBrk="0" fontAlgn="base" hangingPunct="0">
              <a:spcBef>
                <a:spcPct val="0"/>
              </a:spcBef>
              <a:spcAft>
                <a:spcPct val="0"/>
              </a:spcAft>
            </a:pPr>
            <a:r>
              <a:rPr lang="en-GB" sz="3200" b="1" dirty="0">
                <a:solidFill>
                  <a:srgbClr val="FF0000"/>
                </a:solidFill>
                <a:latin typeface="Times New Roman" pitchFamily="18" charset="0"/>
              </a:rPr>
              <a:t>Solution</a:t>
            </a:r>
          </a:p>
        </p:txBody>
      </p:sp>
    </p:spTree>
    <p:extLst>
      <p:ext uri="{BB962C8B-B14F-4D97-AF65-F5344CB8AC3E}">
        <p14:creationId xmlns:p14="http://schemas.microsoft.com/office/powerpoint/2010/main" val="12230178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000" b="0" dirty="0"/>
              <a:t>Examples</a:t>
            </a:r>
            <a:br>
              <a:rPr lang="en-GB" sz="2000" b="0" dirty="0"/>
            </a:br>
            <a:endParaRPr lang="en-GB" sz="2000" b="0" dirty="0"/>
          </a:p>
        </p:txBody>
      </p:sp>
      <p:pic>
        <p:nvPicPr>
          <p:cNvPr id="318465" name="Picture 1"/>
          <p:cNvPicPr>
            <a:picLocks noChangeAspect="1" noChangeArrowheads="1"/>
          </p:cNvPicPr>
          <p:nvPr/>
        </p:nvPicPr>
        <p:blipFill>
          <a:blip r:embed="rId2" cstate="print"/>
          <a:srcRect/>
          <a:stretch>
            <a:fillRect/>
          </a:stretch>
        </p:blipFill>
        <p:spPr bwMode="auto">
          <a:xfrm>
            <a:off x="3505200" y="3657600"/>
            <a:ext cx="5922818" cy="2057400"/>
          </a:xfrm>
          <a:prstGeom prst="rect">
            <a:avLst/>
          </a:prstGeom>
          <a:noFill/>
          <a:ln w="9525">
            <a:noFill/>
            <a:miter lim="800000"/>
            <a:headEnd/>
            <a:tailEnd/>
          </a:ln>
        </p:spPr>
      </p:pic>
      <p:sp>
        <p:nvSpPr>
          <p:cNvPr id="4" name="TextBox 3"/>
          <p:cNvSpPr txBox="1"/>
          <p:nvPr/>
        </p:nvSpPr>
        <p:spPr>
          <a:xfrm>
            <a:off x="3124200" y="1447801"/>
            <a:ext cx="5638800" cy="1323439"/>
          </a:xfrm>
          <a:prstGeom prst="rect">
            <a:avLst/>
          </a:prstGeom>
          <a:noFill/>
        </p:spPr>
        <p:txBody>
          <a:bodyPr wrap="square" rtlCol="0">
            <a:spAutoFit/>
          </a:bodyPr>
          <a:lstStyle/>
          <a:p>
            <a:pPr defTabSz="914400" eaLnBrk="0" fontAlgn="base" hangingPunct="0">
              <a:spcBef>
                <a:spcPct val="0"/>
              </a:spcBef>
              <a:spcAft>
                <a:spcPct val="0"/>
              </a:spcAft>
            </a:pPr>
            <a:r>
              <a:rPr lang="en-GB" sz="2000" dirty="0">
                <a:solidFill>
                  <a:prstClr val="black"/>
                </a:solidFill>
                <a:latin typeface="Times New Roman" pitchFamily="18" charset="0"/>
              </a:rPr>
              <a:t>The waveforms shown are applied to the 4 bit parity logic. Determine the o/p waveform. How many times does even parity occur and how is it indicated. The timing diagram includes 8 bit times.  </a:t>
            </a:r>
          </a:p>
        </p:txBody>
      </p:sp>
    </p:spTree>
    <p:extLst>
      <p:ext uri="{BB962C8B-B14F-4D97-AF65-F5344CB8AC3E}">
        <p14:creationId xmlns:p14="http://schemas.microsoft.com/office/powerpoint/2010/main" val="11541158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a:t>
            </a:r>
            <a:br>
              <a:rPr lang="en-GB" dirty="0"/>
            </a:br>
            <a:endParaRPr lang="en-GB" dirty="0"/>
          </a:p>
        </p:txBody>
      </p:sp>
      <p:pic>
        <p:nvPicPr>
          <p:cNvPr id="317441" name="Picture 1"/>
          <p:cNvPicPr>
            <a:picLocks noChangeAspect="1" noChangeArrowheads="1"/>
          </p:cNvPicPr>
          <p:nvPr/>
        </p:nvPicPr>
        <p:blipFill>
          <a:blip r:embed="rId2" cstate="print"/>
          <a:srcRect/>
          <a:stretch>
            <a:fillRect/>
          </a:stretch>
        </p:blipFill>
        <p:spPr bwMode="auto">
          <a:xfrm>
            <a:off x="2743200" y="1600200"/>
            <a:ext cx="6553200" cy="4594950"/>
          </a:xfrm>
          <a:prstGeom prst="rect">
            <a:avLst/>
          </a:prstGeom>
          <a:noFill/>
          <a:ln w="9525">
            <a:noFill/>
            <a:miter lim="800000"/>
            <a:headEnd/>
            <a:tailEnd/>
          </a:ln>
        </p:spPr>
      </p:pic>
    </p:spTree>
    <p:extLst>
      <p:ext uri="{BB962C8B-B14F-4D97-AF65-F5344CB8AC3E}">
        <p14:creationId xmlns:p14="http://schemas.microsoft.com/office/powerpoint/2010/main" val="36118729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0597" name="Rectangle 5"/>
          <p:cNvSpPr>
            <a:spLocks noChangeArrowheads="1"/>
          </p:cNvSpPr>
          <p:nvPr/>
        </p:nvSpPr>
        <p:spPr bwMode="auto">
          <a:xfrm>
            <a:off x="2438400" y="1143000"/>
            <a:ext cx="1322798" cy="400110"/>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2000">
                <a:solidFill>
                  <a:srgbClr val="FFFF99"/>
                </a:solidFill>
                <a:latin typeface="Times New Roman" pitchFamily="18" charset="0"/>
              </a:rPr>
              <a:t>Full-Adder</a:t>
            </a:r>
          </a:p>
        </p:txBody>
      </p:sp>
      <p:grpSp>
        <p:nvGrpSpPr>
          <p:cNvPr id="2" name="Group 52"/>
          <p:cNvGrpSpPr>
            <a:grpSpLocks/>
          </p:cNvGrpSpPr>
          <p:nvPr/>
        </p:nvGrpSpPr>
        <p:grpSpPr bwMode="auto">
          <a:xfrm>
            <a:off x="6324600" y="1295400"/>
            <a:ext cx="3581400" cy="2190750"/>
            <a:chOff x="1028" y="2496"/>
            <a:chExt cx="2256" cy="1380"/>
          </a:xfrm>
        </p:grpSpPr>
        <p:graphicFrame>
          <p:nvGraphicFramePr>
            <p:cNvPr id="110625" name="Object 33"/>
            <p:cNvGraphicFramePr>
              <a:graphicFrameLocks noChangeAspect="1"/>
            </p:cNvGraphicFramePr>
            <p:nvPr/>
          </p:nvGraphicFramePr>
          <p:xfrm>
            <a:off x="1028" y="2496"/>
            <a:ext cx="2256" cy="1380"/>
          </p:xfrm>
          <a:graphic>
            <a:graphicData uri="http://schemas.openxmlformats.org/presentationml/2006/ole">
              <mc:AlternateContent xmlns:mc="http://schemas.openxmlformats.org/markup-compatibility/2006">
                <mc:Choice xmlns:v="urn:schemas-microsoft-com:vml" Requires="v">
                  <p:oleObj spid="_x0000_s30734" name="CorelDRAW" r:id="rId4" imgW="2394720" imgH="1445400" progId="">
                    <p:embed/>
                  </p:oleObj>
                </mc:Choice>
                <mc:Fallback>
                  <p:oleObj name="CorelDRAW" r:id="rId4" imgW="2394720" imgH="14454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8" y="2496"/>
                          <a:ext cx="2256" cy="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626" name="Text Box 34"/>
            <p:cNvSpPr txBox="1">
              <a:spLocks noChangeArrowheads="1"/>
            </p:cNvSpPr>
            <p:nvPr/>
          </p:nvSpPr>
          <p:spPr bwMode="auto">
            <a:xfrm>
              <a:off x="1228" y="2592"/>
              <a:ext cx="192" cy="25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prstClr val="black"/>
                  </a:solidFill>
                </a:rPr>
                <a:t>A</a:t>
              </a:r>
            </a:p>
          </p:txBody>
        </p:sp>
        <p:sp>
          <p:nvSpPr>
            <p:cNvPr id="110627" name="Text Box 35"/>
            <p:cNvSpPr txBox="1">
              <a:spLocks noChangeArrowheads="1"/>
            </p:cNvSpPr>
            <p:nvPr/>
          </p:nvSpPr>
          <p:spPr bwMode="auto">
            <a:xfrm>
              <a:off x="1228" y="2956"/>
              <a:ext cx="192" cy="25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prstClr val="black"/>
                  </a:solidFill>
                </a:rPr>
                <a:t>B</a:t>
              </a:r>
            </a:p>
          </p:txBody>
        </p:sp>
        <p:sp>
          <p:nvSpPr>
            <p:cNvPr id="110628" name="Text Box 36"/>
            <p:cNvSpPr txBox="1">
              <a:spLocks noChangeArrowheads="1"/>
            </p:cNvSpPr>
            <p:nvPr/>
          </p:nvSpPr>
          <p:spPr bwMode="auto">
            <a:xfrm>
              <a:off x="1392" y="2496"/>
              <a:ext cx="240" cy="25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Symbol" pitchFamily="18" charset="2"/>
                </a:rPr>
                <a:t>S</a:t>
              </a:r>
            </a:p>
          </p:txBody>
        </p:sp>
        <p:sp>
          <p:nvSpPr>
            <p:cNvPr id="110629" name="Text Box 37"/>
            <p:cNvSpPr txBox="1">
              <a:spLocks noChangeArrowheads="1"/>
            </p:cNvSpPr>
            <p:nvPr/>
          </p:nvSpPr>
          <p:spPr bwMode="auto">
            <a:xfrm>
              <a:off x="1468" y="2956"/>
              <a:ext cx="432" cy="25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prstClr val="black"/>
                  </a:solidFill>
                </a:rPr>
                <a:t>C</a:t>
              </a:r>
              <a:r>
                <a:rPr lang="en-US" sz="2000" baseline="-25000">
                  <a:solidFill>
                    <a:prstClr val="black"/>
                  </a:solidFill>
                </a:rPr>
                <a:t>out</a:t>
              </a:r>
            </a:p>
          </p:txBody>
        </p:sp>
        <p:sp>
          <p:nvSpPr>
            <p:cNvPr id="110630" name="Text Box 38"/>
            <p:cNvSpPr txBox="1">
              <a:spLocks noChangeArrowheads="1"/>
            </p:cNvSpPr>
            <p:nvPr/>
          </p:nvSpPr>
          <p:spPr bwMode="auto">
            <a:xfrm>
              <a:off x="1564" y="2572"/>
              <a:ext cx="240" cy="25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Symbol" pitchFamily="18" charset="2"/>
                </a:rPr>
                <a:t>S</a:t>
              </a:r>
            </a:p>
          </p:txBody>
        </p:sp>
        <p:grpSp>
          <p:nvGrpSpPr>
            <p:cNvPr id="3" name="Group 39"/>
            <p:cNvGrpSpPr>
              <a:grpSpLocks/>
            </p:cNvGrpSpPr>
            <p:nvPr/>
          </p:nvGrpSpPr>
          <p:grpSpPr bwMode="auto">
            <a:xfrm>
              <a:off x="2072" y="2496"/>
              <a:ext cx="672" cy="712"/>
              <a:chOff x="2112" y="2496"/>
              <a:chExt cx="672" cy="712"/>
            </a:xfrm>
          </p:grpSpPr>
          <p:sp>
            <p:nvSpPr>
              <p:cNvPr id="110632" name="Text Box 40"/>
              <p:cNvSpPr txBox="1">
                <a:spLocks noChangeArrowheads="1"/>
              </p:cNvSpPr>
              <p:nvPr/>
            </p:nvSpPr>
            <p:spPr bwMode="auto">
              <a:xfrm>
                <a:off x="2112" y="2592"/>
                <a:ext cx="192" cy="25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prstClr val="black"/>
                    </a:solidFill>
                  </a:rPr>
                  <a:t>A</a:t>
                </a:r>
              </a:p>
            </p:txBody>
          </p:sp>
          <p:sp>
            <p:nvSpPr>
              <p:cNvPr id="110633" name="Text Box 41"/>
              <p:cNvSpPr txBox="1">
                <a:spLocks noChangeArrowheads="1"/>
              </p:cNvSpPr>
              <p:nvPr/>
            </p:nvSpPr>
            <p:spPr bwMode="auto">
              <a:xfrm>
                <a:off x="2112" y="2956"/>
                <a:ext cx="192" cy="25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prstClr val="black"/>
                    </a:solidFill>
                  </a:rPr>
                  <a:t>B</a:t>
                </a:r>
              </a:p>
            </p:txBody>
          </p:sp>
          <p:sp>
            <p:nvSpPr>
              <p:cNvPr id="110634" name="Text Box 42"/>
              <p:cNvSpPr txBox="1">
                <a:spLocks noChangeArrowheads="1"/>
              </p:cNvSpPr>
              <p:nvPr/>
            </p:nvSpPr>
            <p:spPr bwMode="auto">
              <a:xfrm>
                <a:off x="2276" y="2496"/>
                <a:ext cx="240" cy="25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Symbol" pitchFamily="18" charset="2"/>
                  </a:rPr>
                  <a:t>S</a:t>
                </a:r>
              </a:p>
            </p:txBody>
          </p:sp>
          <p:sp>
            <p:nvSpPr>
              <p:cNvPr id="110635" name="Text Box 43"/>
              <p:cNvSpPr txBox="1">
                <a:spLocks noChangeArrowheads="1"/>
              </p:cNvSpPr>
              <p:nvPr/>
            </p:nvSpPr>
            <p:spPr bwMode="auto">
              <a:xfrm>
                <a:off x="2352" y="2956"/>
                <a:ext cx="432" cy="25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prstClr val="black"/>
                    </a:solidFill>
                  </a:rPr>
                  <a:t>C</a:t>
                </a:r>
                <a:r>
                  <a:rPr lang="en-US" sz="2000" baseline="-25000">
                    <a:solidFill>
                      <a:prstClr val="black"/>
                    </a:solidFill>
                  </a:rPr>
                  <a:t>out</a:t>
                </a:r>
              </a:p>
            </p:txBody>
          </p:sp>
          <p:sp>
            <p:nvSpPr>
              <p:cNvPr id="110636" name="Text Box 44"/>
              <p:cNvSpPr txBox="1">
                <a:spLocks noChangeArrowheads="1"/>
              </p:cNvSpPr>
              <p:nvPr/>
            </p:nvSpPr>
            <p:spPr bwMode="auto">
              <a:xfrm>
                <a:off x="2448" y="2572"/>
                <a:ext cx="240" cy="25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Symbol" pitchFamily="18" charset="2"/>
                  </a:rPr>
                  <a:t>S</a:t>
                </a:r>
              </a:p>
            </p:txBody>
          </p:sp>
        </p:grpSp>
      </p:grpSp>
      <p:sp>
        <p:nvSpPr>
          <p:cNvPr id="110642" name="WordArt 50"/>
          <p:cNvSpPr>
            <a:spLocks noChangeArrowheads="1" noChangeShapeType="1" noTextEdit="1"/>
          </p:cNvSpPr>
          <p:nvPr/>
        </p:nvSpPr>
        <p:spPr bwMode="auto">
          <a:xfrm>
            <a:off x="2514600" y="1905001"/>
            <a:ext cx="1219200" cy="449263"/>
          </a:xfrm>
          <a:prstGeom prst="rect">
            <a:avLst/>
          </a:prstGeom>
        </p:spPr>
        <p:txBody>
          <a:bodyPr wrap="none" fromWordArt="1">
            <a:prstTxWarp prst="textPlain">
              <a:avLst>
                <a:gd name="adj" fmla="val 50000"/>
              </a:avLst>
            </a:prstTxWarp>
          </a:bodyPr>
          <a:lstStyle/>
          <a:p>
            <a:pPr algn="ctr" defTabSz="914400" eaLnBrk="0" fontAlgn="base" hangingPunct="0">
              <a:spcBef>
                <a:spcPct val="0"/>
              </a:spcBef>
              <a:spcAft>
                <a:spcPct val="0"/>
              </a:spcAft>
            </a:pPr>
            <a:r>
              <a:rPr lang="en-GB" sz="20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p>
        </p:txBody>
      </p:sp>
      <p:sp>
        <p:nvSpPr>
          <p:cNvPr id="110643" name="WordArt 51"/>
          <p:cNvSpPr>
            <a:spLocks noChangeArrowheads="1" noChangeShapeType="1" noTextEdit="1"/>
          </p:cNvSpPr>
          <p:nvPr/>
        </p:nvSpPr>
        <p:spPr bwMode="auto">
          <a:xfrm>
            <a:off x="2514600" y="3657601"/>
            <a:ext cx="1219200" cy="449263"/>
          </a:xfrm>
          <a:prstGeom prst="rect">
            <a:avLst/>
          </a:prstGeom>
        </p:spPr>
        <p:txBody>
          <a:bodyPr wrap="none" fromWordArt="1">
            <a:prstTxWarp prst="textPlain">
              <a:avLst>
                <a:gd name="adj" fmla="val 50000"/>
              </a:avLst>
            </a:prstTxWarp>
          </a:bodyPr>
          <a:lstStyle/>
          <a:p>
            <a:pPr algn="ctr" defTabSz="914400" eaLnBrk="0" fontAlgn="base" hangingPunct="0">
              <a:spcBef>
                <a:spcPct val="0"/>
              </a:spcBef>
              <a:spcAft>
                <a:spcPct val="0"/>
              </a:spcAft>
            </a:pPr>
            <a:r>
              <a:rPr lang="en-GB" sz="20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p>
        </p:txBody>
      </p:sp>
      <p:sp>
        <p:nvSpPr>
          <p:cNvPr id="110645" name="Text Box 53"/>
          <p:cNvSpPr txBox="1">
            <a:spLocks noChangeArrowheads="1"/>
          </p:cNvSpPr>
          <p:nvPr/>
        </p:nvSpPr>
        <p:spPr bwMode="auto">
          <a:xfrm>
            <a:off x="2514600" y="2362201"/>
            <a:ext cx="4343400" cy="1015663"/>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For the given inputs, determine the intermediate and final outputs of the full adder.</a:t>
            </a:r>
          </a:p>
        </p:txBody>
      </p:sp>
      <p:sp>
        <p:nvSpPr>
          <p:cNvPr id="110646" name="Text Box 54"/>
          <p:cNvSpPr txBox="1">
            <a:spLocks noChangeArrowheads="1"/>
          </p:cNvSpPr>
          <p:nvPr/>
        </p:nvSpPr>
        <p:spPr bwMode="auto">
          <a:xfrm>
            <a:off x="6096000" y="1447800"/>
            <a:ext cx="3048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srgbClr val="FF0000"/>
                </a:solidFill>
                <a:latin typeface="Times New Roman" pitchFamily="18" charset="0"/>
              </a:rPr>
              <a:t>1</a:t>
            </a:r>
          </a:p>
        </p:txBody>
      </p:sp>
      <p:sp>
        <p:nvSpPr>
          <p:cNvPr id="110647" name="Text Box 55"/>
          <p:cNvSpPr txBox="1">
            <a:spLocks noChangeArrowheads="1"/>
          </p:cNvSpPr>
          <p:nvPr/>
        </p:nvSpPr>
        <p:spPr bwMode="auto">
          <a:xfrm>
            <a:off x="6705600" y="2571750"/>
            <a:ext cx="3048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srgbClr val="FF0000"/>
                </a:solidFill>
                <a:latin typeface="Times New Roman" pitchFamily="18" charset="0"/>
              </a:rPr>
              <a:t>1</a:t>
            </a:r>
          </a:p>
        </p:txBody>
      </p:sp>
      <p:sp>
        <p:nvSpPr>
          <p:cNvPr id="110648" name="Text Box 56"/>
          <p:cNvSpPr txBox="1">
            <a:spLocks noChangeArrowheads="1"/>
          </p:cNvSpPr>
          <p:nvPr/>
        </p:nvSpPr>
        <p:spPr bwMode="auto">
          <a:xfrm>
            <a:off x="6096000" y="2057400"/>
            <a:ext cx="3048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srgbClr val="FF0000"/>
                </a:solidFill>
                <a:latin typeface="Times New Roman" pitchFamily="18" charset="0"/>
              </a:rPr>
              <a:t>0</a:t>
            </a:r>
          </a:p>
        </p:txBody>
      </p:sp>
      <p:sp>
        <p:nvSpPr>
          <p:cNvPr id="110649" name="Text Box 57"/>
          <p:cNvSpPr txBox="1">
            <a:spLocks noChangeArrowheads="1"/>
          </p:cNvSpPr>
          <p:nvPr/>
        </p:nvSpPr>
        <p:spPr bwMode="auto">
          <a:xfrm>
            <a:off x="7467600" y="1352550"/>
            <a:ext cx="3048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srgbClr val="FF0000"/>
                </a:solidFill>
                <a:latin typeface="Times New Roman" pitchFamily="18" charset="0"/>
              </a:rPr>
              <a:t>1</a:t>
            </a:r>
          </a:p>
        </p:txBody>
      </p:sp>
      <p:sp>
        <p:nvSpPr>
          <p:cNvPr id="110650" name="Text Box 58"/>
          <p:cNvSpPr txBox="1">
            <a:spLocks noChangeArrowheads="1"/>
          </p:cNvSpPr>
          <p:nvPr/>
        </p:nvSpPr>
        <p:spPr bwMode="auto">
          <a:xfrm>
            <a:off x="7467600" y="1930400"/>
            <a:ext cx="3048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srgbClr val="FF0000"/>
                </a:solidFill>
                <a:latin typeface="Times New Roman" pitchFamily="18" charset="0"/>
              </a:rPr>
              <a:t>0</a:t>
            </a:r>
          </a:p>
        </p:txBody>
      </p:sp>
      <p:sp>
        <p:nvSpPr>
          <p:cNvPr id="110652" name="Text Box 60"/>
          <p:cNvSpPr txBox="1">
            <a:spLocks noChangeArrowheads="1"/>
          </p:cNvSpPr>
          <p:nvPr/>
        </p:nvSpPr>
        <p:spPr bwMode="auto">
          <a:xfrm>
            <a:off x="3886200" y="3581400"/>
            <a:ext cx="5943600" cy="707886"/>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The first half-adder has inputs of 1 and 0; therefore the Sum =1 and the Carry out = 0.</a:t>
            </a:r>
          </a:p>
        </p:txBody>
      </p:sp>
      <p:sp>
        <p:nvSpPr>
          <p:cNvPr id="110654" name="Text Box 62"/>
          <p:cNvSpPr txBox="1">
            <a:spLocks noChangeArrowheads="1"/>
          </p:cNvSpPr>
          <p:nvPr/>
        </p:nvSpPr>
        <p:spPr bwMode="auto">
          <a:xfrm>
            <a:off x="2514600" y="4419600"/>
            <a:ext cx="7467600" cy="707886"/>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The second half-adder has inputs of 1 and 1; therefore the Sum = 0 and the Carry out = 1.</a:t>
            </a:r>
          </a:p>
        </p:txBody>
      </p:sp>
      <p:sp>
        <p:nvSpPr>
          <p:cNvPr id="110655" name="Text Box 63"/>
          <p:cNvSpPr txBox="1">
            <a:spLocks noChangeArrowheads="1"/>
          </p:cNvSpPr>
          <p:nvPr/>
        </p:nvSpPr>
        <p:spPr bwMode="auto">
          <a:xfrm>
            <a:off x="2514600" y="5273675"/>
            <a:ext cx="74676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The OR gate has inputs of 1 and 0, therefore the final carry out = 1.</a:t>
            </a:r>
          </a:p>
        </p:txBody>
      </p:sp>
      <p:sp>
        <p:nvSpPr>
          <p:cNvPr id="110656" name="Text Box 64"/>
          <p:cNvSpPr txBox="1">
            <a:spLocks noChangeArrowheads="1"/>
          </p:cNvSpPr>
          <p:nvPr/>
        </p:nvSpPr>
        <p:spPr bwMode="auto">
          <a:xfrm>
            <a:off x="8839200" y="1925638"/>
            <a:ext cx="3048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srgbClr val="FF0000"/>
                </a:solidFill>
                <a:latin typeface="Times New Roman" pitchFamily="18" charset="0"/>
              </a:rPr>
              <a:t>1</a:t>
            </a:r>
          </a:p>
        </p:txBody>
      </p:sp>
      <p:sp>
        <p:nvSpPr>
          <p:cNvPr id="110657" name="Text Box 65"/>
          <p:cNvSpPr txBox="1">
            <a:spLocks noChangeArrowheads="1"/>
          </p:cNvSpPr>
          <p:nvPr/>
        </p:nvSpPr>
        <p:spPr bwMode="auto">
          <a:xfrm>
            <a:off x="8839200" y="1316038"/>
            <a:ext cx="3048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srgbClr val="FF0000"/>
                </a:solidFill>
                <a:latin typeface="Times New Roman" pitchFamily="18" charset="0"/>
              </a:rPr>
              <a:t>0</a:t>
            </a:r>
          </a:p>
        </p:txBody>
      </p:sp>
      <p:sp>
        <p:nvSpPr>
          <p:cNvPr id="110658" name="Text Box 66"/>
          <p:cNvSpPr txBox="1">
            <a:spLocks noChangeArrowheads="1"/>
          </p:cNvSpPr>
          <p:nvPr/>
        </p:nvSpPr>
        <p:spPr bwMode="auto">
          <a:xfrm>
            <a:off x="9677400" y="2967038"/>
            <a:ext cx="3048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srgbClr val="FF0000"/>
                </a:solidFill>
                <a:latin typeface="Times New Roman" pitchFamily="18" charset="0"/>
              </a:rPr>
              <a:t>1</a:t>
            </a:r>
          </a:p>
        </p:txBody>
      </p:sp>
      <p:sp>
        <p:nvSpPr>
          <p:cNvPr id="110659" name="Text Box 67"/>
          <p:cNvSpPr txBox="1">
            <a:spLocks noChangeArrowheads="1"/>
          </p:cNvSpPr>
          <p:nvPr/>
        </p:nvSpPr>
        <p:spPr bwMode="auto">
          <a:xfrm>
            <a:off x="9448800" y="1295400"/>
            <a:ext cx="7620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srgbClr val="FF0000"/>
                </a:solidFill>
                <a:latin typeface="Times New Roman" pitchFamily="18" charset="0"/>
              </a:rPr>
              <a:t>Sum</a:t>
            </a:r>
          </a:p>
        </p:txBody>
      </p:sp>
      <p:sp>
        <p:nvSpPr>
          <p:cNvPr id="110660" name="Text Box 68"/>
          <p:cNvSpPr txBox="1">
            <a:spLocks noChangeArrowheads="1"/>
          </p:cNvSpPr>
          <p:nvPr/>
        </p:nvSpPr>
        <p:spPr bwMode="auto">
          <a:xfrm>
            <a:off x="9525000" y="2667000"/>
            <a:ext cx="685800" cy="40011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srgbClr val="FF0000"/>
                </a:solidFill>
              </a:rPr>
              <a:t>C</a:t>
            </a:r>
            <a:r>
              <a:rPr lang="en-US" sz="2000" baseline="-25000">
                <a:solidFill>
                  <a:srgbClr val="FF0000"/>
                </a:solidFill>
              </a:rPr>
              <a:t>out</a:t>
            </a:r>
          </a:p>
        </p:txBody>
      </p:sp>
    </p:spTree>
    <p:extLst>
      <p:ext uri="{BB962C8B-B14F-4D97-AF65-F5344CB8AC3E}">
        <p14:creationId xmlns:p14="http://schemas.microsoft.com/office/powerpoint/2010/main" val="16771068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643"/>
                                        </p:tgtEl>
                                        <p:attrNameLst>
                                          <p:attrName>style.visibility</p:attrName>
                                        </p:attrNameLst>
                                      </p:cBhvr>
                                      <p:to>
                                        <p:strVal val="visible"/>
                                      </p:to>
                                    </p:set>
                                    <p:animEffect transition="in" filter="dissolve">
                                      <p:cBhvr>
                                        <p:cTn id="7" dur="500"/>
                                        <p:tgtEl>
                                          <p:spTgt spid="110643"/>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10652"/>
                                        </p:tgtEl>
                                        <p:attrNameLst>
                                          <p:attrName>style.visibility</p:attrName>
                                        </p:attrNameLst>
                                      </p:cBhvr>
                                      <p:to>
                                        <p:strVal val="visible"/>
                                      </p:to>
                                    </p:set>
                                    <p:anim calcmode="lin" valueType="num">
                                      <p:cBhvr additive="base">
                                        <p:cTn id="10" dur="500" fill="hold"/>
                                        <p:tgtEl>
                                          <p:spTgt spid="110652"/>
                                        </p:tgtEl>
                                        <p:attrNameLst>
                                          <p:attrName>ppt_x</p:attrName>
                                        </p:attrNameLst>
                                      </p:cBhvr>
                                      <p:tavLst>
                                        <p:tav tm="0">
                                          <p:val>
                                            <p:strVal val="1+#ppt_w/2"/>
                                          </p:val>
                                        </p:tav>
                                        <p:tav tm="100000">
                                          <p:val>
                                            <p:strVal val="#ppt_x"/>
                                          </p:val>
                                        </p:tav>
                                      </p:tavLst>
                                    </p:anim>
                                    <p:anim calcmode="lin" valueType="num">
                                      <p:cBhvr additive="base">
                                        <p:cTn id="11" dur="500" fill="hold"/>
                                        <p:tgtEl>
                                          <p:spTgt spid="110652"/>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5" presetClass="entr" presetSubtype="0" fill="hold" grpId="0" nodeType="afterEffect">
                                  <p:stCondLst>
                                    <p:cond delay="0"/>
                                  </p:stCondLst>
                                  <p:childTnLst>
                                    <p:set>
                                      <p:cBhvr>
                                        <p:cTn id="14" dur="1" fill="hold">
                                          <p:stCondLst>
                                            <p:cond delay="0"/>
                                          </p:stCondLst>
                                        </p:cTn>
                                        <p:tgtEl>
                                          <p:spTgt spid="110649"/>
                                        </p:tgtEl>
                                        <p:attrNameLst>
                                          <p:attrName>style.visibility</p:attrName>
                                        </p:attrNameLst>
                                      </p:cBhvr>
                                      <p:to>
                                        <p:strVal val="visible"/>
                                      </p:to>
                                    </p:set>
                                    <p:anim calcmode="lin" valueType="num">
                                      <p:cBhvr>
                                        <p:cTn id="15" dur="1000" fill="hold"/>
                                        <p:tgtEl>
                                          <p:spTgt spid="110649"/>
                                        </p:tgtEl>
                                        <p:attrNameLst>
                                          <p:attrName>ppt_w</p:attrName>
                                        </p:attrNameLst>
                                      </p:cBhvr>
                                      <p:tavLst>
                                        <p:tav tm="0">
                                          <p:val>
                                            <p:fltVal val="0"/>
                                          </p:val>
                                        </p:tav>
                                        <p:tav tm="100000">
                                          <p:val>
                                            <p:strVal val="#ppt_w"/>
                                          </p:val>
                                        </p:tav>
                                      </p:tavLst>
                                    </p:anim>
                                    <p:anim calcmode="lin" valueType="num">
                                      <p:cBhvr>
                                        <p:cTn id="16" dur="1000" fill="hold"/>
                                        <p:tgtEl>
                                          <p:spTgt spid="110649"/>
                                        </p:tgtEl>
                                        <p:attrNameLst>
                                          <p:attrName>ppt_h</p:attrName>
                                        </p:attrNameLst>
                                      </p:cBhvr>
                                      <p:tavLst>
                                        <p:tav tm="0">
                                          <p:val>
                                            <p:fltVal val="0"/>
                                          </p:val>
                                        </p:tav>
                                        <p:tav tm="100000">
                                          <p:val>
                                            <p:strVal val="#ppt_h"/>
                                          </p:val>
                                        </p:tav>
                                      </p:tavLst>
                                    </p:anim>
                                    <p:anim calcmode="lin" valueType="num">
                                      <p:cBhvr>
                                        <p:cTn id="17" dur="1000" fill="hold"/>
                                        <p:tgtEl>
                                          <p:spTgt spid="110649"/>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10649"/>
                                        </p:tgtEl>
                                        <p:attrNameLst>
                                          <p:attrName>ppt_y</p:attrName>
                                        </p:attrNameLst>
                                      </p:cBhvr>
                                      <p:tavLst>
                                        <p:tav tm="0" fmla="#ppt_y+(sin(-2*pi*(1-$))*-#ppt_x+cos(-2*pi*(1-$))*(1-#ppt_y))*(1-$)">
                                          <p:val>
                                            <p:fltVal val="0"/>
                                          </p:val>
                                        </p:tav>
                                        <p:tav tm="100000">
                                          <p:val>
                                            <p:fltVal val="1"/>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0650"/>
                                        </p:tgtEl>
                                        <p:attrNameLst>
                                          <p:attrName>style.visibility</p:attrName>
                                        </p:attrNameLst>
                                      </p:cBhvr>
                                      <p:to>
                                        <p:strVal val="visible"/>
                                      </p:to>
                                    </p:set>
                                    <p:anim calcmode="lin" valueType="num">
                                      <p:cBhvr additive="base">
                                        <p:cTn id="21" dur="500" fill="hold"/>
                                        <p:tgtEl>
                                          <p:spTgt spid="110650"/>
                                        </p:tgtEl>
                                        <p:attrNameLst>
                                          <p:attrName>ppt_x</p:attrName>
                                        </p:attrNameLst>
                                      </p:cBhvr>
                                      <p:tavLst>
                                        <p:tav tm="0">
                                          <p:val>
                                            <p:strVal val="#ppt_x"/>
                                          </p:val>
                                        </p:tav>
                                        <p:tav tm="100000">
                                          <p:val>
                                            <p:strVal val="#ppt_x"/>
                                          </p:val>
                                        </p:tav>
                                      </p:tavLst>
                                    </p:anim>
                                    <p:anim calcmode="lin" valueType="num">
                                      <p:cBhvr additive="base">
                                        <p:cTn id="22" dur="500" fill="hold"/>
                                        <p:tgtEl>
                                          <p:spTgt spid="11065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10654"/>
                                        </p:tgtEl>
                                        <p:attrNameLst>
                                          <p:attrName>style.visibility</p:attrName>
                                        </p:attrNameLst>
                                      </p:cBhvr>
                                      <p:to>
                                        <p:strVal val="visible"/>
                                      </p:to>
                                    </p:set>
                                    <p:anim calcmode="lin" valueType="num">
                                      <p:cBhvr additive="base">
                                        <p:cTn id="27" dur="500" fill="hold"/>
                                        <p:tgtEl>
                                          <p:spTgt spid="110654"/>
                                        </p:tgtEl>
                                        <p:attrNameLst>
                                          <p:attrName>ppt_x</p:attrName>
                                        </p:attrNameLst>
                                      </p:cBhvr>
                                      <p:tavLst>
                                        <p:tav tm="0">
                                          <p:val>
                                            <p:strVal val="1+#ppt_w/2"/>
                                          </p:val>
                                        </p:tav>
                                        <p:tav tm="100000">
                                          <p:val>
                                            <p:strVal val="#ppt_x"/>
                                          </p:val>
                                        </p:tav>
                                      </p:tavLst>
                                    </p:anim>
                                    <p:anim calcmode="lin" valueType="num">
                                      <p:cBhvr additive="base">
                                        <p:cTn id="28" dur="500" fill="hold"/>
                                        <p:tgtEl>
                                          <p:spTgt spid="110654"/>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15" presetClass="entr" presetSubtype="0" fill="hold" grpId="0" nodeType="afterEffect">
                                  <p:stCondLst>
                                    <p:cond delay="0"/>
                                  </p:stCondLst>
                                  <p:childTnLst>
                                    <p:set>
                                      <p:cBhvr>
                                        <p:cTn id="31" dur="1" fill="hold">
                                          <p:stCondLst>
                                            <p:cond delay="0"/>
                                          </p:stCondLst>
                                        </p:cTn>
                                        <p:tgtEl>
                                          <p:spTgt spid="110656"/>
                                        </p:tgtEl>
                                        <p:attrNameLst>
                                          <p:attrName>style.visibility</p:attrName>
                                        </p:attrNameLst>
                                      </p:cBhvr>
                                      <p:to>
                                        <p:strVal val="visible"/>
                                      </p:to>
                                    </p:set>
                                    <p:anim calcmode="lin" valueType="num">
                                      <p:cBhvr>
                                        <p:cTn id="32" dur="1000" fill="hold"/>
                                        <p:tgtEl>
                                          <p:spTgt spid="110656"/>
                                        </p:tgtEl>
                                        <p:attrNameLst>
                                          <p:attrName>ppt_w</p:attrName>
                                        </p:attrNameLst>
                                      </p:cBhvr>
                                      <p:tavLst>
                                        <p:tav tm="0">
                                          <p:val>
                                            <p:fltVal val="0"/>
                                          </p:val>
                                        </p:tav>
                                        <p:tav tm="100000">
                                          <p:val>
                                            <p:strVal val="#ppt_w"/>
                                          </p:val>
                                        </p:tav>
                                      </p:tavLst>
                                    </p:anim>
                                    <p:anim calcmode="lin" valueType="num">
                                      <p:cBhvr>
                                        <p:cTn id="33" dur="1000" fill="hold"/>
                                        <p:tgtEl>
                                          <p:spTgt spid="110656"/>
                                        </p:tgtEl>
                                        <p:attrNameLst>
                                          <p:attrName>ppt_h</p:attrName>
                                        </p:attrNameLst>
                                      </p:cBhvr>
                                      <p:tavLst>
                                        <p:tav tm="0">
                                          <p:val>
                                            <p:fltVal val="0"/>
                                          </p:val>
                                        </p:tav>
                                        <p:tav tm="100000">
                                          <p:val>
                                            <p:strVal val="#ppt_h"/>
                                          </p:val>
                                        </p:tav>
                                      </p:tavLst>
                                    </p:anim>
                                    <p:anim calcmode="lin" valueType="num">
                                      <p:cBhvr>
                                        <p:cTn id="34" dur="1000" fill="hold"/>
                                        <p:tgtEl>
                                          <p:spTgt spid="110656"/>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110656"/>
                                        </p:tgtEl>
                                        <p:attrNameLst>
                                          <p:attrName>ppt_y</p:attrName>
                                        </p:attrNameLst>
                                      </p:cBhvr>
                                      <p:tavLst>
                                        <p:tav tm="0" fmla="#ppt_y+(sin(-2*pi*(1-$))*-#ppt_x+cos(-2*pi*(1-$))*(1-#ppt_y))*(1-$)">
                                          <p:val>
                                            <p:fltVal val="0"/>
                                          </p:val>
                                        </p:tav>
                                        <p:tav tm="100000">
                                          <p:val>
                                            <p:fltVal val="1"/>
                                          </p:val>
                                        </p:tav>
                                      </p:tavLst>
                                    </p:anim>
                                  </p:childTnLst>
                                </p:cTn>
                              </p:par>
                              <p:par>
                                <p:cTn id="36" presetID="2" presetClass="entr" presetSubtype="2" fill="hold" grpId="0" nodeType="withEffect">
                                  <p:stCondLst>
                                    <p:cond delay="0"/>
                                  </p:stCondLst>
                                  <p:childTnLst>
                                    <p:set>
                                      <p:cBhvr>
                                        <p:cTn id="37" dur="1" fill="hold">
                                          <p:stCondLst>
                                            <p:cond delay="0"/>
                                          </p:stCondLst>
                                        </p:cTn>
                                        <p:tgtEl>
                                          <p:spTgt spid="110657"/>
                                        </p:tgtEl>
                                        <p:attrNameLst>
                                          <p:attrName>style.visibility</p:attrName>
                                        </p:attrNameLst>
                                      </p:cBhvr>
                                      <p:to>
                                        <p:strVal val="visible"/>
                                      </p:to>
                                    </p:set>
                                    <p:anim calcmode="lin" valueType="num">
                                      <p:cBhvr additive="base">
                                        <p:cTn id="38" dur="500" fill="hold"/>
                                        <p:tgtEl>
                                          <p:spTgt spid="110657"/>
                                        </p:tgtEl>
                                        <p:attrNameLst>
                                          <p:attrName>ppt_x</p:attrName>
                                        </p:attrNameLst>
                                      </p:cBhvr>
                                      <p:tavLst>
                                        <p:tav tm="0">
                                          <p:val>
                                            <p:strVal val="1+#ppt_w/2"/>
                                          </p:val>
                                        </p:tav>
                                        <p:tav tm="100000">
                                          <p:val>
                                            <p:strVal val="#ppt_x"/>
                                          </p:val>
                                        </p:tav>
                                      </p:tavLst>
                                    </p:anim>
                                    <p:anim calcmode="lin" valueType="num">
                                      <p:cBhvr additive="base">
                                        <p:cTn id="39" dur="500" fill="hold"/>
                                        <p:tgtEl>
                                          <p:spTgt spid="110657"/>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110655"/>
                                        </p:tgtEl>
                                        <p:attrNameLst>
                                          <p:attrName>style.visibility</p:attrName>
                                        </p:attrNameLst>
                                      </p:cBhvr>
                                      <p:to>
                                        <p:strVal val="visible"/>
                                      </p:to>
                                    </p:set>
                                    <p:anim calcmode="lin" valueType="num">
                                      <p:cBhvr additive="base">
                                        <p:cTn id="44" dur="500" fill="hold"/>
                                        <p:tgtEl>
                                          <p:spTgt spid="110655"/>
                                        </p:tgtEl>
                                        <p:attrNameLst>
                                          <p:attrName>ppt_x</p:attrName>
                                        </p:attrNameLst>
                                      </p:cBhvr>
                                      <p:tavLst>
                                        <p:tav tm="0">
                                          <p:val>
                                            <p:strVal val="1+#ppt_w/2"/>
                                          </p:val>
                                        </p:tav>
                                        <p:tav tm="100000">
                                          <p:val>
                                            <p:strVal val="#ppt_x"/>
                                          </p:val>
                                        </p:tav>
                                      </p:tavLst>
                                    </p:anim>
                                    <p:anim calcmode="lin" valueType="num">
                                      <p:cBhvr additive="base">
                                        <p:cTn id="45" dur="500" fill="hold"/>
                                        <p:tgtEl>
                                          <p:spTgt spid="110655"/>
                                        </p:tgtEl>
                                        <p:attrNameLst>
                                          <p:attrName>ppt_y</p:attrName>
                                        </p:attrNameLst>
                                      </p:cBhvr>
                                      <p:tavLst>
                                        <p:tav tm="0">
                                          <p:val>
                                            <p:strVal val="#ppt_y"/>
                                          </p:val>
                                        </p:tav>
                                        <p:tav tm="100000">
                                          <p:val>
                                            <p:strVal val="#ppt_y"/>
                                          </p:val>
                                        </p:tav>
                                      </p:tavLst>
                                    </p:anim>
                                  </p:childTnLst>
                                </p:cTn>
                              </p:par>
                            </p:childTnLst>
                          </p:cTn>
                        </p:par>
                        <p:par>
                          <p:cTn id="46" fill="hold">
                            <p:stCondLst>
                              <p:cond delay="500"/>
                            </p:stCondLst>
                            <p:childTnLst>
                              <p:par>
                                <p:cTn id="47" presetID="15" presetClass="entr" presetSubtype="0" fill="hold" grpId="0" nodeType="afterEffect">
                                  <p:stCondLst>
                                    <p:cond delay="0"/>
                                  </p:stCondLst>
                                  <p:childTnLst>
                                    <p:set>
                                      <p:cBhvr>
                                        <p:cTn id="48" dur="1" fill="hold">
                                          <p:stCondLst>
                                            <p:cond delay="0"/>
                                          </p:stCondLst>
                                        </p:cTn>
                                        <p:tgtEl>
                                          <p:spTgt spid="110658"/>
                                        </p:tgtEl>
                                        <p:attrNameLst>
                                          <p:attrName>style.visibility</p:attrName>
                                        </p:attrNameLst>
                                      </p:cBhvr>
                                      <p:to>
                                        <p:strVal val="visible"/>
                                      </p:to>
                                    </p:set>
                                    <p:anim calcmode="lin" valueType="num">
                                      <p:cBhvr>
                                        <p:cTn id="49" dur="1000" fill="hold"/>
                                        <p:tgtEl>
                                          <p:spTgt spid="110658"/>
                                        </p:tgtEl>
                                        <p:attrNameLst>
                                          <p:attrName>ppt_w</p:attrName>
                                        </p:attrNameLst>
                                      </p:cBhvr>
                                      <p:tavLst>
                                        <p:tav tm="0">
                                          <p:val>
                                            <p:fltVal val="0"/>
                                          </p:val>
                                        </p:tav>
                                        <p:tav tm="100000">
                                          <p:val>
                                            <p:strVal val="#ppt_w"/>
                                          </p:val>
                                        </p:tav>
                                      </p:tavLst>
                                    </p:anim>
                                    <p:anim calcmode="lin" valueType="num">
                                      <p:cBhvr>
                                        <p:cTn id="50" dur="1000" fill="hold"/>
                                        <p:tgtEl>
                                          <p:spTgt spid="110658"/>
                                        </p:tgtEl>
                                        <p:attrNameLst>
                                          <p:attrName>ppt_h</p:attrName>
                                        </p:attrNameLst>
                                      </p:cBhvr>
                                      <p:tavLst>
                                        <p:tav tm="0">
                                          <p:val>
                                            <p:fltVal val="0"/>
                                          </p:val>
                                        </p:tav>
                                        <p:tav tm="100000">
                                          <p:val>
                                            <p:strVal val="#ppt_h"/>
                                          </p:val>
                                        </p:tav>
                                      </p:tavLst>
                                    </p:anim>
                                    <p:anim calcmode="lin" valueType="num">
                                      <p:cBhvr>
                                        <p:cTn id="51" dur="1000" fill="hold"/>
                                        <p:tgtEl>
                                          <p:spTgt spid="110658"/>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11065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43" grpId="0" animBg="1"/>
      <p:bldP spid="110649" grpId="0"/>
      <p:bldP spid="110650" grpId="0"/>
      <p:bldP spid="110652" grpId="0"/>
      <p:bldP spid="110654" grpId="0"/>
      <p:bldP spid="110655" grpId="0"/>
      <p:bldP spid="110656" grpId="0"/>
      <p:bldP spid="110657" grpId="0"/>
      <p:bldP spid="110658"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44" name="Rectangle 4"/>
          <p:cNvSpPr>
            <a:spLocks noChangeArrowheads="1"/>
          </p:cNvSpPr>
          <p:nvPr/>
        </p:nvSpPr>
        <p:spPr bwMode="auto">
          <a:xfrm>
            <a:off x="2438400" y="1143000"/>
            <a:ext cx="1322798" cy="400110"/>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2000">
                <a:solidFill>
                  <a:srgbClr val="FFFF99"/>
                </a:solidFill>
                <a:latin typeface="Times New Roman" pitchFamily="18" charset="0"/>
              </a:rPr>
              <a:t>Full-Adder</a:t>
            </a:r>
          </a:p>
        </p:txBody>
      </p:sp>
      <p:graphicFrame>
        <p:nvGraphicFramePr>
          <p:cNvPr id="112672" name="Object 32"/>
          <p:cNvGraphicFramePr>
            <a:graphicFrameLocks noChangeAspect="1"/>
          </p:cNvGraphicFramePr>
          <p:nvPr>
            <p:extLst/>
          </p:nvPr>
        </p:nvGraphicFramePr>
        <p:xfrm>
          <a:off x="2895601" y="2971800"/>
          <a:ext cx="2428875" cy="2895600"/>
        </p:xfrm>
        <a:graphic>
          <a:graphicData uri="http://schemas.openxmlformats.org/presentationml/2006/ole">
            <mc:AlternateContent xmlns:mc="http://schemas.openxmlformats.org/markup-compatibility/2006">
              <mc:Choice xmlns:v="urn:schemas-microsoft-com:vml" Requires="v">
                <p:oleObj spid="_x0000_s31770" name="CorelDRAW" r:id="rId4" imgW="1412280" imgH="1660320" progId="">
                  <p:embed/>
                </p:oleObj>
              </mc:Choice>
              <mc:Fallback>
                <p:oleObj name="CorelDRAW" r:id="rId4" imgW="1412280" imgH="16603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1" y="2971800"/>
                        <a:ext cx="24288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73" name="Oval 33"/>
          <p:cNvSpPr>
            <a:spLocks noChangeArrowheads="1"/>
          </p:cNvSpPr>
          <p:nvPr/>
        </p:nvSpPr>
        <p:spPr bwMode="auto">
          <a:xfrm>
            <a:off x="2971800" y="4886326"/>
            <a:ext cx="2133600" cy="277813"/>
          </a:xfrm>
          <a:prstGeom prst="ellipse">
            <a:avLst/>
          </a:prstGeom>
          <a:noFill/>
          <a:ln w="9525">
            <a:solidFill>
              <a:schemeClr val="tx1"/>
            </a:solidFill>
            <a:round/>
            <a:headEnd/>
            <a:tailEnd/>
          </a:ln>
          <a:effectLst/>
        </p:spPr>
        <p:txBody>
          <a:bodyPr wrap="none" anchor="ctr"/>
          <a:lstStyle/>
          <a:p>
            <a:pPr defTabSz="914400" eaLnBrk="0" fontAlgn="base" hangingPunct="0">
              <a:spcBef>
                <a:spcPct val="0"/>
              </a:spcBef>
              <a:spcAft>
                <a:spcPct val="0"/>
              </a:spcAft>
            </a:pPr>
            <a:endParaRPr lang="en-GB" sz="2000">
              <a:solidFill>
                <a:prstClr val="black"/>
              </a:solidFill>
              <a:latin typeface="Times New Roman" pitchFamily="18" charset="0"/>
            </a:endParaRPr>
          </a:p>
        </p:txBody>
      </p:sp>
      <p:grpSp>
        <p:nvGrpSpPr>
          <p:cNvPr id="2" name="Group 57"/>
          <p:cNvGrpSpPr>
            <a:grpSpLocks/>
          </p:cNvGrpSpPr>
          <p:nvPr/>
        </p:nvGrpSpPr>
        <p:grpSpPr bwMode="auto">
          <a:xfrm>
            <a:off x="5638800" y="3581400"/>
            <a:ext cx="4114800" cy="2190750"/>
            <a:chOff x="2592" y="2256"/>
            <a:chExt cx="2592" cy="1380"/>
          </a:xfrm>
        </p:grpSpPr>
        <p:grpSp>
          <p:nvGrpSpPr>
            <p:cNvPr id="3" name="Group 34"/>
            <p:cNvGrpSpPr>
              <a:grpSpLocks/>
            </p:cNvGrpSpPr>
            <p:nvPr/>
          </p:nvGrpSpPr>
          <p:grpSpPr bwMode="auto">
            <a:xfrm>
              <a:off x="2736" y="2256"/>
              <a:ext cx="2256" cy="1380"/>
              <a:chOff x="1028" y="2496"/>
              <a:chExt cx="2256" cy="1380"/>
            </a:xfrm>
          </p:grpSpPr>
          <p:graphicFrame>
            <p:nvGraphicFramePr>
              <p:cNvPr id="112675" name="Object 35"/>
              <p:cNvGraphicFramePr>
                <a:graphicFrameLocks noChangeAspect="1"/>
              </p:cNvGraphicFramePr>
              <p:nvPr/>
            </p:nvGraphicFramePr>
            <p:xfrm>
              <a:off x="1028" y="2496"/>
              <a:ext cx="2256" cy="1380"/>
            </p:xfrm>
            <a:graphic>
              <a:graphicData uri="http://schemas.openxmlformats.org/presentationml/2006/ole">
                <mc:AlternateContent xmlns:mc="http://schemas.openxmlformats.org/markup-compatibility/2006">
                  <mc:Choice xmlns:v="urn:schemas-microsoft-com:vml" Requires="v">
                    <p:oleObj spid="_x0000_s31771" name="CorelDRAW" r:id="rId6" imgW="2394720" imgH="1445400" progId="">
                      <p:embed/>
                    </p:oleObj>
                  </mc:Choice>
                  <mc:Fallback>
                    <p:oleObj name="CorelDRAW" r:id="rId6" imgW="2394720" imgH="14454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8" y="2496"/>
                            <a:ext cx="2256" cy="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76" name="Text Box 36"/>
              <p:cNvSpPr txBox="1">
                <a:spLocks noChangeArrowheads="1"/>
              </p:cNvSpPr>
              <p:nvPr/>
            </p:nvSpPr>
            <p:spPr bwMode="auto">
              <a:xfrm>
                <a:off x="1228" y="2592"/>
                <a:ext cx="192" cy="25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prstClr val="black"/>
                    </a:solidFill>
                  </a:rPr>
                  <a:t>A</a:t>
                </a:r>
              </a:p>
            </p:txBody>
          </p:sp>
          <p:sp>
            <p:nvSpPr>
              <p:cNvPr id="112677" name="Text Box 37"/>
              <p:cNvSpPr txBox="1">
                <a:spLocks noChangeArrowheads="1"/>
              </p:cNvSpPr>
              <p:nvPr/>
            </p:nvSpPr>
            <p:spPr bwMode="auto">
              <a:xfrm>
                <a:off x="1228" y="2956"/>
                <a:ext cx="192" cy="25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prstClr val="black"/>
                    </a:solidFill>
                  </a:rPr>
                  <a:t>B</a:t>
                </a:r>
              </a:p>
            </p:txBody>
          </p:sp>
          <p:sp>
            <p:nvSpPr>
              <p:cNvPr id="112678" name="Text Box 38"/>
              <p:cNvSpPr txBox="1">
                <a:spLocks noChangeArrowheads="1"/>
              </p:cNvSpPr>
              <p:nvPr/>
            </p:nvSpPr>
            <p:spPr bwMode="auto">
              <a:xfrm>
                <a:off x="1392" y="2496"/>
                <a:ext cx="240" cy="25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Symbol" pitchFamily="18" charset="2"/>
                  </a:rPr>
                  <a:t>S</a:t>
                </a:r>
              </a:p>
            </p:txBody>
          </p:sp>
          <p:sp>
            <p:nvSpPr>
              <p:cNvPr id="112679" name="Text Box 39"/>
              <p:cNvSpPr txBox="1">
                <a:spLocks noChangeArrowheads="1"/>
              </p:cNvSpPr>
              <p:nvPr/>
            </p:nvSpPr>
            <p:spPr bwMode="auto">
              <a:xfrm>
                <a:off x="1468" y="2956"/>
                <a:ext cx="432" cy="25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prstClr val="black"/>
                    </a:solidFill>
                  </a:rPr>
                  <a:t>C</a:t>
                </a:r>
                <a:r>
                  <a:rPr lang="en-US" sz="2000" baseline="-25000">
                    <a:solidFill>
                      <a:prstClr val="black"/>
                    </a:solidFill>
                  </a:rPr>
                  <a:t>out</a:t>
                </a:r>
              </a:p>
            </p:txBody>
          </p:sp>
          <p:sp>
            <p:nvSpPr>
              <p:cNvPr id="112680" name="Text Box 40"/>
              <p:cNvSpPr txBox="1">
                <a:spLocks noChangeArrowheads="1"/>
              </p:cNvSpPr>
              <p:nvPr/>
            </p:nvSpPr>
            <p:spPr bwMode="auto">
              <a:xfrm>
                <a:off x="1564" y="2572"/>
                <a:ext cx="240" cy="25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Symbol" pitchFamily="18" charset="2"/>
                  </a:rPr>
                  <a:t>S</a:t>
                </a:r>
              </a:p>
            </p:txBody>
          </p:sp>
          <p:grpSp>
            <p:nvGrpSpPr>
              <p:cNvPr id="4" name="Group 41"/>
              <p:cNvGrpSpPr>
                <a:grpSpLocks/>
              </p:cNvGrpSpPr>
              <p:nvPr/>
            </p:nvGrpSpPr>
            <p:grpSpPr bwMode="auto">
              <a:xfrm>
                <a:off x="2072" y="2496"/>
                <a:ext cx="672" cy="712"/>
                <a:chOff x="2112" y="2496"/>
                <a:chExt cx="672" cy="712"/>
              </a:xfrm>
            </p:grpSpPr>
            <p:sp>
              <p:nvSpPr>
                <p:cNvPr id="112682" name="Text Box 42"/>
                <p:cNvSpPr txBox="1">
                  <a:spLocks noChangeArrowheads="1"/>
                </p:cNvSpPr>
                <p:nvPr/>
              </p:nvSpPr>
              <p:spPr bwMode="auto">
                <a:xfrm>
                  <a:off x="2112" y="2592"/>
                  <a:ext cx="192" cy="25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prstClr val="black"/>
                      </a:solidFill>
                    </a:rPr>
                    <a:t>A</a:t>
                  </a:r>
                </a:p>
              </p:txBody>
            </p:sp>
            <p:sp>
              <p:nvSpPr>
                <p:cNvPr id="112683" name="Text Box 43"/>
                <p:cNvSpPr txBox="1">
                  <a:spLocks noChangeArrowheads="1"/>
                </p:cNvSpPr>
                <p:nvPr/>
              </p:nvSpPr>
              <p:spPr bwMode="auto">
                <a:xfrm>
                  <a:off x="2112" y="2956"/>
                  <a:ext cx="192" cy="25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prstClr val="black"/>
                      </a:solidFill>
                    </a:rPr>
                    <a:t>B</a:t>
                  </a:r>
                </a:p>
              </p:txBody>
            </p:sp>
            <p:sp>
              <p:nvSpPr>
                <p:cNvPr id="112684" name="Text Box 44"/>
                <p:cNvSpPr txBox="1">
                  <a:spLocks noChangeArrowheads="1"/>
                </p:cNvSpPr>
                <p:nvPr/>
              </p:nvSpPr>
              <p:spPr bwMode="auto">
                <a:xfrm>
                  <a:off x="2276" y="2496"/>
                  <a:ext cx="240" cy="25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Symbol" pitchFamily="18" charset="2"/>
                    </a:rPr>
                    <a:t>S</a:t>
                  </a:r>
                </a:p>
              </p:txBody>
            </p:sp>
            <p:sp>
              <p:nvSpPr>
                <p:cNvPr id="112685" name="Text Box 45"/>
                <p:cNvSpPr txBox="1">
                  <a:spLocks noChangeArrowheads="1"/>
                </p:cNvSpPr>
                <p:nvPr/>
              </p:nvSpPr>
              <p:spPr bwMode="auto">
                <a:xfrm>
                  <a:off x="2352" y="2956"/>
                  <a:ext cx="432" cy="25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prstClr val="black"/>
                      </a:solidFill>
                    </a:rPr>
                    <a:t>C</a:t>
                  </a:r>
                  <a:r>
                    <a:rPr lang="en-US" sz="2000" baseline="-25000">
                      <a:solidFill>
                        <a:prstClr val="black"/>
                      </a:solidFill>
                    </a:rPr>
                    <a:t>out</a:t>
                  </a:r>
                </a:p>
              </p:txBody>
            </p:sp>
            <p:sp>
              <p:nvSpPr>
                <p:cNvPr id="112686" name="Text Box 46"/>
                <p:cNvSpPr txBox="1">
                  <a:spLocks noChangeArrowheads="1"/>
                </p:cNvSpPr>
                <p:nvPr/>
              </p:nvSpPr>
              <p:spPr bwMode="auto">
                <a:xfrm>
                  <a:off x="2448" y="2572"/>
                  <a:ext cx="240" cy="25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Symbol" pitchFamily="18" charset="2"/>
                    </a:rPr>
                    <a:t>S</a:t>
                  </a:r>
                </a:p>
              </p:txBody>
            </p:sp>
          </p:grpSp>
        </p:grpSp>
        <p:sp>
          <p:nvSpPr>
            <p:cNvPr id="112687" name="Text Box 47"/>
            <p:cNvSpPr txBox="1">
              <a:spLocks noChangeArrowheads="1"/>
            </p:cNvSpPr>
            <p:nvPr/>
          </p:nvSpPr>
          <p:spPr bwMode="auto">
            <a:xfrm>
              <a:off x="2592" y="2352"/>
              <a:ext cx="192" cy="25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srgbClr val="FF0000"/>
                  </a:solidFill>
                  <a:latin typeface="Times New Roman" pitchFamily="18" charset="0"/>
                </a:rPr>
                <a:t>1</a:t>
              </a:r>
            </a:p>
          </p:txBody>
        </p:sp>
        <p:sp>
          <p:nvSpPr>
            <p:cNvPr id="112688" name="Text Box 48"/>
            <p:cNvSpPr txBox="1">
              <a:spLocks noChangeArrowheads="1"/>
            </p:cNvSpPr>
            <p:nvPr/>
          </p:nvSpPr>
          <p:spPr bwMode="auto">
            <a:xfrm>
              <a:off x="2976" y="3060"/>
              <a:ext cx="192" cy="25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srgbClr val="FF0000"/>
                  </a:solidFill>
                  <a:latin typeface="Times New Roman" pitchFamily="18" charset="0"/>
                </a:rPr>
                <a:t>1</a:t>
              </a:r>
            </a:p>
          </p:txBody>
        </p:sp>
        <p:sp>
          <p:nvSpPr>
            <p:cNvPr id="112689" name="Text Box 49"/>
            <p:cNvSpPr txBox="1">
              <a:spLocks noChangeArrowheads="1"/>
            </p:cNvSpPr>
            <p:nvPr/>
          </p:nvSpPr>
          <p:spPr bwMode="auto">
            <a:xfrm>
              <a:off x="2592" y="2736"/>
              <a:ext cx="192" cy="25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srgbClr val="FF0000"/>
                  </a:solidFill>
                  <a:latin typeface="Times New Roman" pitchFamily="18" charset="0"/>
                </a:rPr>
                <a:t>0</a:t>
              </a:r>
            </a:p>
          </p:txBody>
        </p:sp>
        <p:sp>
          <p:nvSpPr>
            <p:cNvPr id="112690" name="Text Box 50"/>
            <p:cNvSpPr txBox="1">
              <a:spLocks noChangeArrowheads="1"/>
            </p:cNvSpPr>
            <p:nvPr/>
          </p:nvSpPr>
          <p:spPr bwMode="auto">
            <a:xfrm>
              <a:off x="3456" y="2292"/>
              <a:ext cx="192" cy="25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srgbClr val="FF0000"/>
                  </a:solidFill>
                  <a:latin typeface="Times New Roman" pitchFamily="18" charset="0"/>
                </a:rPr>
                <a:t>1</a:t>
              </a:r>
            </a:p>
          </p:txBody>
        </p:sp>
        <p:sp>
          <p:nvSpPr>
            <p:cNvPr id="112691" name="Text Box 51"/>
            <p:cNvSpPr txBox="1">
              <a:spLocks noChangeArrowheads="1"/>
            </p:cNvSpPr>
            <p:nvPr/>
          </p:nvSpPr>
          <p:spPr bwMode="auto">
            <a:xfrm>
              <a:off x="3456" y="2656"/>
              <a:ext cx="192" cy="25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srgbClr val="FF0000"/>
                  </a:solidFill>
                  <a:latin typeface="Times New Roman" pitchFamily="18" charset="0"/>
                </a:rPr>
                <a:t>0</a:t>
              </a:r>
            </a:p>
          </p:txBody>
        </p:sp>
        <p:sp>
          <p:nvSpPr>
            <p:cNvPr id="112692" name="Text Box 52"/>
            <p:cNvSpPr txBox="1">
              <a:spLocks noChangeArrowheads="1"/>
            </p:cNvSpPr>
            <p:nvPr/>
          </p:nvSpPr>
          <p:spPr bwMode="auto">
            <a:xfrm>
              <a:off x="4320" y="2653"/>
              <a:ext cx="192" cy="25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srgbClr val="FF0000"/>
                  </a:solidFill>
                  <a:latin typeface="Times New Roman" pitchFamily="18" charset="0"/>
                </a:rPr>
                <a:t>1</a:t>
              </a:r>
            </a:p>
          </p:txBody>
        </p:sp>
        <p:sp>
          <p:nvSpPr>
            <p:cNvPr id="112693" name="Text Box 53"/>
            <p:cNvSpPr txBox="1">
              <a:spLocks noChangeArrowheads="1"/>
            </p:cNvSpPr>
            <p:nvPr/>
          </p:nvSpPr>
          <p:spPr bwMode="auto">
            <a:xfrm>
              <a:off x="4320" y="2269"/>
              <a:ext cx="192" cy="25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srgbClr val="FF0000"/>
                  </a:solidFill>
                  <a:latin typeface="Times New Roman" pitchFamily="18" charset="0"/>
                </a:rPr>
                <a:t>0</a:t>
              </a:r>
            </a:p>
          </p:txBody>
        </p:sp>
        <p:sp>
          <p:nvSpPr>
            <p:cNvPr id="112694" name="Text Box 54"/>
            <p:cNvSpPr txBox="1">
              <a:spLocks noChangeArrowheads="1"/>
            </p:cNvSpPr>
            <p:nvPr/>
          </p:nvSpPr>
          <p:spPr bwMode="auto">
            <a:xfrm>
              <a:off x="4848" y="3309"/>
              <a:ext cx="192" cy="25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srgbClr val="FF0000"/>
                  </a:solidFill>
                  <a:latin typeface="Times New Roman" pitchFamily="18" charset="0"/>
                </a:rPr>
                <a:t>1</a:t>
              </a:r>
            </a:p>
          </p:txBody>
        </p:sp>
        <p:sp>
          <p:nvSpPr>
            <p:cNvPr id="112695" name="Text Box 55"/>
            <p:cNvSpPr txBox="1">
              <a:spLocks noChangeArrowheads="1"/>
            </p:cNvSpPr>
            <p:nvPr/>
          </p:nvSpPr>
          <p:spPr bwMode="auto">
            <a:xfrm>
              <a:off x="4704" y="2256"/>
              <a:ext cx="480" cy="25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srgbClr val="FF0000"/>
                  </a:solidFill>
                  <a:latin typeface="Times New Roman" pitchFamily="18" charset="0"/>
                </a:rPr>
                <a:t>Sum</a:t>
              </a:r>
            </a:p>
          </p:txBody>
        </p:sp>
        <p:sp>
          <p:nvSpPr>
            <p:cNvPr id="112696" name="Text Box 56"/>
            <p:cNvSpPr txBox="1">
              <a:spLocks noChangeArrowheads="1"/>
            </p:cNvSpPr>
            <p:nvPr/>
          </p:nvSpPr>
          <p:spPr bwMode="auto">
            <a:xfrm>
              <a:off x="4752" y="3120"/>
              <a:ext cx="432" cy="25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i="1">
                  <a:solidFill>
                    <a:srgbClr val="FF0000"/>
                  </a:solidFill>
                </a:rPr>
                <a:t>C</a:t>
              </a:r>
              <a:r>
                <a:rPr lang="en-US" sz="2000" baseline="-25000">
                  <a:solidFill>
                    <a:srgbClr val="FF0000"/>
                  </a:solidFill>
                </a:rPr>
                <a:t>out</a:t>
              </a:r>
            </a:p>
          </p:txBody>
        </p:sp>
      </p:grpSp>
      <p:sp>
        <p:nvSpPr>
          <p:cNvPr id="112699" name="Text Box 59"/>
          <p:cNvSpPr txBox="1">
            <a:spLocks noChangeArrowheads="1"/>
          </p:cNvSpPr>
          <p:nvPr/>
        </p:nvSpPr>
        <p:spPr bwMode="auto">
          <a:xfrm>
            <a:off x="2743200" y="1752600"/>
            <a:ext cx="7315200" cy="707886"/>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dirty="0">
                <a:solidFill>
                  <a:prstClr val="black"/>
                </a:solidFill>
                <a:latin typeface="Times New Roman" pitchFamily="18" charset="0"/>
              </a:rPr>
              <a:t>Notice that the result from the previous example can be read directly on the truth table for a full adder.</a:t>
            </a:r>
          </a:p>
        </p:txBody>
      </p:sp>
    </p:spTree>
    <p:extLst>
      <p:ext uri="{BB962C8B-B14F-4D97-AF65-F5344CB8AC3E}">
        <p14:creationId xmlns:p14="http://schemas.microsoft.com/office/powerpoint/2010/main" val="37494546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grpId="0" nodeType="afterEffect">
                                  <p:stCondLst>
                                    <p:cond delay="0"/>
                                  </p:stCondLst>
                                  <p:childTnLst>
                                    <p:set>
                                      <p:cBhvr>
                                        <p:cTn id="6" dur="1" fill="hold">
                                          <p:stCondLst>
                                            <p:cond delay="0"/>
                                          </p:stCondLst>
                                        </p:cTn>
                                        <p:tgtEl>
                                          <p:spTgt spid="112673"/>
                                        </p:tgtEl>
                                        <p:attrNameLst>
                                          <p:attrName>style.visibility</p:attrName>
                                        </p:attrNameLst>
                                      </p:cBhvr>
                                      <p:to>
                                        <p:strVal val="visible"/>
                                      </p:to>
                                    </p:set>
                                    <p:animEffect transition="in" filter="diamond(out)">
                                      <p:cBhvr>
                                        <p:cTn id="7" dur="2000"/>
                                        <p:tgtEl>
                                          <p:spTgt spid="112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3"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4692" name="Rectangle 4"/>
          <p:cNvSpPr>
            <a:spLocks noChangeArrowheads="1"/>
          </p:cNvSpPr>
          <p:nvPr/>
        </p:nvSpPr>
        <p:spPr bwMode="auto">
          <a:xfrm>
            <a:off x="2438401" y="1143000"/>
            <a:ext cx="1755865" cy="400110"/>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2000">
                <a:solidFill>
                  <a:srgbClr val="FFFF99"/>
                </a:solidFill>
                <a:latin typeface="Times New Roman" pitchFamily="18" charset="0"/>
              </a:rPr>
              <a:t>Parallel Adders</a:t>
            </a:r>
          </a:p>
        </p:txBody>
      </p:sp>
      <p:sp>
        <p:nvSpPr>
          <p:cNvPr id="114719" name="Text Box 31"/>
          <p:cNvSpPr txBox="1">
            <a:spLocks noChangeArrowheads="1"/>
          </p:cNvSpPr>
          <p:nvPr/>
        </p:nvSpPr>
        <p:spPr bwMode="auto">
          <a:xfrm>
            <a:off x="2743200" y="1752601"/>
            <a:ext cx="7315200" cy="701675"/>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Full adders are combined into parallel adders that can add binary numbers with multiple bits. A 4-bit adder is shown.</a:t>
            </a:r>
          </a:p>
        </p:txBody>
      </p:sp>
      <p:grpSp>
        <p:nvGrpSpPr>
          <p:cNvPr id="2" name="Group 94"/>
          <p:cNvGrpSpPr>
            <a:grpSpLocks/>
          </p:cNvGrpSpPr>
          <p:nvPr/>
        </p:nvGrpSpPr>
        <p:grpSpPr bwMode="auto">
          <a:xfrm>
            <a:off x="3200400" y="2438400"/>
            <a:ext cx="6032500" cy="2819400"/>
            <a:chOff x="1152" y="1920"/>
            <a:chExt cx="3800" cy="1776"/>
          </a:xfrm>
        </p:grpSpPr>
        <p:graphicFrame>
          <p:nvGraphicFramePr>
            <p:cNvPr id="114774" name="Object 86"/>
            <p:cNvGraphicFramePr>
              <a:graphicFrameLocks noChangeAspect="1"/>
            </p:cNvGraphicFramePr>
            <p:nvPr/>
          </p:nvGraphicFramePr>
          <p:xfrm>
            <a:off x="1376" y="2136"/>
            <a:ext cx="3280" cy="1376"/>
          </p:xfrm>
          <a:graphic>
            <a:graphicData uri="http://schemas.openxmlformats.org/presentationml/2006/ole">
              <mc:AlternateContent xmlns:mc="http://schemas.openxmlformats.org/markup-compatibility/2006">
                <mc:Choice xmlns:v="urn:schemas-microsoft-com:vml" Requires="v">
                  <p:oleObj spid="_x0000_s32782" name="CorelDRAW" r:id="rId4" imgW="2965320" imgH="1227240" progId="">
                    <p:embed/>
                  </p:oleObj>
                </mc:Choice>
                <mc:Fallback>
                  <p:oleObj name="CorelDRAW" r:id="rId4" imgW="2965320" imgH="12272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6" y="2136"/>
                          <a:ext cx="3280" cy="1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58"/>
            <p:cNvGrpSpPr>
              <a:grpSpLocks/>
            </p:cNvGrpSpPr>
            <p:nvPr/>
          </p:nvGrpSpPr>
          <p:grpSpPr bwMode="auto">
            <a:xfrm>
              <a:off x="1480" y="2640"/>
              <a:ext cx="632" cy="576"/>
              <a:chOff x="1576" y="2400"/>
              <a:chExt cx="632" cy="576"/>
            </a:xfrm>
          </p:grpSpPr>
          <p:sp>
            <p:nvSpPr>
              <p:cNvPr id="114724" name="Text Box 36"/>
              <p:cNvSpPr txBox="1">
                <a:spLocks noChangeArrowheads="1"/>
              </p:cNvSpPr>
              <p:nvPr/>
            </p:nvSpPr>
            <p:spPr bwMode="auto">
              <a:xfrm>
                <a:off x="1584" y="2400"/>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rPr>
                  <a:t>A</a:t>
                </a:r>
              </a:p>
            </p:txBody>
          </p:sp>
          <p:sp>
            <p:nvSpPr>
              <p:cNvPr id="114725" name="Text Box 37"/>
              <p:cNvSpPr txBox="1">
                <a:spLocks noChangeArrowheads="1"/>
              </p:cNvSpPr>
              <p:nvPr/>
            </p:nvSpPr>
            <p:spPr bwMode="auto">
              <a:xfrm>
                <a:off x="1776" y="2400"/>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rPr>
                  <a:t>B</a:t>
                </a:r>
              </a:p>
            </p:txBody>
          </p:sp>
          <p:sp>
            <p:nvSpPr>
              <p:cNvPr id="114726" name="Text Box 38"/>
              <p:cNvSpPr txBox="1">
                <a:spLocks noChangeArrowheads="1"/>
              </p:cNvSpPr>
              <p:nvPr/>
            </p:nvSpPr>
            <p:spPr bwMode="auto">
              <a:xfrm>
                <a:off x="1968" y="2764"/>
                <a:ext cx="240"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prstClr val="black"/>
                    </a:solidFill>
                    <a:latin typeface="Symbol" pitchFamily="18" charset="2"/>
                  </a:rPr>
                  <a:t>S</a:t>
                </a:r>
              </a:p>
            </p:txBody>
          </p:sp>
          <p:sp>
            <p:nvSpPr>
              <p:cNvPr id="114727" name="Text Box 39"/>
              <p:cNvSpPr txBox="1">
                <a:spLocks noChangeArrowheads="1"/>
              </p:cNvSpPr>
              <p:nvPr/>
            </p:nvSpPr>
            <p:spPr bwMode="auto">
              <a:xfrm>
                <a:off x="1576" y="2764"/>
                <a:ext cx="344"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rPr>
                  <a:t>C</a:t>
                </a:r>
                <a:r>
                  <a:rPr lang="en-US" sz="1600" baseline="-25000">
                    <a:solidFill>
                      <a:prstClr val="black"/>
                    </a:solidFill>
                  </a:rPr>
                  <a:t>out</a:t>
                </a:r>
              </a:p>
            </p:txBody>
          </p:sp>
          <p:sp>
            <p:nvSpPr>
              <p:cNvPr id="114745" name="Text Box 57"/>
              <p:cNvSpPr txBox="1">
                <a:spLocks noChangeArrowheads="1"/>
              </p:cNvSpPr>
              <p:nvPr/>
            </p:nvSpPr>
            <p:spPr bwMode="auto">
              <a:xfrm>
                <a:off x="1912" y="2400"/>
                <a:ext cx="296"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rPr>
                  <a:t>C</a:t>
                </a:r>
                <a:r>
                  <a:rPr lang="en-US" sz="1600" baseline="-25000">
                    <a:solidFill>
                      <a:prstClr val="black"/>
                    </a:solidFill>
                  </a:rPr>
                  <a:t>in</a:t>
                </a:r>
              </a:p>
            </p:txBody>
          </p:sp>
        </p:grpSp>
        <p:grpSp>
          <p:nvGrpSpPr>
            <p:cNvPr id="4" name="Group 59"/>
            <p:cNvGrpSpPr>
              <a:grpSpLocks/>
            </p:cNvGrpSpPr>
            <p:nvPr/>
          </p:nvGrpSpPr>
          <p:grpSpPr bwMode="auto">
            <a:xfrm>
              <a:off x="2296" y="2640"/>
              <a:ext cx="632" cy="576"/>
              <a:chOff x="1576" y="2400"/>
              <a:chExt cx="632" cy="576"/>
            </a:xfrm>
          </p:grpSpPr>
          <p:sp>
            <p:nvSpPr>
              <p:cNvPr id="114748" name="Text Box 60"/>
              <p:cNvSpPr txBox="1">
                <a:spLocks noChangeArrowheads="1"/>
              </p:cNvSpPr>
              <p:nvPr/>
            </p:nvSpPr>
            <p:spPr bwMode="auto">
              <a:xfrm>
                <a:off x="1584" y="2400"/>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rPr>
                  <a:t>A</a:t>
                </a:r>
              </a:p>
            </p:txBody>
          </p:sp>
          <p:sp>
            <p:nvSpPr>
              <p:cNvPr id="114749" name="Text Box 61"/>
              <p:cNvSpPr txBox="1">
                <a:spLocks noChangeArrowheads="1"/>
              </p:cNvSpPr>
              <p:nvPr/>
            </p:nvSpPr>
            <p:spPr bwMode="auto">
              <a:xfrm>
                <a:off x="1776" y="2400"/>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rPr>
                  <a:t>B</a:t>
                </a:r>
              </a:p>
            </p:txBody>
          </p:sp>
          <p:sp>
            <p:nvSpPr>
              <p:cNvPr id="114750" name="Text Box 62"/>
              <p:cNvSpPr txBox="1">
                <a:spLocks noChangeArrowheads="1"/>
              </p:cNvSpPr>
              <p:nvPr/>
            </p:nvSpPr>
            <p:spPr bwMode="auto">
              <a:xfrm>
                <a:off x="1968" y="2764"/>
                <a:ext cx="240"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prstClr val="black"/>
                    </a:solidFill>
                    <a:latin typeface="Symbol" pitchFamily="18" charset="2"/>
                  </a:rPr>
                  <a:t>S</a:t>
                </a:r>
              </a:p>
            </p:txBody>
          </p:sp>
          <p:sp>
            <p:nvSpPr>
              <p:cNvPr id="114751" name="Text Box 63"/>
              <p:cNvSpPr txBox="1">
                <a:spLocks noChangeArrowheads="1"/>
              </p:cNvSpPr>
              <p:nvPr/>
            </p:nvSpPr>
            <p:spPr bwMode="auto">
              <a:xfrm>
                <a:off x="1576" y="2764"/>
                <a:ext cx="344"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rPr>
                  <a:t>C</a:t>
                </a:r>
                <a:r>
                  <a:rPr lang="en-US" sz="1600" baseline="-25000">
                    <a:solidFill>
                      <a:prstClr val="black"/>
                    </a:solidFill>
                  </a:rPr>
                  <a:t>out</a:t>
                </a:r>
              </a:p>
            </p:txBody>
          </p:sp>
          <p:sp>
            <p:nvSpPr>
              <p:cNvPr id="114752" name="Text Box 64"/>
              <p:cNvSpPr txBox="1">
                <a:spLocks noChangeArrowheads="1"/>
              </p:cNvSpPr>
              <p:nvPr/>
            </p:nvSpPr>
            <p:spPr bwMode="auto">
              <a:xfrm>
                <a:off x="1912" y="2400"/>
                <a:ext cx="296"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rPr>
                  <a:t>C</a:t>
                </a:r>
                <a:r>
                  <a:rPr lang="en-US" sz="1600" baseline="-25000">
                    <a:solidFill>
                      <a:prstClr val="black"/>
                    </a:solidFill>
                  </a:rPr>
                  <a:t>in</a:t>
                </a:r>
              </a:p>
            </p:txBody>
          </p:sp>
        </p:grpSp>
        <p:grpSp>
          <p:nvGrpSpPr>
            <p:cNvPr id="5" name="Group 65"/>
            <p:cNvGrpSpPr>
              <a:grpSpLocks/>
            </p:cNvGrpSpPr>
            <p:nvPr/>
          </p:nvGrpSpPr>
          <p:grpSpPr bwMode="auto">
            <a:xfrm>
              <a:off x="3112" y="2640"/>
              <a:ext cx="632" cy="576"/>
              <a:chOff x="1576" y="2400"/>
              <a:chExt cx="632" cy="576"/>
            </a:xfrm>
          </p:grpSpPr>
          <p:sp>
            <p:nvSpPr>
              <p:cNvPr id="114754" name="Text Box 66"/>
              <p:cNvSpPr txBox="1">
                <a:spLocks noChangeArrowheads="1"/>
              </p:cNvSpPr>
              <p:nvPr/>
            </p:nvSpPr>
            <p:spPr bwMode="auto">
              <a:xfrm>
                <a:off x="1584" y="2400"/>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rPr>
                  <a:t>A</a:t>
                </a:r>
              </a:p>
            </p:txBody>
          </p:sp>
          <p:sp>
            <p:nvSpPr>
              <p:cNvPr id="114755" name="Text Box 67"/>
              <p:cNvSpPr txBox="1">
                <a:spLocks noChangeArrowheads="1"/>
              </p:cNvSpPr>
              <p:nvPr/>
            </p:nvSpPr>
            <p:spPr bwMode="auto">
              <a:xfrm>
                <a:off x="1776" y="2400"/>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rPr>
                  <a:t>B</a:t>
                </a:r>
              </a:p>
            </p:txBody>
          </p:sp>
          <p:sp>
            <p:nvSpPr>
              <p:cNvPr id="114756" name="Text Box 68"/>
              <p:cNvSpPr txBox="1">
                <a:spLocks noChangeArrowheads="1"/>
              </p:cNvSpPr>
              <p:nvPr/>
            </p:nvSpPr>
            <p:spPr bwMode="auto">
              <a:xfrm>
                <a:off x="1968" y="2764"/>
                <a:ext cx="240"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prstClr val="black"/>
                    </a:solidFill>
                    <a:latin typeface="Symbol" pitchFamily="18" charset="2"/>
                  </a:rPr>
                  <a:t>S</a:t>
                </a:r>
              </a:p>
            </p:txBody>
          </p:sp>
          <p:sp>
            <p:nvSpPr>
              <p:cNvPr id="114757" name="Text Box 69"/>
              <p:cNvSpPr txBox="1">
                <a:spLocks noChangeArrowheads="1"/>
              </p:cNvSpPr>
              <p:nvPr/>
            </p:nvSpPr>
            <p:spPr bwMode="auto">
              <a:xfrm>
                <a:off x="1576" y="2764"/>
                <a:ext cx="344"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rPr>
                  <a:t>C</a:t>
                </a:r>
                <a:r>
                  <a:rPr lang="en-US" sz="1600" baseline="-25000">
                    <a:solidFill>
                      <a:prstClr val="black"/>
                    </a:solidFill>
                  </a:rPr>
                  <a:t>out</a:t>
                </a:r>
              </a:p>
            </p:txBody>
          </p:sp>
          <p:sp>
            <p:nvSpPr>
              <p:cNvPr id="114758" name="Text Box 70"/>
              <p:cNvSpPr txBox="1">
                <a:spLocks noChangeArrowheads="1"/>
              </p:cNvSpPr>
              <p:nvPr/>
            </p:nvSpPr>
            <p:spPr bwMode="auto">
              <a:xfrm>
                <a:off x="1912" y="2400"/>
                <a:ext cx="296"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rPr>
                  <a:t>C</a:t>
                </a:r>
                <a:r>
                  <a:rPr lang="en-US" sz="1600" baseline="-25000">
                    <a:solidFill>
                      <a:prstClr val="black"/>
                    </a:solidFill>
                  </a:rPr>
                  <a:t>in</a:t>
                </a:r>
              </a:p>
            </p:txBody>
          </p:sp>
        </p:grpSp>
        <p:grpSp>
          <p:nvGrpSpPr>
            <p:cNvPr id="6" name="Group 71"/>
            <p:cNvGrpSpPr>
              <a:grpSpLocks/>
            </p:cNvGrpSpPr>
            <p:nvPr/>
          </p:nvGrpSpPr>
          <p:grpSpPr bwMode="auto">
            <a:xfrm>
              <a:off x="3928" y="2640"/>
              <a:ext cx="632" cy="576"/>
              <a:chOff x="1576" y="2400"/>
              <a:chExt cx="632" cy="576"/>
            </a:xfrm>
          </p:grpSpPr>
          <p:sp>
            <p:nvSpPr>
              <p:cNvPr id="114760" name="Text Box 72"/>
              <p:cNvSpPr txBox="1">
                <a:spLocks noChangeArrowheads="1"/>
              </p:cNvSpPr>
              <p:nvPr/>
            </p:nvSpPr>
            <p:spPr bwMode="auto">
              <a:xfrm>
                <a:off x="1584" y="2400"/>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rPr>
                  <a:t>A</a:t>
                </a:r>
              </a:p>
            </p:txBody>
          </p:sp>
          <p:sp>
            <p:nvSpPr>
              <p:cNvPr id="114761" name="Text Box 73"/>
              <p:cNvSpPr txBox="1">
                <a:spLocks noChangeArrowheads="1"/>
              </p:cNvSpPr>
              <p:nvPr/>
            </p:nvSpPr>
            <p:spPr bwMode="auto">
              <a:xfrm>
                <a:off x="1776" y="2400"/>
                <a:ext cx="19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rPr>
                  <a:t>B</a:t>
                </a:r>
              </a:p>
            </p:txBody>
          </p:sp>
          <p:sp>
            <p:nvSpPr>
              <p:cNvPr id="114762" name="Text Box 74"/>
              <p:cNvSpPr txBox="1">
                <a:spLocks noChangeArrowheads="1"/>
              </p:cNvSpPr>
              <p:nvPr/>
            </p:nvSpPr>
            <p:spPr bwMode="auto">
              <a:xfrm>
                <a:off x="1968" y="2764"/>
                <a:ext cx="240"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prstClr val="black"/>
                    </a:solidFill>
                    <a:latin typeface="Symbol" pitchFamily="18" charset="2"/>
                  </a:rPr>
                  <a:t>S</a:t>
                </a:r>
              </a:p>
            </p:txBody>
          </p:sp>
          <p:sp>
            <p:nvSpPr>
              <p:cNvPr id="114763" name="Text Box 75"/>
              <p:cNvSpPr txBox="1">
                <a:spLocks noChangeArrowheads="1"/>
              </p:cNvSpPr>
              <p:nvPr/>
            </p:nvSpPr>
            <p:spPr bwMode="auto">
              <a:xfrm>
                <a:off x="1576" y="2764"/>
                <a:ext cx="344"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rPr>
                  <a:t>C</a:t>
                </a:r>
                <a:r>
                  <a:rPr lang="en-US" sz="1600" baseline="-25000">
                    <a:solidFill>
                      <a:prstClr val="black"/>
                    </a:solidFill>
                  </a:rPr>
                  <a:t>out</a:t>
                </a:r>
              </a:p>
            </p:txBody>
          </p:sp>
          <p:sp>
            <p:nvSpPr>
              <p:cNvPr id="114764" name="Text Box 76"/>
              <p:cNvSpPr txBox="1">
                <a:spLocks noChangeArrowheads="1"/>
              </p:cNvSpPr>
              <p:nvPr/>
            </p:nvSpPr>
            <p:spPr bwMode="auto">
              <a:xfrm>
                <a:off x="1912" y="2400"/>
                <a:ext cx="296"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rPr>
                  <a:t>C</a:t>
                </a:r>
                <a:r>
                  <a:rPr lang="en-US" sz="1600" baseline="-25000">
                    <a:solidFill>
                      <a:prstClr val="black"/>
                    </a:solidFill>
                  </a:rPr>
                  <a:t>in</a:t>
                </a:r>
              </a:p>
            </p:txBody>
          </p:sp>
        </p:grpSp>
        <p:sp>
          <p:nvSpPr>
            <p:cNvPr id="114766" name="Text Box 78"/>
            <p:cNvSpPr txBox="1">
              <a:spLocks noChangeArrowheads="1"/>
            </p:cNvSpPr>
            <p:nvPr/>
          </p:nvSpPr>
          <p:spPr bwMode="auto">
            <a:xfrm>
              <a:off x="3905" y="1920"/>
              <a:ext cx="528"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r>
                <a:rPr lang="en-US" sz="1600" baseline="-25000">
                  <a:solidFill>
                    <a:srgbClr val="FF0000"/>
                  </a:solidFill>
                </a:rPr>
                <a:t>1</a:t>
              </a:r>
              <a:r>
                <a:rPr lang="en-US" sz="1600">
                  <a:solidFill>
                    <a:srgbClr val="FF0000"/>
                  </a:solidFill>
                </a:rPr>
                <a:t>   </a:t>
              </a:r>
              <a:r>
                <a:rPr lang="en-US" sz="1600" i="1">
                  <a:solidFill>
                    <a:srgbClr val="FF0000"/>
                  </a:solidFill>
                </a:rPr>
                <a:t>B</a:t>
              </a:r>
              <a:r>
                <a:rPr lang="en-US" sz="1600" baseline="-25000">
                  <a:solidFill>
                    <a:srgbClr val="FF0000"/>
                  </a:solidFill>
                </a:rPr>
                <a:t>1</a:t>
              </a:r>
            </a:p>
          </p:txBody>
        </p:sp>
        <p:sp>
          <p:nvSpPr>
            <p:cNvPr id="114768" name="Text Box 80"/>
            <p:cNvSpPr txBox="1">
              <a:spLocks noChangeArrowheads="1"/>
            </p:cNvSpPr>
            <p:nvPr/>
          </p:nvSpPr>
          <p:spPr bwMode="auto">
            <a:xfrm>
              <a:off x="4368" y="3484"/>
              <a:ext cx="384"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srgbClr val="FF0000"/>
                  </a:solidFill>
                  <a:latin typeface="Symbol" pitchFamily="18" charset="2"/>
                </a:rPr>
                <a:t>S</a:t>
              </a:r>
              <a:r>
                <a:rPr lang="en-US" sz="1600" baseline="-25000">
                  <a:solidFill>
                    <a:srgbClr val="FF0000"/>
                  </a:solidFill>
                  <a:latin typeface="Symbol" pitchFamily="18" charset="2"/>
                </a:rPr>
                <a:t>1</a:t>
              </a:r>
            </a:p>
          </p:txBody>
        </p:sp>
        <p:sp>
          <p:nvSpPr>
            <p:cNvPr id="114769" name="Text Box 81"/>
            <p:cNvSpPr txBox="1">
              <a:spLocks noChangeArrowheads="1"/>
            </p:cNvSpPr>
            <p:nvPr/>
          </p:nvSpPr>
          <p:spPr bwMode="auto">
            <a:xfrm>
              <a:off x="4608" y="2352"/>
              <a:ext cx="344"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C</a:t>
              </a:r>
              <a:r>
                <a:rPr lang="en-US" sz="1600" baseline="-25000">
                  <a:solidFill>
                    <a:srgbClr val="FF0000"/>
                  </a:solidFill>
                </a:rPr>
                <a:t>0</a:t>
              </a:r>
            </a:p>
          </p:txBody>
        </p:sp>
        <p:sp>
          <p:nvSpPr>
            <p:cNvPr id="114771" name="Text Box 83"/>
            <p:cNvSpPr txBox="1">
              <a:spLocks noChangeArrowheads="1"/>
            </p:cNvSpPr>
            <p:nvPr/>
          </p:nvSpPr>
          <p:spPr bwMode="auto">
            <a:xfrm>
              <a:off x="3504" y="3484"/>
              <a:ext cx="384"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srgbClr val="FF0000"/>
                  </a:solidFill>
                  <a:latin typeface="Symbol" pitchFamily="18" charset="2"/>
                </a:rPr>
                <a:t>S</a:t>
              </a:r>
              <a:r>
                <a:rPr lang="en-US" sz="1600" baseline="-25000">
                  <a:solidFill>
                    <a:srgbClr val="FF0000"/>
                  </a:solidFill>
                  <a:latin typeface="Symbol" pitchFamily="18" charset="2"/>
                </a:rPr>
                <a:t>2</a:t>
              </a:r>
            </a:p>
          </p:txBody>
        </p:sp>
        <p:sp>
          <p:nvSpPr>
            <p:cNvPr id="114772" name="Text Box 84"/>
            <p:cNvSpPr txBox="1">
              <a:spLocks noChangeArrowheads="1"/>
            </p:cNvSpPr>
            <p:nvPr/>
          </p:nvSpPr>
          <p:spPr bwMode="auto">
            <a:xfrm>
              <a:off x="2688" y="3484"/>
              <a:ext cx="384"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srgbClr val="FF0000"/>
                  </a:solidFill>
                  <a:latin typeface="Symbol" pitchFamily="18" charset="2"/>
                </a:rPr>
                <a:t>S</a:t>
              </a:r>
              <a:r>
                <a:rPr lang="en-US" sz="1600" baseline="-25000">
                  <a:solidFill>
                    <a:srgbClr val="FF0000"/>
                  </a:solidFill>
                  <a:latin typeface="Symbol" pitchFamily="18" charset="2"/>
                </a:rPr>
                <a:t>3</a:t>
              </a:r>
            </a:p>
          </p:txBody>
        </p:sp>
        <p:sp>
          <p:nvSpPr>
            <p:cNvPr id="114773" name="Text Box 85"/>
            <p:cNvSpPr txBox="1">
              <a:spLocks noChangeArrowheads="1"/>
            </p:cNvSpPr>
            <p:nvPr/>
          </p:nvSpPr>
          <p:spPr bwMode="auto">
            <a:xfrm>
              <a:off x="1872" y="3484"/>
              <a:ext cx="384"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a:solidFill>
                    <a:srgbClr val="FF0000"/>
                  </a:solidFill>
                  <a:latin typeface="Symbol" pitchFamily="18" charset="2"/>
                </a:rPr>
                <a:t>S</a:t>
              </a:r>
              <a:r>
                <a:rPr lang="en-US" sz="1600" baseline="-25000">
                  <a:solidFill>
                    <a:srgbClr val="FF0000"/>
                  </a:solidFill>
                  <a:latin typeface="Symbol" pitchFamily="18" charset="2"/>
                </a:rPr>
                <a:t>4</a:t>
              </a:r>
            </a:p>
          </p:txBody>
        </p:sp>
        <p:sp>
          <p:nvSpPr>
            <p:cNvPr id="114775" name="Text Box 87"/>
            <p:cNvSpPr txBox="1">
              <a:spLocks noChangeArrowheads="1"/>
            </p:cNvSpPr>
            <p:nvPr/>
          </p:nvSpPr>
          <p:spPr bwMode="auto">
            <a:xfrm>
              <a:off x="3928" y="3360"/>
              <a:ext cx="344"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C</a:t>
              </a:r>
              <a:r>
                <a:rPr lang="en-US" sz="1600" baseline="-25000">
                  <a:solidFill>
                    <a:srgbClr val="FF0000"/>
                  </a:solidFill>
                </a:rPr>
                <a:t>1</a:t>
              </a:r>
            </a:p>
          </p:txBody>
        </p:sp>
        <p:sp>
          <p:nvSpPr>
            <p:cNvPr id="114776" name="Text Box 88"/>
            <p:cNvSpPr txBox="1">
              <a:spLocks noChangeArrowheads="1"/>
            </p:cNvSpPr>
            <p:nvPr/>
          </p:nvSpPr>
          <p:spPr bwMode="auto">
            <a:xfrm>
              <a:off x="3120" y="3360"/>
              <a:ext cx="344"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C</a:t>
              </a:r>
              <a:r>
                <a:rPr lang="en-US" sz="1600" baseline="-25000">
                  <a:solidFill>
                    <a:srgbClr val="FF0000"/>
                  </a:solidFill>
                </a:rPr>
                <a:t>2</a:t>
              </a:r>
            </a:p>
          </p:txBody>
        </p:sp>
        <p:sp>
          <p:nvSpPr>
            <p:cNvPr id="114777" name="Text Box 89"/>
            <p:cNvSpPr txBox="1">
              <a:spLocks noChangeArrowheads="1"/>
            </p:cNvSpPr>
            <p:nvPr/>
          </p:nvSpPr>
          <p:spPr bwMode="auto">
            <a:xfrm>
              <a:off x="2312" y="3360"/>
              <a:ext cx="344"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C</a:t>
              </a:r>
              <a:r>
                <a:rPr lang="en-US" sz="1600" baseline="-25000">
                  <a:solidFill>
                    <a:srgbClr val="FF0000"/>
                  </a:solidFill>
                </a:rPr>
                <a:t>3</a:t>
              </a:r>
            </a:p>
          </p:txBody>
        </p:sp>
        <p:sp>
          <p:nvSpPr>
            <p:cNvPr id="114778" name="Text Box 90"/>
            <p:cNvSpPr txBox="1">
              <a:spLocks noChangeArrowheads="1"/>
            </p:cNvSpPr>
            <p:nvPr/>
          </p:nvSpPr>
          <p:spPr bwMode="auto">
            <a:xfrm>
              <a:off x="1152" y="3264"/>
              <a:ext cx="344"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C</a:t>
              </a:r>
              <a:r>
                <a:rPr lang="en-US" sz="1600" baseline="-25000">
                  <a:solidFill>
                    <a:srgbClr val="FF0000"/>
                  </a:solidFill>
                </a:rPr>
                <a:t>4</a:t>
              </a:r>
            </a:p>
          </p:txBody>
        </p:sp>
        <p:sp>
          <p:nvSpPr>
            <p:cNvPr id="114779" name="Text Box 91"/>
            <p:cNvSpPr txBox="1">
              <a:spLocks noChangeArrowheads="1"/>
            </p:cNvSpPr>
            <p:nvPr/>
          </p:nvSpPr>
          <p:spPr bwMode="auto">
            <a:xfrm>
              <a:off x="3072" y="1920"/>
              <a:ext cx="528"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r>
                <a:rPr lang="en-US" sz="1600" baseline="-25000">
                  <a:solidFill>
                    <a:srgbClr val="FF0000"/>
                  </a:solidFill>
                </a:rPr>
                <a:t>2</a:t>
              </a:r>
              <a:r>
                <a:rPr lang="en-US" sz="1600">
                  <a:solidFill>
                    <a:srgbClr val="FF0000"/>
                  </a:solidFill>
                </a:rPr>
                <a:t>   </a:t>
              </a:r>
              <a:r>
                <a:rPr lang="en-US" sz="1600" i="1">
                  <a:solidFill>
                    <a:srgbClr val="FF0000"/>
                  </a:solidFill>
                </a:rPr>
                <a:t>B</a:t>
              </a:r>
              <a:r>
                <a:rPr lang="en-US" sz="1600" baseline="-25000">
                  <a:solidFill>
                    <a:srgbClr val="FF0000"/>
                  </a:solidFill>
                </a:rPr>
                <a:t>2</a:t>
              </a:r>
            </a:p>
          </p:txBody>
        </p:sp>
        <p:sp>
          <p:nvSpPr>
            <p:cNvPr id="114780" name="Text Box 92"/>
            <p:cNvSpPr txBox="1">
              <a:spLocks noChangeArrowheads="1"/>
            </p:cNvSpPr>
            <p:nvPr/>
          </p:nvSpPr>
          <p:spPr bwMode="auto">
            <a:xfrm>
              <a:off x="2239" y="1920"/>
              <a:ext cx="528"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r>
                <a:rPr lang="en-US" sz="1600" baseline="-25000">
                  <a:solidFill>
                    <a:srgbClr val="FF0000"/>
                  </a:solidFill>
                </a:rPr>
                <a:t>3</a:t>
              </a:r>
              <a:r>
                <a:rPr lang="en-US" sz="1600">
                  <a:solidFill>
                    <a:srgbClr val="FF0000"/>
                  </a:solidFill>
                </a:rPr>
                <a:t>   </a:t>
              </a:r>
              <a:r>
                <a:rPr lang="en-US" sz="1600" i="1">
                  <a:solidFill>
                    <a:srgbClr val="FF0000"/>
                  </a:solidFill>
                </a:rPr>
                <a:t>B</a:t>
              </a:r>
              <a:r>
                <a:rPr lang="en-US" sz="1600" baseline="-25000">
                  <a:solidFill>
                    <a:srgbClr val="FF0000"/>
                  </a:solidFill>
                </a:rPr>
                <a:t>3</a:t>
              </a:r>
            </a:p>
          </p:txBody>
        </p:sp>
        <p:sp>
          <p:nvSpPr>
            <p:cNvPr id="114781" name="Text Box 93"/>
            <p:cNvSpPr txBox="1">
              <a:spLocks noChangeArrowheads="1"/>
            </p:cNvSpPr>
            <p:nvPr/>
          </p:nvSpPr>
          <p:spPr bwMode="auto">
            <a:xfrm>
              <a:off x="1406" y="1920"/>
              <a:ext cx="528"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srgbClr val="FF0000"/>
                  </a:solidFill>
                </a:rPr>
                <a:t>A</a:t>
              </a:r>
              <a:r>
                <a:rPr lang="en-US" sz="1600" baseline="-25000">
                  <a:solidFill>
                    <a:srgbClr val="FF0000"/>
                  </a:solidFill>
                </a:rPr>
                <a:t>4</a:t>
              </a:r>
              <a:r>
                <a:rPr lang="en-US" sz="1600">
                  <a:solidFill>
                    <a:srgbClr val="FF0000"/>
                  </a:solidFill>
                </a:rPr>
                <a:t>   </a:t>
              </a:r>
              <a:r>
                <a:rPr lang="en-US" sz="1600" i="1">
                  <a:solidFill>
                    <a:srgbClr val="FF0000"/>
                  </a:solidFill>
                </a:rPr>
                <a:t>B</a:t>
              </a:r>
              <a:r>
                <a:rPr lang="en-US" sz="1600" baseline="-25000">
                  <a:solidFill>
                    <a:srgbClr val="FF0000"/>
                  </a:solidFill>
                </a:rPr>
                <a:t>4</a:t>
              </a:r>
            </a:p>
          </p:txBody>
        </p:sp>
      </p:grpSp>
      <p:sp>
        <p:nvSpPr>
          <p:cNvPr id="114783" name="Text Box 95"/>
          <p:cNvSpPr txBox="1">
            <a:spLocks noChangeArrowheads="1"/>
          </p:cNvSpPr>
          <p:nvPr/>
        </p:nvSpPr>
        <p:spPr bwMode="auto">
          <a:xfrm>
            <a:off x="2590800" y="5334001"/>
            <a:ext cx="7467600" cy="701675"/>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The output carry (</a:t>
            </a:r>
            <a:r>
              <a:rPr lang="en-US" sz="2000" i="1">
                <a:solidFill>
                  <a:prstClr val="black"/>
                </a:solidFill>
                <a:latin typeface="Times New Roman" pitchFamily="18" charset="0"/>
              </a:rPr>
              <a:t>C</a:t>
            </a:r>
            <a:r>
              <a:rPr lang="en-US" sz="2000" baseline="-25000">
                <a:solidFill>
                  <a:prstClr val="black"/>
                </a:solidFill>
                <a:latin typeface="Times New Roman" pitchFamily="18" charset="0"/>
              </a:rPr>
              <a:t>4</a:t>
            </a:r>
            <a:r>
              <a:rPr lang="en-US" sz="2000">
                <a:solidFill>
                  <a:prstClr val="black"/>
                </a:solidFill>
                <a:latin typeface="Times New Roman" pitchFamily="18" charset="0"/>
              </a:rPr>
              <a:t>) is not ready until it propagates through all of the full adders. This is called </a:t>
            </a:r>
            <a:r>
              <a:rPr lang="en-US" sz="2000" i="1">
                <a:solidFill>
                  <a:prstClr val="black"/>
                </a:solidFill>
                <a:latin typeface="Times New Roman" pitchFamily="18" charset="0"/>
              </a:rPr>
              <a:t>ripple carry</a:t>
            </a:r>
            <a:r>
              <a:rPr lang="en-US" sz="2000">
                <a:solidFill>
                  <a:prstClr val="black"/>
                </a:solidFill>
                <a:latin typeface="Times New Roman" pitchFamily="18" charset="0"/>
              </a:rPr>
              <a:t>, delaying the addition process.</a:t>
            </a:r>
          </a:p>
        </p:txBody>
      </p:sp>
    </p:spTree>
    <p:extLst>
      <p:ext uri="{BB962C8B-B14F-4D97-AF65-F5344CB8AC3E}">
        <p14:creationId xmlns:p14="http://schemas.microsoft.com/office/powerpoint/2010/main" val="14209184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14783"/>
                                        </p:tgtEl>
                                        <p:attrNameLst>
                                          <p:attrName>style.visibility</p:attrName>
                                        </p:attrNameLst>
                                      </p:cBhvr>
                                      <p:to>
                                        <p:strVal val="visible"/>
                                      </p:to>
                                    </p:set>
                                    <p:animEffect transition="in" filter="fade">
                                      <p:cBhvr>
                                        <p:cTn id="7" dur="1000"/>
                                        <p:tgtEl>
                                          <p:spTgt spid="114783"/>
                                        </p:tgtEl>
                                      </p:cBhvr>
                                    </p:animEffect>
                                    <p:anim calcmode="lin" valueType="num">
                                      <p:cBhvr>
                                        <p:cTn id="8" dur="1000" fill="hold"/>
                                        <p:tgtEl>
                                          <p:spTgt spid="114783"/>
                                        </p:tgtEl>
                                        <p:attrNameLst>
                                          <p:attrName>ppt_x</p:attrName>
                                        </p:attrNameLst>
                                      </p:cBhvr>
                                      <p:tavLst>
                                        <p:tav tm="0">
                                          <p:val>
                                            <p:strVal val="#ppt_x"/>
                                          </p:val>
                                        </p:tav>
                                        <p:tav tm="100000">
                                          <p:val>
                                            <p:strVal val="#ppt_x"/>
                                          </p:val>
                                        </p:tav>
                                      </p:tavLst>
                                    </p:anim>
                                    <p:anim calcmode="lin" valueType="num">
                                      <p:cBhvr>
                                        <p:cTn id="9" dur="900" decel="100000" fill="hold"/>
                                        <p:tgtEl>
                                          <p:spTgt spid="11478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1478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83"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6741" name="Rectangle 5"/>
          <p:cNvSpPr>
            <a:spLocks noChangeArrowheads="1"/>
          </p:cNvSpPr>
          <p:nvPr/>
        </p:nvSpPr>
        <p:spPr bwMode="auto">
          <a:xfrm>
            <a:off x="2438401" y="1143000"/>
            <a:ext cx="1755865" cy="400110"/>
          </a:xfrm>
          <a:prstGeom prst="rect">
            <a:avLst/>
          </a:prstGeom>
          <a:solidFill>
            <a:srgbClr val="996633"/>
          </a:solidFill>
          <a:ln w="9525">
            <a:solidFill>
              <a:srgbClr val="000000"/>
            </a:solidFill>
            <a:miter lim="800000"/>
            <a:headEnd/>
            <a:tailEnd/>
          </a:ln>
          <a:effectLst/>
        </p:spPr>
        <p:txBody>
          <a:bodyPr wrap="none">
            <a:spAutoFit/>
          </a:bodyPr>
          <a:lstStyle/>
          <a:p>
            <a:pPr defTabSz="914400" fontAlgn="base">
              <a:spcBef>
                <a:spcPct val="0"/>
              </a:spcBef>
              <a:spcAft>
                <a:spcPct val="0"/>
              </a:spcAft>
            </a:pPr>
            <a:r>
              <a:rPr lang="en-US" sz="2000">
                <a:solidFill>
                  <a:srgbClr val="FFFF99"/>
                </a:solidFill>
                <a:latin typeface="Times New Roman" pitchFamily="18" charset="0"/>
              </a:rPr>
              <a:t>Parallel Adders</a:t>
            </a:r>
          </a:p>
        </p:txBody>
      </p:sp>
      <p:sp>
        <p:nvSpPr>
          <p:cNvPr id="116742" name="Text Box 6"/>
          <p:cNvSpPr txBox="1">
            <a:spLocks noChangeArrowheads="1"/>
          </p:cNvSpPr>
          <p:nvPr/>
        </p:nvSpPr>
        <p:spPr bwMode="auto">
          <a:xfrm>
            <a:off x="2667000" y="1676401"/>
            <a:ext cx="7315200" cy="701675"/>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dirty="0">
                <a:solidFill>
                  <a:prstClr val="black"/>
                </a:solidFill>
                <a:latin typeface="Times New Roman" pitchFamily="18" charset="0"/>
              </a:rPr>
              <a:t>The logic symbol for a 4-bit parallel adder is shown. This 4-bit adder includes a carry in (labeled (</a:t>
            </a:r>
            <a:r>
              <a:rPr lang="en-US" sz="2000" i="1" dirty="0">
                <a:solidFill>
                  <a:prstClr val="black"/>
                </a:solidFill>
                <a:latin typeface="Times New Roman" pitchFamily="18" charset="0"/>
              </a:rPr>
              <a:t>C</a:t>
            </a:r>
            <a:r>
              <a:rPr lang="en-US" sz="2000" baseline="-25000" dirty="0">
                <a:solidFill>
                  <a:prstClr val="black"/>
                </a:solidFill>
                <a:latin typeface="Times New Roman" pitchFamily="18" charset="0"/>
              </a:rPr>
              <a:t>0</a:t>
            </a:r>
            <a:r>
              <a:rPr lang="en-US" sz="2000" dirty="0">
                <a:solidFill>
                  <a:prstClr val="black"/>
                </a:solidFill>
                <a:latin typeface="Times New Roman" pitchFamily="18" charset="0"/>
              </a:rPr>
              <a:t>) and a Carry out (labeled </a:t>
            </a:r>
            <a:r>
              <a:rPr lang="en-US" sz="2000" i="1" dirty="0">
                <a:solidFill>
                  <a:prstClr val="black"/>
                </a:solidFill>
                <a:latin typeface="Times New Roman" pitchFamily="18" charset="0"/>
              </a:rPr>
              <a:t>C</a:t>
            </a:r>
            <a:r>
              <a:rPr lang="en-US" sz="2000" baseline="-25000" dirty="0">
                <a:solidFill>
                  <a:prstClr val="black"/>
                </a:solidFill>
                <a:latin typeface="Times New Roman" pitchFamily="18" charset="0"/>
              </a:rPr>
              <a:t>4</a:t>
            </a:r>
            <a:r>
              <a:rPr lang="en-US" sz="2000" dirty="0">
                <a:solidFill>
                  <a:prstClr val="black"/>
                </a:solidFill>
                <a:latin typeface="Times New Roman" pitchFamily="18" charset="0"/>
              </a:rPr>
              <a:t>).</a:t>
            </a:r>
          </a:p>
        </p:txBody>
      </p:sp>
      <p:sp>
        <p:nvSpPr>
          <p:cNvPr id="116793" name="Text Box 57"/>
          <p:cNvSpPr txBox="1">
            <a:spLocks noChangeArrowheads="1"/>
          </p:cNvSpPr>
          <p:nvPr/>
        </p:nvSpPr>
        <p:spPr bwMode="auto">
          <a:xfrm>
            <a:off x="2743200" y="5105401"/>
            <a:ext cx="7315200" cy="1006475"/>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Times New Roman" pitchFamily="18" charset="0"/>
              </a:rPr>
              <a:t>The 74LS283 is an example. It features </a:t>
            </a:r>
            <a:r>
              <a:rPr lang="en-US" sz="2000" i="1">
                <a:solidFill>
                  <a:prstClr val="black"/>
                </a:solidFill>
                <a:latin typeface="Times New Roman" pitchFamily="18" charset="0"/>
              </a:rPr>
              <a:t>look-ahead carry</a:t>
            </a:r>
            <a:r>
              <a:rPr lang="en-US" sz="2000">
                <a:solidFill>
                  <a:prstClr val="black"/>
                </a:solidFill>
                <a:latin typeface="Times New Roman" pitchFamily="18" charset="0"/>
              </a:rPr>
              <a:t>, which adds logic to minimize the output carry delay. For the 74LS283, the maximum delay to the output carry is 17 ns. </a:t>
            </a:r>
          </a:p>
        </p:txBody>
      </p:sp>
      <p:grpSp>
        <p:nvGrpSpPr>
          <p:cNvPr id="2" name="Group 60"/>
          <p:cNvGrpSpPr>
            <a:grpSpLocks/>
          </p:cNvGrpSpPr>
          <p:nvPr/>
        </p:nvGrpSpPr>
        <p:grpSpPr bwMode="auto">
          <a:xfrm>
            <a:off x="4114800" y="2438401"/>
            <a:ext cx="4648200" cy="2614613"/>
            <a:chOff x="1632" y="1536"/>
            <a:chExt cx="2928" cy="1647"/>
          </a:xfrm>
        </p:grpSpPr>
        <p:sp>
          <p:nvSpPr>
            <p:cNvPr id="116781" name="Text Box 45"/>
            <p:cNvSpPr txBox="1">
              <a:spLocks noChangeArrowheads="1"/>
            </p:cNvSpPr>
            <p:nvPr/>
          </p:nvSpPr>
          <p:spPr bwMode="auto">
            <a:xfrm>
              <a:off x="1632" y="1824"/>
              <a:ext cx="730" cy="366"/>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a:solidFill>
                    <a:srgbClr val="FF0066"/>
                  </a:solidFill>
                  <a:latin typeface="Times New Roman" pitchFamily="18" charset="0"/>
                </a:rPr>
                <a:t>Binary number </a:t>
              </a:r>
              <a:r>
                <a:rPr lang="en-US" sz="1600" i="1">
                  <a:solidFill>
                    <a:srgbClr val="FF0066"/>
                  </a:solidFill>
                  <a:latin typeface="Times New Roman" pitchFamily="18" charset="0"/>
                </a:rPr>
                <a:t>A</a:t>
              </a:r>
            </a:p>
          </p:txBody>
        </p:sp>
        <p:sp>
          <p:nvSpPr>
            <p:cNvPr id="116782" name="Text Box 46"/>
            <p:cNvSpPr txBox="1">
              <a:spLocks noChangeArrowheads="1"/>
            </p:cNvSpPr>
            <p:nvPr/>
          </p:nvSpPr>
          <p:spPr bwMode="auto">
            <a:xfrm>
              <a:off x="1632" y="2370"/>
              <a:ext cx="730" cy="366"/>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a:solidFill>
                    <a:srgbClr val="FF0066"/>
                  </a:solidFill>
                  <a:latin typeface="Times New Roman" pitchFamily="18" charset="0"/>
                </a:rPr>
                <a:t>Binary number </a:t>
              </a:r>
              <a:r>
                <a:rPr lang="en-US" sz="1600" i="1">
                  <a:solidFill>
                    <a:srgbClr val="FF0066"/>
                  </a:solidFill>
                  <a:latin typeface="Times New Roman" pitchFamily="18" charset="0"/>
                </a:rPr>
                <a:t>B</a:t>
              </a:r>
            </a:p>
          </p:txBody>
        </p:sp>
        <p:sp>
          <p:nvSpPr>
            <p:cNvPr id="116783" name="Text Box 47"/>
            <p:cNvSpPr txBox="1">
              <a:spLocks noChangeArrowheads="1"/>
            </p:cNvSpPr>
            <p:nvPr/>
          </p:nvSpPr>
          <p:spPr bwMode="auto">
            <a:xfrm>
              <a:off x="2016" y="2802"/>
              <a:ext cx="576" cy="366"/>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a:solidFill>
                    <a:srgbClr val="FF0066"/>
                  </a:solidFill>
                  <a:latin typeface="Times New Roman" pitchFamily="18" charset="0"/>
                </a:rPr>
                <a:t>Input carry</a:t>
              </a:r>
              <a:endParaRPr lang="en-US" sz="1600" i="1">
                <a:solidFill>
                  <a:srgbClr val="FF0066"/>
                </a:solidFill>
                <a:latin typeface="Times New Roman" pitchFamily="18" charset="0"/>
              </a:endParaRPr>
            </a:p>
          </p:txBody>
        </p:sp>
        <p:sp>
          <p:nvSpPr>
            <p:cNvPr id="116784" name="Text Box 48"/>
            <p:cNvSpPr txBox="1">
              <a:spLocks noChangeArrowheads="1"/>
            </p:cNvSpPr>
            <p:nvPr/>
          </p:nvSpPr>
          <p:spPr bwMode="auto">
            <a:xfrm>
              <a:off x="3984" y="1824"/>
              <a:ext cx="576" cy="366"/>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a:solidFill>
                    <a:srgbClr val="FF0066"/>
                  </a:solidFill>
                  <a:latin typeface="Times New Roman" pitchFamily="18" charset="0"/>
                </a:rPr>
                <a:t>4-bit sum</a:t>
              </a:r>
              <a:endParaRPr lang="en-US" sz="1600" i="1">
                <a:solidFill>
                  <a:srgbClr val="FF0066"/>
                </a:solidFill>
                <a:latin typeface="Times New Roman" pitchFamily="18" charset="0"/>
              </a:endParaRPr>
            </a:p>
          </p:txBody>
        </p:sp>
        <p:sp>
          <p:nvSpPr>
            <p:cNvPr id="116785" name="Text Box 49"/>
            <p:cNvSpPr txBox="1">
              <a:spLocks noChangeArrowheads="1"/>
            </p:cNvSpPr>
            <p:nvPr/>
          </p:nvSpPr>
          <p:spPr bwMode="auto">
            <a:xfrm>
              <a:off x="3840" y="2802"/>
              <a:ext cx="576" cy="366"/>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600">
                  <a:solidFill>
                    <a:srgbClr val="FF0066"/>
                  </a:solidFill>
                  <a:latin typeface="Times New Roman" pitchFamily="18" charset="0"/>
                </a:rPr>
                <a:t>Output carry</a:t>
              </a:r>
              <a:endParaRPr lang="en-US" sz="1600" i="1">
                <a:solidFill>
                  <a:srgbClr val="FF0066"/>
                </a:solidFill>
                <a:latin typeface="Times New Roman" pitchFamily="18" charset="0"/>
              </a:endParaRPr>
            </a:p>
          </p:txBody>
        </p:sp>
        <p:graphicFrame>
          <p:nvGraphicFramePr>
            <p:cNvPr id="116780" name="Object 44"/>
            <p:cNvGraphicFramePr>
              <a:graphicFrameLocks noChangeAspect="1"/>
            </p:cNvGraphicFramePr>
            <p:nvPr/>
          </p:nvGraphicFramePr>
          <p:xfrm>
            <a:off x="2304" y="1536"/>
            <a:ext cx="1689" cy="1647"/>
          </p:xfrm>
          <a:graphic>
            <a:graphicData uri="http://schemas.openxmlformats.org/presentationml/2006/ole">
              <mc:AlternateContent xmlns:mc="http://schemas.openxmlformats.org/markup-compatibility/2006">
                <mc:Choice xmlns:v="urn:schemas-microsoft-com:vml" Requires="v">
                  <p:oleObj spid="_x0000_s33806" name="CorelDRAW" r:id="rId4" imgW="1914120" imgH="1842120" progId="">
                    <p:embed/>
                  </p:oleObj>
                </mc:Choice>
                <mc:Fallback>
                  <p:oleObj name="CorelDRAW" r:id="rId4" imgW="1914120" imgH="18421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4" y="1536"/>
                          <a:ext cx="1689" cy="1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6786" name="Text Box 50"/>
            <p:cNvSpPr txBox="1">
              <a:spLocks noChangeArrowheads="1"/>
            </p:cNvSpPr>
            <p:nvPr/>
          </p:nvSpPr>
          <p:spPr bwMode="auto">
            <a:xfrm>
              <a:off x="2688" y="1676"/>
              <a:ext cx="336" cy="601"/>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400">
                  <a:solidFill>
                    <a:prstClr val="black"/>
                  </a:solidFill>
                  <a:latin typeface="Times New Roman" pitchFamily="18" charset="0"/>
                </a:rPr>
                <a:t>1</a:t>
              </a:r>
            </a:p>
            <a:p>
              <a:pPr defTabSz="914400" eaLnBrk="0" fontAlgn="base" hangingPunct="0">
                <a:spcBef>
                  <a:spcPct val="0"/>
                </a:spcBef>
                <a:spcAft>
                  <a:spcPct val="0"/>
                </a:spcAft>
              </a:pPr>
              <a:r>
                <a:rPr lang="en-US" sz="1400">
                  <a:solidFill>
                    <a:prstClr val="black"/>
                  </a:solidFill>
                  <a:latin typeface="Times New Roman" pitchFamily="18" charset="0"/>
                </a:rPr>
                <a:t>2</a:t>
              </a:r>
            </a:p>
            <a:p>
              <a:pPr defTabSz="914400" eaLnBrk="0" fontAlgn="base" hangingPunct="0">
                <a:spcBef>
                  <a:spcPct val="0"/>
                </a:spcBef>
                <a:spcAft>
                  <a:spcPct val="0"/>
                </a:spcAft>
              </a:pPr>
              <a:r>
                <a:rPr lang="en-US" sz="1400">
                  <a:solidFill>
                    <a:prstClr val="black"/>
                  </a:solidFill>
                  <a:latin typeface="Times New Roman" pitchFamily="18" charset="0"/>
                </a:rPr>
                <a:t>3</a:t>
              </a:r>
            </a:p>
            <a:p>
              <a:pPr defTabSz="914400" eaLnBrk="0" fontAlgn="base" hangingPunct="0">
                <a:spcBef>
                  <a:spcPct val="0"/>
                </a:spcBef>
                <a:spcAft>
                  <a:spcPct val="0"/>
                </a:spcAft>
              </a:pPr>
              <a:r>
                <a:rPr lang="en-US" sz="1400">
                  <a:solidFill>
                    <a:prstClr val="black"/>
                  </a:solidFill>
                  <a:latin typeface="Times New Roman" pitchFamily="18" charset="0"/>
                </a:rPr>
                <a:t>4</a:t>
              </a:r>
            </a:p>
          </p:txBody>
        </p:sp>
        <p:sp>
          <p:nvSpPr>
            <p:cNvPr id="116787" name="Text Box 51"/>
            <p:cNvSpPr txBox="1">
              <a:spLocks noChangeArrowheads="1"/>
            </p:cNvSpPr>
            <p:nvPr/>
          </p:nvSpPr>
          <p:spPr bwMode="auto">
            <a:xfrm>
              <a:off x="3426" y="1697"/>
              <a:ext cx="336" cy="601"/>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400">
                  <a:solidFill>
                    <a:prstClr val="black"/>
                  </a:solidFill>
                  <a:latin typeface="Times New Roman" pitchFamily="18" charset="0"/>
                </a:rPr>
                <a:t>1</a:t>
              </a:r>
            </a:p>
            <a:p>
              <a:pPr defTabSz="914400" eaLnBrk="0" fontAlgn="base" hangingPunct="0">
                <a:spcBef>
                  <a:spcPct val="0"/>
                </a:spcBef>
                <a:spcAft>
                  <a:spcPct val="0"/>
                </a:spcAft>
              </a:pPr>
              <a:r>
                <a:rPr lang="en-US" sz="1400">
                  <a:solidFill>
                    <a:prstClr val="black"/>
                  </a:solidFill>
                  <a:latin typeface="Times New Roman" pitchFamily="18" charset="0"/>
                </a:rPr>
                <a:t>2</a:t>
              </a:r>
            </a:p>
            <a:p>
              <a:pPr defTabSz="914400" eaLnBrk="0" fontAlgn="base" hangingPunct="0">
                <a:spcBef>
                  <a:spcPct val="0"/>
                </a:spcBef>
                <a:spcAft>
                  <a:spcPct val="0"/>
                </a:spcAft>
              </a:pPr>
              <a:r>
                <a:rPr lang="en-US" sz="1400">
                  <a:solidFill>
                    <a:prstClr val="black"/>
                  </a:solidFill>
                  <a:latin typeface="Times New Roman" pitchFamily="18" charset="0"/>
                </a:rPr>
                <a:t>3</a:t>
              </a:r>
            </a:p>
            <a:p>
              <a:pPr defTabSz="914400" eaLnBrk="0" fontAlgn="base" hangingPunct="0">
                <a:spcBef>
                  <a:spcPct val="0"/>
                </a:spcBef>
                <a:spcAft>
                  <a:spcPct val="0"/>
                </a:spcAft>
              </a:pPr>
              <a:r>
                <a:rPr lang="en-US" sz="1400">
                  <a:solidFill>
                    <a:prstClr val="black"/>
                  </a:solidFill>
                  <a:latin typeface="Times New Roman" pitchFamily="18" charset="0"/>
                </a:rPr>
                <a:t>4</a:t>
              </a:r>
            </a:p>
          </p:txBody>
        </p:sp>
        <p:sp>
          <p:nvSpPr>
            <p:cNvPr id="116788" name="Text Box 52"/>
            <p:cNvSpPr txBox="1">
              <a:spLocks noChangeArrowheads="1"/>
            </p:cNvSpPr>
            <p:nvPr/>
          </p:nvSpPr>
          <p:spPr bwMode="auto">
            <a:xfrm>
              <a:off x="2688" y="2242"/>
              <a:ext cx="336" cy="601"/>
            </a:xfrm>
            <a:prstGeom prst="rect">
              <a:avLst/>
            </a:prstGeom>
            <a:noFill/>
            <a:ln w="9525">
              <a:noFill/>
              <a:miter lim="800000"/>
              <a:headEnd/>
              <a:tailEnd/>
            </a:ln>
            <a:effectLst/>
          </p:spPr>
          <p:txBody>
            <a:bodyPr>
              <a:spAutoFit/>
            </a:bodyPr>
            <a:lstStyle/>
            <a:p>
              <a:pPr defTabSz="914400" eaLnBrk="0" fontAlgn="base" hangingPunct="0">
                <a:spcBef>
                  <a:spcPct val="0"/>
                </a:spcBef>
                <a:spcAft>
                  <a:spcPct val="0"/>
                </a:spcAft>
              </a:pPr>
              <a:r>
                <a:rPr lang="en-US" sz="1400">
                  <a:solidFill>
                    <a:prstClr val="black"/>
                  </a:solidFill>
                  <a:latin typeface="Times New Roman" pitchFamily="18" charset="0"/>
                </a:rPr>
                <a:t>1</a:t>
              </a:r>
            </a:p>
            <a:p>
              <a:pPr defTabSz="914400" eaLnBrk="0" fontAlgn="base" hangingPunct="0">
                <a:spcBef>
                  <a:spcPct val="0"/>
                </a:spcBef>
                <a:spcAft>
                  <a:spcPct val="0"/>
                </a:spcAft>
              </a:pPr>
              <a:r>
                <a:rPr lang="en-US" sz="1400">
                  <a:solidFill>
                    <a:prstClr val="black"/>
                  </a:solidFill>
                  <a:latin typeface="Times New Roman" pitchFamily="18" charset="0"/>
                </a:rPr>
                <a:t>2</a:t>
              </a:r>
            </a:p>
            <a:p>
              <a:pPr defTabSz="914400" eaLnBrk="0" fontAlgn="base" hangingPunct="0">
                <a:spcBef>
                  <a:spcPct val="0"/>
                </a:spcBef>
                <a:spcAft>
                  <a:spcPct val="0"/>
                </a:spcAft>
              </a:pPr>
              <a:r>
                <a:rPr lang="en-US" sz="1400">
                  <a:solidFill>
                    <a:prstClr val="black"/>
                  </a:solidFill>
                  <a:latin typeface="Times New Roman" pitchFamily="18" charset="0"/>
                </a:rPr>
                <a:t>3</a:t>
              </a:r>
            </a:p>
            <a:p>
              <a:pPr defTabSz="914400" eaLnBrk="0" fontAlgn="base" hangingPunct="0">
                <a:spcBef>
                  <a:spcPct val="0"/>
                </a:spcBef>
                <a:spcAft>
                  <a:spcPct val="0"/>
                </a:spcAft>
              </a:pPr>
              <a:r>
                <a:rPr lang="en-US" sz="1400">
                  <a:solidFill>
                    <a:prstClr val="black"/>
                  </a:solidFill>
                  <a:latin typeface="Times New Roman" pitchFamily="18" charset="0"/>
                </a:rPr>
                <a:t>4</a:t>
              </a:r>
            </a:p>
          </p:txBody>
        </p:sp>
        <p:sp>
          <p:nvSpPr>
            <p:cNvPr id="116789" name="Text Box 53"/>
            <p:cNvSpPr txBox="1">
              <a:spLocks noChangeArrowheads="1"/>
            </p:cNvSpPr>
            <p:nvPr/>
          </p:nvSpPr>
          <p:spPr bwMode="auto">
            <a:xfrm>
              <a:off x="2688" y="2880"/>
              <a:ext cx="43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latin typeface="Times New Roman" pitchFamily="18" charset="0"/>
                </a:rPr>
                <a:t>C</a:t>
              </a:r>
              <a:r>
                <a:rPr lang="en-US" sz="1600" baseline="-25000">
                  <a:solidFill>
                    <a:prstClr val="black"/>
                  </a:solidFill>
                  <a:latin typeface="Times New Roman" pitchFamily="18" charset="0"/>
                </a:rPr>
                <a:t>0</a:t>
              </a:r>
              <a:endParaRPr lang="en-US" sz="1600" i="1">
                <a:solidFill>
                  <a:prstClr val="black"/>
                </a:solidFill>
                <a:latin typeface="Times New Roman" pitchFamily="18" charset="0"/>
              </a:endParaRPr>
            </a:p>
          </p:txBody>
        </p:sp>
        <p:sp>
          <p:nvSpPr>
            <p:cNvPr id="116790" name="Text Box 54"/>
            <p:cNvSpPr txBox="1">
              <a:spLocks noChangeArrowheads="1"/>
            </p:cNvSpPr>
            <p:nvPr/>
          </p:nvSpPr>
          <p:spPr bwMode="auto">
            <a:xfrm>
              <a:off x="3360" y="2880"/>
              <a:ext cx="432" cy="212"/>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1600" i="1">
                  <a:solidFill>
                    <a:prstClr val="black"/>
                  </a:solidFill>
                  <a:latin typeface="Times New Roman" pitchFamily="18" charset="0"/>
                </a:rPr>
                <a:t>C</a:t>
              </a:r>
              <a:r>
                <a:rPr lang="en-US" sz="1600" baseline="-25000">
                  <a:solidFill>
                    <a:prstClr val="black"/>
                  </a:solidFill>
                  <a:latin typeface="Times New Roman" pitchFamily="18" charset="0"/>
                </a:rPr>
                <a:t>4</a:t>
              </a:r>
              <a:endParaRPr lang="en-US" sz="1600" i="1">
                <a:solidFill>
                  <a:prstClr val="black"/>
                </a:solidFill>
                <a:latin typeface="Times New Roman" pitchFamily="18" charset="0"/>
              </a:endParaRPr>
            </a:p>
          </p:txBody>
        </p:sp>
        <p:sp>
          <p:nvSpPr>
            <p:cNvPr id="116794" name="Text Box 58"/>
            <p:cNvSpPr txBox="1">
              <a:spLocks noChangeArrowheads="1"/>
            </p:cNvSpPr>
            <p:nvPr/>
          </p:nvSpPr>
          <p:spPr bwMode="auto">
            <a:xfrm>
              <a:off x="3072" y="1536"/>
              <a:ext cx="240" cy="250"/>
            </a:xfrm>
            <a:prstGeom prst="rect">
              <a:avLst/>
            </a:prstGeom>
            <a:noFill/>
            <a:ln w="9525">
              <a:noFill/>
              <a:miter lim="800000"/>
              <a:headEnd/>
              <a:tailEnd/>
            </a:ln>
            <a:effectLst/>
          </p:spPr>
          <p:txBody>
            <a:bodyPr>
              <a:spAutoFit/>
            </a:bodyPr>
            <a:lstStyle/>
            <a:p>
              <a:pPr defTabSz="914400" eaLnBrk="0" fontAlgn="base" hangingPunct="0">
                <a:spcBef>
                  <a:spcPct val="50000"/>
                </a:spcBef>
                <a:spcAft>
                  <a:spcPct val="0"/>
                </a:spcAft>
              </a:pPr>
              <a:r>
                <a:rPr lang="en-US" sz="2000">
                  <a:solidFill>
                    <a:prstClr val="black"/>
                  </a:solidFill>
                  <a:latin typeface="Symbol" pitchFamily="18" charset="2"/>
                </a:rPr>
                <a:t>S</a:t>
              </a:r>
            </a:p>
          </p:txBody>
        </p:sp>
      </p:grpSp>
    </p:spTree>
    <p:extLst>
      <p:ext uri="{BB962C8B-B14F-4D97-AF65-F5344CB8AC3E}">
        <p14:creationId xmlns:p14="http://schemas.microsoft.com/office/powerpoint/2010/main" val="38621333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793"/>
                                        </p:tgtEl>
                                        <p:attrNameLst>
                                          <p:attrName>style.visibility</p:attrName>
                                        </p:attrNameLst>
                                      </p:cBhvr>
                                      <p:to>
                                        <p:strVal val="visible"/>
                                      </p:to>
                                    </p:set>
                                    <p:anim calcmode="lin" valueType="num">
                                      <p:cBhvr additive="base">
                                        <p:cTn id="7" dur="500" fill="hold"/>
                                        <p:tgtEl>
                                          <p:spTgt spid="116793"/>
                                        </p:tgtEl>
                                        <p:attrNameLst>
                                          <p:attrName>ppt_x</p:attrName>
                                        </p:attrNameLst>
                                      </p:cBhvr>
                                      <p:tavLst>
                                        <p:tav tm="0">
                                          <p:val>
                                            <p:strVal val="0-#ppt_w/2"/>
                                          </p:val>
                                        </p:tav>
                                        <p:tav tm="100000">
                                          <p:val>
                                            <p:strVal val="#ppt_x"/>
                                          </p:val>
                                        </p:tav>
                                      </p:tavLst>
                                    </p:anim>
                                    <p:anim calcmode="lin" valueType="num">
                                      <p:cBhvr additive="base">
                                        <p:cTn id="8" dur="500" fill="hold"/>
                                        <p:tgtEl>
                                          <p:spTgt spid="1167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9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Devise a Truth Table for a 4-Bit Parallel Adder</a:t>
            </a:r>
          </a:p>
        </p:txBody>
      </p:sp>
      <p:sp>
        <p:nvSpPr>
          <p:cNvPr id="3" name="Content Placeholder 2"/>
          <p:cNvSpPr>
            <a:spLocks noGrp="1"/>
          </p:cNvSpPr>
          <p:nvPr>
            <p:ph idx="1"/>
          </p:nvPr>
        </p:nvSpPr>
        <p:spPr/>
        <p:txBody>
          <a:bodyPr/>
          <a:lstStyle/>
          <a:p>
            <a:r>
              <a:rPr lang="en-GB" dirty="0"/>
              <a:t>What are the inputs?</a:t>
            </a:r>
          </a:p>
          <a:p>
            <a:r>
              <a:rPr lang="en-GB" dirty="0"/>
              <a:t>What are the outputs?</a:t>
            </a:r>
          </a:p>
        </p:txBody>
      </p:sp>
    </p:spTree>
    <p:extLst>
      <p:ext uri="{BB962C8B-B14F-4D97-AF65-F5344CB8AC3E}">
        <p14:creationId xmlns:p14="http://schemas.microsoft.com/office/powerpoint/2010/main" val="31382381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2.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3.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Hightech027 Print PowerPlugs Favorites 2">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Hightech027 Print PowerPlugs Favorites 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ightech027 Print PowerPlugs Favorites 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ightech027 Print PowerPlugs Favorites 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ightech027 Print PowerPlugs Favorites 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ightech027 Print PowerPlugs Favorites 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ightech027 Print PowerPlugs Favorites 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ightech027 Print PowerPlugs Favorites 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2215</Words>
  <Application>Microsoft Office PowerPoint</Application>
  <PresentationFormat>Widescreen</PresentationFormat>
  <Paragraphs>599</Paragraphs>
  <Slides>42</Slides>
  <Notes>26</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2</vt:i4>
      </vt:variant>
      <vt:variant>
        <vt:lpstr>Slide Titles</vt:lpstr>
      </vt:variant>
      <vt:variant>
        <vt:i4>42</vt:i4>
      </vt:variant>
    </vt:vector>
  </HeadingPairs>
  <TitlesOfParts>
    <vt:vector size="54" baseType="lpstr">
      <vt:lpstr>Arial</vt:lpstr>
      <vt:lpstr>Calibri</vt:lpstr>
      <vt:lpstr>Impact</vt:lpstr>
      <vt:lpstr>Symbol</vt:lpstr>
      <vt:lpstr>Times New Roman</vt:lpstr>
      <vt:lpstr>Tw Cen MT</vt:lpstr>
      <vt:lpstr>Tw Cen MT Condensed</vt:lpstr>
      <vt:lpstr>Wingdings 3</vt:lpstr>
      <vt:lpstr>Integral</vt:lpstr>
      <vt:lpstr>Hightech027 Print PowerPlugs Favorites 2</vt:lpstr>
      <vt:lpstr>CorelDRAW</vt:lpstr>
      <vt:lpstr>Picture</vt:lpstr>
      <vt:lpstr>Digital Logic Design I CS1026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Devise a Truth Table for a 4-Bit Parallel Adder</vt:lpstr>
      <vt:lpstr>Truth Table for a 4-bit adder</vt:lpstr>
      <vt:lpstr>PowerPoint Presentation</vt:lpstr>
      <vt:lpstr>PowerPoint Presentation</vt:lpstr>
      <vt:lpstr>PowerPoint Presentation</vt:lpstr>
      <vt:lpstr>PowerPoint Presentation</vt:lpstr>
      <vt:lpstr>PowerPoint Presentation</vt:lpstr>
      <vt:lpstr>PowerPoint Presentation</vt:lpstr>
      <vt:lpstr>Question For the input shown, what is the output?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Examples </vt:lpstr>
      <vt:lpstr>Examples </vt:lpstr>
      <vt:lpstr>Examples </vt:lpstr>
      <vt:lpstr>Examples </vt:lpstr>
      <vt:lpstr>Examples </vt:lpstr>
      <vt:lpstr>Examples </vt:lpstr>
      <vt:lpstr>Examples </vt:lpstr>
      <vt:lpstr>Examples </vt:lpstr>
      <vt:lpstr>Examples </vt:lpstr>
      <vt:lpstr>Examples </vt:lpstr>
      <vt:lpstr>Examples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2017-12-06T22:34:32Z</dcterms:created>
  <dcterms:modified xsi:type="dcterms:W3CDTF">2017-12-11T12:44:14Z</dcterms:modified>
</cp:coreProperties>
</file>