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ppt/notesSlides/notesSlide19.xml" ContentType="application/vnd.openxmlformats-officedocument.presentationml.notesSlide+xml"/>
  <Override PartName="/ppt/tags/tag23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24.xml" ContentType="application/vnd.openxmlformats-officedocument.presentationml.notesSlide+xml"/>
  <Override PartName="/ppt/tags/tag28.xml" ContentType="application/vnd.openxmlformats-officedocument.presentationml.tags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26.xml" ContentType="application/vnd.openxmlformats-officedocument.presentationml.notesSlide+xml"/>
  <Override PartName="/ppt/tags/tag30.xml" ContentType="application/vnd.openxmlformats-officedocument.presentationml.tags+xml"/>
  <Override PartName="/ppt/notesSlides/notesSlide27.xml" ContentType="application/vnd.openxmlformats-officedocument.presentationml.notesSlide+xml"/>
  <Override PartName="/ppt/tags/tag31.xml" ContentType="application/vnd.openxmlformats-officedocument.presentationml.tags+xml"/>
  <Override PartName="/ppt/notesSlides/notesSlide28.xml" ContentType="application/vnd.openxmlformats-officedocument.presentationml.notesSlide+xml"/>
  <Override PartName="/ppt/tags/tag32.xml" ContentType="application/vnd.openxmlformats-officedocument.presentationml.tags+xml"/>
  <Override PartName="/ppt/notesSlides/notesSlide2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35.xml" ContentType="application/vnd.openxmlformats-officedocument.presentationml.tags+xml"/>
  <Override PartName="/ppt/notesSlides/notesSlide31.xml" ContentType="application/vnd.openxmlformats-officedocument.presentationml.notesSlide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tags/tag37.xml" ContentType="application/vnd.openxmlformats-officedocument.presentationml.tags+xml"/>
  <Override PartName="/ppt/notesSlides/notesSlide33.xml" ContentType="application/vnd.openxmlformats-officedocument.presentationml.notesSlide+xml"/>
  <Override PartName="/ppt/tags/tag38.xml" ContentType="application/vnd.openxmlformats-officedocument.presentationml.tags+xml"/>
  <Override PartName="/ppt/notesSlides/notesSlide34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5.xml" ContentType="application/vnd.openxmlformats-officedocument.presentationml.notesSlide+xml"/>
  <Override PartName="/ppt/tags/tag41.xml" ContentType="application/vnd.openxmlformats-officedocument.presentationml.tags+xml"/>
  <Override PartName="/ppt/notesSlides/notesSlide36.xml" ContentType="application/vnd.openxmlformats-officedocument.presentationml.notesSlide+xml"/>
  <Override PartName="/ppt/tags/tag42.xml" ContentType="application/vnd.openxmlformats-officedocument.presentationml.tags+xml"/>
  <Override PartName="/ppt/notesSlides/notesSlide37.xml" ContentType="application/vnd.openxmlformats-officedocument.presentationml.notesSlide+xml"/>
  <Override PartName="/ppt/tags/tag43.xml" ContentType="application/vnd.openxmlformats-officedocument.presentationml.tags+xml"/>
  <Override PartName="/ppt/notesSlides/notesSlide38.xml" ContentType="application/vnd.openxmlformats-officedocument.presentationml.notesSlide+xml"/>
  <Override PartName="/ppt/tags/tag44.xml" ContentType="application/vnd.openxmlformats-officedocument.presentationml.tags+xml"/>
  <Override PartName="/ppt/notesSlides/notesSlide39.xml" ContentType="application/vnd.openxmlformats-officedocument.presentationml.notesSlide+xml"/>
  <Override PartName="/ppt/tags/tag45.xml" ContentType="application/vnd.openxmlformats-officedocument.presentationml.tags+xml"/>
  <Override PartName="/ppt/notesSlides/notesSlide40.xml" ContentType="application/vnd.openxmlformats-officedocument.presentationml.notesSlide+xml"/>
  <Override PartName="/ppt/tags/tag46.xml" ContentType="application/vnd.openxmlformats-officedocument.presentationml.tags+xml"/>
  <Override PartName="/ppt/notesSlides/notesSlide41.xml" ContentType="application/vnd.openxmlformats-officedocument.presentationml.notesSlide+xml"/>
  <Override PartName="/ppt/tags/tag47.xml" ContentType="application/vnd.openxmlformats-officedocument.presentationml.tags+xml"/>
  <Override PartName="/ppt/notesSlides/notesSlide42.xml" ContentType="application/vnd.openxmlformats-officedocument.presentationml.notesSlide+xml"/>
  <Override PartName="/ppt/tags/tag48.xml" ContentType="application/vnd.openxmlformats-officedocument.presentationml.tags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2" r:id="rId1"/>
  </p:sldMasterIdLst>
  <p:notesMasterIdLst>
    <p:notesMasterId r:id="rId49"/>
  </p:notesMasterIdLst>
  <p:handoutMasterIdLst>
    <p:handoutMasterId r:id="rId50"/>
  </p:handoutMasterIdLst>
  <p:sldIdLst>
    <p:sldId id="256" r:id="rId2"/>
    <p:sldId id="296" r:id="rId3"/>
    <p:sldId id="257" r:id="rId4"/>
    <p:sldId id="258" r:id="rId5"/>
    <p:sldId id="259" r:id="rId6"/>
    <p:sldId id="261" r:id="rId7"/>
    <p:sldId id="325" r:id="rId8"/>
    <p:sldId id="308" r:id="rId9"/>
    <p:sldId id="324" r:id="rId10"/>
    <p:sldId id="273" r:id="rId11"/>
    <p:sldId id="326" r:id="rId12"/>
    <p:sldId id="322" r:id="rId13"/>
    <p:sldId id="282" r:id="rId14"/>
    <p:sldId id="311" r:id="rId15"/>
    <p:sldId id="272" r:id="rId16"/>
    <p:sldId id="327" r:id="rId17"/>
    <p:sldId id="319" r:id="rId18"/>
    <p:sldId id="321" r:id="rId19"/>
    <p:sldId id="262" r:id="rId20"/>
    <p:sldId id="263" r:id="rId21"/>
    <p:sldId id="289" r:id="rId22"/>
    <p:sldId id="264" r:id="rId23"/>
    <p:sldId id="315" r:id="rId24"/>
    <p:sldId id="279" r:id="rId25"/>
    <p:sldId id="316" r:id="rId26"/>
    <p:sldId id="317" r:id="rId27"/>
    <p:sldId id="318" r:id="rId28"/>
    <p:sldId id="287" r:id="rId29"/>
    <p:sldId id="288" r:id="rId30"/>
    <p:sldId id="280" r:id="rId31"/>
    <p:sldId id="281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8" r:id="rId40"/>
    <p:sldId id="303" r:id="rId41"/>
    <p:sldId id="299" r:id="rId42"/>
    <p:sldId id="305" r:id="rId43"/>
    <p:sldId id="302" r:id="rId44"/>
    <p:sldId id="301" r:id="rId45"/>
    <p:sldId id="306" r:id="rId46"/>
    <p:sldId id="300" r:id="rId47"/>
    <p:sldId id="271" r:id="rId48"/>
  </p:sldIdLst>
  <p:sldSz cx="12192000" cy="6858000"/>
  <p:notesSz cx="6858000" cy="9144000"/>
  <p:embeddedFontLst>
    <p:embeddedFont>
      <p:font typeface="Amasis MT Pro Black" panose="02040A04050005020304" pitchFamily="18" charset="0"/>
      <p:bold r:id="rId51"/>
      <p:boldItalic r:id="rId52"/>
    </p:embeddedFont>
    <p:embeddedFont>
      <p:font typeface="Manrope SemiBold" panose="020B0604020202020204" charset="0"/>
      <p:bold r:id="rId53"/>
    </p:embeddedFont>
    <p:embeddedFont>
      <p:font typeface="Roboto Black" panose="02000000000000000000" pitchFamily="2" charset="0"/>
      <p:bold r:id="rId54"/>
      <p:boldItalic r:id="rId55"/>
    </p:embeddedFont>
  </p:embeddedFontLst>
  <p:custDataLst>
    <p:tags r:id="rId5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976"/>
    <a:srgbClr val="526AAB"/>
    <a:srgbClr val="444444"/>
    <a:srgbClr val="242424"/>
    <a:srgbClr val="B9B9B9"/>
    <a:srgbClr val="FFFFFF"/>
    <a:srgbClr val="FEF4F0"/>
    <a:srgbClr val="FEF7F4"/>
    <a:srgbClr val="FDF2ED"/>
    <a:srgbClr val="FFF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62" autoAdjust="0"/>
  </p:normalViewPr>
  <p:slideViewPr>
    <p:cSldViewPr snapToGrid="0" showGuides="1">
      <p:cViewPr varScale="1">
        <p:scale>
          <a:sx n="78" d="100"/>
          <a:sy n="78" d="100"/>
        </p:scale>
        <p:origin x="878" y="58"/>
      </p:cViewPr>
      <p:guideLst>
        <p:guide orient="horz" pos="2160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anrope SemiBold" charset="0"/>
                <a:ea typeface="Manrope SemiBold" charset="0"/>
                <a:cs typeface="Roboto Black" panose="02000000000000000000" charset="0"/>
              </a:rPr>
              <a:t>2024/5/13</a:t>
            </a:fld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anrope SemiBold" charset="0"/>
                <a:ea typeface="Manrope SemiBold" charset="0"/>
                <a:cs typeface="Roboto Black" panose="02000000000000000000" charset="0"/>
              </a:rPr>
              <a:t>‹#›</a:t>
            </a:fld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fld id="{4FD745CC-AEE7-48FD-9D21-BF6EF1AB19A0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fld id="{EF8C2132-A0E9-4A41-991C-C4C62CB045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31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793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324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306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572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166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49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93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84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267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156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151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7243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61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6066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032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718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261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8153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3184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7063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8625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305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9644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190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771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74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626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584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128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3218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05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63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853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C2132-A0E9-4A41-991C-C4C62CB045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33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9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2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13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2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84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1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45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1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16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2B21-91EA-4CB5-90A3-27E505279652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B822-67B9-4D99-8E2F-6543D69D1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62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A2B21-91EA-4CB5-90A3-27E505279652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FB822-67B9-4D99-8E2F-6543D69D1DB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C38B0DC-11F4-D8BC-50DF-C1BF827A8F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FD2F152-E93E-0E1F-C663-DCA8C06F93C0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16065B0-1F57-2495-EED5-B77D7138F421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799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  <p:pic>
            <p:nvPicPr>
              <p:cNvPr id="17" name="图形 16">
                <a:extLst>
                  <a:ext uri="{FF2B5EF4-FFF2-40B4-BE49-F238E27FC236}">
                    <a16:creationId xmlns:a16="http://schemas.microsoft.com/office/drawing/2014/main" id="{113EB37A-8D23-7554-E580-F3E07FBD59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0" y="5132446"/>
                <a:ext cx="12192000" cy="1725554"/>
              </a:xfrm>
              <a:prstGeom prst="rect">
                <a:avLst/>
              </a:prstGeom>
            </p:spPr>
          </p:pic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E850C31-BB44-FF2E-9A8E-8A786653FCA9}"/>
                  </a:ext>
                </a:extLst>
              </p:cNvPr>
              <p:cNvSpPr/>
              <p:nvPr/>
            </p:nvSpPr>
            <p:spPr>
              <a:xfrm>
                <a:off x="88900" y="65661"/>
                <a:ext cx="12014200" cy="6726678"/>
              </a:xfrm>
              <a:prstGeom prst="rect">
                <a:avLst/>
              </a:prstGeom>
              <a:solidFill>
                <a:srgbClr val="FFF9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F15A304-5600-5B35-2388-CF643C7B0486}"/>
                </a:ext>
              </a:extLst>
            </p:cNvPr>
            <p:cNvGrpSpPr/>
            <p:nvPr/>
          </p:nvGrpSpPr>
          <p:grpSpPr>
            <a:xfrm>
              <a:off x="155575" y="152117"/>
              <a:ext cx="11880851" cy="6553767"/>
              <a:chOff x="155574" y="142875"/>
              <a:chExt cx="11880851" cy="6553767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D2F40C36-134D-FAE9-CD20-EA454E98991C}"/>
                  </a:ext>
                </a:extLst>
              </p:cNvPr>
              <p:cNvGrpSpPr/>
              <p:nvPr/>
            </p:nvGrpSpPr>
            <p:grpSpPr>
              <a:xfrm>
                <a:off x="155574" y="142875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4" name="图形 13">
                  <a:extLst>
                    <a:ext uri="{FF2B5EF4-FFF2-40B4-BE49-F238E27FC236}">
                      <a16:creationId xmlns:a16="http://schemas.microsoft.com/office/drawing/2014/main" id="{14096F12-A210-2836-E635-4029505BFA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5" name="图形 14">
                  <a:extLst>
                    <a:ext uri="{FF2B5EF4-FFF2-40B4-BE49-F238E27FC236}">
                      <a16:creationId xmlns:a16="http://schemas.microsoft.com/office/drawing/2014/main" id="{5C7EDA63-7241-5808-E04D-F8D66812CE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3386ABC7-D419-1782-2C92-F0452AFA2E68}"/>
                  </a:ext>
                </a:extLst>
              </p:cNvPr>
              <p:cNvGrpSpPr/>
              <p:nvPr/>
            </p:nvGrpSpPr>
            <p:grpSpPr>
              <a:xfrm flipV="1">
                <a:off x="155574" y="5995223"/>
                <a:ext cx="11880851" cy="701419"/>
                <a:chOff x="155574" y="142875"/>
                <a:chExt cx="11880851" cy="701419"/>
              </a:xfrm>
            </p:grpSpPr>
            <p:pic>
              <p:nvPicPr>
                <p:cNvPr id="12" name="图形 11">
                  <a:extLst>
                    <a:ext uri="{FF2B5EF4-FFF2-40B4-BE49-F238E27FC236}">
                      <a16:creationId xmlns:a16="http://schemas.microsoft.com/office/drawing/2014/main" id="{7834AC30-8E66-AC96-143E-E5FECFC150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155574" y="142875"/>
                  <a:ext cx="701419" cy="701419"/>
                </a:xfrm>
                <a:prstGeom prst="rect">
                  <a:avLst/>
                </a:prstGeom>
              </p:spPr>
            </p:pic>
            <p:pic>
              <p:nvPicPr>
                <p:cNvPr id="13" name="图形 12">
                  <a:extLst>
                    <a:ext uri="{FF2B5EF4-FFF2-40B4-BE49-F238E27FC236}">
                      <a16:creationId xmlns:a16="http://schemas.microsoft.com/office/drawing/2014/main" id="{241D22D9-D5E3-4397-2CE1-A85AA2E2D7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11335006" y="142875"/>
                  <a:ext cx="701419" cy="70141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62359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10" Type="http://schemas.openxmlformats.org/officeDocument/2006/relationships/image" Target="../media/image7.sv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10" Type="http://schemas.openxmlformats.org/officeDocument/2006/relationships/image" Target="../media/image7.sv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.xml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10" Type="http://schemas.openxmlformats.org/officeDocument/2006/relationships/image" Target="../media/image7.sv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9664"/>
            <a:ext cx="12192000" cy="6858000"/>
            <a:chOff x="0" y="0"/>
            <a:chExt cx="12192000" cy="6858000"/>
          </a:xfrm>
        </p:grpSpPr>
        <p:sp>
          <p:nvSpPr>
            <p:cNvPr id="44" name="矩形 4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799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pic>
          <p:nvPicPr>
            <p:cNvPr id="54" name="图形 53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 flipV="1">
              <a:off x="0" y="5132446"/>
              <a:ext cx="12192000" cy="1725554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311150" y="285750"/>
              <a:ext cx="11569700" cy="6286500"/>
            </a:xfrm>
            <a:prstGeom prst="rect">
              <a:avLst/>
            </a:prstGeom>
            <a:solidFill>
              <a:srgbClr val="FFF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 flipV="1">
              <a:off x="506284" y="493585"/>
              <a:ext cx="11179432" cy="701420"/>
              <a:chOff x="506284" y="5572649"/>
              <a:chExt cx="11179432" cy="701420"/>
            </a:xfrm>
          </p:grpSpPr>
          <p:pic>
            <p:nvPicPr>
              <p:cNvPr id="50" name="图形 49"/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06284" y="5572649"/>
                <a:ext cx="701419" cy="701419"/>
              </a:xfrm>
              <a:prstGeom prst="rect">
                <a:avLst/>
              </a:prstGeom>
            </p:spPr>
          </p:pic>
          <p:pic>
            <p:nvPicPr>
              <p:cNvPr id="51" name="图形 50"/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10984297" y="5572650"/>
                <a:ext cx="701419" cy="701419"/>
              </a:xfrm>
              <a:prstGeom prst="rect">
                <a:avLst/>
              </a:prstGeom>
            </p:spPr>
          </p:pic>
        </p:grpSp>
        <p:grpSp>
          <p:nvGrpSpPr>
            <p:cNvPr id="55" name="组合 54"/>
            <p:cNvGrpSpPr/>
            <p:nvPr/>
          </p:nvGrpSpPr>
          <p:grpSpPr>
            <a:xfrm>
              <a:off x="506284" y="5662995"/>
              <a:ext cx="11179432" cy="701420"/>
              <a:chOff x="506284" y="5572649"/>
              <a:chExt cx="11179432" cy="701420"/>
            </a:xfrm>
          </p:grpSpPr>
          <p:pic>
            <p:nvPicPr>
              <p:cNvPr id="56" name="图形 55"/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06284" y="5572649"/>
                <a:ext cx="701419" cy="701419"/>
              </a:xfrm>
              <a:prstGeom prst="rect">
                <a:avLst/>
              </a:prstGeom>
            </p:spPr>
          </p:pic>
          <p:pic>
            <p:nvPicPr>
              <p:cNvPr id="57" name="图形 56"/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H="1">
                <a:off x="10984297" y="5572650"/>
                <a:ext cx="701419" cy="701419"/>
              </a:xfrm>
              <a:prstGeom prst="rect">
                <a:avLst/>
              </a:prstGeom>
            </p:spPr>
          </p:pic>
        </p:grpSp>
      </p:grpSp>
      <p:sp>
        <p:nvSpPr>
          <p:cNvPr id="61" name="Oval 58"/>
          <p:cNvSpPr/>
          <p:nvPr/>
        </p:nvSpPr>
        <p:spPr>
          <a:xfrm>
            <a:off x="3046232" y="1514372"/>
            <a:ext cx="6099537" cy="3829256"/>
          </a:xfrm>
          <a:custGeom>
            <a:avLst/>
            <a:gdLst>
              <a:gd name="T0" fmla="*/ 2357 w 2416"/>
              <a:gd name="T1" fmla="*/ 389 h 1519"/>
              <a:gd name="T2" fmla="*/ 1236 w 2416"/>
              <a:gd name="T3" fmla="*/ 6 h 1519"/>
              <a:gd name="T4" fmla="*/ 1180 w 2416"/>
              <a:gd name="T5" fmla="*/ 6 h 1519"/>
              <a:gd name="T6" fmla="*/ 59 w 2416"/>
              <a:gd name="T7" fmla="*/ 389 h 1519"/>
              <a:gd name="T8" fmla="*/ 0 w 2416"/>
              <a:gd name="T9" fmla="*/ 471 h 1519"/>
              <a:gd name="T10" fmla="*/ 59 w 2416"/>
              <a:gd name="T11" fmla="*/ 553 h 1519"/>
              <a:gd name="T12" fmla="*/ 495 w 2416"/>
              <a:gd name="T13" fmla="*/ 701 h 1519"/>
              <a:gd name="T14" fmla="*/ 495 w 2416"/>
              <a:gd name="T15" fmla="*/ 1153 h 1519"/>
              <a:gd name="T16" fmla="*/ 517 w 2416"/>
              <a:gd name="T17" fmla="*/ 1211 h 1519"/>
              <a:gd name="T18" fmla="*/ 1213 w 2416"/>
              <a:gd name="T19" fmla="*/ 1519 h 1519"/>
              <a:gd name="T20" fmla="*/ 1898 w 2416"/>
              <a:gd name="T21" fmla="*/ 1223 h 1519"/>
              <a:gd name="T22" fmla="*/ 1921 w 2416"/>
              <a:gd name="T23" fmla="*/ 1164 h 1519"/>
              <a:gd name="T24" fmla="*/ 1921 w 2416"/>
              <a:gd name="T25" fmla="*/ 702 h 1519"/>
              <a:gd name="T26" fmla="*/ 2101 w 2416"/>
              <a:gd name="T27" fmla="*/ 640 h 1519"/>
              <a:gd name="T28" fmla="*/ 2101 w 2416"/>
              <a:gd name="T29" fmla="*/ 858 h 1519"/>
              <a:gd name="T30" fmla="*/ 2068 w 2416"/>
              <a:gd name="T31" fmla="*/ 926 h 1519"/>
              <a:gd name="T32" fmla="*/ 2068 w 2416"/>
              <a:gd name="T33" fmla="*/ 1138 h 1519"/>
              <a:gd name="T34" fmla="*/ 2155 w 2416"/>
              <a:gd name="T35" fmla="*/ 1224 h 1519"/>
              <a:gd name="T36" fmla="*/ 2241 w 2416"/>
              <a:gd name="T37" fmla="*/ 1138 h 1519"/>
              <a:gd name="T38" fmla="*/ 2241 w 2416"/>
              <a:gd name="T39" fmla="*/ 926 h 1519"/>
              <a:gd name="T40" fmla="*/ 2208 w 2416"/>
              <a:gd name="T41" fmla="*/ 858 h 1519"/>
              <a:gd name="T42" fmla="*/ 2208 w 2416"/>
              <a:gd name="T43" fmla="*/ 604 h 1519"/>
              <a:gd name="T44" fmla="*/ 2357 w 2416"/>
              <a:gd name="T45" fmla="*/ 553 h 1519"/>
              <a:gd name="T46" fmla="*/ 2416 w 2416"/>
              <a:gd name="T47" fmla="*/ 471 h 1519"/>
              <a:gd name="T48" fmla="*/ 2357 w 2416"/>
              <a:gd name="T49" fmla="*/ 389 h 1519"/>
              <a:gd name="T50" fmla="*/ 1748 w 2416"/>
              <a:gd name="T51" fmla="*/ 1128 h 1519"/>
              <a:gd name="T52" fmla="*/ 1213 w 2416"/>
              <a:gd name="T53" fmla="*/ 1345 h 1519"/>
              <a:gd name="T54" fmla="*/ 668 w 2416"/>
              <a:gd name="T55" fmla="*/ 1118 h 1519"/>
              <a:gd name="T56" fmla="*/ 668 w 2416"/>
              <a:gd name="T57" fmla="*/ 760 h 1519"/>
              <a:gd name="T58" fmla="*/ 1183 w 2416"/>
              <a:gd name="T59" fmla="*/ 935 h 1519"/>
              <a:gd name="T60" fmla="*/ 1211 w 2416"/>
              <a:gd name="T61" fmla="*/ 939 h 1519"/>
              <a:gd name="T62" fmla="*/ 1239 w 2416"/>
              <a:gd name="T63" fmla="*/ 935 h 1519"/>
              <a:gd name="T64" fmla="*/ 1748 w 2416"/>
              <a:gd name="T65" fmla="*/ 761 h 1519"/>
              <a:gd name="T66" fmla="*/ 1748 w 2416"/>
              <a:gd name="T67" fmla="*/ 1128 h 1519"/>
              <a:gd name="T68" fmla="*/ 1210 w 2416"/>
              <a:gd name="T69" fmla="*/ 761 h 1519"/>
              <a:gd name="T70" fmla="*/ 356 w 2416"/>
              <a:gd name="T71" fmla="*/ 470 h 1519"/>
              <a:gd name="T72" fmla="*/ 1208 w 2416"/>
              <a:gd name="T73" fmla="*/ 180 h 1519"/>
              <a:gd name="T74" fmla="*/ 2061 w 2416"/>
              <a:gd name="T75" fmla="*/ 471 h 1519"/>
              <a:gd name="T76" fmla="*/ 1210 w 2416"/>
              <a:gd name="T77" fmla="*/ 761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16" h="1519">
                <a:moveTo>
                  <a:pt x="2357" y="389"/>
                </a:moveTo>
                <a:lnTo>
                  <a:pt x="1236" y="6"/>
                </a:lnTo>
                <a:cubicBezTo>
                  <a:pt x="1218" y="0"/>
                  <a:pt x="1198" y="0"/>
                  <a:pt x="1180" y="6"/>
                </a:cubicBezTo>
                <a:lnTo>
                  <a:pt x="59" y="389"/>
                </a:lnTo>
                <a:cubicBezTo>
                  <a:pt x="24" y="400"/>
                  <a:pt x="0" y="433"/>
                  <a:pt x="0" y="471"/>
                </a:cubicBezTo>
                <a:cubicBezTo>
                  <a:pt x="0" y="508"/>
                  <a:pt x="24" y="541"/>
                  <a:pt x="59" y="553"/>
                </a:cubicBezTo>
                <a:lnTo>
                  <a:pt x="495" y="701"/>
                </a:lnTo>
                <a:lnTo>
                  <a:pt x="495" y="1153"/>
                </a:lnTo>
                <a:cubicBezTo>
                  <a:pt x="495" y="1174"/>
                  <a:pt x="503" y="1195"/>
                  <a:pt x="517" y="1211"/>
                </a:cubicBezTo>
                <a:cubicBezTo>
                  <a:pt x="695" y="1406"/>
                  <a:pt x="949" y="1519"/>
                  <a:pt x="1213" y="1519"/>
                </a:cubicBezTo>
                <a:cubicBezTo>
                  <a:pt x="1475" y="1519"/>
                  <a:pt x="1718" y="1414"/>
                  <a:pt x="1898" y="1223"/>
                </a:cubicBezTo>
                <a:cubicBezTo>
                  <a:pt x="1913" y="1207"/>
                  <a:pt x="1921" y="1186"/>
                  <a:pt x="1921" y="1164"/>
                </a:cubicBezTo>
                <a:lnTo>
                  <a:pt x="1921" y="702"/>
                </a:lnTo>
                <a:lnTo>
                  <a:pt x="2101" y="640"/>
                </a:lnTo>
                <a:lnTo>
                  <a:pt x="2101" y="858"/>
                </a:lnTo>
                <a:cubicBezTo>
                  <a:pt x="2081" y="874"/>
                  <a:pt x="2068" y="898"/>
                  <a:pt x="2068" y="926"/>
                </a:cubicBezTo>
                <a:lnTo>
                  <a:pt x="2068" y="1138"/>
                </a:lnTo>
                <a:cubicBezTo>
                  <a:pt x="2068" y="1185"/>
                  <a:pt x="2107" y="1224"/>
                  <a:pt x="2155" y="1224"/>
                </a:cubicBezTo>
                <a:cubicBezTo>
                  <a:pt x="2203" y="1224"/>
                  <a:pt x="2241" y="1185"/>
                  <a:pt x="2241" y="1138"/>
                </a:cubicBezTo>
                <a:lnTo>
                  <a:pt x="2241" y="926"/>
                </a:lnTo>
                <a:cubicBezTo>
                  <a:pt x="2241" y="898"/>
                  <a:pt x="2228" y="874"/>
                  <a:pt x="2208" y="858"/>
                </a:cubicBezTo>
                <a:lnTo>
                  <a:pt x="2208" y="604"/>
                </a:lnTo>
                <a:lnTo>
                  <a:pt x="2357" y="553"/>
                </a:lnTo>
                <a:cubicBezTo>
                  <a:pt x="2393" y="541"/>
                  <a:pt x="2416" y="508"/>
                  <a:pt x="2416" y="471"/>
                </a:cubicBezTo>
                <a:cubicBezTo>
                  <a:pt x="2416" y="433"/>
                  <a:pt x="2392" y="400"/>
                  <a:pt x="2357" y="389"/>
                </a:cubicBezTo>
                <a:close/>
                <a:moveTo>
                  <a:pt x="1748" y="1128"/>
                </a:moveTo>
                <a:cubicBezTo>
                  <a:pt x="1604" y="1268"/>
                  <a:pt x="1415" y="1345"/>
                  <a:pt x="1213" y="1345"/>
                </a:cubicBezTo>
                <a:cubicBezTo>
                  <a:pt x="1009" y="1345"/>
                  <a:pt x="812" y="1263"/>
                  <a:pt x="668" y="1118"/>
                </a:cubicBezTo>
                <a:lnTo>
                  <a:pt x="668" y="760"/>
                </a:lnTo>
                <a:lnTo>
                  <a:pt x="1183" y="935"/>
                </a:lnTo>
                <a:cubicBezTo>
                  <a:pt x="1192" y="938"/>
                  <a:pt x="1201" y="939"/>
                  <a:pt x="1211" y="939"/>
                </a:cubicBezTo>
                <a:cubicBezTo>
                  <a:pt x="1220" y="939"/>
                  <a:pt x="1229" y="938"/>
                  <a:pt x="1239" y="935"/>
                </a:cubicBezTo>
                <a:lnTo>
                  <a:pt x="1748" y="761"/>
                </a:lnTo>
                <a:lnTo>
                  <a:pt x="1748" y="1128"/>
                </a:lnTo>
                <a:close/>
                <a:moveTo>
                  <a:pt x="1210" y="761"/>
                </a:moveTo>
                <a:lnTo>
                  <a:pt x="356" y="470"/>
                </a:lnTo>
                <a:lnTo>
                  <a:pt x="1208" y="180"/>
                </a:lnTo>
                <a:lnTo>
                  <a:pt x="2061" y="471"/>
                </a:lnTo>
                <a:lnTo>
                  <a:pt x="1210" y="761"/>
                </a:lnTo>
                <a:close/>
              </a:path>
            </a:pathLst>
          </a:custGeom>
          <a:solidFill>
            <a:srgbClr val="FEF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11150" y="2339038"/>
            <a:ext cx="11569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i="0" dirty="0">
                <a:solidFill>
                  <a:srgbClr val="526AAB"/>
                </a:solidFill>
                <a:effectLst/>
                <a:highlight>
                  <a:srgbClr val="FFFFFF"/>
                </a:highlight>
                <a:latin typeface="Amasis MT Pro Black" panose="02040A04050005020304" pitchFamily="18" charset="0"/>
              </a:rPr>
              <a:t>Software </a:t>
            </a:r>
            <a:r>
              <a:rPr lang="en-US" altLang="zh-CN" sz="54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Design </a:t>
            </a:r>
            <a:r>
              <a:rPr lang="en-US" sz="5400" b="1" i="0" dirty="0">
                <a:solidFill>
                  <a:srgbClr val="526AAB"/>
                </a:solidFill>
                <a:effectLst/>
                <a:highlight>
                  <a:srgbClr val="F7F7F7"/>
                </a:highlight>
                <a:latin typeface="Amasis MT Pro Black" panose="02040A04050005020304" pitchFamily="18" charset="0"/>
              </a:rPr>
              <a:t>Patterns</a:t>
            </a:r>
            <a:r>
              <a:rPr lang="en-US" altLang="zh-CN" sz="54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&amp; </a:t>
            </a:r>
            <a:r>
              <a:rPr lang="en-US" sz="5400" b="1" i="0" dirty="0">
                <a:solidFill>
                  <a:srgbClr val="526AAB"/>
                </a:solidFill>
                <a:effectLst/>
                <a:highlight>
                  <a:srgbClr val="FFFFFF"/>
                </a:highlight>
                <a:latin typeface="Amasis MT Pro Black" panose="02040A04050005020304" pitchFamily="18" charset="0"/>
              </a:rPr>
              <a:t>Software </a:t>
            </a:r>
            <a:r>
              <a:rPr lang="en-US" sz="5400" b="1" i="0" dirty="0">
                <a:solidFill>
                  <a:srgbClr val="526AAB"/>
                </a:solidFill>
                <a:effectLst/>
                <a:highlight>
                  <a:srgbClr val="F7F7F7"/>
                </a:highlight>
                <a:latin typeface="Amasis MT Pro Black" panose="02040A04050005020304" pitchFamily="18" charset="0"/>
              </a:rPr>
              <a:t>Architecture Patterns</a:t>
            </a:r>
            <a:endParaRPr lang="zh-CN" altLang="en-US" sz="54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pic>
        <p:nvPicPr>
          <p:cNvPr id="63" name="图形 62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93678" y="4078654"/>
            <a:ext cx="4604645" cy="182563"/>
          </a:xfrm>
          <a:prstGeom prst="rect">
            <a:avLst/>
          </a:prstGeom>
        </p:spPr>
      </p:pic>
      <p:grpSp>
        <p:nvGrpSpPr>
          <p:cNvPr id="82" name="组合 81"/>
          <p:cNvGrpSpPr/>
          <p:nvPr/>
        </p:nvGrpSpPr>
        <p:grpSpPr>
          <a:xfrm>
            <a:off x="4940300" y="1846531"/>
            <a:ext cx="2311400" cy="498372"/>
            <a:chOff x="4940300" y="1652353"/>
            <a:chExt cx="2311400" cy="498372"/>
          </a:xfrm>
        </p:grpSpPr>
        <p:sp>
          <p:nvSpPr>
            <p:cNvPr id="65" name="椭圆 64"/>
            <p:cNvSpPr/>
            <p:nvPr/>
          </p:nvSpPr>
          <p:spPr>
            <a:xfrm>
              <a:off x="4940300" y="1652353"/>
              <a:ext cx="498372" cy="498372"/>
            </a:xfrm>
            <a:prstGeom prst="ellipse">
              <a:avLst/>
            </a:prstGeom>
            <a:solidFill>
              <a:srgbClr val="F799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5544643" y="1652353"/>
              <a:ext cx="498372" cy="498372"/>
            </a:xfrm>
            <a:prstGeom prst="ellipse">
              <a:avLst/>
            </a:prstGeom>
            <a:solidFill>
              <a:srgbClr val="F799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6148986" y="1652353"/>
              <a:ext cx="498372" cy="498372"/>
            </a:xfrm>
            <a:prstGeom prst="ellipse">
              <a:avLst/>
            </a:prstGeom>
            <a:solidFill>
              <a:srgbClr val="F799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6753328" y="1652353"/>
              <a:ext cx="498372" cy="498372"/>
            </a:xfrm>
            <a:prstGeom prst="ellipse">
              <a:avLst/>
            </a:prstGeom>
            <a:solidFill>
              <a:srgbClr val="F799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</p:grpSp>
      <p:sp>
        <p:nvSpPr>
          <p:cNvPr id="88" name="矩形: 圆角 87"/>
          <p:cNvSpPr/>
          <p:nvPr/>
        </p:nvSpPr>
        <p:spPr>
          <a:xfrm>
            <a:off x="4933270" y="5148012"/>
            <a:ext cx="3089853" cy="573875"/>
          </a:xfrm>
          <a:prstGeom prst="roundRect">
            <a:avLst>
              <a:gd name="adj" fmla="val 50000"/>
            </a:avLst>
          </a:prstGeom>
          <a:solidFill>
            <a:srgbClr val="526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masis MT Pro Black" panose="02040A04050005020304" pitchFamily="18" charset="0"/>
                <a:cs typeface="Roboto Black" panose="02000000000000000000" charset="0"/>
              </a:rPr>
              <a:t>Ahmed El-Hendy El-</a:t>
            </a:r>
            <a:r>
              <a:rPr lang="en-US" altLang="zh-CN" sz="1400" dirty="0" err="1">
                <a:latin typeface="Amasis MT Pro Black" panose="02040A04050005020304" pitchFamily="18" charset="0"/>
                <a:cs typeface="Roboto Black" panose="02000000000000000000" charset="0"/>
              </a:rPr>
              <a:t>Desokey</a:t>
            </a:r>
            <a:endParaRPr lang="en-US" altLang="zh-CN" sz="1400" dirty="0"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291559" y="1640764"/>
            <a:ext cx="10299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02 </a:t>
            </a:r>
            <a:r>
              <a:rPr lang="en-US" altLang="zh-CN" sz="4000" dirty="0">
                <a:solidFill>
                  <a:srgbClr val="526AAB"/>
                </a:solidFill>
                <a:latin typeface="Amasis MT Pro Black" panose="02040A04050005020304" pitchFamily="18" charset="0"/>
                <a:cs typeface="Manrope SemiBold" charset="0"/>
              </a:rPr>
              <a:t>Structural Design Patterns :-</a:t>
            </a:r>
            <a:r>
              <a:rPr lang="en-US" altLang="zh-CN" sz="40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</a:t>
            </a:r>
            <a:endParaRPr lang="zh-CN" altLang="en-US" sz="40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3" name="矩形 42">
            <a:extLst>
              <a:ext uri="{FF2B5EF4-FFF2-40B4-BE49-F238E27FC236}">
                <a16:creationId xmlns:a16="http://schemas.microsoft.com/office/drawing/2014/main" id="{E4FE2156-FFA9-38FE-4813-D3F09E8033C7}"/>
              </a:ext>
            </a:extLst>
          </p:cNvPr>
          <p:cNvSpPr/>
          <p:nvPr/>
        </p:nvSpPr>
        <p:spPr>
          <a:xfrm>
            <a:off x="946150" y="190511"/>
            <a:ext cx="10299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02 </a:t>
            </a:r>
            <a:r>
              <a:rPr lang="en-US" altLang="zh-CN" sz="4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Design Patterns Classification</a:t>
            </a:r>
            <a:endParaRPr lang="zh-CN" altLang="en-US" sz="400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  <a:p>
            <a:pPr algn="ctr"/>
            <a:endParaRPr lang="zh-CN" altLang="en-US" sz="40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17" name="文本框 68">
            <a:extLst>
              <a:ext uri="{FF2B5EF4-FFF2-40B4-BE49-F238E27FC236}">
                <a16:creationId xmlns:a16="http://schemas.microsoft.com/office/drawing/2014/main" id="{C4E7D034-E732-1780-1370-94010F830698}"/>
              </a:ext>
            </a:extLst>
          </p:cNvPr>
          <p:cNvSpPr txBox="1"/>
          <p:nvPr/>
        </p:nvSpPr>
        <p:spPr>
          <a:xfrm>
            <a:off x="1236123" y="961250"/>
            <a:ext cx="9058251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Design Patterns can be classified into three categories :-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5" name="文本框 68">
            <a:extLst>
              <a:ext uri="{FF2B5EF4-FFF2-40B4-BE49-F238E27FC236}">
                <a16:creationId xmlns:a16="http://schemas.microsoft.com/office/drawing/2014/main" id="{AB3DEA47-0AEB-3ACD-FFC9-6AAA4AE77D08}"/>
              </a:ext>
            </a:extLst>
          </p:cNvPr>
          <p:cNvSpPr txBox="1"/>
          <p:nvPr/>
        </p:nvSpPr>
        <p:spPr>
          <a:xfrm>
            <a:off x="582276" y="2465227"/>
            <a:ext cx="10783812" cy="279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dirty="0">
                <a:solidFill>
                  <a:srgbClr val="F79976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 </a:t>
            </a:r>
            <a:r>
              <a:rPr lang="en-US" altLang="zh-CN" sz="2400" dirty="0">
                <a:solidFill>
                  <a:srgbClr val="444444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Structural design patterns in software engineering </a:t>
            </a:r>
            <a:r>
              <a:rPr lang="en-US" altLang="zh-CN" sz="2400" dirty="0">
                <a:solidFill>
                  <a:srgbClr val="444444"/>
                </a:solidFill>
                <a:highlight>
                  <a:srgbClr val="F79976"/>
                </a:highlight>
                <a:latin typeface="Amasis MT Pro Black" panose="02040A04050005020304" pitchFamily="18" charset="0"/>
                <a:ea typeface="+mn-ea"/>
                <a:cs typeface="Manrope SemiBold" charset="0"/>
              </a:rPr>
              <a:t>provide ways to create relationships between different entities in a design.</a:t>
            </a:r>
          </a:p>
          <a:p>
            <a:endParaRPr lang="en-US" altLang="zh-CN" sz="2400" dirty="0">
              <a:solidFill>
                <a:srgbClr val="444444"/>
              </a:solidFill>
              <a:latin typeface="Amasis MT Pro Black" panose="02040A04050005020304" pitchFamily="18" charset="0"/>
              <a:ea typeface="+mn-ea"/>
              <a:cs typeface="Manrope SemiBold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dirty="0">
                <a:solidFill>
                  <a:srgbClr val="F79976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 </a:t>
            </a:r>
            <a:r>
              <a:rPr lang="en-US" altLang="zh-CN" sz="2400" dirty="0">
                <a:solidFill>
                  <a:srgbClr val="444444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This  ease the design by </a:t>
            </a:r>
            <a:r>
              <a:rPr lang="en-US" altLang="zh-CN" sz="2400" dirty="0">
                <a:solidFill>
                  <a:srgbClr val="444444"/>
                </a:solidFill>
                <a:highlight>
                  <a:srgbClr val="F79976"/>
                </a:highlight>
                <a:latin typeface="Amasis MT Pro Black" panose="02040A04050005020304" pitchFamily="18" charset="0"/>
                <a:ea typeface="+mn-ea"/>
                <a:cs typeface="Manrope SemiBold" charset="0"/>
              </a:rPr>
              <a:t>identifying a simple way to realize relationships between entities.</a:t>
            </a:r>
            <a:endParaRPr lang="zh-CN" altLang="en-US" sz="2400" dirty="0">
              <a:solidFill>
                <a:srgbClr val="444444"/>
              </a:solidFill>
              <a:highlight>
                <a:srgbClr val="F79976"/>
              </a:highlight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18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291559" y="1640764"/>
            <a:ext cx="10299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02 </a:t>
            </a:r>
            <a:r>
              <a:rPr lang="en-US" altLang="zh-CN" sz="4000" dirty="0">
                <a:solidFill>
                  <a:srgbClr val="526AAB"/>
                </a:solidFill>
                <a:latin typeface="Amasis MT Pro Black" panose="02040A04050005020304" pitchFamily="18" charset="0"/>
                <a:cs typeface="Manrope SemiBold" charset="0"/>
              </a:rPr>
              <a:t>Structural Design Patterns :-</a:t>
            </a:r>
            <a:r>
              <a:rPr lang="en-US" altLang="zh-CN" sz="40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</a:t>
            </a:r>
            <a:endParaRPr lang="zh-CN" altLang="en-US" sz="40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3" name="矩形 42">
            <a:extLst>
              <a:ext uri="{FF2B5EF4-FFF2-40B4-BE49-F238E27FC236}">
                <a16:creationId xmlns:a16="http://schemas.microsoft.com/office/drawing/2014/main" id="{E4FE2156-FFA9-38FE-4813-D3F09E8033C7}"/>
              </a:ext>
            </a:extLst>
          </p:cNvPr>
          <p:cNvSpPr/>
          <p:nvPr/>
        </p:nvSpPr>
        <p:spPr>
          <a:xfrm>
            <a:off x="946150" y="190511"/>
            <a:ext cx="10299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02 </a:t>
            </a:r>
            <a:r>
              <a:rPr lang="en-US" altLang="zh-CN" sz="4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Design Patterns Classification</a:t>
            </a:r>
            <a:endParaRPr lang="zh-CN" altLang="en-US" sz="400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  <a:p>
            <a:pPr algn="ctr"/>
            <a:endParaRPr lang="zh-CN" altLang="en-US" sz="40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17" name="文本框 68">
            <a:extLst>
              <a:ext uri="{FF2B5EF4-FFF2-40B4-BE49-F238E27FC236}">
                <a16:creationId xmlns:a16="http://schemas.microsoft.com/office/drawing/2014/main" id="{C4E7D034-E732-1780-1370-94010F830698}"/>
              </a:ext>
            </a:extLst>
          </p:cNvPr>
          <p:cNvSpPr txBox="1"/>
          <p:nvPr/>
        </p:nvSpPr>
        <p:spPr>
          <a:xfrm>
            <a:off x="1236123" y="961250"/>
            <a:ext cx="9058251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Design Patterns can be classified into three categories :-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EC8BA1-4A16-F2C7-F41C-067C70BF4F7D}"/>
              </a:ext>
            </a:extLst>
          </p:cNvPr>
          <p:cNvSpPr/>
          <p:nvPr/>
        </p:nvSpPr>
        <p:spPr>
          <a:xfrm>
            <a:off x="3991897" y="2475464"/>
            <a:ext cx="4208206" cy="474213"/>
          </a:xfrm>
          <a:prstGeom prst="rect">
            <a:avLst/>
          </a:prstGeom>
          <a:solidFill>
            <a:srgbClr val="F799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Structural Design Patterns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2A4561-4B91-EB5B-3832-350620997ECF}"/>
              </a:ext>
            </a:extLst>
          </p:cNvPr>
          <p:cNvSpPr/>
          <p:nvPr/>
        </p:nvSpPr>
        <p:spPr>
          <a:xfrm>
            <a:off x="1236123" y="4110905"/>
            <a:ext cx="1676400" cy="474213"/>
          </a:xfrm>
          <a:prstGeom prst="rect">
            <a:avLst/>
          </a:prstGeom>
          <a:solidFill>
            <a:srgbClr val="F799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AD8F83-4DCC-A8B8-99A1-5ED62F9D21FC}"/>
              </a:ext>
            </a:extLst>
          </p:cNvPr>
          <p:cNvSpPr/>
          <p:nvPr/>
        </p:nvSpPr>
        <p:spPr>
          <a:xfrm>
            <a:off x="3875675" y="4110905"/>
            <a:ext cx="1676400" cy="474213"/>
          </a:xfrm>
          <a:prstGeom prst="rect">
            <a:avLst/>
          </a:prstGeom>
          <a:solidFill>
            <a:srgbClr val="F799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Composite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5C4E77-1BA8-C1D0-314B-34C032CCE700}"/>
              </a:ext>
            </a:extLst>
          </p:cNvPr>
          <p:cNvSpPr/>
          <p:nvPr/>
        </p:nvSpPr>
        <p:spPr>
          <a:xfrm>
            <a:off x="2492477" y="5216230"/>
            <a:ext cx="1676400" cy="474213"/>
          </a:xfrm>
          <a:prstGeom prst="rect">
            <a:avLst/>
          </a:prstGeom>
          <a:solidFill>
            <a:srgbClr val="F799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B0D7FE-8FA2-3AE4-AAE5-C45C77CECD0E}"/>
              </a:ext>
            </a:extLst>
          </p:cNvPr>
          <p:cNvSpPr/>
          <p:nvPr/>
        </p:nvSpPr>
        <p:spPr>
          <a:xfrm>
            <a:off x="7747073" y="5216230"/>
            <a:ext cx="1676400" cy="474213"/>
          </a:xfrm>
          <a:prstGeom prst="rect">
            <a:avLst/>
          </a:prstGeom>
          <a:solidFill>
            <a:srgbClr val="F799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Flyweight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71767-CD98-D8C0-9E9A-4DEBBFEF3C15}"/>
              </a:ext>
            </a:extLst>
          </p:cNvPr>
          <p:cNvSpPr/>
          <p:nvPr/>
        </p:nvSpPr>
        <p:spPr>
          <a:xfrm>
            <a:off x="9154779" y="4110905"/>
            <a:ext cx="1801098" cy="474213"/>
          </a:xfrm>
          <a:prstGeom prst="rect">
            <a:avLst/>
          </a:prstGeom>
          <a:solidFill>
            <a:srgbClr val="F799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4985FC-8CB5-823C-4670-8AF727C633D7}"/>
              </a:ext>
            </a:extLst>
          </p:cNvPr>
          <p:cNvSpPr/>
          <p:nvPr/>
        </p:nvSpPr>
        <p:spPr>
          <a:xfrm>
            <a:off x="6515227" y="4110905"/>
            <a:ext cx="1676400" cy="474213"/>
          </a:xfrm>
          <a:prstGeom prst="rect">
            <a:avLst/>
          </a:prstGeom>
          <a:solidFill>
            <a:srgbClr val="F799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Decorator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C8A63C8-59A8-37D8-0B16-1657D3638171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3504548" y="1519453"/>
            <a:ext cx="1161228" cy="4021677"/>
          </a:xfrm>
          <a:prstGeom prst="bentConnector3">
            <a:avLst>
              <a:gd name="adj1" fmla="val 26292"/>
            </a:avLst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AEEC9DD-6131-6424-64E7-4EE2EC891CD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4824324" y="2839229"/>
            <a:ext cx="1161228" cy="1382125"/>
          </a:xfrm>
          <a:prstGeom prst="bentConnector3">
            <a:avLst>
              <a:gd name="adj1" fmla="val 62701"/>
            </a:avLst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BEF9526-5EEE-D93D-AE5B-F8E4E522B04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5400000">
            <a:off x="3580063" y="2700292"/>
            <a:ext cx="2266553" cy="2765323"/>
          </a:xfrm>
          <a:prstGeom prst="bentConnector3">
            <a:avLst>
              <a:gd name="adj1" fmla="val 23105"/>
            </a:avLst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6A605C-8846-79FF-53D7-EDE773B2C87F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rot="16200000" flipH="1">
            <a:off x="7495050" y="1550627"/>
            <a:ext cx="1161228" cy="3959328"/>
          </a:xfrm>
          <a:prstGeom prst="bentConnector3">
            <a:avLst>
              <a:gd name="adj1" fmla="val 26292"/>
            </a:avLst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A788DF4-98BA-9928-69BD-A42A6DD7725A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rot="16200000" flipH="1">
            <a:off x="6144099" y="2901577"/>
            <a:ext cx="1161228" cy="1257427"/>
          </a:xfrm>
          <a:prstGeom prst="bentConnector3">
            <a:avLst>
              <a:gd name="adj1" fmla="val 62701"/>
            </a:avLst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C015DAF-B64C-3203-D615-FB342AAF2D43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rot="16200000" flipH="1">
            <a:off x="6207360" y="2838316"/>
            <a:ext cx="2266553" cy="2489273"/>
          </a:xfrm>
          <a:prstGeom prst="bentConnector3">
            <a:avLst>
              <a:gd name="adj1" fmla="val 23104"/>
            </a:avLst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62570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88490" y="77436"/>
            <a:ext cx="120150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05 </a:t>
            </a:r>
            <a:r>
              <a:rPr lang="en-US" sz="4800" b="0" i="0" dirty="0">
                <a:solidFill>
                  <a:srgbClr val="526AAB"/>
                </a:solidFill>
                <a:effectLst/>
                <a:highlight>
                  <a:srgbClr val="FFFFFF"/>
                </a:highlight>
                <a:latin typeface="Amasis MT Pro Black" panose="02040A04050005020304" pitchFamily="18" charset="0"/>
              </a:rPr>
              <a:t>Adapter</a:t>
            </a:r>
            <a:r>
              <a:rPr lang="en-US" altLang="zh-CN" sz="4800" dirty="0">
                <a:solidFill>
                  <a:srgbClr val="526AAB"/>
                </a:solidFill>
                <a:latin typeface="Amasis MT Pro Black" panose="02040A04050005020304" pitchFamily="18" charset="0"/>
                <a:cs typeface="Manrope SemiBold" charset="0"/>
              </a:rPr>
              <a:t> Pattern</a:t>
            </a:r>
            <a:r>
              <a:rPr lang="en-US" altLang="zh-CN" sz="48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</a:t>
            </a:r>
            <a:endParaRPr lang="zh-CN" altLang="en-US" sz="48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2" name="文本框 68">
            <a:extLst>
              <a:ext uri="{FF2B5EF4-FFF2-40B4-BE49-F238E27FC236}">
                <a16:creationId xmlns:a16="http://schemas.microsoft.com/office/drawing/2014/main" id="{70E6CADB-A621-2875-EE80-FB1BCE0A140C}"/>
              </a:ext>
            </a:extLst>
          </p:cNvPr>
          <p:cNvSpPr txBox="1"/>
          <p:nvPr/>
        </p:nvSpPr>
        <p:spPr>
          <a:xfrm>
            <a:off x="582276" y="1734595"/>
            <a:ext cx="10783812" cy="123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F79976"/>
                </a:solidFill>
                <a:effectLst/>
                <a:highlight>
                  <a:srgbClr val="FFFFFF"/>
                </a:highlight>
                <a:latin typeface="Amasis MT Pro Black" panose="02040A04050005020304" pitchFamily="18" charset="0"/>
              </a:rPr>
              <a:t> </a:t>
            </a:r>
            <a:r>
              <a:rPr lang="en-US" sz="20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Amasis MT Pro Black" panose="02040A04050005020304" pitchFamily="18" charset="0"/>
              </a:rPr>
              <a:t>Adapter is a structural design pattern that </a:t>
            </a:r>
            <a:r>
              <a:rPr lang="en-US" sz="2000" b="0" i="0" dirty="0">
                <a:solidFill>
                  <a:srgbClr val="444444"/>
                </a:solidFill>
                <a:effectLst/>
                <a:highlight>
                  <a:srgbClr val="F79976"/>
                </a:highlight>
                <a:latin typeface="Amasis MT Pro Black" panose="02040A04050005020304" pitchFamily="18" charset="0"/>
              </a:rPr>
              <a:t>allows objects with incompatible interfaces to </a:t>
            </a: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79976"/>
                </a:highlight>
                <a:latin typeface="Amasis MT Pro Black" panose="02040A04050005020304" pitchFamily="18" charset="0"/>
              </a:rPr>
              <a:t>interact</a:t>
            </a:r>
            <a:r>
              <a:rPr lang="en-US" sz="2000" b="0" i="0" dirty="0">
                <a:solidFill>
                  <a:srgbClr val="444444"/>
                </a:solidFill>
                <a:effectLst/>
                <a:highlight>
                  <a:srgbClr val="F79976"/>
                </a:highlight>
                <a:latin typeface="Amasis MT Pro Black" panose="02040A04050005020304" pitchFamily="18" charset="0"/>
              </a:rPr>
              <a:t>.</a:t>
            </a:r>
          </a:p>
        </p:txBody>
      </p:sp>
      <p:sp>
        <p:nvSpPr>
          <p:cNvPr id="3" name="文本框 68">
            <a:extLst>
              <a:ext uri="{FF2B5EF4-FFF2-40B4-BE49-F238E27FC236}">
                <a16:creationId xmlns:a16="http://schemas.microsoft.com/office/drawing/2014/main" id="{6645AAF3-21AE-B1AF-090C-6D8BA9FA8D72}"/>
              </a:ext>
            </a:extLst>
          </p:cNvPr>
          <p:cNvSpPr txBox="1"/>
          <p:nvPr/>
        </p:nvSpPr>
        <p:spPr>
          <a:xfrm>
            <a:off x="582276" y="3653561"/>
            <a:ext cx="10783812" cy="123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79976"/>
                </a:solidFill>
                <a:latin typeface="Amasis MT Pro Black" panose="02040A04050005020304" pitchFamily="18" charset="0"/>
              </a:rPr>
              <a:t> 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Amasis MT Pro Black" panose="02040A04050005020304" pitchFamily="18" charset="0"/>
              </a:rPr>
              <a:t>The </a:t>
            </a:r>
            <a:r>
              <a:rPr lang="en-US" sz="2000" b="1" i="0" dirty="0">
                <a:solidFill>
                  <a:srgbClr val="242424"/>
                </a:solidFill>
                <a:effectLst/>
                <a:latin typeface="Amasis MT Pro Black" panose="02040A04050005020304" pitchFamily="18" charset="0"/>
              </a:rPr>
              <a:t>Adapter Design Pattern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Amasis MT Pro Black" panose="02040A04050005020304" pitchFamily="18" charset="0"/>
              </a:rPr>
              <a:t> acts as a </a:t>
            </a: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79976"/>
                </a:highlight>
                <a:latin typeface="Amasis MT Pro Black" panose="02040A04050005020304" pitchFamily="18" charset="0"/>
              </a:rPr>
              <a:t>bridge between two incompatible interfaces, allowing them to work together.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1203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42">
            <a:extLst>
              <a:ext uri="{FF2B5EF4-FFF2-40B4-BE49-F238E27FC236}">
                <a16:creationId xmlns:a16="http://schemas.microsoft.com/office/drawing/2014/main" id="{E4FE2156-FFA9-38FE-4813-D3F09E8033C7}"/>
              </a:ext>
            </a:extLst>
          </p:cNvPr>
          <p:cNvSpPr/>
          <p:nvPr/>
        </p:nvSpPr>
        <p:spPr>
          <a:xfrm>
            <a:off x="638882" y="1258629"/>
            <a:ext cx="3255096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600" kern="12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+mj-cs"/>
              </a:rPr>
              <a:t>06</a:t>
            </a:r>
            <a:r>
              <a:rPr lang="en-US" altLang="zh-CN" sz="6600" kern="1200" dirty="0">
                <a:solidFill>
                  <a:schemeClr val="tx1"/>
                </a:solidFill>
                <a:latin typeface="Amasis MT Pro Black" panose="02040A04050005020304" pitchFamily="18" charset="0"/>
                <a:ea typeface="+mj-ea"/>
                <a:cs typeface="+mj-cs"/>
              </a:rPr>
              <a:t> </a:t>
            </a:r>
            <a:r>
              <a:rPr lang="en-US" altLang="zh-CN" sz="6600" b="1" kern="12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+mj-cs"/>
              </a:rPr>
              <a:t>Code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zh-CN" sz="6600" kern="1200" dirty="0">
              <a:solidFill>
                <a:schemeClr val="tx1"/>
              </a:solidFill>
              <a:latin typeface="Amasis MT Pro Black" panose="02040A04050005020304" pitchFamily="18" charset="0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17FDD-923F-62A1-A440-E6FF54B6EB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0" t="11281" r="65833" b="33334"/>
          <a:stretch/>
        </p:blipFill>
        <p:spPr>
          <a:xfrm>
            <a:off x="5672846" y="558480"/>
            <a:ext cx="5559159" cy="57410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017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2"/>
          <p:cNvSpPr/>
          <p:nvPr/>
        </p:nvSpPr>
        <p:spPr>
          <a:xfrm>
            <a:off x="157316" y="109879"/>
            <a:ext cx="4074192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400" b="1" kern="12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+mj-cs"/>
              </a:rPr>
              <a:t>07</a:t>
            </a:r>
            <a:endParaRPr lang="en-US" altLang="zh-CN" sz="5400" b="1" kern="1200" dirty="0">
              <a:solidFill>
                <a:schemeClr val="tx1"/>
              </a:solidFill>
              <a:latin typeface="Amasis MT Pro Black" panose="02040A04050005020304" pitchFamily="18" charset="0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i="0" kern="1200" dirty="0">
                <a:solidFill>
                  <a:srgbClr val="526AAB"/>
                </a:solidFill>
                <a:effectLst/>
                <a:highlight>
                  <a:srgbClr val="FFFFFF"/>
                </a:highlight>
                <a:latin typeface="Amasis MT Pro Black" panose="02040A04050005020304" pitchFamily="18" charset="0"/>
                <a:ea typeface="+mj-ea"/>
                <a:cs typeface="+mj-cs"/>
              </a:rPr>
              <a:t>Real-World Analogy </a:t>
            </a:r>
            <a:endParaRPr lang="en-US" altLang="zh-CN" sz="5400" b="1" kern="12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+mj-cs"/>
            </a:endParaRPr>
          </a:p>
        </p:txBody>
      </p:sp>
      <p:pic>
        <p:nvPicPr>
          <p:cNvPr id="13" name="Picture 12" descr="A diagram of a diagram of a couple of blue dice&#10;&#10;Description automatically generated">
            <a:extLst>
              <a:ext uri="{FF2B5EF4-FFF2-40B4-BE49-F238E27FC236}">
                <a16:creationId xmlns:a16="http://schemas.microsoft.com/office/drawing/2014/main" id="{3F058BD4-F84D-CDCF-298C-BA97E391C6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4"/>
          <a:stretch/>
        </p:blipFill>
        <p:spPr>
          <a:xfrm>
            <a:off x="4654296" y="630936"/>
            <a:ext cx="7114917" cy="4167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182347-DAB1-0B29-5368-7920A444A2D2}"/>
              </a:ext>
            </a:extLst>
          </p:cNvPr>
          <p:cNvSpPr txBox="1">
            <a:spLocks/>
          </p:cNvSpPr>
          <p:nvPr/>
        </p:nvSpPr>
        <p:spPr>
          <a:xfrm>
            <a:off x="4654296" y="4877233"/>
            <a:ext cx="6894576" cy="1428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Manrope SemiBold" charset="0"/>
                <a:cs typeface="Roboto Black" panose="02000000000000000000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Manrope SemiBold" charset="0"/>
                <a:cs typeface="Roboto Black" panose="02000000000000000000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Manrope SemiBold" charset="0"/>
                <a:cs typeface="Roboto Black" panose="02000000000000000000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Manrope SemiBold" charset="0"/>
                <a:cs typeface="Roboto Black" panose="02000000000000000000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Manrope SemiBold" charset="0"/>
                <a:cs typeface="Roboto Black" panose="02000000000000000000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F79976"/>
                </a:solidFill>
                <a:latin typeface="Amasis MT Pro Black" panose="02040A04050005020304" pitchFamily="18" charset="0"/>
                <a:ea typeface="+mn-ea"/>
                <a:cs typeface="+mn-cs"/>
              </a:rPr>
              <a:t> </a:t>
            </a:r>
            <a:r>
              <a:rPr lang="en-US" sz="2200" dirty="0">
                <a:latin typeface="Amasis MT Pro Black" panose="02040A04050005020304" pitchFamily="18" charset="0"/>
                <a:ea typeface="+mn-ea"/>
                <a:cs typeface="+mn-cs"/>
              </a:rPr>
              <a:t>real-world </a:t>
            </a:r>
            <a:r>
              <a:rPr lang="en-US" sz="2200" b="1" dirty="0">
                <a:latin typeface="Amasis MT Pro Black" panose="02040A04050005020304" pitchFamily="18" charset="0"/>
                <a:ea typeface="+mn-ea"/>
                <a:cs typeface="+mn-cs"/>
              </a:rPr>
              <a:t>adapter</a:t>
            </a:r>
            <a:r>
              <a:rPr lang="en-US" sz="2200" dirty="0">
                <a:latin typeface="Amasis MT Pro Black" panose="02040A04050005020304" pitchFamily="18" charset="0"/>
                <a:ea typeface="+mn-ea"/>
                <a:cs typeface="+mn-cs"/>
              </a:rPr>
              <a:t> is used to connect two different pieces of equipment that cannot be connected directly. 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F499F0-2ADE-D6C3-03CE-E0A07017B0C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Roboto Black" panose="02000000000000000000" charset="0"/>
              </a:defRPr>
            </a:lvl1pPr>
          </a:lstStyle>
          <a:p>
            <a:endParaRPr lang="en-US" dirty="0">
              <a:latin typeface="Amasis MT Pro Black" panose="02040A040500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7715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291559" y="1640764"/>
            <a:ext cx="10299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03 </a:t>
            </a:r>
            <a:r>
              <a:rPr lang="en-US" altLang="zh-CN" sz="4000" dirty="0">
                <a:solidFill>
                  <a:srgbClr val="526AAB"/>
                </a:solidFill>
                <a:latin typeface="Amasis MT Pro Black" panose="02040A04050005020304" pitchFamily="18" charset="0"/>
                <a:cs typeface="Manrope SemiBold" charset="0"/>
              </a:rPr>
              <a:t>Behavioral Design Patterns :-</a:t>
            </a:r>
            <a:r>
              <a:rPr lang="en-US" altLang="zh-CN" sz="40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</a:t>
            </a:r>
            <a:endParaRPr lang="zh-CN" altLang="en-US" sz="40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3" name="矩形 42">
            <a:extLst>
              <a:ext uri="{FF2B5EF4-FFF2-40B4-BE49-F238E27FC236}">
                <a16:creationId xmlns:a16="http://schemas.microsoft.com/office/drawing/2014/main" id="{E4FE2156-FFA9-38FE-4813-D3F09E8033C7}"/>
              </a:ext>
            </a:extLst>
          </p:cNvPr>
          <p:cNvSpPr/>
          <p:nvPr/>
        </p:nvSpPr>
        <p:spPr>
          <a:xfrm>
            <a:off x="946150" y="190511"/>
            <a:ext cx="10299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02 </a:t>
            </a:r>
            <a:r>
              <a:rPr lang="en-US" altLang="zh-CN" sz="4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Design Patterns Classification</a:t>
            </a:r>
            <a:endParaRPr lang="zh-CN" altLang="en-US" sz="400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  <a:p>
            <a:pPr algn="ctr"/>
            <a:endParaRPr lang="zh-CN" altLang="en-US" sz="40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17" name="文本框 68">
            <a:extLst>
              <a:ext uri="{FF2B5EF4-FFF2-40B4-BE49-F238E27FC236}">
                <a16:creationId xmlns:a16="http://schemas.microsoft.com/office/drawing/2014/main" id="{C4E7D034-E732-1780-1370-94010F830698}"/>
              </a:ext>
            </a:extLst>
          </p:cNvPr>
          <p:cNvSpPr txBox="1"/>
          <p:nvPr/>
        </p:nvSpPr>
        <p:spPr>
          <a:xfrm>
            <a:off x="1236123" y="961250"/>
            <a:ext cx="9058251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Design Patterns can be classified into three categories :-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2" name="文本框 68">
            <a:extLst>
              <a:ext uri="{FF2B5EF4-FFF2-40B4-BE49-F238E27FC236}">
                <a16:creationId xmlns:a16="http://schemas.microsoft.com/office/drawing/2014/main" id="{70E6CADB-A621-2875-EE80-FB1BCE0A140C}"/>
              </a:ext>
            </a:extLst>
          </p:cNvPr>
          <p:cNvSpPr txBox="1"/>
          <p:nvPr/>
        </p:nvSpPr>
        <p:spPr>
          <a:xfrm>
            <a:off x="290052" y="2406234"/>
            <a:ext cx="11611896" cy="279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dirty="0">
                <a:solidFill>
                  <a:srgbClr val="F79976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 </a:t>
            </a:r>
            <a:r>
              <a:rPr lang="en-US" altLang="zh-CN" sz="2400" dirty="0">
                <a:solidFill>
                  <a:srgbClr val="444444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B</a:t>
            </a:r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ehavioral design patterns in software engineering focus on </a:t>
            </a:r>
            <a:r>
              <a:rPr lang="en-US" altLang="zh-CN" sz="2400" dirty="0">
                <a:highlight>
                  <a:srgbClr val="F79976"/>
                </a:highlight>
                <a:latin typeface="Amasis MT Pro Black" panose="02040A04050005020304" pitchFamily="18" charset="0"/>
                <a:ea typeface="+mn-ea"/>
                <a:cs typeface="Manrope SemiBold" charset="0"/>
              </a:rPr>
              <a:t>improving communication and interaction between objects in a system.</a:t>
            </a:r>
          </a:p>
          <a:p>
            <a:endParaRPr lang="en-US" altLang="zh-CN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dirty="0">
                <a:solidFill>
                  <a:srgbClr val="F79976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 </a:t>
            </a:r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These design patterns </a:t>
            </a:r>
            <a:r>
              <a:rPr lang="en-US" altLang="zh-CN" sz="2400" dirty="0">
                <a:highlight>
                  <a:srgbClr val="F79976"/>
                </a:highlight>
                <a:latin typeface="Amasis MT Pro Black" panose="02040A04050005020304" pitchFamily="18" charset="0"/>
                <a:ea typeface="+mn-ea"/>
                <a:cs typeface="Manrope SemiBold" charset="0"/>
              </a:rPr>
              <a:t>promote flexibility, scalability, and maintainability in software development.</a:t>
            </a:r>
            <a:endParaRPr lang="zh-CN" altLang="en-US" sz="2400" dirty="0">
              <a:highlight>
                <a:srgbClr val="F79976"/>
              </a:highlight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9537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291559" y="1640764"/>
            <a:ext cx="10299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03 </a:t>
            </a:r>
            <a:r>
              <a:rPr lang="en-US" altLang="zh-CN" sz="4000" dirty="0">
                <a:solidFill>
                  <a:srgbClr val="526AAB"/>
                </a:solidFill>
                <a:latin typeface="Amasis MT Pro Black" panose="02040A04050005020304" pitchFamily="18" charset="0"/>
                <a:cs typeface="Manrope SemiBold" charset="0"/>
              </a:rPr>
              <a:t>Behavioral Design Patterns :-</a:t>
            </a:r>
            <a:r>
              <a:rPr lang="en-US" altLang="zh-CN" sz="40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</a:t>
            </a:r>
            <a:endParaRPr lang="zh-CN" altLang="en-US" sz="40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3" name="矩形 42">
            <a:extLst>
              <a:ext uri="{FF2B5EF4-FFF2-40B4-BE49-F238E27FC236}">
                <a16:creationId xmlns:a16="http://schemas.microsoft.com/office/drawing/2014/main" id="{E4FE2156-FFA9-38FE-4813-D3F09E8033C7}"/>
              </a:ext>
            </a:extLst>
          </p:cNvPr>
          <p:cNvSpPr/>
          <p:nvPr/>
        </p:nvSpPr>
        <p:spPr>
          <a:xfrm>
            <a:off x="946150" y="190511"/>
            <a:ext cx="10299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02 </a:t>
            </a:r>
            <a:r>
              <a:rPr lang="en-US" altLang="zh-CN" sz="4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Design Patterns Classification</a:t>
            </a:r>
            <a:endParaRPr lang="zh-CN" altLang="en-US" sz="400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  <a:p>
            <a:pPr algn="ctr"/>
            <a:endParaRPr lang="zh-CN" altLang="en-US" sz="40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17" name="文本框 68">
            <a:extLst>
              <a:ext uri="{FF2B5EF4-FFF2-40B4-BE49-F238E27FC236}">
                <a16:creationId xmlns:a16="http://schemas.microsoft.com/office/drawing/2014/main" id="{C4E7D034-E732-1780-1370-94010F830698}"/>
              </a:ext>
            </a:extLst>
          </p:cNvPr>
          <p:cNvSpPr txBox="1"/>
          <p:nvPr/>
        </p:nvSpPr>
        <p:spPr>
          <a:xfrm>
            <a:off x="1236123" y="961250"/>
            <a:ext cx="9058251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Design Patterns can be classified into three categories :-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EC8BA1-4A16-F2C7-F41C-067C70BF4F7D}"/>
              </a:ext>
            </a:extLst>
          </p:cNvPr>
          <p:cNvSpPr/>
          <p:nvPr/>
        </p:nvSpPr>
        <p:spPr>
          <a:xfrm>
            <a:off x="3991897" y="2475464"/>
            <a:ext cx="4208206" cy="474213"/>
          </a:xfrm>
          <a:prstGeom prst="rect">
            <a:avLst/>
          </a:prstGeom>
          <a:solidFill>
            <a:srgbClr val="F799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Behavioral Design Patterns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2A4561-4B91-EB5B-3832-350620997ECF}"/>
              </a:ext>
            </a:extLst>
          </p:cNvPr>
          <p:cNvSpPr/>
          <p:nvPr/>
        </p:nvSpPr>
        <p:spPr>
          <a:xfrm>
            <a:off x="1236123" y="4110905"/>
            <a:ext cx="1676400" cy="474213"/>
          </a:xfrm>
          <a:prstGeom prst="rect">
            <a:avLst/>
          </a:prstGeom>
          <a:solidFill>
            <a:srgbClr val="F799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AD8F83-4DCC-A8B8-99A1-5ED62F9D21FC}"/>
              </a:ext>
            </a:extLst>
          </p:cNvPr>
          <p:cNvSpPr/>
          <p:nvPr/>
        </p:nvSpPr>
        <p:spPr>
          <a:xfrm>
            <a:off x="3747859" y="4110905"/>
            <a:ext cx="2011680" cy="474213"/>
          </a:xfrm>
          <a:prstGeom prst="rect">
            <a:avLst/>
          </a:prstGeom>
          <a:solidFill>
            <a:srgbClr val="F799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5C4E77-1BA8-C1D0-314B-34C032CCE700}"/>
              </a:ext>
            </a:extLst>
          </p:cNvPr>
          <p:cNvSpPr/>
          <p:nvPr/>
        </p:nvSpPr>
        <p:spPr>
          <a:xfrm>
            <a:off x="2320414" y="5216230"/>
            <a:ext cx="1917290" cy="474213"/>
          </a:xfrm>
          <a:prstGeom prst="rect">
            <a:avLst/>
          </a:prstGeom>
          <a:solidFill>
            <a:srgbClr val="F799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B0D7FE-8FA2-3AE4-AAE5-C45C77CECD0E}"/>
              </a:ext>
            </a:extLst>
          </p:cNvPr>
          <p:cNvSpPr/>
          <p:nvPr/>
        </p:nvSpPr>
        <p:spPr>
          <a:xfrm>
            <a:off x="7747073" y="5216230"/>
            <a:ext cx="1676400" cy="474213"/>
          </a:xfrm>
          <a:prstGeom prst="rect">
            <a:avLst/>
          </a:prstGeom>
          <a:solidFill>
            <a:srgbClr val="F799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71767-CD98-D8C0-9E9A-4DEBBFEF3C15}"/>
              </a:ext>
            </a:extLst>
          </p:cNvPr>
          <p:cNvSpPr/>
          <p:nvPr/>
        </p:nvSpPr>
        <p:spPr>
          <a:xfrm>
            <a:off x="9154779" y="4110905"/>
            <a:ext cx="1801098" cy="474213"/>
          </a:xfrm>
          <a:prstGeom prst="rect">
            <a:avLst/>
          </a:prstGeom>
          <a:solidFill>
            <a:srgbClr val="F799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 Object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4985FC-8CB5-823C-4670-8AF727C633D7}"/>
              </a:ext>
            </a:extLst>
          </p:cNvPr>
          <p:cNvSpPr/>
          <p:nvPr/>
        </p:nvSpPr>
        <p:spPr>
          <a:xfrm>
            <a:off x="6462538" y="4110905"/>
            <a:ext cx="1729089" cy="474213"/>
          </a:xfrm>
          <a:prstGeom prst="rect">
            <a:avLst/>
          </a:prstGeom>
          <a:solidFill>
            <a:srgbClr val="F799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Strategy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C8A63C8-59A8-37D8-0B16-1657D3638171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3504548" y="1519453"/>
            <a:ext cx="1161228" cy="4021677"/>
          </a:xfrm>
          <a:prstGeom prst="bentConnector3">
            <a:avLst>
              <a:gd name="adj1" fmla="val 26292"/>
            </a:avLst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AEEC9DD-6131-6424-64E7-4EE2EC891CD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4844236" y="2859141"/>
            <a:ext cx="1161228" cy="1342301"/>
          </a:xfrm>
          <a:prstGeom prst="bentConnector3">
            <a:avLst>
              <a:gd name="adj1" fmla="val 62701"/>
            </a:avLst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BEF9526-5EEE-D93D-AE5B-F8E4E522B04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5400000">
            <a:off x="3554254" y="2674483"/>
            <a:ext cx="2266553" cy="2816941"/>
          </a:xfrm>
          <a:prstGeom prst="bentConnector3">
            <a:avLst>
              <a:gd name="adj1" fmla="val 23538"/>
            </a:avLst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6A605C-8846-79FF-53D7-EDE773B2C87F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rot="16200000" flipH="1">
            <a:off x="7495050" y="1550627"/>
            <a:ext cx="1161228" cy="3959328"/>
          </a:xfrm>
          <a:prstGeom prst="bentConnector3">
            <a:avLst>
              <a:gd name="adj1" fmla="val 26292"/>
            </a:avLst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A788DF4-98BA-9928-69BD-A42A6DD7725A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rot="16200000" flipH="1">
            <a:off x="6130927" y="2914749"/>
            <a:ext cx="1161228" cy="1231083"/>
          </a:xfrm>
          <a:prstGeom prst="bentConnector3">
            <a:avLst>
              <a:gd name="adj1" fmla="val 62701"/>
            </a:avLst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C015DAF-B64C-3203-D615-FB342AAF2D43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rot="16200000" flipH="1">
            <a:off x="6207360" y="2838316"/>
            <a:ext cx="2266553" cy="2489273"/>
          </a:xfrm>
          <a:prstGeom prst="bentConnector3">
            <a:avLst>
              <a:gd name="adj1" fmla="val 22670"/>
            </a:avLst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51133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88490" y="77436"/>
            <a:ext cx="120150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08 </a:t>
            </a:r>
            <a:r>
              <a:rPr lang="en-US" sz="4800" b="0" i="0" dirty="0">
                <a:solidFill>
                  <a:srgbClr val="526AAB"/>
                </a:solidFill>
                <a:effectLst/>
                <a:highlight>
                  <a:srgbClr val="FFFFFF"/>
                </a:highlight>
                <a:latin typeface="Amasis MT Pro Black" panose="02040A04050005020304" pitchFamily="18" charset="0"/>
              </a:rPr>
              <a:t>Strategy</a:t>
            </a:r>
            <a:r>
              <a:rPr lang="en-US" altLang="zh-CN" sz="4800" dirty="0">
                <a:solidFill>
                  <a:srgbClr val="526AAB"/>
                </a:solidFill>
                <a:latin typeface="Amasis MT Pro Black" panose="02040A04050005020304" pitchFamily="18" charset="0"/>
                <a:cs typeface="Manrope SemiBold" charset="0"/>
              </a:rPr>
              <a:t> Pattern</a:t>
            </a:r>
            <a:r>
              <a:rPr lang="en-US" altLang="zh-CN" sz="48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</a:t>
            </a:r>
            <a:endParaRPr lang="zh-CN" altLang="en-US" sz="48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3" name="文本框 68">
            <a:extLst>
              <a:ext uri="{FF2B5EF4-FFF2-40B4-BE49-F238E27FC236}">
                <a16:creationId xmlns:a16="http://schemas.microsoft.com/office/drawing/2014/main" id="{6645AAF3-21AE-B1AF-090C-6D8BA9FA8D72}"/>
              </a:ext>
            </a:extLst>
          </p:cNvPr>
          <p:cNvSpPr txBox="1"/>
          <p:nvPr/>
        </p:nvSpPr>
        <p:spPr>
          <a:xfrm>
            <a:off x="306975" y="973760"/>
            <a:ext cx="11019785" cy="9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79976"/>
                </a:solidFill>
                <a:latin typeface="Amasis MT Pro Black" panose="02040A040500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masis MT Pro Black" panose="02040A04050005020304" pitchFamily="18" charset="0"/>
              </a:rPr>
              <a:t>Strategy is a behavioral design pattern that turns a set of behaviors into objects and makes them interchangeable inside interfaces.</a:t>
            </a:r>
          </a:p>
        </p:txBody>
      </p:sp>
      <p:sp>
        <p:nvSpPr>
          <p:cNvPr id="7" name="矩形 42">
            <a:extLst>
              <a:ext uri="{FF2B5EF4-FFF2-40B4-BE49-F238E27FC236}">
                <a16:creationId xmlns:a16="http://schemas.microsoft.com/office/drawing/2014/main" id="{B1590C9E-ACAA-20B6-59E8-B33CD7B0DC56}"/>
              </a:ext>
            </a:extLst>
          </p:cNvPr>
          <p:cNvSpPr/>
          <p:nvPr/>
        </p:nvSpPr>
        <p:spPr>
          <a:xfrm>
            <a:off x="-405296" y="2048804"/>
            <a:ext cx="120150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09 </a:t>
            </a:r>
            <a:r>
              <a:rPr lang="en-US" altLang="zh-CN" sz="48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Advantages </a:t>
            </a:r>
            <a:endParaRPr lang="zh-CN" altLang="en-US" sz="48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175F7-4238-B4AD-1D24-3FE17479F87A}"/>
              </a:ext>
            </a:extLst>
          </p:cNvPr>
          <p:cNvSpPr txBox="1"/>
          <p:nvPr/>
        </p:nvSpPr>
        <p:spPr>
          <a:xfrm>
            <a:off x="265471" y="2785186"/>
            <a:ext cx="11690555" cy="3731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F79976"/>
                </a:solidFill>
                <a:effectLst/>
                <a:latin typeface="Amasis MT Pro Black" panose="02040A04050005020304" pitchFamily="18" charset="0"/>
              </a:rPr>
              <a:t>Open/Closed Principle: 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Amasis MT Pro Black" panose="02040A04050005020304" pitchFamily="18" charset="0"/>
              </a:rPr>
              <a:t>It's always easy to </a:t>
            </a: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79976"/>
                </a:highlight>
                <a:latin typeface="Amasis MT Pro Black" panose="02040A04050005020304" pitchFamily="18" charset="0"/>
              </a:rPr>
              <a:t>introduce new strategies without needing to modify the client’s existing code.</a:t>
            </a:r>
          </a:p>
          <a:p>
            <a:pPr>
              <a:lnSpc>
                <a:spcPct val="150000"/>
              </a:lnSpc>
            </a:pPr>
            <a:endParaRPr lang="en-US" sz="2000" b="0" i="0" dirty="0">
              <a:solidFill>
                <a:srgbClr val="242424"/>
              </a:solidFill>
              <a:effectLst/>
              <a:latin typeface="Amasis MT Pro Black" panose="02040A040500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F79976"/>
                </a:solidFill>
                <a:effectLst/>
                <a:latin typeface="Amasis MT Pro Black" panose="02040A04050005020304" pitchFamily="18" charset="0"/>
              </a:rPr>
              <a:t>Isolation: 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Amasis MT Pro Black" panose="02040A04050005020304" pitchFamily="18" charset="0"/>
              </a:rPr>
              <a:t>The specific implementation details of algorithms can be </a:t>
            </a: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79976"/>
                </a:highlight>
                <a:latin typeface="Amasis MT Pro Black" panose="02040A04050005020304" pitchFamily="18" charset="0"/>
              </a:rPr>
              <a:t>isolated from the client’s code.</a:t>
            </a:r>
          </a:p>
          <a:p>
            <a:pPr>
              <a:lnSpc>
                <a:spcPct val="150000"/>
              </a:lnSpc>
            </a:pPr>
            <a:endParaRPr lang="en-US" sz="2000" b="0" i="0" dirty="0">
              <a:solidFill>
                <a:srgbClr val="242424"/>
              </a:solidFill>
              <a:effectLst/>
              <a:latin typeface="Amasis MT Pro Black" panose="02040A040500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F79976"/>
                </a:solidFill>
                <a:effectLst/>
                <a:latin typeface="Amasis MT Pro Black" panose="02040A04050005020304" pitchFamily="18" charset="0"/>
              </a:rPr>
              <a:t>Run-time Switching: 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Amasis MT Pro Black" panose="02040A04050005020304" pitchFamily="18" charset="0"/>
              </a:rPr>
              <a:t>The application can dynamically </a:t>
            </a: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79976"/>
                </a:highlight>
                <a:latin typeface="Amasis MT Pro Black" panose="02040A04050005020304" pitchFamily="18" charset="0"/>
              </a:rPr>
              <a:t>switch between strategies at runtime.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2235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2">
            <a:extLst>
              <a:ext uri="{FF2B5EF4-FFF2-40B4-BE49-F238E27FC236}">
                <a16:creationId xmlns:a16="http://schemas.microsoft.com/office/drawing/2014/main" id="{F2AF54EA-95EF-93EA-8479-5563E73C794F}"/>
              </a:ext>
            </a:extLst>
          </p:cNvPr>
          <p:cNvSpPr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+mj-cs"/>
              </a:rPr>
              <a:t>10</a:t>
            </a:r>
            <a:endParaRPr lang="en-US" altLang="zh-CN" sz="4000" kern="1200" dirty="0">
              <a:solidFill>
                <a:schemeClr val="tx1"/>
              </a:solidFill>
              <a:latin typeface="Amasis MT Pro Black" panose="02040A04050005020304" pitchFamily="18" charset="0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kern="12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+mj-cs"/>
              </a:rPr>
              <a:t>CODE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9BB05-DA8D-0C72-6164-BAE3F6BB47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13" t="13620" r="46370" b="30466"/>
          <a:stretch/>
        </p:blipFill>
        <p:spPr>
          <a:xfrm>
            <a:off x="545238" y="1324643"/>
            <a:ext cx="7608304" cy="42796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5426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矩形 4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799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pic>
          <p:nvPicPr>
            <p:cNvPr id="54" name="图形 53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 flipV="1">
              <a:off x="0" y="5132446"/>
              <a:ext cx="12192000" cy="1725554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311150" y="285750"/>
              <a:ext cx="11569700" cy="6286500"/>
            </a:xfrm>
            <a:prstGeom prst="rect">
              <a:avLst/>
            </a:prstGeom>
            <a:solidFill>
              <a:srgbClr val="FFF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 flipV="1">
              <a:off x="506284" y="493585"/>
              <a:ext cx="11179432" cy="701420"/>
              <a:chOff x="506284" y="5572649"/>
              <a:chExt cx="11179432" cy="701420"/>
            </a:xfrm>
          </p:grpSpPr>
          <p:pic>
            <p:nvPicPr>
              <p:cNvPr id="50" name="图形 49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6284" y="5572649"/>
                <a:ext cx="701419" cy="701419"/>
              </a:xfrm>
              <a:prstGeom prst="rect">
                <a:avLst/>
              </a:prstGeom>
            </p:spPr>
          </p:pic>
          <p:pic>
            <p:nvPicPr>
              <p:cNvPr id="51" name="图形 50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10984297" y="5572650"/>
                <a:ext cx="701419" cy="701419"/>
              </a:xfrm>
              <a:prstGeom prst="rect">
                <a:avLst/>
              </a:prstGeom>
            </p:spPr>
          </p:pic>
        </p:grpSp>
        <p:grpSp>
          <p:nvGrpSpPr>
            <p:cNvPr id="55" name="组合 54"/>
            <p:cNvGrpSpPr/>
            <p:nvPr/>
          </p:nvGrpSpPr>
          <p:grpSpPr>
            <a:xfrm>
              <a:off x="506284" y="5662995"/>
              <a:ext cx="11179432" cy="701420"/>
              <a:chOff x="506284" y="5572649"/>
              <a:chExt cx="11179432" cy="701420"/>
            </a:xfrm>
          </p:grpSpPr>
          <p:pic>
            <p:nvPicPr>
              <p:cNvPr id="56" name="图形 55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06284" y="5572649"/>
                <a:ext cx="701419" cy="701419"/>
              </a:xfrm>
              <a:prstGeom prst="rect">
                <a:avLst/>
              </a:prstGeom>
            </p:spPr>
          </p:pic>
          <p:pic>
            <p:nvPicPr>
              <p:cNvPr id="57" name="图形 56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10984297" y="5572650"/>
                <a:ext cx="701419" cy="701419"/>
              </a:xfrm>
              <a:prstGeom prst="rect">
                <a:avLst/>
              </a:prstGeom>
            </p:spPr>
          </p:pic>
        </p:grpSp>
      </p:grpSp>
      <p:sp>
        <p:nvSpPr>
          <p:cNvPr id="61" name="Oval 58"/>
          <p:cNvSpPr/>
          <p:nvPr/>
        </p:nvSpPr>
        <p:spPr>
          <a:xfrm>
            <a:off x="3046232" y="1514372"/>
            <a:ext cx="6099537" cy="3829256"/>
          </a:xfrm>
          <a:custGeom>
            <a:avLst/>
            <a:gdLst>
              <a:gd name="T0" fmla="*/ 2357 w 2416"/>
              <a:gd name="T1" fmla="*/ 389 h 1519"/>
              <a:gd name="T2" fmla="*/ 1236 w 2416"/>
              <a:gd name="T3" fmla="*/ 6 h 1519"/>
              <a:gd name="T4" fmla="*/ 1180 w 2416"/>
              <a:gd name="T5" fmla="*/ 6 h 1519"/>
              <a:gd name="T6" fmla="*/ 59 w 2416"/>
              <a:gd name="T7" fmla="*/ 389 h 1519"/>
              <a:gd name="T8" fmla="*/ 0 w 2416"/>
              <a:gd name="T9" fmla="*/ 471 h 1519"/>
              <a:gd name="T10" fmla="*/ 59 w 2416"/>
              <a:gd name="T11" fmla="*/ 553 h 1519"/>
              <a:gd name="T12" fmla="*/ 495 w 2416"/>
              <a:gd name="T13" fmla="*/ 701 h 1519"/>
              <a:gd name="T14" fmla="*/ 495 w 2416"/>
              <a:gd name="T15" fmla="*/ 1153 h 1519"/>
              <a:gd name="T16" fmla="*/ 517 w 2416"/>
              <a:gd name="T17" fmla="*/ 1211 h 1519"/>
              <a:gd name="T18" fmla="*/ 1213 w 2416"/>
              <a:gd name="T19" fmla="*/ 1519 h 1519"/>
              <a:gd name="T20" fmla="*/ 1898 w 2416"/>
              <a:gd name="T21" fmla="*/ 1223 h 1519"/>
              <a:gd name="T22" fmla="*/ 1921 w 2416"/>
              <a:gd name="T23" fmla="*/ 1164 h 1519"/>
              <a:gd name="T24" fmla="*/ 1921 w 2416"/>
              <a:gd name="T25" fmla="*/ 702 h 1519"/>
              <a:gd name="T26" fmla="*/ 2101 w 2416"/>
              <a:gd name="T27" fmla="*/ 640 h 1519"/>
              <a:gd name="T28" fmla="*/ 2101 w 2416"/>
              <a:gd name="T29" fmla="*/ 858 h 1519"/>
              <a:gd name="T30" fmla="*/ 2068 w 2416"/>
              <a:gd name="T31" fmla="*/ 926 h 1519"/>
              <a:gd name="T32" fmla="*/ 2068 w 2416"/>
              <a:gd name="T33" fmla="*/ 1138 h 1519"/>
              <a:gd name="T34" fmla="*/ 2155 w 2416"/>
              <a:gd name="T35" fmla="*/ 1224 h 1519"/>
              <a:gd name="T36" fmla="*/ 2241 w 2416"/>
              <a:gd name="T37" fmla="*/ 1138 h 1519"/>
              <a:gd name="T38" fmla="*/ 2241 w 2416"/>
              <a:gd name="T39" fmla="*/ 926 h 1519"/>
              <a:gd name="T40" fmla="*/ 2208 w 2416"/>
              <a:gd name="T41" fmla="*/ 858 h 1519"/>
              <a:gd name="T42" fmla="*/ 2208 w 2416"/>
              <a:gd name="T43" fmla="*/ 604 h 1519"/>
              <a:gd name="T44" fmla="*/ 2357 w 2416"/>
              <a:gd name="T45" fmla="*/ 553 h 1519"/>
              <a:gd name="T46" fmla="*/ 2416 w 2416"/>
              <a:gd name="T47" fmla="*/ 471 h 1519"/>
              <a:gd name="T48" fmla="*/ 2357 w 2416"/>
              <a:gd name="T49" fmla="*/ 389 h 1519"/>
              <a:gd name="T50" fmla="*/ 1748 w 2416"/>
              <a:gd name="T51" fmla="*/ 1128 h 1519"/>
              <a:gd name="T52" fmla="*/ 1213 w 2416"/>
              <a:gd name="T53" fmla="*/ 1345 h 1519"/>
              <a:gd name="T54" fmla="*/ 668 w 2416"/>
              <a:gd name="T55" fmla="*/ 1118 h 1519"/>
              <a:gd name="T56" fmla="*/ 668 w 2416"/>
              <a:gd name="T57" fmla="*/ 760 h 1519"/>
              <a:gd name="T58" fmla="*/ 1183 w 2416"/>
              <a:gd name="T59" fmla="*/ 935 h 1519"/>
              <a:gd name="T60" fmla="*/ 1211 w 2416"/>
              <a:gd name="T61" fmla="*/ 939 h 1519"/>
              <a:gd name="T62" fmla="*/ 1239 w 2416"/>
              <a:gd name="T63" fmla="*/ 935 h 1519"/>
              <a:gd name="T64" fmla="*/ 1748 w 2416"/>
              <a:gd name="T65" fmla="*/ 761 h 1519"/>
              <a:gd name="T66" fmla="*/ 1748 w 2416"/>
              <a:gd name="T67" fmla="*/ 1128 h 1519"/>
              <a:gd name="T68" fmla="*/ 1210 w 2416"/>
              <a:gd name="T69" fmla="*/ 761 h 1519"/>
              <a:gd name="T70" fmla="*/ 356 w 2416"/>
              <a:gd name="T71" fmla="*/ 470 h 1519"/>
              <a:gd name="T72" fmla="*/ 1208 w 2416"/>
              <a:gd name="T73" fmla="*/ 180 h 1519"/>
              <a:gd name="T74" fmla="*/ 2061 w 2416"/>
              <a:gd name="T75" fmla="*/ 471 h 1519"/>
              <a:gd name="T76" fmla="*/ 1210 w 2416"/>
              <a:gd name="T77" fmla="*/ 761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16" h="1519">
                <a:moveTo>
                  <a:pt x="2357" y="389"/>
                </a:moveTo>
                <a:lnTo>
                  <a:pt x="1236" y="6"/>
                </a:lnTo>
                <a:cubicBezTo>
                  <a:pt x="1218" y="0"/>
                  <a:pt x="1198" y="0"/>
                  <a:pt x="1180" y="6"/>
                </a:cubicBezTo>
                <a:lnTo>
                  <a:pt x="59" y="389"/>
                </a:lnTo>
                <a:cubicBezTo>
                  <a:pt x="24" y="400"/>
                  <a:pt x="0" y="433"/>
                  <a:pt x="0" y="471"/>
                </a:cubicBezTo>
                <a:cubicBezTo>
                  <a:pt x="0" y="508"/>
                  <a:pt x="24" y="541"/>
                  <a:pt x="59" y="553"/>
                </a:cubicBezTo>
                <a:lnTo>
                  <a:pt x="495" y="701"/>
                </a:lnTo>
                <a:lnTo>
                  <a:pt x="495" y="1153"/>
                </a:lnTo>
                <a:cubicBezTo>
                  <a:pt x="495" y="1174"/>
                  <a:pt x="503" y="1195"/>
                  <a:pt x="517" y="1211"/>
                </a:cubicBezTo>
                <a:cubicBezTo>
                  <a:pt x="695" y="1406"/>
                  <a:pt x="949" y="1519"/>
                  <a:pt x="1213" y="1519"/>
                </a:cubicBezTo>
                <a:cubicBezTo>
                  <a:pt x="1475" y="1519"/>
                  <a:pt x="1718" y="1414"/>
                  <a:pt x="1898" y="1223"/>
                </a:cubicBezTo>
                <a:cubicBezTo>
                  <a:pt x="1913" y="1207"/>
                  <a:pt x="1921" y="1186"/>
                  <a:pt x="1921" y="1164"/>
                </a:cubicBezTo>
                <a:lnTo>
                  <a:pt x="1921" y="702"/>
                </a:lnTo>
                <a:lnTo>
                  <a:pt x="2101" y="640"/>
                </a:lnTo>
                <a:lnTo>
                  <a:pt x="2101" y="858"/>
                </a:lnTo>
                <a:cubicBezTo>
                  <a:pt x="2081" y="874"/>
                  <a:pt x="2068" y="898"/>
                  <a:pt x="2068" y="926"/>
                </a:cubicBezTo>
                <a:lnTo>
                  <a:pt x="2068" y="1138"/>
                </a:lnTo>
                <a:cubicBezTo>
                  <a:pt x="2068" y="1185"/>
                  <a:pt x="2107" y="1224"/>
                  <a:pt x="2155" y="1224"/>
                </a:cubicBezTo>
                <a:cubicBezTo>
                  <a:pt x="2203" y="1224"/>
                  <a:pt x="2241" y="1185"/>
                  <a:pt x="2241" y="1138"/>
                </a:cubicBezTo>
                <a:lnTo>
                  <a:pt x="2241" y="926"/>
                </a:lnTo>
                <a:cubicBezTo>
                  <a:pt x="2241" y="898"/>
                  <a:pt x="2228" y="874"/>
                  <a:pt x="2208" y="858"/>
                </a:cubicBezTo>
                <a:lnTo>
                  <a:pt x="2208" y="604"/>
                </a:lnTo>
                <a:lnTo>
                  <a:pt x="2357" y="553"/>
                </a:lnTo>
                <a:cubicBezTo>
                  <a:pt x="2393" y="541"/>
                  <a:pt x="2416" y="508"/>
                  <a:pt x="2416" y="471"/>
                </a:cubicBezTo>
                <a:cubicBezTo>
                  <a:pt x="2416" y="433"/>
                  <a:pt x="2392" y="400"/>
                  <a:pt x="2357" y="389"/>
                </a:cubicBezTo>
                <a:close/>
                <a:moveTo>
                  <a:pt x="1748" y="1128"/>
                </a:moveTo>
                <a:cubicBezTo>
                  <a:pt x="1604" y="1268"/>
                  <a:pt x="1415" y="1345"/>
                  <a:pt x="1213" y="1345"/>
                </a:cubicBezTo>
                <a:cubicBezTo>
                  <a:pt x="1009" y="1345"/>
                  <a:pt x="812" y="1263"/>
                  <a:pt x="668" y="1118"/>
                </a:cubicBezTo>
                <a:lnTo>
                  <a:pt x="668" y="760"/>
                </a:lnTo>
                <a:lnTo>
                  <a:pt x="1183" y="935"/>
                </a:lnTo>
                <a:cubicBezTo>
                  <a:pt x="1192" y="938"/>
                  <a:pt x="1201" y="939"/>
                  <a:pt x="1211" y="939"/>
                </a:cubicBezTo>
                <a:cubicBezTo>
                  <a:pt x="1220" y="939"/>
                  <a:pt x="1229" y="938"/>
                  <a:pt x="1239" y="935"/>
                </a:cubicBezTo>
                <a:lnTo>
                  <a:pt x="1748" y="761"/>
                </a:lnTo>
                <a:lnTo>
                  <a:pt x="1748" y="1128"/>
                </a:lnTo>
                <a:close/>
                <a:moveTo>
                  <a:pt x="1210" y="761"/>
                </a:moveTo>
                <a:lnTo>
                  <a:pt x="356" y="470"/>
                </a:lnTo>
                <a:lnTo>
                  <a:pt x="1208" y="180"/>
                </a:lnTo>
                <a:lnTo>
                  <a:pt x="2061" y="471"/>
                </a:lnTo>
                <a:lnTo>
                  <a:pt x="1210" y="761"/>
                </a:lnTo>
                <a:close/>
              </a:path>
            </a:pathLst>
          </a:custGeom>
          <a:solidFill>
            <a:srgbClr val="FEF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46150" y="304186"/>
            <a:ext cx="102997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Part 02</a:t>
            </a:r>
            <a:endParaRPr lang="zh-CN" altLang="en-US" sz="8800" dirty="0">
              <a:solidFill>
                <a:srgbClr val="F79976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2" name="矩形 69">
            <a:extLst>
              <a:ext uri="{FF2B5EF4-FFF2-40B4-BE49-F238E27FC236}">
                <a16:creationId xmlns:a16="http://schemas.microsoft.com/office/drawing/2014/main" id="{2E0976F4-4466-8745-1DD0-EEE122CB8B85}"/>
              </a:ext>
            </a:extLst>
          </p:cNvPr>
          <p:cNvSpPr/>
          <p:nvPr/>
        </p:nvSpPr>
        <p:spPr>
          <a:xfrm>
            <a:off x="364136" y="1599254"/>
            <a:ext cx="115696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Architecture Patterns OUTLINE</a:t>
            </a:r>
            <a:endParaRPr lang="zh-CN" altLang="en-US" sz="540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6" name="流程图: 接点 34">
            <a:extLst>
              <a:ext uri="{FF2B5EF4-FFF2-40B4-BE49-F238E27FC236}">
                <a16:creationId xmlns:a16="http://schemas.microsoft.com/office/drawing/2014/main" id="{BA730DA5-74EE-96E2-4BEB-163DB983281D}"/>
              </a:ext>
            </a:extLst>
          </p:cNvPr>
          <p:cNvSpPr/>
          <p:nvPr/>
        </p:nvSpPr>
        <p:spPr>
          <a:xfrm>
            <a:off x="6242796" y="2506991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-02-</a:t>
            </a:r>
            <a:endParaRPr lang="zh-CN" altLang="en-US" sz="1200" b="1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7" name="流程图: 接点 34">
            <a:extLst>
              <a:ext uri="{FF2B5EF4-FFF2-40B4-BE49-F238E27FC236}">
                <a16:creationId xmlns:a16="http://schemas.microsoft.com/office/drawing/2014/main" id="{3015F06F-4C00-6EF5-414A-DF53FD36F5EC}"/>
              </a:ext>
            </a:extLst>
          </p:cNvPr>
          <p:cNvSpPr/>
          <p:nvPr/>
        </p:nvSpPr>
        <p:spPr>
          <a:xfrm>
            <a:off x="6242796" y="3397275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-04-</a:t>
            </a:r>
          </a:p>
        </p:txBody>
      </p:sp>
      <p:sp>
        <p:nvSpPr>
          <p:cNvPr id="8" name="流程图: 接点 34">
            <a:extLst>
              <a:ext uri="{FF2B5EF4-FFF2-40B4-BE49-F238E27FC236}">
                <a16:creationId xmlns:a16="http://schemas.microsoft.com/office/drawing/2014/main" id="{B12215DC-37D6-244B-7911-DBB5AAA0B6E0}"/>
              </a:ext>
            </a:extLst>
          </p:cNvPr>
          <p:cNvSpPr/>
          <p:nvPr/>
        </p:nvSpPr>
        <p:spPr>
          <a:xfrm>
            <a:off x="858698" y="4259219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-05-</a:t>
            </a:r>
            <a:endParaRPr lang="zh-CN" altLang="en-US" sz="1200" b="1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9" name="流程图: 接点 34">
            <a:extLst>
              <a:ext uri="{FF2B5EF4-FFF2-40B4-BE49-F238E27FC236}">
                <a16:creationId xmlns:a16="http://schemas.microsoft.com/office/drawing/2014/main" id="{554218F9-9F15-6EBA-5A58-982D4B0DEA03}"/>
              </a:ext>
            </a:extLst>
          </p:cNvPr>
          <p:cNvSpPr/>
          <p:nvPr/>
        </p:nvSpPr>
        <p:spPr>
          <a:xfrm>
            <a:off x="858698" y="2527010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-01-</a:t>
            </a:r>
            <a:endParaRPr lang="zh-CN" altLang="en-US" sz="1200" b="1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10" name="流程图: 接点 34">
            <a:extLst>
              <a:ext uri="{FF2B5EF4-FFF2-40B4-BE49-F238E27FC236}">
                <a16:creationId xmlns:a16="http://schemas.microsoft.com/office/drawing/2014/main" id="{10535605-0911-A4AE-EC8A-55B85C2E9A10}"/>
              </a:ext>
            </a:extLst>
          </p:cNvPr>
          <p:cNvSpPr/>
          <p:nvPr/>
        </p:nvSpPr>
        <p:spPr>
          <a:xfrm>
            <a:off x="858698" y="3382918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-03-</a:t>
            </a:r>
            <a:endParaRPr lang="zh-CN" altLang="en-US" sz="1200" b="1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11" name="文本框 25">
            <a:extLst>
              <a:ext uri="{FF2B5EF4-FFF2-40B4-BE49-F238E27FC236}">
                <a16:creationId xmlns:a16="http://schemas.microsoft.com/office/drawing/2014/main" id="{17BB07CD-AFD5-8042-F04D-BD8B4B944102}"/>
              </a:ext>
            </a:extLst>
          </p:cNvPr>
          <p:cNvSpPr txBox="1"/>
          <p:nvPr/>
        </p:nvSpPr>
        <p:spPr>
          <a:xfrm>
            <a:off x="1566622" y="3502967"/>
            <a:ext cx="421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Types Of </a:t>
            </a:r>
            <a:r>
              <a:rPr lang="en-US" altLang="zh-CN" sz="2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Architecture Patterns</a:t>
            </a:r>
            <a:endParaRPr lang="zh-CN" altLang="en-US" sz="185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12" name="文本框 25">
            <a:extLst>
              <a:ext uri="{FF2B5EF4-FFF2-40B4-BE49-F238E27FC236}">
                <a16:creationId xmlns:a16="http://schemas.microsoft.com/office/drawing/2014/main" id="{B46CCA97-E827-5930-FE46-9376C0BAB75E}"/>
              </a:ext>
            </a:extLst>
          </p:cNvPr>
          <p:cNvSpPr txBox="1"/>
          <p:nvPr/>
        </p:nvSpPr>
        <p:spPr>
          <a:xfrm>
            <a:off x="7039210" y="2668529"/>
            <a:ext cx="421829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5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Why Use It?!</a:t>
            </a:r>
            <a:endParaRPr lang="zh-CN" altLang="en-US" sz="185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13" name="文本框 25">
            <a:extLst>
              <a:ext uri="{FF2B5EF4-FFF2-40B4-BE49-F238E27FC236}">
                <a16:creationId xmlns:a16="http://schemas.microsoft.com/office/drawing/2014/main" id="{4BD89A1B-9BC7-AD2F-9559-48B082000908}"/>
              </a:ext>
            </a:extLst>
          </p:cNvPr>
          <p:cNvSpPr txBox="1"/>
          <p:nvPr/>
        </p:nvSpPr>
        <p:spPr>
          <a:xfrm>
            <a:off x="7039210" y="3550257"/>
            <a:ext cx="421829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5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Layered Architecture</a:t>
            </a:r>
          </a:p>
        </p:txBody>
      </p:sp>
      <p:sp>
        <p:nvSpPr>
          <p:cNvPr id="14" name="文本框 25">
            <a:extLst>
              <a:ext uri="{FF2B5EF4-FFF2-40B4-BE49-F238E27FC236}">
                <a16:creationId xmlns:a16="http://schemas.microsoft.com/office/drawing/2014/main" id="{E6748F09-E22C-CF4B-B841-86BF50E63417}"/>
              </a:ext>
            </a:extLst>
          </p:cNvPr>
          <p:cNvSpPr txBox="1"/>
          <p:nvPr/>
        </p:nvSpPr>
        <p:spPr>
          <a:xfrm>
            <a:off x="1566622" y="4404784"/>
            <a:ext cx="468109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5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Open/Closed Layers</a:t>
            </a:r>
            <a:endParaRPr lang="zh-CN" altLang="en-US" sz="185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15" name="文本框 25">
            <a:extLst>
              <a:ext uri="{FF2B5EF4-FFF2-40B4-BE49-F238E27FC236}">
                <a16:creationId xmlns:a16="http://schemas.microsoft.com/office/drawing/2014/main" id="{F8F46F92-5599-6EA9-9AB0-EE086DBD0E89}"/>
              </a:ext>
            </a:extLst>
          </p:cNvPr>
          <p:cNvSpPr txBox="1"/>
          <p:nvPr/>
        </p:nvSpPr>
        <p:spPr>
          <a:xfrm>
            <a:off x="1566622" y="2672177"/>
            <a:ext cx="446055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5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Architecture Patterns Definition</a:t>
            </a:r>
            <a:endParaRPr lang="zh-CN" altLang="en-US" sz="185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16" name="流程图: 接点 34">
            <a:extLst>
              <a:ext uri="{FF2B5EF4-FFF2-40B4-BE49-F238E27FC236}">
                <a16:creationId xmlns:a16="http://schemas.microsoft.com/office/drawing/2014/main" id="{8BB13791-14C5-8343-F840-46A96FD53EA7}"/>
              </a:ext>
            </a:extLst>
          </p:cNvPr>
          <p:cNvSpPr/>
          <p:nvPr/>
        </p:nvSpPr>
        <p:spPr>
          <a:xfrm>
            <a:off x="6242796" y="5151439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-08-</a:t>
            </a:r>
          </a:p>
        </p:txBody>
      </p:sp>
      <p:sp>
        <p:nvSpPr>
          <p:cNvPr id="17" name="文本框 25">
            <a:extLst>
              <a:ext uri="{FF2B5EF4-FFF2-40B4-BE49-F238E27FC236}">
                <a16:creationId xmlns:a16="http://schemas.microsoft.com/office/drawing/2014/main" id="{004D67B3-0D1E-61F2-3364-2213057FD79E}"/>
              </a:ext>
            </a:extLst>
          </p:cNvPr>
          <p:cNvSpPr txBox="1"/>
          <p:nvPr/>
        </p:nvSpPr>
        <p:spPr>
          <a:xfrm>
            <a:off x="7039210" y="5304421"/>
            <a:ext cx="421829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50" b="1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Pattern Analysis</a:t>
            </a:r>
            <a:endParaRPr lang="en-US" altLang="zh-CN" sz="185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37" name="流程图: 接点 34">
            <a:extLst>
              <a:ext uri="{FF2B5EF4-FFF2-40B4-BE49-F238E27FC236}">
                <a16:creationId xmlns:a16="http://schemas.microsoft.com/office/drawing/2014/main" id="{825EEE0E-BCA4-6F67-5EE9-805F60A3033E}"/>
              </a:ext>
            </a:extLst>
          </p:cNvPr>
          <p:cNvSpPr/>
          <p:nvPr/>
        </p:nvSpPr>
        <p:spPr>
          <a:xfrm>
            <a:off x="856993" y="5131014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-07-</a:t>
            </a:r>
            <a:endParaRPr lang="zh-CN" altLang="en-US" sz="1200" b="1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38" name="文本框 25">
            <a:extLst>
              <a:ext uri="{FF2B5EF4-FFF2-40B4-BE49-F238E27FC236}">
                <a16:creationId xmlns:a16="http://schemas.microsoft.com/office/drawing/2014/main" id="{E2A389E4-77E0-46A1-04E7-D5FAE42295D7}"/>
              </a:ext>
            </a:extLst>
          </p:cNvPr>
          <p:cNvSpPr txBox="1"/>
          <p:nvPr/>
        </p:nvSpPr>
        <p:spPr>
          <a:xfrm>
            <a:off x="1564917" y="5276579"/>
            <a:ext cx="468109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5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Example Of Layered Architecture</a:t>
            </a:r>
          </a:p>
        </p:txBody>
      </p:sp>
      <p:sp>
        <p:nvSpPr>
          <p:cNvPr id="3" name="流程图: 接点 34">
            <a:extLst>
              <a:ext uri="{FF2B5EF4-FFF2-40B4-BE49-F238E27FC236}">
                <a16:creationId xmlns:a16="http://schemas.microsoft.com/office/drawing/2014/main" id="{E3C5E06B-ECBF-3D36-588B-CE735AEBAEFD}"/>
              </a:ext>
            </a:extLst>
          </p:cNvPr>
          <p:cNvSpPr/>
          <p:nvPr/>
        </p:nvSpPr>
        <p:spPr>
          <a:xfrm>
            <a:off x="6242796" y="4296929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-06-</a:t>
            </a:r>
          </a:p>
        </p:txBody>
      </p:sp>
      <p:sp>
        <p:nvSpPr>
          <p:cNvPr id="4" name="文本框 25">
            <a:extLst>
              <a:ext uri="{FF2B5EF4-FFF2-40B4-BE49-F238E27FC236}">
                <a16:creationId xmlns:a16="http://schemas.microsoft.com/office/drawing/2014/main" id="{C171A0FD-C040-0A73-7B88-D3B4FF7634C8}"/>
              </a:ext>
            </a:extLst>
          </p:cNvPr>
          <p:cNvSpPr txBox="1"/>
          <p:nvPr/>
        </p:nvSpPr>
        <p:spPr>
          <a:xfrm>
            <a:off x="7039210" y="4449911"/>
            <a:ext cx="4405538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5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When We Use Layered architecture?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19664"/>
            <a:ext cx="12192000" cy="6858000"/>
            <a:chOff x="0" y="0"/>
            <a:chExt cx="12192000" cy="6858000"/>
          </a:xfrm>
        </p:grpSpPr>
        <p:sp>
          <p:nvSpPr>
            <p:cNvPr id="44" name="矩形 4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799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pic>
          <p:nvPicPr>
            <p:cNvPr id="54" name="图形 53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 flipV="1">
              <a:off x="0" y="5132446"/>
              <a:ext cx="12192000" cy="1725554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311150" y="285750"/>
              <a:ext cx="11569700" cy="6286500"/>
            </a:xfrm>
            <a:prstGeom prst="rect">
              <a:avLst/>
            </a:prstGeom>
            <a:solidFill>
              <a:srgbClr val="FFF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 flipV="1">
              <a:off x="506284" y="493585"/>
              <a:ext cx="11179432" cy="701420"/>
              <a:chOff x="506284" y="5572649"/>
              <a:chExt cx="11179432" cy="701420"/>
            </a:xfrm>
          </p:grpSpPr>
          <p:pic>
            <p:nvPicPr>
              <p:cNvPr id="50" name="图形 49"/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06284" y="5572649"/>
                <a:ext cx="701419" cy="701419"/>
              </a:xfrm>
              <a:prstGeom prst="rect">
                <a:avLst/>
              </a:prstGeom>
            </p:spPr>
          </p:pic>
          <p:pic>
            <p:nvPicPr>
              <p:cNvPr id="51" name="图形 50"/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10984297" y="5572650"/>
                <a:ext cx="701419" cy="701419"/>
              </a:xfrm>
              <a:prstGeom prst="rect">
                <a:avLst/>
              </a:prstGeom>
            </p:spPr>
          </p:pic>
        </p:grpSp>
        <p:grpSp>
          <p:nvGrpSpPr>
            <p:cNvPr id="55" name="组合 54"/>
            <p:cNvGrpSpPr/>
            <p:nvPr/>
          </p:nvGrpSpPr>
          <p:grpSpPr>
            <a:xfrm>
              <a:off x="506284" y="5662995"/>
              <a:ext cx="11179432" cy="701420"/>
              <a:chOff x="506284" y="5572649"/>
              <a:chExt cx="11179432" cy="701420"/>
            </a:xfrm>
          </p:grpSpPr>
          <p:pic>
            <p:nvPicPr>
              <p:cNvPr id="56" name="图形 55"/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06284" y="5572649"/>
                <a:ext cx="701419" cy="701419"/>
              </a:xfrm>
              <a:prstGeom prst="rect">
                <a:avLst/>
              </a:prstGeom>
            </p:spPr>
          </p:pic>
          <p:pic>
            <p:nvPicPr>
              <p:cNvPr id="57" name="图形 56"/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H="1">
                <a:off x="10984297" y="5572650"/>
                <a:ext cx="701419" cy="701419"/>
              </a:xfrm>
              <a:prstGeom prst="rect">
                <a:avLst/>
              </a:prstGeom>
            </p:spPr>
          </p:pic>
        </p:grpSp>
      </p:grpSp>
      <p:sp>
        <p:nvSpPr>
          <p:cNvPr id="61" name="Oval 58"/>
          <p:cNvSpPr/>
          <p:nvPr/>
        </p:nvSpPr>
        <p:spPr>
          <a:xfrm>
            <a:off x="3046232" y="1514372"/>
            <a:ext cx="6099537" cy="3829256"/>
          </a:xfrm>
          <a:custGeom>
            <a:avLst/>
            <a:gdLst>
              <a:gd name="T0" fmla="*/ 2357 w 2416"/>
              <a:gd name="T1" fmla="*/ 389 h 1519"/>
              <a:gd name="T2" fmla="*/ 1236 w 2416"/>
              <a:gd name="T3" fmla="*/ 6 h 1519"/>
              <a:gd name="T4" fmla="*/ 1180 w 2416"/>
              <a:gd name="T5" fmla="*/ 6 h 1519"/>
              <a:gd name="T6" fmla="*/ 59 w 2416"/>
              <a:gd name="T7" fmla="*/ 389 h 1519"/>
              <a:gd name="T8" fmla="*/ 0 w 2416"/>
              <a:gd name="T9" fmla="*/ 471 h 1519"/>
              <a:gd name="T10" fmla="*/ 59 w 2416"/>
              <a:gd name="T11" fmla="*/ 553 h 1519"/>
              <a:gd name="T12" fmla="*/ 495 w 2416"/>
              <a:gd name="T13" fmla="*/ 701 h 1519"/>
              <a:gd name="T14" fmla="*/ 495 w 2416"/>
              <a:gd name="T15" fmla="*/ 1153 h 1519"/>
              <a:gd name="T16" fmla="*/ 517 w 2416"/>
              <a:gd name="T17" fmla="*/ 1211 h 1519"/>
              <a:gd name="T18" fmla="*/ 1213 w 2416"/>
              <a:gd name="T19" fmla="*/ 1519 h 1519"/>
              <a:gd name="T20" fmla="*/ 1898 w 2416"/>
              <a:gd name="T21" fmla="*/ 1223 h 1519"/>
              <a:gd name="T22" fmla="*/ 1921 w 2416"/>
              <a:gd name="T23" fmla="*/ 1164 h 1519"/>
              <a:gd name="T24" fmla="*/ 1921 w 2416"/>
              <a:gd name="T25" fmla="*/ 702 h 1519"/>
              <a:gd name="T26" fmla="*/ 2101 w 2416"/>
              <a:gd name="T27" fmla="*/ 640 h 1519"/>
              <a:gd name="T28" fmla="*/ 2101 w 2416"/>
              <a:gd name="T29" fmla="*/ 858 h 1519"/>
              <a:gd name="T30" fmla="*/ 2068 w 2416"/>
              <a:gd name="T31" fmla="*/ 926 h 1519"/>
              <a:gd name="T32" fmla="*/ 2068 w 2416"/>
              <a:gd name="T33" fmla="*/ 1138 h 1519"/>
              <a:gd name="T34" fmla="*/ 2155 w 2416"/>
              <a:gd name="T35" fmla="*/ 1224 h 1519"/>
              <a:gd name="T36" fmla="*/ 2241 w 2416"/>
              <a:gd name="T37" fmla="*/ 1138 h 1519"/>
              <a:gd name="T38" fmla="*/ 2241 w 2416"/>
              <a:gd name="T39" fmla="*/ 926 h 1519"/>
              <a:gd name="T40" fmla="*/ 2208 w 2416"/>
              <a:gd name="T41" fmla="*/ 858 h 1519"/>
              <a:gd name="T42" fmla="*/ 2208 w 2416"/>
              <a:gd name="T43" fmla="*/ 604 h 1519"/>
              <a:gd name="T44" fmla="*/ 2357 w 2416"/>
              <a:gd name="T45" fmla="*/ 553 h 1519"/>
              <a:gd name="T46" fmla="*/ 2416 w 2416"/>
              <a:gd name="T47" fmla="*/ 471 h 1519"/>
              <a:gd name="T48" fmla="*/ 2357 w 2416"/>
              <a:gd name="T49" fmla="*/ 389 h 1519"/>
              <a:gd name="T50" fmla="*/ 1748 w 2416"/>
              <a:gd name="T51" fmla="*/ 1128 h 1519"/>
              <a:gd name="T52" fmla="*/ 1213 w 2416"/>
              <a:gd name="T53" fmla="*/ 1345 h 1519"/>
              <a:gd name="T54" fmla="*/ 668 w 2416"/>
              <a:gd name="T55" fmla="*/ 1118 h 1519"/>
              <a:gd name="T56" fmla="*/ 668 w 2416"/>
              <a:gd name="T57" fmla="*/ 760 h 1519"/>
              <a:gd name="T58" fmla="*/ 1183 w 2416"/>
              <a:gd name="T59" fmla="*/ 935 h 1519"/>
              <a:gd name="T60" fmla="*/ 1211 w 2416"/>
              <a:gd name="T61" fmla="*/ 939 h 1519"/>
              <a:gd name="T62" fmla="*/ 1239 w 2416"/>
              <a:gd name="T63" fmla="*/ 935 h 1519"/>
              <a:gd name="T64" fmla="*/ 1748 w 2416"/>
              <a:gd name="T65" fmla="*/ 761 h 1519"/>
              <a:gd name="T66" fmla="*/ 1748 w 2416"/>
              <a:gd name="T67" fmla="*/ 1128 h 1519"/>
              <a:gd name="T68" fmla="*/ 1210 w 2416"/>
              <a:gd name="T69" fmla="*/ 761 h 1519"/>
              <a:gd name="T70" fmla="*/ 356 w 2416"/>
              <a:gd name="T71" fmla="*/ 470 h 1519"/>
              <a:gd name="T72" fmla="*/ 1208 w 2416"/>
              <a:gd name="T73" fmla="*/ 180 h 1519"/>
              <a:gd name="T74" fmla="*/ 2061 w 2416"/>
              <a:gd name="T75" fmla="*/ 471 h 1519"/>
              <a:gd name="T76" fmla="*/ 1210 w 2416"/>
              <a:gd name="T77" fmla="*/ 761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16" h="1519">
                <a:moveTo>
                  <a:pt x="2357" y="389"/>
                </a:moveTo>
                <a:lnTo>
                  <a:pt x="1236" y="6"/>
                </a:lnTo>
                <a:cubicBezTo>
                  <a:pt x="1218" y="0"/>
                  <a:pt x="1198" y="0"/>
                  <a:pt x="1180" y="6"/>
                </a:cubicBezTo>
                <a:lnTo>
                  <a:pt x="59" y="389"/>
                </a:lnTo>
                <a:cubicBezTo>
                  <a:pt x="24" y="400"/>
                  <a:pt x="0" y="433"/>
                  <a:pt x="0" y="471"/>
                </a:cubicBezTo>
                <a:cubicBezTo>
                  <a:pt x="0" y="508"/>
                  <a:pt x="24" y="541"/>
                  <a:pt x="59" y="553"/>
                </a:cubicBezTo>
                <a:lnTo>
                  <a:pt x="495" y="701"/>
                </a:lnTo>
                <a:lnTo>
                  <a:pt x="495" y="1153"/>
                </a:lnTo>
                <a:cubicBezTo>
                  <a:pt x="495" y="1174"/>
                  <a:pt x="503" y="1195"/>
                  <a:pt x="517" y="1211"/>
                </a:cubicBezTo>
                <a:cubicBezTo>
                  <a:pt x="695" y="1406"/>
                  <a:pt x="949" y="1519"/>
                  <a:pt x="1213" y="1519"/>
                </a:cubicBezTo>
                <a:cubicBezTo>
                  <a:pt x="1475" y="1519"/>
                  <a:pt x="1718" y="1414"/>
                  <a:pt x="1898" y="1223"/>
                </a:cubicBezTo>
                <a:cubicBezTo>
                  <a:pt x="1913" y="1207"/>
                  <a:pt x="1921" y="1186"/>
                  <a:pt x="1921" y="1164"/>
                </a:cubicBezTo>
                <a:lnTo>
                  <a:pt x="1921" y="702"/>
                </a:lnTo>
                <a:lnTo>
                  <a:pt x="2101" y="640"/>
                </a:lnTo>
                <a:lnTo>
                  <a:pt x="2101" y="858"/>
                </a:lnTo>
                <a:cubicBezTo>
                  <a:pt x="2081" y="874"/>
                  <a:pt x="2068" y="898"/>
                  <a:pt x="2068" y="926"/>
                </a:cubicBezTo>
                <a:lnTo>
                  <a:pt x="2068" y="1138"/>
                </a:lnTo>
                <a:cubicBezTo>
                  <a:pt x="2068" y="1185"/>
                  <a:pt x="2107" y="1224"/>
                  <a:pt x="2155" y="1224"/>
                </a:cubicBezTo>
                <a:cubicBezTo>
                  <a:pt x="2203" y="1224"/>
                  <a:pt x="2241" y="1185"/>
                  <a:pt x="2241" y="1138"/>
                </a:cubicBezTo>
                <a:lnTo>
                  <a:pt x="2241" y="926"/>
                </a:lnTo>
                <a:cubicBezTo>
                  <a:pt x="2241" y="898"/>
                  <a:pt x="2228" y="874"/>
                  <a:pt x="2208" y="858"/>
                </a:cubicBezTo>
                <a:lnTo>
                  <a:pt x="2208" y="604"/>
                </a:lnTo>
                <a:lnTo>
                  <a:pt x="2357" y="553"/>
                </a:lnTo>
                <a:cubicBezTo>
                  <a:pt x="2393" y="541"/>
                  <a:pt x="2416" y="508"/>
                  <a:pt x="2416" y="471"/>
                </a:cubicBezTo>
                <a:cubicBezTo>
                  <a:pt x="2416" y="433"/>
                  <a:pt x="2392" y="400"/>
                  <a:pt x="2357" y="389"/>
                </a:cubicBezTo>
                <a:close/>
                <a:moveTo>
                  <a:pt x="1748" y="1128"/>
                </a:moveTo>
                <a:cubicBezTo>
                  <a:pt x="1604" y="1268"/>
                  <a:pt x="1415" y="1345"/>
                  <a:pt x="1213" y="1345"/>
                </a:cubicBezTo>
                <a:cubicBezTo>
                  <a:pt x="1009" y="1345"/>
                  <a:pt x="812" y="1263"/>
                  <a:pt x="668" y="1118"/>
                </a:cubicBezTo>
                <a:lnTo>
                  <a:pt x="668" y="760"/>
                </a:lnTo>
                <a:lnTo>
                  <a:pt x="1183" y="935"/>
                </a:lnTo>
                <a:cubicBezTo>
                  <a:pt x="1192" y="938"/>
                  <a:pt x="1201" y="939"/>
                  <a:pt x="1211" y="939"/>
                </a:cubicBezTo>
                <a:cubicBezTo>
                  <a:pt x="1220" y="939"/>
                  <a:pt x="1229" y="938"/>
                  <a:pt x="1239" y="935"/>
                </a:cubicBezTo>
                <a:lnTo>
                  <a:pt x="1748" y="761"/>
                </a:lnTo>
                <a:lnTo>
                  <a:pt x="1748" y="1128"/>
                </a:lnTo>
                <a:close/>
                <a:moveTo>
                  <a:pt x="1210" y="761"/>
                </a:moveTo>
                <a:lnTo>
                  <a:pt x="356" y="470"/>
                </a:lnTo>
                <a:lnTo>
                  <a:pt x="1208" y="180"/>
                </a:lnTo>
                <a:lnTo>
                  <a:pt x="2061" y="471"/>
                </a:lnTo>
                <a:lnTo>
                  <a:pt x="1210" y="761"/>
                </a:lnTo>
                <a:close/>
              </a:path>
            </a:pathLst>
          </a:custGeom>
          <a:solidFill>
            <a:srgbClr val="FEF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11150" y="1080510"/>
            <a:ext cx="11569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i="0" dirty="0">
                <a:solidFill>
                  <a:srgbClr val="526AAB"/>
                </a:solidFill>
                <a:effectLst/>
                <a:highlight>
                  <a:srgbClr val="FFFFFF"/>
                </a:highlight>
                <a:latin typeface="Amasis MT Pro Black" panose="02040A04050005020304" pitchFamily="18" charset="0"/>
              </a:rPr>
              <a:t>Members</a:t>
            </a:r>
            <a:endParaRPr lang="zh-CN" altLang="en-US" sz="54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pic>
        <p:nvPicPr>
          <p:cNvPr id="63" name="图形 62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93678" y="1945049"/>
            <a:ext cx="4604645" cy="182563"/>
          </a:xfrm>
          <a:prstGeom prst="rect">
            <a:avLst/>
          </a:prstGeom>
        </p:spPr>
      </p:pic>
      <p:grpSp>
        <p:nvGrpSpPr>
          <p:cNvPr id="82" name="组合 81"/>
          <p:cNvGrpSpPr/>
          <p:nvPr/>
        </p:nvGrpSpPr>
        <p:grpSpPr>
          <a:xfrm>
            <a:off x="4940300" y="538840"/>
            <a:ext cx="2311400" cy="498372"/>
            <a:chOff x="4940300" y="1652353"/>
            <a:chExt cx="2311400" cy="498372"/>
          </a:xfrm>
        </p:grpSpPr>
        <p:sp>
          <p:nvSpPr>
            <p:cNvPr id="65" name="椭圆 64"/>
            <p:cNvSpPr/>
            <p:nvPr/>
          </p:nvSpPr>
          <p:spPr>
            <a:xfrm>
              <a:off x="4940300" y="1652353"/>
              <a:ext cx="498372" cy="498372"/>
            </a:xfrm>
            <a:prstGeom prst="ellipse">
              <a:avLst/>
            </a:prstGeom>
            <a:solidFill>
              <a:srgbClr val="F799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5544643" y="1652353"/>
              <a:ext cx="498372" cy="498372"/>
            </a:xfrm>
            <a:prstGeom prst="ellipse">
              <a:avLst/>
            </a:prstGeom>
            <a:solidFill>
              <a:srgbClr val="F799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6148986" y="1652353"/>
              <a:ext cx="498372" cy="498372"/>
            </a:xfrm>
            <a:prstGeom prst="ellipse">
              <a:avLst/>
            </a:prstGeom>
            <a:solidFill>
              <a:srgbClr val="F799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6753328" y="1652353"/>
              <a:ext cx="498372" cy="498372"/>
            </a:xfrm>
            <a:prstGeom prst="ellipse">
              <a:avLst/>
            </a:prstGeom>
            <a:solidFill>
              <a:srgbClr val="F799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</p:grpSp>
      <p:sp>
        <p:nvSpPr>
          <p:cNvPr id="2" name="流程图: 接点 34">
            <a:extLst>
              <a:ext uri="{FF2B5EF4-FFF2-40B4-BE49-F238E27FC236}">
                <a16:creationId xmlns:a16="http://schemas.microsoft.com/office/drawing/2014/main" id="{AC1927AB-5B99-B63D-1CD3-3ED38EC55A29}"/>
              </a:ext>
            </a:extLst>
          </p:cNvPr>
          <p:cNvSpPr/>
          <p:nvPr/>
        </p:nvSpPr>
        <p:spPr>
          <a:xfrm>
            <a:off x="883276" y="2527010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-01-</a:t>
            </a:r>
            <a:endParaRPr lang="zh-CN" altLang="en-US" sz="1200" b="1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4" name="流程图: 接点 34">
            <a:extLst>
              <a:ext uri="{FF2B5EF4-FFF2-40B4-BE49-F238E27FC236}">
                <a16:creationId xmlns:a16="http://schemas.microsoft.com/office/drawing/2014/main" id="{F342F6EC-20D2-2222-72D3-281BDD680A7B}"/>
              </a:ext>
            </a:extLst>
          </p:cNvPr>
          <p:cNvSpPr/>
          <p:nvPr/>
        </p:nvSpPr>
        <p:spPr>
          <a:xfrm>
            <a:off x="883276" y="4606536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-03-</a:t>
            </a:r>
            <a:endParaRPr lang="zh-CN" altLang="en-US" sz="1200" b="1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6" name="流程图: 接点 34">
            <a:extLst>
              <a:ext uri="{FF2B5EF4-FFF2-40B4-BE49-F238E27FC236}">
                <a16:creationId xmlns:a16="http://schemas.microsoft.com/office/drawing/2014/main" id="{841607C1-F750-A774-19DD-ADAD6524C6F7}"/>
              </a:ext>
            </a:extLst>
          </p:cNvPr>
          <p:cNvSpPr/>
          <p:nvPr/>
        </p:nvSpPr>
        <p:spPr>
          <a:xfrm>
            <a:off x="883276" y="3554484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-02-</a:t>
            </a:r>
            <a:endParaRPr lang="zh-CN" altLang="en-US" sz="1200" b="1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7" name="文本框 25">
            <a:extLst>
              <a:ext uri="{FF2B5EF4-FFF2-40B4-BE49-F238E27FC236}">
                <a16:creationId xmlns:a16="http://schemas.microsoft.com/office/drawing/2014/main" id="{863E0438-96B1-3907-1490-341310B8AEE3}"/>
              </a:ext>
            </a:extLst>
          </p:cNvPr>
          <p:cNvSpPr txBox="1"/>
          <p:nvPr/>
        </p:nvSpPr>
        <p:spPr>
          <a:xfrm>
            <a:off x="1684530" y="2689206"/>
            <a:ext cx="9624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5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Ahmed El-Hendy El-</a:t>
            </a:r>
            <a:r>
              <a:rPr lang="en-US" altLang="zh-CN" sz="1850" b="1" dirty="0" err="1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Desokey</a:t>
            </a:r>
            <a:r>
              <a:rPr lang="en-US" altLang="zh-CN" sz="185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</a:t>
            </a:r>
            <a:r>
              <a:rPr lang="en-US" altLang="zh-CN" sz="185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( </a:t>
            </a:r>
            <a:r>
              <a:rPr lang="en-US" sz="2000" b="1" i="0" dirty="0">
                <a:solidFill>
                  <a:srgbClr val="F79976"/>
                </a:solidFill>
                <a:effectLst/>
                <a:highlight>
                  <a:srgbClr val="FFFFFF"/>
                </a:highlight>
                <a:latin typeface="Amasis MT Pro Black" panose="02040A04050005020304" pitchFamily="18" charset="0"/>
              </a:rPr>
              <a:t>Software </a:t>
            </a:r>
            <a:r>
              <a:rPr lang="en-US" altLang="zh-CN" sz="20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Design </a:t>
            </a:r>
            <a:r>
              <a:rPr lang="en-US" sz="2000" b="1" i="0" dirty="0">
                <a:solidFill>
                  <a:srgbClr val="F79976"/>
                </a:solidFill>
                <a:effectLst/>
                <a:highlight>
                  <a:srgbClr val="F7F7F7"/>
                </a:highlight>
                <a:latin typeface="Amasis MT Pro Black" panose="02040A04050005020304" pitchFamily="18" charset="0"/>
              </a:rPr>
              <a:t>Patterns</a:t>
            </a:r>
            <a:r>
              <a:rPr lang="en-US" altLang="zh-CN" sz="20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&amp; </a:t>
            </a:r>
            <a:r>
              <a:rPr lang="en-US" sz="2000" b="1" i="0" dirty="0">
                <a:solidFill>
                  <a:srgbClr val="F79976"/>
                </a:solidFill>
                <a:effectLst/>
                <a:highlight>
                  <a:srgbClr val="FFFFFF"/>
                </a:highlight>
                <a:latin typeface="Amasis MT Pro Black" panose="02040A04050005020304" pitchFamily="18" charset="0"/>
              </a:rPr>
              <a:t>Software </a:t>
            </a:r>
            <a:r>
              <a:rPr lang="en-US" sz="2000" b="1" i="0" dirty="0">
                <a:solidFill>
                  <a:srgbClr val="F79976"/>
                </a:solidFill>
                <a:effectLst/>
                <a:highlight>
                  <a:srgbClr val="F7F7F7"/>
                </a:highlight>
                <a:latin typeface="Amasis MT Pro Black" panose="02040A04050005020304" pitchFamily="18" charset="0"/>
              </a:rPr>
              <a:t>Architecture Patterns </a:t>
            </a:r>
            <a:r>
              <a:rPr lang="en-US" altLang="zh-CN" sz="185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)</a:t>
            </a:r>
            <a:endParaRPr lang="zh-CN" altLang="en-US" sz="1850" b="1" dirty="0">
              <a:solidFill>
                <a:srgbClr val="F79976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1DEB90CC-6494-8F9C-A85B-FA8ECEB59B0E}"/>
              </a:ext>
            </a:extLst>
          </p:cNvPr>
          <p:cNvSpPr txBox="1"/>
          <p:nvPr/>
        </p:nvSpPr>
        <p:spPr>
          <a:xfrm>
            <a:off x="1684531" y="3716442"/>
            <a:ext cx="421829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5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Soliman Mostafa</a:t>
            </a:r>
            <a:r>
              <a:rPr lang="en-US" altLang="zh-CN" sz="185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( TDD )</a:t>
            </a:r>
            <a:endParaRPr lang="zh-CN" altLang="en-US" sz="185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9" name="文本框 25">
            <a:extLst>
              <a:ext uri="{FF2B5EF4-FFF2-40B4-BE49-F238E27FC236}">
                <a16:creationId xmlns:a16="http://schemas.microsoft.com/office/drawing/2014/main" id="{24F0ABF4-4867-9F64-3292-CBD89E57F851}"/>
              </a:ext>
            </a:extLst>
          </p:cNvPr>
          <p:cNvSpPr txBox="1"/>
          <p:nvPr/>
        </p:nvSpPr>
        <p:spPr>
          <a:xfrm>
            <a:off x="1684531" y="4748717"/>
            <a:ext cx="5679830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5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Mahmoud Taha </a:t>
            </a:r>
            <a:r>
              <a:rPr lang="en-US" altLang="zh-CN" sz="185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( SOLID Principles )</a:t>
            </a:r>
            <a:endParaRPr lang="zh-CN" altLang="en-US" sz="185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6515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737419" y="603465"/>
            <a:ext cx="105084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01</a:t>
            </a:r>
            <a:r>
              <a:rPr lang="en-US" altLang="zh-CN" sz="40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Architecture Patterns Definition</a:t>
            </a:r>
            <a:endParaRPr lang="zh-CN" altLang="en-US" sz="40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27" name="文本框 22"/>
          <p:cNvSpPr txBox="1"/>
          <p:nvPr/>
        </p:nvSpPr>
        <p:spPr>
          <a:xfrm flipH="1">
            <a:off x="1216034" y="5138840"/>
            <a:ext cx="4236373" cy="89178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masis MT Pro Black" panose="02040A04050005020304" pitchFamily="18" charset="0"/>
                <a:ea typeface="Manrope SemiBold" charset="0"/>
                <a:cs typeface="Roboto Black" panose="02000000000000000000" charset="0"/>
                <a:sym typeface="Manrope SemiBold" charset="0"/>
              </a:rPr>
              <a:t>It serves a variety of purposes, making presentations powerful tools for convincing and teaching. It serves a variety of purposes, making presentations</a:t>
            </a:r>
            <a:endParaRPr lang="zh-CN" altLang="en-US" sz="1200" dirty="0">
              <a:solidFill>
                <a:schemeClr val="bg1"/>
              </a:solidFill>
              <a:latin typeface="Amasis MT Pro Black" panose="02040A04050005020304" pitchFamily="18" charset="0"/>
              <a:ea typeface="Manrope SemiBold" charset="0"/>
              <a:cs typeface="Roboto Black" panose="02000000000000000000" charset="0"/>
              <a:sym typeface="Manrope SemiBold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0756622" y="3706851"/>
            <a:ext cx="607657" cy="202552"/>
            <a:chOff x="17264" y="2225"/>
            <a:chExt cx="1023" cy="341"/>
          </a:xfrm>
          <a:solidFill>
            <a:schemeClr val="accent1"/>
          </a:solidFill>
        </p:grpSpPr>
        <p:sp>
          <p:nvSpPr>
            <p:cNvPr id="37" name="燕尾形 7"/>
            <p:cNvSpPr/>
            <p:nvPr/>
          </p:nvSpPr>
          <p:spPr>
            <a:xfrm flipH="1">
              <a:off x="17617" y="2225"/>
              <a:ext cx="341" cy="34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sp>
          <p:nvSpPr>
            <p:cNvPr id="38" name="燕尾形 8"/>
            <p:cNvSpPr/>
            <p:nvPr/>
          </p:nvSpPr>
          <p:spPr>
            <a:xfrm flipH="1">
              <a:off x="17946" y="2225"/>
              <a:ext cx="341" cy="34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sp>
          <p:nvSpPr>
            <p:cNvPr id="39" name="燕尾形 10"/>
            <p:cNvSpPr/>
            <p:nvPr/>
          </p:nvSpPr>
          <p:spPr>
            <a:xfrm flipH="1">
              <a:off x="17264" y="2225"/>
              <a:ext cx="341" cy="34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</p:grpSp>
      <p:sp>
        <p:nvSpPr>
          <p:cNvPr id="4" name="文本框 68">
            <a:extLst>
              <a:ext uri="{FF2B5EF4-FFF2-40B4-BE49-F238E27FC236}">
                <a16:creationId xmlns:a16="http://schemas.microsoft.com/office/drawing/2014/main" id="{BEE43DA7-6C3E-BECF-AF7B-BF0637CDE694}"/>
              </a:ext>
            </a:extLst>
          </p:cNvPr>
          <p:cNvSpPr txBox="1"/>
          <p:nvPr/>
        </p:nvSpPr>
        <p:spPr>
          <a:xfrm>
            <a:off x="490581" y="1953794"/>
            <a:ext cx="11258959" cy="113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</a:t>
            </a:r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An architectural pattern is a general, reusable resolution to a commonly occurring problem in software architecture.</a:t>
            </a:r>
          </a:p>
        </p:txBody>
      </p:sp>
      <p:grpSp>
        <p:nvGrpSpPr>
          <p:cNvPr id="12" name="组合 35">
            <a:extLst>
              <a:ext uri="{FF2B5EF4-FFF2-40B4-BE49-F238E27FC236}">
                <a16:creationId xmlns:a16="http://schemas.microsoft.com/office/drawing/2014/main" id="{974DA75D-E9E5-D7A9-A5D6-3A84C5081633}"/>
              </a:ext>
            </a:extLst>
          </p:cNvPr>
          <p:cNvGrpSpPr/>
          <p:nvPr/>
        </p:nvGrpSpPr>
        <p:grpSpPr>
          <a:xfrm>
            <a:off x="8498733" y="5945235"/>
            <a:ext cx="607657" cy="202552"/>
            <a:chOff x="17264" y="2225"/>
            <a:chExt cx="1023" cy="341"/>
          </a:xfrm>
          <a:solidFill>
            <a:schemeClr val="accent1"/>
          </a:solidFill>
        </p:grpSpPr>
        <p:sp>
          <p:nvSpPr>
            <p:cNvPr id="13" name="燕尾形 7">
              <a:extLst>
                <a:ext uri="{FF2B5EF4-FFF2-40B4-BE49-F238E27FC236}">
                  <a16:creationId xmlns:a16="http://schemas.microsoft.com/office/drawing/2014/main" id="{51841FAC-E54C-59DE-5133-4F43BF516331}"/>
                </a:ext>
              </a:extLst>
            </p:cNvPr>
            <p:cNvSpPr/>
            <p:nvPr/>
          </p:nvSpPr>
          <p:spPr>
            <a:xfrm flipH="1">
              <a:off x="17617" y="2225"/>
              <a:ext cx="341" cy="34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sp>
          <p:nvSpPr>
            <p:cNvPr id="14" name="燕尾形 8">
              <a:extLst>
                <a:ext uri="{FF2B5EF4-FFF2-40B4-BE49-F238E27FC236}">
                  <a16:creationId xmlns:a16="http://schemas.microsoft.com/office/drawing/2014/main" id="{4C73B4B5-5C7A-4115-2635-5B89A836AB64}"/>
                </a:ext>
              </a:extLst>
            </p:cNvPr>
            <p:cNvSpPr/>
            <p:nvPr/>
          </p:nvSpPr>
          <p:spPr>
            <a:xfrm flipH="1">
              <a:off x="17946" y="2225"/>
              <a:ext cx="341" cy="34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sp>
          <p:nvSpPr>
            <p:cNvPr id="15" name="燕尾形 10">
              <a:extLst>
                <a:ext uri="{FF2B5EF4-FFF2-40B4-BE49-F238E27FC236}">
                  <a16:creationId xmlns:a16="http://schemas.microsoft.com/office/drawing/2014/main" id="{40F46E5B-10EC-EC9F-0DB4-8A3CE7D4288A}"/>
                </a:ext>
              </a:extLst>
            </p:cNvPr>
            <p:cNvSpPr/>
            <p:nvPr/>
          </p:nvSpPr>
          <p:spPr>
            <a:xfrm flipH="1">
              <a:off x="17264" y="2225"/>
              <a:ext cx="341" cy="34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</p:grpSp>
      <p:grpSp>
        <p:nvGrpSpPr>
          <p:cNvPr id="16" name="组合 35">
            <a:extLst>
              <a:ext uri="{FF2B5EF4-FFF2-40B4-BE49-F238E27FC236}">
                <a16:creationId xmlns:a16="http://schemas.microsoft.com/office/drawing/2014/main" id="{03AB2168-C2E8-7075-0B00-CA168837159C}"/>
              </a:ext>
            </a:extLst>
          </p:cNvPr>
          <p:cNvGrpSpPr/>
          <p:nvPr/>
        </p:nvGrpSpPr>
        <p:grpSpPr>
          <a:xfrm>
            <a:off x="10351517" y="3465931"/>
            <a:ext cx="607657" cy="202552"/>
            <a:chOff x="17264" y="2225"/>
            <a:chExt cx="1023" cy="341"/>
          </a:xfrm>
          <a:solidFill>
            <a:schemeClr val="accent1"/>
          </a:solidFill>
        </p:grpSpPr>
        <p:sp>
          <p:nvSpPr>
            <p:cNvPr id="17" name="燕尾形 7">
              <a:extLst>
                <a:ext uri="{FF2B5EF4-FFF2-40B4-BE49-F238E27FC236}">
                  <a16:creationId xmlns:a16="http://schemas.microsoft.com/office/drawing/2014/main" id="{1DEB9086-713E-6D37-CCFA-C564B4B43275}"/>
                </a:ext>
              </a:extLst>
            </p:cNvPr>
            <p:cNvSpPr/>
            <p:nvPr/>
          </p:nvSpPr>
          <p:spPr>
            <a:xfrm flipH="1">
              <a:off x="17617" y="2225"/>
              <a:ext cx="341" cy="34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sp>
          <p:nvSpPr>
            <p:cNvPr id="18" name="燕尾形 8">
              <a:extLst>
                <a:ext uri="{FF2B5EF4-FFF2-40B4-BE49-F238E27FC236}">
                  <a16:creationId xmlns:a16="http://schemas.microsoft.com/office/drawing/2014/main" id="{C394CBD9-88E1-41AC-3D88-586CDC461A55}"/>
                </a:ext>
              </a:extLst>
            </p:cNvPr>
            <p:cNvSpPr/>
            <p:nvPr/>
          </p:nvSpPr>
          <p:spPr>
            <a:xfrm flipH="1">
              <a:off x="17946" y="2225"/>
              <a:ext cx="341" cy="34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sp>
          <p:nvSpPr>
            <p:cNvPr id="19" name="燕尾形 10">
              <a:extLst>
                <a:ext uri="{FF2B5EF4-FFF2-40B4-BE49-F238E27FC236}">
                  <a16:creationId xmlns:a16="http://schemas.microsoft.com/office/drawing/2014/main" id="{415D63EF-224D-11AB-EB5E-6E65C268C813}"/>
                </a:ext>
              </a:extLst>
            </p:cNvPr>
            <p:cNvSpPr/>
            <p:nvPr/>
          </p:nvSpPr>
          <p:spPr>
            <a:xfrm flipH="1">
              <a:off x="17264" y="2225"/>
              <a:ext cx="341" cy="34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</p:grpSp>
      <p:grpSp>
        <p:nvGrpSpPr>
          <p:cNvPr id="20" name="组合 35">
            <a:extLst>
              <a:ext uri="{FF2B5EF4-FFF2-40B4-BE49-F238E27FC236}">
                <a16:creationId xmlns:a16="http://schemas.microsoft.com/office/drawing/2014/main" id="{B655B02A-12A5-7F2B-95E6-769EC859CE6D}"/>
              </a:ext>
            </a:extLst>
          </p:cNvPr>
          <p:cNvGrpSpPr/>
          <p:nvPr/>
        </p:nvGrpSpPr>
        <p:grpSpPr>
          <a:xfrm>
            <a:off x="8903838" y="5634830"/>
            <a:ext cx="607657" cy="202552"/>
            <a:chOff x="17264" y="2225"/>
            <a:chExt cx="1023" cy="341"/>
          </a:xfrm>
          <a:solidFill>
            <a:schemeClr val="accent1"/>
          </a:solidFill>
        </p:grpSpPr>
        <p:sp>
          <p:nvSpPr>
            <p:cNvPr id="21" name="燕尾形 7">
              <a:extLst>
                <a:ext uri="{FF2B5EF4-FFF2-40B4-BE49-F238E27FC236}">
                  <a16:creationId xmlns:a16="http://schemas.microsoft.com/office/drawing/2014/main" id="{9D7F97F2-32A5-4209-CB45-6369ACFB53AF}"/>
                </a:ext>
              </a:extLst>
            </p:cNvPr>
            <p:cNvSpPr/>
            <p:nvPr/>
          </p:nvSpPr>
          <p:spPr>
            <a:xfrm flipH="1">
              <a:off x="17617" y="2225"/>
              <a:ext cx="341" cy="34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sp>
          <p:nvSpPr>
            <p:cNvPr id="22" name="燕尾形 8">
              <a:extLst>
                <a:ext uri="{FF2B5EF4-FFF2-40B4-BE49-F238E27FC236}">
                  <a16:creationId xmlns:a16="http://schemas.microsoft.com/office/drawing/2014/main" id="{8985C494-3390-AA2F-2ED0-0D917C2B0E5E}"/>
                </a:ext>
              </a:extLst>
            </p:cNvPr>
            <p:cNvSpPr/>
            <p:nvPr/>
          </p:nvSpPr>
          <p:spPr>
            <a:xfrm flipH="1">
              <a:off x="17946" y="2225"/>
              <a:ext cx="341" cy="34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sp>
          <p:nvSpPr>
            <p:cNvPr id="23" name="燕尾形 10">
              <a:extLst>
                <a:ext uri="{FF2B5EF4-FFF2-40B4-BE49-F238E27FC236}">
                  <a16:creationId xmlns:a16="http://schemas.microsoft.com/office/drawing/2014/main" id="{A1845382-0D45-7A6C-4B71-31B24F823549}"/>
                </a:ext>
              </a:extLst>
            </p:cNvPr>
            <p:cNvSpPr/>
            <p:nvPr/>
          </p:nvSpPr>
          <p:spPr>
            <a:xfrm flipH="1">
              <a:off x="17264" y="2225"/>
              <a:ext cx="341" cy="34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</p:grpSp>
      <p:sp>
        <p:nvSpPr>
          <p:cNvPr id="2" name="文本框 68">
            <a:extLst>
              <a:ext uri="{FF2B5EF4-FFF2-40B4-BE49-F238E27FC236}">
                <a16:creationId xmlns:a16="http://schemas.microsoft.com/office/drawing/2014/main" id="{43D4893F-3FF6-9BE4-EA6D-A47033385A52}"/>
              </a:ext>
            </a:extLst>
          </p:cNvPr>
          <p:cNvSpPr txBox="1"/>
          <p:nvPr/>
        </p:nvSpPr>
        <p:spPr>
          <a:xfrm>
            <a:off x="490581" y="4184451"/>
            <a:ext cx="11258959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</a:t>
            </a:r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These patterns address various issues in software engineering, such as computer hardware performance limitations, high availability, and minimizing business risks.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737419" y="190511"/>
            <a:ext cx="105084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02</a:t>
            </a:r>
            <a:r>
              <a:rPr lang="en-US" altLang="zh-CN" sz="40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Why We Use </a:t>
            </a:r>
            <a:r>
              <a:rPr lang="en-US" altLang="zh-CN" sz="4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Architecture Patterns ?!</a:t>
            </a:r>
            <a:endParaRPr lang="zh-CN" altLang="en-US" sz="40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27" name="文本框 22"/>
          <p:cNvSpPr txBox="1"/>
          <p:nvPr/>
        </p:nvSpPr>
        <p:spPr>
          <a:xfrm flipH="1">
            <a:off x="1216034" y="5138840"/>
            <a:ext cx="4236373" cy="89178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masis MT Pro Black" panose="02040A04050005020304" pitchFamily="18" charset="0"/>
                <a:ea typeface="Manrope SemiBold" charset="0"/>
                <a:cs typeface="Roboto Black" panose="02000000000000000000" charset="0"/>
                <a:sym typeface="Manrope SemiBold" charset="0"/>
              </a:rPr>
              <a:t>It serves a variety of purposes, making presentations powerful tools for convincing and teaching. It serves a variety of purposes, making presentations</a:t>
            </a:r>
            <a:endParaRPr lang="zh-CN" altLang="en-US" sz="1200" dirty="0">
              <a:solidFill>
                <a:schemeClr val="bg1"/>
              </a:solidFill>
              <a:latin typeface="Amasis MT Pro Black" panose="02040A04050005020304" pitchFamily="18" charset="0"/>
              <a:ea typeface="Manrope SemiBold" charset="0"/>
              <a:cs typeface="Roboto Black" panose="02000000000000000000" charset="0"/>
              <a:sym typeface="Manrope SemiBold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0304338" y="1976369"/>
            <a:ext cx="607657" cy="202552"/>
            <a:chOff x="17264" y="2225"/>
            <a:chExt cx="1023" cy="341"/>
          </a:xfrm>
          <a:solidFill>
            <a:srgbClr val="F79976"/>
          </a:solidFill>
        </p:grpSpPr>
        <p:sp>
          <p:nvSpPr>
            <p:cNvPr id="37" name="燕尾形 7"/>
            <p:cNvSpPr/>
            <p:nvPr/>
          </p:nvSpPr>
          <p:spPr>
            <a:xfrm flipH="1">
              <a:off x="17617" y="2225"/>
              <a:ext cx="341" cy="34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sp>
          <p:nvSpPr>
            <p:cNvPr id="38" name="燕尾形 8"/>
            <p:cNvSpPr/>
            <p:nvPr/>
          </p:nvSpPr>
          <p:spPr>
            <a:xfrm flipH="1">
              <a:off x="17946" y="2225"/>
              <a:ext cx="341" cy="34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sp>
          <p:nvSpPr>
            <p:cNvPr id="39" name="燕尾形 10"/>
            <p:cNvSpPr/>
            <p:nvPr/>
          </p:nvSpPr>
          <p:spPr>
            <a:xfrm flipH="1">
              <a:off x="17264" y="2225"/>
              <a:ext cx="341" cy="34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</p:grpSp>
      <p:sp>
        <p:nvSpPr>
          <p:cNvPr id="3" name="矩形 42">
            <a:extLst>
              <a:ext uri="{FF2B5EF4-FFF2-40B4-BE49-F238E27FC236}">
                <a16:creationId xmlns:a16="http://schemas.microsoft.com/office/drawing/2014/main" id="{E5DA8E0D-4714-1C61-D4CF-1D2933695B2C}"/>
              </a:ext>
            </a:extLst>
          </p:cNvPr>
          <p:cNvSpPr/>
          <p:nvPr/>
        </p:nvSpPr>
        <p:spPr>
          <a:xfrm>
            <a:off x="737419" y="3325453"/>
            <a:ext cx="113464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03</a:t>
            </a:r>
            <a:r>
              <a:rPr lang="en-US" altLang="zh-CN" sz="40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Types Of </a:t>
            </a:r>
            <a:r>
              <a:rPr lang="en-US" altLang="zh-CN" sz="4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Architecture Patterns</a:t>
            </a:r>
            <a:endParaRPr lang="zh-CN" altLang="en-US" sz="40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4" name="文本框 68">
            <a:extLst>
              <a:ext uri="{FF2B5EF4-FFF2-40B4-BE49-F238E27FC236}">
                <a16:creationId xmlns:a16="http://schemas.microsoft.com/office/drawing/2014/main" id="{BEE43DA7-6C3E-BECF-AF7B-BF0637CDE694}"/>
              </a:ext>
            </a:extLst>
          </p:cNvPr>
          <p:cNvSpPr txBox="1"/>
          <p:nvPr/>
        </p:nvSpPr>
        <p:spPr>
          <a:xfrm>
            <a:off x="343106" y="1167210"/>
            <a:ext cx="7795758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	1. </a:t>
            </a:r>
            <a:r>
              <a:rPr lang="en-US" altLang="zh-CN" sz="2400" b="1" dirty="0"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Proven Construct</a:t>
            </a:r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.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5" name="文本框 68">
            <a:extLst>
              <a:ext uri="{FF2B5EF4-FFF2-40B4-BE49-F238E27FC236}">
                <a16:creationId xmlns:a16="http://schemas.microsoft.com/office/drawing/2014/main" id="{F4794229-391A-2271-AC85-91265FA25FD2}"/>
              </a:ext>
            </a:extLst>
          </p:cNvPr>
          <p:cNvSpPr txBox="1"/>
          <p:nvPr/>
        </p:nvSpPr>
        <p:spPr>
          <a:xfrm>
            <a:off x="343106" y="1748588"/>
            <a:ext cx="8977875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	2. </a:t>
            </a:r>
            <a:r>
              <a:rPr lang="en-US" altLang="zh-CN" sz="2400" b="1" dirty="0"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Easy to communicate</a:t>
            </a:r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.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6" name="文本框 68">
            <a:extLst>
              <a:ext uri="{FF2B5EF4-FFF2-40B4-BE49-F238E27FC236}">
                <a16:creationId xmlns:a16="http://schemas.microsoft.com/office/drawing/2014/main" id="{C12E9920-AFA1-C9D4-F328-7E4CCF5815ED}"/>
              </a:ext>
            </a:extLst>
          </p:cNvPr>
          <p:cNvSpPr txBox="1"/>
          <p:nvPr/>
        </p:nvSpPr>
        <p:spPr>
          <a:xfrm>
            <a:off x="343106" y="2329966"/>
            <a:ext cx="8605967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	3. </a:t>
            </a:r>
            <a:r>
              <a:rPr lang="en-US" altLang="zh-CN" sz="2400" b="1" dirty="0"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Keep things in order</a:t>
            </a:r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.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7" name="文本框 68">
            <a:extLst>
              <a:ext uri="{FF2B5EF4-FFF2-40B4-BE49-F238E27FC236}">
                <a16:creationId xmlns:a16="http://schemas.microsoft.com/office/drawing/2014/main" id="{D47A0F82-818E-8643-717C-4EB1D7D5EA6A}"/>
              </a:ext>
            </a:extLst>
          </p:cNvPr>
          <p:cNvSpPr txBox="1"/>
          <p:nvPr/>
        </p:nvSpPr>
        <p:spPr>
          <a:xfrm>
            <a:off x="343106" y="3976084"/>
            <a:ext cx="7998310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	1. </a:t>
            </a:r>
            <a:r>
              <a:rPr lang="en-US" altLang="zh-CN" sz="2400" b="1" dirty="0"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Layered Architecture</a:t>
            </a:r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.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8" name="文本框 68">
            <a:extLst>
              <a:ext uri="{FF2B5EF4-FFF2-40B4-BE49-F238E27FC236}">
                <a16:creationId xmlns:a16="http://schemas.microsoft.com/office/drawing/2014/main" id="{4F103104-0660-F3F3-FDE7-4422D2E1E86C}"/>
              </a:ext>
            </a:extLst>
          </p:cNvPr>
          <p:cNvSpPr txBox="1"/>
          <p:nvPr/>
        </p:nvSpPr>
        <p:spPr>
          <a:xfrm>
            <a:off x="343106" y="4557462"/>
            <a:ext cx="7998310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	2. </a:t>
            </a:r>
            <a:r>
              <a:rPr lang="en-US" altLang="zh-CN" sz="2400" b="1" dirty="0"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Event-Driven Architecture.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9" name="文本框 68">
            <a:extLst>
              <a:ext uri="{FF2B5EF4-FFF2-40B4-BE49-F238E27FC236}">
                <a16:creationId xmlns:a16="http://schemas.microsoft.com/office/drawing/2014/main" id="{39583FD4-FE14-F785-6BA1-6505F3CEB906}"/>
              </a:ext>
            </a:extLst>
          </p:cNvPr>
          <p:cNvSpPr txBox="1"/>
          <p:nvPr/>
        </p:nvSpPr>
        <p:spPr>
          <a:xfrm>
            <a:off x="343106" y="5138840"/>
            <a:ext cx="10783812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	3. </a:t>
            </a:r>
            <a:r>
              <a:rPr lang="en-US" altLang="zh-CN" sz="2400" b="1" dirty="0"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Microkernel Architecture</a:t>
            </a:r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.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10" name="文本框 68">
            <a:extLst>
              <a:ext uri="{FF2B5EF4-FFF2-40B4-BE49-F238E27FC236}">
                <a16:creationId xmlns:a16="http://schemas.microsoft.com/office/drawing/2014/main" id="{8818C215-A324-B899-720A-B3BAD6A1528A}"/>
              </a:ext>
            </a:extLst>
          </p:cNvPr>
          <p:cNvSpPr txBox="1"/>
          <p:nvPr/>
        </p:nvSpPr>
        <p:spPr>
          <a:xfrm>
            <a:off x="343106" y="5720218"/>
            <a:ext cx="8883477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	4. </a:t>
            </a:r>
            <a:r>
              <a:rPr lang="en-US" altLang="zh-CN" sz="2400" b="1" dirty="0"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Microservices Architecture</a:t>
            </a:r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.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grpSp>
        <p:nvGrpSpPr>
          <p:cNvPr id="12" name="组合 35">
            <a:extLst>
              <a:ext uri="{FF2B5EF4-FFF2-40B4-BE49-F238E27FC236}">
                <a16:creationId xmlns:a16="http://schemas.microsoft.com/office/drawing/2014/main" id="{974DA75D-E9E5-D7A9-A5D6-3A84C5081633}"/>
              </a:ext>
            </a:extLst>
          </p:cNvPr>
          <p:cNvGrpSpPr/>
          <p:nvPr/>
        </p:nvGrpSpPr>
        <p:grpSpPr>
          <a:xfrm>
            <a:off x="8341416" y="5247143"/>
            <a:ext cx="607657" cy="202552"/>
            <a:chOff x="17264" y="2225"/>
            <a:chExt cx="1023" cy="341"/>
          </a:xfrm>
          <a:solidFill>
            <a:srgbClr val="F79976"/>
          </a:solidFill>
        </p:grpSpPr>
        <p:sp>
          <p:nvSpPr>
            <p:cNvPr id="13" name="燕尾形 7">
              <a:extLst>
                <a:ext uri="{FF2B5EF4-FFF2-40B4-BE49-F238E27FC236}">
                  <a16:creationId xmlns:a16="http://schemas.microsoft.com/office/drawing/2014/main" id="{51841FAC-E54C-59DE-5133-4F43BF516331}"/>
                </a:ext>
              </a:extLst>
            </p:cNvPr>
            <p:cNvSpPr/>
            <p:nvPr/>
          </p:nvSpPr>
          <p:spPr>
            <a:xfrm flipH="1">
              <a:off x="17617" y="2225"/>
              <a:ext cx="341" cy="34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sp>
          <p:nvSpPr>
            <p:cNvPr id="14" name="燕尾形 8">
              <a:extLst>
                <a:ext uri="{FF2B5EF4-FFF2-40B4-BE49-F238E27FC236}">
                  <a16:creationId xmlns:a16="http://schemas.microsoft.com/office/drawing/2014/main" id="{4C73B4B5-5C7A-4115-2635-5B89A836AB64}"/>
                </a:ext>
              </a:extLst>
            </p:cNvPr>
            <p:cNvSpPr/>
            <p:nvPr/>
          </p:nvSpPr>
          <p:spPr>
            <a:xfrm flipH="1">
              <a:off x="17946" y="2225"/>
              <a:ext cx="341" cy="34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sp>
          <p:nvSpPr>
            <p:cNvPr id="15" name="燕尾形 10">
              <a:extLst>
                <a:ext uri="{FF2B5EF4-FFF2-40B4-BE49-F238E27FC236}">
                  <a16:creationId xmlns:a16="http://schemas.microsoft.com/office/drawing/2014/main" id="{40F46E5B-10EC-EC9F-0DB4-8A3CE7D4288A}"/>
                </a:ext>
              </a:extLst>
            </p:cNvPr>
            <p:cNvSpPr/>
            <p:nvPr/>
          </p:nvSpPr>
          <p:spPr>
            <a:xfrm flipH="1">
              <a:off x="17264" y="2225"/>
              <a:ext cx="341" cy="34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</p:grpSp>
      <p:grpSp>
        <p:nvGrpSpPr>
          <p:cNvPr id="16" name="组合 35">
            <a:extLst>
              <a:ext uri="{FF2B5EF4-FFF2-40B4-BE49-F238E27FC236}">
                <a16:creationId xmlns:a16="http://schemas.microsoft.com/office/drawing/2014/main" id="{03AB2168-C2E8-7075-0B00-CA168837159C}"/>
              </a:ext>
            </a:extLst>
          </p:cNvPr>
          <p:cNvGrpSpPr/>
          <p:nvPr/>
        </p:nvGrpSpPr>
        <p:grpSpPr>
          <a:xfrm>
            <a:off x="9899233" y="1735449"/>
            <a:ext cx="607657" cy="202552"/>
            <a:chOff x="17264" y="2225"/>
            <a:chExt cx="1023" cy="341"/>
          </a:xfrm>
          <a:solidFill>
            <a:srgbClr val="F79976"/>
          </a:solidFill>
        </p:grpSpPr>
        <p:sp>
          <p:nvSpPr>
            <p:cNvPr id="17" name="燕尾形 7">
              <a:extLst>
                <a:ext uri="{FF2B5EF4-FFF2-40B4-BE49-F238E27FC236}">
                  <a16:creationId xmlns:a16="http://schemas.microsoft.com/office/drawing/2014/main" id="{1DEB9086-713E-6D37-CCFA-C564B4B43275}"/>
                </a:ext>
              </a:extLst>
            </p:cNvPr>
            <p:cNvSpPr/>
            <p:nvPr/>
          </p:nvSpPr>
          <p:spPr>
            <a:xfrm flipH="1">
              <a:off x="17617" y="2225"/>
              <a:ext cx="341" cy="34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sp>
          <p:nvSpPr>
            <p:cNvPr id="18" name="燕尾形 8">
              <a:extLst>
                <a:ext uri="{FF2B5EF4-FFF2-40B4-BE49-F238E27FC236}">
                  <a16:creationId xmlns:a16="http://schemas.microsoft.com/office/drawing/2014/main" id="{C394CBD9-88E1-41AC-3D88-586CDC461A55}"/>
                </a:ext>
              </a:extLst>
            </p:cNvPr>
            <p:cNvSpPr/>
            <p:nvPr/>
          </p:nvSpPr>
          <p:spPr>
            <a:xfrm flipH="1">
              <a:off x="17946" y="2225"/>
              <a:ext cx="341" cy="34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sp>
          <p:nvSpPr>
            <p:cNvPr id="19" name="燕尾形 10">
              <a:extLst>
                <a:ext uri="{FF2B5EF4-FFF2-40B4-BE49-F238E27FC236}">
                  <a16:creationId xmlns:a16="http://schemas.microsoft.com/office/drawing/2014/main" id="{415D63EF-224D-11AB-EB5E-6E65C268C813}"/>
                </a:ext>
              </a:extLst>
            </p:cNvPr>
            <p:cNvSpPr/>
            <p:nvPr/>
          </p:nvSpPr>
          <p:spPr>
            <a:xfrm flipH="1">
              <a:off x="17264" y="2225"/>
              <a:ext cx="341" cy="34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</p:grpSp>
      <p:grpSp>
        <p:nvGrpSpPr>
          <p:cNvPr id="20" name="组合 35">
            <a:extLst>
              <a:ext uri="{FF2B5EF4-FFF2-40B4-BE49-F238E27FC236}">
                <a16:creationId xmlns:a16="http://schemas.microsoft.com/office/drawing/2014/main" id="{B655B02A-12A5-7F2B-95E6-769EC859CE6D}"/>
              </a:ext>
            </a:extLst>
          </p:cNvPr>
          <p:cNvGrpSpPr/>
          <p:nvPr/>
        </p:nvGrpSpPr>
        <p:grpSpPr>
          <a:xfrm>
            <a:off x="8746521" y="4936738"/>
            <a:ext cx="607657" cy="202552"/>
            <a:chOff x="17264" y="2225"/>
            <a:chExt cx="1023" cy="341"/>
          </a:xfrm>
          <a:solidFill>
            <a:srgbClr val="F79976"/>
          </a:solidFill>
        </p:grpSpPr>
        <p:sp>
          <p:nvSpPr>
            <p:cNvPr id="21" name="燕尾形 7">
              <a:extLst>
                <a:ext uri="{FF2B5EF4-FFF2-40B4-BE49-F238E27FC236}">
                  <a16:creationId xmlns:a16="http://schemas.microsoft.com/office/drawing/2014/main" id="{9D7F97F2-32A5-4209-CB45-6369ACFB53AF}"/>
                </a:ext>
              </a:extLst>
            </p:cNvPr>
            <p:cNvSpPr/>
            <p:nvPr/>
          </p:nvSpPr>
          <p:spPr>
            <a:xfrm flipH="1">
              <a:off x="17617" y="2225"/>
              <a:ext cx="341" cy="34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sp>
          <p:nvSpPr>
            <p:cNvPr id="22" name="燕尾形 8">
              <a:extLst>
                <a:ext uri="{FF2B5EF4-FFF2-40B4-BE49-F238E27FC236}">
                  <a16:creationId xmlns:a16="http://schemas.microsoft.com/office/drawing/2014/main" id="{8985C494-3390-AA2F-2ED0-0D917C2B0E5E}"/>
                </a:ext>
              </a:extLst>
            </p:cNvPr>
            <p:cNvSpPr/>
            <p:nvPr/>
          </p:nvSpPr>
          <p:spPr>
            <a:xfrm flipH="1">
              <a:off x="17946" y="2225"/>
              <a:ext cx="341" cy="34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sp>
          <p:nvSpPr>
            <p:cNvPr id="23" name="燕尾形 10">
              <a:extLst>
                <a:ext uri="{FF2B5EF4-FFF2-40B4-BE49-F238E27FC236}">
                  <a16:creationId xmlns:a16="http://schemas.microsoft.com/office/drawing/2014/main" id="{A1845382-0D45-7A6C-4B71-31B24F823549}"/>
                </a:ext>
              </a:extLst>
            </p:cNvPr>
            <p:cNvSpPr/>
            <p:nvPr/>
          </p:nvSpPr>
          <p:spPr>
            <a:xfrm flipH="1">
              <a:off x="17264" y="2225"/>
              <a:ext cx="341" cy="34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37199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: Shape 6"/>
          <p:cNvSpPr/>
          <p:nvPr/>
        </p:nvSpPr>
        <p:spPr>
          <a:xfrm>
            <a:off x="3031159" y="3304470"/>
            <a:ext cx="723900" cy="1314450"/>
          </a:xfrm>
          <a:custGeom>
            <a:avLst/>
            <a:gdLst>
              <a:gd name="connsiteX0" fmla="*/ 247650 w 723900"/>
              <a:gd name="connsiteY0" fmla="*/ 1314450 h 1314450"/>
              <a:gd name="connsiteX1" fmla="*/ 0 w 723900"/>
              <a:gd name="connsiteY1" fmla="*/ 1314450 h 1314450"/>
              <a:gd name="connsiteX2" fmla="*/ 478155 w 723900"/>
              <a:gd name="connsiteY2" fmla="*/ 0 h 1314450"/>
              <a:gd name="connsiteX3" fmla="*/ 725805 w 723900"/>
              <a:gd name="connsiteY3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00" h="1314450">
                <a:moveTo>
                  <a:pt x="247650" y="1314450"/>
                </a:moveTo>
                <a:lnTo>
                  <a:pt x="0" y="1314450"/>
                </a:lnTo>
                <a:lnTo>
                  <a:pt x="478155" y="0"/>
                </a:lnTo>
                <a:lnTo>
                  <a:pt x="72580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89" name="Freeform: Shape 7"/>
          <p:cNvSpPr/>
          <p:nvPr/>
        </p:nvSpPr>
        <p:spPr>
          <a:xfrm>
            <a:off x="5702921" y="3304470"/>
            <a:ext cx="723900" cy="1314450"/>
          </a:xfrm>
          <a:custGeom>
            <a:avLst/>
            <a:gdLst>
              <a:gd name="connsiteX0" fmla="*/ 247650 w 723900"/>
              <a:gd name="connsiteY0" fmla="*/ 1314450 h 1314450"/>
              <a:gd name="connsiteX1" fmla="*/ 0 w 723900"/>
              <a:gd name="connsiteY1" fmla="*/ 1314450 h 1314450"/>
              <a:gd name="connsiteX2" fmla="*/ 478155 w 723900"/>
              <a:gd name="connsiteY2" fmla="*/ 0 h 1314450"/>
              <a:gd name="connsiteX3" fmla="*/ 725805 w 723900"/>
              <a:gd name="connsiteY3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00" h="1314450">
                <a:moveTo>
                  <a:pt x="247650" y="1314450"/>
                </a:moveTo>
                <a:lnTo>
                  <a:pt x="0" y="1314450"/>
                </a:lnTo>
                <a:lnTo>
                  <a:pt x="478155" y="0"/>
                </a:lnTo>
                <a:lnTo>
                  <a:pt x="72580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90" name="Freeform: Shape 8"/>
          <p:cNvSpPr/>
          <p:nvPr/>
        </p:nvSpPr>
        <p:spPr>
          <a:xfrm>
            <a:off x="8374684" y="3304470"/>
            <a:ext cx="723900" cy="1314450"/>
          </a:xfrm>
          <a:custGeom>
            <a:avLst/>
            <a:gdLst>
              <a:gd name="connsiteX0" fmla="*/ 247650 w 723900"/>
              <a:gd name="connsiteY0" fmla="*/ 1314450 h 1314450"/>
              <a:gd name="connsiteX1" fmla="*/ 0 w 723900"/>
              <a:gd name="connsiteY1" fmla="*/ 1314450 h 1314450"/>
              <a:gd name="connsiteX2" fmla="*/ 478155 w 723900"/>
              <a:gd name="connsiteY2" fmla="*/ 0 h 1314450"/>
              <a:gd name="connsiteX3" fmla="*/ 725805 w 723900"/>
              <a:gd name="connsiteY3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00" h="1314450">
                <a:moveTo>
                  <a:pt x="247650" y="1314450"/>
                </a:moveTo>
                <a:lnTo>
                  <a:pt x="0" y="1314450"/>
                </a:lnTo>
                <a:lnTo>
                  <a:pt x="478155" y="0"/>
                </a:lnTo>
                <a:lnTo>
                  <a:pt x="72580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99" name="TextBox 21"/>
          <p:cNvSpPr txBox="1"/>
          <p:nvPr/>
        </p:nvSpPr>
        <p:spPr>
          <a:xfrm>
            <a:off x="1357428" y="4145599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0" name="TextBox 22"/>
          <p:cNvSpPr txBox="1"/>
          <p:nvPr/>
        </p:nvSpPr>
        <p:spPr>
          <a:xfrm>
            <a:off x="3919653" y="4145599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1" name="TextBox 23"/>
          <p:cNvSpPr txBox="1"/>
          <p:nvPr/>
        </p:nvSpPr>
        <p:spPr>
          <a:xfrm>
            <a:off x="6572266" y="4145599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2" name="TextBox 24"/>
          <p:cNvSpPr txBox="1"/>
          <p:nvPr/>
        </p:nvSpPr>
        <p:spPr>
          <a:xfrm>
            <a:off x="9098584" y="4145599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3" name="Oval 2"/>
          <p:cNvSpPr/>
          <p:nvPr/>
        </p:nvSpPr>
        <p:spPr>
          <a:xfrm>
            <a:off x="1918623" y="3692302"/>
            <a:ext cx="461713" cy="256286"/>
          </a:xfrm>
          <a:custGeom>
            <a:avLst/>
            <a:gdLst>
              <a:gd name="T0" fmla="*/ 2036 w 8756"/>
              <a:gd name="T1" fmla="*/ 640 h 4858"/>
              <a:gd name="T2" fmla="*/ 8436 w 8756"/>
              <a:gd name="T3" fmla="*/ 640 h 4858"/>
              <a:gd name="T4" fmla="*/ 8756 w 8756"/>
              <a:gd name="T5" fmla="*/ 320 h 4858"/>
              <a:gd name="T6" fmla="*/ 8436 w 8756"/>
              <a:gd name="T7" fmla="*/ 0 h 4858"/>
              <a:gd name="T8" fmla="*/ 2036 w 8756"/>
              <a:gd name="T9" fmla="*/ 0 h 4858"/>
              <a:gd name="T10" fmla="*/ 1716 w 8756"/>
              <a:gd name="T11" fmla="*/ 320 h 4858"/>
              <a:gd name="T12" fmla="*/ 2036 w 8756"/>
              <a:gd name="T13" fmla="*/ 640 h 4858"/>
              <a:gd name="T14" fmla="*/ 8436 w 8756"/>
              <a:gd name="T15" fmla="*/ 2112 h 4858"/>
              <a:gd name="T16" fmla="*/ 2036 w 8756"/>
              <a:gd name="T17" fmla="*/ 2112 h 4858"/>
              <a:gd name="T18" fmla="*/ 1716 w 8756"/>
              <a:gd name="T19" fmla="*/ 2432 h 4858"/>
              <a:gd name="T20" fmla="*/ 2036 w 8756"/>
              <a:gd name="T21" fmla="*/ 2752 h 4858"/>
              <a:gd name="T22" fmla="*/ 8436 w 8756"/>
              <a:gd name="T23" fmla="*/ 2752 h 4858"/>
              <a:gd name="T24" fmla="*/ 8756 w 8756"/>
              <a:gd name="T25" fmla="*/ 2432 h 4858"/>
              <a:gd name="T26" fmla="*/ 8436 w 8756"/>
              <a:gd name="T27" fmla="*/ 2112 h 4858"/>
              <a:gd name="T28" fmla="*/ 8436 w 8756"/>
              <a:gd name="T29" fmla="*/ 4218 h 4858"/>
              <a:gd name="T30" fmla="*/ 2036 w 8756"/>
              <a:gd name="T31" fmla="*/ 4218 h 4858"/>
              <a:gd name="T32" fmla="*/ 1716 w 8756"/>
              <a:gd name="T33" fmla="*/ 4538 h 4858"/>
              <a:gd name="T34" fmla="*/ 2036 w 8756"/>
              <a:gd name="T35" fmla="*/ 4858 h 4858"/>
              <a:gd name="T36" fmla="*/ 8436 w 8756"/>
              <a:gd name="T37" fmla="*/ 4858 h 4858"/>
              <a:gd name="T38" fmla="*/ 8756 w 8756"/>
              <a:gd name="T39" fmla="*/ 4538 h 4858"/>
              <a:gd name="T40" fmla="*/ 8436 w 8756"/>
              <a:gd name="T41" fmla="*/ 4218 h 4858"/>
              <a:gd name="T42" fmla="*/ 640 w 8756"/>
              <a:gd name="T43" fmla="*/ 0 h 4858"/>
              <a:gd name="T44" fmla="*/ 320 w 8756"/>
              <a:gd name="T45" fmla="*/ 0 h 4858"/>
              <a:gd name="T46" fmla="*/ 0 w 8756"/>
              <a:gd name="T47" fmla="*/ 320 h 4858"/>
              <a:gd name="T48" fmla="*/ 320 w 8756"/>
              <a:gd name="T49" fmla="*/ 640 h 4858"/>
              <a:gd name="T50" fmla="*/ 640 w 8756"/>
              <a:gd name="T51" fmla="*/ 640 h 4858"/>
              <a:gd name="T52" fmla="*/ 960 w 8756"/>
              <a:gd name="T53" fmla="*/ 320 h 4858"/>
              <a:gd name="T54" fmla="*/ 640 w 8756"/>
              <a:gd name="T55" fmla="*/ 0 h 4858"/>
              <a:gd name="T56" fmla="*/ 640 w 8756"/>
              <a:gd name="T57" fmla="*/ 2112 h 4858"/>
              <a:gd name="T58" fmla="*/ 320 w 8756"/>
              <a:gd name="T59" fmla="*/ 2112 h 4858"/>
              <a:gd name="T60" fmla="*/ 0 w 8756"/>
              <a:gd name="T61" fmla="*/ 2432 h 4858"/>
              <a:gd name="T62" fmla="*/ 320 w 8756"/>
              <a:gd name="T63" fmla="*/ 2752 h 4858"/>
              <a:gd name="T64" fmla="*/ 640 w 8756"/>
              <a:gd name="T65" fmla="*/ 2752 h 4858"/>
              <a:gd name="T66" fmla="*/ 960 w 8756"/>
              <a:gd name="T67" fmla="*/ 2432 h 4858"/>
              <a:gd name="T68" fmla="*/ 640 w 8756"/>
              <a:gd name="T69" fmla="*/ 2112 h 4858"/>
              <a:gd name="T70" fmla="*/ 640 w 8756"/>
              <a:gd name="T71" fmla="*/ 4218 h 4858"/>
              <a:gd name="T72" fmla="*/ 320 w 8756"/>
              <a:gd name="T73" fmla="*/ 4218 h 4858"/>
              <a:gd name="T74" fmla="*/ 0 w 8756"/>
              <a:gd name="T75" fmla="*/ 4538 h 4858"/>
              <a:gd name="T76" fmla="*/ 320 w 8756"/>
              <a:gd name="T77" fmla="*/ 4858 h 4858"/>
              <a:gd name="T78" fmla="*/ 640 w 8756"/>
              <a:gd name="T79" fmla="*/ 4858 h 4858"/>
              <a:gd name="T80" fmla="*/ 960 w 8756"/>
              <a:gd name="T81" fmla="*/ 4538 h 4858"/>
              <a:gd name="T82" fmla="*/ 640 w 8756"/>
              <a:gd name="T83" fmla="*/ 4218 h 4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756" h="4858">
                <a:moveTo>
                  <a:pt x="2036" y="640"/>
                </a:moveTo>
                <a:lnTo>
                  <a:pt x="8436" y="640"/>
                </a:lnTo>
                <a:cubicBezTo>
                  <a:pt x="8612" y="640"/>
                  <a:pt x="8756" y="497"/>
                  <a:pt x="8756" y="320"/>
                </a:cubicBezTo>
                <a:cubicBezTo>
                  <a:pt x="8756" y="143"/>
                  <a:pt x="8612" y="0"/>
                  <a:pt x="8436" y="0"/>
                </a:cubicBezTo>
                <a:lnTo>
                  <a:pt x="2036" y="0"/>
                </a:lnTo>
                <a:cubicBezTo>
                  <a:pt x="1859" y="0"/>
                  <a:pt x="1716" y="143"/>
                  <a:pt x="1716" y="320"/>
                </a:cubicBezTo>
                <a:cubicBezTo>
                  <a:pt x="1716" y="497"/>
                  <a:pt x="1859" y="640"/>
                  <a:pt x="2036" y="640"/>
                </a:cubicBezTo>
                <a:close/>
                <a:moveTo>
                  <a:pt x="8436" y="2112"/>
                </a:moveTo>
                <a:lnTo>
                  <a:pt x="2036" y="2112"/>
                </a:lnTo>
                <a:cubicBezTo>
                  <a:pt x="1859" y="2112"/>
                  <a:pt x="1716" y="2255"/>
                  <a:pt x="1716" y="2432"/>
                </a:cubicBezTo>
                <a:cubicBezTo>
                  <a:pt x="1716" y="2609"/>
                  <a:pt x="1859" y="2752"/>
                  <a:pt x="2036" y="2752"/>
                </a:cubicBezTo>
                <a:lnTo>
                  <a:pt x="8436" y="2752"/>
                </a:lnTo>
                <a:cubicBezTo>
                  <a:pt x="8612" y="2752"/>
                  <a:pt x="8756" y="2609"/>
                  <a:pt x="8756" y="2432"/>
                </a:cubicBezTo>
                <a:cubicBezTo>
                  <a:pt x="8756" y="2255"/>
                  <a:pt x="8612" y="2112"/>
                  <a:pt x="8436" y="2112"/>
                </a:cubicBezTo>
                <a:close/>
                <a:moveTo>
                  <a:pt x="8436" y="4218"/>
                </a:moveTo>
                <a:lnTo>
                  <a:pt x="2036" y="4218"/>
                </a:lnTo>
                <a:cubicBezTo>
                  <a:pt x="1859" y="4218"/>
                  <a:pt x="1716" y="4361"/>
                  <a:pt x="1716" y="4538"/>
                </a:cubicBezTo>
                <a:cubicBezTo>
                  <a:pt x="1716" y="4714"/>
                  <a:pt x="1859" y="4858"/>
                  <a:pt x="2036" y="4858"/>
                </a:cubicBezTo>
                <a:lnTo>
                  <a:pt x="8436" y="4858"/>
                </a:lnTo>
                <a:cubicBezTo>
                  <a:pt x="8612" y="4858"/>
                  <a:pt x="8756" y="4714"/>
                  <a:pt x="8756" y="4538"/>
                </a:cubicBezTo>
                <a:cubicBezTo>
                  <a:pt x="8756" y="4361"/>
                  <a:pt x="8612" y="4218"/>
                  <a:pt x="8436" y="4218"/>
                </a:cubicBezTo>
                <a:close/>
                <a:moveTo>
                  <a:pt x="640" y="0"/>
                </a:moveTo>
                <a:lnTo>
                  <a:pt x="320" y="0"/>
                </a:lnTo>
                <a:cubicBezTo>
                  <a:pt x="144" y="0"/>
                  <a:pt x="0" y="143"/>
                  <a:pt x="0" y="320"/>
                </a:cubicBezTo>
                <a:cubicBezTo>
                  <a:pt x="0" y="497"/>
                  <a:pt x="144" y="640"/>
                  <a:pt x="320" y="640"/>
                </a:cubicBezTo>
                <a:lnTo>
                  <a:pt x="640" y="640"/>
                </a:lnTo>
                <a:cubicBezTo>
                  <a:pt x="817" y="640"/>
                  <a:pt x="960" y="497"/>
                  <a:pt x="960" y="320"/>
                </a:cubicBezTo>
                <a:cubicBezTo>
                  <a:pt x="960" y="143"/>
                  <a:pt x="817" y="0"/>
                  <a:pt x="640" y="0"/>
                </a:cubicBezTo>
                <a:close/>
                <a:moveTo>
                  <a:pt x="640" y="2112"/>
                </a:moveTo>
                <a:lnTo>
                  <a:pt x="320" y="2112"/>
                </a:lnTo>
                <a:cubicBezTo>
                  <a:pt x="144" y="2112"/>
                  <a:pt x="0" y="2255"/>
                  <a:pt x="0" y="2432"/>
                </a:cubicBezTo>
                <a:cubicBezTo>
                  <a:pt x="0" y="2609"/>
                  <a:pt x="144" y="2752"/>
                  <a:pt x="320" y="2752"/>
                </a:cubicBezTo>
                <a:lnTo>
                  <a:pt x="640" y="2752"/>
                </a:lnTo>
                <a:cubicBezTo>
                  <a:pt x="817" y="2752"/>
                  <a:pt x="960" y="2609"/>
                  <a:pt x="960" y="2432"/>
                </a:cubicBezTo>
                <a:cubicBezTo>
                  <a:pt x="960" y="2255"/>
                  <a:pt x="817" y="2112"/>
                  <a:pt x="640" y="2112"/>
                </a:cubicBezTo>
                <a:close/>
                <a:moveTo>
                  <a:pt x="640" y="4218"/>
                </a:moveTo>
                <a:lnTo>
                  <a:pt x="320" y="4218"/>
                </a:lnTo>
                <a:cubicBezTo>
                  <a:pt x="144" y="4218"/>
                  <a:pt x="0" y="4361"/>
                  <a:pt x="0" y="4538"/>
                </a:cubicBezTo>
                <a:cubicBezTo>
                  <a:pt x="0" y="4714"/>
                  <a:pt x="144" y="4858"/>
                  <a:pt x="320" y="4858"/>
                </a:cubicBezTo>
                <a:lnTo>
                  <a:pt x="640" y="4858"/>
                </a:lnTo>
                <a:cubicBezTo>
                  <a:pt x="817" y="4858"/>
                  <a:pt x="960" y="4714"/>
                  <a:pt x="960" y="4538"/>
                </a:cubicBezTo>
                <a:cubicBezTo>
                  <a:pt x="960" y="4361"/>
                  <a:pt x="817" y="4218"/>
                  <a:pt x="640" y="4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4" name="Oval 2"/>
          <p:cNvSpPr/>
          <p:nvPr/>
        </p:nvSpPr>
        <p:spPr>
          <a:xfrm>
            <a:off x="4493256" y="3589589"/>
            <a:ext cx="461713" cy="461713"/>
          </a:xfrm>
          <a:custGeom>
            <a:avLst/>
            <a:gdLst>
              <a:gd name="T0" fmla="*/ 6400 w 12800"/>
              <a:gd name="T1" fmla="*/ 640 h 12800"/>
              <a:gd name="T2" fmla="*/ 12160 w 12800"/>
              <a:gd name="T3" fmla="*/ 6400 h 12800"/>
              <a:gd name="T4" fmla="*/ 6400 w 12800"/>
              <a:gd name="T5" fmla="*/ 12160 h 12800"/>
              <a:gd name="T6" fmla="*/ 640 w 12800"/>
              <a:gd name="T7" fmla="*/ 6400 h 12800"/>
              <a:gd name="T8" fmla="*/ 6400 w 12800"/>
              <a:gd name="T9" fmla="*/ 640 h 12800"/>
              <a:gd name="T10" fmla="*/ 6400 w 12800"/>
              <a:gd name="T11" fmla="*/ 0 h 12800"/>
              <a:gd name="T12" fmla="*/ 0 w 12800"/>
              <a:gd name="T13" fmla="*/ 6400 h 12800"/>
              <a:gd name="T14" fmla="*/ 6400 w 12800"/>
              <a:gd name="T15" fmla="*/ 12800 h 12800"/>
              <a:gd name="T16" fmla="*/ 12800 w 12800"/>
              <a:gd name="T17" fmla="*/ 6400 h 12800"/>
              <a:gd name="T18" fmla="*/ 6400 w 12800"/>
              <a:gd name="T19" fmla="*/ 0 h 12800"/>
              <a:gd name="T20" fmla="*/ 6400 w 12800"/>
              <a:gd name="T21" fmla="*/ 0 h 12800"/>
              <a:gd name="T22" fmla="*/ 5974 w 12800"/>
              <a:gd name="T23" fmla="*/ 8000 h 12800"/>
              <a:gd name="T24" fmla="*/ 5970 w 12800"/>
              <a:gd name="T25" fmla="*/ 7764 h 12800"/>
              <a:gd name="T26" fmla="*/ 6110 w 12800"/>
              <a:gd name="T27" fmla="*/ 6914 h 12800"/>
              <a:gd name="T28" fmla="*/ 6443 w 12800"/>
              <a:gd name="T29" fmla="*/ 6370 h 12800"/>
              <a:gd name="T30" fmla="*/ 7050 w 12800"/>
              <a:gd name="T31" fmla="*/ 5784 h 12800"/>
              <a:gd name="T32" fmla="*/ 7620 w 12800"/>
              <a:gd name="T33" fmla="*/ 5168 h 12800"/>
              <a:gd name="T34" fmla="*/ 7751 w 12800"/>
              <a:gd name="T35" fmla="*/ 4666 h 12800"/>
              <a:gd name="T36" fmla="*/ 7367 w 12800"/>
              <a:gd name="T37" fmla="*/ 3802 h 12800"/>
              <a:gd name="T38" fmla="*/ 6424 w 12800"/>
              <a:gd name="T39" fmla="*/ 3429 h 12800"/>
              <a:gd name="T40" fmla="*/ 5524 w 12800"/>
              <a:gd name="T41" fmla="*/ 3766 h 12800"/>
              <a:gd name="T42" fmla="*/ 5050 w 12800"/>
              <a:gd name="T43" fmla="*/ 4822 h 12800"/>
              <a:gd name="T44" fmla="*/ 4183 w 12800"/>
              <a:gd name="T45" fmla="*/ 4718 h 12800"/>
              <a:gd name="T46" fmla="*/ 4879 w 12800"/>
              <a:gd name="T47" fmla="*/ 3246 h 12800"/>
              <a:gd name="T48" fmla="*/ 6409 w 12800"/>
              <a:gd name="T49" fmla="*/ 2736 h 12800"/>
              <a:gd name="T50" fmla="*/ 8017 w 12800"/>
              <a:gd name="T51" fmla="*/ 3285 h 12800"/>
              <a:gd name="T52" fmla="*/ 8617 w 12800"/>
              <a:gd name="T53" fmla="*/ 4611 h 12800"/>
              <a:gd name="T54" fmla="*/ 8406 w 12800"/>
              <a:gd name="T55" fmla="*/ 5441 h 12800"/>
              <a:gd name="T56" fmla="*/ 7581 w 12800"/>
              <a:gd name="T57" fmla="*/ 6364 h 12800"/>
              <a:gd name="T58" fmla="*/ 7042 w 12800"/>
              <a:gd name="T59" fmla="*/ 6903 h 12800"/>
              <a:gd name="T60" fmla="*/ 6855 w 12800"/>
              <a:gd name="T61" fmla="*/ 7285 h 12800"/>
              <a:gd name="T62" fmla="*/ 6785 w 12800"/>
              <a:gd name="T63" fmla="*/ 8000 h 12800"/>
              <a:gd name="T64" fmla="*/ 5974 w 12800"/>
              <a:gd name="T65" fmla="*/ 8000 h 12800"/>
              <a:gd name="T66" fmla="*/ 5998 w 12800"/>
              <a:gd name="T67" fmla="*/ 9605 h 12800"/>
              <a:gd name="T68" fmla="*/ 5998 w 12800"/>
              <a:gd name="T69" fmla="*/ 8802 h 12800"/>
              <a:gd name="T70" fmla="*/ 6801 w 12800"/>
              <a:gd name="T71" fmla="*/ 8802 h 12800"/>
              <a:gd name="T72" fmla="*/ 6801 w 12800"/>
              <a:gd name="T73" fmla="*/ 9605 h 12800"/>
              <a:gd name="T74" fmla="*/ 5998 w 12800"/>
              <a:gd name="T75" fmla="*/ 9605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00" h="12800">
                <a:moveTo>
                  <a:pt x="6400" y="640"/>
                </a:moveTo>
                <a:cubicBezTo>
                  <a:pt x="9576" y="640"/>
                  <a:pt x="12160" y="3224"/>
                  <a:pt x="12160" y="6400"/>
                </a:cubicBezTo>
                <a:cubicBezTo>
                  <a:pt x="12160" y="9576"/>
                  <a:pt x="9576" y="12160"/>
                  <a:pt x="6400" y="12160"/>
                </a:cubicBezTo>
                <a:cubicBezTo>
                  <a:pt x="3224" y="12160"/>
                  <a:pt x="640" y="9576"/>
                  <a:pt x="640" y="6400"/>
                </a:cubicBezTo>
                <a:cubicBezTo>
                  <a:pt x="640" y="3224"/>
                  <a:pt x="3224" y="640"/>
                  <a:pt x="6400" y="640"/>
                </a:cubicBezTo>
                <a:close/>
                <a:moveTo>
                  <a:pt x="6400" y="0"/>
                </a:moveTo>
                <a:cubicBezTo>
                  <a:pt x="2866" y="0"/>
                  <a:pt x="0" y="2866"/>
                  <a:pt x="0" y="6400"/>
                </a:cubicBezTo>
                <a:cubicBezTo>
                  <a:pt x="0" y="9934"/>
                  <a:pt x="2866" y="12800"/>
                  <a:pt x="6400" y="12800"/>
                </a:cubicBezTo>
                <a:cubicBezTo>
                  <a:pt x="9934" y="12800"/>
                  <a:pt x="12800" y="9934"/>
                  <a:pt x="12800" y="6400"/>
                </a:cubicBezTo>
                <a:cubicBezTo>
                  <a:pt x="12800" y="2866"/>
                  <a:pt x="9934" y="0"/>
                  <a:pt x="6400" y="0"/>
                </a:cubicBezTo>
                <a:close/>
                <a:moveTo>
                  <a:pt x="6400" y="0"/>
                </a:moveTo>
                <a:close/>
                <a:moveTo>
                  <a:pt x="5974" y="8000"/>
                </a:moveTo>
                <a:cubicBezTo>
                  <a:pt x="5970" y="8000"/>
                  <a:pt x="5970" y="7820"/>
                  <a:pt x="5970" y="7764"/>
                </a:cubicBezTo>
                <a:cubicBezTo>
                  <a:pt x="5970" y="7433"/>
                  <a:pt x="6017" y="7155"/>
                  <a:pt x="6110" y="6914"/>
                </a:cubicBezTo>
                <a:cubicBezTo>
                  <a:pt x="6179" y="6733"/>
                  <a:pt x="6290" y="6554"/>
                  <a:pt x="6443" y="6370"/>
                </a:cubicBezTo>
                <a:cubicBezTo>
                  <a:pt x="6556" y="6235"/>
                  <a:pt x="6758" y="6042"/>
                  <a:pt x="7050" y="5784"/>
                </a:cubicBezTo>
                <a:cubicBezTo>
                  <a:pt x="7342" y="5526"/>
                  <a:pt x="7533" y="5322"/>
                  <a:pt x="7620" y="5168"/>
                </a:cubicBezTo>
                <a:cubicBezTo>
                  <a:pt x="7706" y="5014"/>
                  <a:pt x="7751" y="4848"/>
                  <a:pt x="7751" y="4666"/>
                </a:cubicBezTo>
                <a:cubicBezTo>
                  <a:pt x="7751" y="4338"/>
                  <a:pt x="7623" y="4050"/>
                  <a:pt x="7367" y="3802"/>
                </a:cubicBezTo>
                <a:cubicBezTo>
                  <a:pt x="7111" y="3554"/>
                  <a:pt x="6796" y="3429"/>
                  <a:pt x="6424" y="3429"/>
                </a:cubicBezTo>
                <a:cubicBezTo>
                  <a:pt x="6065" y="3429"/>
                  <a:pt x="5765" y="3542"/>
                  <a:pt x="5524" y="3766"/>
                </a:cubicBezTo>
                <a:cubicBezTo>
                  <a:pt x="5282" y="3992"/>
                  <a:pt x="5125" y="4344"/>
                  <a:pt x="5050" y="4822"/>
                </a:cubicBezTo>
                <a:lnTo>
                  <a:pt x="4183" y="4718"/>
                </a:lnTo>
                <a:cubicBezTo>
                  <a:pt x="4262" y="4078"/>
                  <a:pt x="4494" y="3587"/>
                  <a:pt x="4879" y="3246"/>
                </a:cubicBezTo>
                <a:cubicBezTo>
                  <a:pt x="5265" y="2906"/>
                  <a:pt x="5774" y="2736"/>
                  <a:pt x="6409" y="2736"/>
                </a:cubicBezTo>
                <a:cubicBezTo>
                  <a:pt x="7081" y="2736"/>
                  <a:pt x="7617" y="2919"/>
                  <a:pt x="8017" y="3285"/>
                </a:cubicBezTo>
                <a:cubicBezTo>
                  <a:pt x="8417" y="3650"/>
                  <a:pt x="8617" y="4093"/>
                  <a:pt x="8617" y="4611"/>
                </a:cubicBezTo>
                <a:cubicBezTo>
                  <a:pt x="8617" y="4911"/>
                  <a:pt x="8546" y="5188"/>
                  <a:pt x="8406" y="5441"/>
                </a:cubicBezTo>
                <a:cubicBezTo>
                  <a:pt x="8265" y="5694"/>
                  <a:pt x="7990" y="6002"/>
                  <a:pt x="7581" y="6364"/>
                </a:cubicBezTo>
                <a:cubicBezTo>
                  <a:pt x="7306" y="6608"/>
                  <a:pt x="7126" y="6787"/>
                  <a:pt x="7042" y="6903"/>
                </a:cubicBezTo>
                <a:cubicBezTo>
                  <a:pt x="6958" y="7019"/>
                  <a:pt x="6895" y="7134"/>
                  <a:pt x="6855" y="7285"/>
                </a:cubicBezTo>
                <a:cubicBezTo>
                  <a:pt x="6814" y="7436"/>
                  <a:pt x="6790" y="8000"/>
                  <a:pt x="6785" y="8000"/>
                </a:cubicBezTo>
                <a:lnTo>
                  <a:pt x="5974" y="8000"/>
                </a:lnTo>
                <a:close/>
                <a:moveTo>
                  <a:pt x="5998" y="9605"/>
                </a:moveTo>
                <a:lnTo>
                  <a:pt x="5998" y="8802"/>
                </a:lnTo>
                <a:lnTo>
                  <a:pt x="6801" y="8802"/>
                </a:lnTo>
                <a:lnTo>
                  <a:pt x="6801" y="9605"/>
                </a:lnTo>
                <a:lnTo>
                  <a:pt x="5998" y="96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5" name="Oval 2"/>
          <p:cNvSpPr/>
          <p:nvPr/>
        </p:nvSpPr>
        <p:spPr>
          <a:xfrm>
            <a:off x="7146732" y="3589589"/>
            <a:ext cx="453748" cy="461713"/>
          </a:xfrm>
          <a:custGeom>
            <a:avLst/>
            <a:gdLst>
              <a:gd name="T0" fmla="*/ 10113 w 12579"/>
              <a:gd name="T1" fmla="*/ 1662 h 12800"/>
              <a:gd name="T2" fmla="*/ 6151 w 12579"/>
              <a:gd name="T3" fmla="*/ 0 h 12800"/>
              <a:gd name="T4" fmla="*/ 2189 w 12579"/>
              <a:gd name="T5" fmla="*/ 1662 h 12800"/>
              <a:gd name="T6" fmla="*/ 2189 w 12579"/>
              <a:gd name="T7" fmla="*/ 9669 h 12800"/>
              <a:gd name="T8" fmla="*/ 6151 w 12579"/>
              <a:gd name="T9" fmla="*/ 11332 h 12800"/>
              <a:gd name="T10" fmla="*/ 10113 w 12579"/>
              <a:gd name="T11" fmla="*/ 9669 h 12800"/>
              <a:gd name="T12" fmla="*/ 10113 w 12579"/>
              <a:gd name="T13" fmla="*/ 1662 h 12800"/>
              <a:gd name="T14" fmla="*/ 6151 w 12579"/>
              <a:gd name="T15" fmla="*/ 10611 h 12800"/>
              <a:gd name="T16" fmla="*/ 2688 w 12579"/>
              <a:gd name="T17" fmla="*/ 9171 h 12800"/>
              <a:gd name="T18" fmla="*/ 2688 w 12579"/>
              <a:gd name="T19" fmla="*/ 2161 h 12800"/>
              <a:gd name="T20" fmla="*/ 6151 w 12579"/>
              <a:gd name="T21" fmla="*/ 720 h 12800"/>
              <a:gd name="T22" fmla="*/ 9614 w 12579"/>
              <a:gd name="T23" fmla="*/ 2161 h 12800"/>
              <a:gd name="T24" fmla="*/ 9614 w 12579"/>
              <a:gd name="T25" fmla="*/ 9171 h 12800"/>
              <a:gd name="T26" fmla="*/ 6151 w 12579"/>
              <a:gd name="T27" fmla="*/ 10611 h 12800"/>
              <a:gd name="T28" fmla="*/ 12440 w 12579"/>
              <a:gd name="T29" fmla="*/ 12163 h 12800"/>
              <a:gd name="T30" fmla="*/ 10695 w 12579"/>
              <a:gd name="T31" fmla="*/ 10417 h 12800"/>
              <a:gd name="T32" fmla="*/ 10196 w 12579"/>
              <a:gd name="T33" fmla="*/ 10417 h 12800"/>
              <a:gd name="T34" fmla="*/ 10196 w 12579"/>
              <a:gd name="T35" fmla="*/ 10916 h 12800"/>
              <a:gd name="T36" fmla="*/ 11942 w 12579"/>
              <a:gd name="T37" fmla="*/ 12689 h 12800"/>
              <a:gd name="T38" fmla="*/ 12191 w 12579"/>
              <a:gd name="T39" fmla="*/ 12800 h 12800"/>
              <a:gd name="T40" fmla="*/ 12440 w 12579"/>
              <a:gd name="T41" fmla="*/ 12689 h 12800"/>
              <a:gd name="T42" fmla="*/ 12440 w 12579"/>
              <a:gd name="T43" fmla="*/ 12163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579" h="12800">
                <a:moveTo>
                  <a:pt x="10113" y="1662"/>
                </a:moveTo>
                <a:cubicBezTo>
                  <a:pt x="9060" y="582"/>
                  <a:pt x="7647" y="0"/>
                  <a:pt x="6151" y="0"/>
                </a:cubicBezTo>
                <a:cubicBezTo>
                  <a:pt x="4655" y="0"/>
                  <a:pt x="3242" y="582"/>
                  <a:pt x="2189" y="1662"/>
                </a:cubicBezTo>
                <a:cubicBezTo>
                  <a:pt x="0" y="3879"/>
                  <a:pt x="0" y="7453"/>
                  <a:pt x="2189" y="9669"/>
                </a:cubicBezTo>
                <a:cubicBezTo>
                  <a:pt x="3242" y="10750"/>
                  <a:pt x="4655" y="11332"/>
                  <a:pt x="6151" y="11332"/>
                </a:cubicBezTo>
                <a:cubicBezTo>
                  <a:pt x="7647" y="11332"/>
                  <a:pt x="9060" y="10750"/>
                  <a:pt x="10113" y="9669"/>
                </a:cubicBezTo>
                <a:cubicBezTo>
                  <a:pt x="12302" y="7453"/>
                  <a:pt x="12302" y="3879"/>
                  <a:pt x="10113" y="1662"/>
                </a:cubicBezTo>
                <a:close/>
                <a:moveTo>
                  <a:pt x="6151" y="10611"/>
                </a:moveTo>
                <a:cubicBezTo>
                  <a:pt x="4849" y="10611"/>
                  <a:pt x="3602" y="10085"/>
                  <a:pt x="2688" y="9171"/>
                </a:cubicBezTo>
                <a:cubicBezTo>
                  <a:pt x="776" y="7231"/>
                  <a:pt x="776" y="4100"/>
                  <a:pt x="2688" y="2161"/>
                </a:cubicBezTo>
                <a:cubicBezTo>
                  <a:pt x="3602" y="1219"/>
                  <a:pt x="4849" y="720"/>
                  <a:pt x="6151" y="720"/>
                </a:cubicBezTo>
                <a:cubicBezTo>
                  <a:pt x="7453" y="720"/>
                  <a:pt x="8700" y="1247"/>
                  <a:pt x="9614" y="2161"/>
                </a:cubicBezTo>
                <a:cubicBezTo>
                  <a:pt x="11526" y="4100"/>
                  <a:pt x="11526" y="7231"/>
                  <a:pt x="9614" y="9171"/>
                </a:cubicBezTo>
                <a:cubicBezTo>
                  <a:pt x="8700" y="10113"/>
                  <a:pt x="7453" y="10611"/>
                  <a:pt x="6151" y="10611"/>
                </a:cubicBezTo>
                <a:close/>
                <a:moveTo>
                  <a:pt x="12440" y="12163"/>
                </a:moveTo>
                <a:lnTo>
                  <a:pt x="10695" y="10417"/>
                </a:lnTo>
                <a:cubicBezTo>
                  <a:pt x="10556" y="10279"/>
                  <a:pt x="10335" y="10279"/>
                  <a:pt x="10196" y="10417"/>
                </a:cubicBezTo>
                <a:cubicBezTo>
                  <a:pt x="10058" y="10556"/>
                  <a:pt x="10058" y="10777"/>
                  <a:pt x="10196" y="10916"/>
                </a:cubicBezTo>
                <a:lnTo>
                  <a:pt x="11942" y="12689"/>
                </a:lnTo>
                <a:cubicBezTo>
                  <a:pt x="11997" y="12745"/>
                  <a:pt x="12108" y="12800"/>
                  <a:pt x="12191" y="12800"/>
                </a:cubicBezTo>
                <a:cubicBezTo>
                  <a:pt x="12274" y="12800"/>
                  <a:pt x="12357" y="12772"/>
                  <a:pt x="12440" y="12689"/>
                </a:cubicBezTo>
                <a:cubicBezTo>
                  <a:pt x="12579" y="12523"/>
                  <a:pt x="12579" y="12301"/>
                  <a:pt x="12440" y="121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6" name="Oval 2"/>
          <p:cNvSpPr/>
          <p:nvPr/>
        </p:nvSpPr>
        <p:spPr>
          <a:xfrm>
            <a:off x="9659821" y="3589589"/>
            <a:ext cx="461629" cy="461713"/>
          </a:xfrm>
          <a:custGeom>
            <a:avLst/>
            <a:gdLst>
              <a:gd name="T0" fmla="*/ 5760 w 11520"/>
              <a:gd name="T1" fmla="*/ 0 h 11520"/>
              <a:gd name="T2" fmla="*/ 0 w 11520"/>
              <a:gd name="T3" fmla="*/ 5760 h 11520"/>
              <a:gd name="T4" fmla="*/ 5760 w 11520"/>
              <a:gd name="T5" fmla="*/ 11520 h 11520"/>
              <a:gd name="T6" fmla="*/ 11520 w 11520"/>
              <a:gd name="T7" fmla="*/ 5760 h 11520"/>
              <a:gd name="T8" fmla="*/ 5760 w 11520"/>
              <a:gd name="T9" fmla="*/ 0 h 11520"/>
              <a:gd name="T10" fmla="*/ 5760 w 11520"/>
              <a:gd name="T11" fmla="*/ 10880 h 11520"/>
              <a:gd name="T12" fmla="*/ 640 w 11520"/>
              <a:gd name="T13" fmla="*/ 5760 h 11520"/>
              <a:gd name="T14" fmla="*/ 5760 w 11520"/>
              <a:gd name="T15" fmla="*/ 640 h 11520"/>
              <a:gd name="T16" fmla="*/ 10880 w 11520"/>
              <a:gd name="T17" fmla="*/ 5760 h 11520"/>
              <a:gd name="T18" fmla="*/ 5760 w 11520"/>
              <a:gd name="T19" fmla="*/ 10880 h 11520"/>
              <a:gd name="T20" fmla="*/ 5120 w 11520"/>
              <a:gd name="T21" fmla="*/ 7776 h 11520"/>
              <a:gd name="T22" fmla="*/ 4672 w 11520"/>
              <a:gd name="T23" fmla="*/ 7584 h 11520"/>
              <a:gd name="T24" fmla="*/ 2976 w 11520"/>
              <a:gd name="T25" fmla="*/ 5984 h 11520"/>
              <a:gd name="T26" fmla="*/ 2976 w 11520"/>
              <a:gd name="T27" fmla="*/ 5536 h 11520"/>
              <a:gd name="T28" fmla="*/ 3424 w 11520"/>
              <a:gd name="T29" fmla="*/ 5536 h 11520"/>
              <a:gd name="T30" fmla="*/ 5120 w 11520"/>
              <a:gd name="T31" fmla="*/ 7136 h 11520"/>
              <a:gd name="T32" fmla="*/ 8096 w 11520"/>
              <a:gd name="T33" fmla="*/ 4256 h 11520"/>
              <a:gd name="T34" fmla="*/ 8544 w 11520"/>
              <a:gd name="T35" fmla="*/ 4256 h 11520"/>
              <a:gd name="T36" fmla="*/ 8544 w 11520"/>
              <a:gd name="T37" fmla="*/ 4704 h 11520"/>
              <a:gd name="T38" fmla="*/ 5568 w 11520"/>
              <a:gd name="T39" fmla="*/ 7584 h 11520"/>
              <a:gd name="T40" fmla="*/ 5120 w 11520"/>
              <a:gd name="T41" fmla="*/ 7776 h 1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520" h="11520">
                <a:moveTo>
                  <a:pt x="5760" y="0"/>
                </a:moveTo>
                <a:cubicBezTo>
                  <a:pt x="2592" y="0"/>
                  <a:pt x="0" y="2592"/>
                  <a:pt x="0" y="5760"/>
                </a:cubicBezTo>
                <a:cubicBezTo>
                  <a:pt x="0" y="8928"/>
                  <a:pt x="2592" y="11520"/>
                  <a:pt x="5760" y="11520"/>
                </a:cubicBezTo>
                <a:cubicBezTo>
                  <a:pt x="8928" y="11520"/>
                  <a:pt x="11520" y="8928"/>
                  <a:pt x="11520" y="5760"/>
                </a:cubicBezTo>
                <a:cubicBezTo>
                  <a:pt x="11520" y="2592"/>
                  <a:pt x="8928" y="0"/>
                  <a:pt x="5760" y="0"/>
                </a:cubicBezTo>
                <a:close/>
                <a:moveTo>
                  <a:pt x="5760" y="10880"/>
                </a:moveTo>
                <a:cubicBezTo>
                  <a:pt x="2944" y="10880"/>
                  <a:pt x="640" y="8576"/>
                  <a:pt x="640" y="5760"/>
                </a:cubicBezTo>
                <a:cubicBezTo>
                  <a:pt x="640" y="2944"/>
                  <a:pt x="2944" y="640"/>
                  <a:pt x="5760" y="640"/>
                </a:cubicBezTo>
                <a:cubicBezTo>
                  <a:pt x="8576" y="640"/>
                  <a:pt x="10880" y="2944"/>
                  <a:pt x="10880" y="5760"/>
                </a:cubicBezTo>
                <a:cubicBezTo>
                  <a:pt x="10880" y="8576"/>
                  <a:pt x="8576" y="10880"/>
                  <a:pt x="5760" y="10880"/>
                </a:cubicBezTo>
                <a:close/>
                <a:moveTo>
                  <a:pt x="5120" y="7776"/>
                </a:moveTo>
                <a:cubicBezTo>
                  <a:pt x="4960" y="7776"/>
                  <a:pt x="4800" y="7712"/>
                  <a:pt x="4672" y="7584"/>
                </a:cubicBezTo>
                <a:lnTo>
                  <a:pt x="2976" y="5984"/>
                </a:lnTo>
                <a:cubicBezTo>
                  <a:pt x="2848" y="5856"/>
                  <a:pt x="2848" y="5664"/>
                  <a:pt x="2976" y="5536"/>
                </a:cubicBezTo>
                <a:cubicBezTo>
                  <a:pt x="3104" y="5408"/>
                  <a:pt x="3296" y="5408"/>
                  <a:pt x="3424" y="5536"/>
                </a:cubicBezTo>
                <a:lnTo>
                  <a:pt x="5120" y="7136"/>
                </a:lnTo>
                <a:lnTo>
                  <a:pt x="8096" y="4256"/>
                </a:lnTo>
                <a:cubicBezTo>
                  <a:pt x="8224" y="4128"/>
                  <a:pt x="8416" y="4128"/>
                  <a:pt x="8544" y="4256"/>
                </a:cubicBezTo>
                <a:cubicBezTo>
                  <a:pt x="8672" y="4384"/>
                  <a:pt x="8672" y="4576"/>
                  <a:pt x="8544" y="4704"/>
                </a:cubicBezTo>
                <a:lnTo>
                  <a:pt x="5568" y="7584"/>
                </a:lnTo>
                <a:cubicBezTo>
                  <a:pt x="5440" y="7712"/>
                  <a:pt x="5280" y="7776"/>
                  <a:pt x="5120" y="77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2" name="矩形 42">
            <a:extLst>
              <a:ext uri="{FF2B5EF4-FFF2-40B4-BE49-F238E27FC236}">
                <a16:creationId xmlns:a16="http://schemas.microsoft.com/office/drawing/2014/main" id="{F0DAF541-3F1C-59F3-208E-8F83EB00494D}"/>
              </a:ext>
            </a:extLst>
          </p:cNvPr>
          <p:cNvSpPr/>
          <p:nvPr/>
        </p:nvSpPr>
        <p:spPr>
          <a:xfrm>
            <a:off x="946150" y="190511"/>
            <a:ext cx="10299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04 </a:t>
            </a:r>
            <a:r>
              <a:rPr lang="en-US" altLang="zh-CN" sz="4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Layered Architecture</a:t>
            </a:r>
          </a:p>
          <a:p>
            <a:pPr algn="ctr"/>
            <a:endParaRPr lang="zh-CN" altLang="en-US" sz="40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3" name="文本框 68">
            <a:extLst>
              <a:ext uri="{FF2B5EF4-FFF2-40B4-BE49-F238E27FC236}">
                <a16:creationId xmlns:a16="http://schemas.microsoft.com/office/drawing/2014/main" id="{BEE1B8B6-7D15-592B-C133-D5EC6B0C2524}"/>
              </a:ext>
            </a:extLst>
          </p:cNvPr>
          <p:cNvSpPr txBox="1"/>
          <p:nvPr/>
        </p:nvSpPr>
        <p:spPr>
          <a:xfrm>
            <a:off x="527394" y="1547498"/>
            <a:ext cx="10540299" cy="113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 </a:t>
            </a:r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It is one of the most common types of architecture in software engineering. </a:t>
            </a:r>
          </a:p>
        </p:txBody>
      </p:sp>
      <p:sp>
        <p:nvSpPr>
          <p:cNvPr id="5" name="文本框 68">
            <a:extLst>
              <a:ext uri="{FF2B5EF4-FFF2-40B4-BE49-F238E27FC236}">
                <a16:creationId xmlns:a16="http://schemas.microsoft.com/office/drawing/2014/main" id="{60F55137-A646-3B41-28A4-35226C9F40F1}"/>
              </a:ext>
            </a:extLst>
          </p:cNvPr>
          <p:cNvSpPr txBox="1"/>
          <p:nvPr/>
        </p:nvSpPr>
        <p:spPr>
          <a:xfrm>
            <a:off x="527394" y="3422328"/>
            <a:ext cx="10540299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 </a:t>
            </a:r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Organizes software into </a:t>
            </a:r>
            <a:r>
              <a:rPr lang="en-US" altLang="zh-CN" sz="2400" dirty="0">
                <a:highlight>
                  <a:srgbClr val="F79976"/>
                </a:highlight>
                <a:latin typeface="Amasis MT Pro Black" panose="02040A04050005020304" pitchFamily="18" charset="0"/>
                <a:ea typeface="+mn-ea"/>
                <a:cs typeface="Manrope SemiBold" charset="0"/>
              </a:rPr>
              <a:t>horizontal layers</a:t>
            </a:r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, each responsible for distinct functionalities like presentation, business logic, and data storage.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: Shape 6"/>
          <p:cNvSpPr/>
          <p:nvPr/>
        </p:nvSpPr>
        <p:spPr>
          <a:xfrm>
            <a:off x="3031159" y="3866808"/>
            <a:ext cx="723900" cy="1314450"/>
          </a:xfrm>
          <a:custGeom>
            <a:avLst/>
            <a:gdLst>
              <a:gd name="connsiteX0" fmla="*/ 247650 w 723900"/>
              <a:gd name="connsiteY0" fmla="*/ 1314450 h 1314450"/>
              <a:gd name="connsiteX1" fmla="*/ 0 w 723900"/>
              <a:gd name="connsiteY1" fmla="*/ 1314450 h 1314450"/>
              <a:gd name="connsiteX2" fmla="*/ 478155 w 723900"/>
              <a:gd name="connsiteY2" fmla="*/ 0 h 1314450"/>
              <a:gd name="connsiteX3" fmla="*/ 725805 w 723900"/>
              <a:gd name="connsiteY3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00" h="1314450">
                <a:moveTo>
                  <a:pt x="247650" y="1314450"/>
                </a:moveTo>
                <a:lnTo>
                  <a:pt x="0" y="1314450"/>
                </a:lnTo>
                <a:lnTo>
                  <a:pt x="478155" y="0"/>
                </a:lnTo>
                <a:lnTo>
                  <a:pt x="72580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89" name="Freeform: Shape 7"/>
          <p:cNvSpPr/>
          <p:nvPr/>
        </p:nvSpPr>
        <p:spPr>
          <a:xfrm>
            <a:off x="5702921" y="3866808"/>
            <a:ext cx="723900" cy="1314450"/>
          </a:xfrm>
          <a:custGeom>
            <a:avLst/>
            <a:gdLst>
              <a:gd name="connsiteX0" fmla="*/ 247650 w 723900"/>
              <a:gd name="connsiteY0" fmla="*/ 1314450 h 1314450"/>
              <a:gd name="connsiteX1" fmla="*/ 0 w 723900"/>
              <a:gd name="connsiteY1" fmla="*/ 1314450 h 1314450"/>
              <a:gd name="connsiteX2" fmla="*/ 478155 w 723900"/>
              <a:gd name="connsiteY2" fmla="*/ 0 h 1314450"/>
              <a:gd name="connsiteX3" fmla="*/ 725805 w 723900"/>
              <a:gd name="connsiteY3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00" h="1314450">
                <a:moveTo>
                  <a:pt x="247650" y="1314450"/>
                </a:moveTo>
                <a:lnTo>
                  <a:pt x="0" y="1314450"/>
                </a:lnTo>
                <a:lnTo>
                  <a:pt x="478155" y="0"/>
                </a:lnTo>
                <a:lnTo>
                  <a:pt x="72580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90" name="Freeform: Shape 8"/>
          <p:cNvSpPr/>
          <p:nvPr/>
        </p:nvSpPr>
        <p:spPr>
          <a:xfrm>
            <a:off x="8374684" y="3866808"/>
            <a:ext cx="723900" cy="1314450"/>
          </a:xfrm>
          <a:custGeom>
            <a:avLst/>
            <a:gdLst>
              <a:gd name="connsiteX0" fmla="*/ 247650 w 723900"/>
              <a:gd name="connsiteY0" fmla="*/ 1314450 h 1314450"/>
              <a:gd name="connsiteX1" fmla="*/ 0 w 723900"/>
              <a:gd name="connsiteY1" fmla="*/ 1314450 h 1314450"/>
              <a:gd name="connsiteX2" fmla="*/ 478155 w 723900"/>
              <a:gd name="connsiteY2" fmla="*/ 0 h 1314450"/>
              <a:gd name="connsiteX3" fmla="*/ 725805 w 723900"/>
              <a:gd name="connsiteY3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00" h="1314450">
                <a:moveTo>
                  <a:pt x="247650" y="1314450"/>
                </a:moveTo>
                <a:lnTo>
                  <a:pt x="0" y="1314450"/>
                </a:lnTo>
                <a:lnTo>
                  <a:pt x="478155" y="0"/>
                </a:lnTo>
                <a:lnTo>
                  <a:pt x="72580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99" name="TextBox 21"/>
          <p:cNvSpPr txBox="1"/>
          <p:nvPr/>
        </p:nvSpPr>
        <p:spPr>
          <a:xfrm>
            <a:off x="1357428" y="4707937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0" name="TextBox 22"/>
          <p:cNvSpPr txBox="1"/>
          <p:nvPr/>
        </p:nvSpPr>
        <p:spPr>
          <a:xfrm>
            <a:off x="3919653" y="4707937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1" name="TextBox 23"/>
          <p:cNvSpPr txBox="1"/>
          <p:nvPr/>
        </p:nvSpPr>
        <p:spPr>
          <a:xfrm>
            <a:off x="6572266" y="4707937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2" name="TextBox 24"/>
          <p:cNvSpPr txBox="1"/>
          <p:nvPr/>
        </p:nvSpPr>
        <p:spPr>
          <a:xfrm>
            <a:off x="9098584" y="4707937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3" name="Oval 2"/>
          <p:cNvSpPr/>
          <p:nvPr/>
        </p:nvSpPr>
        <p:spPr>
          <a:xfrm>
            <a:off x="1918623" y="4254640"/>
            <a:ext cx="461713" cy="256286"/>
          </a:xfrm>
          <a:custGeom>
            <a:avLst/>
            <a:gdLst>
              <a:gd name="T0" fmla="*/ 2036 w 8756"/>
              <a:gd name="T1" fmla="*/ 640 h 4858"/>
              <a:gd name="T2" fmla="*/ 8436 w 8756"/>
              <a:gd name="T3" fmla="*/ 640 h 4858"/>
              <a:gd name="T4" fmla="*/ 8756 w 8756"/>
              <a:gd name="T5" fmla="*/ 320 h 4858"/>
              <a:gd name="T6" fmla="*/ 8436 w 8756"/>
              <a:gd name="T7" fmla="*/ 0 h 4858"/>
              <a:gd name="T8" fmla="*/ 2036 w 8756"/>
              <a:gd name="T9" fmla="*/ 0 h 4858"/>
              <a:gd name="T10" fmla="*/ 1716 w 8756"/>
              <a:gd name="T11" fmla="*/ 320 h 4858"/>
              <a:gd name="T12" fmla="*/ 2036 w 8756"/>
              <a:gd name="T13" fmla="*/ 640 h 4858"/>
              <a:gd name="T14" fmla="*/ 8436 w 8756"/>
              <a:gd name="T15" fmla="*/ 2112 h 4858"/>
              <a:gd name="T16" fmla="*/ 2036 w 8756"/>
              <a:gd name="T17" fmla="*/ 2112 h 4858"/>
              <a:gd name="T18" fmla="*/ 1716 w 8756"/>
              <a:gd name="T19" fmla="*/ 2432 h 4858"/>
              <a:gd name="T20" fmla="*/ 2036 w 8756"/>
              <a:gd name="T21" fmla="*/ 2752 h 4858"/>
              <a:gd name="T22" fmla="*/ 8436 w 8756"/>
              <a:gd name="T23" fmla="*/ 2752 h 4858"/>
              <a:gd name="T24" fmla="*/ 8756 w 8756"/>
              <a:gd name="T25" fmla="*/ 2432 h 4858"/>
              <a:gd name="T26" fmla="*/ 8436 w 8756"/>
              <a:gd name="T27" fmla="*/ 2112 h 4858"/>
              <a:gd name="T28" fmla="*/ 8436 w 8756"/>
              <a:gd name="T29" fmla="*/ 4218 h 4858"/>
              <a:gd name="T30" fmla="*/ 2036 w 8756"/>
              <a:gd name="T31" fmla="*/ 4218 h 4858"/>
              <a:gd name="T32" fmla="*/ 1716 w 8756"/>
              <a:gd name="T33" fmla="*/ 4538 h 4858"/>
              <a:gd name="T34" fmla="*/ 2036 w 8756"/>
              <a:gd name="T35" fmla="*/ 4858 h 4858"/>
              <a:gd name="T36" fmla="*/ 8436 w 8756"/>
              <a:gd name="T37" fmla="*/ 4858 h 4858"/>
              <a:gd name="T38" fmla="*/ 8756 w 8756"/>
              <a:gd name="T39" fmla="*/ 4538 h 4858"/>
              <a:gd name="T40" fmla="*/ 8436 w 8756"/>
              <a:gd name="T41" fmla="*/ 4218 h 4858"/>
              <a:gd name="T42" fmla="*/ 640 w 8756"/>
              <a:gd name="T43" fmla="*/ 0 h 4858"/>
              <a:gd name="T44" fmla="*/ 320 w 8756"/>
              <a:gd name="T45" fmla="*/ 0 h 4858"/>
              <a:gd name="T46" fmla="*/ 0 w 8756"/>
              <a:gd name="T47" fmla="*/ 320 h 4858"/>
              <a:gd name="T48" fmla="*/ 320 w 8756"/>
              <a:gd name="T49" fmla="*/ 640 h 4858"/>
              <a:gd name="T50" fmla="*/ 640 w 8756"/>
              <a:gd name="T51" fmla="*/ 640 h 4858"/>
              <a:gd name="T52" fmla="*/ 960 w 8756"/>
              <a:gd name="T53" fmla="*/ 320 h 4858"/>
              <a:gd name="T54" fmla="*/ 640 w 8756"/>
              <a:gd name="T55" fmla="*/ 0 h 4858"/>
              <a:gd name="T56" fmla="*/ 640 w 8756"/>
              <a:gd name="T57" fmla="*/ 2112 h 4858"/>
              <a:gd name="T58" fmla="*/ 320 w 8756"/>
              <a:gd name="T59" fmla="*/ 2112 h 4858"/>
              <a:gd name="T60" fmla="*/ 0 w 8756"/>
              <a:gd name="T61" fmla="*/ 2432 h 4858"/>
              <a:gd name="T62" fmla="*/ 320 w 8756"/>
              <a:gd name="T63" fmla="*/ 2752 h 4858"/>
              <a:gd name="T64" fmla="*/ 640 w 8756"/>
              <a:gd name="T65" fmla="*/ 2752 h 4858"/>
              <a:gd name="T66" fmla="*/ 960 w 8756"/>
              <a:gd name="T67" fmla="*/ 2432 h 4858"/>
              <a:gd name="T68" fmla="*/ 640 w 8756"/>
              <a:gd name="T69" fmla="*/ 2112 h 4858"/>
              <a:gd name="T70" fmla="*/ 640 w 8756"/>
              <a:gd name="T71" fmla="*/ 4218 h 4858"/>
              <a:gd name="T72" fmla="*/ 320 w 8756"/>
              <a:gd name="T73" fmla="*/ 4218 h 4858"/>
              <a:gd name="T74" fmla="*/ 0 w 8756"/>
              <a:gd name="T75" fmla="*/ 4538 h 4858"/>
              <a:gd name="T76" fmla="*/ 320 w 8756"/>
              <a:gd name="T77" fmla="*/ 4858 h 4858"/>
              <a:gd name="T78" fmla="*/ 640 w 8756"/>
              <a:gd name="T79" fmla="*/ 4858 h 4858"/>
              <a:gd name="T80" fmla="*/ 960 w 8756"/>
              <a:gd name="T81" fmla="*/ 4538 h 4858"/>
              <a:gd name="T82" fmla="*/ 640 w 8756"/>
              <a:gd name="T83" fmla="*/ 4218 h 4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756" h="4858">
                <a:moveTo>
                  <a:pt x="2036" y="640"/>
                </a:moveTo>
                <a:lnTo>
                  <a:pt x="8436" y="640"/>
                </a:lnTo>
                <a:cubicBezTo>
                  <a:pt x="8612" y="640"/>
                  <a:pt x="8756" y="497"/>
                  <a:pt x="8756" y="320"/>
                </a:cubicBezTo>
                <a:cubicBezTo>
                  <a:pt x="8756" y="143"/>
                  <a:pt x="8612" y="0"/>
                  <a:pt x="8436" y="0"/>
                </a:cubicBezTo>
                <a:lnTo>
                  <a:pt x="2036" y="0"/>
                </a:lnTo>
                <a:cubicBezTo>
                  <a:pt x="1859" y="0"/>
                  <a:pt x="1716" y="143"/>
                  <a:pt x="1716" y="320"/>
                </a:cubicBezTo>
                <a:cubicBezTo>
                  <a:pt x="1716" y="497"/>
                  <a:pt x="1859" y="640"/>
                  <a:pt x="2036" y="640"/>
                </a:cubicBezTo>
                <a:close/>
                <a:moveTo>
                  <a:pt x="8436" y="2112"/>
                </a:moveTo>
                <a:lnTo>
                  <a:pt x="2036" y="2112"/>
                </a:lnTo>
                <a:cubicBezTo>
                  <a:pt x="1859" y="2112"/>
                  <a:pt x="1716" y="2255"/>
                  <a:pt x="1716" y="2432"/>
                </a:cubicBezTo>
                <a:cubicBezTo>
                  <a:pt x="1716" y="2609"/>
                  <a:pt x="1859" y="2752"/>
                  <a:pt x="2036" y="2752"/>
                </a:cubicBezTo>
                <a:lnTo>
                  <a:pt x="8436" y="2752"/>
                </a:lnTo>
                <a:cubicBezTo>
                  <a:pt x="8612" y="2752"/>
                  <a:pt x="8756" y="2609"/>
                  <a:pt x="8756" y="2432"/>
                </a:cubicBezTo>
                <a:cubicBezTo>
                  <a:pt x="8756" y="2255"/>
                  <a:pt x="8612" y="2112"/>
                  <a:pt x="8436" y="2112"/>
                </a:cubicBezTo>
                <a:close/>
                <a:moveTo>
                  <a:pt x="8436" y="4218"/>
                </a:moveTo>
                <a:lnTo>
                  <a:pt x="2036" y="4218"/>
                </a:lnTo>
                <a:cubicBezTo>
                  <a:pt x="1859" y="4218"/>
                  <a:pt x="1716" y="4361"/>
                  <a:pt x="1716" y="4538"/>
                </a:cubicBezTo>
                <a:cubicBezTo>
                  <a:pt x="1716" y="4714"/>
                  <a:pt x="1859" y="4858"/>
                  <a:pt x="2036" y="4858"/>
                </a:cubicBezTo>
                <a:lnTo>
                  <a:pt x="8436" y="4858"/>
                </a:lnTo>
                <a:cubicBezTo>
                  <a:pt x="8612" y="4858"/>
                  <a:pt x="8756" y="4714"/>
                  <a:pt x="8756" y="4538"/>
                </a:cubicBezTo>
                <a:cubicBezTo>
                  <a:pt x="8756" y="4361"/>
                  <a:pt x="8612" y="4218"/>
                  <a:pt x="8436" y="4218"/>
                </a:cubicBezTo>
                <a:close/>
                <a:moveTo>
                  <a:pt x="640" y="0"/>
                </a:moveTo>
                <a:lnTo>
                  <a:pt x="320" y="0"/>
                </a:lnTo>
                <a:cubicBezTo>
                  <a:pt x="144" y="0"/>
                  <a:pt x="0" y="143"/>
                  <a:pt x="0" y="320"/>
                </a:cubicBezTo>
                <a:cubicBezTo>
                  <a:pt x="0" y="497"/>
                  <a:pt x="144" y="640"/>
                  <a:pt x="320" y="640"/>
                </a:cubicBezTo>
                <a:lnTo>
                  <a:pt x="640" y="640"/>
                </a:lnTo>
                <a:cubicBezTo>
                  <a:pt x="817" y="640"/>
                  <a:pt x="960" y="497"/>
                  <a:pt x="960" y="320"/>
                </a:cubicBezTo>
                <a:cubicBezTo>
                  <a:pt x="960" y="143"/>
                  <a:pt x="817" y="0"/>
                  <a:pt x="640" y="0"/>
                </a:cubicBezTo>
                <a:close/>
                <a:moveTo>
                  <a:pt x="640" y="2112"/>
                </a:moveTo>
                <a:lnTo>
                  <a:pt x="320" y="2112"/>
                </a:lnTo>
                <a:cubicBezTo>
                  <a:pt x="144" y="2112"/>
                  <a:pt x="0" y="2255"/>
                  <a:pt x="0" y="2432"/>
                </a:cubicBezTo>
                <a:cubicBezTo>
                  <a:pt x="0" y="2609"/>
                  <a:pt x="144" y="2752"/>
                  <a:pt x="320" y="2752"/>
                </a:cubicBezTo>
                <a:lnTo>
                  <a:pt x="640" y="2752"/>
                </a:lnTo>
                <a:cubicBezTo>
                  <a:pt x="817" y="2752"/>
                  <a:pt x="960" y="2609"/>
                  <a:pt x="960" y="2432"/>
                </a:cubicBezTo>
                <a:cubicBezTo>
                  <a:pt x="960" y="2255"/>
                  <a:pt x="817" y="2112"/>
                  <a:pt x="640" y="2112"/>
                </a:cubicBezTo>
                <a:close/>
                <a:moveTo>
                  <a:pt x="640" y="4218"/>
                </a:moveTo>
                <a:lnTo>
                  <a:pt x="320" y="4218"/>
                </a:lnTo>
                <a:cubicBezTo>
                  <a:pt x="144" y="4218"/>
                  <a:pt x="0" y="4361"/>
                  <a:pt x="0" y="4538"/>
                </a:cubicBezTo>
                <a:cubicBezTo>
                  <a:pt x="0" y="4714"/>
                  <a:pt x="144" y="4858"/>
                  <a:pt x="320" y="4858"/>
                </a:cubicBezTo>
                <a:lnTo>
                  <a:pt x="640" y="4858"/>
                </a:lnTo>
                <a:cubicBezTo>
                  <a:pt x="817" y="4858"/>
                  <a:pt x="960" y="4714"/>
                  <a:pt x="960" y="4538"/>
                </a:cubicBezTo>
                <a:cubicBezTo>
                  <a:pt x="960" y="4361"/>
                  <a:pt x="817" y="4218"/>
                  <a:pt x="640" y="4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4" name="Oval 2"/>
          <p:cNvSpPr/>
          <p:nvPr/>
        </p:nvSpPr>
        <p:spPr>
          <a:xfrm>
            <a:off x="4493256" y="4151927"/>
            <a:ext cx="461713" cy="461713"/>
          </a:xfrm>
          <a:custGeom>
            <a:avLst/>
            <a:gdLst>
              <a:gd name="T0" fmla="*/ 6400 w 12800"/>
              <a:gd name="T1" fmla="*/ 640 h 12800"/>
              <a:gd name="T2" fmla="*/ 12160 w 12800"/>
              <a:gd name="T3" fmla="*/ 6400 h 12800"/>
              <a:gd name="T4" fmla="*/ 6400 w 12800"/>
              <a:gd name="T5" fmla="*/ 12160 h 12800"/>
              <a:gd name="T6" fmla="*/ 640 w 12800"/>
              <a:gd name="T7" fmla="*/ 6400 h 12800"/>
              <a:gd name="T8" fmla="*/ 6400 w 12800"/>
              <a:gd name="T9" fmla="*/ 640 h 12800"/>
              <a:gd name="T10" fmla="*/ 6400 w 12800"/>
              <a:gd name="T11" fmla="*/ 0 h 12800"/>
              <a:gd name="T12" fmla="*/ 0 w 12800"/>
              <a:gd name="T13" fmla="*/ 6400 h 12800"/>
              <a:gd name="T14" fmla="*/ 6400 w 12800"/>
              <a:gd name="T15" fmla="*/ 12800 h 12800"/>
              <a:gd name="T16" fmla="*/ 12800 w 12800"/>
              <a:gd name="T17" fmla="*/ 6400 h 12800"/>
              <a:gd name="T18" fmla="*/ 6400 w 12800"/>
              <a:gd name="T19" fmla="*/ 0 h 12800"/>
              <a:gd name="T20" fmla="*/ 6400 w 12800"/>
              <a:gd name="T21" fmla="*/ 0 h 12800"/>
              <a:gd name="T22" fmla="*/ 5974 w 12800"/>
              <a:gd name="T23" fmla="*/ 8000 h 12800"/>
              <a:gd name="T24" fmla="*/ 5970 w 12800"/>
              <a:gd name="T25" fmla="*/ 7764 h 12800"/>
              <a:gd name="T26" fmla="*/ 6110 w 12800"/>
              <a:gd name="T27" fmla="*/ 6914 h 12800"/>
              <a:gd name="T28" fmla="*/ 6443 w 12800"/>
              <a:gd name="T29" fmla="*/ 6370 h 12800"/>
              <a:gd name="T30" fmla="*/ 7050 w 12800"/>
              <a:gd name="T31" fmla="*/ 5784 h 12800"/>
              <a:gd name="T32" fmla="*/ 7620 w 12800"/>
              <a:gd name="T33" fmla="*/ 5168 h 12800"/>
              <a:gd name="T34" fmla="*/ 7751 w 12800"/>
              <a:gd name="T35" fmla="*/ 4666 h 12800"/>
              <a:gd name="T36" fmla="*/ 7367 w 12800"/>
              <a:gd name="T37" fmla="*/ 3802 h 12800"/>
              <a:gd name="T38" fmla="*/ 6424 w 12800"/>
              <a:gd name="T39" fmla="*/ 3429 h 12800"/>
              <a:gd name="T40" fmla="*/ 5524 w 12800"/>
              <a:gd name="T41" fmla="*/ 3766 h 12800"/>
              <a:gd name="T42" fmla="*/ 5050 w 12800"/>
              <a:gd name="T43" fmla="*/ 4822 h 12800"/>
              <a:gd name="T44" fmla="*/ 4183 w 12800"/>
              <a:gd name="T45" fmla="*/ 4718 h 12800"/>
              <a:gd name="T46" fmla="*/ 4879 w 12800"/>
              <a:gd name="T47" fmla="*/ 3246 h 12800"/>
              <a:gd name="T48" fmla="*/ 6409 w 12800"/>
              <a:gd name="T49" fmla="*/ 2736 h 12800"/>
              <a:gd name="T50" fmla="*/ 8017 w 12800"/>
              <a:gd name="T51" fmla="*/ 3285 h 12800"/>
              <a:gd name="T52" fmla="*/ 8617 w 12800"/>
              <a:gd name="T53" fmla="*/ 4611 h 12800"/>
              <a:gd name="T54" fmla="*/ 8406 w 12800"/>
              <a:gd name="T55" fmla="*/ 5441 h 12800"/>
              <a:gd name="T56" fmla="*/ 7581 w 12800"/>
              <a:gd name="T57" fmla="*/ 6364 h 12800"/>
              <a:gd name="T58" fmla="*/ 7042 w 12800"/>
              <a:gd name="T59" fmla="*/ 6903 h 12800"/>
              <a:gd name="T60" fmla="*/ 6855 w 12800"/>
              <a:gd name="T61" fmla="*/ 7285 h 12800"/>
              <a:gd name="T62" fmla="*/ 6785 w 12800"/>
              <a:gd name="T63" fmla="*/ 8000 h 12800"/>
              <a:gd name="T64" fmla="*/ 5974 w 12800"/>
              <a:gd name="T65" fmla="*/ 8000 h 12800"/>
              <a:gd name="T66" fmla="*/ 5998 w 12800"/>
              <a:gd name="T67" fmla="*/ 9605 h 12800"/>
              <a:gd name="T68" fmla="*/ 5998 w 12800"/>
              <a:gd name="T69" fmla="*/ 8802 h 12800"/>
              <a:gd name="T70" fmla="*/ 6801 w 12800"/>
              <a:gd name="T71" fmla="*/ 8802 h 12800"/>
              <a:gd name="T72" fmla="*/ 6801 w 12800"/>
              <a:gd name="T73" fmla="*/ 9605 h 12800"/>
              <a:gd name="T74" fmla="*/ 5998 w 12800"/>
              <a:gd name="T75" fmla="*/ 9605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00" h="12800">
                <a:moveTo>
                  <a:pt x="6400" y="640"/>
                </a:moveTo>
                <a:cubicBezTo>
                  <a:pt x="9576" y="640"/>
                  <a:pt x="12160" y="3224"/>
                  <a:pt x="12160" y="6400"/>
                </a:cubicBezTo>
                <a:cubicBezTo>
                  <a:pt x="12160" y="9576"/>
                  <a:pt x="9576" y="12160"/>
                  <a:pt x="6400" y="12160"/>
                </a:cubicBezTo>
                <a:cubicBezTo>
                  <a:pt x="3224" y="12160"/>
                  <a:pt x="640" y="9576"/>
                  <a:pt x="640" y="6400"/>
                </a:cubicBezTo>
                <a:cubicBezTo>
                  <a:pt x="640" y="3224"/>
                  <a:pt x="3224" y="640"/>
                  <a:pt x="6400" y="640"/>
                </a:cubicBezTo>
                <a:close/>
                <a:moveTo>
                  <a:pt x="6400" y="0"/>
                </a:moveTo>
                <a:cubicBezTo>
                  <a:pt x="2866" y="0"/>
                  <a:pt x="0" y="2866"/>
                  <a:pt x="0" y="6400"/>
                </a:cubicBezTo>
                <a:cubicBezTo>
                  <a:pt x="0" y="9934"/>
                  <a:pt x="2866" y="12800"/>
                  <a:pt x="6400" y="12800"/>
                </a:cubicBezTo>
                <a:cubicBezTo>
                  <a:pt x="9934" y="12800"/>
                  <a:pt x="12800" y="9934"/>
                  <a:pt x="12800" y="6400"/>
                </a:cubicBezTo>
                <a:cubicBezTo>
                  <a:pt x="12800" y="2866"/>
                  <a:pt x="9934" y="0"/>
                  <a:pt x="6400" y="0"/>
                </a:cubicBezTo>
                <a:close/>
                <a:moveTo>
                  <a:pt x="6400" y="0"/>
                </a:moveTo>
                <a:close/>
                <a:moveTo>
                  <a:pt x="5974" y="8000"/>
                </a:moveTo>
                <a:cubicBezTo>
                  <a:pt x="5970" y="8000"/>
                  <a:pt x="5970" y="7820"/>
                  <a:pt x="5970" y="7764"/>
                </a:cubicBezTo>
                <a:cubicBezTo>
                  <a:pt x="5970" y="7433"/>
                  <a:pt x="6017" y="7155"/>
                  <a:pt x="6110" y="6914"/>
                </a:cubicBezTo>
                <a:cubicBezTo>
                  <a:pt x="6179" y="6733"/>
                  <a:pt x="6290" y="6554"/>
                  <a:pt x="6443" y="6370"/>
                </a:cubicBezTo>
                <a:cubicBezTo>
                  <a:pt x="6556" y="6235"/>
                  <a:pt x="6758" y="6042"/>
                  <a:pt x="7050" y="5784"/>
                </a:cubicBezTo>
                <a:cubicBezTo>
                  <a:pt x="7342" y="5526"/>
                  <a:pt x="7533" y="5322"/>
                  <a:pt x="7620" y="5168"/>
                </a:cubicBezTo>
                <a:cubicBezTo>
                  <a:pt x="7706" y="5014"/>
                  <a:pt x="7751" y="4848"/>
                  <a:pt x="7751" y="4666"/>
                </a:cubicBezTo>
                <a:cubicBezTo>
                  <a:pt x="7751" y="4338"/>
                  <a:pt x="7623" y="4050"/>
                  <a:pt x="7367" y="3802"/>
                </a:cubicBezTo>
                <a:cubicBezTo>
                  <a:pt x="7111" y="3554"/>
                  <a:pt x="6796" y="3429"/>
                  <a:pt x="6424" y="3429"/>
                </a:cubicBezTo>
                <a:cubicBezTo>
                  <a:pt x="6065" y="3429"/>
                  <a:pt x="5765" y="3542"/>
                  <a:pt x="5524" y="3766"/>
                </a:cubicBezTo>
                <a:cubicBezTo>
                  <a:pt x="5282" y="3992"/>
                  <a:pt x="5125" y="4344"/>
                  <a:pt x="5050" y="4822"/>
                </a:cubicBezTo>
                <a:lnTo>
                  <a:pt x="4183" y="4718"/>
                </a:lnTo>
                <a:cubicBezTo>
                  <a:pt x="4262" y="4078"/>
                  <a:pt x="4494" y="3587"/>
                  <a:pt x="4879" y="3246"/>
                </a:cubicBezTo>
                <a:cubicBezTo>
                  <a:pt x="5265" y="2906"/>
                  <a:pt x="5774" y="2736"/>
                  <a:pt x="6409" y="2736"/>
                </a:cubicBezTo>
                <a:cubicBezTo>
                  <a:pt x="7081" y="2736"/>
                  <a:pt x="7617" y="2919"/>
                  <a:pt x="8017" y="3285"/>
                </a:cubicBezTo>
                <a:cubicBezTo>
                  <a:pt x="8417" y="3650"/>
                  <a:pt x="8617" y="4093"/>
                  <a:pt x="8617" y="4611"/>
                </a:cubicBezTo>
                <a:cubicBezTo>
                  <a:pt x="8617" y="4911"/>
                  <a:pt x="8546" y="5188"/>
                  <a:pt x="8406" y="5441"/>
                </a:cubicBezTo>
                <a:cubicBezTo>
                  <a:pt x="8265" y="5694"/>
                  <a:pt x="7990" y="6002"/>
                  <a:pt x="7581" y="6364"/>
                </a:cubicBezTo>
                <a:cubicBezTo>
                  <a:pt x="7306" y="6608"/>
                  <a:pt x="7126" y="6787"/>
                  <a:pt x="7042" y="6903"/>
                </a:cubicBezTo>
                <a:cubicBezTo>
                  <a:pt x="6958" y="7019"/>
                  <a:pt x="6895" y="7134"/>
                  <a:pt x="6855" y="7285"/>
                </a:cubicBezTo>
                <a:cubicBezTo>
                  <a:pt x="6814" y="7436"/>
                  <a:pt x="6790" y="8000"/>
                  <a:pt x="6785" y="8000"/>
                </a:cubicBezTo>
                <a:lnTo>
                  <a:pt x="5974" y="8000"/>
                </a:lnTo>
                <a:close/>
                <a:moveTo>
                  <a:pt x="5998" y="9605"/>
                </a:moveTo>
                <a:lnTo>
                  <a:pt x="5998" y="8802"/>
                </a:lnTo>
                <a:lnTo>
                  <a:pt x="6801" y="8802"/>
                </a:lnTo>
                <a:lnTo>
                  <a:pt x="6801" y="9605"/>
                </a:lnTo>
                <a:lnTo>
                  <a:pt x="5998" y="96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5" name="Oval 2"/>
          <p:cNvSpPr/>
          <p:nvPr/>
        </p:nvSpPr>
        <p:spPr>
          <a:xfrm>
            <a:off x="7146732" y="4151927"/>
            <a:ext cx="453748" cy="461713"/>
          </a:xfrm>
          <a:custGeom>
            <a:avLst/>
            <a:gdLst>
              <a:gd name="T0" fmla="*/ 10113 w 12579"/>
              <a:gd name="T1" fmla="*/ 1662 h 12800"/>
              <a:gd name="T2" fmla="*/ 6151 w 12579"/>
              <a:gd name="T3" fmla="*/ 0 h 12800"/>
              <a:gd name="T4" fmla="*/ 2189 w 12579"/>
              <a:gd name="T5" fmla="*/ 1662 h 12800"/>
              <a:gd name="T6" fmla="*/ 2189 w 12579"/>
              <a:gd name="T7" fmla="*/ 9669 h 12800"/>
              <a:gd name="T8" fmla="*/ 6151 w 12579"/>
              <a:gd name="T9" fmla="*/ 11332 h 12800"/>
              <a:gd name="T10" fmla="*/ 10113 w 12579"/>
              <a:gd name="T11" fmla="*/ 9669 h 12800"/>
              <a:gd name="T12" fmla="*/ 10113 w 12579"/>
              <a:gd name="T13" fmla="*/ 1662 h 12800"/>
              <a:gd name="T14" fmla="*/ 6151 w 12579"/>
              <a:gd name="T15" fmla="*/ 10611 h 12800"/>
              <a:gd name="T16" fmla="*/ 2688 w 12579"/>
              <a:gd name="T17" fmla="*/ 9171 h 12800"/>
              <a:gd name="T18" fmla="*/ 2688 w 12579"/>
              <a:gd name="T19" fmla="*/ 2161 h 12800"/>
              <a:gd name="T20" fmla="*/ 6151 w 12579"/>
              <a:gd name="T21" fmla="*/ 720 h 12800"/>
              <a:gd name="T22" fmla="*/ 9614 w 12579"/>
              <a:gd name="T23" fmla="*/ 2161 h 12800"/>
              <a:gd name="T24" fmla="*/ 9614 w 12579"/>
              <a:gd name="T25" fmla="*/ 9171 h 12800"/>
              <a:gd name="T26" fmla="*/ 6151 w 12579"/>
              <a:gd name="T27" fmla="*/ 10611 h 12800"/>
              <a:gd name="T28" fmla="*/ 12440 w 12579"/>
              <a:gd name="T29" fmla="*/ 12163 h 12800"/>
              <a:gd name="T30" fmla="*/ 10695 w 12579"/>
              <a:gd name="T31" fmla="*/ 10417 h 12800"/>
              <a:gd name="T32" fmla="*/ 10196 w 12579"/>
              <a:gd name="T33" fmla="*/ 10417 h 12800"/>
              <a:gd name="T34" fmla="*/ 10196 w 12579"/>
              <a:gd name="T35" fmla="*/ 10916 h 12800"/>
              <a:gd name="T36" fmla="*/ 11942 w 12579"/>
              <a:gd name="T37" fmla="*/ 12689 h 12800"/>
              <a:gd name="T38" fmla="*/ 12191 w 12579"/>
              <a:gd name="T39" fmla="*/ 12800 h 12800"/>
              <a:gd name="T40" fmla="*/ 12440 w 12579"/>
              <a:gd name="T41" fmla="*/ 12689 h 12800"/>
              <a:gd name="T42" fmla="*/ 12440 w 12579"/>
              <a:gd name="T43" fmla="*/ 12163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579" h="12800">
                <a:moveTo>
                  <a:pt x="10113" y="1662"/>
                </a:moveTo>
                <a:cubicBezTo>
                  <a:pt x="9060" y="582"/>
                  <a:pt x="7647" y="0"/>
                  <a:pt x="6151" y="0"/>
                </a:cubicBezTo>
                <a:cubicBezTo>
                  <a:pt x="4655" y="0"/>
                  <a:pt x="3242" y="582"/>
                  <a:pt x="2189" y="1662"/>
                </a:cubicBezTo>
                <a:cubicBezTo>
                  <a:pt x="0" y="3879"/>
                  <a:pt x="0" y="7453"/>
                  <a:pt x="2189" y="9669"/>
                </a:cubicBezTo>
                <a:cubicBezTo>
                  <a:pt x="3242" y="10750"/>
                  <a:pt x="4655" y="11332"/>
                  <a:pt x="6151" y="11332"/>
                </a:cubicBezTo>
                <a:cubicBezTo>
                  <a:pt x="7647" y="11332"/>
                  <a:pt x="9060" y="10750"/>
                  <a:pt x="10113" y="9669"/>
                </a:cubicBezTo>
                <a:cubicBezTo>
                  <a:pt x="12302" y="7453"/>
                  <a:pt x="12302" y="3879"/>
                  <a:pt x="10113" y="1662"/>
                </a:cubicBezTo>
                <a:close/>
                <a:moveTo>
                  <a:pt x="6151" y="10611"/>
                </a:moveTo>
                <a:cubicBezTo>
                  <a:pt x="4849" y="10611"/>
                  <a:pt x="3602" y="10085"/>
                  <a:pt x="2688" y="9171"/>
                </a:cubicBezTo>
                <a:cubicBezTo>
                  <a:pt x="776" y="7231"/>
                  <a:pt x="776" y="4100"/>
                  <a:pt x="2688" y="2161"/>
                </a:cubicBezTo>
                <a:cubicBezTo>
                  <a:pt x="3602" y="1219"/>
                  <a:pt x="4849" y="720"/>
                  <a:pt x="6151" y="720"/>
                </a:cubicBezTo>
                <a:cubicBezTo>
                  <a:pt x="7453" y="720"/>
                  <a:pt x="8700" y="1247"/>
                  <a:pt x="9614" y="2161"/>
                </a:cubicBezTo>
                <a:cubicBezTo>
                  <a:pt x="11526" y="4100"/>
                  <a:pt x="11526" y="7231"/>
                  <a:pt x="9614" y="9171"/>
                </a:cubicBezTo>
                <a:cubicBezTo>
                  <a:pt x="8700" y="10113"/>
                  <a:pt x="7453" y="10611"/>
                  <a:pt x="6151" y="10611"/>
                </a:cubicBezTo>
                <a:close/>
                <a:moveTo>
                  <a:pt x="12440" y="12163"/>
                </a:moveTo>
                <a:lnTo>
                  <a:pt x="10695" y="10417"/>
                </a:lnTo>
                <a:cubicBezTo>
                  <a:pt x="10556" y="10279"/>
                  <a:pt x="10335" y="10279"/>
                  <a:pt x="10196" y="10417"/>
                </a:cubicBezTo>
                <a:cubicBezTo>
                  <a:pt x="10058" y="10556"/>
                  <a:pt x="10058" y="10777"/>
                  <a:pt x="10196" y="10916"/>
                </a:cubicBezTo>
                <a:lnTo>
                  <a:pt x="11942" y="12689"/>
                </a:lnTo>
                <a:cubicBezTo>
                  <a:pt x="11997" y="12745"/>
                  <a:pt x="12108" y="12800"/>
                  <a:pt x="12191" y="12800"/>
                </a:cubicBezTo>
                <a:cubicBezTo>
                  <a:pt x="12274" y="12800"/>
                  <a:pt x="12357" y="12772"/>
                  <a:pt x="12440" y="12689"/>
                </a:cubicBezTo>
                <a:cubicBezTo>
                  <a:pt x="12579" y="12523"/>
                  <a:pt x="12579" y="12301"/>
                  <a:pt x="12440" y="121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6" name="Oval 2"/>
          <p:cNvSpPr/>
          <p:nvPr/>
        </p:nvSpPr>
        <p:spPr>
          <a:xfrm>
            <a:off x="9659821" y="4151927"/>
            <a:ext cx="461629" cy="461713"/>
          </a:xfrm>
          <a:custGeom>
            <a:avLst/>
            <a:gdLst>
              <a:gd name="T0" fmla="*/ 5760 w 11520"/>
              <a:gd name="T1" fmla="*/ 0 h 11520"/>
              <a:gd name="T2" fmla="*/ 0 w 11520"/>
              <a:gd name="T3" fmla="*/ 5760 h 11520"/>
              <a:gd name="T4" fmla="*/ 5760 w 11520"/>
              <a:gd name="T5" fmla="*/ 11520 h 11520"/>
              <a:gd name="T6" fmla="*/ 11520 w 11520"/>
              <a:gd name="T7" fmla="*/ 5760 h 11520"/>
              <a:gd name="T8" fmla="*/ 5760 w 11520"/>
              <a:gd name="T9" fmla="*/ 0 h 11520"/>
              <a:gd name="T10" fmla="*/ 5760 w 11520"/>
              <a:gd name="T11" fmla="*/ 10880 h 11520"/>
              <a:gd name="T12" fmla="*/ 640 w 11520"/>
              <a:gd name="T13" fmla="*/ 5760 h 11520"/>
              <a:gd name="T14" fmla="*/ 5760 w 11520"/>
              <a:gd name="T15" fmla="*/ 640 h 11520"/>
              <a:gd name="T16" fmla="*/ 10880 w 11520"/>
              <a:gd name="T17" fmla="*/ 5760 h 11520"/>
              <a:gd name="T18" fmla="*/ 5760 w 11520"/>
              <a:gd name="T19" fmla="*/ 10880 h 11520"/>
              <a:gd name="T20" fmla="*/ 5120 w 11520"/>
              <a:gd name="T21" fmla="*/ 7776 h 11520"/>
              <a:gd name="T22" fmla="*/ 4672 w 11520"/>
              <a:gd name="T23" fmla="*/ 7584 h 11520"/>
              <a:gd name="T24" fmla="*/ 2976 w 11520"/>
              <a:gd name="T25" fmla="*/ 5984 h 11520"/>
              <a:gd name="T26" fmla="*/ 2976 w 11520"/>
              <a:gd name="T27" fmla="*/ 5536 h 11520"/>
              <a:gd name="T28" fmla="*/ 3424 w 11520"/>
              <a:gd name="T29" fmla="*/ 5536 h 11520"/>
              <a:gd name="T30" fmla="*/ 5120 w 11520"/>
              <a:gd name="T31" fmla="*/ 7136 h 11520"/>
              <a:gd name="T32" fmla="*/ 8096 w 11520"/>
              <a:gd name="T33" fmla="*/ 4256 h 11520"/>
              <a:gd name="T34" fmla="*/ 8544 w 11520"/>
              <a:gd name="T35" fmla="*/ 4256 h 11520"/>
              <a:gd name="T36" fmla="*/ 8544 w 11520"/>
              <a:gd name="T37" fmla="*/ 4704 h 11520"/>
              <a:gd name="T38" fmla="*/ 5568 w 11520"/>
              <a:gd name="T39" fmla="*/ 7584 h 11520"/>
              <a:gd name="T40" fmla="*/ 5120 w 11520"/>
              <a:gd name="T41" fmla="*/ 7776 h 1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520" h="11520">
                <a:moveTo>
                  <a:pt x="5760" y="0"/>
                </a:moveTo>
                <a:cubicBezTo>
                  <a:pt x="2592" y="0"/>
                  <a:pt x="0" y="2592"/>
                  <a:pt x="0" y="5760"/>
                </a:cubicBezTo>
                <a:cubicBezTo>
                  <a:pt x="0" y="8928"/>
                  <a:pt x="2592" y="11520"/>
                  <a:pt x="5760" y="11520"/>
                </a:cubicBezTo>
                <a:cubicBezTo>
                  <a:pt x="8928" y="11520"/>
                  <a:pt x="11520" y="8928"/>
                  <a:pt x="11520" y="5760"/>
                </a:cubicBezTo>
                <a:cubicBezTo>
                  <a:pt x="11520" y="2592"/>
                  <a:pt x="8928" y="0"/>
                  <a:pt x="5760" y="0"/>
                </a:cubicBezTo>
                <a:close/>
                <a:moveTo>
                  <a:pt x="5760" y="10880"/>
                </a:moveTo>
                <a:cubicBezTo>
                  <a:pt x="2944" y="10880"/>
                  <a:pt x="640" y="8576"/>
                  <a:pt x="640" y="5760"/>
                </a:cubicBezTo>
                <a:cubicBezTo>
                  <a:pt x="640" y="2944"/>
                  <a:pt x="2944" y="640"/>
                  <a:pt x="5760" y="640"/>
                </a:cubicBezTo>
                <a:cubicBezTo>
                  <a:pt x="8576" y="640"/>
                  <a:pt x="10880" y="2944"/>
                  <a:pt x="10880" y="5760"/>
                </a:cubicBezTo>
                <a:cubicBezTo>
                  <a:pt x="10880" y="8576"/>
                  <a:pt x="8576" y="10880"/>
                  <a:pt x="5760" y="10880"/>
                </a:cubicBezTo>
                <a:close/>
                <a:moveTo>
                  <a:pt x="5120" y="7776"/>
                </a:moveTo>
                <a:cubicBezTo>
                  <a:pt x="4960" y="7776"/>
                  <a:pt x="4800" y="7712"/>
                  <a:pt x="4672" y="7584"/>
                </a:cubicBezTo>
                <a:lnTo>
                  <a:pt x="2976" y="5984"/>
                </a:lnTo>
                <a:cubicBezTo>
                  <a:pt x="2848" y="5856"/>
                  <a:pt x="2848" y="5664"/>
                  <a:pt x="2976" y="5536"/>
                </a:cubicBezTo>
                <a:cubicBezTo>
                  <a:pt x="3104" y="5408"/>
                  <a:pt x="3296" y="5408"/>
                  <a:pt x="3424" y="5536"/>
                </a:cubicBezTo>
                <a:lnTo>
                  <a:pt x="5120" y="7136"/>
                </a:lnTo>
                <a:lnTo>
                  <a:pt x="8096" y="4256"/>
                </a:lnTo>
                <a:cubicBezTo>
                  <a:pt x="8224" y="4128"/>
                  <a:pt x="8416" y="4128"/>
                  <a:pt x="8544" y="4256"/>
                </a:cubicBezTo>
                <a:cubicBezTo>
                  <a:pt x="8672" y="4384"/>
                  <a:pt x="8672" y="4576"/>
                  <a:pt x="8544" y="4704"/>
                </a:cubicBezTo>
                <a:lnTo>
                  <a:pt x="5568" y="7584"/>
                </a:lnTo>
                <a:cubicBezTo>
                  <a:pt x="5440" y="7712"/>
                  <a:pt x="5280" y="7776"/>
                  <a:pt x="5120" y="77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555744-6870-D9AD-7E8B-EE206C9D58BF}"/>
              </a:ext>
            </a:extLst>
          </p:cNvPr>
          <p:cNvSpPr/>
          <p:nvPr/>
        </p:nvSpPr>
        <p:spPr>
          <a:xfrm>
            <a:off x="471949" y="1702880"/>
            <a:ext cx="10773901" cy="781454"/>
          </a:xfrm>
          <a:prstGeom prst="rect">
            <a:avLst/>
          </a:prstGeom>
          <a:solidFill>
            <a:srgbClr val="F79976"/>
          </a:solidFill>
          <a:ln>
            <a:solidFill>
              <a:srgbClr val="F799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Presentation Layer(UI)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F791D2-A9B0-02AC-DD5F-689761095D92}"/>
              </a:ext>
            </a:extLst>
          </p:cNvPr>
          <p:cNvSpPr/>
          <p:nvPr/>
        </p:nvSpPr>
        <p:spPr>
          <a:xfrm>
            <a:off x="471948" y="2681366"/>
            <a:ext cx="10773901" cy="793657"/>
          </a:xfrm>
          <a:prstGeom prst="rect">
            <a:avLst/>
          </a:prstGeom>
          <a:solidFill>
            <a:srgbClr val="F79976"/>
          </a:solidFill>
          <a:ln>
            <a:solidFill>
              <a:srgbClr val="F799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Business/authorization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52A4F-74D0-3321-69A3-03A41E9FE9E0}"/>
              </a:ext>
            </a:extLst>
          </p:cNvPr>
          <p:cNvSpPr/>
          <p:nvPr/>
        </p:nvSpPr>
        <p:spPr>
          <a:xfrm>
            <a:off x="472532" y="4686968"/>
            <a:ext cx="10763560" cy="668593"/>
          </a:xfrm>
          <a:prstGeom prst="rect">
            <a:avLst/>
          </a:prstGeom>
          <a:solidFill>
            <a:srgbClr val="F79976"/>
          </a:solidFill>
          <a:ln>
            <a:solidFill>
              <a:srgbClr val="F799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Database Layer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D82B6D-696D-35D9-D8F0-59C2BEAC5DC2}"/>
              </a:ext>
            </a:extLst>
          </p:cNvPr>
          <p:cNvSpPr/>
          <p:nvPr/>
        </p:nvSpPr>
        <p:spPr>
          <a:xfrm>
            <a:off x="3844413" y="1869809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26AAB"/>
                </a:solidFill>
              </a:rPr>
              <a:t>Component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2673AC-6720-EE38-7B0C-9C04C29D9FCA}"/>
              </a:ext>
            </a:extLst>
          </p:cNvPr>
          <p:cNvSpPr/>
          <p:nvPr/>
        </p:nvSpPr>
        <p:spPr>
          <a:xfrm>
            <a:off x="5658643" y="1869809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526AAB"/>
                </a:solidFill>
              </a:rPr>
              <a:t>Component</a:t>
            </a:r>
            <a:endParaRPr lang="en-US" dirty="0">
              <a:solidFill>
                <a:srgbClr val="526AAB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E67665-5574-9190-3467-02591F9C2F1E}"/>
              </a:ext>
            </a:extLst>
          </p:cNvPr>
          <p:cNvSpPr/>
          <p:nvPr/>
        </p:nvSpPr>
        <p:spPr>
          <a:xfrm>
            <a:off x="7364317" y="1864487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526AAB"/>
                </a:solidFill>
              </a:rPr>
              <a:t>Component</a:t>
            </a:r>
            <a:endParaRPr lang="en-US" dirty="0">
              <a:solidFill>
                <a:srgbClr val="526AA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4A822F-A0D0-2DD1-08C0-C2084A6E231F}"/>
              </a:ext>
            </a:extLst>
          </p:cNvPr>
          <p:cNvSpPr/>
          <p:nvPr/>
        </p:nvSpPr>
        <p:spPr>
          <a:xfrm>
            <a:off x="9313020" y="1859737"/>
            <a:ext cx="1369665" cy="4623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Closed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6116AB4-D586-04E4-8E68-AA5F25D11CEB}"/>
              </a:ext>
            </a:extLst>
          </p:cNvPr>
          <p:cNvSpPr/>
          <p:nvPr/>
        </p:nvSpPr>
        <p:spPr>
          <a:xfrm>
            <a:off x="3844413" y="2839061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526AAB"/>
                </a:solidFill>
              </a:rPr>
              <a:t>Component</a:t>
            </a:r>
            <a:endParaRPr lang="en-US" dirty="0">
              <a:solidFill>
                <a:srgbClr val="526AAB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F0AF7F9-E613-1CE4-4F0D-A66E2EFE9E87}"/>
              </a:ext>
            </a:extLst>
          </p:cNvPr>
          <p:cNvSpPr/>
          <p:nvPr/>
        </p:nvSpPr>
        <p:spPr>
          <a:xfrm>
            <a:off x="5658643" y="2839061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526AAB"/>
                </a:solidFill>
              </a:rPr>
              <a:t>Component</a:t>
            </a:r>
            <a:endParaRPr lang="en-US" dirty="0">
              <a:solidFill>
                <a:srgbClr val="526AAB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3EE21E4-FC17-41F5-FB36-1AFA02FC2C62}"/>
              </a:ext>
            </a:extLst>
          </p:cNvPr>
          <p:cNvSpPr/>
          <p:nvPr/>
        </p:nvSpPr>
        <p:spPr>
          <a:xfrm>
            <a:off x="7364317" y="2833739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526AAB"/>
                </a:solidFill>
              </a:rPr>
              <a:t>Component</a:t>
            </a:r>
            <a:endParaRPr lang="en-US" dirty="0">
              <a:solidFill>
                <a:srgbClr val="526AAB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EABE80-BA03-EDBE-5BF2-2A627AD68900}"/>
              </a:ext>
            </a:extLst>
          </p:cNvPr>
          <p:cNvSpPr/>
          <p:nvPr/>
        </p:nvSpPr>
        <p:spPr>
          <a:xfrm>
            <a:off x="9313020" y="2828989"/>
            <a:ext cx="1369665" cy="4623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Closed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E8585A2B-940A-DE42-C1AD-4732502DB25B}"/>
              </a:ext>
            </a:extLst>
          </p:cNvPr>
          <p:cNvSpPr/>
          <p:nvPr/>
        </p:nvSpPr>
        <p:spPr>
          <a:xfrm>
            <a:off x="4345941" y="4753335"/>
            <a:ext cx="578391" cy="53585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A2B723-5A0B-EC13-C544-B368EF28E9AE}"/>
              </a:ext>
            </a:extLst>
          </p:cNvPr>
          <p:cNvSpPr/>
          <p:nvPr/>
        </p:nvSpPr>
        <p:spPr>
          <a:xfrm>
            <a:off x="9313020" y="4799387"/>
            <a:ext cx="1369665" cy="4623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Closed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0B6A6D-4601-BFE2-D14A-64C079897FE4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458102" y="1401719"/>
            <a:ext cx="1184" cy="566632"/>
          </a:xfrm>
          <a:prstGeom prst="straightConnector1">
            <a:avLst/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B15D7D-F543-8CE5-A91E-DBD5B525D4C5}"/>
              </a:ext>
            </a:extLst>
          </p:cNvPr>
          <p:cNvCxnSpPr>
            <a:cxnSpLocks/>
          </p:cNvCxnSpPr>
          <p:nvPr/>
        </p:nvCxnSpPr>
        <p:spPr>
          <a:xfrm>
            <a:off x="3458102" y="2307455"/>
            <a:ext cx="0" cy="653954"/>
          </a:xfrm>
          <a:prstGeom prst="straightConnector1">
            <a:avLst/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3D774168-73A3-D273-5601-2BDCF2585019}"/>
              </a:ext>
            </a:extLst>
          </p:cNvPr>
          <p:cNvSpPr/>
          <p:nvPr/>
        </p:nvSpPr>
        <p:spPr>
          <a:xfrm>
            <a:off x="6137625" y="4762625"/>
            <a:ext cx="578391" cy="53585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AD98A5B6-B597-6B66-2FFC-02E9A0FC2596}"/>
              </a:ext>
            </a:extLst>
          </p:cNvPr>
          <p:cNvSpPr/>
          <p:nvPr/>
        </p:nvSpPr>
        <p:spPr>
          <a:xfrm>
            <a:off x="7856785" y="4762625"/>
            <a:ext cx="578391" cy="53585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3A5327-1F6C-46B7-27A3-20528667A65C}"/>
              </a:ext>
            </a:extLst>
          </p:cNvPr>
          <p:cNvSpPr/>
          <p:nvPr/>
        </p:nvSpPr>
        <p:spPr>
          <a:xfrm>
            <a:off x="473174" y="3670271"/>
            <a:ext cx="10752221" cy="785538"/>
          </a:xfrm>
          <a:prstGeom prst="rect">
            <a:avLst/>
          </a:prstGeom>
          <a:solidFill>
            <a:srgbClr val="F79976"/>
          </a:solidFill>
          <a:ln>
            <a:solidFill>
              <a:srgbClr val="F799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Persistence Layer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23EA421-54EC-BE70-9C57-E8B739E2795B}"/>
              </a:ext>
            </a:extLst>
          </p:cNvPr>
          <p:cNvSpPr/>
          <p:nvPr/>
        </p:nvSpPr>
        <p:spPr>
          <a:xfrm>
            <a:off x="3803188" y="3826542"/>
            <a:ext cx="1584102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526AAB"/>
                </a:solidFill>
              </a:rPr>
              <a:t>Component</a:t>
            </a:r>
            <a:endParaRPr lang="en-US" dirty="0">
              <a:solidFill>
                <a:srgbClr val="526AAB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86EFA7D-58E2-879B-32AA-B72FDD13830F}"/>
              </a:ext>
            </a:extLst>
          </p:cNvPr>
          <p:cNvSpPr/>
          <p:nvPr/>
        </p:nvSpPr>
        <p:spPr>
          <a:xfrm>
            <a:off x="5638190" y="3826542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526AAB"/>
                </a:solidFill>
              </a:rPr>
              <a:t>Component</a:t>
            </a:r>
            <a:endParaRPr lang="en-US" dirty="0">
              <a:solidFill>
                <a:srgbClr val="526AAB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BE5B609-DAC7-757C-D7DE-B4C852B8DEC4}"/>
              </a:ext>
            </a:extLst>
          </p:cNvPr>
          <p:cNvSpPr/>
          <p:nvPr/>
        </p:nvSpPr>
        <p:spPr>
          <a:xfrm>
            <a:off x="7343864" y="3821220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526AAB"/>
                </a:solidFill>
              </a:rPr>
              <a:t>Component</a:t>
            </a:r>
            <a:endParaRPr lang="en-US" dirty="0">
              <a:solidFill>
                <a:srgbClr val="526AA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EC4D25-E16B-58F4-9192-D6F349E62620}"/>
              </a:ext>
            </a:extLst>
          </p:cNvPr>
          <p:cNvSpPr/>
          <p:nvPr/>
        </p:nvSpPr>
        <p:spPr>
          <a:xfrm>
            <a:off x="9292567" y="3816470"/>
            <a:ext cx="1369665" cy="4623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Closed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607B15B-4FD2-82CC-6E40-E2CCDD1ECC72}"/>
              </a:ext>
            </a:extLst>
          </p:cNvPr>
          <p:cNvCxnSpPr>
            <a:cxnSpLocks/>
          </p:cNvCxnSpPr>
          <p:nvPr/>
        </p:nvCxnSpPr>
        <p:spPr>
          <a:xfrm>
            <a:off x="3458102" y="3265802"/>
            <a:ext cx="0" cy="606233"/>
          </a:xfrm>
          <a:prstGeom prst="straightConnector1">
            <a:avLst/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E25923-E90D-333F-421E-3AF0D8342CA0}"/>
              </a:ext>
            </a:extLst>
          </p:cNvPr>
          <p:cNvCxnSpPr>
            <a:cxnSpLocks/>
          </p:cNvCxnSpPr>
          <p:nvPr/>
        </p:nvCxnSpPr>
        <p:spPr>
          <a:xfrm>
            <a:off x="3458102" y="4278804"/>
            <a:ext cx="0" cy="742460"/>
          </a:xfrm>
          <a:prstGeom prst="straightConnector1">
            <a:avLst/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矩形 42">
            <a:extLst>
              <a:ext uri="{FF2B5EF4-FFF2-40B4-BE49-F238E27FC236}">
                <a16:creationId xmlns:a16="http://schemas.microsoft.com/office/drawing/2014/main" id="{F3619946-B619-682E-D5D9-A3ED0D56F30C}"/>
              </a:ext>
            </a:extLst>
          </p:cNvPr>
          <p:cNvSpPr/>
          <p:nvPr/>
        </p:nvSpPr>
        <p:spPr>
          <a:xfrm>
            <a:off x="946150" y="102022"/>
            <a:ext cx="10299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04 </a:t>
            </a:r>
            <a:r>
              <a:rPr lang="en-US" altLang="zh-CN" sz="4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Layered Architecture</a:t>
            </a:r>
          </a:p>
          <a:p>
            <a:pPr algn="ctr"/>
            <a:endParaRPr lang="zh-CN" altLang="en-US" sz="40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9B1BB9-B003-D983-87E6-BD6F084C86E8}"/>
              </a:ext>
            </a:extLst>
          </p:cNvPr>
          <p:cNvSpPr txBox="1"/>
          <p:nvPr/>
        </p:nvSpPr>
        <p:spPr>
          <a:xfrm>
            <a:off x="2901280" y="1032387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26AAB"/>
                </a:solidFill>
              </a:rPr>
              <a:t>Request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A292B9-6F15-F321-D756-8293432051B4}"/>
              </a:ext>
            </a:extLst>
          </p:cNvPr>
          <p:cNvCxnSpPr>
            <a:cxnSpLocks/>
          </p:cNvCxnSpPr>
          <p:nvPr/>
        </p:nvCxnSpPr>
        <p:spPr>
          <a:xfrm flipV="1">
            <a:off x="10946666" y="5153566"/>
            <a:ext cx="0" cy="686795"/>
          </a:xfrm>
          <a:prstGeom prst="straightConnector1">
            <a:avLst/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FD77B7-1835-6B3B-18A6-190A90098EE0}"/>
              </a:ext>
            </a:extLst>
          </p:cNvPr>
          <p:cNvCxnSpPr>
            <a:cxnSpLocks/>
          </p:cNvCxnSpPr>
          <p:nvPr/>
        </p:nvCxnSpPr>
        <p:spPr>
          <a:xfrm flipV="1">
            <a:off x="10946666" y="4155589"/>
            <a:ext cx="0" cy="686795"/>
          </a:xfrm>
          <a:prstGeom prst="straightConnector1">
            <a:avLst/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C67D0D-9706-4677-1238-8BC18FFCCD63}"/>
              </a:ext>
            </a:extLst>
          </p:cNvPr>
          <p:cNvCxnSpPr>
            <a:cxnSpLocks/>
          </p:cNvCxnSpPr>
          <p:nvPr/>
        </p:nvCxnSpPr>
        <p:spPr>
          <a:xfrm flipV="1">
            <a:off x="10946666" y="3113366"/>
            <a:ext cx="0" cy="686795"/>
          </a:xfrm>
          <a:prstGeom prst="straightConnector1">
            <a:avLst/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A30EFB-5835-BED9-70D0-CBD9612F83CD}"/>
              </a:ext>
            </a:extLst>
          </p:cNvPr>
          <p:cNvCxnSpPr>
            <a:cxnSpLocks/>
          </p:cNvCxnSpPr>
          <p:nvPr/>
        </p:nvCxnSpPr>
        <p:spPr>
          <a:xfrm flipV="1">
            <a:off x="10946666" y="2139969"/>
            <a:ext cx="0" cy="686795"/>
          </a:xfrm>
          <a:prstGeom prst="straightConnector1">
            <a:avLst/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0B33F45-20F9-D37A-D2C3-8EC0EC25F947}"/>
              </a:ext>
            </a:extLst>
          </p:cNvPr>
          <p:cNvSpPr txBox="1"/>
          <p:nvPr/>
        </p:nvSpPr>
        <p:spPr>
          <a:xfrm>
            <a:off x="10427988" y="584232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26AAB"/>
                </a:solidFill>
              </a:rPr>
              <a:t>Service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0595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: Shape 6"/>
          <p:cNvSpPr/>
          <p:nvPr/>
        </p:nvSpPr>
        <p:spPr>
          <a:xfrm>
            <a:off x="3031159" y="3866808"/>
            <a:ext cx="723900" cy="1314450"/>
          </a:xfrm>
          <a:custGeom>
            <a:avLst/>
            <a:gdLst>
              <a:gd name="connsiteX0" fmla="*/ 247650 w 723900"/>
              <a:gd name="connsiteY0" fmla="*/ 1314450 h 1314450"/>
              <a:gd name="connsiteX1" fmla="*/ 0 w 723900"/>
              <a:gd name="connsiteY1" fmla="*/ 1314450 h 1314450"/>
              <a:gd name="connsiteX2" fmla="*/ 478155 w 723900"/>
              <a:gd name="connsiteY2" fmla="*/ 0 h 1314450"/>
              <a:gd name="connsiteX3" fmla="*/ 725805 w 723900"/>
              <a:gd name="connsiteY3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00" h="1314450">
                <a:moveTo>
                  <a:pt x="247650" y="1314450"/>
                </a:moveTo>
                <a:lnTo>
                  <a:pt x="0" y="1314450"/>
                </a:lnTo>
                <a:lnTo>
                  <a:pt x="478155" y="0"/>
                </a:lnTo>
                <a:lnTo>
                  <a:pt x="72580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89" name="Freeform: Shape 7"/>
          <p:cNvSpPr/>
          <p:nvPr/>
        </p:nvSpPr>
        <p:spPr>
          <a:xfrm>
            <a:off x="5702921" y="3866808"/>
            <a:ext cx="723900" cy="1314450"/>
          </a:xfrm>
          <a:custGeom>
            <a:avLst/>
            <a:gdLst>
              <a:gd name="connsiteX0" fmla="*/ 247650 w 723900"/>
              <a:gd name="connsiteY0" fmla="*/ 1314450 h 1314450"/>
              <a:gd name="connsiteX1" fmla="*/ 0 w 723900"/>
              <a:gd name="connsiteY1" fmla="*/ 1314450 h 1314450"/>
              <a:gd name="connsiteX2" fmla="*/ 478155 w 723900"/>
              <a:gd name="connsiteY2" fmla="*/ 0 h 1314450"/>
              <a:gd name="connsiteX3" fmla="*/ 725805 w 723900"/>
              <a:gd name="connsiteY3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00" h="1314450">
                <a:moveTo>
                  <a:pt x="247650" y="1314450"/>
                </a:moveTo>
                <a:lnTo>
                  <a:pt x="0" y="1314450"/>
                </a:lnTo>
                <a:lnTo>
                  <a:pt x="478155" y="0"/>
                </a:lnTo>
                <a:lnTo>
                  <a:pt x="72580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90" name="Freeform: Shape 8"/>
          <p:cNvSpPr/>
          <p:nvPr/>
        </p:nvSpPr>
        <p:spPr>
          <a:xfrm>
            <a:off x="8374684" y="3866808"/>
            <a:ext cx="723900" cy="1314450"/>
          </a:xfrm>
          <a:custGeom>
            <a:avLst/>
            <a:gdLst>
              <a:gd name="connsiteX0" fmla="*/ 247650 w 723900"/>
              <a:gd name="connsiteY0" fmla="*/ 1314450 h 1314450"/>
              <a:gd name="connsiteX1" fmla="*/ 0 w 723900"/>
              <a:gd name="connsiteY1" fmla="*/ 1314450 h 1314450"/>
              <a:gd name="connsiteX2" fmla="*/ 478155 w 723900"/>
              <a:gd name="connsiteY2" fmla="*/ 0 h 1314450"/>
              <a:gd name="connsiteX3" fmla="*/ 725805 w 723900"/>
              <a:gd name="connsiteY3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00" h="1314450">
                <a:moveTo>
                  <a:pt x="247650" y="1314450"/>
                </a:moveTo>
                <a:lnTo>
                  <a:pt x="0" y="1314450"/>
                </a:lnTo>
                <a:lnTo>
                  <a:pt x="478155" y="0"/>
                </a:lnTo>
                <a:lnTo>
                  <a:pt x="72580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99" name="TextBox 21"/>
          <p:cNvSpPr txBox="1"/>
          <p:nvPr/>
        </p:nvSpPr>
        <p:spPr>
          <a:xfrm>
            <a:off x="1357428" y="4707937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0" name="TextBox 22"/>
          <p:cNvSpPr txBox="1"/>
          <p:nvPr/>
        </p:nvSpPr>
        <p:spPr>
          <a:xfrm>
            <a:off x="3919653" y="4707937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1" name="TextBox 23"/>
          <p:cNvSpPr txBox="1"/>
          <p:nvPr/>
        </p:nvSpPr>
        <p:spPr>
          <a:xfrm>
            <a:off x="6572266" y="4707937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2" name="TextBox 24"/>
          <p:cNvSpPr txBox="1"/>
          <p:nvPr/>
        </p:nvSpPr>
        <p:spPr>
          <a:xfrm>
            <a:off x="9098584" y="4707937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3" name="Oval 2"/>
          <p:cNvSpPr/>
          <p:nvPr/>
        </p:nvSpPr>
        <p:spPr>
          <a:xfrm>
            <a:off x="1918623" y="4254640"/>
            <a:ext cx="461713" cy="256286"/>
          </a:xfrm>
          <a:custGeom>
            <a:avLst/>
            <a:gdLst>
              <a:gd name="T0" fmla="*/ 2036 w 8756"/>
              <a:gd name="T1" fmla="*/ 640 h 4858"/>
              <a:gd name="T2" fmla="*/ 8436 w 8756"/>
              <a:gd name="T3" fmla="*/ 640 h 4858"/>
              <a:gd name="T4" fmla="*/ 8756 w 8756"/>
              <a:gd name="T5" fmla="*/ 320 h 4858"/>
              <a:gd name="T6" fmla="*/ 8436 w 8756"/>
              <a:gd name="T7" fmla="*/ 0 h 4858"/>
              <a:gd name="T8" fmla="*/ 2036 w 8756"/>
              <a:gd name="T9" fmla="*/ 0 h 4858"/>
              <a:gd name="T10" fmla="*/ 1716 w 8756"/>
              <a:gd name="T11" fmla="*/ 320 h 4858"/>
              <a:gd name="T12" fmla="*/ 2036 w 8756"/>
              <a:gd name="T13" fmla="*/ 640 h 4858"/>
              <a:gd name="T14" fmla="*/ 8436 w 8756"/>
              <a:gd name="T15" fmla="*/ 2112 h 4858"/>
              <a:gd name="T16" fmla="*/ 2036 w 8756"/>
              <a:gd name="T17" fmla="*/ 2112 h 4858"/>
              <a:gd name="T18" fmla="*/ 1716 w 8756"/>
              <a:gd name="T19" fmla="*/ 2432 h 4858"/>
              <a:gd name="T20" fmla="*/ 2036 w 8756"/>
              <a:gd name="T21" fmla="*/ 2752 h 4858"/>
              <a:gd name="T22" fmla="*/ 8436 w 8756"/>
              <a:gd name="T23" fmla="*/ 2752 h 4858"/>
              <a:gd name="T24" fmla="*/ 8756 w 8756"/>
              <a:gd name="T25" fmla="*/ 2432 h 4858"/>
              <a:gd name="T26" fmla="*/ 8436 w 8756"/>
              <a:gd name="T27" fmla="*/ 2112 h 4858"/>
              <a:gd name="T28" fmla="*/ 8436 w 8756"/>
              <a:gd name="T29" fmla="*/ 4218 h 4858"/>
              <a:gd name="T30" fmla="*/ 2036 w 8756"/>
              <a:gd name="T31" fmla="*/ 4218 h 4858"/>
              <a:gd name="T32" fmla="*/ 1716 w 8756"/>
              <a:gd name="T33" fmla="*/ 4538 h 4858"/>
              <a:gd name="T34" fmla="*/ 2036 w 8756"/>
              <a:gd name="T35" fmla="*/ 4858 h 4858"/>
              <a:gd name="T36" fmla="*/ 8436 w 8756"/>
              <a:gd name="T37" fmla="*/ 4858 h 4858"/>
              <a:gd name="T38" fmla="*/ 8756 w 8756"/>
              <a:gd name="T39" fmla="*/ 4538 h 4858"/>
              <a:gd name="T40" fmla="*/ 8436 w 8756"/>
              <a:gd name="T41" fmla="*/ 4218 h 4858"/>
              <a:gd name="T42" fmla="*/ 640 w 8756"/>
              <a:gd name="T43" fmla="*/ 0 h 4858"/>
              <a:gd name="T44" fmla="*/ 320 w 8756"/>
              <a:gd name="T45" fmla="*/ 0 h 4858"/>
              <a:gd name="T46" fmla="*/ 0 w 8756"/>
              <a:gd name="T47" fmla="*/ 320 h 4858"/>
              <a:gd name="T48" fmla="*/ 320 w 8756"/>
              <a:gd name="T49" fmla="*/ 640 h 4858"/>
              <a:gd name="T50" fmla="*/ 640 w 8756"/>
              <a:gd name="T51" fmla="*/ 640 h 4858"/>
              <a:gd name="T52" fmla="*/ 960 w 8756"/>
              <a:gd name="T53" fmla="*/ 320 h 4858"/>
              <a:gd name="T54" fmla="*/ 640 w 8756"/>
              <a:gd name="T55" fmla="*/ 0 h 4858"/>
              <a:gd name="T56" fmla="*/ 640 w 8756"/>
              <a:gd name="T57" fmla="*/ 2112 h 4858"/>
              <a:gd name="T58" fmla="*/ 320 w 8756"/>
              <a:gd name="T59" fmla="*/ 2112 h 4858"/>
              <a:gd name="T60" fmla="*/ 0 w 8756"/>
              <a:gd name="T61" fmla="*/ 2432 h 4858"/>
              <a:gd name="T62" fmla="*/ 320 w 8756"/>
              <a:gd name="T63" fmla="*/ 2752 h 4858"/>
              <a:gd name="T64" fmla="*/ 640 w 8756"/>
              <a:gd name="T65" fmla="*/ 2752 h 4858"/>
              <a:gd name="T66" fmla="*/ 960 w 8756"/>
              <a:gd name="T67" fmla="*/ 2432 h 4858"/>
              <a:gd name="T68" fmla="*/ 640 w 8756"/>
              <a:gd name="T69" fmla="*/ 2112 h 4858"/>
              <a:gd name="T70" fmla="*/ 640 w 8756"/>
              <a:gd name="T71" fmla="*/ 4218 h 4858"/>
              <a:gd name="T72" fmla="*/ 320 w 8756"/>
              <a:gd name="T73" fmla="*/ 4218 h 4858"/>
              <a:gd name="T74" fmla="*/ 0 w 8756"/>
              <a:gd name="T75" fmla="*/ 4538 h 4858"/>
              <a:gd name="T76" fmla="*/ 320 w 8756"/>
              <a:gd name="T77" fmla="*/ 4858 h 4858"/>
              <a:gd name="T78" fmla="*/ 640 w 8756"/>
              <a:gd name="T79" fmla="*/ 4858 h 4858"/>
              <a:gd name="T80" fmla="*/ 960 w 8756"/>
              <a:gd name="T81" fmla="*/ 4538 h 4858"/>
              <a:gd name="T82" fmla="*/ 640 w 8756"/>
              <a:gd name="T83" fmla="*/ 4218 h 4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756" h="4858">
                <a:moveTo>
                  <a:pt x="2036" y="640"/>
                </a:moveTo>
                <a:lnTo>
                  <a:pt x="8436" y="640"/>
                </a:lnTo>
                <a:cubicBezTo>
                  <a:pt x="8612" y="640"/>
                  <a:pt x="8756" y="497"/>
                  <a:pt x="8756" y="320"/>
                </a:cubicBezTo>
                <a:cubicBezTo>
                  <a:pt x="8756" y="143"/>
                  <a:pt x="8612" y="0"/>
                  <a:pt x="8436" y="0"/>
                </a:cubicBezTo>
                <a:lnTo>
                  <a:pt x="2036" y="0"/>
                </a:lnTo>
                <a:cubicBezTo>
                  <a:pt x="1859" y="0"/>
                  <a:pt x="1716" y="143"/>
                  <a:pt x="1716" y="320"/>
                </a:cubicBezTo>
                <a:cubicBezTo>
                  <a:pt x="1716" y="497"/>
                  <a:pt x="1859" y="640"/>
                  <a:pt x="2036" y="640"/>
                </a:cubicBezTo>
                <a:close/>
                <a:moveTo>
                  <a:pt x="8436" y="2112"/>
                </a:moveTo>
                <a:lnTo>
                  <a:pt x="2036" y="2112"/>
                </a:lnTo>
                <a:cubicBezTo>
                  <a:pt x="1859" y="2112"/>
                  <a:pt x="1716" y="2255"/>
                  <a:pt x="1716" y="2432"/>
                </a:cubicBezTo>
                <a:cubicBezTo>
                  <a:pt x="1716" y="2609"/>
                  <a:pt x="1859" y="2752"/>
                  <a:pt x="2036" y="2752"/>
                </a:cubicBezTo>
                <a:lnTo>
                  <a:pt x="8436" y="2752"/>
                </a:lnTo>
                <a:cubicBezTo>
                  <a:pt x="8612" y="2752"/>
                  <a:pt x="8756" y="2609"/>
                  <a:pt x="8756" y="2432"/>
                </a:cubicBezTo>
                <a:cubicBezTo>
                  <a:pt x="8756" y="2255"/>
                  <a:pt x="8612" y="2112"/>
                  <a:pt x="8436" y="2112"/>
                </a:cubicBezTo>
                <a:close/>
                <a:moveTo>
                  <a:pt x="8436" y="4218"/>
                </a:moveTo>
                <a:lnTo>
                  <a:pt x="2036" y="4218"/>
                </a:lnTo>
                <a:cubicBezTo>
                  <a:pt x="1859" y="4218"/>
                  <a:pt x="1716" y="4361"/>
                  <a:pt x="1716" y="4538"/>
                </a:cubicBezTo>
                <a:cubicBezTo>
                  <a:pt x="1716" y="4714"/>
                  <a:pt x="1859" y="4858"/>
                  <a:pt x="2036" y="4858"/>
                </a:cubicBezTo>
                <a:lnTo>
                  <a:pt x="8436" y="4858"/>
                </a:lnTo>
                <a:cubicBezTo>
                  <a:pt x="8612" y="4858"/>
                  <a:pt x="8756" y="4714"/>
                  <a:pt x="8756" y="4538"/>
                </a:cubicBezTo>
                <a:cubicBezTo>
                  <a:pt x="8756" y="4361"/>
                  <a:pt x="8612" y="4218"/>
                  <a:pt x="8436" y="4218"/>
                </a:cubicBezTo>
                <a:close/>
                <a:moveTo>
                  <a:pt x="640" y="0"/>
                </a:moveTo>
                <a:lnTo>
                  <a:pt x="320" y="0"/>
                </a:lnTo>
                <a:cubicBezTo>
                  <a:pt x="144" y="0"/>
                  <a:pt x="0" y="143"/>
                  <a:pt x="0" y="320"/>
                </a:cubicBezTo>
                <a:cubicBezTo>
                  <a:pt x="0" y="497"/>
                  <a:pt x="144" y="640"/>
                  <a:pt x="320" y="640"/>
                </a:cubicBezTo>
                <a:lnTo>
                  <a:pt x="640" y="640"/>
                </a:lnTo>
                <a:cubicBezTo>
                  <a:pt x="817" y="640"/>
                  <a:pt x="960" y="497"/>
                  <a:pt x="960" y="320"/>
                </a:cubicBezTo>
                <a:cubicBezTo>
                  <a:pt x="960" y="143"/>
                  <a:pt x="817" y="0"/>
                  <a:pt x="640" y="0"/>
                </a:cubicBezTo>
                <a:close/>
                <a:moveTo>
                  <a:pt x="640" y="2112"/>
                </a:moveTo>
                <a:lnTo>
                  <a:pt x="320" y="2112"/>
                </a:lnTo>
                <a:cubicBezTo>
                  <a:pt x="144" y="2112"/>
                  <a:pt x="0" y="2255"/>
                  <a:pt x="0" y="2432"/>
                </a:cubicBezTo>
                <a:cubicBezTo>
                  <a:pt x="0" y="2609"/>
                  <a:pt x="144" y="2752"/>
                  <a:pt x="320" y="2752"/>
                </a:cubicBezTo>
                <a:lnTo>
                  <a:pt x="640" y="2752"/>
                </a:lnTo>
                <a:cubicBezTo>
                  <a:pt x="817" y="2752"/>
                  <a:pt x="960" y="2609"/>
                  <a:pt x="960" y="2432"/>
                </a:cubicBezTo>
                <a:cubicBezTo>
                  <a:pt x="960" y="2255"/>
                  <a:pt x="817" y="2112"/>
                  <a:pt x="640" y="2112"/>
                </a:cubicBezTo>
                <a:close/>
                <a:moveTo>
                  <a:pt x="640" y="4218"/>
                </a:moveTo>
                <a:lnTo>
                  <a:pt x="320" y="4218"/>
                </a:lnTo>
                <a:cubicBezTo>
                  <a:pt x="144" y="4218"/>
                  <a:pt x="0" y="4361"/>
                  <a:pt x="0" y="4538"/>
                </a:cubicBezTo>
                <a:cubicBezTo>
                  <a:pt x="0" y="4714"/>
                  <a:pt x="144" y="4858"/>
                  <a:pt x="320" y="4858"/>
                </a:cubicBezTo>
                <a:lnTo>
                  <a:pt x="640" y="4858"/>
                </a:lnTo>
                <a:cubicBezTo>
                  <a:pt x="817" y="4858"/>
                  <a:pt x="960" y="4714"/>
                  <a:pt x="960" y="4538"/>
                </a:cubicBezTo>
                <a:cubicBezTo>
                  <a:pt x="960" y="4361"/>
                  <a:pt x="817" y="4218"/>
                  <a:pt x="640" y="4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4" name="Oval 2"/>
          <p:cNvSpPr/>
          <p:nvPr/>
        </p:nvSpPr>
        <p:spPr>
          <a:xfrm>
            <a:off x="4493256" y="4151927"/>
            <a:ext cx="461713" cy="461713"/>
          </a:xfrm>
          <a:custGeom>
            <a:avLst/>
            <a:gdLst>
              <a:gd name="T0" fmla="*/ 6400 w 12800"/>
              <a:gd name="T1" fmla="*/ 640 h 12800"/>
              <a:gd name="T2" fmla="*/ 12160 w 12800"/>
              <a:gd name="T3" fmla="*/ 6400 h 12800"/>
              <a:gd name="T4" fmla="*/ 6400 w 12800"/>
              <a:gd name="T5" fmla="*/ 12160 h 12800"/>
              <a:gd name="T6" fmla="*/ 640 w 12800"/>
              <a:gd name="T7" fmla="*/ 6400 h 12800"/>
              <a:gd name="T8" fmla="*/ 6400 w 12800"/>
              <a:gd name="T9" fmla="*/ 640 h 12800"/>
              <a:gd name="T10" fmla="*/ 6400 w 12800"/>
              <a:gd name="T11" fmla="*/ 0 h 12800"/>
              <a:gd name="T12" fmla="*/ 0 w 12800"/>
              <a:gd name="T13" fmla="*/ 6400 h 12800"/>
              <a:gd name="T14" fmla="*/ 6400 w 12800"/>
              <a:gd name="T15" fmla="*/ 12800 h 12800"/>
              <a:gd name="T16" fmla="*/ 12800 w 12800"/>
              <a:gd name="T17" fmla="*/ 6400 h 12800"/>
              <a:gd name="T18" fmla="*/ 6400 w 12800"/>
              <a:gd name="T19" fmla="*/ 0 h 12800"/>
              <a:gd name="T20" fmla="*/ 6400 w 12800"/>
              <a:gd name="T21" fmla="*/ 0 h 12800"/>
              <a:gd name="T22" fmla="*/ 5974 w 12800"/>
              <a:gd name="T23" fmla="*/ 8000 h 12800"/>
              <a:gd name="T24" fmla="*/ 5970 w 12800"/>
              <a:gd name="T25" fmla="*/ 7764 h 12800"/>
              <a:gd name="T26" fmla="*/ 6110 w 12800"/>
              <a:gd name="T27" fmla="*/ 6914 h 12800"/>
              <a:gd name="T28" fmla="*/ 6443 w 12800"/>
              <a:gd name="T29" fmla="*/ 6370 h 12800"/>
              <a:gd name="T30" fmla="*/ 7050 w 12800"/>
              <a:gd name="T31" fmla="*/ 5784 h 12800"/>
              <a:gd name="T32" fmla="*/ 7620 w 12800"/>
              <a:gd name="T33" fmla="*/ 5168 h 12800"/>
              <a:gd name="T34" fmla="*/ 7751 w 12800"/>
              <a:gd name="T35" fmla="*/ 4666 h 12800"/>
              <a:gd name="T36" fmla="*/ 7367 w 12800"/>
              <a:gd name="T37" fmla="*/ 3802 h 12800"/>
              <a:gd name="T38" fmla="*/ 6424 w 12800"/>
              <a:gd name="T39" fmla="*/ 3429 h 12800"/>
              <a:gd name="T40" fmla="*/ 5524 w 12800"/>
              <a:gd name="T41" fmla="*/ 3766 h 12800"/>
              <a:gd name="T42" fmla="*/ 5050 w 12800"/>
              <a:gd name="T43" fmla="*/ 4822 h 12800"/>
              <a:gd name="T44" fmla="*/ 4183 w 12800"/>
              <a:gd name="T45" fmla="*/ 4718 h 12800"/>
              <a:gd name="T46" fmla="*/ 4879 w 12800"/>
              <a:gd name="T47" fmla="*/ 3246 h 12800"/>
              <a:gd name="T48" fmla="*/ 6409 w 12800"/>
              <a:gd name="T49" fmla="*/ 2736 h 12800"/>
              <a:gd name="T50" fmla="*/ 8017 w 12800"/>
              <a:gd name="T51" fmla="*/ 3285 h 12800"/>
              <a:gd name="T52" fmla="*/ 8617 w 12800"/>
              <a:gd name="T53" fmla="*/ 4611 h 12800"/>
              <a:gd name="T54" fmla="*/ 8406 w 12800"/>
              <a:gd name="T55" fmla="*/ 5441 h 12800"/>
              <a:gd name="T56" fmla="*/ 7581 w 12800"/>
              <a:gd name="T57" fmla="*/ 6364 h 12800"/>
              <a:gd name="T58" fmla="*/ 7042 w 12800"/>
              <a:gd name="T59" fmla="*/ 6903 h 12800"/>
              <a:gd name="T60" fmla="*/ 6855 w 12800"/>
              <a:gd name="T61" fmla="*/ 7285 h 12800"/>
              <a:gd name="T62" fmla="*/ 6785 w 12800"/>
              <a:gd name="T63" fmla="*/ 8000 h 12800"/>
              <a:gd name="T64" fmla="*/ 5974 w 12800"/>
              <a:gd name="T65" fmla="*/ 8000 h 12800"/>
              <a:gd name="T66" fmla="*/ 5998 w 12800"/>
              <a:gd name="T67" fmla="*/ 9605 h 12800"/>
              <a:gd name="T68" fmla="*/ 5998 w 12800"/>
              <a:gd name="T69" fmla="*/ 8802 h 12800"/>
              <a:gd name="T70" fmla="*/ 6801 w 12800"/>
              <a:gd name="T71" fmla="*/ 8802 h 12800"/>
              <a:gd name="T72" fmla="*/ 6801 w 12800"/>
              <a:gd name="T73" fmla="*/ 9605 h 12800"/>
              <a:gd name="T74" fmla="*/ 5998 w 12800"/>
              <a:gd name="T75" fmla="*/ 9605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00" h="12800">
                <a:moveTo>
                  <a:pt x="6400" y="640"/>
                </a:moveTo>
                <a:cubicBezTo>
                  <a:pt x="9576" y="640"/>
                  <a:pt x="12160" y="3224"/>
                  <a:pt x="12160" y="6400"/>
                </a:cubicBezTo>
                <a:cubicBezTo>
                  <a:pt x="12160" y="9576"/>
                  <a:pt x="9576" y="12160"/>
                  <a:pt x="6400" y="12160"/>
                </a:cubicBezTo>
                <a:cubicBezTo>
                  <a:pt x="3224" y="12160"/>
                  <a:pt x="640" y="9576"/>
                  <a:pt x="640" y="6400"/>
                </a:cubicBezTo>
                <a:cubicBezTo>
                  <a:pt x="640" y="3224"/>
                  <a:pt x="3224" y="640"/>
                  <a:pt x="6400" y="640"/>
                </a:cubicBezTo>
                <a:close/>
                <a:moveTo>
                  <a:pt x="6400" y="0"/>
                </a:moveTo>
                <a:cubicBezTo>
                  <a:pt x="2866" y="0"/>
                  <a:pt x="0" y="2866"/>
                  <a:pt x="0" y="6400"/>
                </a:cubicBezTo>
                <a:cubicBezTo>
                  <a:pt x="0" y="9934"/>
                  <a:pt x="2866" y="12800"/>
                  <a:pt x="6400" y="12800"/>
                </a:cubicBezTo>
                <a:cubicBezTo>
                  <a:pt x="9934" y="12800"/>
                  <a:pt x="12800" y="9934"/>
                  <a:pt x="12800" y="6400"/>
                </a:cubicBezTo>
                <a:cubicBezTo>
                  <a:pt x="12800" y="2866"/>
                  <a:pt x="9934" y="0"/>
                  <a:pt x="6400" y="0"/>
                </a:cubicBezTo>
                <a:close/>
                <a:moveTo>
                  <a:pt x="6400" y="0"/>
                </a:moveTo>
                <a:close/>
                <a:moveTo>
                  <a:pt x="5974" y="8000"/>
                </a:moveTo>
                <a:cubicBezTo>
                  <a:pt x="5970" y="8000"/>
                  <a:pt x="5970" y="7820"/>
                  <a:pt x="5970" y="7764"/>
                </a:cubicBezTo>
                <a:cubicBezTo>
                  <a:pt x="5970" y="7433"/>
                  <a:pt x="6017" y="7155"/>
                  <a:pt x="6110" y="6914"/>
                </a:cubicBezTo>
                <a:cubicBezTo>
                  <a:pt x="6179" y="6733"/>
                  <a:pt x="6290" y="6554"/>
                  <a:pt x="6443" y="6370"/>
                </a:cubicBezTo>
                <a:cubicBezTo>
                  <a:pt x="6556" y="6235"/>
                  <a:pt x="6758" y="6042"/>
                  <a:pt x="7050" y="5784"/>
                </a:cubicBezTo>
                <a:cubicBezTo>
                  <a:pt x="7342" y="5526"/>
                  <a:pt x="7533" y="5322"/>
                  <a:pt x="7620" y="5168"/>
                </a:cubicBezTo>
                <a:cubicBezTo>
                  <a:pt x="7706" y="5014"/>
                  <a:pt x="7751" y="4848"/>
                  <a:pt x="7751" y="4666"/>
                </a:cubicBezTo>
                <a:cubicBezTo>
                  <a:pt x="7751" y="4338"/>
                  <a:pt x="7623" y="4050"/>
                  <a:pt x="7367" y="3802"/>
                </a:cubicBezTo>
                <a:cubicBezTo>
                  <a:pt x="7111" y="3554"/>
                  <a:pt x="6796" y="3429"/>
                  <a:pt x="6424" y="3429"/>
                </a:cubicBezTo>
                <a:cubicBezTo>
                  <a:pt x="6065" y="3429"/>
                  <a:pt x="5765" y="3542"/>
                  <a:pt x="5524" y="3766"/>
                </a:cubicBezTo>
                <a:cubicBezTo>
                  <a:pt x="5282" y="3992"/>
                  <a:pt x="5125" y="4344"/>
                  <a:pt x="5050" y="4822"/>
                </a:cubicBezTo>
                <a:lnTo>
                  <a:pt x="4183" y="4718"/>
                </a:lnTo>
                <a:cubicBezTo>
                  <a:pt x="4262" y="4078"/>
                  <a:pt x="4494" y="3587"/>
                  <a:pt x="4879" y="3246"/>
                </a:cubicBezTo>
                <a:cubicBezTo>
                  <a:pt x="5265" y="2906"/>
                  <a:pt x="5774" y="2736"/>
                  <a:pt x="6409" y="2736"/>
                </a:cubicBezTo>
                <a:cubicBezTo>
                  <a:pt x="7081" y="2736"/>
                  <a:pt x="7617" y="2919"/>
                  <a:pt x="8017" y="3285"/>
                </a:cubicBezTo>
                <a:cubicBezTo>
                  <a:pt x="8417" y="3650"/>
                  <a:pt x="8617" y="4093"/>
                  <a:pt x="8617" y="4611"/>
                </a:cubicBezTo>
                <a:cubicBezTo>
                  <a:pt x="8617" y="4911"/>
                  <a:pt x="8546" y="5188"/>
                  <a:pt x="8406" y="5441"/>
                </a:cubicBezTo>
                <a:cubicBezTo>
                  <a:pt x="8265" y="5694"/>
                  <a:pt x="7990" y="6002"/>
                  <a:pt x="7581" y="6364"/>
                </a:cubicBezTo>
                <a:cubicBezTo>
                  <a:pt x="7306" y="6608"/>
                  <a:pt x="7126" y="6787"/>
                  <a:pt x="7042" y="6903"/>
                </a:cubicBezTo>
                <a:cubicBezTo>
                  <a:pt x="6958" y="7019"/>
                  <a:pt x="6895" y="7134"/>
                  <a:pt x="6855" y="7285"/>
                </a:cubicBezTo>
                <a:cubicBezTo>
                  <a:pt x="6814" y="7436"/>
                  <a:pt x="6790" y="8000"/>
                  <a:pt x="6785" y="8000"/>
                </a:cubicBezTo>
                <a:lnTo>
                  <a:pt x="5974" y="8000"/>
                </a:lnTo>
                <a:close/>
                <a:moveTo>
                  <a:pt x="5998" y="9605"/>
                </a:moveTo>
                <a:lnTo>
                  <a:pt x="5998" y="8802"/>
                </a:lnTo>
                <a:lnTo>
                  <a:pt x="6801" y="8802"/>
                </a:lnTo>
                <a:lnTo>
                  <a:pt x="6801" y="9605"/>
                </a:lnTo>
                <a:lnTo>
                  <a:pt x="5998" y="96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5" name="Oval 2"/>
          <p:cNvSpPr/>
          <p:nvPr/>
        </p:nvSpPr>
        <p:spPr>
          <a:xfrm>
            <a:off x="7146732" y="4151927"/>
            <a:ext cx="453748" cy="461713"/>
          </a:xfrm>
          <a:custGeom>
            <a:avLst/>
            <a:gdLst>
              <a:gd name="T0" fmla="*/ 10113 w 12579"/>
              <a:gd name="T1" fmla="*/ 1662 h 12800"/>
              <a:gd name="T2" fmla="*/ 6151 w 12579"/>
              <a:gd name="T3" fmla="*/ 0 h 12800"/>
              <a:gd name="T4" fmla="*/ 2189 w 12579"/>
              <a:gd name="T5" fmla="*/ 1662 h 12800"/>
              <a:gd name="T6" fmla="*/ 2189 w 12579"/>
              <a:gd name="T7" fmla="*/ 9669 h 12800"/>
              <a:gd name="T8" fmla="*/ 6151 w 12579"/>
              <a:gd name="T9" fmla="*/ 11332 h 12800"/>
              <a:gd name="T10" fmla="*/ 10113 w 12579"/>
              <a:gd name="T11" fmla="*/ 9669 h 12800"/>
              <a:gd name="T12" fmla="*/ 10113 w 12579"/>
              <a:gd name="T13" fmla="*/ 1662 h 12800"/>
              <a:gd name="T14" fmla="*/ 6151 w 12579"/>
              <a:gd name="T15" fmla="*/ 10611 h 12800"/>
              <a:gd name="T16" fmla="*/ 2688 w 12579"/>
              <a:gd name="T17" fmla="*/ 9171 h 12800"/>
              <a:gd name="T18" fmla="*/ 2688 w 12579"/>
              <a:gd name="T19" fmla="*/ 2161 h 12800"/>
              <a:gd name="T20" fmla="*/ 6151 w 12579"/>
              <a:gd name="T21" fmla="*/ 720 h 12800"/>
              <a:gd name="T22" fmla="*/ 9614 w 12579"/>
              <a:gd name="T23" fmla="*/ 2161 h 12800"/>
              <a:gd name="T24" fmla="*/ 9614 w 12579"/>
              <a:gd name="T25" fmla="*/ 9171 h 12800"/>
              <a:gd name="T26" fmla="*/ 6151 w 12579"/>
              <a:gd name="T27" fmla="*/ 10611 h 12800"/>
              <a:gd name="T28" fmla="*/ 12440 w 12579"/>
              <a:gd name="T29" fmla="*/ 12163 h 12800"/>
              <a:gd name="T30" fmla="*/ 10695 w 12579"/>
              <a:gd name="T31" fmla="*/ 10417 h 12800"/>
              <a:gd name="T32" fmla="*/ 10196 w 12579"/>
              <a:gd name="T33" fmla="*/ 10417 h 12800"/>
              <a:gd name="T34" fmla="*/ 10196 w 12579"/>
              <a:gd name="T35" fmla="*/ 10916 h 12800"/>
              <a:gd name="T36" fmla="*/ 11942 w 12579"/>
              <a:gd name="T37" fmla="*/ 12689 h 12800"/>
              <a:gd name="T38" fmla="*/ 12191 w 12579"/>
              <a:gd name="T39" fmla="*/ 12800 h 12800"/>
              <a:gd name="T40" fmla="*/ 12440 w 12579"/>
              <a:gd name="T41" fmla="*/ 12689 h 12800"/>
              <a:gd name="T42" fmla="*/ 12440 w 12579"/>
              <a:gd name="T43" fmla="*/ 12163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579" h="12800">
                <a:moveTo>
                  <a:pt x="10113" y="1662"/>
                </a:moveTo>
                <a:cubicBezTo>
                  <a:pt x="9060" y="582"/>
                  <a:pt x="7647" y="0"/>
                  <a:pt x="6151" y="0"/>
                </a:cubicBezTo>
                <a:cubicBezTo>
                  <a:pt x="4655" y="0"/>
                  <a:pt x="3242" y="582"/>
                  <a:pt x="2189" y="1662"/>
                </a:cubicBezTo>
                <a:cubicBezTo>
                  <a:pt x="0" y="3879"/>
                  <a:pt x="0" y="7453"/>
                  <a:pt x="2189" y="9669"/>
                </a:cubicBezTo>
                <a:cubicBezTo>
                  <a:pt x="3242" y="10750"/>
                  <a:pt x="4655" y="11332"/>
                  <a:pt x="6151" y="11332"/>
                </a:cubicBezTo>
                <a:cubicBezTo>
                  <a:pt x="7647" y="11332"/>
                  <a:pt x="9060" y="10750"/>
                  <a:pt x="10113" y="9669"/>
                </a:cubicBezTo>
                <a:cubicBezTo>
                  <a:pt x="12302" y="7453"/>
                  <a:pt x="12302" y="3879"/>
                  <a:pt x="10113" y="1662"/>
                </a:cubicBezTo>
                <a:close/>
                <a:moveTo>
                  <a:pt x="6151" y="10611"/>
                </a:moveTo>
                <a:cubicBezTo>
                  <a:pt x="4849" y="10611"/>
                  <a:pt x="3602" y="10085"/>
                  <a:pt x="2688" y="9171"/>
                </a:cubicBezTo>
                <a:cubicBezTo>
                  <a:pt x="776" y="7231"/>
                  <a:pt x="776" y="4100"/>
                  <a:pt x="2688" y="2161"/>
                </a:cubicBezTo>
                <a:cubicBezTo>
                  <a:pt x="3602" y="1219"/>
                  <a:pt x="4849" y="720"/>
                  <a:pt x="6151" y="720"/>
                </a:cubicBezTo>
                <a:cubicBezTo>
                  <a:pt x="7453" y="720"/>
                  <a:pt x="8700" y="1247"/>
                  <a:pt x="9614" y="2161"/>
                </a:cubicBezTo>
                <a:cubicBezTo>
                  <a:pt x="11526" y="4100"/>
                  <a:pt x="11526" y="7231"/>
                  <a:pt x="9614" y="9171"/>
                </a:cubicBezTo>
                <a:cubicBezTo>
                  <a:pt x="8700" y="10113"/>
                  <a:pt x="7453" y="10611"/>
                  <a:pt x="6151" y="10611"/>
                </a:cubicBezTo>
                <a:close/>
                <a:moveTo>
                  <a:pt x="12440" y="12163"/>
                </a:moveTo>
                <a:lnTo>
                  <a:pt x="10695" y="10417"/>
                </a:lnTo>
                <a:cubicBezTo>
                  <a:pt x="10556" y="10279"/>
                  <a:pt x="10335" y="10279"/>
                  <a:pt x="10196" y="10417"/>
                </a:cubicBezTo>
                <a:cubicBezTo>
                  <a:pt x="10058" y="10556"/>
                  <a:pt x="10058" y="10777"/>
                  <a:pt x="10196" y="10916"/>
                </a:cubicBezTo>
                <a:lnTo>
                  <a:pt x="11942" y="12689"/>
                </a:lnTo>
                <a:cubicBezTo>
                  <a:pt x="11997" y="12745"/>
                  <a:pt x="12108" y="12800"/>
                  <a:pt x="12191" y="12800"/>
                </a:cubicBezTo>
                <a:cubicBezTo>
                  <a:pt x="12274" y="12800"/>
                  <a:pt x="12357" y="12772"/>
                  <a:pt x="12440" y="12689"/>
                </a:cubicBezTo>
                <a:cubicBezTo>
                  <a:pt x="12579" y="12523"/>
                  <a:pt x="12579" y="12301"/>
                  <a:pt x="12440" y="121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6" name="Oval 2"/>
          <p:cNvSpPr/>
          <p:nvPr/>
        </p:nvSpPr>
        <p:spPr>
          <a:xfrm>
            <a:off x="9659821" y="4151927"/>
            <a:ext cx="461629" cy="461713"/>
          </a:xfrm>
          <a:custGeom>
            <a:avLst/>
            <a:gdLst>
              <a:gd name="T0" fmla="*/ 5760 w 11520"/>
              <a:gd name="T1" fmla="*/ 0 h 11520"/>
              <a:gd name="T2" fmla="*/ 0 w 11520"/>
              <a:gd name="T3" fmla="*/ 5760 h 11520"/>
              <a:gd name="T4" fmla="*/ 5760 w 11520"/>
              <a:gd name="T5" fmla="*/ 11520 h 11520"/>
              <a:gd name="T6" fmla="*/ 11520 w 11520"/>
              <a:gd name="T7" fmla="*/ 5760 h 11520"/>
              <a:gd name="T8" fmla="*/ 5760 w 11520"/>
              <a:gd name="T9" fmla="*/ 0 h 11520"/>
              <a:gd name="T10" fmla="*/ 5760 w 11520"/>
              <a:gd name="T11" fmla="*/ 10880 h 11520"/>
              <a:gd name="T12" fmla="*/ 640 w 11520"/>
              <a:gd name="T13" fmla="*/ 5760 h 11520"/>
              <a:gd name="T14" fmla="*/ 5760 w 11520"/>
              <a:gd name="T15" fmla="*/ 640 h 11520"/>
              <a:gd name="T16" fmla="*/ 10880 w 11520"/>
              <a:gd name="T17" fmla="*/ 5760 h 11520"/>
              <a:gd name="T18" fmla="*/ 5760 w 11520"/>
              <a:gd name="T19" fmla="*/ 10880 h 11520"/>
              <a:gd name="T20" fmla="*/ 5120 w 11520"/>
              <a:gd name="T21" fmla="*/ 7776 h 11520"/>
              <a:gd name="T22" fmla="*/ 4672 w 11520"/>
              <a:gd name="T23" fmla="*/ 7584 h 11520"/>
              <a:gd name="T24" fmla="*/ 2976 w 11520"/>
              <a:gd name="T25" fmla="*/ 5984 h 11520"/>
              <a:gd name="T26" fmla="*/ 2976 w 11520"/>
              <a:gd name="T27" fmla="*/ 5536 h 11520"/>
              <a:gd name="T28" fmla="*/ 3424 w 11520"/>
              <a:gd name="T29" fmla="*/ 5536 h 11520"/>
              <a:gd name="T30" fmla="*/ 5120 w 11520"/>
              <a:gd name="T31" fmla="*/ 7136 h 11520"/>
              <a:gd name="T32" fmla="*/ 8096 w 11520"/>
              <a:gd name="T33" fmla="*/ 4256 h 11520"/>
              <a:gd name="T34" fmla="*/ 8544 w 11520"/>
              <a:gd name="T35" fmla="*/ 4256 h 11520"/>
              <a:gd name="T36" fmla="*/ 8544 w 11520"/>
              <a:gd name="T37" fmla="*/ 4704 h 11520"/>
              <a:gd name="T38" fmla="*/ 5568 w 11520"/>
              <a:gd name="T39" fmla="*/ 7584 h 11520"/>
              <a:gd name="T40" fmla="*/ 5120 w 11520"/>
              <a:gd name="T41" fmla="*/ 7776 h 1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520" h="11520">
                <a:moveTo>
                  <a:pt x="5760" y="0"/>
                </a:moveTo>
                <a:cubicBezTo>
                  <a:pt x="2592" y="0"/>
                  <a:pt x="0" y="2592"/>
                  <a:pt x="0" y="5760"/>
                </a:cubicBezTo>
                <a:cubicBezTo>
                  <a:pt x="0" y="8928"/>
                  <a:pt x="2592" y="11520"/>
                  <a:pt x="5760" y="11520"/>
                </a:cubicBezTo>
                <a:cubicBezTo>
                  <a:pt x="8928" y="11520"/>
                  <a:pt x="11520" y="8928"/>
                  <a:pt x="11520" y="5760"/>
                </a:cubicBezTo>
                <a:cubicBezTo>
                  <a:pt x="11520" y="2592"/>
                  <a:pt x="8928" y="0"/>
                  <a:pt x="5760" y="0"/>
                </a:cubicBezTo>
                <a:close/>
                <a:moveTo>
                  <a:pt x="5760" y="10880"/>
                </a:moveTo>
                <a:cubicBezTo>
                  <a:pt x="2944" y="10880"/>
                  <a:pt x="640" y="8576"/>
                  <a:pt x="640" y="5760"/>
                </a:cubicBezTo>
                <a:cubicBezTo>
                  <a:pt x="640" y="2944"/>
                  <a:pt x="2944" y="640"/>
                  <a:pt x="5760" y="640"/>
                </a:cubicBezTo>
                <a:cubicBezTo>
                  <a:pt x="8576" y="640"/>
                  <a:pt x="10880" y="2944"/>
                  <a:pt x="10880" y="5760"/>
                </a:cubicBezTo>
                <a:cubicBezTo>
                  <a:pt x="10880" y="8576"/>
                  <a:pt x="8576" y="10880"/>
                  <a:pt x="5760" y="10880"/>
                </a:cubicBezTo>
                <a:close/>
                <a:moveTo>
                  <a:pt x="5120" y="7776"/>
                </a:moveTo>
                <a:cubicBezTo>
                  <a:pt x="4960" y="7776"/>
                  <a:pt x="4800" y="7712"/>
                  <a:pt x="4672" y="7584"/>
                </a:cubicBezTo>
                <a:lnTo>
                  <a:pt x="2976" y="5984"/>
                </a:lnTo>
                <a:cubicBezTo>
                  <a:pt x="2848" y="5856"/>
                  <a:pt x="2848" y="5664"/>
                  <a:pt x="2976" y="5536"/>
                </a:cubicBezTo>
                <a:cubicBezTo>
                  <a:pt x="3104" y="5408"/>
                  <a:pt x="3296" y="5408"/>
                  <a:pt x="3424" y="5536"/>
                </a:cubicBezTo>
                <a:lnTo>
                  <a:pt x="5120" y="7136"/>
                </a:lnTo>
                <a:lnTo>
                  <a:pt x="8096" y="4256"/>
                </a:lnTo>
                <a:cubicBezTo>
                  <a:pt x="8224" y="4128"/>
                  <a:pt x="8416" y="4128"/>
                  <a:pt x="8544" y="4256"/>
                </a:cubicBezTo>
                <a:cubicBezTo>
                  <a:pt x="8672" y="4384"/>
                  <a:pt x="8672" y="4576"/>
                  <a:pt x="8544" y="4704"/>
                </a:cubicBezTo>
                <a:lnTo>
                  <a:pt x="5568" y="7584"/>
                </a:lnTo>
                <a:cubicBezTo>
                  <a:pt x="5440" y="7712"/>
                  <a:pt x="5280" y="7776"/>
                  <a:pt x="5120" y="77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555744-6870-D9AD-7E8B-EE206C9D58BF}"/>
              </a:ext>
            </a:extLst>
          </p:cNvPr>
          <p:cNvSpPr/>
          <p:nvPr/>
        </p:nvSpPr>
        <p:spPr>
          <a:xfrm>
            <a:off x="471949" y="4809882"/>
            <a:ext cx="10773901" cy="781454"/>
          </a:xfrm>
          <a:prstGeom prst="rect">
            <a:avLst/>
          </a:prstGeom>
          <a:solidFill>
            <a:srgbClr val="F79976"/>
          </a:solidFill>
          <a:ln>
            <a:solidFill>
              <a:srgbClr val="F799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Presentation Layer(UI)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D82B6D-696D-35D9-D8F0-59C2BEAC5DC2}"/>
              </a:ext>
            </a:extLst>
          </p:cNvPr>
          <p:cNvSpPr/>
          <p:nvPr/>
        </p:nvSpPr>
        <p:spPr>
          <a:xfrm>
            <a:off x="3844413" y="4976811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26AAB"/>
                </a:solidFill>
              </a:rPr>
              <a:t>Component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2673AC-6720-EE38-7B0C-9C04C29D9FCA}"/>
              </a:ext>
            </a:extLst>
          </p:cNvPr>
          <p:cNvSpPr/>
          <p:nvPr/>
        </p:nvSpPr>
        <p:spPr>
          <a:xfrm>
            <a:off x="5658643" y="4976811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526AAB"/>
                </a:solidFill>
              </a:rPr>
              <a:t>Component</a:t>
            </a:r>
            <a:endParaRPr lang="en-US" dirty="0">
              <a:solidFill>
                <a:srgbClr val="526AAB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E67665-5574-9190-3467-02591F9C2F1E}"/>
              </a:ext>
            </a:extLst>
          </p:cNvPr>
          <p:cNvSpPr/>
          <p:nvPr/>
        </p:nvSpPr>
        <p:spPr>
          <a:xfrm>
            <a:off x="7364317" y="4971489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526AAB"/>
                </a:solidFill>
              </a:rPr>
              <a:t>Component</a:t>
            </a:r>
            <a:endParaRPr lang="en-US" dirty="0">
              <a:solidFill>
                <a:srgbClr val="526AA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4A822F-A0D0-2DD1-08C0-C2084A6E231F}"/>
              </a:ext>
            </a:extLst>
          </p:cNvPr>
          <p:cNvSpPr/>
          <p:nvPr/>
        </p:nvSpPr>
        <p:spPr>
          <a:xfrm>
            <a:off x="9313020" y="4966739"/>
            <a:ext cx="1369665" cy="4623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Closed</a:t>
            </a:r>
          </a:p>
        </p:txBody>
      </p:sp>
      <p:sp>
        <p:nvSpPr>
          <p:cNvPr id="3" name="矩形 42">
            <a:extLst>
              <a:ext uri="{FF2B5EF4-FFF2-40B4-BE49-F238E27FC236}">
                <a16:creationId xmlns:a16="http://schemas.microsoft.com/office/drawing/2014/main" id="{F3619946-B619-682E-D5D9-A3ED0D56F30C}"/>
              </a:ext>
            </a:extLst>
          </p:cNvPr>
          <p:cNvSpPr/>
          <p:nvPr/>
        </p:nvSpPr>
        <p:spPr>
          <a:xfrm>
            <a:off x="946150" y="102022"/>
            <a:ext cx="10299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04 </a:t>
            </a:r>
            <a:r>
              <a:rPr lang="en-US" altLang="zh-CN" sz="4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Layered Architecture</a:t>
            </a:r>
          </a:p>
          <a:p>
            <a:pPr algn="ctr"/>
            <a:endParaRPr lang="zh-CN" altLang="en-US" sz="40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42" name="Thought Bubble: Cloud 41">
            <a:extLst>
              <a:ext uri="{FF2B5EF4-FFF2-40B4-BE49-F238E27FC236}">
                <a16:creationId xmlns:a16="http://schemas.microsoft.com/office/drawing/2014/main" id="{A5DB776C-483E-0DB6-A9FF-BD83837023DF}"/>
              </a:ext>
            </a:extLst>
          </p:cNvPr>
          <p:cNvSpPr/>
          <p:nvPr/>
        </p:nvSpPr>
        <p:spPr>
          <a:xfrm>
            <a:off x="1081548" y="894232"/>
            <a:ext cx="8430302" cy="3629801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responsible for handling user interface components and user interactions. It may include components like UI controllers, views, and presentation logic.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9041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: Shape 6"/>
          <p:cNvSpPr/>
          <p:nvPr/>
        </p:nvSpPr>
        <p:spPr>
          <a:xfrm>
            <a:off x="3031159" y="3866808"/>
            <a:ext cx="723900" cy="1314450"/>
          </a:xfrm>
          <a:custGeom>
            <a:avLst/>
            <a:gdLst>
              <a:gd name="connsiteX0" fmla="*/ 247650 w 723900"/>
              <a:gd name="connsiteY0" fmla="*/ 1314450 h 1314450"/>
              <a:gd name="connsiteX1" fmla="*/ 0 w 723900"/>
              <a:gd name="connsiteY1" fmla="*/ 1314450 h 1314450"/>
              <a:gd name="connsiteX2" fmla="*/ 478155 w 723900"/>
              <a:gd name="connsiteY2" fmla="*/ 0 h 1314450"/>
              <a:gd name="connsiteX3" fmla="*/ 725805 w 723900"/>
              <a:gd name="connsiteY3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00" h="1314450">
                <a:moveTo>
                  <a:pt x="247650" y="1314450"/>
                </a:moveTo>
                <a:lnTo>
                  <a:pt x="0" y="1314450"/>
                </a:lnTo>
                <a:lnTo>
                  <a:pt x="478155" y="0"/>
                </a:lnTo>
                <a:lnTo>
                  <a:pt x="72580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89" name="Freeform: Shape 7"/>
          <p:cNvSpPr/>
          <p:nvPr/>
        </p:nvSpPr>
        <p:spPr>
          <a:xfrm>
            <a:off x="5702921" y="3866808"/>
            <a:ext cx="723900" cy="1314450"/>
          </a:xfrm>
          <a:custGeom>
            <a:avLst/>
            <a:gdLst>
              <a:gd name="connsiteX0" fmla="*/ 247650 w 723900"/>
              <a:gd name="connsiteY0" fmla="*/ 1314450 h 1314450"/>
              <a:gd name="connsiteX1" fmla="*/ 0 w 723900"/>
              <a:gd name="connsiteY1" fmla="*/ 1314450 h 1314450"/>
              <a:gd name="connsiteX2" fmla="*/ 478155 w 723900"/>
              <a:gd name="connsiteY2" fmla="*/ 0 h 1314450"/>
              <a:gd name="connsiteX3" fmla="*/ 725805 w 723900"/>
              <a:gd name="connsiteY3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00" h="1314450">
                <a:moveTo>
                  <a:pt x="247650" y="1314450"/>
                </a:moveTo>
                <a:lnTo>
                  <a:pt x="0" y="1314450"/>
                </a:lnTo>
                <a:lnTo>
                  <a:pt x="478155" y="0"/>
                </a:lnTo>
                <a:lnTo>
                  <a:pt x="72580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90" name="Freeform: Shape 8"/>
          <p:cNvSpPr/>
          <p:nvPr/>
        </p:nvSpPr>
        <p:spPr>
          <a:xfrm>
            <a:off x="8374684" y="3866808"/>
            <a:ext cx="723900" cy="1314450"/>
          </a:xfrm>
          <a:custGeom>
            <a:avLst/>
            <a:gdLst>
              <a:gd name="connsiteX0" fmla="*/ 247650 w 723900"/>
              <a:gd name="connsiteY0" fmla="*/ 1314450 h 1314450"/>
              <a:gd name="connsiteX1" fmla="*/ 0 w 723900"/>
              <a:gd name="connsiteY1" fmla="*/ 1314450 h 1314450"/>
              <a:gd name="connsiteX2" fmla="*/ 478155 w 723900"/>
              <a:gd name="connsiteY2" fmla="*/ 0 h 1314450"/>
              <a:gd name="connsiteX3" fmla="*/ 725805 w 723900"/>
              <a:gd name="connsiteY3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00" h="1314450">
                <a:moveTo>
                  <a:pt x="247650" y="1314450"/>
                </a:moveTo>
                <a:lnTo>
                  <a:pt x="0" y="1314450"/>
                </a:lnTo>
                <a:lnTo>
                  <a:pt x="478155" y="0"/>
                </a:lnTo>
                <a:lnTo>
                  <a:pt x="72580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99" name="TextBox 21"/>
          <p:cNvSpPr txBox="1"/>
          <p:nvPr/>
        </p:nvSpPr>
        <p:spPr>
          <a:xfrm>
            <a:off x="1357428" y="4707937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0" name="TextBox 22"/>
          <p:cNvSpPr txBox="1"/>
          <p:nvPr/>
        </p:nvSpPr>
        <p:spPr>
          <a:xfrm>
            <a:off x="3919653" y="4707937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1" name="TextBox 23"/>
          <p:cNvSpPr txBox="1"/>
          <p:nvPr/>
        </p:nvSpPr>
        <p:spPr>
          <a:xfrm>
            <a:off x="6572266" y="4707937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2" name="TextBox 24"/>
          <p:cNvSpPr txBox="1"/>
          <p:nvPr/>
        </p:nvSpPr>
        <p:spPr>
          <a:xfrm>
            <a:off x="9098584" y="4707937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3" name="Oval 2"/>
          <p:cNvSpPr/>
          <p:nvPr/>
        </p:nvSpPr>
        <p:spPr>
          <a:xfrm>
            <a:off x="1918623" y="4254640"/>
            <a:ext cx="461713" cy="256286"/>
          </a:xfrm>
          <a:custGeom>
            <a:avLst/>
            <a:gdLst>
              <a:gd name="T0" fmla="*/ 2036 w 8756"/>
              <a:gd name="T1" fmla="*/ 640 h 4858"/>
              <a:gd name="T2" fmla="*/ 8436 w 8756"/>
              <a:gd name="T3" fmla="*/ 640 h 4858"/>
              <a:gd name="T4" fmla="*/ 8756 w 8756"/>
              <a:gd name="T5" fmla="*/ 320 h 4858"/>
              <a:gd name="T6" fmla="*/ 8436 w 8756"/>
              <a:gd name="T7" fmla="*/ 0 h 4858"/>
              <a:gd name="T8" fmla="*/ 2036 w 8756"/>
              <a:gd name="T9" fmla="*/ 0 h 4858"/>
              <a:gd name="T10" fmla="*/ 1716 w 8756"/>
              <a:gd name="T11" fmla="*/ 320 h 4858"/>
              <a:gd name="T12" fmla="*/ 2036 w 8756"/>
              <a:gd name="T13" fmla="*/ 640 h 4858"/>
              <a:gd name="T14" fmla="*/ 8436 w 8756"/>
              <a:gd name="T15" fmla="*/ 2112 h 4858"/>
              <a:gd name="T16" fmla="*/ 2036 w 8756"/>
              <a:gd name="T17" fmla="*/ 2112 h 4858"/>
              <a:gd name="T18" fmla="*/ 1716 w 8756"/>
              <a:gd name="T19" fmla="*/ 2432 h 4858"/>
              <a:gd name="T20" fmla="*/ 2036 w 8756"/>
              <a:gd name="T21" fmla="*/ 2752 h 4858"/>
              <a:gd name="T22" fmla="*/ 8436 w 8756"/>
              <a:gd name="T23" fmla="*/ 2752 h 4858"/>
              <a:gd name="T24" fmla="*/ 8756 w 8756"/>
              <a:gd name="T25" fmla="*/ 2432 h 4858"/>
              <a:gd name="T26" fmla="*/ 8436 w 8756"/>
              <a:gd name="T27" fmla="*/ 2112 h 4858"/>
              <a:gd name="T28" fmla="*/ 8436 w 8756"/>
              <a:gd name="T29" fmla="*/ 4218 h 4858"/>
              <a:gd name="T30" fmla="*/ 2036 w 8756"/>
              <a:gd name="T31" fmla="*/ 4218 h 4858"/>
              <a:gd name="T32" fmla="*/ 1716 w 8756"/>
              <a:gd name="T33" fmla="*/ 4538 h 4858"/>
              <a:gd name="T34" fmla="*/ 2036 w 8756"/>
              <a:gd name="T35" fmla="*/ 4858 h 4858"/>
              <a:gd name="T36" fmla="*/ 8436 w 8756"/>
              <a:gd name="T37" fmla="*/ 4858 h 4858"/>
              <a:gd name="T38" fmla="*/ 8756 w 8756"/>
              <a:gd name="T39" fmla="*/ 4538 h 4858"/>
              <a:gd name="T40" fmla="*/ 8436 w 8756"/>
              <a:gd name="T41" fmla="*/ 4218 h 4858"/>
              <a:gd name="T42" fmla="*/ 640 w 8756"/>
              <a:gd name="T43" fmla="*/ 0 h 4858"/>
              <a:gd name="T44" fmla="*/ 320 w 8756"/>
              <a:gd name="T45" fmla="*/ 0 h 4858"/>
              <a:gd name="T46" fmla="*/ 0 w 8756"/>
              <a:gd name="T47" fmla="*/ 320 h 4858"/>
              <a:gd name="T48" fmla="*/ 320 w 8756"/>
              <a:gd name="T49" fmla="*/ 640 h 4858"/>
              <a:gd name="T50" fmla="*/ 640 w 8756"/>
              <a:gd name="T51" fmla="*/ 640 h 4858"/>
              <a:gd name="T52" fmla="*/ 960 w 8756"/>
              <a:gd name="T53" fmla="*/ 320 h 4858"/>
              <a:gd name="T54" fmla="*/ 640 w 8756"/>
              <a:gd name="T55" fmla="*/ 0 h 4858"/>
              <a:gd name="T56" fmla="*/ 640 w 8756"/>
              <a:gd name="T57" fmla="*/ 2112 h 4858"/>
              <a:gd name="T58" fmla="*/ 320 w 8756"/>
              <a:gd name="T59" fmla="*/ 2112 h 4858"/>
              <a:gd name="T60" fmla="*/ 0 w 8756"/>
              <a:gd name="T61" fmla="*/ 2432 h 4858"/>
              <a:gd name="T62" fmla="*/ 320 w 8756"/>
              <a:gd name="T63" fmla="*/ 2752 h 4858"/>
              <a:gd name="T64" fmla="*/ 640 w 8756"/>
              <a:gd name="T65" fmla="*/ 2752 h 4858"/>
              <a:gd name="T66" fmla="*/ 960 w 8756"/>
              <a:gd name="T67" fmla="*/ 2432 h 4858"/>
              <a:gd name="T68" fmla="*/ 640 w 8756"/>
              <a:gd name="T69" fmla="*/ 2112 h 4858"/>
              <a:gd name="T70" fmla="*/ 640 w 8756"/>
              <a:gd name="T71" fmla="*/ 4218 h 4858"/>
              <a:gd name="T72" fmla="*/ 320 w 8756"/>
              <a:gd name="T73" fmla="*/ 4218 h 4858"/>
              <a:gd name="T74" fmla="*/ 0 w 8756"/>
              <a:gd name="T75" fmla="*/ 4538 h 4858"/>
              <a:gd name="T76" fmla="*/ 320 w 8756"/>
              <a:gd name="T77" fmla="*/ 4858 h 4858"/>
              <a:gd name="T78" fmla="*/ 640 w 8756"/>
              <a:gd name="T79" fmla="*/ 4858 h 4858"/>
              <a:gd name="T80" fmla="*/ 960 w 8756"/>
              <a:gd name="T81" fmla="*/ 4538 h 4858"/>
              <a:gd name="T82" fmla="*/ 640 w 8756"/>
              <a:gd name="T83" fmla="*/ 4218 h 4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756" h="4858">
                <a:moveTo>
                  <a:pt x="2036" y="640"/>
                </a:moveTo>
                <a:lnTo>
                  <a:pt x="8436" y="640"/>
                </a:lnTo>
                <a:cubicBezTo>
                  <a:pt x="8612" y="640"/>
                  <a:pt x="8756" y="497"/>
                  <a:pt x="8756" y="320"/>
                </a:cubicBezTo>
                <a:cubicBezTo>
                  <a:pt x="8756" y="143"/>
                  <a:pt x="8612" y="0"/>
                  <a:pt x="8436" y="0"/>
                </a:cubicBezTo>
                <a:lnTo>
                  <a:pt x="2036" y="0"/>
                </a:lnTo>
                <a:cubicBezTo>
                  <a:pt x="1859" y="0"/>
                  <a:pt x="1716" y="143"/>
                  <a:pt x="1716" y="320"/>
                </a:cubicBezTo>
                <a:cubicBezTo>
                  <a:pt x="1716" y="497"/>
                  <a:pt x="1859" y="640"/>
                  <a:pt x="2036" y="640"/>
                </a:cubicBezTo>
                <a:close/>
                <a:moveTo>
                  <a:pt x="8436" y="2112"/>
                </a:moveTo>
                <a:lnTo>
                  <a:pt x="2036" y="2112"/>
                </a:lnTo>
                <a:cubicBezTo>
                  <a:pt x="1859" y="2112"/>
                  <a:pt x="1716" y="2255"/>
                  <a:pt x="1716" y="2432"/>
                </a:cubicBezTo>
                <a:cubicBezTo>
                  <a:pt x="1716" y="2609"/>
                  <a:pt x="1859" y="2752"/>
                  <a:pt x="2036" y="2752"/>
                </a:cubicBezTo>
                <a:lnTo>
                  <a:pt x="8436" y="2752"/>
                </a:lnTo>
                <a:cubicBezTo>
                  <a:pt x="8612" y="2752"/>
                  <a:pt x="8756" y="2609"/>
                  <a:pt x="8756" y="2432"/>
                </a:cubicBezTo>
                <a:cubicBezTo>
                  <a:pt x="8756" y="2255"/>
                  <a:pt x="8612" y="2112"/>
                  <a:pt x="8436" y="2112"/>
                </a:cubicBezTo>
                <a:close/>
                <a:moveTo>
                  <a:pt x="8436" y="4218"/>
                </a:moveTo>
                <a:lnTo>
                  <a:pt x="2036" y="4218"/>
                </a:lnTo>
                <a:cubicBezTo>
                  <a:pt x="1859" y="4218"/>
                  <a:pt x="1716" y="4361"/>
                  <a:pt x="1716" y="4538"/>
                </a:cubicBezTo>
                <a:cubicBezTo>
                  <a:pt x="1716" y="4714"/>
                  <a:pt x="1859" y="4858"/>
                  <a:pt x="2036" y="4858"/>
                </a:cubicBezTo>
                <a:lnTo>
                  <a:pt x="8436" y="4858"/>
                </a:lnTo>
                <a:cubicBezTo>
                  <a:pt x="8612" y="4858"/>
                  <a:pt x="8756" y="4714"/>
                  <a:pt x="8756" y="4538"/>
                </a:cubicBezTo>
                <a:cubicBezTo>
                  <a:pt x="8756" y="4361"/>
                  <a:pt x="8612" y="4218"/>
                  <a:pt x="8436" y="4218"/>
                </a:cubicBezTo>
                <a:close/>
                <a:moveTo>
                  <a:pt x="640" y="0"/>
                </a:moveTo>
                <a:lnTo>
                  <a:pt x="320" y="0"/>
                </a:lnTo>
                <a:cubicBezTo>
                  <a:pt x="144" y="0"/>
                  <a:pt x="0" y="143"/>
                  <a:pt x="0" y="320"/>
                </a:cubicBezTo>
                <a:cubicBezTo>
                  <a:pt x="0" y="497"/>
                  <a:pt x="144" y="640"/>
                  <a:pt x="320" y="640"/>
                </a:cubicBezTo>
                <a:lnTo>
                  <a:pt x="640" y="640"/>
                </a:lnTo>
                <a:cubicBezTo>
                  <a:pt x="817" y="640"/>
                  <a:pt x="960" y="497"/>
                  <a:pt x="960" y="320"/>
                </a:cubicBezTo>
                <a:cubicBezTo>
                  <a:pt x="960" y="143"/>
                  <a:pt x="817" y="0"/>
                  <a:pt x="640" y="0"/>
                </a:cubicBezTo>
                <a:close/>
                <a:moveTo>
                  <a:pt x="640" y="2112"/>
                </a:moveTo>
                <a:lnTo>
                  <a:pt x="320" y="2112"/>
                </a:lnTo>
                <a:cubicBezTo>
                  <a:pt x="144" y="2112"/>
                  <a:pt x="0" y="2255"/>
                  <a:pt x="0" y="2432"/>
                </a:cubicBezTo>
                <a:cubicBezTo>
                  <a:pt x="0" y="2609"/>
                  <a:pt x="144" y="2752"/>
                  <a:pt x="320" y="2752"/>
                </a:cubicBezTo>
                <a:lnTo>
                  <a:pt x="640" y="2752"/>
                </a:lnTo>
                <a:cubicBezTo>
                  <a:pt x="817" y="2752"/>
                  <a:pt x="960" y="2609"/>
                  <a:pt x="960" y="2432"/>
                </a:cubicBezTo>
                <a:cubicBezTo>
                  <a:pt x="960" y="2255"/>
                  <a:pt x="817" y="2112"/>
                  <a:pt x="640" y="2112"/>
                </a:cubicBezTo>
                <a:close/>
                <a:moveTo>
                  <a:pt x="640" y="4218"/>
                </a:moveTo>
                <a:lnTo>
                  <a:pt x="320" y="4218"/>
                </a:lnTo>
                <a:cubicBezTo>
                  <a:pt x="144" y="4218"/>
                  <a:pt x="0" y="4361"/>
                  <a:pt x="0" y="4538"/>
                </a:cubicBezTo>
                <a:cubicBezTo>
                  <a:pt x="0" y="4714"/>
                  <a:pt x="144" y="4858"/>
                  <a:pt x="320" y="4858"/>
                </a:cubicBezTo>
                <a:lnTo>
                  <a:pt x="640" y="4858"/>
                </a:lnTo>
                <a:cubicBezTo>
                  <a:pt x="817" y="4858"/>
                  <a:pt x="960" y="4714"/>
                  <a:pt x="960" y="4538"/>
                </a:cubicBezTo>
                <a:cubicBezTo>
                  <a:pt x="960" y="4361"/>
                  <a:pt x="817" y="4218"/>
                  <a:pt x="640" y="4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4" name="Oval 2"/>
          <p:cNvSpPr/>
          <p:nvPr/>
        </p:nvSpPr>
        <p:spPr>
          <a:xfrm>
            <a:off x="4493256" y="4151927"/>
            <a:ext cx="461713" cy="461713"/>
          </a:xfrm>
          <a:custGeom>
            <a:avLst/>
            <a:gdLst>
              <a:gd name="T0" fmla="*/ 6400 w 12800"/>
              <a:gd name="T1" fmla="*/ 640 h 12800"/>
              <a:gd name="T2" fmla="*/ 12160 w 12800"/>
              <a:gd name="T3" fmla="*/ 6400 h 12800"/>
              <a:gd name="T4" fmla="*/ 6400 w 12800"/>
              <a:gd name="T5" fmla="*/ 12160 h 12800"/>
              <a:gd name="T6" fmla="*/ 640 w 12800"/>
              <a:gd name="T7" fmla="*/ 6400 h 12800"/>
              <a:gd name="T8" fmla="*/ 6400 w 12800"/>
              <a:gd name="T9" fmla="*/ 640 h 12800"/>
              <a:gd name="T10" fmla="*/ 6400 w 12800"/>
              <a:gd name="T11" fmla="*/ 0 h 12800"/>
              <a:gd name="T12" fmla="*/ 0 w 12800"/>
              <a:gd name="T13" fmla="*/ 6400 h 12800"/>
              <a:gd name="T14" fmla="*/ 6400 w 12800"/>
              <a:gd name="T15" fmla="*/ 12800 h 12800"/>
              <a:gd name="T16" fmla="*/ 12800 w 12800"/>
              <a:gd name="T17" fmla="*/ 6400 h 12800"/>
              <a:gd name="T18" fmla="*/ 6400 w 12800"/>
              <a:gd name="T19" fmla="*/ 0 h 12800"/>
              <a:gd name="T20" fmla="*/ 6400 w 12800"/>
              <a:gd name="T21" fmla="*/ 0 h 12800"/>
              <a:gd name="T22" fmla="*/ 5974 w 12800"/>
              <a:gd name="T23" fmla="*/ 8000 h 12800"/>
              <a:gd name="T24" fmla="*/ 5970 w 12800"/>
              <a:gd name="T25" fmla="*/ 7764 h 12800"/>
              <a:gd name="T26" fmla="*/ 6110 w 12800"/>
              <a:gd name="T27" fmla="*/ 6914 h 12800"/>
              <a:gd name="T28" fmla="*/ 6443 w 12800"/>
              <a:gd name="T29" fmla="*/ 6370 h 12800"/>
              <a:gd name="T30" fmla="*/ 7050 w 12800"/>
              <a:gd name="T31" fmla="*/ 5784 h 12800"/>
              <a:gd name="T32" fmla="*/ 7620 w 12800"/>
              <a:gd name="T33" fmla="*/ 5168 h 12800"/>
              <a:gd name="T34" fmla="*/ 7751 w 12800"/>
              <a:gd name="T35" fmla="*/ 4666 h 12800"/>
              <a:gd name="T36" fmla="*/ 7367 w 12800"/>
              <a:gd name="T37" fmla="*/ 3802 h 12800"/>
              <a:gd name="T38" fmla="*/ 6424 w 12800"/>
              <a:gd name="T39" fmla="*/ 3429 h 12800"/>
              <a:gd name="T40" fmla="*/ 5524 w 12800"/>
              <a:gd name="T41" fmla="*/ 3766 h 12800"/>
              <a:gd name="T42" fmla="*/ 5050 w 12800"/>
              <a:gd name="T43" fmla="*/ 4822 h 12800"/>
              <a:gd name="T44" fmla="*/ 4183 w 12800"/>
              <a:gd name="T45" fmla="*/ 4718 h 12800"/>
              <a:gd name="T46" fmla="*/ 4879 w 12800"/>
              <a:gd name="T47" fmla="*/ 3246 h 12800"/>
              <a:gd name="T48" fmla="*/ 6409 w 12800"/>
              <a:gd name="T49" fmla="*/ 2736 h 12800"/>
              <a:gd name="T50" fmla="*/ 8017 w 12800"/>
              <a:gd name="T51" fmla="*/ 3285 h 12800"/>
              <a:gd name="T52" fmla="*/ 8617 w 12800"/>
              <a:gd name="T53" fmla="*/ 4611 h 12800"/>
              <a:gd name="T54" fmla="*/ 8406 w 12800"/>
              <a:gd name="T55" fmla="*/ 5441 h 12800"/>
              <a:gd name="T56" fmla="*/ 7581 w 12800"/>
              <a:gd name="T57" fmla="*/ 6364 h 12800"/>
              <a:gd name="T58" fmla="*/ 7042 w 12800"/>
              <a:gd name="T59" fmla="*/ 6903 h 12800"/>
              <a:gd name="T60" fmla="*/ 6855 w 12800"/>
              <a:gd name="T61" fmla="*/ 7285 h 12800"/>
              <a:gd name="T62" fmla="*/ 6785 w 12800"/>
              <a:gd name="T63" fmla="*/ 8000 h 12800"/>
              <a:gd name="T64" fmla="*/ 5974 w 12800"/>
              <a:gd name="T65" fmla="*/ 8000 h 12800"/>
              <a:gd name="T66" fmla="*/ 5998 w 12800"/>
              <a:gd name="T67" fmla="*/ 9605 h 12800"/>
              <a:gd name="T68" fmla="*/ 5998 w 12800"/>
              <a:gd name="T69" fmla="*/ 8802 h 12800"/>
              <a:gd name="T70" fmla="*/ 6801 w 12800"/>
              <a:gd name="T71" fmla="*/ 8802 h 12800"/>
              <a:gd name="T72" fmla="*/ 6801 w 12800"/>
              <a:gd name="T73" fmla="*/ 9605 h 12800"/>
              <a:gd name="T74" fmla="*/ 5998 w 12800"/>
              <a:gd name="T75" fmla="*/ 9605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00" h="12800">
                <a:moveTo>
                  <a:pt x="6400" y="640"/>
                </a:moveTo>
                <a:cubicBezTo>
                  <a:pt x="9576" y="640"/>
                  <a:pt x="12160" y="3224"/>
                  <a:pt x="12160" y="6400"/>
                </a:cubicBezTo>
                <a:cubicBezTo>
                  <a:pt x="12160" y="9576"/>
                  <a:pt x="9576" y="12160"/>
                  <a:pt x="6400" y="12160"/>
                </a:cubicBezTo>
                <a:cubicBezTo>
                  <a:pt x="3224" y="12160"/>
                  <a:pt x="640" y="9576"/>
                  <a:pt x="640" y="6400"/>
                </a:cubicBezTo>
                <a:cubicBezTo>
                  <a:pt x="640" y="3224"/>
                  <a:pt x="3224" y="640"/>
                  <a:pt x="6400" y="640"/>
                </a:cubicBezTo>
                <a:close/>
                <a:moveTo>
                  <a:pt x="6400" y="0"/>
                </a:moveTo>
                <a:cubicBezTo>
                  <a:pt x="2866" y="0"/>
                  <a:pt x="0" y="2866"/>
                  <a:pt x="0" y="6400"/>
                </a:cubicBezTo>
                <a:cubicBezTo>
                  <a:pt x="0" y="9934"/>
                  <a:pt x="2866" y="12800"/>
                  <a:pt x="6400" y="12800"/>
                </a:cubicBezTo>
                <a:cubicBezTo>
                  <a:pt x="9934" y="12800"/>
                  <a:pt x="12800" y="9934"/>
                  <a:pt x="12800" y="6400"/>
                </a:cubicBezTo>
                <a:cubicBezTo>
                  <a:pt x="12800" y="2866"/>
                  <a:pt x="9934" y="0"/>
                  <a:pt x="6400" y="0"/>
                </a:cubicBezTo>
                <a:close/>
                <a:moveTo>
                  <a:pt x="6400" y="0"/>
                </a:moveTo>
                <a:close/>
                <a:moveTo>
                  <a:pt x="5974" y="8000"/>
                </a:moveTo>
                <a:cubicBezTo>
                  <a:pt x="5970" y="8000"/>
                  <a:pt x="5970" y="7820"/>
                  <a:pt x="5970" y="7764"/>
                </a:cubicBezTo>
                <a:cubicBezTo>
                  <a:pt x="5970" y="7433"/>
                  <a:pt x="6017" y="7155"/>
                  <a:pt x="6110" y="6914"/>
                </a:cubicBezTo>
                <a:cubicBezTo>
                  <a:pt x="6179" y="6733"/>
                  <a:pt x="6290" y="6554"/>
                  <a:pt x="6443" y="6370"/>
                </a:cubicBezTo>
                <a:cubicBezTo>
                  <a:pt x="6556" y="6235"/>
                  <a:pt x="6758" y="6042"/>
                  <a:pt x="7050" y="5784"/>
                </a:cubicBezTo>
                <a:cubicBezTo>
                  <a:pt x="7342" y="5526"/>
                  <a:pt x="7533" y="5322"/>
                  <a:pt x="7620" y="5168"/>
                </a:cubicBezTo>
                <a:cubicBezTo>
                  <a:pt x="7706" y="5014"/>
                  <a:pt x="7751" y="4848"/>
                  <a:pt x="7751" y="4666"/>
                </a:cubicBezTo>
                <a:cubicBezTo>
                  <a:pt x="7751" y="4338"/>
                  <a:pt x="7623" y="4050"/>
                  <a:pt x="7367" y="3802"/>
                </a:cubicBezTo>
                <a:cubicBezTo>
                  <a:pt x="7111" y="3554"/>
                  <a:pt x="6796" y="3429"/>
                  <a:pt x="6424" y="3429"/>
                </a:cubicBezTo>
                <a:cubicBezTo>
                  <a:pt x="6065" y="3429"/>
                  <a:pt x="5765" y="3542"/>
                  <a:pt x="5524" y="3766"/>
                </a:cubicBezTo>
                <a:cubicBezTo>
                  <a:pt x="5282" y="3992"/>
                  <a:pt x="5125" y="4344"/>
                  <a:pt x="5050" y="4822"/>
                </a:cubicBezTo>
                <a:lnTo>
                  <a:pt x="4183" y="4718"/>
                </a:lnTo>
                <a:cubicBezTo>
                  <a:pt x="4262" y="4078"/>
                  <a:pt x="4494" y="3587"/>
                  <a:pt x="4879" y="3246"/>
                </a:cubicBezTo>
                <a:cubicBezTo>
                  <a:pt x="5265" y="2906"/>
                  <a:pt x="5774" y="2736"/>
                  <a:pt x="6409" y="2736"/>
                </a:cubicBezTo>
                <a:cubicBezTo>
                  <a:pt x="7081" y="2736"/>
                  <a:pt x="7617" y="2919"/>
                  <a:pt x="8017" y="3285"/>
                </a:cubicBezTo>
                <a:cubicBezTo>
                  <a:pt x="8417" y="3650"/>
                  <a:pt x="8617" y="4093"/>
                  <a:pt x="8617" y="4611"/>
                </a:cubicBezTo>
                <a:cubicBezTo>
                  <a:pt x="8617" y="4911"/>
                  <a:pt x="8546" y="5188"/>
                  <a:pt x="8406" y="5441"/>
                </a:cubicBezTo>
                <a:cubicBezTo>
                  <a:pt x="8265" y="5694"/>
                  <a:pt x="7990" y="6002"/>
                  <a:pt x="7581" y="6364"/>
                </a:cubicBezTo>
                <a:cubicBezTo>
                  <a:pt x="7306" y="6608"/>
                  <a:pt x="7126" y="6787"/>
                  <a:pt x="7042" y="6903"/>
                </a:cubicBezTo>
                <a:cubicBezTo>
                  <a:pt x="6958" y="7019"/>
                  <a:pt x="6895" y="7134"/>
                  <a:pt x="6855" y="7285"/>
                </a:cubicBezTo>
                <a:cubicBezTo>
                  <a:pt x="6814" y="7436"/>
                  <a:pt x="6790" y="8000"/>
                  <a:pt x="6785" y="8000"/>
                </a:cubicBezTo>
                <a:lnTo>
                  <a:pt x="5974" y="8000"/>
                </a:lnTo>
                <a:close/>
                <a:moveTo>
                  <a:pt x="5998" y="9605"/>
                </a:moveTo>
                <a:lnTo>
                  <a:pt x="5998" y="8802"/>
                </a:lnTo>
                <a:lnTo>
                  <a:pt x="6801" y="8802"/>
                </a:lnTo>
                <a:lnTo>
                  <a:pt x="6801" y="9605"/>
                </a:lnTo>
                <a:lnTo>
                  <a:pt x="5998" y="96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5" name="Oval 2"/>
          <p:cNvSpPr/>
          <p:nvPr/>
        </p:nvSpPr>
        <p:spPr>
          <a:xfrm>
            <a:off x="7146732" y="4151927"/>
            <a:ext cx="453748" cy="461713"/>
          </a:xfrm>
          <a:custGeom>
            <a:avLst/>
            <a:gdLst>
              <a:gd name="T0" fmla="*/ 10113 w 12579"/>
              <a:gd name="T1" fmla="*/ 1662 h 12800"/>
              <a:gd name="T2" fmla="*/ 6151 w 12579"/>
              <a:gd name="T3" fmla="*/ 0 h 12800"/>
              <a:gd name="T4" fmla="*/ 2189 w 12579"/>
              <a:gd name="T5" fmla="*/ 1662 h 12800"/>
              <a:gd name="T6" fmla="*/ 2189 w 12579"/>
              <a:gd name="T7" fmla="*/ 9669 h 12800"/>
              <a:gd name="T8" fmla="*/ 6151 w 12579"/>
              <a:gd name="T9" fmla="*/ 11332 h 12800"/>
              <a:gd name="T10" fmla="*/ 10113 w 12579"/>
              <a:gd name="T11" fmla="*/ 9669 h 12800"/>
              <a:gd name="T12" fmla="*/ 10113 w 12579"/>
              <a:gd name="T13" fmla="*/ 1662 h 12800"/>
              <a:gd name="T14" fmla="*/ 6151 w 12579"/>
              <a:gd name="T15" fmla="*/ 10611 h 12800"/>
              <a:gd name="T16" fmla="*/ 2688 w 12579"/>
              <a:gd name="T17" fmla="*/ 9171 h 12800"/>
              <a:gd name="T18" fmla="*/ 2688 w 12579"/>
              <a:gd name="T19" fmla="*/ 2161 h 12800"/>
              <a:gd name="T20" fmla="*/ 6151 w 12579"/>
              <a:gd name="T21" fmla="*/ 720 h 12800"/>
              <a:gd name="T22" fmla="*/ 9614 w 12579"/>
              <a:gd name="T23" fmla="*/ 2161 h 12800"/>
              <a:gd name="T24" fmla="*/ 9614 w 12579"/>
              <a:gd name="T25" fmla="*/ 9171 h 12800"/>
              <a:gd name="T26" fmla="*/ 6151 w 12579"/>
              <a:gd name="T27" fmla="*/ 10611 h 12800"/>
              <a:gd name="T28" fmla="*/ 12440 w 12579"/>
              <a:gd name="T29" fmla="*/ 12163 h 12800"/>
              <a:gd name="T30" fmla="*/ 10695 w 12579"/>
              <a:gd name="T31" fmla="*/ 10417 h 12800"/>
              <a:gd name="T32" fmla="*/ 10196 w 12579"/>
              <a:gd name="T33" fmla="*/ 10417 h 12800"/>
              <a:gd name="T34" fmla="*/ 10196 w 12579"/>
              <a:gd name="T35" fmla="*/ 10916 h 12800"/>
              <a:gd name="T36" fmla="*/ 11942 w 12579"/>
              <a:gd name="T37" fmla="*/ 12689 h 12800"/>
              <a:gd name="T38" fmla="*/ 12191 w 12579"/>
              <a:gd name="T39" fmla="*/ 12800 h 12800"/>
              <a:gd name="T40" fmla="*/ 12440 w 12579"/>
              <a:gd name="T41" fmla="*/ 12689 h 12800"/>
              <a:gd name="T42" fmla="*/ 12440 w 12579"/>
              <a:gd name="T43" fmla="*/ 12163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579" h="12800">
                <a:moveTo>
                  <a:pt x="10113" y="1662"/>
                </a:moveTo>
                <a:cubicBezTo>
                  <a:pt x="9060" y="582"/>
                  <a:pt x="7647" y="0"/>
                  <a:pt x="6151" y="0"/>
                </a:cubicBezTo>
                <a:cubicBezTo>
                  <a:pt x="4655" y="0"/>
                  <a:pt x="3242" y="582"/>
                  <a:pt x="2189" y="1662"/>
                </a:cubicBezTo>
                <a:cubicBezTo>
                  <a:pt x="0" y="3879"/>
                  <a:pt x="0" y="7453"/>
                  <a:pt x="2189" y="9669"/>
                </a:cubicBezTo>
                <a:cubicBezTo>
                  <a:pt x="3242" y="10750"/>
                  <a:pt x="4655" y="11332"/>
                  <a:pt x="6151" y="11332"/>
                </a:cubicBezTo>
                <a:cubicBezTo>
                  <a:pt x="7647" y="11332"/>
                  <a:pt x="9060" y="10750"/>
                  <a:pt x="10113" y="9669"/>
                </a:cubicBezTo>
                <a:cubicBezTo>
                  <a:pt x="12302" y="7453"/>
                  <a:pt x="12302" y="3879"/>
                  <a:pt x="10113" y="1662"/>
                </a:cubicBezTo>
                <a:close/>
                <a:moveTo>
                  <a:pt x="6151" y="10611"/>
                </a:moveTo>
                <a:cubicBezTo>
                  <a:pt x="4849" y="10611"/>
                  <a:pt x="3602" y="10085"/>
                  <a:pt x="2688" y="9171"/>
                </a:cubicBezTo>
                <a:cubicBezTo>
                  <a:pt x="776" y="7231"/>
                  <a:pt x="776" y="4100"/>
                  <a:pt x="2688" y="2161"/>
                </a:cubicBezTo>
                <a:cubicBezTo>
                  <a:pt x="3602" y="1219"/>
                  <a:pt x="4849" y="720"/>
                  <a:pt x="6151" y="720"/>
                </a:cubicBezTo>
                <a:cubicBezTo>
                  <a:pt x="7453" y="720"/>
                  <a:pt x="8700" y="1247"/>
                  <a:pt x="9614" y="2161"/>
                </a:cubicBezTo>
                <a:cubicBezTo>
                  <a:pt x="11526" y="4100"/>
                  <a:pt x="11526" y="7231"/>
                  <a:pt x="9614" y="9171"/>
                </a:cubicBezTo>
                <a:cubicBezTo>
                  <a:pt x="8700" y="10113"/>
                  <a:pt x="7453" y="10611"/>
                  <a:pt x="6151" y="10611"/>
                </a:cubicBezTo>
                <a:close/>
                <a:moveTo>
                  <a:pt x="12440" y="12163"/>
                </a:moveTo>
                <a:lnTo>
                  <a:pt x="10695" y="10417"/>
                </a:lnTo>
                <a:cubicBezTo>
                  <a:pt x="10556" y="10279"/>
                  <a:pt x="10335" y="10279"/>
                  <a:pt x="10196" y="10417"/>
                </a:cubicBezTo>
                <a:cubicBezTo>
                  <a:pt x="10058" y="10556"/>
                  <a:pt x="10058" y="10777"/>
                  <a:pt x="10196" y="10916"/>
                </a:cubicBezTo>
                <a:lnTo>
                  <a:pt x="11942" y="12689"/>
                </a:lnTo>
                <a:cubicBezTo>
                  <a:pt x="11997" y="12745"/>
                  <a:pt x="12108" y="12800"/>
                  <a:pt x="12191" y="12800"/>
                </a:cubicBezTo>
                <a:cubicBezTo>
                  <a:pt x="12274" y="12800"/>
                  <a:pt x="12357" y="12772"/>
                  <a:pt x="12440" y="12689"/>
                </a:cubicBezTo>
                <a:cubicBezTo>
                  <a:pt x="12579" y="12523"/>
                  <a:pt x="12579" y="12301"/>
                  <a:pt x="12440" y="121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6" name="Oval 2"/>
          <p:cNvSpPr/>
          <p:nvPr/>
        </p:nvSpPr>
        <p:spPr>
          <a:xfrm>
            <a:off x="9659821" y="4151927"/>
            <a:ext cx="461629" cy="461713"/>
          </a:xfrm>
          <a:custGeom>
            <a:avLst/>
            <a:gdLst>
              <a:gd name="T0" fmla="*/ 5760 w 11520"/>
              <a:gd name="T1" fmla="*/ 0 h 11520"/>
              <a:gd name="T2" fmla="*/ 0 w 11520"/>
              <a:gd name="T3" fmla="*/ 5760 h 11520"/>
              <a:gd name="T4" fmla="*/ 5760 w 11520"/>
              <a:gd name="T5" fmla="*/ 11520 h 11520"/>
              <a:gd name="T6" fmla="*/ 11520 w 11520"/>
              <a:gd name="T7" fmla="*/ 5760 h 11520"/>
              <a:gd name="T8" fmla="*/ 5760 w 11520"/>
              <a:gd name="T9" fmla="*/ 0 h 11520"/>
              <a:gd name="T10" fmla="*/ 5760 w 11520"/>
              <a:gd name="T11" fmla="*/ 10880 h 11520"/>
              <a:gd name="T12" fmla="*/ 640 w 11520"/>
              <a:gd name="T13" fmla="*/ 5760 h 11520"/>
              <a:gd name="T14" fmla="*/ 5760 w 11520"/>
              <a:gd name="T15" fmla="*/ 640 h 11520"/>
              <a:gd name="T16" fmla="*/ 10880 w 11520"/>
              <a:gd name="T17" fmla="*/ 5760 h 11520"/>
              <a:gd name="T18" fmla="*/ 5760 w 11520"/>
              <a:gd name="T19" fmla="*/ 10880 h 11520"/>
              <a:gd name="T20" fmla="*/ 5120 w 11520"/>
              <a:gd name="T21" fmla="*/ 7776 h 11520"/>
              <a:gd name="T22" fmla="*/ 4672 w 11520"/>
              <a:gd name="T23" fmla="*/ 7584 h 11520"/>
              <a:gd name="T24" fmla="*/ 2976 w 11520"/>
              <a:gd name="T25" fmla="*/ 5984 h 11520"/>
              <a:gd name="T26" fmla="*/ 2976 w 11520"/>
              <a:gd name="T27" fmla="*/ 5536 h 11520"/>
              <a:gd name="T28" fmla="*/ 3424 w 11520"/>
              <a:gd name="T29" fmla="*/ 5536 h 11520"/>
              <a:gd name="T30" fmla="*/ 5120 w 11520"/>
              <a:gd name="T31" fmla="*/ 7136 h 11520"/>
              <a:gd name="T32" fmla="*/ 8096 w 11520"/>
              <a:gd name="T33" fmla="*/ 4256 h 11520"/>
              <a:gd name="T34" fmla="*/ 8544 w 11520"/>
              <a:gd name="T35" fmla="*/ 4256 h 11520"/>
              <a:gd name="T36" fmla="*/ 8544 w 11520"/>
              <a:gd name="T37" fmla="*/ 4704 h 11520"/>
              <a:gd name="T38" fmla="*/ 5568 w 11520"/>
              <a:gd name="T39" fmla="*/ 7584 h 11520"/>
              <a:gd name="T40" fmla="*/ 5120 w 11520"/>
              <a:gd name="T41" fmla="*/ 7776 h 1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520" h="11520">
                <a:moveTo>
                  <a:pt x="5760" y="0"/>
                </a:moveTo>
                <a:cubicBezTo>
                  <a:pt x="2592" y="0"/>
                  <a:pt x="0" y="2592"/>
                  <a:pt x="0" y="5760"/>
                </a:cubicBezTo>
                <a:cubicBezTo>
                  <a:pt x="0" y="8928"/>
                  <a:pt x="2592" y="11520"/>
                  <a:pt x="5760" y="11520"/>
                </a:cubicBezTo>
                <a:cubicBezTo>
                  <a:pt x="8928" y="11520"/>
                  <a:pt x="11520" y="8928"/>
                  <a:pt x="11520" y="5760"/>
                </a:cubicBezTo>
                <a:cubicBezTo>
                  <a:pt x="11520" y="2592"/>
                  <a:pt x="8928" y="0"/>
                  <a:pt x="5760" y="0"/>
                </a:cubicBezTo>
                <a:close/>
                <a:moveTo>
                  <a:pt x="5760" y="10880"/>
                </a:moveTo>
                <a:cubicBezTo>
                  <a:pt x="2944" y="10880"/>
                  <a:pt x="640" y="8576"/>
                  <a:pt x="640" y="5760"/>
                </a:cubicBezTo>
                <a:cubicBezTo>
                  <a:pt x="640" y="2944"/>
                  <a:pt x="2944" y="640"/>
                  <a:pt x="5760" y="640"/>
                </a:cubicBezTo>
                <a:cubicBezTo>
                  <a:pt x="8576" y="640"/>
                  <a:pt x="10880" y="2944"/>
                  <a:pt x="10880" y="5760"/>
                </a:cubicBezTo>
                <a:cubicBezTo>
                  <a:pt x="10880" y="8576"/>
                  <a:pt x="8576" y="10880"/>
                  <a:pt x="5760" y="10880"/>
                </a:cubicBezTo>
                <a:close/>
                <a:moveTo>
                  <a:pt x="5120" y="7776"/>
                </a:moveTo>
                <a:cubicBezTo>
                  <a:pt x="4960" y="7776"/>
                  <a:pt x="4800" y="7712"/>
                  <a:pt x="4672" y="7584"/>
                </a:cubicBezTo>
                <a:lnTo>
                  <a:pt x="2976" y="5984"/>
                </a:lnTo>
                <a:cubicBezTo>
                  <a:pt x="2848" y="5856"/>
                  <a:pt x="2848" y="5664"/>
                  <a:pt x="2976" y="5536"/>
                </a:cubicBezTo>
                <a:cubicBezTo>
                  <a:pt x="3104" y="5408"/>
                  <a:pt x="3296" y="5408"/>
                  <a:pt x="3424" y="5536"/>
                </a:cubicBezTo>
                <a:lnTo>
                  <a:pt x="5120" y="7136"/>
                </a:lnTo>
                <a:lnTo>
                  <a:pt x="8096" y="4256"/>
                </a:lnTo>
                <a:cubicBezTo>
                  <a:pt x="8224" y="4128"/>
                  <a:pt x="8416" y="4128"/>
                  <a:pt x="8544" y="4256"/>
                </a:cubicBezTo>
                <a:cubicBezTo>
                  <a:pt x="8672" y="4384"/>
                  <a:pt x="8672" y="4576"/>
                  <a:pt x="8544" y="4704"/>
                </a:cubicBezTo>
                <a:lnTo>
                  <a:pt x="5568" y="7584"/>
                </a:lnTo>
                <a:cubicBezTo>
                  <a:pt x="5440" y="7712"/>
                  <a:pt x="5280" y="7776"/>
                  <a:pt x="5120" y="77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555744-6870-D9AD-7E8B-EE206C9D58BF}"/>
              </a:ext>
            </a:extLst>
          </p:cNvPr>
          <p:cNvSpPr/>
          <p:nvPr/>
        </p:nvSpPr>
        <p:spPr>
          <a:xfrm>
            <a:off x="471949" y="4809882"/>
            <a:ext cx="10773901" cy="781454"/>
          </a:xfrm>
          <a:prstGeom prst="rect">
            <a:avLst/>
          </a:prstGeom>
          <a:solidFill>
            <a:srgbClr val="F79976"/>
          </a:solidFill>
          <a:ln>
            <a:solidFill>
              <a:srgbClr val="F799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Business/authorization Layer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D82B6D-696D-35D9-D8F0-59C2BEAC5DC2}"/>
              </a:ext>
            </a:extLst>
          </p:cNvPr>
          <p:cNvSpPr/>
          <p:nvPr/>
        </p:nvSpPr>
        <p:spPr>
          <a:xfrm>
            <a:off x="3844413" y="4976811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26AAB"/>
                </a:solidFill>
              </a:rPr>
              <a:t>Component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2673AC-6720-EE38-7B0C-9C04C29D9FCA}"/>
              </a:ext>
            </a:extLst>
          </p:cNvPr>
          <p:cNvSpPr/>
          <p:nvPr/>
        </p:nvSpPr>
        <p:spPr>
          <a:xfrm>
            <a:off x="5658643" y="4976811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526AAB"/>
                </a:solidFill>
              </a:rPr>
              <a:t>Component</a:t>
            </a:r>
            <a:endParaRPr lang="en-US" dirty="0">
              <a:solidFill>
                <a:srgbClr val="526AAB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E67665-5574-9190-3467-02591F9C2F1E}"/>
              </a:ext>
            </a:extLst>
          </p:cNvPr>
          <p:cNvSpPr/>
          <p:nvPr/>
        </p:nvSpPr>
        <p:spPr>
          <a:xfrm>
            <a:off x="7364317" y="4971489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526AAB"/>
                </a:solidFill>
              </a:rPr>
              <a:t>Component</a:t>
            </a:r>
            <a:endParaRPr lang="en-US" dirty="0">
              <a:solidFill>
                <a:srgbClr val="526AA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4A822F-A0D0-2DD1-08C0-C2084A6E231F}"/>
              </a:ext>
            </a:extLst>
          </p:cNvPr>
          <p:cNvSpPr/>
          <p:nvPr/>
        </p:nvSpPr>
        <p:spPr>
          <a:xfrm>
            <a:off x="9313020" y="4966739"/>
            <a:ext cx="1369665" cy="4623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Closed</a:t>
            </a:r>
          </a:p>
        </p:txBody>
      </p:sp>
      <p:sp>
        <p:nvSpPr>
          <p:cNvPr id="3" name="矩形 42">
            <a:extLst>
              <a:ext uri="{FF2B5EF4-FFF2-40B4-BE49-F238E27FC236}">
                <a16:creationId xmlns:a16="http://schemas.microsoft.com/office/drawing/2014/main" id="{F3619946-B619-682E-D5D9-A3ED0D56F30C}"/>
              </a:ext>
            </a:extLst>
          </p:cNvPr>
          <p:cNvSpPr/>
          <p:nvPr/>
        </p:nvSpPr>
        <p:spPr>
          <a:xfrm>
            <a:off x="946150" y="102022"/>
            <a:ext cx="10299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04 </a:t>
            </a:r>
            <a:r>
              <a:rPr lang="en-US" altLang="zh-CN" sz="4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Layered Architecture</a:t>
            </a:r>
          </a:p>
          <a:p>
            <a:pPr algn="ctr"/>
            <a:endParaRPr lang="zh-CN" altLang="en-US" sz="40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42" name="Thought Bubble: Cloud 41">
            <a:extLst>
              <a:ext uri="{FF2B5EF4-FFF2-40B4-BE49-F238E27FC236}">
                <a16:creationId xmlns:a16="http://schemas.microsoft.com/office/drawing/2014/main" id="{A5DB776C-483E-0DB6-A9FF-BD83837023DF}"/>
              </a:ext>
            </a:extLst>
          </p:cNvPr>
          <p:cNvSpPr/>
          <p:nvPr/>
        </p:nvSpPr>
        <p:spPr>
          <a:xfrm>
            <a:off x="1081548" y="894232"/>
            <a:ext cx="8430302" cy="3629801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responsible for encapsulate the domain model and business rules, representing concepts and behavior relevant to the problem domain.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2353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: Shape 6"/>
          <p:cNvSpPr/>
          <p:nvPr/>
        </p:nvSpPr>
        <p:spPr>
          <a:xfrm>
            <a:off x="3031159" y="3866808"/>
            <a:ext cx="723900" cy="1314450"/>
          </a:xfrm>
          <a:custGeom>
            <a:avLst/>
            <a:gdLst>
              <a:gd name="connsiteX0" fmla="*/ 247650 w 723900"/>
              <a:gd name="connsiteY0" fmla="*/ 1314450 h 1314450"/>
              <a:gd name="connsiteX1" fmla="*/ 0 w 723900"/>
              <a:gd name="connsiteY1" fmla="*/ 1314450 h 1314450"/>
              <a:gd name="connsiteX2" fmla="*/ 478155 w 723900"/>
              <a:gd name="connsiteY2" fmla="*/ 0 h 1314450"/>
              <a:gd name="connsiteX3" fmla="*/ 725805 w 723900"/>
              <a:gd name="connsiteY3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00" h="1314450">
                <a:moveTo>
                  <a:pt x="247650" y="1314450"/>
                </a:moveTo>
                <a:lnTo>
                  <a:pt x="0" y="1314450"/>
                </a:lnTo>
                <a:lnTo>
                  <a:pt x="478155" y="0"/>
                </a:lnTo>
                <a:lnTo>
                  <a:pt x="72580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89" name="Freeform: Shape 7"/>
          <p:cNvSpPr/>
          <p:nvPr/>
        </p:nvSpPr>
        <p:spPr>
          <a:xfrm>
            <a:off x="5702921" y="3866808"/>
            <a:ext cx="723900" cy="1314450"/>
          </a:xfrm>
          <a:custGeom>
            <a:avLst/>
            <a:gdLst>
              <a:gd name="connsiteX0" fmla="*/ 247650 w 723900"/>
              <a:gd name="connsiteY0" fmla="*/ 1314450 h 1314450"/>
              <a:gd name="connsiteX1" fmla="*/ 0 w 723900"/>
              <a:gd name="connsiteY1" fmla="*/ 1314450 h 1314450"/>
              <a:gd name="connsiteX2" fmla="*/ 478155 w 723900"/>
              <a:gd name="connsiteY2" fmla="*/ 0 h 1314450"/>
              <a:gd name="connsiteX3" fmla="*/ 725805 w 723900"/>
              <a:gd name="connsiteY3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00" h="1314450">
                <a:moveTo>
                  <a:pt x="247650" y="1314450"/>
                </a:moveTo>
                <a:lnTo>
                  <a:pt x="0" y="1314450"/>
                </a:lnTo>
                <a:lnTo>
                  <a:pt x="478155" y="0"/>
                </a:lnTo>
                <a:lnTo>
                  <a:pt x="72580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90" name="Freeform: Shape 8"/>
          <p:cNvSpPr/>
          <p:nvPr/>
        </p:nvSpPr>
        <p:spPr>
          <a:xfrm>
            <a:off x="8374684" y="3866808"/>
            <a:ext cx="723900" cy="1314450"/>
          </a:xfrm>
          <a:custGeom>
            <a:avLst/>
            <a:gdLst>
              <a:gd name="connsiteX0" fmla="*/ 247650 w 723900"/>
              <a:gd name="connsiteY0" fmla="*/ 1314450 h 1314450"/>
              <a:gd name="connsiteX1" fmla="*/ 0 w 723900"/>
              <a:gd name="connsiteY1" fmla="*/ 1314450 h 1314450"/>
              <a:gd name="connsiteX2" fmla="*/ 478155 w 723900"/>
              <a:gd name="connsiteY2" fmla="*/ 0 h 1314450"/>
              <a:gd name="connsiteX3" fmla="*/ 725805 w 723900"/>
              <a:gd name="connsiteY3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00" h="1314450">
                <a:moveTo>
                  <a:pt x="247650" y="1314450"/>
                </a:moveTo>
                <a:lnTo>
                  <a:pt x="0" y="1314450"/>
                </a:lnTo>
                <a:lnTo>
                  <a:pt x="478155" y="0"/>
                </a:lnTo>
                <a:lnTo>
                  <a:pt x="72580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99" name="TextBox 21"/>
          <p:cNvSpPr txBox="1"/>
          <p:nvPr/>
        </p:nvSpPr>
        <p:spPr>
          <a:xfrm>
            <a:off x="1357428" y="4707937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0" name="TextBox 22"/>
          <p:cNvSpPr txBox="1"/>
          <p:nvPr/>
        </p:nvSpPr>
        <p:spPr>
          <a:xfrm>
            <a:off x="3919653" y="4707937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1" name="TextBox 23"/>
          <p:cNvSpPr txBox="1"/>
          <p:nvPr/>
        </p:nvSpPr>
        <p:spPr>
          <a:xfrm>
            <a:off x="6572266" y="4707937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2" name="TextBox 24"/>
          <p:cNvSpPr txBox="1"/>
          <p:nvPr/>
        </p:nvSpPr>
        <p:spPr>
          <a:xfrm>
            <a:off x="9098584" y="4707937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3" name="Oval 2"/>
          <p:cNvSpPr/>
          <p:nvPr/>
        </p:nvSpPr>
        <p:spPr>
          <a:xfrm>
            <a:off x="1918623" y="4254640"/>
            <a:ext cx="461713" cy="256286"/>
          </a:xfrm>
          <a:custGeom>
            <a:avLst/>
            <a:gdLst>
              <a:gd name="T0" fmla="*/ 2036 w 8756"/>
              <a:gd name="T1" fmla="*/ 640 h 4858"/>
              <a:gd name="T2" fmla="*/ 8436 w 8756"/>
              <a:gd name="T3" fmla="*/ 640 h 4858"/>
              <a:gd name="T4" fmla="*/ 8756 w 8756"/>
              <a:gd name="T5" fmla="*/ 320 h 4858"/>
              <a:gd name="T6" fmla="*/ 8436 w 8756"/>
              <a:gd name="T7" fmla="*/ 0 h 4858"/>
              <a:gd name="T8" fmla="*/ 2036 w 8756"/>
              <a:gd name="T9" fmla="*/ 0 h 4858"/>
              <a:gd name="T10" fmla="*/ 1716 w 8756"/>
              <a:gd name="T11" fmla="*/ 320 h 4858"/>
              <a:gd name="T12" fmla="*/ 2036 w 8756"/>
              <a:gd name="T13" fmla="*/ 640 h 4858"/>
              <a:gd name="T14" fmla="*/ 8436 w 8756"/>
              <a:gd name="T15" fmla="*/ 2112 h 4858"/>
              <a:gd name="T16" fmla="*/ 2036 w 8756"/>
              <a:gd name="T17" fmla="*/ 2112 h 4858"/>
              <a:gd name="T18" fmla="*/ 1716 w 8756"/>
              <a:gd name="T19" fmla="*/ 2432 h 4858"/>
              <a:gd name="T20" fmla="*/ 2036 w 8756"/>
              <a:gd name="T21" fmla="*/ 2752 h 4858"/>
              <a:gd name="T22" fmla="*/ 8436 w 8756"/>
              <a:gd name="T23" fmla="*/ 2752 h 4858"/>
              <a:gd name="T24" fmla="*/ 8756 w 8756"/>
              <a:gd name="T25" fmla="*/ 2432 h 4858"/>
              <a:gd name="T26" fmla="*/ 8436 w 8756"/>
              <a:gd name="T27" fmla="*/ 2112 h 4858"/>
              <a:gd name="T28" fmla="*/ 8436 w 8756"/>
              <a:gd name="T29" fmla="*/ 4218 h 4858"/>
              <a:gd name="T30" fmla="*/ 2036 w 8756"/>
              <a:gd name="T31" fmla="*/ 4218 h 4858"/>
              <a:gd name="T32" fmla="*/ 1716 w 8756"/>
              <a:gd name="T33" fmla="*/ 4538 h 4858"/>
              <a:gd name="T34" fmla="*/ 2036 w 8756"/>
              <a:gd name="T35" fmla="*/ 4858 h 4858"/>
              <a:gd name="T36" fmla="*/ 8436 w 8756"/>
              <a:gd name="T37" fmla="*/ 4858 h 4858"/>
              <a:gd name="T38" fmla="*/ 8756 w 8756"/>
              <a:gd name="T39" fmla="*/ 4538 h 4858"/>
              <a:gd name="T40" fmla="*/ 8436 w 8756"/>
              <a:gd name="T41" fmla="*/ 4218 h 4858"/>
              <a:gd name="T42" fmla="*/ 640 w 8756"/>
              <a:gd name="T43" fmla="*/ 0 h 4858"/>
              <a:gd name="T44" fmla="*/ 320 w 8756"/>
              <a:gd name="T45" fmla="*/ 0 h 4858"/>
              <a:gd name="T46" fmla="*/ 0 w 8756"/>
              <a:gd name="T47" fmla="*/ 320 h 4858"/>
              <a:gd name="T48" fmla="*/ 320 w 8756"/>
              <a:gd name="T49" fmla="*/ 640 h 4858"/>
              <a:gd name="T50" fmla="*/ 640 w 8756"/>
              <a:gd name="T51" fmla="*/ 640 h 4858"/>
              <a:gd name="T52" fmla="*/ 960 w 8756"/>
              <a:gd name="T53" fmla="*/ 320 h 4858"/>
              <a:gd name="T54" fmla="*/ 640 w 8756"/>
              <a:gd name="T55" fmla="*/ 0 h 4858"/>
              <a:gd name="T56" fmla="*/ 640 w 8756"/>
              <a:gd name="T57" fmla="*/ 2112 h 4858"/>
              <a:gd name="T58" fmla="*/ 320 w 8756"/>
              <a:gd name="T59" fmla="*/ 2112 h 4858"/>
              <a:gd name="T60" fmla="*/ 0 w 8756"/>
              <a:gd name="T61" fmla="*/ 2432 h 4858"/>
              <a:gd name="T62" fmla="*/ 320 w 8756"/>
              <a:gd name="T63" fmla="*/ 2752 h 4858"/>
              <a:gd name="T64" fmla="*/ 640 w 8756"/>
              <a:gd name="T65" fmla="*/ 2752 h 4858"/>
              <a:gd name="T66" fmla="*/ 960 w 8756"/>
              <a:gd name="T67" fmla="*/ 2432 h 4858"/>
              <a:gd name="T68" fmla="*/ 640 w 8756"/>
              <a:gd name="T69" fmla="*/ 2112 h 4858"/>
              <a:gd name="T70" fmla="*/ 640 w 8756"/>
              <a:gd name="T71" fmla="*/ 4218 h 4858"/>
              <a:gd name="T72" fmla="*/ 320 w 8756"/>
              <a:gd name="T73" fmla="*/ 4218 h 4858"/>
              <a:gd name="T74" fmla="*/ 0 w 8756"/>
              <a:gd name="T75" fmla="*/ 4538 h 4858"/>
              <a:gd name="T76" fmla="*/ 320 w 8756"/>
              <a:gd name="T77" fmla="*/ 4858 h 4858"/>
              <a:gd name="T78" fmla="*/ 640 w 8756"/>
              <a:gd name="T79" fmla="*/ 4858 h 4858"/>
              <a:gd name="T80" fmla="*/ 960 w 8756"/>
              <a:gd name="T81" fmla="*/ 4538 h 4858"/>
              <a:gd name="T82" fmla="*/ 640 w 8756"/>
              <a:gd name="T83" fmla="*/ 4218 h 4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756" h="4858">
                <a:moveTo>
                  <a:pt x="2036" y="640"/>
                </a:moveTo>
                <a:lnTo>
                  <a:pt x="8436" y="640"/>
                </a:lnTo>
                <a:cubicBezTo>
                  <a:pt x="8612" y="640"/>
                  <a:pt x="8756" y="497"/>
                  <a:pt x="8756" y="320"/>
                </a:cubicBezTo>
                <a:cubicBezTo>
                  <a:pt x="8756" y="143"/>
                  <a:pt x="8612" y="0"/>
                  <a:pt x="8436" y="0"/>
                </a:cubicBezTo>
                <a:lnTo>
                  <a:pt x="2036" y="0"/>
                </a:lnTo>
                <a:cubicBezTo>
                  <a:pt x="1859" y="0"/>
                  <a:pt x="1716" y="143"/>
                  <a:pt x="1716" y="320"/>
                </a:cubicBezTo>
                <a:cubicBezTo>
                  <a:pt x="1716" y="497"/>
                  <a:pt x="1859" y="640"/>
                  <a:pt x="2036" y="640"/>
                </a:cubicBezTo>
                <a:close/>
                <a:moveTo>
                  <a:pt x="8436" y="2112"/>
                </a:moveTo>
                <a:lnTo>
                  <a:pt x="2036" y="2112"/>
                </a:lnTo>
                <a:cubicBezTo>
                  <a:pt x="1859" y="2112"/>
                  <a:pt x="1716" y="2255"/>
                  <a:pt x="1716" y="2432"/>
                </a:cubicBezTo>
                <a:cubicBezTo>
                  <a:pt x="1716" y="2609"/>
                  <a:pt x="1859" y="2752"/>
                  <a:pt x="2036" y="2752"/>
                </a:cubicBezTo>
                <a:lnTo>
                  <a:pt x="8436" y="2752"/>
                </a:lnTo>
                <a:cubicBezTo>
                  <a:pt x="8612" y="2752"/>
                  <a:pt x="8756" y="2609"/>
                  <a:pt x="8756" y="2432"/>
                </a:cubicBezTo>
                <a:cubicBezTo>
                  <a:pt x="8756" y="2255"/>
                  <a:pt x="8612" y="2112"/>
                  <a:pt x="8436" y="2112"/>
                </a:cubicBezTo>
                <a:close/>
                <a:moveTo>
                  <a:pt x="8436" y="4218"/>
                </a:moveTo>
                <a:lnTo>
                  <a:pt x="2036" y="4218"/>
                </a:lnTo>
                <a:cubicBezTo>
                  <a:pt x="1859" y="4218"/>
                  <a:pt x="1716" y="4361"/>
                  <a:pt x="1716" y="4538"/>
                </a:cubicBezTo>
                <a:cubicBezTo>
                  <a:pt x="1716" y="4714"/>
                  <a:pt x="1859" y="4858"/>
                  <a:pt x="2036" y="4858"/>
                </a:cubicBezTo>
                <a:lnTo>
                  <a:pt x="8436" y="4858"/>
                </a:lnTo>
                <a:cubicBezTo>
                  <a:pt x="8612" y="4858"/>
                  <a:pt x="8756" y="4714"/>
                  <a:pt x="8756" y="4538"/>
                </a:cubicBezTo>
                <a:cubicBezTo>
                  <a:pt x="8756" y="4361"/>
                  <a:pt x="8612" y="4218"/>
                  <a:pt x="8436" y="4218"/>
                </a:cubicBezTo>
                <a:close/>
                <a:moveTo>
                  <a:pt x="640" y="0"/>
                </a:moveTo>
                <a:lnTo>
                  <a:pt x="320" y="0"/>
                </a:lnTo>
                <a:cubicBezTo>
                  <a:pt x="144" y="0"/>
                  <a:pt x="0" y="143"/>
                  <a:pt x="0" y="320"/>
                </a:cubicBezTo>
                <a:cubicBezTo>
                  <a:pt x="0" y="497"/>
                  <a:pt x="144" y="640"/>
                  <a:pt x="320" y="640"/>
                </a:cubicBezTo>
                <a:lnTo>
                  <a:pt x="640" y="640"/>
                </a:lnTo>
                <a:cubicBezTo>
                  <a:pt x="817" y="640"/>
                  <a:pt x="960" y="497"/>
                  <a:pt x="960" y="320"/>
                </a:cubicBezTo>
                <a:cubicBezTo>
                  <a:pt x="960" y="143"/>
                  <a:pt x="817" y="0"/>
                  <a:pt x="640" y="0"/>
                </a:cubicBezTo>
                <a:close/>
                <a:moveTo>
                  <a:pt x="640" y="2112"/>
                </a:moveTo>
                <a:lnTo>
                  <a:pt x="320" y="2112"/>
                </a:lnTo>
                <a:cubicBezTo>
                  <a:pt x="144" y="2112"/>
                  <a:pt x="0" y="2255"/>
                  <a:pt x="0" y="2432"/>
                </a:cubicBezTo>
                <a:cubicBezTo>
                  <a:pt x="0" y="2609"/>
                  <a:pt x="144" y="2752"/>
                  <a:pt x="320" y="2752"/>
                </a:cubicBezTo>
                <a:lnTo>
                  <a:pt x="640" y="2752"/>
                </a:lnTo>
                <a:cubicBezTo>
                  <a:pt x="817" y="2752"/>
                  <a:pt x="960" y="2609"/>
                  <a:pt x="960" y="2432"/>
                </a:cubicBezTo>
                <a:cubicBezTo>
                  <a:pt x="960" y="2255"/>
                  <a:pt x="817" y="2112"/>
                  <a:pt x="640" y="2112"/>
                </a:cubicBezTo>
                <a:close/>
                <a:moveTo>
                  <a:pt x="640" y="4218"/>
                </a:moveTo>
                <a:lnTo>
                  <a:pt x="320" y="4218"/>
                </a:lnTo>
                <a:cubicBezTo>
                  <a:pt x="144" y="4218"/>
                  <a:pt x="0" y="4361"/>
                  <a:pt x="0" y="4538"/>
                </a:cubicBezTo>
                <a:cubicBezTo>
                  <a:pt x="0" y="4714"/>
                  <a:pt x="144" y="4858"/>
                  <a:pt x="320" y="4858"/>
                </a:cubicBezTo>
                <a:lnTo>
                  <a:pt x="640" y="4858"/>
                </a:lnTo>
                <a:cubicBezTo>
                  <a:pt x="817" y="4858"/>
                  <a:pt x="960" y="4714"/>
                  <a:pt x="960" y="4538"/>
                </a:cubicBezTo>
                <a:cubicBezTo>
                  <a:pt x="960" y="4361"/>
                  <a:pt x="817" y="4218"/>
                  <a:pt x="640" y="4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4" name="Oval 2"/>
          <p:cNvSpPr/>
          <p:nvPr/>
        </p:nvSpPr>
        <p:spPr>
          <a:xfrm>
            <a:off x="4493256" y="4151927"/>
            <a:ext cx="461713" cy="461713"/>
          </a:xfrm>
          <a:custGeom>
            <a:avLst/>
            <a:gdLst>
              <a:gd name="T0" fmla="*/ 6400 w 12800"/>
              <a:gd name="T1" fmla="*/ 640 h 12800"/>
              <a:gd name="T2" fmla="*/ 12160 w 12800"/>
              <a:gd name="T3" fmla="*/ 6400 h 12800"/>
              <a:gd name="T4" fmla="*/ 6400 w 12800"/>
              <a:gd name="T5" fmla="*/ 12160 h 12800"/>
              <a:gd name="T6" fmla="*/ 640 w 12800"/>
              <a:gd name="T7" fmla="*/ 6400 h 12800"/>
              <a:gd name="T8" fmla="*/ 6400 w 12800"/>
              <a:gd name="T9" fmla="*/ 640 h 12800"/>
              <a:gd name="T10" fmla="*/ 6400 w 12800"/>
              <a:gd name="T11" fmla="*/ 0 h 12800"/>
              <a:gd name="T12" fmla="*/ 0 w 12800"/>
              <a:gd name="T13" fmla="*/ 6400 h 12800"/>
              <a:gd name="T14" fmla="*/ 6400 w 12800"/>
              <a:gd name="T15" fmla="*/ 12800 h 12800"/>
              <a:gd name="T16" fmla="*/ 12800 w 12800"/>
              <a:gd name="T17" fmla="*/ 6400 h 12800"/>
              <a:gd name="T18" fmla="*/ 6400 w 12800"/>
              <a:gd name="T19" fmla="*/ 0 h 12800"/>
              <a:gd name="T20" fmla="*/ 6400 w 12800"/>
              <a:gd name="T21" fmla="*/ 0 h 12800"/>
              <a:gd name="T22" fmla="*/ 5974 w 12800"/>
              <a:gd name="T23" fmla="*/ 8000 h 12800"/>
              <a:gd name="T24" fmla="*/ 5970 w 12800"/>
              <a:gd name="T25" fmla="*/ 7764 h 12800"/>
              <a:gd name="T26" fmla="*/ 6110 w 12800"/>
              <a:gd name="T27" fmla="*/ 6914 h 12800"/>
              <a:gd name="T28" fmla="*/ 6443 w 12800"/>
              <a:gd name="T29" fmla="*/ 6370 h 12800"/>
              <a:gd name="T30" fmla="*/ 7050 w 12800"/>
              <a:gd name="T31" fmla="*/ 5784 h 12800"/>
              <a:gd name="T32" fmla="*/ 7620 w 12800"/>
              <a:gd name="T33" fmla="*/ 5168 h 12800"/>
              <a:gd name="T34" fmla="*/ 7751 w 12800"/>
              <a:gd name="T35" fmla="*/ 4666 h 12800"/>
              <a:gd name="T36" fmla="*/ 7367 w 12800"/>
              <a:gd name="T37" fmla="*/ 3802 h 12800"/>
              <a:gd name="T38" fmla="*/ 6424 w 12800"/>
              <a:gd name="T39" fmla="*/ 3429 h 12800"/>
              <a:gd name="T40" fmla="*/ 5524 w 12800"/>
              <a:gd name="T41" fmla="*/ 3766 h 12800"/>
              <a:gd name="T42" fmla="*/ 5050 w 12800"/>
              <a:gd name="T43" fmla="*/ 4822 h 12800"/>
              <a:gd name="T44" fmla="*/ 4183 w 12800"/>
              <a:gd name="T45" fmla="*/ 4718 h 12800"/>
              <a:gd name="T46" fmla="*/ 4879 w 12800"/>
              <a:gd name="T47" fmla="*/ 3246 h 12800"/>
              <a:gd name="T48" fmla="*/ 6409 w 12800"/>
              <a:gd name="T49" fmla="*/ 2736 h 12800"/>
              <a:gd name="T50" fmla="*/ 8017 w 12800"/>
              <a:gd name="T51" fmla="*/ 3285 h 12800"/>
              <a:gd name="T52" fmla="*/ 8617 w 12800"/>
              <a:gd name="T53" fmla="*/ 4611 h 12800"/>
              <a:gd name="T54" fmla="*/ 8406 w 12800"/>
              <a:gd name="T55" fmla="*/ 5441 h 12800"/>
              <a:gd name="T56" fmla="*/ 7581 w 12800"/>
              <a:gd name="T57" fmla="*/ 6364 h 12800"/>
              <a:gd name="T58" fmla="*/ 7042 w 12800"/>
              <a:gd name="T59" fmla="*/ 6903 h 12800"/>
              <a:gd name="T60" fmla="*/ 6855 w 12800"/>
              <a:gd name="T61" fmla="*/ 7285 h 12800"/>
              <a:gd name="T62" fmla="*/ 6785 w 12800"/>
              <a:gd name="T63" fmla="*/ 8000 h 12800"/>
              <a:gd name="T64" fmla="*/ 5974 w 12800"/>
              <a:gd name="T65" fmla="*/ 8000 h 12800"/>
              <a:gd name="T66" fmla="*/ 5998 w 12800"/>
              <a:gd name="T67" fmla="*/ 9605 h 12800"/>
              <a:gd name="T68" fmla="*/ 5998 w 12800"/>
              <a:gd name="T69" fmla="*/ 8802 h 12800"/>
              <a:gd name="T70" fmla="*/ 6801 w 12800"/>
              <a:gd name="T71" fmla="*/ 8802 h 12800"/>
              <a:gd name="T72" fmla="*/ 6801 w 12800"/>
              <a:gd name="T73" fmla="*/ 9605 h 12800"/>
              <a:gd name="T74" fmla="*/ 5998 w 12800"/>
              <a:gd name="T75" fmla="*/ 9605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00" h="12800">
                <a:moveTo>
                  <a:pt x="6400" y="640"/>
                </a:moveTo>
                <a:cubicBezTo>
                  <a:pt x="9576" y="640"/>
                  <a:pt x="12160" y="3224"/>
                  <a:pt x="12160" y="6400"/>
                </a:cubicBezTo>
                <a:cubicBezTo>
                  <a:pt x="12160" y="9576"/>
                  <a:pt x="9576" y="12160"/>
                  <a:pt x="6400" y="12160"/>
                </a:cubicBezTo>
                <a:cubicBezTo>
                  <a:pt x="3224" y="12160"/>
                  <a:pt x="640" y="9576"/>
                  <a:pt x="640" y="6400"/>
                </a:cubicBezTo>
                <a:cubicBezTo>
                  <a:pt x="640" y="3224"/>
                  <a:pt x="3224" y="640"/>
                  <a:pt x="6400" y="640"/>
                </a:cubicBezTo>
                <a:close/>
                <a:moveTo>
                  <a:pt x="6400" y="0"/>
                </a:moveTo>
                <a:cubicBezTo>
                  <a:pt x="2866" y="0"/>
                  <a:pt x="0" y="2866"/>
                  <a:pt x="0" y="6400"/>
                </a:cubicBezTo>
                <a:cubicBezTo>
                  <a:pt x="0" y="9934"/>
                  <a:pt x="2866" y="12800"/>
                  <a:pt x="6400" y="12800"/>
                </a:cubicBezTo>
                <a:cubicBezTo>
                  <a:pt x="9934" y="12800"/>
                  <a:pt x="12800" y="9934"/>
                  <a:pt x="12800" y="6400"/>
                </a:cubicBezTo>
                <a:cubicBezTo>
                  <a:pt x="12800" y="2866"/>
                  <a:pt x="9934" y="0"/>
                  <a:pt x="6400" y="0"/>
                </a:cubicBezTo>
                <a:close/>
                <a:moveTo>
                  <a:pt x="6400" y="0"/>
                </a:moveTo>
                <a:close/>
                <a:moveTo>
                  <a:pt x="5974" y="8000"/>
                </a:moveTo>
                <a:cubicBezTo>
                  <a:pt x="5970" y="8000"/>
                  <a:pt x="5970" y="7820"/>
                  <a:pt x="5970" y="7764"/>
                </a:cubicBezTo>
                <a:cubicBezTo>
                  <a:pt x="5970" y="7433"/>
                  <a:pt x="6017" y="7155"/>
                  <a:pt x="6110" y="6914"/>
                </a:cubicBezTo>
                <a:cubicBezTo>
                  <a:pt x="6179" y="6733"/>
                  <a:pt x="6290" y="6554"/>
                  <a:pt x="6443" y="6370"/>
                </a:cubicBezTo>
                <a:cubicBezTo>
                  <a:pt x="6556" y="6235"/>
                  <a:pt x="6758" y="6042"/>
                  <a:pt x="7050" y="5784"/>
                </a:cubicBezTo>
                <a:cubicBezTo>
                  <a:pt x="7342" y="5526"/>
                  <a:pt x="7533" y="5322"/>
                  <a:pt x="7620" y="5168"/>
                </a:cubicBezTo>
                <a:cubicBezTo>
                  <a:pt x="7706" y="5014"/>
                  <a:pt x="7751" y="4848"/>
                  <a:pt x="7751" y="4666"/>
                </a:cubicBezTo>
                <a:cubicBezTo>
                  <a:pt x="7751" y="4338"/>
                  <a:pt x="7623" y="4050"/>
                  <a:pt x="7367" y="3802"/>
                </a:cubicBezTo>
                <a:cubicBezTo>
                  <a:pt x="7111" y="3554"/>
                  <a:pt x="6796" y="3429"/>
                  <a:pt x="6424" y="3429"/>
                </a:cubicBezTo>
                <a:cubicBezTo>
                  <a:pt x="6065" y="3429"/>
                  <a:pt x="5765" y="3542"/>
                  <a:pt x="5524" y="3766"/>
                </a:cubicBezTo>
                <a:cubicBezTo>
                  <a:pt x="5282" y="3992"/>
                  <a:pt x="5125" y="4344"/>
                  <a:pt x="5050" y="4822"/>
                </a:cubicBezTo>
                <a:lnTo>
                  <a:pt x="4183" y="4718"/>
                </a:lnTo>
                <a:cubicBezTo>
                  <a:pt x="4262" y="4078"/>
                  <a:pt x="4494" y="3587"/>
                  <a:pt x="4879" y="3246"/>
                </a:cubicBezTo>
                <a:cubicBezTo>
                  <a:pt x="5265" y="2906"/>
                  <a:pt x="5774" y="2736"/>
                  <a:pt x="6409" y="2736"/>
                </a:cubicBezTo>
                <a:cubicBezTo>
                  <a:pt x="7081" y="2736"/>
                  <a:pt x="7617" y="2919"/>
                  <a:pt x="8017" y="3285"/>
                </a:cubicBezTo>
                <a:cubicBezTo>
                  <a:pt x="8417" y="3650"/>
                  <a:pt x="8617" y="4093"/>
                  <a:pt x="8617" y="4611"/>
                </a:cubicBezTo>
                <a:cubicBezTo>
                  <a:pt x="8617" y="4911"/>
                  <a:pt x="8546" y="5188"/>
                  <a:pt x="8406" y="5441"/>
                </a:cubicBezTo>
                <a:cubicBezTo>
                  <a:pt x="8265" y="5694"/>
                  <a:pt x="7990" y="6002"/>
                  <a:pt x="7581" y="6364"/>
                </a:cubicBezTo>
                <a:cubicBezTo>
                  <a:pt x="7306" y="6608"/>
                  <a:pt x="7126" y="6787"/>
                  <a:pt x="7042" y="6903"/>
                </a:cubicBezTo>
                <a:cubicBezTo>
                  <a:pt x="6958" y="7019"/>
                  <a:pt x="6895" y="7134"/>
                  <a:pt x="6855" y="7285"/>
                </a:cubicBezTo>
                <a:cubicBezTo>
                  <a:pt x="6814" y="7436"/>
                  <a:pt x="6790" y="8000"/>
                  <a:pt x="6785" y="8000"/>
                </a:cubicBezTo>
                <a:lnTo>
                  <a:pt x="5974" y="8000"/>
                </a:lnTo>
                <a:close/>
                <a:moveTo>
                  <a:pt x="5998" y="9605"/>
                </a:moveTo>
                <a:lnTo>
                  <a:pt x="5998" y="8802"/>
                </a:lnTo>
                <a:lnTo>
                  <a:pt x="6801" y="8802"/>
                </a:lnTo>
                <a:lnTo>
                  <a:pt x="6801" y="9605"/>
                </a:lnTo>
                <a:lnTo>
                  <a:pt x="5998" y="96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5" name="Oval 2"/>
          <p:cNvSpPr/>
          <p:nvPr/>
        </p:nvSpPr>
        <p:spPr>
          <a:xfrm>
            <a:off x="7146732" y="4151927"/>
            <a:ext cx="453748" cy="461713"/>
          </a:xfrm>
          <a:custGeom>
            <a:avLst/>
            <a:gdLst>
              <a:gd name="T0" fmla="*/ 10113 w 12579"/>
              <a:gd name="T1" fmla="*/ 1662 h 12800"/>
              <a:gd name="T2" fmla="*/ 6151 w 12579"/>
              <a:gd name="T3" fmla="*/ 0 h 12800"/>
              <a:gd name="T4" fmla="*/ 2189 w 12579"/>
              <a:gd name="T5" fmla="*/ 1662 h 12800"/>
              <a:gd name="T6" fmla="*/ 2189 w 12579"/>
              <a:gd name="T7" fmla="*/ 9669 h 12800"/>
              <a:gd name="T8" fmla="*/ 6151 w 12579"/>
              <a:gd name="T9" fmla="*/ 11332 h 12800"/>
              <a:gd name="T10" fmla="*/ 10113 w 12579"/>
              <a:gd name="T11" fmla="*/ 9669 h 12800"/>
              <a:gd name="T12" fmla="*/ 10113 w 12579"/>
              <a:gd name="T13" fmla="*/ 1662 h 12800"/>
              <a:gd name="T14" fmla="*/ 6151 w 12579"/>
              <a:gd name="T15" fmla="*/ 10611 h 12800"/>
              <a:gd name="T16" fmla="*/ 2688 w 12579"/>
              <a:gd name="T17" fmla="*/ 9171 h 12800"/>
              <a:gd name="T18" fmla="*/ 2688 w 12579"/>
              <a:gd name="T19" fmla="*/ 2161 h 12800"/>
              <a:gd name="T20" fmla="*/ 6151 w 12579"/>
              <a:gd name="T21" fmla="*/ 720 h 12800"/>
              <a:gd name="T22" fmla="*/ 9614 w 12579"/>
              <a:gd name="T23" fmla="*/ 2161 h 12800"/>
              <a:gd name="T24" fmla="*/ 9614 w 12579"/>
              <a:gd name="T25" fmla="*/ 9171 h 12800"/>
              <a:gd name="T26" fmla="*/ 6151 w 12579"/>
              <a:gd name="T27" fmla="*/ 10611 h 12800"/>
              <a:gd name="T28" fmla="*/ 12440 w 12579"/>
              <a:gd name="T29" fmla="*/ 12163 h 12800"/>
              <a:gd name="T30" fmla="*/ 10695 w 12579"/>
              <a:gd name="T31" fmla="*/ 10417 h 12800"/>
              <a:gd name="T32" fmla="*/ 10196 w 12579"/>
              <a:gd name="T33" fmla="*/ 10417 h 12800"/>
              <a:gd name="T34" fmla="*/ 10196 w 12579"/>
              <a:gd name="T35" fmla="*/ 10916 h 12800"/>
              <a:gd name="T36" fmla="*/ 11942 w 12579"/>
              <a:gd name="T37" fmla="*/ 12689 h 12800"/>
              <a:gd name="T38" fmla="*/ 12191 w 12579"/>
              <a:gd name="T39" fmla="*/ 12800 h 12800"/>
              <a:gd name="T40" fmla="*/ 12440 w 12579"/>
              <a:gd name="T41" fmla="*/ 12689 h 12800"/>
              <a:gd name="T42" fmla="*/ 12440 w 12579"/>
              <a:gd name="T43" fmla="*/ 12163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579" h="12800">
                <a:moveTo>
                  <a:pt x="10113" y="1662"/>
                </a:moveTo>
                <a:cubicBezTo>
                  <a:pt x="9060" y="582"/>
                  <a:pt x="7647" y="0"/>
                  <a:pt x="6151" y="0"/>
                </a:cubicBezTo>
                <a:cubicBezTo>
                  <a:pt x="4655" y="0"/>
                  <a:pt x="3242" y="582"/>
                  <a:pt x="2189" y="1662"/>
                </a:cubicBezTo>
                <a:cubicBezTo>
                  <a:pt x="0" y="3879"/>
                  <a:pt x="0" y="7453"/>
                  <a:pt x="2189" y="9669"/>
                </a:cubicBezTo>
                <a:cubicBezTo>
                  <a:pt x="3242" y="10750"/>
                  <a:pt x="4655" y="11332"/>
                  <a:pt x="6151" y="11332"/>
                </a:cubicBezTo>
                <a:cubicBezTo>
                  <a:pt x="7647" y="11332"/>
                  <a:pt x="9060" y="10750"/>
                  <a:pt x="10113" y="9669"/>
                </a:cubicBezTo>
                <a:cubicBezTo>
                  <a:pt x="12302" y="7453"/>
                  <a:pt x="12302" y="3879"/>
                  <a:pt x="10113" y="1662"/>
                </a:cubicBezTo>
                <a:close/>
                <a:moveTo>
                  <a:pt x="6151" y="10611"/>
                </a:moveTo>
                <a:cubicBezTo>
                  <a:pt x="4849" y="10611"/>
                  <a:pt x="3602" y="10085"/>
                  <a:pt x="2688" y="9171"/>
                </a:cubicBezTo>
                <a:cubicBezTo>
                  <a:pt x="776" y="7231"/>
                  <a:pt x="776" y="4100"/>
                  <a:pt x="2688" y="2161"/>
                </a:cubicBezTo>
                <a:cubicBezTo>
                  <a:pt x="3602" y="1219"/>
                  <a:pt x="4849" y="720"/>
                  <a:pt x="6151" y="720"/>
                </a:cubicBezTo>
                <a:cubicBezTo>
                  <a:pt x="7453" y="720"/>
                  <a:pt x="8700" y="1247"/>
                  <a:pt x="9614" y="2161"/>
                </a:cubicBezTo>
                <a:cubicBezTo>
                  <a:pt x="11526" y="4100"/>
                  <a:pt x="11526" y="7231"/>
                  <a:pt x="9614" y="9171"/>
                </a:cubicBezTo>
                <a:cubicBezTo>
                  <a:pt x="8700" y="10113"/>
                  <a:pt x="7453" y="10611"/>
                  <a:pt x="6151" y="10611"/>
                </a:cubicBezTo>
                <a:close/>
                <a:moveTo>
                  <a:pt x="12440" y="12163"/>
                </a:moveTo>
                <a:lnTo>
                  <a:pt x="10695" y="10417"/>
                </a:lnTo>
                <a:cubicBezTo>
                  <a:pt x="10556" y="10279"/>
                  <a:pt x="10335" y="10279"/>
                  <a:pt x="10196" y="10417"/>
                </a:cubicBezTo>
                <a:cubicBezTo>
                  <a:pt x="10058" y="10556"/>
                  <a:pt x="10058" y="10777"/>
                  <a:pt x="10196" y="10916"/>
                </a:cubicBezTo>
                <a:lnTo>
                  <a:pt x="11942" y="12689"/>
                </a:lnTo>
                <a:cubicBezTo>
                  <a:pt x="11997" y="12745"/>
                  <a:pt x="12108" y="12800"/>
                  <a:pt x="12191" y="12800"/>
                </a:cubicBezTo>
                <a:cubicBezTo>
                  <a:pt x="12274" y="12800"/>
                  <a:pt x="12357" y="12772"/>
                  <a:pt x="12440" y="12689"/>
                </a:cubicBezTo>
                <a:cubicBezTo>
                  <a:pt x="12579" y="12523"/>
                  <a:pt x="12579" y="12301"/>
                  <a:pt x="12440" y="121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6" name="Oval 2"/>
          <p:cNvSpPr/>
          <p:nvPr/>
        </p:nvSpPr>
        <p:spPr>
          <a:xfrm>
            <a:off x="9659821" y="4151927"/>
            <a:ext cx="461629" cy="461713"/>
          </a:xfrm>
          <a:custGeom>
            <a:avLst/>
            <a:gdLst>
              <a:gd name="T0" fmla="*/ 5760 w 11520"/>
              <a:gd name="T1" fmla="*/ 0 h 11520"/>
              <a:gd name="T2" fmla="*/ 0 w 11520"/>
              <a:gd name="T3" fmla="*/ 5760 h 11520"/>
              <a:gd name="T4" fmla="*/ 5760 w 11520"/>
              <a:gd name="T5" fmla="*/ 11520 h 11520"/>
              <a:gd name="T6" fmla="*/ 11520 w 11520"/>
              <a:gd name="T7" fmla="*/ 5760 h 11520"/>
              <a:gd name="T8" fmla="*/ 5760 w 11520"/>
              <a:gd name="T9" fmla="*/ 0 h 11520"/>
              <a:gd name="T10" fmla="*/ 5760 w 11520"/>
              <a:gd name="T11" fmla="*/ 10880 h 11520"/>
              <a:gd name="T12" fmla="*/ 640 w 11520"/>
              <a:gd name="T13" fmla="*/ 5760 h 11520"/>
              <a:gd name="T14" fmla="*/ 5760 w 11520"/>
              <a:gd name="T15" fmla="*/ 640 h 11520"/>
              <a:gd name="T16" fmla="*/ 10880 w 11520"/>
              <a:gd name="T17" fmla="*/ 5760 h 11520"/>
              <a:gd name="T18" fmla="*/ 5760 w 11520"/>
              <a:gd name="T19" fmla="*/ 10880 h 11520"/>
              <a:gd name="T20" fmla="*/ 5120 w 11520"/>
              <a:gd name="T21" fmla="*/ 7776 h 11520"/>
              <a:gd name="T22" fmla="*/ 4672 w 11520"/>
              <a:gd name="T23" fmla="*/ 7584 h 11520"/>
              <a:gd name="T24" fmla="*/ 2976 w 11520"/>
              <a:gd name="T25" fmla="*/ 5984 h 11520"/>
              <a:gd name="T26" fmla="*/ 2976 w 11520"/>
              <a:gd name="T27" fmla="*/ 5536 h 11520"/>
              <a:gd name="T28" fmla="*/ 3424 w 11520"/>
              <a:gd name="T29" fmla="*/ 5536 h 11520"/>
              <a:gd name="T30" fmla="*/ 5120 w 11520"/>
              <a:gd name="T31" fmla="*/ 7136 h 11520"/>
              <a:gd name="T32" fmla="*/ 8096 w 11520"/>
              <a:gd name="T33" fmla="*/ 4256 h 11520"/>
              <a:gd name="T34" fmla="*/ 8544 w 11520"/>
              <a:gd name="T35" fmla="*/ 4256 h 11520"/>
              <a:gd name="T36" fmla="*/ 8544 w 11520"/>
              <a:gd name="T37" fmla="*/ 4704 h 11520"/>
              <a:gd name="T38" fmla="*/ 5568 w 11520"/>
              <a:gd name="T39" fmla="*/ 7584 h 11520"/>
              <a:gd name="T40" fmla="*/ 5120 w 11520"/>
              <a:gd name="T41" fmla="*/ 7776 h 1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520" h="11520">
                <a:moveTo>
                  <a:pt x="5760" y="0"/>
                </a:moveTo>
                <a:cubicBezTo>
                  <a:pt x="2592" y="0"/>
                  <a:pt x="0" y="2592"/>
                  <a:pt x="0" y="5760"/>
                </a:cubicBezTo>
                <a:cubicBezTo>
                  <a:pt x="0" y="8928"/>
                  <a:pt x="2592" y="11520"/>
                  <a:pt x="5760" y="11520"/>
                </a:cubicBezTo>
                <a:cubicBezTo>
                  <a:pt x="8928" y="11520"/>
                  <a:pt x="11520" y="8928"/>
                  <a:pt x="11520" y="5760"/>
                </a:cubicBezTo>
                <a:cubicBezTo>
                  <a:pt x="11520" y="2592"/>
                  <a:pt x="8928" y="0"/>
                  <a:pt x="5760" y="0"/>
                </a:cubicBezTo>
                <a:close/>
                <a:moveTo>
                  <a:pt x="5760" y="10880"/>
                </a:moveTo>
                <a:cubicBezTo>
                  <a:pt x="2944" y="10880"/>
                  <a:pt x="640" y="8576"/>
                  <a:pt x="640" y="5760"/>
                </a:cubicBezTo>
                <a:cubicBezTo>
                  <a:pt x="640" y="2944"/>
                  <a:pt x="2944" y="640"/>
                  <a:pt x="5760" y="640"/>
                </a:cubicBezTo>
                <a:cubicBezTo>
                  <a:pt x="8576" y="640"/>
                  <a:pt x="10880" y="2944"/>
                  <a:pt x="10880" y="5760"/>
                </a:cubicBezTo>
                <a:cubicBezTo>
                  <a:pt x="10880" y="8576"/>
                  <a:pt x="8576" y="10880"/>
                  <a:pt x="5760" y="10880"/>
                </a:cubicBezTo>
                <a:close/>
                <a:moveTo>
                  <a:pt x="5120" y="7776"/>
                </a:moveTo>
                <a:cubicBezTo>
                  <a:pt x="4960" y="7776"/>
                  <a:pt x="4800" y="7712"/>
                  <a:pt x="4672" y="7584"/>
                </a:cubicBezTo>
                <a:lnTo>
                  <a:pt x="2976" y="5984"/>
                </a:lnTo>
                <a:cubicBezTo>
                  <a:pt x="2848" y="5856"/>
                  <a:pt x="2848" y="5664"/>
                  <a:pt x="2976" y="5536"/>
                </a:cubicBezTo>
                <a:cubicBezTo>
                  <a:pt x="3104" y="5408"/>
                  <a:pt x="3296" y="5408"/>
                  <a:pt x="3424" y="5536"/>
                </a:cubicBezTo>
                <a:lnTo>
                  <a:pt x="5120" y="7136"/>
                </a:lnTo>
                <a:lnTo>
                  <a:pt x="8096" y="4256"/>
                </a:lnTo>
                <a:cubicBezTo>
                  <a:pt x="8224" y="4128"/>
                  <a:pt x="8416" y="4128"/>
                  <a:pt x="8544" y="4256"/>
                </a:cubicBezTo>
                <a:cubicBezTo>
                  <a:pt x="8672" y="4384"/>
                  <a:pt x="8672" y="4576"/>
                  <a:pt x="8544" y="4704"/>
                </a:cubicBezTo>
                <a:lnTo>
                  <a:pt x="5568" y="7584"/>
                </a:lnTo>
                <a:cubicBezTo>
                  <a:pt x="5440" y="7712"/>
                  <a:pt x="5280" y="7776"/>
                  <a:pt x="5120" y="77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555744-6870-D9AD-7E8B-EE206C9D58BF}"/>
              </a:ext>
            </a:extLst>
          </p:cNvPr>
          <p:cNvSpPr/>
          <p:nvPr/>
        </p:nvSpPr>
        <p:spPr>
          <a:xfrm>
            <a:off x="471949" y="4809882"/>
            <a:ext cx="10773901" cy="781454"/>
          </a:xfrm>
          <a:prstGeom prst="rect">
            <a:avLst/>
          </a:prstGeom>
          <a:solidFill>
            <a:srgbClr val="F79976"/>
          </a:solidFill>
          <a:ln>
            <a:solidFill>
              <a:srgbClr val="F799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Persistence Layer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D82B6D-696D-35D9-D8F0-59C2BEAC5DC2}"/>
              </a:ext>
            </a:extLst>
          </p:cNvPr>
          <p:cNvSpPr/>
          <p:nvPr/>
        </p:nvSpPr>
        <p:spPr>
          <a:xfrm>
            <a:off x="3844413" y="4976811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26AAB"/>
                </a:solidFill>
              </a:rPr>
              <a:t>Component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2673AC-6720-EE38-7B0C-9C04C29D9FCA}"/>
              </a:ext>
            </a:extLst>
          </p:cNvPr>
          <p:cNvSpPr/>
          <p:nvPr/>
        </p:nvSpPr>
        <p:spPr>
          <a:xfrm>
            <a:off x="5658643" y="4976811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526AAB"/>
                </a:solidFill>
              </a:rPr>
              <a:t>Component</a:t>
            </a:r>
            <a:endParaRPr lang="en-US" dirty="0">
              <a:solidFill>
                <a:srgbClr val="526AAB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E67665-5574-9190-3467-02591F9C2F1E}"/>
              </a:ext>
            </a:extLst>
          </p:cNvPr>
          <p:cNvSpPr/>
          <p:nvPr/>
        </p:nvSpPr>
        <p:spPr>
          <a:xfrm>
            <a:off x="7364317" y="4971489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526AAB"/>
                </a:solidFill>
              </a:rPr>
              <a:t>Component</a:t>
            </a:r>
            <a:endParaRPr lang="en-US" dirty="0">
              <a:solidFill>
                <a:srgbClr val="526AA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4A822F-A0D0-2DD1-08C0-C2084A6E231F}"/>
              </a:ext>
            </a:extLst>
          </p:cNvPr>
          <p:cNvSpPr/>
          <p:nvPr/>
        </p:nvSpPr>
        <p:spPr>
          <a:xfrm>
            <a:off x="9313020" y="4966739"/>
            <a:ext cx="1369665" cy="4623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Closed</a:t>
            </a:r>
          </a:p>
        </p:txBody>
      </p:sp>
      <p:sp>
        <p:nvSpPr>
          <p:cNvPr id="3" name="矩形 42">
            <a:extLst>
              <a:ext uri="{FF2B5EF4-FFF2-40B4-BE49-F238E27FC236}">
                <a16:creationId xmlns:a16="http://schemas.microsoft.com/office/drawing/2014/main" id="{F3619946-B619-682E-D5D9-A3ED0D56F30C}"/>
              </a:ext>
            </a:extLst>
          </p:cNvPr>
          <p:cNvSpPr/>
          <p:nvPr/>
        </p:nvSpPr>
        <p:spPr>
          <a:xfrm>
            <a:off x="946150" y="102022"/>
            <a:ext cx="10299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04 </a:t>
            </a:r>
            <a:r>
              <a:rPr lang="en-US" altLang="zh-CN" sz="4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Layered Architecture</a:t>
            </a:r>
          </a:p>
          <a:p>
            <a:pPr algn="ctr"/>
            <a:endParaRPr lang="zh-CN" altLang="en-US" sz="40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42" name="Thought Bubble: Cloud 41">
            <a:extLst>
              <a:ext uri="{FF2B5EF4-FFF2-40B4-BE49-F238E27FC236}">
                <a16:creationId xmlns:a16="http://schemas.microsoft.com/office/drawing/2014/main" id="{A5DB776C-483E-0DB6-A9FF-BD83837023DF}"/>
              </a:ext>
            </a:extLst>
          </p:cNvPr>
          <p:cNvSpPr/>
          <p:nvPr/>
        </p:nvSpPr>
        <p:spPr>
          <a:xfrm>
            <a:off x="1081548" y="894232"/>
            <a:ext cx="8430302" cy="3629801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responsible for managing the storage and retrieval of data in a software application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3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: Shape 6"/>
          <p:cNvSpPr/>
          <p:nvPr/>
        </p:nvSpPr>
        <p:spPr>
          <a:xfrm>
            <a:off x="3031159" y="3866808"/>
            <a:ext cx="723900" cy="1314450"/>
          </a:xfrm>
          <a:custGeom>
            <a:avLst/>
            <a:gdLst>
              <a:gd name="connsiteX0" fmla="*/ 247650 w 723900"/>
              <a:gd name="connsiteY0" fmla="*/ 1314450 h 1314450"/>
              <a:gd name="connsiteX1" fmla="*/ 0 w 723900"/>
              <a:gd name="connsiteY1" fmla="*/ 1314450 h 1314450"/>
              <a:gd name="connsiteX2" fmla="*/ 478155 w 723900"/>
              <a:gd name="connsiteY2" fmla="*/ 0 h 1314450"/>
              <a:gd name="connsiteX3" fmla="*/ 725805 w 723900"/>
              <a:gd name="connsiteY3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00" h="1314450">
                <a:moveTo>
                  <a:pt x="247650" y="1314450"/>
                </a:moveTo>
                <a:lnTo>
                  <a:pt x="0" y="1314450"/>
                </a:lnTo>
                <a:lnTo>
                  <a:pt x="478155" y="0"/>
                </a:lnTo>
                <a:lnTo>
                  <a:pt x="72580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89" name="Freeform: Shape 7"/>
          <p:cNvSpPr/>
          <p:nvPr/>
        </p:nvSpPr>
        <p:spPr>
          <a:xfrm>
            <a:off x="5702921" y="3866808"/>
            <a:ext cx="723900" cy="1314450"/>
          </a:xfrm>
          <a:custGeom>
            <a:avLst/>
            <a:gdLst>
              <a:gd name="connsiteX0" fmla="*/ 247650 w 723900"/>
              <a:gd name="connsiteY0" fmla="*/ 1314450 h 1314450"/>
              <a:gd name="connsiteX1" fmla="*/ 0 w 723900"/>
              <a:gd name="connsiteY1" fmla="*/ 1314450 h 1314450"/>
              <a:gd name="connsiteX2" fmla="*/ 478155 w 723900"/>
              <a:gd name="connsiteY2" fmla="*/ 0 h 1314450"/>
              <a:gd name="connsiteX3" fmla="*/ 725805 w 723900"/>
              <a:gd name="connsiteY3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00" h="1314450">
                <a:moveTo>
                  <a:pt x="247650" y="1314450"/>
                </a:moveTo>
                <a:lnTo>
                  <a:pt x="0" y="1314450"/>
                </a:lnTo>
                <a:lnTo>
                  <a:pt x="478155" y="0"/>
                </a:lnTo>
                <a:lnTo>
                  <a:pt x="72580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90" name="Freeform: Shape 8"/>
          <p:cNvSpPr/>
          <p:nvPr/>
        </p:nvSpPr>
        <p:spPr>
          <a:xfrm>
            <a:off x="8374684" y="3866808"/>
            <a:ext cx="723900" cy="1314450"/>
          </a:xfrm>
          <a:custGeom>
            <a:avLst/>
            <a:gdLst>
              <a:gd name="connsiteX0" fmla="*/ 247650 w 723900"/>
              <a:gd name="connsiteY0" fmla="*/ 1314450 h 1314450"/>
              <a:gd name="connsiteX1" fmla="*/ 0 w 723900"/>
              <a:gd name="connsiteY1" fmla="*/ 1314450 h 1314450"/>
              <a:gd name="connsiteX2" fmla="*/ 478155 w 723900"/>
              <a:gd name="connsiteY2" fmla="*/ 0 h 1314450"/>
              <a:gd name="connsiteX3" fmla="*/ 725805 w 723900"/>
              <a:gd name="connsiteY3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00" h="1314450">
                <a:moveTo>
                  <a:pt x="247650" y="1314450"/>
                </a:moveTo>
                <a:lnTo>
                  <a:pt x="0" y="1314450"/>
                </a:lnTo>
                <a:lnTo>
                  <a:pt x="478155" y="0"/>
                </a:lnTo>
                <a:lnTo>
                  <a:pt x="72580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99" name="TextBox 21"/>
          <p:cNvSpPr txBox="1"/>
          <p:nvPr/>
        </p:nvSpPr>
        <p:spPr>
          <a:xfrm>
            <a:off x="1357428" y="4707937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0" name="TextBox 22"/>
          <p:cNvSpPr txBox="1"/>
          <p:nvPr/>
        </p:nvSpPr>
        <p:spPr>
          <a:xfrm>
            <a:off x="3919653" y="4707937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1" name="TextBox 23"/>
          <p:cNvSpPr txBox="1"/>
          <p:nvPr/>
        </p:nvSpPr>
        <p:spPr>
          <a:xfrm>
            <a:off x="6572266" y="4707937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2" name="TextBox 24"/>
          <p:cNvSpPr txBox="1"/>
          <p:nvPr/>
        </p:nvSpPr>
        <p:spPr>
          <a:xfrm>
            <a:off x="9098584" y="4707937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3" name="Oval 2"/>
          <p:cNvSpPr/>
          <p:nvPr/>
        </p:nvSpPr>
        <p:spPr>
          <a:xfrm>
            <a:off x="1918623" y="4254640"/>
            <a:ext cx="461713" cy="256286"/>
          </a:xfrm>
          <a:custGeom>
            <a:avLst/>
            <a:gdLst>
              <a:gd name="T0" fmla="*/ 2036 w 8756"/>
              <a:gd name="T1" fmla="*/ 640 h 4858"/>
              <a:gd name="T2" fmla="*/ 8436 w 8756"/>
              <a:gd name="T3" fmla="*/ 640 h 4858"/>
              <a:gd name="T4" fmla="*/ 8756 w 8756"/>
              <a:gd name="T5" fmla="*/ 320 h 4858"/>
              <a:gd name="T6" fmla="*/ 8436 w 8756"/>
              <a:gd name="T7" fmla="*/ 0 h 4858"/>
              <a:gd name="T8" fmla="*/ 2036 w 8756"/>
              <a:gd name="T9" fmla="*/ 0 h 4858"/>
              <a:gd name="T10" fmla="*/ 1716 w 8756"/>
              <a:gd name="T11" fmla="*/ 320 h 4858"/>
              <a:gd name="T12" fmla="*/ 2036 w 8756"/>
              <a:gd name="T13" fmla="*/ 640 h 4858"/>
              <a:gd name="T14" fmla="*/ 8436 w 8756"/>
              <a:gd name="T15" fmla="*/ 2112 h 4858"/>
              <a:gd name="T16" fmla="*/ 2036 w 8756"/>
              <a:gd name="T17" fmla="*/ 2112 h 4858"/>
              <a:gd name="T18" fmla="*/ 1716 w 8756"/>
              <a:gd name="T19" fmla="*/ 2432 h 4858"/>
              <a:gd name="T20" fmla="*/ 2036 w 8756"/>
              <a:gd name="T21" fmla="*/ 2752 h 4858"/>
              <a:gd name="T22" fmla="*/ 8436 w 8756"/>
              <a:gd name="T23" fmla="*/ 2752 h 4858"/>
              <a:gd name="T24" fmla="*/ 8756 w 8756"/>
              <a:gd name="T25" fmla="*/ 2432 h 4858"/>
              <a:gd name="T26" fmla="*/ 8436 w 8756"/>
              <a:gd name="T27" fmla="*/ 2112 h 4858"/>
              <a:gd name="T28" fmla="*/ 8436 w 8756"/>
              <a:gd name="T29" fmla="*/ 4218 h 4858"/>
              <a:gd name="T30" fmla="*/ 2036 w 8756"/>
              <a:gd name="T31" fmla="*/ 4218 h 4858"/>
              <a:gd name="T32" fmla="*/ 1716 w 8756"/>
              <a:gd name="T33" fmla="*/ 4538 h 4858"/>
              <a:gd name="T34" fmla="*/ 2036 w 8756"/>
              <a:gd name="T35" fmla="*/ 4858 h 4858"/>
              <a:gd name="T36" fmla="*/ 8436 w 8756"/>
              <a:gd name="T37" fmla="*/ 4858 h 4858"/>
              <a:gd name="T38" fmla="*/ 8756 w 8756"/>
              <a:gd name="T39" fmla="*/ 4538 h 4858"/>
              <a:gd name="T40" fmla="*/ 8436 w 8756"/>
              <a:gd name="T41" fmla="*/ 4218 h 4858"/>
              <a:gd name="T42" fmla="*/ 640 w 8756"/>
              <a:gd name="T43" fmla="*/ 0 h 4858"/>
              <a:gd name="T44" fmla="*/ 320 w 8756"/>
              <a:gd name="T45" fmla="*/ 0 h 4858"/>
              <a:gd name="T46" fmla="*/ 0 w 8756"/>
              <a:gd name="T47" fmla="*/ 320 h 4858"/>
              <a:gd name="T48" fmla="*/ 320 w 8756"/>
              <a:gd name="T49" fmla="*/ 640 h 4858"/>
              <a:gd name="T50" fmla="*/ 640 w 8756"/>
              <a:gd name="T51" fmla="*/ 640 h 4858"/>
              <a:gd name="T52" fmla="*/ 960 w 8756"/>
              <a:gd name="T53" fmla="*/ 320 h 4858"/>
              <a:gd name="T54" fmla="*/ 640 w 8756"/>
              <a:gd name="T55" fmla="*/ 0 h 4858"/>
              <a:gd name="T56" fmla="*/ 640 w 8756"/>
              <a:gd name="T57" fmla="*/ 2112 h 4858"/>
              <a:gd name="T58" fmla="*/ 320 w 8756"/>
              <a:gd name="T59" fmla="*/ 2112 h 4858"/>
              <a:gd name="T60" fmla="*/ 0 w 8756"/>
              <a:gd name="T61" fmla="*/ 2432 h 4858"/>
              <a:gd name="T62" fmla="*/ 320 w 8756"/>
              <a:gd name="T63" fmla="*/ 2752 h 4858"/>
              <a:gd name="T64" fmla="*/ 640 w 8756"/>
              <a:gd name="T65" fmla="*/ 2752 h 4858"/>
              <a:gd name="T66" fmla="*/ 960 w 8756"/>
              <a:gd name="T67" fmla="*/ 2432 h 4858"/>
              <a:gd name="T68" fmla="*/ 640 w 8756"/>
              <a:gd name="T69" fmla="*/ 2112 h 4858"/>
              <a:gd name="T70" fmla="*/ 640 w 8756"/>
              <a:gd name="T71" fmla="*/ 4218 h 4858"/>
              <a:gd name="T72" fmla="*/ 320 w 8756"/>
              <a:gd name="T73" fmla="*/ 4218 h 4858"/>
              <a:gd name="T74" fmla="*/ 0 w 8756"/>
              <a:gd name="T75" fmla="*/ 4538 h 4858"/>
              <a:gd name="T76" fmla="*/ 320 w 8756"/>
              <a:gd name="T77" fmla="*/ 4858 h 4858"/>
              <a:gd name="T78" fmla="*/ 640 w 8756"/>
              <a:gd name="T79" fmla="*/ 4858 h 4858"/>
              <a:gd name="T80" fmla="*/ 960 w 8756"/>
              <a:gd name="T81" fmla="*/ 4538 h 4858"/>
              <a:gd name="T82" fmla="*/ 640 w 8756"/>
              <a:gd name="T83" fmla="*/ 4218 h 4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756" h="4858">
                <a:moveTo>
                  <a:pt x="2036" y="640"/>
                </a:moveTo>
                <a:lnTo>
                  <a:pt x="8436" y="640"/>
                </a:lnTo>
                <a:cubicBezTo>
                  <a:pt x="8612" y="640"/>
                  <a:pt x="8756" y="497"/>
                  <a:pt x="8756" y="320"/>
                </a:cubicBezTo>
                <a:cubicBezTo>
                  <a:pt x="8756" y="143"/>
                  <a:pt x="8612" y="0"/>
                  <a:pt x="8436" y="0"/>
                </a:cubicBezTo>
                <a:lnTo>
                  <a:pt x="2036" y="0"/>
                </a:lnTo>
                <a:cubicBezTo>
                  <a:pt x="1859" y="0"/>
                  <a:pt x="1716" y="143"/>
                  <a:pt x="1716" y="320"/>
                </a:cubicBezTo>
                <a:cubicBezTo>
                  <a:pt x="1716" y="497"/>
                  <a:pt x="1859" y="640"/>
                  <a:pt x="2036" y="640"/>
                </a:cubicBezTo>
                <a:close/>
                <a:moveTo>
                  <a:pt x="8436" y="2112"/>
                </a:moveTo>
                <a:lnTo>
                  <a:pt x="2036" y="2112"/>
                </a:lnTo>
                <a:cubicBezTo>
                  <a:pt x="1859" y="2112"/>
                  <a:pt x="1716" y="2255"/>
                  <a:pt x="1716" y="2432"/>
                </a:cubicBezTo>
                <a:cubicBezTo>
                  <a:pt x="1716" y="2609"/>
                  <a:pt x="1859" y="2752"/>
                  <a:pt x="2036" y="2752"/>
                </a:cubicBezTo>
                <a:lnTo>
                  <a:pt x="8436" y="2752"/>
                </a:lnTo>
                <a:cubicBezTo>
                  <a:pt x="8612" y="2752"/>
                  <a:pt x="8756" y="2609"/>
                  <a:pt x="8756" y="2432"/>
                </a:cubicBezTo>
                <a:cubicBezTo>
                  <a:pt x="8756" y="2255"/>
                  <a:pt x="8612" y="2112"/>
                  <a:pt x="8436" y="2112"/>
                </a:cubicBezTo>
                <a:close/>
                <a:moveTo>
                  <a:pt x="8436" y="4218"/>
                </a:moveTo>
                <a:lnTo>
                  <a:pt x="2036" y="4218"/>
                </a:lnTo>
                <a:cubicBezTo>
                  <a:pt x="1859" y="4218"/>
                  <a:pt x="1716" y="4361"/>
                  <a:pt x="1716" y="4538"/>
                </a:cubicBezTo>
                <a:cubicBezTo>
                  <a:pt x="1716" y="4714"/>
                  <a:pt x="1859" y="4858"/>
                  <a:pt x="2036" y="4858"/>
                </a:cubicBezTo>
                <a:lnTo>
                  <a:pt x="8436" y="4858"/>
                </a:lnTo>
                <a:cubicBezTo>
                  <a:pt x="8612" y="4858"/>
                  <a:pt x="8756" y="4714"/>
                  <a:pt x="8756" y="4538"/>
                </a:cubicBezTo>
                <a:cubicBezTo>
                  <a:pt x="8756" y="4361"/>
                  <a:pt x="8612" y="4218"/>
                  <a:pt x="8436" y="4218"/>
                </a:cubicBezTo>
                <a:close/>
                <a:moveTo>
                  <a:pt x="640" y="0"/>
                </a:moveTo>
                <a:lnTo>
                  <a:pt x="320" y="0"/>
                </a:lnTo>
                <a:cubicBezTo>
                  <a:pt x="144" y="0"/>
                  <a:pt x="0" y="143"/>
                  <a:pt x="0" y="320"/>
                </a:cubicBezTo>
                <a:cubicBezTo>
                  <a:pt x="0" y="497"/>
                  <a:pt x="144" y="640"/>
                  <a:pt x="320" y="640"/>
                </a:cubicBezTo>
                <a:lnTo>
                  <a:pt x="640" y="640"/>
                </a:lnTo>
                <a:cubicBezTo>
                  <a:pt x="817" y="640"/>
                  <a:pt x="960" y="497"/>
                  <a:pt x="960" y="320"/>
                </a:cubicBezTo>
                <a:cubicBezTo>
                  <a:pt x="960" y="143"/>
                  <a:pt x="817" y="0"/>
                  <a:pt x="640" y="0"/>
                </a:cubicBezTo>
                <a:close/>
                <a:moveTo>
                  <a:pt x="640" y="2112"/>
                </a:moveTo>
                <a:lnTo>
                  <a:pt x="320" y="2112"/>
                </a:lnTo>
                <a:cubicBezTo>
                  <a:pt x="144" y="2112"/>
                  <a:pt x="0" y="2255"/>
                  <a:pt x="0" y="2432"/>
                </a:cubicBezTo>
                <a:cubicBezTo>
                  <a:pt x="0" y="2609"/>
                  <a:pt x="144" y="2752"/>
                  <a:pt x="320" y="2752"/>
                </a:cubicBezTo>
                <a:lnTo>
                  <a:pt x="640" y="2752"/>
                </a:lnTo>
                <a:cubicBezTo>
                  <a:pt x="817" y="2752"/>
                  <a:pt x="960" y="2609"/>
                  <a:pt x="960" y="2432"/>
                </a:cubicBezTo>
                <a:cubicBezTo>
                  <a:pt x="960" y="2255"/>
                  <a:pt x="817" y="2112"/>
                  <a:pt x="640" y="2112"/>
                </a:cubicBezTo>
                <a:close/>
                <a:moveTo>
                  <a:pt x="640" y="4218"/>
                </a:moveTo>
                <a:lnTo>
                  <a:pt x="320" y="4218"/>
                </a:lnTo>
                <a:cubicBezTo>
                  <a:pt x="144" y="4218"/>
                  <a:pt x="0" y="4361"/>
                  <a:pt x="0" y="4538"/>
                </a:cubicBezTo>
                <a:cubicBezTo>
                  <a:pt x="0" y="4714"/>
                  <a:pt x="144" y="4858"/>
                  <a:pt x="320" y="4858"/>
                </a:cubicBezTo>
                <a:lnTo>
                  <a:pt x="640" y="4858"/>
                </a:lnTo>
                <a:cubicBezTo>
                  <a:pt x="817" y="4858"/>
                  <a:pt x="960" y="4714"/>
                  <a:pt x="960" y="4538"/>
                </a:cubicBezTo>
                <a:cubicBezTo>
                  <a:pt x="960" y="4361"/>
                  <a:pt x="817" y="4218"/>
                  <a:pt x="640" y="4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4" name="Oval 2"/>
          <p:cNvSpPr/>
          <p:nvPr/>
        </p:nvSpPr>
        <p:spPr>
          <a:xfrm>
            <a:off x="4493256" y="4151927"/>
            <a:ext cx="461713" cy="461713"/>
          </a:xfrm>
          <a:custGeom>
            <a:avLst/>
            <a:gdLst>
              <a:gd name="T0" fmla="*/ 6400 w 12800"/>
              <a:gd name="T1" fmla="*/ 640 h 12800"/>
              <a:gd name="T2" fmla="*/ 12160 w 12800"/>
              <a:gd name="T3" fmla="*/ 6400 h 12800"/>
              <a:gd name="T4" fmla="*/ 6400 w 12800"/>
              <a:gd name="T5" fmla="*/ 12160 h 12800"/>
              <a:gd name="T6" fmla="*/ 640 w 12800"/>
              <a:gd name="T7" fmla="*/ 6400 h 12800"/>
              <a:gd name="T8" fmla="*/ 6400 w 12800"/>
              <a:gd name="T9" fmla="*/ 640 h 12800"/>
              <a:gd name="T10" fmla="*/ 6400 w 12800"/>
              <a:gd name="T11" fmla="*/ 0 h 12800"/>
              <a:gd name="T12" fmla="*/ 0 w 12800"/>
              <a:gd name="T13" fmla="*/ 6400 h 12800"/>
              <a:gd name="T14" fmla="*/ 6400 w 12800"/>
              <a:gd name="T15" fmla="*/ 12800 h 12800"/>
              <a:gd name="T16" fmla="*/ 12800 w 12800"/>
              <a:gd name="T17" fmla="*/ 6400 h 12800"/>
              <a:gd name="T18" fmla="*/ 6400 w 12800"/>
              <a:gd name="T19" fmla="*/ 0 h 12800"/>
              <a:gd name="T20" fmla="*/ 6400 w 12800"/>
              <a:gd name="T21" fmla="*/ 0 h 12800"/>
              <a:gd name="T22" fmla="*/ 5974 w 12800"/>
              <a:gd name="T23" fmla="*/ 8000 h 12800"/>
              <a:gd name="T24" fmla="*/ 5970 w 12800"/>
              <a:gd name="T25" fmla="*/ 7764 h 12800"/>
              <a:gd name="T26" fmla="*/ 6110 w 12800"/>
              <a:gd name="T27" fmla="*/ 6914 h 12800"/>
              <a:gd name="T28" fmla="*/ 6443 w 12800"/>
              <a:gd name="T29" fmla="*/ 6370 h 12800"/>
              <a:gd name="T30" fmla="*/ 7050 w 12800"/>
              <a:gd name="T31" fmla="*/ 5784 h 12800"/>
              <a:gd name="T32" fmla="*/ 7620 w 12800"/>
              <a:gd name="T33" fmla="*/ 5168 h 12800"/>
              <a:gd name="T34" fmla="*/ 7751 w 12800"/>
              <a:gd name="T35" fmla="*/ 4666 h 12800"/>
              <a:gd name="T36" fmla="*/ 7367 w 12800"/>
              <a:gd name="T37" fmla="*/ 3802 h 12800"/>
              <a:gd name="T38" fmla="*/ 6424 w 12800"/>
              <a:gd name="T39" fmla="*/ 3429 h 12800"/>
              <a:gd name="T40" fmla="*/ 5524 w 12800"/>
              <a:gd name="T41" fmla="*/ 3766 h 12800"/>
              <a:gd name="T42" fmla="*/ 5050 w 12800"/>
              <a:gd name="T43" fmla="*/ 4822 h 12800"/>
              <a:gd name="T44" fmla="*/ 4183 w 12800"/>
              <a:gd name="T45" fmla="*/ 4718 h 12800"/>
              <a:gd name="T46" fmla="*/ 4879 w 12800"/>
              <a:gd name="T47" fmla="*/ 3246 h 12800"/>
              <a:gd name="T48" fmla="*/ 6409 w 12800"/>
              <a:gd name="T49" fmla="*/ 2736 h 12800"/>
              <a:gd name="T50" fmla="*/ 8017 w 12800"/>
              <a:gd name="T51" fmla="*/ 3285 h 12800"/>
              <a:gd name="T52" fmla="*/ 8617 w 12800"/>
              <a:gd name="T53" fmla="*/ 4611 h 12800"/>
              <a:gd name="T54" fmla="*/ 8406 w 12800"/>
              <a:gd name="T55" fmla="*/ 5441 h 12800"/>
              <a:gd name="T56" fmla="*/ 7581 w 12800"/>
              <a:gd name="T57" fmla="*/ 6364 h 12800"/>
              <a:gd name="T58" fmla="*/ 7042 w 12800"/>
              <a:gd name="T59" fmla="*/ 6903 h 12800"/>
              <a:gd name="T60" fmla="*/ 6855 w 12800"/>
              <a:gd name="T61" fmla="*/ 7285 h 12800"/>
              <a:gd name="T62" fmla="*/ 6785 w 12800"/>
              <a:gd name="T63" fmla="*/ 8000 h 12800"/>
              <a:gd name="T64" fmla="*/ 5974 w 12800"/>
              <a:gd name="T65" fmla="*/ 8000 h 12800"/>
              <a:gd name="T66" fmla="*/ 5998 w 12800"/>
              <a:gd name="T67" fmla="*/ 9605 h 12800"/>
              <a:gd name="T68" fmla="*/ 5998 w 12800"/>
              <a:gd name="T69" fmla="*/ 8802 h 12800"/>
              <a:gd name="T70" fmla="*/ 6801 w 12800"/>
              <a:gd name="T71" fmla="*/ 8802 h 12800"/>
              <a:gd name="T72" fmla="*/ 6801 w 12800"/>
              <a:gd name="T73" fmla="*/ 9605 h 12800"/>
              <a:gd name="T74" fmla="*/ 5998 w 12800"/>
              <a:gd name="T75" fmla="*/ 9605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00" h="12800">
                <a:moveTo>
                  <a:pt x="6400" y="640"/>
                </a:moveTo>
                <a:cubicBezTo>
                  <a:pt x="9576" y="640"/>
                  <a:pt x="12160" y="3224"/>
                  <a:pt x="12160" y="6400"/>
                </a:cubicBezTo>
                <a:cubicBezTo>
                  <a:pt x="12160" y="9576"/>
                  <a:pt x="9576" y="12160"/>
                  <a:pt x="6400" y="12160"/>
                </a:cubicBezTo>
                <a:cubicBezTo>
                  <a:pt x="3224" y="12160"/>
                  <a:pt x="640" y="9576"/>
                  <a:pt x="640" y="6400"/>
                </a:cubicBezTo>
                <a:cubicBezTo>
                  <a:pt x="640" y="3224"/>
                  <a:pt x="3224" y="640"/>
                  <a:pt x="6400" y="640"/>
                </a:cubicBezTo>
                <a:close/>
                <a:moveTo>
                  <a:pt x="6400" y="0"/>
                </a:moveTo>
                <a:cubicBezTo>
                  <a:pt x="2866" y="0"/>
                  <a:pt x="0" y="2866"/>
                  <a:pt x="0" y="6400"/>
                </a:cubicBezTo>
                <a:cubicBezTo>
                  <a:pt x="0" y="9934"/>
                  <a:pt x="2866" y="12800"/>
                  <a:pt x="6400" y="12800"/>
                </a:cubicBezTo>
                <a:cubicBezTo>
                  <a:pt x="9934" y="12800"/>
                  <a:pt x="12800" y="9934"/>
                  <a:pt x="12800" y="6400"/>
                </a:cubicBezTo>
                <a:cubicBezTo>
                  <a:pt x="12800" y="2866"/>
                  <a:pt x="9934" y="0"/>
                  <a:pt x="6400" y="0"/>
                </a:cubicBezTo>
                <a:close/>
                <a:moveTo>
                  <a:pt x="6400" y="0"/>
                </a:moveTo>
                <a:close/>
                <a:moveTo>
                  <a:pt x="5974" y="8000"/>
                </a:moveTo>
                <a:cubicBezTo>
                  <a:pt x="5970" y="8000"/>
                  <a:pt x="5970" y="7820"/>
                  <a:pt x="5970" y="7764"/>
                </a:cubicBezTo>
                <a:cubicBezTo>
                  <a:pt x="5970" y="7433"/>
                  <a:pt x="6017" y="7155"/>
                  <a:pt x="6110" y="6914"/>
                </a:cubicBezTo>
                <a:cubicBezTo>
                  <a:pt x="6179" y="6733"/>
                  <a:pt x="6290" y="6554"/>
                  <a:pt x="6443" y="6370"/>
                </a:cubicBezTo>
                <a:cubicBezTo>
                  <a:pt x="6556" y="6235"/>
                  <a:pt x="6758" y="6042"/>
                  <a:pt x="7050" y="5784"/>
                </a:cubicBezTo>
                <a:cubicBezTo>
                  <a:pt x="7342" y="5526"/>
                  <a:pt x="7533" y="5322"/>
                  <a:pt x="7620" y="5168"/>
                </a:cubicBezTo>
                <a:cubicBezTo>
                  <a:pt x="7706" y="5014"/>
                  <a:pt x="7751" y="4848"/>
                  <a:pt x="7751" y="4666"/>
                </a:cubicBezTo>
                <a:cubicBezTo>
                  <a:pt x="7751" y="4338"/>
                  <a:pt x="7623" y="4050"/>
                  <a:pt x="7367" y="3802"/>
                </a:cubicBezTo>
                <a:cubicBezTo>
                  <a:pt x="7111" y="3554"/>
                  <a:pt x="6796" y="3429"/>
                  <a:pt x="6424" y="3429"/>
                </a:cubicBezTo>
                <a:cubicBezTo>
                  <a:pt x="6065" y="3429"/>
                  <a:pt x="5765" y="3542"/>
                  <a:pt x="5524" y="3766"/>
                </a:cubicBezTo>
                <a:cubicBezTo>
                  <a:pt x="5282" y="3992"/>
                  <a:pt x="5125" y="4344"/>
                  <a:pt x="5050" y="4822"/>
                </a:cubicBezTo>
                <a:lnTo>
                  <a:pt x="4183" y="4718"/>
                </a:lnTo>
                <a:cubicBezTo>
                  <a:pt x="4262" y="4078"/>
                  <a:pt x="4494" y="3587"/>
                  <a:pt x="4879" y="3246"/>
                </a:cubicBezTo>
                <a:cubicBezTo>
                  <a:pt x="5265" y="2906"/>
                  <a:pt x="5774" y="2736"/>
                  <a:pt x="6409" y="2736"/>
                </a:cubicBezTo>
                <a:cubicBezTo>
                  <a:pt x="7081" y="2736"/>
                  <a:pt x="7617" y="2919"/>
                  <a:pt x="8017" y="3285"/>
                </a:cubicBezTo>
                <a:cubicBezTo>
                  <a:pt x="8417" y="3650"/>
                  <a:pt x="8617" y="4093"/>
                  <a:pt x="8617" y="4611"/>
                </a:cubicBezTo>
                <a:cubicBezTo>
                  <a:pt x="8617" y="4911"/>
                  <a:pt x="8546" y="5188"/>
                  <a:pt x="8406" y="5441"/>
                </a:cubicBezTo>
                <a:cubicBezTo>
                  <a:pt x="8265" y="5694"/>
                  <a:pt x="7990" y="6002"/>
                  <a:pt x="7581" y="6364"/>
                </a:cubicBezTo>
                <a:cubicBezTo>
                  <a:pt x="7306" y="6608"/>
                  <a:pt x="7126" y="6787"/>
                  <a:pt x="7042" y="6903"/>
                </a:cubicBezTo>
                <a:cubicBezTo>
                  <a:pt x="6958" y="7019"/>
                  <a:pt x="6895" y="7134"/>
                  <a:pt x="6855" y="7285"/>
                </a:cubicBezTo>
                <a:cubicBezTo>
                  <a:pt x="6814" y="7436"/>
                  <a:pt x="6790" y="8000"/>
                  <a:pt x="6785" y="8000"/>
                </a:cubicBezTo>
                <a:lnTo>
                  <a:pt x="5974" y="8000"/>
                </a:lnTo>
                <a:close/>
                <a:moveTo>
                  <a:pt x="5998" y="9605"/>
                </a:moveTo>
                <a:lnTo>
                  <a:pt x="5998" y="8802"/>
                </a:lnTo>
                <a:lnTo>
                  <a:pt x="6801" y="8802"/>
                </a:lnTo>
                <a:lnTo>
                  <a:pt x="6801" y="9605"/>
                </a:lnTo>
                <a:lnTo>
                  <a:pt x="5998" y="96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5" name="Oval 2"/>
          <p:cNvSpPr/>
          <p:nvPr/>
        </p:nvSpPr>
        <p:spPr>
          <a:xfrm>
            <a:off x="7146732" y="4151927"/>
            <a:ext cx="453748" cy="461713"/>
          </a:xfrm>
          <a:custGeom>
            <a:avLst/>
            <a:gdLst>
              <a:gd name="T0" fmla="*/ 10113 w 12579"/>
              <a:gd name="T1" fmla="*/ 1662 h 12800"/>
              <a:gd name="T2" fmla="*/ 6151 w 12579"/>
              <a:gd name="T3" fmla="*/ 0 h 12800"/>
              <a:gd name="T4" fmla="*/ 2189 w 12579"/>
              <a:gd name="T5" fmla="*/ 1662 h 12800"/>
              <a:gd name="T6" fmla="*/ 2189 w 12579"/>
              <a:gd name="T7" fmla="*/ 9669 h 12800"/>
              <a:gd name="T8" fmla="*/ 6151 w 12579"/>
              <a:gd name="T9" fmla="*/ 11332 h 12800"/>
              <a:gd name="T10" fmla="*/ 10113 w 12579"/>
              <a:gd name="T11" fmla="*/ 9669 h 12800"/>
              <a:gd name="T12" fmla="*/ 10113 w 12579"/>
              <a:gd name="T13" fmla="*/ 1662 h 12800"/>
              <a:gd name="T14" fmla="*/ 6151 w 12579"/>
              <a:gd name="T15" fmla="*/ 10611 h 12800"/>
              <a:gd name="T16" fmla="*/ 2688 w 12579"/>
              <a:gd name="T17" fmla="*/ 9171 h 12800"/>
              <a:gd name="T18" fmla="*/ 2688 w 12579"/>
              <a:gd name="T19" fmla="*/ 2161 h 12800"/>
              <a:gd name="T20" fmla="*/ 6151 w 12579"/>
              <a:gd name="T21" fmla="*/ 720 h 12800"/>
              <a:gd name="T22" fmla="*/ 9614 w 12579"/>
              <a:gd name="T23" fmla="*/ 2161 h 12800"/>
              <a:gd name="T24" fmla="*/ 9614 w 12579"/>
              <a:gd name="T25" fmla="*/ 9171 h 12800"/>
              <a:gd name="T26" fmla="*/ 6151 w 12579"/>
              <a:gd name="T27" fmla="*/ 10611 h 12800"/>
              <a:gd name="T28" fmla="*/ 12440 w 12579"/>
              <a:gd name="T29" fmla="*/ 12163 h 12800"/>
              <a:gd name="T30" fmla="*/ 10695 w 12579"/>
              <a:gd name="T31" fmla="*/ 10417 h 12800"/>
              <a:gd name="T32" fmla="*/ 10196 w 12579"/>
              <a:gd name="T33" fmla="*/ 10417 h 12800"/>
              <a:gd name="T34" fmla="*/ 10196 w 12579"/>
              <a:gd name="T35" fmla="*/ 10916 h 12800"/>
              <a:gd name="T36" fmla="*/ 11942 w 12579"/>
              <a:gd name="T37" fmla="*/ 12689 h 12800"/>
              <a:gd name="T38" fmla="*/ 12191 w 12579"/>
              <a:gd name="T39" fmla="*/ 12800 h 12800"/>
              <a:gd name="T40" fmla="*/ 12440 w 12579"/>
              <a:gd name="T41" fmla="*/ 12689 h 12800"/>
              <a:gd name="T42" fmla="*/ 12440 w 12579"/>
              <a:gd name="T43" fmla="*/ 12163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579" h="12800">
                <a:moveTo>
                  <a:pt x="10113" y="1662"/>
                </a:moveTo>
                <a:cubicBezTo>
                  <a:pt x="9060" y="582"/>
                  <a:pt x="7647" y="0"/>
                  <a:pt x="6151" y="0"/>
                </a:cubicBezTo>
                <a:cubicBezTo>
                  <a:pt x="4655" y="0"/>
                  <a:pt x="3242" y="582"/>
                  <a:pt x="2189" y="1662"/>
                </a:cubicBezTo>
                <a:cubicBezTo>
                  <a:pt x="0" y="3879"/>
                  <a:pt x="0" y="7453"/>
                  <a:pt x="2189" y="9669"/>
                </a:cubicBezTo>
                <a:cubicBezTo>
                  <a:pt x="3242" y="10750"/>
                  <a:pt x="4655" y="11332"/>
                  <a:pt x="6151" y="11332"/>
                </a:cubicBezTo>
                <a:cubicBezTo>
                  <a:pt x="7647" y="11332"/>
                  <a:pt x="9060" y="10750"/>
                  <a:pt x="10113" y="9669"/>
                </a:cubicBezTo>
                <a:cubicBezTo>
                  <a:pt x="12302" y="7453"/>
                  <a:pt x="12302" y="3879"/>
                  <a:pt x="10113" y="1662"/>
                </a:cubicBezTo>
                <a:close/>
                <a:moveTo>
                  <a:pt x="6151" y="10611"/>
                </a:moveTo>
                <a:cubicBezTo>
                  <a:pt x="4849" y="10611"/>
                  <a:pt x="3602" y="10085"/>
                  <a:pt x="2688" y="9171"/>
                </a:cubicBezTo>
                <a:cubicBezTo>
                  <a:pt x="776" y="7231"/>
                  <a:pt x="776" y="4100"/>
                  <a:pt x="2688" y="2161"/>
                </a:cubicBezTo>
                <a:cubicBezTo>
                  <a:pt x="3602" y="1219"/>
                  <a:pt x="4849" y="720"/>
                  <a:pt x="6151" y="720"/>
                </a:cubicBezTo>
                <a:cubicBezTo>
                  <a:pt x="7453" y="720"/>
                  <a:pt x="8700" y="1247"/>
                  <a:pt x="9614" y="2161"/>
                </a:cubicBezTo>
                <a:cubicBezTo>
                  <a:pt x="11526" y="4100"/>
                  <a:pt x="11526" y="7231"/>
                  <a:pt x="9614" y="9171"/>
                </a:cubicBezTo>
                <a:cubicBezTo>
                  <a:pt x="8700" y="10113"/>
                  <a:pt x="7453" y="10611"/>
                  <a:pt x="6151" y="10611"/>
                </a:cubicBezTo>
                <a:close/>
                <a:moveTo>
                  <a:pt x="12440" y="12163"/>
                </a:moveTo>
                <a:lnTo>
                  <a:pt x="10695" y="10417"/>
                </a:lnTo>
                <a:cubicBezTo>
                  <a:pt x="10556" y="10279"/>
                  <a:pt x="10335" y="10279"/>
                  <a:pt x="10196" y="10417"/>
                </a:cubicBezTo>
                <a:cubicBezTo>
                  <a:pt x="10058" y="10556"/>
                  <a:pt x="10058" y="10777"/>
                  <a:pt x="10196" y="10916"/>
                </a:cubicBezTo>
                <a:lnTo>
                  <a:pt x="11942" y="12689"/>
                </a:lnTo>
                <a:cubicBezTo>
                  <a:pt x="11997" y="12745"/>
                  <a:pt x="12108" y="12800"/>
                  <a:pt x="12191" y="12800"/>
                </a:cubicBezTo>
                <a:cubicBezTo>
                  <a:pt x="12274" y="12800"/>
                  <a:pt x="12357" y="12772"/>
                  <a:pt x="12440" y="12689"/>
                </a:cubicBezTo>
                <a:cubicBezTo>
                  <a:pt x="12579" y="12523"/>
                  <a:pt x="12579" y="12301"/>
                  <a:pt x="12440" y="121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6" name="Oval 2"/>
          <p:cNvSpPr/>
          <p:nvPr/>
        </p:nvSpPr>
        <p:spPr>
          <a:xfrm>
            <a:off x="9659821" y="4151927"/>
            <a:ext cx="461629" cy="461713"/>
          </a:xfrm>
          <a:custGeom>
            <a:avLst/>
            <a:gdLst>
              <a:gd name="T0" fmla="*/ 5760 w 11520"/>
              <a:gd name="T1" fmla="*/ 0 h 11520"/>
              <a:gd name="T2" fmla="*/ 0 w 11520"/>
              <a:gd name="T3" fmla="*/ 5760 h 11520"/>
              <a:gd name="T4" fmla="*/ 5760 w 11520"/>
              <a:gd name="T5" fmla="*/ 11520 h 11520"/>
              <a:gd name="T6" fmla="*/ 11520 w 11520"/>
              <a:gd name="T7" fmla="*/ 5760 h 11520"/>
              <a:gd name="T8" fmla="*/ 5760 w 11520"/>
              <a:gd name="T9" fmla="*/ 0 h 11520"/>
              <a:gd name="T10" fmla="*/ 5760 w 11520"/>
              <a:gd name="T11" fmla="*/ 10880 h 11520"/>
              <a:gd name="T12" fmla="*/ 640 w 11520"/>
              <a:gd name="T13" fmla="*/ 5760 h 11520"/>
              <a:gd name="T14" fmla="*/ 5760 w 11520"/>
              <a:gd name="T15" fmla="*/ 640 h 11520"/>
              <a:gd name="T16" fmla="*/ 10880 w 11520"/>
              <a:gd name="T17" fmla="*/ 5760 h 11520"/>
              <a:gd name="T18" fmla="*/ 5760 w 11520"/>
              <a:gd name="T19" fmla="*/ 10880 h 11520"/>
              <a:gd name="T20" fmla="*/ 5120 w 11520"/>
              <a:gd name="T21" fmla="*/ 7776 h 11520"/>
              <a:gd name="T22" fmla="*/ 4672 w 11520"/>
              <a:gd name="T23" fmla="*/ 7584 h 11520"/>
              <a:gd name="T24" fmla="*/ 2976 w 11520"/>
              <a:gd name="T25" fmla="*/ 5984 h 11520"/>
              <a:gd name="T26" fmla="*/ 2976 w 11520"/>
              <a:gd name="T27" fmla="*/ 5536 h 11520"/>
              <a:gd name="T28" fmla="*/ 3424 w 11520"/>
              <a:gd name="T29" fmla="*/ 5536 h 11520"/>
              <a:gd name="T30" fmla="*/ 5120 w 11520"/>
              <a:gd name="T31" fmla="*/ 7136 h 11520"/>
              <a:gd name="T32" fmla="*/ 8096 w 11520"/>
              <a:gd name="T33" fmla="*/ 4256 h 11520"/>
              <a:gd name="T34" fmla="*/ 8544 w 11520"/>
              <a:gd name="T35" fmla="*/ 4256 h 11520"/>
              <a:gd name="T36" fmla="*/ 8544 w 11520"/>
              <a:gd name="T37" fmla="*/ 4704 h 11520"/>
              <a:gd name="T38" fmla="*/ 5568 w 11520"/>
              <a:gd name="T39" fmla="*/ 7584 h 11520"/>
              <a:gd name="T40" fmla="*/ 5120 w 11520"/>
              <a:gd name="T41" fmla="*/ 7776 h 1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520" h="11520">
                <a:moveTo>
                  <a:pt x="5760" y="0"/>
                </a:moveTo>
                <a:cubicBezTo>
                  <a:pt x="2592" y="0"/>
                  <a:pt x="0" y="2592"/>
                  <a:pt x="0" y="5760"/>
                </a:cubicBezTo>
                <a:cubicBezTo>
                  <a:pt x="0" y="8928"/>
                  <a:pt x="2592" y="11520"/>
                  <a:pt x="5760" y="11520"/>
                </a:cubicBezTo>
                <a:cubicBezTo>
                  <a:pt x="8928" y="11520"/>
                  <a:pt x="11520" y="8928"/>
                  <a:pt x="11520" y="5760"/>
                </a:cubicBezTo>
                <a:cubicBezTo>
                  <a:pt x="11520" y="2592"/>
                  <a:pt x="8928" y="0"/>
                  <a:pt x="5760" y="0"/>
                </a:cubicBezTo>
                <a:close/>
                <a:moveTo>
                  <a:pt x="5760" y="10880"/>
                </a:moveTo>
                <a:cubicBezTo>
                  <a:pt x="2944" y="10880"/>
                  <a:pt x="640" y="8576"/>
                  <a:pt x="640" y="5760"/>
                </a:cubicBezTo>
                <a:cubicBezTo>
                  <a:pt x="640" y="2944"/>
                  <a:pt x="2944" y="640"/>
                  <a:pt x="5760" y="640"/>
                </a:cubicBezTo>
                <a:cubicBezTo>
                  <a:pt x="8576" y="640"/>
                  <a:pt x="10880" y="2944"/>
                  <a:pt x="10880" y="5760"/>
                </a:cubicBezTo>
                <a:cubicBezTo>
                  <a:pt x="10880" y="8576"/>
                  <a:pt x="8576" y="10880"/>
                  <a:pt x="5760" y="10880"/>
                </a:cubicBezTo>
                <a:close/>
                <a:moveTo>
                  <a:pt x="5120" y="7776"/>
                </a:moveTo>
                <a:cubicBezTo>
                  <a:pt x="4960" y="7776"/>
                  <a:pt x="4800" y="7712"/>
                  <a:pt x="4672" y="7584"/>
                </a:cubicBezTo>
                <a:lnTo>
                  <a:pt x="2976" y="5984"/>
                </a:lnTo>
                <a:cubicBezTo>
                  <a:pt x="2848" y="5856"/>
                  <a:pt x="2848" y="5664"/>
                  <a:pt x="2976" y="5536"/>
                </a:cubicBezTo>
                <a:cubicBezTo>
                  <a:pt x="3104" y="5408"/>
                  <a:pt x="3296" y="5408"/>
                  <a:pt x="3424" y="5536"/>
                </a:cubicBezTo>
                <a:lnTo>
                  <a:pt x="5120" y="7136"/>
                </a:lnTo>
                <a:lnTo>
                  <a:pt x="8096" y="4256"/>
                </a:lnTo>
                <a:cubicBezTo>
                  <a:pt x="8224" y="4128"/>
                  <a:pt x="8416" y="4128"/>
                  <a:pt x="8544" y="4256"/>
                </a:cubicBezTo>
                <a:cubicBezTo>
                  <a:pt x="8672" y="4384"/>
                  <a:pt x="8672" y="4576"/>
                  <a:pt x="8544" y="4704"/>
                </a:cubicBezTo>
                <a:lnTo>
                  <a:pt x="5568" y="7584"/>
                </a:lnTo>
                <a:cubicBezTo>
                  <a:pt x="5440" y="7712"/>
                  <a:pt x="5280" y="7776"/>
                  <a:pt x="5120" y="77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555744-6870-D9AD-7E8B-EE206C9D58BF}"/>
              </a:ext>
            </a:extLst>
          </p:cNvPr>
          <p:cNvSpPr/>
          <p:nvPr/>
        </p:nvSpPr>
        <p:spPr>
          <a:xfrm>
            <a:off x="471949" y="4809882"/>
            <a:ext cx="10773901" cy="781454"/>
          </a:xfrm>
          <a:prstGeom prst="rect">
            <a:avLst/>
          </a:prstGeom>
          <a:solidFill>
            <a:srgbClr val="F79976"/>
          </a:solidFill>
          <a:ln>
            <a:solidFill>
              <a:srgbClr val="F799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Database Layer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D82B6D-696D-35D9-D8F0-59C2BEAC5DC2}"/>
              </a:ext>
            </a:extLst>
          </p:cNvPr>
          <p:cNvSpPr/>
          <p:nvPr/>
        </p:nvSpPr>
        <p:spPr>
          <a:xfrm>
            <a:off x="3844413" y="4976811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26AAB"/>
                </a:solidFill>
              </a:rPr>
              <a:t>Component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2673AC-6720-EE38-7B0C-9C04C29D9FCA}"/>
              </a:ext>
            </a:extLst>
          </p:cNvPr>
          <p:cNvSpPr/>
          <p:nvPr/>
        </p:nvSpPr>
        <p:spPr>
          <a:xfrm>
            <a:off x="5658643" y="4976811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526AAB"/>
                </a:solidFill>
              </a:rPr>
              <a:t>Component</a:t>
            </a:r>
            <a:endParaRPr lang="en-US" dirty="0">
              <a:solidFill>
                <a:srgbClr val="526AAB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E67665-5574-9190-3467-02591F9C2F1E}"/>
              </a:ext>
            </a:extLst>
          </p:cNvPr>
          <p:cNvSpPr/>
          <p:nvPr/>
        </p:nvSpPr>
        <p:spPr>
          <a:xfrm>
            <a:off x="7364317" y="4971489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526AAB"/>
                </a:solidFill>
              </a:rPr>
              <a:t>Component</a:t>
            </a:r>
            <a:endParaRPr lang="en-US" dirty="0">
              <a:solidFill>
                <a:srgbClr val="526AA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4A822F-A0D0-2DD1-08C0-C2084A6E231F}"/>
              </a:ext>
            </a:extLst>
          </p:cNvPr>
          <p:cNvSpPr/>
          <p:nvPr/>
        </p:nvSpPr>
        <p:spPr>
          <a:xfrm>
            <a:off x="9313020" y="4966739"/>
            <a:ext cx="1369665" cy="4623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Closed</a:t>
            </a:r>
          </a:p>
        </p:txBody>
      </p:sp>
      <p:sp>
        <p:nvSpPr>
          <p:cNvPr id="3" name="矩形 42">
            <a:extLst>
              <a:ext uri="{FF2B5EF4-FFF2-40B4-BE49-F238E27FC236}">
                <a16:creationId xmlns:a16="http://schemas.microsoft.com/office/drawing/2014/main" id="{F3619946-B619-682E-D5D9-A3ED0D56F30C}"/>
              </a:ext>
            </a:extLst>
          </p:cNvPr>
          <p:cNvSpPr/>
          <p:nvPr/>
        </p:nvSpPr>
        <p:spPr>
          <a:xfrm>
            <a:off x="946150" y="102022"/>
            <a:ext cx="10299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04 </a:t>
            </a:r>
            <a:r>
              <a:rPr lang="en-US" altLang="zh-CN" sz="4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Layered Architecture</a:t>
            </a:r>
          </a:p>
          <a:p>
            <a:pPr algn="ctr"/>
            <a:endParaRPr lang="zh-CN" altLang="en-US" sz="40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42" name="Thought Bubble: Cloud 41">
            <a:extLst>
              <a:ext uri="{FF2B5EF4-FFF2-40B4-BE49-F238E27FC236}">
                <a16:creationId xmlns:a16="http://schemas.microsoft.com/office/drawing/2014/main" id="{A5DB776C-483E-0DB6-A9FF-BD83837023DF}"/>
              </a:ext>
            </a:extLst>
          </p:cNvPr>
          <p:cNvSpPr/>
          <p:nvPr/>
        </p:nvSpPr>
        <p:spPr>
          <a:xfrm>
            <a:off x="1081548" y="894232"/>
            <a:ext cx="8430302" cy="3629801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responsible for organize and manage data within the database.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7747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: Shape 6"/>
          <p:cNvSpPr/>
          <p:nvPr/>
        </p:nvSpPr>
        <p:spPr>
          <a:xfrm>
            <a:off x="3031159" y="3432289"/>
            <a:ext cx="723900" cy="1314450"/>
          </a:xfrm>
          <a:custGeom>
            <a:avLst/>
            <a:gdLst>
              <a:gd name="connsiteX0" fmla="*/ 247650 w 723900"/>
              <a:gd name="connsiteY0" fmla="*/ 1314450 h 1314450"/>
              <a:gd name="connsiteX1" fmla="*/ 0 w 723900"/>
              <a:gd name="connsiteY1" fmla="*/ 1314450 h 1314450"/>
              <a:gd name="connsiteX2" fmla="*/ 478155 w 723900"/>
              <a:gd name="connsiteY2" fmla="*/ 0 h 1314450"/>
              <a:gd name="connsiteX3" fmla="*/ 725805 w 723900"/>
              <a:gd name="connsiteY3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00" h="1314450">
                <a:moveTo>
                  <a:pt x="247650" y="1314450"/>
                </a:moveTo>
                <a:lnTo>
                  <a:pt x="0" y="1314450"/>
                </a:lnTo>
                <a:lnTo>
                  <a:pt x="478155" y="0"/>
                </a:lnTo>
                <a:lnTo>
                  <a:pt x="72580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89" name="Freeform: Shape 7"/>
          <p:cNvSpPr/>
          <p:nvPr/>
        </p:nvSpPr>
        <p:spPr>
          <a:xfrm>
            <a:off x="5702921" y="3432289"/>
            <a:ext cx="723900" cy="1314450"/>
          </a:xfrm>
          <a:custGeom>
            <a:avLst/>
            <a:gdLst>
              <a:gd name="connsiteX0" fmla="*/ 247650 w 723900"/>
              <a:gd name="connsiteY0" fmla="*/ 1314450 h 1314450"/>
              <a:gd name="connsiteX1" fmla="*/ 0 w 723900"/>
              <a:gd name="connsiteY1" fmla="*/ 1314450 h 1314450"/>
              <a:gd name="connsiteX2" fmla="*/ 478155 w 723900"/>
              <a:gd name="connsiteY2" fmla="*/ 0 h 1314450"/>
              <a:gd name="connsiteX3" fmla="*/ 725805 w 723900"/>
              <a:gd name="connsiteY3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00" h="1314450">
                <a:moveTo>
                  <a:pt x="247650" y="1314450"/>
                </a:moveTo>
                <a:lnTo>
                  <a:pt x="0" y="1314450"/>
                </a:lnTo>
                <a:lnTo>
                  <a:pt x="478155" y="0"/>
                </a:lnTo>
                <a:lnTo>
                  <a:pt x="72580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90" name="Freeform: Shape 8"/>
          <p:cNvSpPr/>
          <p:nvPr/>
        </p:nvSpPr>
        <p:spPr>
          <a:xfrm>
            <a:off x="8374684" y="3432289"/>
            <a:ext cx="723900" cy="1314450"/>
          </a:xfrm>
          <a:custGeom>
            <a:avLst/>
            <a:gdLst>
              <a:gd name="connsiteX0" fmla="*/ 247650 w 723900"/>
              <a:gd name="connsiteY0" fmla="*/ 1314450 h 1314450"/>
              <a:gd name="connsiteX1" fmla="*/ 0 w 723900"/>
              <a:gd name="connsiteY1" fmla="*/ 1314450 h 1314450"/>
              <a:gd name="connsiteX2" fmla="*/ 478155 w 723900"/>
              <a:gd name="connsiteY2" fmla="*/ 0 h 1314450"/>
              <a:gd name="connsiteX3" fmla="*/ 725805 w 723900"/>
              <a:gd name="connsiteY3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00" h="1314450">
                <a:moveTo>
                  <a:pt x="247650" y="1314450"/>
                </a:moveTo>
                <a:lnTo>
                  <a:pt x="0" y="1314450"/>
                </a:lnTo>
                <a:lnTo>
                  <a:pt x="478155" y="0"/>
                </a:lnTo>
                <a:lnTo>
                  <a:pt x="72580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99" name="TextBox 21"/>
          <p:cNvSpPr txBox="1"/>
          <p:nvPr/>
        </p:nvSpPr>
        <p:spPr>
          <a:xfrm>
            <a:off x="1357428" y="4273418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0" name="TextBox 22"/>
          <p:cNvSpPr txBox="1"/>
          <p:nvPr/>
        </p:nvSpPr>
        <p:spPr>
          <a:xfrm>
            <a:off x="3919653" y="4273418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1" name="TextBox 23"/>
          <p:cNvSpPr txBox="1"/>
          <p:nvPr/>
        </p:nvSpPr>
        <p:spPr>
          <a:xfrm>
            <a:off x="6572266" y="4273418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2" name="TextBox 24"/>
          <p:cNvSpPr txBox="1"/>
          <p:nvPr/>
        </p:nvSpPr>
        <p:spPr>
          <a:xfrm>
            <a:off x="9098584" y="4273418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3" name="Oval 2"/>
          <p:cNvSpPr/>
          <p:nvPr/>
        </p:nvSpPr>
        <p:spPr>
          <a:xfrm>
            <a:off x="1918623" y="3820121"/>
            <a:ext cx="461713" cy="256286"/>
          </a:xfrm>
          <a:custGeom>
            <a:avLst/>
            <a:gdLst>
              <a:gd name="T0" fmla="*/ 2036 w 8756"/>
              <a:gd name="T1" fmla="*/ 640 h 4858"/>
              <a:gd name="T2" fmla="*/ 8436 w 8756"/>
              <a:gd name="T3" fmla="*/ 640 h 4858"/>
              <a:gd name="T4" fmla="*/ 8756 w 8756"/>
              <a:gd name="T5" fmla="*/ 320 h 4858"/>
              <a:gd name="T6" fmla="*/ 8436 w 8756"/>
              <a:gd name="T7" fmla="*/ 0 h 4858"/>
              <a:gd name="T8" fmla="*/ 2036 w 8756"/>
              <a:gd name="T9" fmla="*/ 0 h 4858"/>
              <a:gd name="T10" fmla="*/ 1716 w 8756"/>
              <a:gd name="T11" fmla="*/ 320 h 4858"/>
              <a:gd name="T12" fmla="*/ 2036 w 8756"/>
              <a:gd name="T13" fmla="*/ 640 h 4858"/>
              <a:gd name="T14" fmla="*/ 8436 w 8756"/>
              <a:gd name="T15" fmla="*/ 2112 h 4858"/>
              <a:gd name="T16" fmla="*/ 2036 w 8756"/>
              <a:gd name="T17" fmla="*/ 2112 h 4858"/>
              <a:gd name="T18" fmla="*/ 1716 w 8756"/>
              <a:gd name="T19" fmla="*/ 2432 h 4858"/>
              <a:gd name="T20" fmla="*/ 2036 w 8756"/>
              <a:gd name="T21" fmla="*/ 2752 h 4858"/>
              <a:gd name="T22" fmla="*/ 8436 w 8756"/>
              <a:gd name="T23" fmla="*/ 2752 h 4858"/>
              <a:gd name="T24" fmla="*/ 8756 w 8756"/>
              <a:gd name="T25" fmla="*/ 2432 h 4858"/>
              <a:gd name="T26" fmla="*/ 8436 w 8756"/>
              <a:gd name="T27" fmla="*/ 2112 h 4858"/>
              <a:gd name="T28" fmla="*/ 8436 w 8756"/>
              <a:gd name="T29" fmla="*/ 4218 h 4858"/>
              <a:gd name="T30" fmla="*/ 2036 w 8756"/>
              <a:gd name="T31" fmla="*/ 4218 h 4858"/>
              <a:gd name="T32" fmla="*/ 1716 w 8756"/>
              <a:gd name="T33" fmla="*/ 4538 h 4858"/>
              <a:gd name="T34" fmla="*/ 2036 w 8756"/>
              <a:gd name="T35" fmla="*/ 4858 h 4858"/>
              <a:gd name="T36" fmla="*/ 8436 w 8756"/>
              <a:gd name="T37" fmla="*/ 4858 h 4858"/>
              <a:gd name="T38" fmla="*/ 8756 w 8756"/>
              <a:gd name="T39" fmla="*/ 4538 h 4858"/>
              <a:gd name="T40" fmla="*/ 8436 w 8756"/>
              <a:gd name="T41" fmla="*/ 4218 h 4858"/>
              <a:gd name="T42" fmla="*/ 640 w 8756"/>
              <a:gd name="T43" fmla="*/ 0 h 4858"/>
              <a:gd name="T44" fmla="*/ 320 w 8756"/>
              <a:gd name="T45" fmla="*/ 0 h 4858"/>
              <a:gd name="T46" fmla="*/ 0 w 8756"/>
              <a:gd name="T47" fmla="*/ 320 h 4858"/>
              <a:gd name="T48" fmla="*/ 320 w 8756"/>
              <a:gd name="T49" fmla="*/ 640 h 4858"/>
              <a:gd name="T50" fmla="*/ 640 w 8756"/>
              <a:gd name="T51" fmla="*/ 640 h 4858"/>
              <a:gd name="T52" fmla="*/ 960 w 8756"/>
              <a:gd name="T53" fmla="*/ 320 h 4858"/>
              <a:gd name="T54" fmla="*/ 640 w 8756"/>
              <a:gd name="T55" fmla="*/ 0 h 4858"/>
              <a:gd name="T56" fmla="*/ 640 w 8756"/>
              <a:gd name="T57" fmla="*/ 2112 h 4858"/>
              <a:gd name="T58" fmla="*/ 320 w 8756"/>
              <a:gd name="T59" fmla="*/ 2112 h 4858"/>
              <a:gd name="T60" fmla="*/ 0 w 8756"/>
              <a:gd name="T61" fmla="*/ 2432 h 4858"/>
              <a:gd name="T62" fmla="*/ 320 w 8756"/>
              <a:gd name="T63" fmla="*/ 2752 h 4858"/>
              <a:gd name="T64" fmla="*/ 640 w 8756"/>
              <a:gd name="T65" fmla="*/ 2752 h 4858"/>
              <a:gd name="T66" fmla="*/ 960 w 8756"/>
              <a:gd name="T67" fmla="*/ 2432 h 4858"/>
              <a:gd name="T68" fmla="*/ 640 w 8756"/>
              <a:gd name="T69" fmla="*/ 2112 h 4858"/>
              <a:gd name="T70" fmla="*/ 640 w 8756"/>
              <a:gd name="T71" fmla="*/ 4218 h 4858"/>
              <a:gd name="T72" fmla="*/ 320 w 8756"/>
              <a:gd name="T73" fmla="*/ 4218 h 4858"/>
              <a:gd name="T74" fmla="*/ 0 w 8756"/>
              <a:gd name="T75" fmla="*/ 4538 h 4858"/>
              <a:gd name="T76" fmla="*/ 320 w 8756"/>
              <a:gd name="T77" fmla="*/ 4858 h 4858"/>
              <a:gd name="T78" fmla="*/ 640 w 8756"/>
              <a:gd name="T79" fmla="*/ 4858 h 4858"/>
              <a:gd name="T80" fmla="*/ 960 w 8756"/>
              <a:gd name="T81" fmla="*/ 4538 h 4858"/>
              <a:gd name="T82" fmla="*/ 640 w 8756"/>
              <a:gd name="T83" fmla="*/ 4218 h 4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756" h="4858">
                <a:moveTo>
                  <a:pt x="2036" y="640"/>
                </a:moveTo>
                <a:lnTo>
                  <a:pt x="8436" y="640"/>
                </a:lnTo>
                <a:cubicBezTo>
                  <a:pt x="8612" y="640"/>
                  <a:pt x="8756" y="497"/>
                  <a:pt x="8756" y="320"/>
                </a:cubicBezTo>
                <a:cubicBezTo>
                  <a:pt x="8756" y="143"/>
                  <a:pt x="8612" y="0"/>
                  <a:pt x="8436" y="0"/>
                </a:cubicBezTo>
                <a:lnTo>
                  <a:pt x="2036" y="0"/>
                </a:lnTo>
                <a:cubicBezTo>
                  <a:pt x="1859" y="0"/>
                  <a:pt x="1716" y="143"/>
                  <a:pt x="1716" y="320"/>
                </a:cubicBezTo>
                <a:cubicBezTo>
                  <a:pt x="1716" y="497"/>
                  <a:pt x="1859" y="640"/>
                  <a:pt x="2036" y="640"/>
                </a:cubicBezTo>
                <a:close/>
                <a:moveTo>
                  <a:pt x="8436" y="2112"/>
                </a:moveTo>
                <a:lnTo>
                  <a:pt x="2036" y="2112"/>
                </a:lnTo>
                <a:cubicBezTo>
                  <a:pt x="1859" y="2112"/>
                  <a:pt x="1716" y="2255"/>
                  <a:pt x="1716" y="2432"/>
                </a:cubicBezTo>
                <a:cubicBezTo>
                  <a:pt x="1716" y="2609"/>
                  <a:pt x="1859" y="2752"/>
                  <a:pt x="2036" y="2752"/>
                </a:cubicBezTo>
                <a:lnTo>
                  <a:pt x="8436" y="2752"/>
                </a:lnTo>
                <a:cubicBezTo>
                  <a:pt x="8612" y="2752"/>
                  <a:pt x="8756" y="2609"/>
                  <a:pt x="8756" y="2432"/>
                </a:cubicBezTo>
                <a:cubicBezTo>
                  <a:pt x="8756" y="2255"/>
                  <a:pt x="8612" y="2112"/>
                  <a:pt x="8436" y="2112"/>
                </a:cubicBezTo>
                <a:close/>
                <a:moveTo>
                  <a:pt x="8436" y="4218"/>
                </a:moveTo>
                <a:lnTo>
                  <a:pt x="2036" y="4218"/>
                </a:lnTo>
                <a:cubicBezTo>
                  <a:pt x="1859" y="4218"/>
                  <a:pt x="1716" y="4361"/>
                  <a:pt x="1716" y="4538"/>
                </a:cubicBezTo>
                <a:cubicBezTo>
                  <a:pt x="1716" y="4714"/>
                  <a:pt x="1859" y="4858"/>
                  <a:pt x="2036" y="4858"/>
                </a:cubicBezTo>
                <a:lnTo>
                  <a:pt x="8436" y="4858"/>
                </a:lnTo>
                <a:cubicBezTo>
                  <a:pt x="8612" y="4858"/>
                  <a:pt x="8756" y="4714"/>
                  <a:pt x="8756" y="4538"/>
                </a:cubicBezTo>
                <a:cubicBezTo>
                  <a:pt x="8756" y="4361"/>
                  <a:pt x="8612" y="4218"/>
                  <a:pt x="8436" y="4218"/>
                </a:cubicBezTo>
                <a:close/>
                <a:moveTo>
                  <a:pt x="640" y="0"/>
                </a:moveTo>
                <a:lnTo>
                  <a:pt x="320" y="0"/>
                </a:lnTo>
                <a:cubicBezTo>
                  <a:pt x="144" y="0"/>
                  <a:pt x="0" y="143"/>
                  <a:pt x="0" y="320"/>
                </a:cubicBezTo>
                <a:cubicBezTo>
                  <a:pt x="0" y="497"/>
                  <a:pt x="144" y="640"/>
                  <a:pt x="320" y="640"/>
                </a:cubicBezTo>
                <a:lnTo>
                  <a:pt x="640" y="640"/>
                </a:lnTo>
                <a:cubicBezTo>
                  <a:pt x="817" y="640"/>
                  <a:pt x="960" y="497"/>
                  <a:pt x="960" y="320"/>
                </a:cubicBezTo>
                <a:cubicBezTo>
                  <a:pt x="960" y="143"/>
                  <a:pt x="817" y="0"/>
                  <a:pt x="640" y="0"/>
                </a:cubicBezTo>
                <a:close/>
                <a:moveTo>
                  <a:pt x="640" y="2112"/>
                </a:moveTo>
                <a:lnTo>
                  <a:pt x="320" y="2112"/>
                </a:lnTo>
                <a:cubicBezTo>
                  <a:pt x="144" y="2112"/>
                  <a:pt x="0" y="2255"/>
                  <a:pt x="0" y="2432"/>
                </a:cubicBezTo>
                <a:cubicBezTo>
                  <a:pt x="0" y="2609"/>
                  <a:pt x="144" y="2752"/>
                  <a:pt x="320" y="2752"/>
                </a:cubicBezTo>
                <a:lnTo>
                  <a:pt x="640" y="2752"/>
                </a:lnTo>
                <a:cubicBezTo>
                  <a:pt x="817" y="2752"/>
                  <a:pt x="960" y="2609"/>
                  <a:pt x="960" y="2432"/>
                </a:cubicBezTo>
                <a:cubicBezTo>
                  <a:pt x="960" y="2255"/>
                  <a:pt x="817" y="2112"/>
                  <a:pt x="640" y="2112"/>
                </a:cubicBezTo>
                <a:close/>
                <a:moveTo>
                  <a:pt x="640" y="4218"/>
                </a:moveTo>
                <a:lnTo>
                  <a:pt x="320" y="4218"/>
                </a:lnTo>
                <a:cubicBezTo>
                  <a:pt x="144" y="4218"/>
                  <a:pt x="0" y="4361"/>
                  <a:pt x="0" y="4538"/>
                </a:cubicBezTo>
                <a:cubicBezTo>
                  <a:pt x="0" y="4714"/>
                  <a:pt x="144" y="4858"/>
                  <a:pt x="320" y="4858"/>
                </a:cubicBezTo>
                <a:lnTo>
                  <a:pt x="640" y="4858"/>
                </a:lnTo>
                <a:cubicBezTo>
                  <a:pt x="817" y="4858"/>
                  <a:pt x="960" y="4714"/>
                  <a:pt x="960" y="4538"/>
                </a:cubicBezTo>
                <a:cubicBezTo>
                  <a:pt x="960" y="4361"/>
                  <a:pt x="817" y="4218"/>
                  <a:pt x="640" y="4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4" name="Oval 2"/>
          <p:cNvSpPr/>
          <p:nvPr/>
        </p:nvSpPr>
        <p:spPr>
          <a:xfrm>
            <a:off x="4493256" y="3717408"/>
            <a:ext cx="461713" cy="461713"/>
          </a:xfrm>
          <a:custGeom>
            <a:avLst/>
            <a:gdLst>
              <a:gd name="T0" fmla="*/ 6400 w 12800"/>
              <a:gd name="T1" fmla="*/ 640 h 12800"/>
              <a:gd name="T2" fmla="*/ 12160 w 12800"/>
              <a:gd name="T3" fmla="*/ 6400 h 12800"/>
              <a:gd name="T4" fmla="*/ 6400 w 12800"/>
              <a:gd name="T5" fmla="*/ 12160 h 12800"/>
              <a:gd name="T6" fmla="*/ 640 w 12800"/>
              <a:gd name="T7" fmla="*/ 6400 h 12800"/>
              <a:gd name="T8" fmla="*/ 6400 w 12800"/>
              <a:gd name="T9" fmla="*/ 640 h 12800"/>
              <a:gd name="T10" fmla="*/ 6400 w 12800"/>
              <a:gd name="T11" fmla="*/ 0 h 12800"/>
              <a:gd name="T12" fmla="*/ 0 w 12800"/>
              <a:gd name="T13" fmla="*/ 6400 h 12800"/>
              <a:gd name="T14" fmla="*/ 6400 w 12800"/>
              <a:gd name="T15" fmla="*/ 12800 h 12800"/>
              <a:gd name="T16" fmla="*/ 12800 w 12800"/>
              <a:gd name="T17" fmla="*/ 6400 h 12800"/>
              <a:gd name="T18" fmla="*/ 6400 w 12800"/>
              <a:gd name="T19" fmla="*/ 0 h 12800"/>
              <a:gd name="T20" fmla="*/ 6400 w 12800"/>
              <a:gd name="T21" fmla="*/ 0 h 12800"/>
              <a:gd name="T22" fmla="*/ 5974 w 12800"/>
              <a:gd name="T23" fmla="*/ 8000 h 12800"/>
              <a:gd name="T24" fmla="*/ 5970 w 12800"/>
              <a:gd name="T25" fmla="*/ 7764 h 12800"/>
              <a:gd name="T26" fmla="*/ 6110 w 12800"/>
              <a:gd name="T27" fmla="*/ 6914 h 12800"/>
              <a:gd name="T28" fmla="*/ 6443 w 12800"/>
              <a:gd name="T29" fmla="*/ 6370 h 12800"/>
              <a:gd name="T30" fmla="*/ 7050 w 12800"/>
              <a:gd name="T31" fmla="*/ 5784 h 12800"/>
              <a:gd name="T32" fmla="*/ 7620 w 12800"/>
              <a:gd name="T33" fmla="*/ 5168 h 12800"/>
              <a:gd name="T34" fmla="*/ 7751 w 12800"/>
              <a:gd name="T35" fmla="*/ 4666 h 12800"/>
              <a:gd name="T36" fmla="*/ 7367 w 12800"/>
              <a:gd name="T37" fmla="*/ 3802 h 12800"/>
              <a:gd name="T38" fmla="*/ 6424 w 12800"/>
              <a:gd name="T39" fmla="*/ 3429 h 12800"/>
              <a:gd name="T40" fmla="*/ 5524 w 12800"/>
              <a:gd name="T41" fmla="*/ 3766 h 12800"/>
              <a:gd name="T42" fmla="*/ 5050 w 12800"/>
              <a:gd name="T43" fmla="*/ 4822 h 12800"/>
              <a:gd name="T44" fmla="*/ 4183 w 12800"/>
              <a:gd name="T45" fmla="*/ 4718 h 12800"/>
              <a:gd name="T46" fmla="*/ 4879 w 12800"/>
              <a:gd name="T47" fmla="*/ 3246 h 12800"/>
              <a:gd name="T48" fmla="*/ 6409 w 12800"/>
              <a:gd name="T49" fmla="*/ 2736 h 12800"/>
              <a:gd name="T50" fmla="*/ 8017 w 12800"/>
              <a:gd name="T51" fmla="*/ 3285 h 12800"/>
              <a:gd name="T52" fmla="*/ 8617 w 12800"/>
              <a:gd name="T53" fmla="*/ 4611 h 12800"/>
              <a:gd name="T54" fmla="*/ 8406 w 12800"/>
              <a:gd name="T55" fmla="*/ 5441 h 12800"/>
              <a:gd name="T56" fmla="*/ 7581 w 12800"/>
              <a:gd name="T57" fmla="*/ 6364 h 12800"/>
              <a:gd name="T58" fmla="*/ 7042 w 12800"/>
              <a:gd name="T59" fmla="*/ 6903 h 12800"/>
              <a:gd name="T60" fmla="*/ 6855 w 12800"/>
              <a:gd name="T61" fmla="*/ 7285 h 12800"/>
              <a:gd name="T62" fmla="*/ 6785 w 12800"/>
              <a:gd name="T63" fmla="*/ 8000 h 12800"/>
              <a:gd name="T64" fmla="*/ 5974 w 12800"/>
              <a:gd name="T65" fmla="*/ 8000 h 12800"/>
              <a:gd name="T66" fmla="*/ 5998 w 12800"/>
              <a:gd name="T67" fmla="*/ 9605 h 12800"/>
              <a:gd name="T68" fmla="*/ 5998 w 12800"/>
              <a:gd name="T69" fmla="*/ 8802 h 12800"/>
              <a:gd name="T70" fmla="*/ 6801 w 12800"/>
              <a:gd name="T71" fmla="*/ 8802 h 12800"/>
              <a:gd name="T72" fmla="*/ 6801 w 12800"/>
              <a:gd name="T73" fmla="*/ 9605 h 12800"/>
              <a:gd name="T74" fmla="*/ 5998 w 12800"/>
              <a:gd name="T75" fmla="*/ 9605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00" h="12800">
                <a:moveTo>
                  <a:pt x="6400" y="640"/>
                </a:moveTo>
                <a:cubicBezTo>
                  <a:pt x="9576" y="640"/>
                  <a:pt x="12160" y="3224"/>
                  <a:pt x="12160" y="6400"/>
                </a:cubicBezTo>
                <a:cubicBezTo>
                  <a:pt x="12160" y="9576"/>
                  <a:pt x="9576" y="12160"/>
                  <a:pt x="6400" y="12160"/>
                </a:cubicBezTo>
                <a:cubicBezTo>
                  <a:pt x="3224" y="12160"/>
                  <a:pt x="640" y="9576"/>
                  <a:pt x="640" y="6400"/>
                </a:cubicBezTo>
                <a:cubicBezTo>
                  <a:pt x="640" y="3224"/>
                  <a:pt x="3224" y="640"/>
                  <a:pt x="6400" y="640"/>
                </a:cubicBezTo>
                <a:close/>
                <a:moveTo>
                  <a:pt x="6400" y="0"/>
                </a:moveTo>
                <a:cubicBezTo>
                  <a:pt x="2866" y="0"/>
                  <a:pt x="0" y="2866"/>
                  <a:pt x="0" y="6400"/>
                </a:cubicBezTo>
                <a:cubicBezTo>
                  <a:pt x="0" y="9934"/>
                  <a:pt x="2866" y="12800"/>
                  <a:pt x="6400" y="12800"/>
                </a:cubicBezTo>
                <a:cubicBezTo>
                  <a:pt x="9934" y="12800"/>
                  <a:pt x="12800" y="9934"/>
                  <a:pt x="12800" y="6400"/>
                </a:cubicBezTo>
                <a:cubicBezTo>
                  <a:pt x="12800" y="2866"/>
                  <a:pt x="9934" y="0"/>
                  <a:pt x="6400" y="0"/>
                </a:cubicBezTo>
                <a:close/>
                <a:moveTo>
                  <a:pt x="6400" y="0"/>
                </a:moveTo>
                <a:close/>
                <a:moveTo>
                  <a:pt x="5974" y="8000"/>
                </a:moveTo>
                <a:cubicBezTo>
                  <a:pt x="5970" y="8000"/>
                  <a:pt x="5970" y="7820"/>
                  <a:pt x="5970" y="7764"/>
                </a:cubicBezTo>
                <a:cubicBezTo>
                  <a:pt x="5970" y="7433"/>
                  <a:pt x="6017" y="7155"/>
                  <a:pt x="6110" y="6914"/>
                </a:cubicBezTo>
                <a:cubicBezTo>
                  <a:pt x="6179" y="6733"/>
                  <a:pt x="6290" y="6554"/>
                  <a:pt x="6443" y="6370"/>
                </a:cubicBezTo>
                <a:cubicBezTo>
                  <a:pt x="6556" y="6235"/>
                  <a:pt x="6758" y="6042"/>
                  <a:pt x="7050" y="5784"/>
                </a:cubicBezTo>
                <a:cubicBezTo>
                  <a:pt x="7342" y="5526"/>
                  <a:pt x="7533" y="5322"/>
                  <a:pt x="7620" y="5168"/>
                </a:cubicBezTo>
                <a:cubicBezTo>
                  <a:pt x="7706" y="5014"/>
                  <a:pt x="7751" y="4848"/>
                  <a:pt x="7751" y="4666"/>
                </a:cubicBezTo>
                <a:cubicBezTo>
                  <a:pt x="7751" y="4338"/>
                  <a:pt x="7623" y="4050"/>
                  <a:pt x="7367" y="3802"/>
                </a:cubicBezTo>
                <a:cubicBezTo>
                  <a:pt x="7111" y="3554"/>
                  <a:pt x="6796" y="3429"/>
                  <a:pt x="6424" y="3429"/>
                </a:cubicBezTo>
                <a:cubicBezTo>
                  <a:pt x="6065" y="3429"/>
                  <a:pt x="5765" y="3542"/>
                  <a:pt x="5524" y="3766"/>
                </a:cubicBezTo>
                <a:cubicBezTo>
                  <a:pt x="5282" y="3992"/>
                  <a:pt x="5125" y="4344"/>
                  <a:pt x="5050" y="4822"/>
                </a:cubicBezTo>
                <a:lnTo>
                  <a:pt x="4183" y="4718"/>
                </a:lnTo>
                <a:cubicBezTo>
                  <a:pt x="4262" y="4078"/>
                  <a:pt x="4494" y="3587"/>
                  <a:pt x="4879" y="3246"/>
                </a:cubicBezTo>
                <a:cubicBezTo>
                  <a:pt x="5265" y="2906"/>
                  <a:pt x="5774" y="2736"/>
                  <a:pt x="6409" y="2736"/>
                </a:cubicBezTo>
                <a:cubicBezTo>
                  <a:pt x="7081" y="2736"/>
                  <a:pt x="7617" y="2919"/>
                  <a:pt x="8017" y="3285"/>
                </a:cubicBezTo>
                <a:cubicBezTo>
                  <a:pt x="8417" y="3650"/>
                  <a:pt x="8617" y="4093"/>
                  <a:pt x="8617" y="4611"/>
                </a:cubicBezTo>
                <a:cubicBezTo>
                  <a:pt x="8617" y="4911"/>
                  <a:pt x="8546" y="5188"/>
                  <a:pt x="8406" y="5441"/>
                </a:cubicBezTo>
                <a:cubicBezTo>
                  <a:pt x="8265" y="5694"/>
                  <a:pt x="7990" y="6002"/>
                  <a:pt x="7581" y="6364"/>
                </a:cubicBezTo>
                <a:cubicBezTo>
                  <a:pt x="7306" y="6608"/>
                  <a:pt x="7126" y="6787"/>
                  <a:pt x="7042" y="6903"/>
                </a:cubicBezTo>
                <a:cubicBezTo>
                  <a:pt x="6958" y="7019"/>
                  <a:pt x="6895" y="7134"/>
                  <a:pt x="6855" y="7285"/>
                </a:cubicBezTo>
                <a:cubicBezTo>
                  <a:pt x="6814" y="7436"/>
                  <a:pt x="6790" y="8000"/>
                  <a:pt x="6785" y="8000"/>
                </a:cubicBezTo>
                <a:lnTo>
                  <a:pt x="5974" y="8000"/>
                </a:lnTo>
                <a:close/>
                <a:moveTo>
                  <a:pt x="5998" y="9605"/>
                </a:moveTo>
                <a:lnTo>
                  <a:pt x="5998" y="8802"/>
                </a:lnTo>
                <a:lnTo>
                  <a:pt x="6801" y="8802"/>
                </a:lnTo>
                <a:lnTo>
                  <a:pt x="6801" y="9605"/>
                </a:lnTo>
                <a:lnTo>
                  <a:pt x="5998" y="96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5" name="Oval 2"/>
          <p:cNvSpPr/>
          <p:nvPr/>
        </p:nvSpPr>
        <p:spPr>
          <a:xfrm>
            <a:off x="7146732" y="3717408"/>
            <a:ext cx="453748" cy="461713"/>
          </a:xfrm>
          <a:custGeom>
            <a:avLst/>
            <a:gdLst>
              <a:gd name="T0" fmla="*/ 10113 w 12579"/>
              <a:gd name="T1" fmla="*/ 1662 h 12800"/>
              <a:gd name="T2" fmla="*/ 6151 w 12579"/>
              <a:gd name="T3" fmla="*/ 0 h 12800"/>
              <a:gd name="T4" fmla="*/ 2189 w 12579"/>
              <a:gd name="T5" fmla="*/ 1662 h 12800"/>
              <a:gd name="T6" fmla="*/ 2189 w 12579"/>
              <a:gd name="T7" fmla="*/ 9669 h 12800"/>
              <a:gd name="T8" fmla="*/ 6151 w 12579"/>
              <a:gd name="T9" fmla="*/ 11332 h 12800"/>
              <a:gd name="T10" fmla="*/ 10113 w 12579"/>
              <a:gd name="T11" fmla="*/ 9669 h 12800"/>
              <a:gd name="T12" fmla="*/ 10113 w 12579"/>
              <a:gd name="T13" fmla="*/ 1662 h 12800"/>
              <a:gd name="T14" fmla="*/ 6151 w 12579"/>
              <a:gd name="T15" fmla="*/ 10611 h 12800"/>
              <a:gd name="T16" fmla="*/ 2688 w 12579"/>
              <a:gd name="T17" fmla="*/ 9171 h 12800"/>
              <a:gd name="T18" fmla="*/ 2688 w 12579"/>
              <a:gd name="T19" fmla="*/ 2161 h 12800"/>
              <a:gd name="T20" fmla="*/ 6151 w 12579"/>
              <a:gd name="T21" fmla="*/ 720 h 12800"/>
              <a:gd name="T22" fmla="*/ 9614 w 12579"/>
              <a:gd name="T23" fmla="*/ 2161 h 12800"/>
              <a:gd name="T24" fmla="*/ 9614 w 12579"/>
              <a:gd name="T25" fmla="*/ 9171 h 12800"/>
              <a:gd name="T26" fmla="*/ 6151 w 12579"/>
              <a:gd name="T27" fmla="*/ 10611 h 12800"/>
              <a:gd name="T28" fmla="*/ 12440 w 12579"/>
              <a:gd name="T29" fmla="*/ 12163 h 12800"/>
              <a:gd name="T30" fmla="*/ 10695 w 12579"/>
              <a:gd name="T31" fmla="*/ 10417 h 12800"/>
              <a:gd name="T32" fmla="*/ 10196 w 12579"/>
              <a:gd name="T33" fmla="*/ 10417 h 12800"/>
              <a:gd name="T34" fmla="*/ 10196 w 12579"/>
              <a:gd name="T35" fmla="*/ 10916 h 12800"/>
              <a:gd name="T36" fmla="*/ 11942 w 12579"/>
              <a:gd name="T37" fmla="*/ 12689 h 12800"/>
              <a:gd name="T38" fmla="*/ 12191 w 12579"/>
              <a:gd name="T39" fmla="*/ 12800 h 12800"/>
              <a:gd name="T40" fmla="*/ 12440 w 12579"/>
              <a:gd name="T41" fmla="*/ 12689 h 12800"/>
              <a:gd name="T42" fmla="*/ 12440 w 12579"/>
              <a:gd name="T43" fmla="*/ 12163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579" h="12800">
                <a:moveTo>
                  <a:pt x="10113" y="1662"/>
                </a:moveTo>
                <a:cubicBezTo>
                  <a:pt x="9060" y="582"/>
                  <a:pt x="7647" y="0"/>
                  <a:pt x="6151" y="0"/>
                </a:cubicBezTo>
                <a:cubicBezTo>
                  <a:pt x="4655" y="0"/>
                  <a:pt x="3242" y="582"/>
                  <a:pt x="2189" y="1662"/>
                </a:cubicBezTo>
                <a:cubicBezTo>
                  <a:pt x="0" y="3879"/>
                  <a:pt x="0" y="7453"/>
                  <a:pt x="2189" y="9669"/>
                </a:cubicBezTo>
                <a:cubicBezTo>
                  <a:pt x="3242" y="10750"/>
                  <a:pt x="4655" y="11332"/>
                  <a:pt x="6151" y="11332"/>
                </a:cubicBezTo>
                <a:cubicBezTo>
                  <a:pt x="7647" y="11332"/>
                  <a:pt x="9060" y="10750"/>
                  <a:pt x="10113" y="9669"/>
                </a:cubicBezTo>
                <a:cubicBezTo>
                  <a:pt x="12302" y="7453"/>
                  <a:pt x="12302" y="3879"/>
                  <a:pt x="10113" y="1662"/>
                </a:cubicBezTo>
                <a:close/>
                <a:moveTo>
                  <a:pt x="6151" y="10611"/>
                </a:moveTo>
                <a:cubicBezTo>
                  <a:pt x="4849" y="10611"/>
                  <a:pt x="3602" y="10085"/>
                  <a:pt x="2688" y="9171"/>
                </a:cubicBezTo>
                <a:cubicBezTo>
                  <a:pt x="776" y="7231"/>
                  <a:pt x="776" y="4100"/>
                  <a:pt x="2688" y="2161"/>
                </a:cubicBezTo>
                <a:cubicBezTo>
                  <a:pt x="3602" y="1219"/>
                  <a:pt x="4849" y="720"/>
                  <a:pt x="6151" y="720"/>
                </a:cubicBezTo>
                <a:cubicBezTo>
                  <a:pt x="7453" y="720"/>
                  <a:pt x="8700" y="1247"/>
                  <a:pt x="9614" y="2161"/>
                </a:cubicBezTo>
                <a:cubicBezTo>
                  <a:pt x="11526" y="4100"/>
                  <a:pt x="11526" y="7231"/>
                  <a:pt x="9614" y="9171"/>
                </a:cubicBezTo>
                <a:cubicBezTo>
                  <a:pt x="8700" y="10113"/>
                  <a:pt x="7453" y="10611"/>
                  <a:pt x="6151" y="10611"/>
                </a:cubicBezTo>
                <a:close/>
                <a:moveTo>
                  <a:pt x="12440" y="12163"/>
                </a:moveTo>
                <a:lnTo>
                  <a:pt x="10695" y="10417"/>
                </a:lnTo>
                <a:cubicBezTo>
                  <a:pt x="10556" y="10279"/>
                  <a:pt x="10335" y="10279"/>
                  <a:pt x="10196" y="10417"/>
                </a:cubicBezTo>
                <a:cubicBezTo>
                  <a:pt x="10058" y="10556"/>
                  <a:pt x="10058" y="10777"/>
                  <a:pt x="10196" y="10916"/>
                </a:cubicBezTo>
                <a:lnTo>
                  <a:pt x="11942" y="12689"/>
                </a:lnTo>
                <a:cubicBezTo>
                  <a:pt x="11997" y="12745"/>
                  <a:pt x="12108" y="12800"/>
                  <a:pt x="12191" y="12800"/>
                </a:cubicBezTo>
                <a:cubicBezTo>
                  <a:pt x="12274" y="12800"/>
                  <a:pt x="12357" y="12772"/>
                  <a:pt x="12440" y="12689"/>
                </a:cubicBezTo>
                <a:cubicBezTo>
                  <a:pt x="12579" y="12523"/>
                  <a:pt x="12579" y="12301"/>
                  <a:pt x="12440" y="121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6" name="Oval 2"/>
          <p:cNvSpPr/>
          <p:nvPr/>
        </p:nvSpPr>
        <p:spPr>
          <a:xfrm>
            <a:off x="9659821" y="3717408"/>
            <a:ext cx="461629" cy="461713"/>
          </a:xfrm>
          <a:custGeom>
            <a:avLst/>
            <a:gdLst>
              <a:gd name="T0" fmla="*/ 5760 w 11520"/>
              <a:gd name="T1" fmla="*/ 0 h 11520"/>
              <a:gd name="T2" fmla="*/ 0 w 11520"/>
              <a:gd name="T3" fmla="*/ 5760 h 11520"/>
              <a:gd name="T4" fmla="*/ 5760 w 11520"/>
              <a:gd name="T5" fmla="*/ 11520 h 11520"/>
              <a:gd name="T6" fmla="*/ 11520 w 11520"/>
              <a:gd name="T7" fmla="*/ 5760 h 11520"/>
              <a:gd name="T8" fmla="*/ 5760 w 11520"/>
              <a:gd name="T9" fmla="*/ 0 h 11520"/>
              <a:gd name="T10" fmla="*/ 5760 w 11520"/>
              <a:gd name="T11" fmla="*/ 10880 h 11520"/>
              <a:gd name="T12" fmla="*/ 640 w 11520"/>
              <a:gd name="T13" fmla="*/ 5760 h 11520"/>
              <a:gd name="T14" fmla="*/ 5760 w 11520"/>
              <a:gd name="T15" fmla="*/ 640 h 11520"/>
              <a:gd name="T16" fmla="*/ 10880 w 11520"/>
              <a:gd name="T17" fmla="*/ 5760 h 11520"/>
              <a:gd name="T18" fmla="*/ 5760 w 11520"/>
              <a:gd name="T19" fmla="*/ 10880 h 11520"/>
              <a:gd name="T20" fmla="*/ 5120 w 11520"/>
              <a:gd name="T21" fmla="*/ 7776 h 11520"/>
              <a:gd name="T22" fmla="*/ 4672 w 11520"/>
              <a:gd name="T23" fmla="*/ 7584 h 11520"/>
              <a:gd name="T24" fmla="*/ 2976 w 11520"/>
              <a:gd name="T25" fmla="*/ 5984 h 11520"/>
              <a:gd name="T26" fmla="*/ 2976 w 11520"/>
              <a:gd name="T27" fmla="*/ 5536 h 11520"/>
              <a:gd name="T28" fmla="*/ 3424 w 11520"/>
              <a:gd name="T29" fmla="*/ 5536 h 11520"/>
              <a:gd name="T30" fmla="*/ 5120 w 11520"/>
              <a:gd name="T31" fmla="*/ 7136 h 11520"/>
              <a:gd name="T32" fmla="*/ 8096 w 11520"/>
              <a:gd name="T33" fmla="*/ 4256 h 11520"/>
              <a:gd name="T34" fmla="*/ 8544 w 11520"/>
              <a:gd name="T35" fmla="*/ 4256 h 11520"/>
              <a:gd name="T36" fmla="*/ 8544 w 11520"/>
              <a:gd name="T37" fmla="*/ 4704 h 11520"/>
              <a:gd name="T38" fmla="*/ 5568 w 11520"/>
              <a:gd name="T39" fmla="*/ 7584 h 11520"/>
              <a:gd name="T40" fmla="*/ 5120 w 11520"/>
              <a:gd name="T41" fmla="*/ 7776 h 1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520" h="11520">
                <a:moveTo>
                  <a:pt x="5760" y="0"/>
                </a:moveTo>
                <a:cubicBezTo>
                  <a:pt x="2592" y="0"/>
                  <a:pt x="0" y="2592"/>
                  <a:pt x="0" y="5760"/>
                </a:cubicBezTo>
                <a:cubicBezTo>
                  <a:pt x="0" y="8928"/>
                  <a:pt x="2592" y="11520"/>
                  <a:pt x="5760" y="11520"/>
                </a:cubicBezTo>
                <a:cubicBezTo>
                  <a:pt x="8928" y="11520"/>
                  <a:pt x="11520" y="8928"/>
                  <a:pt x="11520" y="5760"/>
                </a:cubicBezTo>
                <a:cubicBezTo>
                  <a:pt x="11520" y="2592"/>
                  <a:pt x="8928" y="0"/>
                  <a:pt x="5760" y="0"/>
                </a:cubicBezTo>
                <a:close/>
                <a:moveTo>
                  <a:pt x="5760" y="10880"/>
                </a:moveTo>
                <a:cubicBezTo>
                  <a:pt x="2944" y="10880"/>
                  <a:pt x="640" y="8576"/>
                  <a:pt x="640" y="5760"/>
                </a:cubicBezTo>
                <a:cubicBezTo>
                  <a:pt x="640" y="2944"/>
                  <a:pt x="2944" y="640"/>
                  <a:pt x="5760" y="640"/>
                </a:cubicBezTo>
                <a:cubicBezTo>
                  <a:pt x="8576" y="640"/>
                  <a:pt x="10880" y="2944"/>
                  <a:pt x="10880" y="5760"/>
                </a:cubicBezTo>
                <a:cubicBezTo>
                  <a:pt x="10880" y="8576"/>
                  <a:pt x="8576" y="10880"/>
                  <a:pt x="5760" y="10880"/>
                </a:cubicBezTo>
                <a:close/>
                <a:moveTo>
                  <a:pt x="5120" y="7776"/>
                </a:moveTo>
                <a:cubicBezTo>
                  <a:pt x="4960" y="7776"/>
                  <a:pt x="4800" y="7712"/>
                  <a:pt x="4672" y="7584"/>
                </a:cubicBezTo>
                <a:lnTo>
                  <a:pt x="2976" y="5984"/>
                </a:lnTo>
                <a:cubicBezTo>
                  <a:pt x="2848" y="5856"/>
                  <a:pt x="2848" y="5664"/>
                  <a:pt x="2976" y="5536"/>
                </a:cubicBezTo>
                <a:cubicBezTo>
                  <a:pt x="3104" y="5408"/>
                  <a:pt x="3296" y="5408"/>
                  <a:pt x="3424" y="5536"/>
                </a:cubicBezTo>
                <a:lnTo>
                  <a:pt x="5120" y="7136"/>
                </a:lnTo>
                <a:lnTo>
                  <a:pt x="8096" y="4256"/>
                </a:lnTo>
                <a:cubicBezTo>
                  <a:pt x="8224" y="4128"/>
                  <a:pt x="8416" y="4128"/>
                  <a:pt x="8544" y="4256"/>
                </a:cubicBezTo>
                <a:cubicBezTo>
                  <a:pt x="8672" y="4384"/>
                  <a:pt x="8672" y="4576"/>
                  <a:pt x="8544" y="4704"/>
                </a:cubicBezTo>
                <a:lnTo>
                  <a:pt x="5568" y="7584"/>
                </a:lnTo>
                <a:cubicBezTo>
                  <a:pt x="5440" y="7712"/>
                  <a:pt x="5280" y="7776"/>
                  <a:pt x="5120" y="77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2" name="矩形 42">
            <a:extLst>
              <a:ext uri="{FF2B5EF4-FFF2-40B4-BE49-F238E27FC236}">
                <a16:creationId xmlns:a16="http://schemas.microsoft.com/office/drawing/2014/main" id="{F0DAF541-3F1C-59F3-208E-8F83EB00494D}"/>
              </a:ext>
            </a:extLst>
          </p:cNvPr>
          <p:cNvSpPr/>
          <p:nvPr/>
        </p:nvSpPr>
        <p:spPr>
          <a:xfrm>
            <a:off x="946150" y="102022"/>
            <a:ext cx="10299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05</a:t>
            </a:r>
            <a:r>
              <a:rPr lang="en-US" altLang="zh-CN" sz="4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Open/Closed Layers</a:t>
            </a:r>
          </a:p>
          <a:p>
            <a:pPr algn="ctr"/>
            <a:endParaRPr lang="zh-CN" altLang="en-US" sz="40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555744-6870-D9AD-7E8B-EE206C9D58BF}"/>
              </a:ext>
            </a:extLst>
          </p:cNvPr>
          <p:cNvSpPr/>
          <p:nvPr/>
        </p:nvSpPr>
        <p:spPr>
          <a:xfrm>
            <a:off x="403127" y="1268361"/>
            <a:ext cx="11238267" cy="781454"/>
          </a:xfrm>
          <a:prstGeom prst="rect">
            <a:avLst/>
          </a:prstGeom>
          <a:solidFill>
            <a:srgbClr val="F79976"/>
          </a:solidFill>
          <a:ln>
            <a:solidFill>
              <a:srgbClr val="F799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Presentation Layer(UI)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F791D2-A9B0-02AC-DD5F-689761095D92}"/>
              </a:ext>
            </a:extLst>
          </p:cNvPr>
          <p:cNvSpPr/>
          <p:nvPr/>
        </p:nvSpPr>
        <p:spPr>
          <a:xfrm>
            <a:off x="403126" y="2246847"/>
            <a:ext cx="11238267" cy="793657"/>
          </a:xfrm>
          <a:prstGeom prst="rect">
            <a:avLst/>
          </a:prstGeom>
          <a:solidFill>
            <a:srgbClr val="F79976"/>
          </a:solidFill>
          <a:ln>
            <a:solidFill>
              <a:srgbClr val="F799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Business/authorization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175C78-B05F-7092-9642-705AB690A0C4}"/>
              </a:ext>
            </a:extLst>
          </p:cNvPr>
          <p:cNvSpPr/>
          <p:nvPr/>
        </p:nvSpPr>
        <p:spPr>
          <a:xfrm>
            <a:off x="413824" y="3271386"/>
            <a:ext cx="11227179" cy="785538"/>
          </a:xfrm>
          <a:prstGeom prst="rect">
            <a:avLst/>
          </a:prstGeom>
          <a:solidFill>
            <a:srgbClr val="F79976"/>
          </a:solidFill>
          <a:ln>
            <a:solidFill>
              <a:srgbClr val="F799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Services 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52A4F-74D0-3321-69A3-03A41E9FE9E0}"/>
              </a:ext>
            </a:extLst>
          </p:cNvPr>
          <p:cNvSpPr/>
          <p:nvPr/>
        </p:nvSpPr>
        <p:spPr>
          <a:xfrm>
            <a:off x="404067" y="5304503"/>
            <a:ext cx="11227179" cy="668593"/>
          </a:xfrm>
          <a:prstGeom prst="rect">
            <a:avLst/>
          </a:prstGeom>
          <a:solidFill>
            <a:srgbClr val="F79976"/>
          </a:solidFill>
          <a:ln>
            <a:solidFill>
              <a:srgbClr val="F799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Database Layer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D82B6D-696D-35D9-D8F0-59C2BEAC5DC2}"/>
              </a:ext>
            </a:extLst>
          </p:cNvPr>
          <p:cNvSpPr/>
          <p:nvPr/>
        </p:nvSpPr>
        <p:spPr>
          <a:xfrm>
            <a:off x="3803188" y="1435290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26AAB"/>
                </a:solidFill>
              </a:rPr>
              <a:t>Component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2673AC-6720-EE38-7B0C-9C04C29D9FCA}"/>
              </a:ext>
            </a:extLst>
          </p:cNvPr>
          <p:cNvSpPr/>
          <p:nvPr/>
        </p:nvSpPr>
        <p:spPr>
          <a:xfrm>
            <a:off x="5638190" y="1435290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26AAB"/>
                </a:solidFill>
              </a:rPr>
              <a:t>Component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E67665-5574-9190-3467-02591F9C2F1E}"/>
              </a:ext>
            </a:extLst>
          </p:cNvPr>
          <p:cNvSpPr/>
          <p:nvPr/>
        </p:nvSpPr>
        <p:spPr>
          <a:xfrm>
            <a:off x="7343864" y="1429968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26AAB"/>
                </a:solidFill>
              </a:rPr>
              <a:t>Component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4A822F-A0D0-2DD1-08C0-C2084A6E231F}"/>
              </a:ext>
            </a:extLst>
          </p:cNvPr>
          <p:cNvSpPr/>
          <p:nvPr/>
        </p:nvSpPr>
        <p:spPr>
          <a:xfrm>
            <a:off x="9558039" y="1425218"/>
            <a:ext cx="1369665" cy="4623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Closed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6116AB4-D586-04E4-8E68-AA5F25D11CEB}"/>
              </a:ext>
            </a:extLst>
          </p:cNvPr>
          <p:cNvSpPr/>
          <p:nvPr/>
        </p:nvSpPr>
        <p:spPr>
          <a:xfrm>
            <a:off x="3803188" y="2404542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526AAB"/>
                </a:solidFill>
              </a:rPr>
              <a:t>Component</a:t>
            </a:r>
            <a:endParaRPr lang="en-US" dirty="0">
              <a:solidFill>
                <a:srgbClr val="526AAB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F0AF7F9-E613-1CE4-4F0D-A66E2EFE9E87}"/>
              </a:ext>
            </a:extLst>
          </p:cNvPr>
          <p:cNvSpPr/>
          <p:nvPr/>
        </p:nvSpPr>
        <p:spPr>
          <a:xfrm>
            <a:off x="5638190" y="2404542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26AAB"/>
                </a:solidFill>
              </a:rPr>
              <a:t>Component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3EE21E4-FC17-41F5-FB36-1AFA02FC2C62}"/>
              </a:ext>
            </a:extLst>
          </p:cNvPr>
          <p:cNvSpPr/>
          <p:nvPr/>
        </p:nvSpPr>
        <p:spPr>
          <a:xfrm>
            <a:off x="7343864" y="2399220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26AAB"/>
                </a:solidFill>
              </a:rPr>
              <a:t>Component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EABE80-BA03-EDBE-5BF2-2A627AD68900}"/>
              </a:ext>
            </a:extLst>
          </p:cNvPr>
          <p:cNvSpPr/>
          <p:nvPr/>
        </p:nvSpPr>
        <p:spPr>
          <a:xfrm>
            <a:off x="9558039" y="2394470"/>
            <a:ext cx="1369665" cy="4623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Closed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F7914A6-0E47-0273-EE1F-3DD8FBF2A552}"/>
              </a:ext>
            </a:extLst>
          </p:cNvPr>
          <p:cNvSpPr/>
          <p:nvPr/>
        </p:nvSpPr>
        <p:spPr>
          <a:xfrm>
            <a:off x="3803188" y="3427657"/>
            <a:ext cx="1584102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26AAB"/>
                </a:solidFill>
              </a:rPr>
              <a:t>Component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5C158C7-7EFD-EB00-C304-BC816389E06C}"/>
              </a:ext>
            </a:extLst>
          </p:cNvPr>
          <p:cNvSpPr/>
          <p:nvPr/>
        </p:nvSpPr>
        <p:spPr>
          <a:xfrm>
            <a:off x="5638190" y="3427657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26AAB"/>
                </a:solidFill>
              </a:rPr>
              <a:t>Component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72BE23-043E-952D-DA4F-CC4A55611263}"/>
              </a:ext>
            </a:extLst>
          </p:cNvPr>
          <p:cNvSpPr/>
          <p:nvPr/>
        </p:nvSpPr>
        <p:spPr>
          <a:xfrm>
            <a:off x="7343864" y="3422335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526AAB"/>
                </a:solidFill>
              </a:rPr>
              <a:t>Component</a:t>
            </a:r>
            <a:endParaRPr lang="en-US" dirty="0">
              <a:solidFill>
                <a:srgbClr val="526AAB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1D7DEF-45BB-C7AB-DE6A-DA3E2BC0EDEB}"/>
              </a:ext>
            </a:extLst>
          </p:cNvPr>
          <p:cNvSpPr/>
          <p:nvPr/>
        </p:nvSpPr>
        <p:spPr>
          <a:xfrm>
            <a:off x="9558039" y="3417585"/>
            <a:ext cx="1369665" cy="462334"/>
          </a:xfrm>
          <a:prstGeom prst="rect">
            <a:avLst/>
          </a:prstGeom>
          <a:solidFill>
            <a:srgbClr val="526AAB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Open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E8585A2B-940A-DE42-C1AD-4732502DB25B}"/>
              </a:ext>
            </a:extLst>
          </p:cNvPr>
          <p:cNvSpPr/>
          <p:nvPr/>
        </p:nvSpPr>
        <p:spPr>
          <a:xfrm>
            <a:off x="4345941" y="5370870"/>
            <a:ext cx="578391" cy="53585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A2B723-5A0B-EC13-C544-B368EF28E9AE}"/>
              </a:ext>
            </a:extLst>
          </p:cNvPr>
          <p:cNvSpPr/>
          <p:nvPr/>
        </p:nvSpPr>
        <p:spPr>
          <a:xfrm>
            <a:off x="9558039" y="5416922"/>
            <a:ext cx="1369665" cy="4623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Closed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0B6A6D-4601-BFE2-D14A-64C079897FE4}"/>
              </a:ext>
            </a:extLst>
          </p:cNvPr>
          <p:cNvCxnSpPr>
            <a:cxnSpLocks/>
          </p:cNvCxnSpPr>
          <p:nvPr/>
        </p:nvCxnSpPr>
        <p:spPr>
          <a:xfrm>
            <a:off x="3460955" y="1052051"/>
            <a:ext cx="0" cy="481781"/>
          </a:xfrm>
          <a:prstGeom prst="straightConnector1">
            <a:avLst/>
          </a:prstGeom>
          <a:ln>
            <a:solidFill>
              <a:srgbClr val="526AAB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B15D7D-F543-8CE5-A91E-DBD5B525D4C5}"/>
              </a:ext>
            </a:extLst>
          </p:cNvPr>
          <p:cNvCxnSpPr>
            <a:cxnSpLocks/>
          </p:cNvCxnSpPr>
          <p:nvPr/>
        </p:nvCxnSpPr>
        <p:spPr>
          <a:xfrm>
            <a:off x="3436375" y="1872936"/>
            <a:ext cx="0" cy="653954"/>
          </a:xfrm>
          <a:prstGeom prst="straightConnector1">
            <a:avLst/>
          </a:prstGeom>
          <a:ln>
            <a:solidFill>
              <a:srgbClr val="526AAB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DBEA55-C168-9D42-C5FE-364AE5E53B5D}"/>
              </a:ext>
            </a:extLst>
          </p:cNvPr>
          <p:cNvCxnSpPr>
            <a:cxnSpLocks/>
          </p:cNvCxnSpPr>
          <p:nvPr/>
        </p:nvCxnSpPr>
        <p:spPr>
          <a:xfrm>
            <a:off x="3426542" y="2866917"/>
            <a:ext cx="0" cy="606233"/>
          </a:xfrm>
          <a:prstGeom prst="straightConnector1">
            <a:avLst/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3D774168-73A3-D273-5601-2BDCF2585019}"/>
              </a:ext>
            </a:extLst>
          </p:cNvPr>
          <p:cNvSpPr/>
          <p:nvPr/>
        </p:nvSpPr>
        <p:spPr>
          <a:xfrm>
            <a:off x="6137625" y="5380160"/>
            <a:ext cx="578391" cy="53585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AD98A5B6-B597-6B66-2FFC-02E9A0FC2596}"/>
              </a:ext>
            </a:extLst>
          </p:cNvPr>
          <p:cNvSpPr/>
          <p:nvPr/>
        </p:nvSpPr>
        <p:spPr>
          <a:xfrm>
            <a:off x="7856785" y="5380160"/>
            <a:ext cx="578391" cy="53585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3A5327-1F6C-46B7-27A3-20528667A65C}"/>
              </a:ext>
            </a:extLst>
          </p:cNvPr>
          <p:cNvSpPr/>
          <p:nvPr/>
        </p:nvSpPr>
        <p:spPr>
          <a:xfrm>
            <a:off x="393371" y="4287806"/>
            <a:ext cx="11227179" cy="785538"/>
          </a:xfrm>
          <a:prstGeom prst="rect">
            <a:avLst/>
          </a:prstGeom>
          <a:solidFill>
            <a:srgbClr val="F79976"/>
          </a:solidFill>
          <a:ln>
            <a:solidFill>
              <a:srgbClr val="F799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Persistence Layer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23EA421-54EC-BE70-9C57-E8B739E2795B}"/>
              </a:ext>
            </a:extLst>
          </p:cNvPr>
          <p:cNvSpPr/>
          <p:nvPr/>
        </p:nvSpPr>
        <p:spPr>
          <a:xfrm>
            <a:off x="3803188" y="4444077"/>
            <a:ext cx="1584102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526AAB"/>
                </a:solidFill>
              </a:rPr>
              <a:t>Component</a:t>
            </a:r>
            <a:endParaRPr lang="en-US" dirty="0">
              <a:solidFill>
                <a:srgbClr val="526AAB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86EFA7D-58E2-879B-32AA-B72FDD13830F}"/>
              </a:ext>
            </a:extLst>
          </p:cNvPr>
          <p:cNvSpPr/>
          <p:nvPr/>
        </p:nvSpPr>
        <p:spPr>
          <a:xfrm>
            <a:off x="5638190" y="4444077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526AAB"/>
                </a:solidFill>
              </a:rPr>
              <a:t>Component</a:t>
            </a:r>
            <a:endParaRPr lang="en-US" dirty="0">
              <a:solidFill>
                <a:srgbClr val="526AAB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BE5B609-DAC7-757C-D7DE-B4C852B8DEC4}"/>
              </a:ext>
            </a:extLst>
          </p:cNvPr>
          <p:cNvSpPr/>
          <p:nvPr/>
        </p:nvSpPr>
        <p:spPr>
          <a:xfrm>
            <a:off x="7343864" y="4438755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526AAB"/>
                </a:solidFill>
              </a:rPr>
              <a:t>Component</a:t>
            </a:r>
            <a:endParaRPr lang="en-US" dirty="0">
              <a:solidFill>
                <a:srgbClr val="526AA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EC4D25-E16B-58F4-9192-D6F349E62620}"/>
              </a:ext>
            </a:extLst>
          </p:cNvPr>
          <p:cNvSpPr/>
          <p:nvPr/>
        </p:nvSpPr>
        <p:spPr>
          <a:xfrm>
            <a:off x="9558039" y="4434005"/>
            <a:ext cx="1369665" cy="4623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Closed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607B15B-4FD2-82CC-6E40-E2CCDD1ECC72}"/>
              </a:ext>
            </a:extLst>
          </p:cNvPr>
          <p:cNvCxnSpPr>
            <a:cxnSpLocks/>
          </p:cNvCxnSpPr>
          <p:nvPr/>
        </p:nvCxnSpPr>
        <p:spPr>
          <a:xfrm>
            <a:off x="3406089" y="3883337"/>
            <a:ext cx="0" cy="606233"/>
          </a:xfrm>
          <a:prstGeom prst="straightConnector1">
            <a:avLst/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E25923-E90D-333F-421E-3AF0D8342CA0}"/>
              </a:ext>
            </a:extLst>
          </p:cNvPr>
          <p:cNvCxnSpPr>
            <a:cxnSpLocks/>
          </p:cNvCxnSpPr>
          <p:nvPr/>
        </p:nvCxnSpPr>
        <p:spPr>
          <a:xfrm>
            <a:off x="3396257" y="4994787"/>
            <a:ext cx="0" cy="574060"/>
          </a:xfrm>
          <a:prstGeom prst="straightConnector1">
            <a:avLst/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D9454D3-8340-8F48-A2A1-88423B1740C5}"/>
              </a:ext>
            </a:extLst>
          </p:cNvPr>
          <p:cNvCxnSpPr>
            <a:cxnSpLocks/>
          </p:cNvCxnSpPr>
          <p:nvPr/>
        </p:nvCxnSpPr>
        <p:spPr>
          <a:xfrm>
            <a:off x="3208140" y="2866876"/>
            <a:ext cx="0" cy="1622694"/>
          </a:xfrm>
          <a:prstGeom prst="straightConnector1">
            <a:avLst/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D14A772-50CF-0F54-01BF-302167C16325}"/>
              </a:ext>
            </a:extLst>
          </p:cNvPr>
          <p:cNvSpPr/>
          <p:nvPr/>
        </p:nvSpPr>
        <p:spPr>
          <a:xfrm>
            <a:off x="3011250" y="2545786"/>
            <a:ext cx="666946" cy="223673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E5B4E-4C23-CB0F-8D40-DC481EE480C0}"/>
              </a:ext>
            </a:extLst>
          </p:cNvPr>
          <p:cNvSpPr txBox="1"/>
          <p:nvPr/>
        </p:nvSpPr>
        <p:spPr>
          <a:xfrm>
            <a:off x="2901280" y="648928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26AAB"/>
                </a:solidFill>
              </a:rPr>
              <a:t>Request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BBC019C-28CB-11E3-AD25-9FB680DCC024}"/>
              </a:ext>
            </a:extLst>
          </p:cNvPr>
          <p:cNvCxnSpPr>
            <a:cxnSpLocks/>
          </p:cNvCxnSpPr>
          <p:nvPr/>
        </p:nvCxnSpPr>
        <p:spPr>
          <a:xfrm flipV="1">
            <a:off x="11212138" y="4779938"/>
            <a:ext cx="0" cy="686795"/>
          </a:xfrm>
          <a:prstGeom prst="straightConnector1">
            <a:avLst/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2571B8-60C4-AC48-F34C-93AF626F074A}"/>
              </a:ext>
            </a:extLst>
          </p:cNvPr>
          <p:cNvCxnSpPr>
            <a:cxnSpLocks/>
          </p:cNvCxnSpPr>
          <p:nvPr/>
        </p:nvCxnSpPr>
        <p:spPr>
          <a:xfrm flipV="1">
            <a:off x="11212138" y="3781961"/>
            <a:ext cx="0" cy="686795"/>
          </a:xfrm>
          <a:prstGeom prst="straightConnector1">
            <a:avLst/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A5238F-C720-6F9E-693D-765C91EFA5A1}"/>
              </a:ext>
            </a:extLst>
          </p:cNvPr>
          <p:cNvCxnSpPr>
            <a:cxnSpLocks/>
          </p:cNvCxnSpPr>
          <p:nvPr/>
        </p:nvCxnSpPr>
        <p:spPr>
          <a:xfrm flipV="1">
            <a:off x="11212138" y="2739738"/>
            <a:ext cx="0" cy="686795"/>
          </a:xfrm>
          <a:prstGeom prst="straightConnector1">
            <a:avLst/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1B940C-7129-F214-86C2-CD0D5177CC13}"/>
              </a:ext>
            </a:extLst>
          </p:cNvPr>
          <p:cNvCxnSpPr>
            <a:cxnSpLocks/>
          </p:cNvCxnSpPr>
          <p:nvPr/>
        </p:nvCxnSpPr>
        <p:spPr>
          <a:xfrm flipV="1">
            <a:off x="11212138" y="1766341"/>
            <a:ext cx="0" cy="686795"/>
          </a:xfrm>
          <a:prstGeom prst="straightConnector1">
            <a:avLst/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E117CBB-34C2-EBA6-D50B-49F1663FAFCA}"/>
              </a:ext>
            </a:extLst>
          </p:cNvPr>
          <p:cNvSpPr txBox="1"/>
          <p:nvPr/>
        </p:nvSpPr>
        <p:spPr>
          <a:xfrm>
            <a:off x="10506647" y="634498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26AAB"/>
                </a:solidFill>
              </a:rPr>
              <a:t>Service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F12613C-8EE6-89A7-3A46-DF8E01D0029E}"/>
              </a:ext>
            </a:extLst>
          </p:cNvPr>
          <p:cNvCxnSpPr>
            <a:cxnSpLocks/>
          </p:cNvCxnSpPr>
          <p:nvPr/>
        </p:nvCxnSpPr>
        <p:spPr>
          <a:xfrm flipV="1">
            <a:off x="11212138" y="5728744"/>
            <a:ext cx="0" cy="686795"/>
          </a:xfrm>
          <a:prstGeom prst="straightConnector1">
            <a:avLst/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72405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: Shape 6"/>
          <p:cNvSpPr/>
          <p:nvPr/>
        </p:nvSpPr>
        <p:spPr>
          <a:xfrm>
            <a:off x="3031159" y="3304470"/>
            <a:ext cx="723900" cy="1314450"/>
          </a:xfrm>
          <a:custGeom>
            <a:avLst/>
            <a:gdLst>
              <a:gd name="connsiteX0" fmla="*/ 247650 w 723900"/>
              <a:gd name="connsiteY0" fmla="*/ 1314450 h 1314450"/>
              <a:gd name="connsiteX1" fmla="*/ 0 w 723900"/>
              <a:gd name="connsiteY1" fmla="*/ 1314450 h 1314450"/>
              <a:gd name="connsiteX2" fmla="*/ 478155 w 723900"/>
              <a:gd name="connsiteY2" fmla="*/ 0 h 1314450"/>
              <a:gd name="connsiteX3" fmla="*/ 725805 w 723900"/>
              <a:gd name="connsiteY3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00" h="1314450">
                <a:moveTo>
                  <a:pt x="247650" y="1314450"/>
                </a:moveTo>
                <a:lnTo>
                  <a:pt x="0" y="1314450"/>
                </a:lnTo>
                <a:lnTo>
                  <a:pt x="478155" y="0"/>
                </a:lnTo>
                <a:lnTo>
                  <a:pt x="72580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89" name="Freeform: Shape 7"/>
          <p:cNvSpPr/>
          <p:nvPr/>
        </p:nvSpPr>
        <p:spPr>
          <a:xfrm>
            <a:off x="5702921" y="3304470"/>
            <a:ext cx="723900" cy="1314450"/>
          </a:xfrm>
          <a:custGeom>
            <a:avLst/>
            <a:gdLst>
              <a:gd name="connsiteX0" fmla="*/ 247650 w 723900"/>
              <a:gd name="connsiteY0" fmla="*/ 1314450 h 1314450"/>
              <a:gd name="connsiteX1" fmla="*/ 0 w 723900"/>
              <a:gd name="connsiteY1" fmla="*/ 1314450 h 1314450"/>
              <a:gd name="connsiteX2" fmla="*/ 478155 w 723900"/>
              <a:gd name="connsiteY2" fmla="*/ 0 h 1314450"/>
              <a:gd name="connsiteX3" fmla="*/ 725805 w 723900"/>
              <a:gd name="connsiteY3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00" h="1314450">
                <a:moveTo>
                  <a:pt x="247650" y="1314450"/>
                </a:moveTo>
                <a:lnTo>
                  <a:pt x="0" y="1314450"/>
                </a:lnTo>
                <a:lnTo>
                  <a:pt x="478155" y="0"/>
                </a:lnTo>
                <a:lnTo>
                  <a:pt x="72580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90" name="Freeform: Shape 8"/>
          <p:cNvSpPr/>
          <p:nvPr/>
        </p:nvSpPr>
        <p:spPr>
          <a:xfrm>
            <a:off x="8374684" y="3304470"/>
            <a:ext cx="723900" cy="1314450"/>
          </a:xfrm>
          <a:custGeom>
            <a:avLst/>
            <a:gdLst>
              <a:gd name="connsiteX0" fmla="*/ 247650 w 723900"/>
              <a:gd name="connsiteY0" fmla="*/ 1314450 h 1314450"/>
              <a:gd name="connsiteX1" fmla="*/ 0 w 723900"/>
              <a:gd name="connsiteY1" fmla="*/ 1314450 h 1314450"/>
              <a:gd name="connsiteX2" fmla="*/ 478155 w 723900"/>
              <a:gd name="connsiteY2" fmla="*/ 0 h 1314450"/>
              <a:gd name="connsiteX3" fmla="*/ 725805 w 723900"/>
              <a:gd name="connsiteY3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00" h="1314450">
                <a:moveTo>
                  <a:pt x="247650" y="1314450"/>
                </a:moveTo>
                <a:lnTo>
                  <a:pt x="0" y="1314450"/>
                </a:lnTo>
                <a:lnTo>
                  <a:pt x="478155" y="0"/>
                </a:lnTo>
                <a:lnTo>
                  <a:pt x="72580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99" name="TextBox 21"/>
          <p:cNvSpPr txBox="1"/>
          <p:nvPr/>
        </p:nvSpPr>
        <p:spPr>
          <a:xfrm>
            <a:off x="1357428" y="4145599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0" name="TextBox 22"/>
          <p:cNvSpPr txBox="1"/>
          <p:nvPr/>
        </p:nvSpPr>
        <p:spPr>
          <a:xfrm>
            <a:off x="3919653" y="4145599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1" name="TextBox 23"/>
          <p:cNvSpPr txBox="1"/>
          <p:nvPr/>
        </p:nvSpPr>
        <p:spPr>
          <a:xfrm>
            <a:off x="6572266" y="4145599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2" name="TextBox 24"/>
          <p:cNvSpPr txBox="1"/>
          <p:nvPr/>
        </p:nvSpPr>
        <p:spPr>
          <a:xfrm>
            <a:off x="9098584" y="4145599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3" name="Oval 2"/>
          <p:cNvSpPr/>
          <p:nvPr/>
        </p:nvSpPr>
        <p:spPr>
          <a:xfrm>
            <a:off x="1918623" y="3692302"/>
            <a:ext cx="461713" cy="256286"/>
          </a:xfrm>
          <a:custGeom>
            <a:avLst/>
            <a:gdLst>
              <a:gd name="T0" fmla="*/ 2036 w 8756"/>
              <a:gd name="T1" fmla="*/ 640 h 4858"/>
              <a:gd name="T2" fmla="*/ 8436 w 8756"/>
              <a:gd name="T3" fmla="*/ 640 h 4858"/>
              <a:gd name="T4" fmla="*/ 8756 w 8756"/>
              <a:gd name="T5" fmla="*/ 320 h 4858"/>
              <a:gd name="T6" fmla="*/ 8436 w 8756"/>
              <a:gd name="T7" fmla="*/ 0 h 4858"/>
              <a:gd name="T8" fmla="*/ 2036 w 8756"/>
              <a:gd name="T9" fmla="*/ 0 h 4858"/>
              <a:gd name="T10" fmla="*/ 1716 w 8756"/>
              <a:gd name="T11" fmla="*/ 320 h 4858"/>
              <a:gd name="T12" fmla="*/ 2036 w 8756"/>
              <a:gd name="T13" fmla="*/ 640 h 4858"/>
              <a:gd name="T14" fmla="*/ 8436 w 8756"/>
              <a:gd name="T15" fmla="*/ 2112 h 4858"/>
              <a:gd name="T16" fmla="*/ 2036 w 8756"/>
              <a:gd name="T17" fmla="*/ 2112 h 4858"/>
              <a:gd name="T18" fmla="*/ 1716 w 8756"/>
              <a:gd name="T19" fmla="*/ 2432 h 4858"/>
              <a:gd name="T20" fmla="*/ 2036 w 8756"/>
              <a:gd name="T21" fmla="*/ 2752 h 4858"/>
              <a:gd name="T22" fmla="*/ 8436 w 8756"/>
              <a:gd name="T23" fmla="*/ 2752 h 4858"/>
              <a:gd name="T24" fmla="*/ 8756 w 8756"/>
              <a:gd name="T25" fmla="*/ 2432 h 4858"/>
              <a:gd name="T26" fmla="*/ 8436 w 8756"/>
              <a:gd name="T27" fmla="*/ 2112 h 4858"/>
              <a:gd name="T28" fmla="*/ 8436 w 8756"/>
              <a:gd name="T29" fmla="*/ 4218 h 4858"/>
              <a:gd name="T30" fmla="*/ 2036 w 8756"/>
              <a:gd name="T31" fmla="*/ 4218 h 4858"/>
              <a:gd name="T32" fmla="*/ 1716 w 8756"/>
              <a:gd name="T33" fmla="*/ 4538 h 4858"/>
              <a:gd name="T34" fmla="*/ 2036 w 8756"/>
              <a:gd name="T35" fmla="*/ 4858 h 4858"/>
              <a:gd name="T36" fmla="*/ 8436 w 8756"/>
              <a:gd name="T37" fmla="*/ 4858 h 4858"/>
              <a:gd name="T38" fmla="*/ 8756 w 8756"/>
              <a:gd name="T39" fmla="*/ 4538 h 4858"/>
              <a:gd name="T40" fmla="*/ 8436 w 8756"/>
              <a:gd name="T41" fmla="*/ 4218 h 4858"/>
              <a:gd name="T42" fmla="*/ 640 w 8756"/>
              <a:gd name="T43" fmla="*/ 0 h 4858"/>
              <a:gd name="T44" fmla="*/ 320 w 8756"/>
              <a:gd name="T45" fmla="*/ 0 h 4858"/>
              <a:gd name="T46" fmla="*/ 0 w 8756"/>
              <a:gd name="T47" fmla="*/ 320 h 4858"/>
              <a:gd name="T48" fmla="*/ 320 w 8756"/>
              <a:gd name="T49" fmla="*/ 640 h 4858"/>
              <a:gd name="T50" fmla="*/ 640 w 8756"/>
              <a:gd name="T51" fmla="*/ 640 h 4858"/>
              <a:gd name="T52" fmla="*/ 960 w 8756"/>
              <a:gd name="T53" fmla="*/ 320 h 4858"/>
              <a:gd name="T54" fmla="*/ 640 w 8756"/>
              <a:gd name="T55" fmla="*/ 0 h 4858"/>
              <a:gd name="T56" fmla="*/ 640 w 8756"/>
              <a:gd name="T57" fmla="*/ 2112 h 4858"/>
              <a:gd name="T58" fmla="*/ 320 w 8756"/>
              <a:gd name="T59" fmla="*/ 2112 h 4858"/>
              <a:gd name="T60" fmla="*/ 0 w 8756"/>
              <a:gd name="T61" fmla="*/ 2432 h 4858"/>
              <a:gd name="T62" fmla="*/ 320 w 8756"/>
              <a:gd name="T63" fmla="*/ 2752 h 4858"/>
              <a:gd name="T64" fmla="*/ 640 w 8756"/>
              <a:gd name="T65" fmla="*/ 2752 h 4858"/>
              <a:gd name="T66" fmla="*/ 960 w 8756"/>
              <a:gd name="T67" fmla="*/ 2432 h 4858"/>
              <a:gd name="T68" fmla="*/ 640 w 8756"/>
              <a:gd name="T69" fmla="*/ 2112 h 4858"/>
              <a:gd name="T70" fmla="*/ 640 w 8756"/>
              <a:gd name="T71" fmla="*/ 4218 h 4858"/>
              <a:gd name="T72" fmla="*/ 320 w 8756"/>
              <a:gd name="T73" fmla="*/ 4218 h 4858"/>
              <a:gd name="T74" fmla="*/ 0 w 8756"/>
              <a:gd name="T75" fmla="*/ 4538 h 4858"/>
              <a:gd name="T76" fmla="*/ 320 w 8756"/>
              <a:gd name="T77" fmla="*/ 4858 h 4858"/>
              <a:gd name="T78" fmla="*/ 640 w 8756"/>
              <a:gd name="T79" fmla="*/ 4858 h 4858"/>
              <a:gd name="T80" fmla="*/ 960 w 8756"/>
              <a:gd name="T81" fmla="*/ 4538 h 4858"/>
              <a:gd name="T82" fmla="*/ 640 w 8756"/>
              <a:gd name="T83" fmla="*/ 4218 h 4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756" h="4858">
                <a:moveTo>
                  <a:pt x="2036" y="640"/>
                </a:moveTo>
                <a:lnTo>
                  <a:pt x="8436" y="640"/>
                </a:lnTo>
                <a:cubicBezTo>
                  <a:pt x="8612" y="640"/>
                  <a:pt x="8756" y="497"/>
                  <a:pt x="8756" y="320"/>
                </a:cubicBezTo>
                <a:cubicBezTo>
                  <a:pt x="8756" y="143"/>
                  <a:pt x="8612" y="0"/>
                  <a:pt x="8436" y="0"/>
                </a:cubicBezTo>
                <a:lnTo>
                  <a:pt x="2036" y="0"/>
                </a:lnTo>
                <a:cubicBezTo>
                  <a:pt x="1859" y="0"/>
                  <a:pt x="1716" y="143"/>
                  <a:pt x="1716" y="320"/>
                </a:cubicBezTo>
                <a:cubicBezTo>
                  <a:pt x="1716" y="497"/>
                  <a:pt x="1859" y="640"/>
                  <a:pt x="2036" y="640"/>
                </a:cubicBezTo>
                <a:close/>
                <a:moveTo>
                  <a:pt x="8436" y="2112"/>
                </a:moveTo>
                <a:lnTo>
                  <a:pt x="2036" y="2112"/>
                </a:lnTo>
                <a:cubicBezTo>
                  <a:pt x="1859" y="2112"/>
                  <a:pt x="1716" y="2255"/>
                  <a:pt x="1716" y="2432"/>
                </a:cubicBezTo>
                <a:cubicBezTo>
                  <a:pt x="1716" y="2609"/>
                  <a:pt x="1859" y="2752"/>
                  <a:pt x="2036" y="2752"/>
                </a:cubicBezTo>
                <a:lnTo>
                  <a:pt x="8436" y="2752"/>
                </a:lnTo>
                <a:cubicBezTo>
                  <a:pt x="8612" y="2752"/>
                  <a:pt x="8756" y="2609"/>
                  <a:pt x="8756" y="2432"/>
                </a:cubicBezTo>
                <a:cubicBezTo>
                  <a:pt x="8756" y="2255"/>
                  <a:pt x="8612" y="2112"/>
                  <a:pt x="8436" y="2112"/>
                </a:cubicBezTo>
                <a:close/>
                <a:moveTo>
                  <a:pt x="8436" y="4218"/>
                </a:moveTo>
                <a:lnTo>
                  <a:pt x="2036" y="4218"/>
                </a:lnTo>
                <a:cubicBezTo>
                  <a:pt x="1859" y="4218"/>
                  <a:pt x="1716" y="4361"/>
                  <a:pt x="1716" y="4538"/>
                </a:cubicBezTo>
                <a:cubicBezTo>
                  <a:pt x="1716" y="4714"/>
                  <a:pt x="1859" y="4858"/>
                  <a:pt x="2036" y="4858"/>
                </a:cubicBezTo>
                <a:lnTo>
                  <a:pt x="8436" y="4858"/>
                </a:lnTo>
                <a:cubicBezTo>
                  <a:pt x="8612" y="4858"/>
                  <a:pt x="8756" y="4714"/>
                  <a:pt x="8756" y="4538"/>
                </a:cubicBezTo>
                <a:cubicBezTo>
                  <a:pt x="8756" y="4361"/>
                  <a:pt x="8612" y="4218"/>
                  <a:pt x="8436" y="4218"/>
                </a:cubicBezTo>
                <a:close/>
                <a:moveTo>
                  <a:pt x="640" y="0"/>
                </a:moveTo>
                <a:lnTo>
                  <a:pt x="320" y="0"/>
                </a:lnTo>
                <a:cubicBezTo>
                  <a:pt x="144" y="0"/>
                  <a:pt x="0" y="143"/>
                  <a:pt x="0" y="320"/>
                </a:cubicBezTo>
                <a:cubicBezTo>
                  <a:pt x="0" y="497"/>
                  <a:pt x="144" y="640"/>
                  <a:pt x="320" y="640"/>
                </a:cubicBezTo>
                <a:lnTo>
                  <a:pt x="640" y="640"/>
                </a:lnTo>
                <a:cubicBezTo>
                  <a:pt x="817" y="640"/>
                  <a:pt x="960" y="497"/>
                  <a:pt x="960" y="320"/>
                </a:cubicBezTo>
                <a:cubicBezTo>
                  <a:pt x="960" y="143"/>
                  <a:pt x="817" y="0"/>
                  <a:pt x="640" y="0"/>
                </a:cubicBezTo>
                <a:close/>
                <a:moveTo>
                  <a:pt x="640" y="2112"/>
                </a:moveTo>
                <a:lnTo>
                  <a:pt x="320" y="2112"/>
                </a:lnTo>
                <a:cubicBezTo>
                  <a:pt x="144" y="2112"/>
                  <a:pt x="0" y="2255"/>
                  <a:pt x="0" y="2432"/>
                </a:cubicBezTo>
                <a:cubicBezTo>
                  <a:pt x="0" y="2609"/>
                  <a:pt x="144" y="2752"/>
                  <a:pt x="320" y="2752"/>
                </a:cubicBezTo>
                <a:lnTo>
                  <a:pt x="640" y="2752"/>
                </a:lnTo>
                <a:cubicBezTo>
                  <a:pt x="817" y="2752"/>
                  <a:pt x="960" y="2609"/>
                  <a:pt x="960" y="2432"/>
                </a:cubicBezTo>
                <a:cubicBezTo>
                  <a:pt x="960" y="2255"/>
                  <a:pt x="817" y="2112"/>
                  <a:pt x="640" y="2112"/>
                </a:cubicBezTo>
                <a:close/>
                <a:moveTo>
                  <a:pt x="640" y="4218"/>
                </a:moveTo>
                <a:lnTo>
                  <a:pt x="320" y="4218"/>
                </a:lnTo>
                <a:cubicBezTo>
                  <a:pt x="144" y="4218"/>
                  <a:pt x="0" y="4361"/>
                  <a:pt x="0" y="4538"/>
                </a:cubicBezTo>
                <a:cubicBezTo>
                  <a:pt x="0" y="4714"/>
                  <a:pt x="144" y="4858"/>
                  <a:pt x="320" y="4858"/>
                </a:cubicBezTo>
                <a:lnTo>
                  <a:pt x="640" y="4858"/>
                </a:lnTo>
                <a:cubicBezTo>
                  <a:pt x="817" y="4858"/>
                  <a:pt x="960" y="4714"/>
                  <a:pt x="960" y="4538"/>
                </a:cubicBezTo>
                <a:cubicBezTo>
                  <a:pt x="960" y="4361"/>
                  <a:pt x="817" y="4218"/>
                  <a:pt x="640" y="4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4" name="Oval 2"/>
          <p:cNvSpPr/>
          <p:nvPr/>
        </p:nvSpPr>
        <p:spPr>
          <a:xfrm>
            <a:off x="4493256" y="3589589"/>
            <a:ext cx="461713" cy="461713"/>
          </a:xfrm>
          <a:custGeom>
            <a:avLst/>
            <a:gdLst>
              <a:gd name="T0" fmla="*/ 6400 w 12800"/>
              <a:gd name="T1" fmla="*/ 640 h 12800"/>
              <a:gd name="T2" fmla="*/ 12160 w 12800"/>
              <a:gd name="T3" fmla="*/ 6400 h 12800"/>
              <a:gd name="T4" fmla="*/ 6400 w 12800"/>
              <a:gd name="T5" fmla="*/ 12160 h 12800"/>
              <a:gd name="T6" fmla="*/ 640 w 12800"/>
              <a:gd name="T7" fmla="*/ 6400 h 12800"/>
              <a:gd name="T8" fmla="*/ 6400 w 12800"/>
              <a:gd name="T9" fmla="*/ 640 h 12800"/>
              <a:gd name="T10" fmla="*/ 6400 w 12800"/>
              <a:gd name="T11" fmla="*/ 0 h 12800"/>
              <a:gd name="T12" fmla="*/ 0 w 12800"/>
              <a:gd name="T13" fmla="*/ 6400 h 12800"/>
              <a:gd name="T14" fmla="*/ 6400 w 12800"/>
              <a:gd name="T15" fmla="*/ 12800 h 12800"/>
              <a:gd name="T16" fmla="*/ 12800 w 12800"/>
              <a:gd name="T17" fmla="*/ 6400 h 12800"/>
              <a:gd name="T18" fmla="*/ 6400 w 12800"/>
              <a:gd name="T19" fmla="*/ 0 h 12800"/>
              <a:gd name="T20" fmla="*/ 6400 w 12800"/>
              <a:gd name="T21" fmla="*/ 0 h 12800"/>
              <a:gd name="T22" fmla="*/ 5974 w 12800"/>
              <a:gd name="T23" fmla="*/ 8000 h 12800"/>
              <a:gd name="T24" fmla="*/ 5970 w 12800"/>
              <a:gd name="T25" fmla="*/ 7764 h 12800"/>
              <a:gd name="T26" fmla="*/ 6110 w 12800"/>
              <a:gd name="T27" fmla="*/ 6914 h 12800"/>
              <a:gd name="T28" fmla="*/ 6443 w 12800"/>
              <a:gd name="T29" fmla="*/ 6370 h 12800"/>
              <a:gd name="T30" fmla="*/ 7050 w 12800"/>
              <a:gd name="T31" fmla="*/ 5784 h 12800"/>
              <a:gd name="T32" fmla="*/ 7620 w 12800"/>
              <a:gd name="T33" fmla="*/ 5168 h 12800"/>
              <a:gd name="T34" fmla="*/ 7751 w 12800"/>
              <a:gd name="T35" fmla="*/ 4666 h 12800"/>
              <a:gd name="T36" fmla="*/ 7367 w 12800"/>
              <a:gd name="T37" fmla="*/ 3802 h 12800"/>
              <a:gd name="T38" fmla="*/ 6424 w 12800"/>
              <a:gd name="T39" fmla="*/ 3429 h 12800"/>
              <a:gd name="T40" fmla="*/ 5524 w 12800"/>
              <a:gd name="T41" fmla="*/ 3766 h 12800"/>
              <a:gd name="T42" fmla="*/ 5050 w 12800"/>
              <a:gd name="T43" fmla="*/ 4822 h 12800"/>
              <a:gd name="T44" fmla="*/ 4183 w 12800"/>
              <a:gd name="T45" fmla="*/ 4718 h 12800"/>
              <a:gd name="T46" fmla="*/ 4879 w 12800"/>
              <a:gd name="T47" fmla="*/ 3246 h 12800"/>
              <a:gd name="T48" fmla="*/ 6409 w 12800"/>
              <a:gd name="T49" fmla="*/ 2736 h 12800"/>
              <a:gd name="T50" fmla="*/ 8017 w 12800"/>
              <a:gd name="T51" fmla="*/ 3285 h 12800"/>
              <a:gd name="T52" fmla="*/ 8617 w 12800"/>
              <a:gd name="T53" fmla="*/ 4611 h 12800"/>
              <a:gd name="T54" fmla="*/ 8406 w 12800"/>
              <a:gd name="T55" fmla="*/ 5441 h 12800"/>
              <a:gd name="T56" fmla="*/ 7581 w 12800"/>
              <a:gd name="T57" fmla="*/ 6364 h 12800"/>
              <a:gd name="T58" fmla="*/ 7042 w 12800"/>
              <a:gd name="T59" fmla="*/ 6903 h 12800"/>
              <a:gd name="T60" fmla="*/ 6855 w 12800"/>
              <a:gd name="T61" fmla="*/ 7285 h 12800"/>
              <a:gd name="T62" fmla="*/ 6785 w 12800"/>
              <a:gd name="T63" fmla="*/ 8000 h 12800"/>
              <a:gd name="T64" fmla="*/ 5974 w 12800"/>
              <a:gd name="T65" fmla="*/ 8000 h 12800"/>
              <a:gd name="T66" fmla="*/ 5998 w 12800"/>
              <a:gd name="T67" fmla="*/ 9605 h 12800"/>
              <a:gd name="T68" fmla="*/ 5998 w 12800"/>
              <a:gd name="T69" fmla="*/ 8802 h 12800"/>
              <a:gd name="T70" fmla="*/ 6801 w 12800"/>
              <a:gd name="T71" fmla="*/ 8802 h 12800"/>
              <a:gd name="T72" fmla="*/ 6801 w 12800"/>
              <a:gd name="T73" fmla="*/ 9605 h 12800"/>
              <a:gd name="T74" fmla="*/ 5998 w 12800"/>
              <a:gd name="T75" fmla="*/ 9605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00" h="12800">
                <a:moveTo>
                  <a:pt x="6400" y="640"/>
                </a:moveTo>
                <a:cubicBezTo>
                  <a:pt x="9576" y="640"/>
                  <a:pt x="12160" y="3224"/>
                  <a:pt x="12160" y="6400"/>
                </a:cubicBezTo>
                <a:cubicBezTo>
                  <a:pt x="12160" y="9576"/>
                  <a:pt x="9576" y="12160"/>
                  <a:pt x="6400" y="12160"/>
                </a:cubicBezTo>
                <a:cubicBezTo>
                  <a:pt x="3224" y="12160"/>
                  <a:pt x="640" y="9576"/>
                  <a:pt x="640" y="6400"/>
                </a:cubicBezTo>
                <a:cubicBezTo>
                  <a:pt x="640" y="3224"/>
                  <a:pt x="3224" y="640"/>
                  <a:pt x="6400" y="640"/>
                </a:cubicBezTo>
                <a:close/>
                <a:moveTo>
                  <a:pt x="6400" y="0"/>
                </a:moveTo>
                <a:cubicBezTo>
                  <a:pt x="2866" y="0"/>
                  <a:pt x="0" y="2866"/>
                  <a:pt x="0" y="6400"/>
                </a:cubicBezTo>
                <a:cubicBezTo>
                  <a:pt x="0" y="9934"/>
                  <a:pt x="2866" y="12800"/>
                  <a:pt x="6400" y="12800"/>
                </a:cubicBezTo>
                <a:cubicBezTo>
                  <a:pt x="9934" y="12800"/>
                  <a:pt x="12800" y="9934"/>
                  <a:pt x="12800" y="6400"/>
                </a:cubicBezTo>
                <a:cubicBezTo>
                  <a:pt x="12800" y="2866"/>
                  <a:pt x="9934" y="0"/>
                  <a:pt x="6400" y="0"/>
                </a:cubicBezTo>
                <a:close/>
                <a:moveTo>
                  <a:pt x="6400" y="0"/>
                </a:moveTo>
                <a:close/>
                <a:moveTo>
                  <a:pt x="5974" y="8000"/>
                </a:moveTo>
                <a:cubicBezTo>
                  <a:pt x="5970" y="8000"/>
                  <a:pt x="5970" y="7820"/>
                  <a:pt x="5970" y="7764"/>
                </a:cubicBezTo>
                <a:cubicBezTo>
                  <a:pt x="5970" y="7433"/>
                  <a:pt x="6017" y="7155"/>
                  <a:pt x="6110" y="6914"/>
                </a:cubicBezTo>
                <a:cubicBezTo>
                  <a:pt x="6179" y="6733"/>
                  <a:pt x="6290" y="6554"/>
                  <a:pt x="6443" y="6370"/>
                </a:cubicBezTo>
                <a:cubicBezTo>
                  <a:pt x="6556" y="6235"/>
                  <a:pt x="6758" y="6042"/>
                  <a:pt x="7050" y="5784"/>
                </a:cubicBezTo>
                <a:cubicBezTo>
                  <a:pt x="7342" y="5526"/>
                  <a:pt x="7533" y="5322"/>
                  <a:pt x="7620" y="5168"/>
                </a:cubicBezTo>
                <a:cubicBezTo>
                  <a:pt x="7706" y="5014"/>
                  <a:pt x="7751" y="4848"/>
                  <a:pt x="7751" y="4666"/>
                </a:cubicBezTo>
                <a:cubicBezTo>
                  <a:pt x="7751" y="4338"/>
                  <a:pt x="7623" y="4050"/>
                  <a:pt x="7367" y="3802"/>
                </a:cubicBezTo>
                <a:cubicBezTo>
                  <a:pt x="7111" y="3554"/>
                  <a:pt x="6796" y="3429"/>
                  <a:pt x="6424" y="3429"/>
                </a:cubicBezTo>
                <a:cubicBezTo>
                  <a:pt x="6065" y="3429"/>
                  <a:pt x="5765" y="3542"/>
                  <a:pt x="5524" y="3766"/>
                </a:cubicBezTo>
                <a:cubicBezTo>
                  <a:pt x="5282" y="3992"/>
                  <a:pt x="5125" y="4344"/>
                  <a:pt x="5050" y="4822"/>
                </a:cubicBezTo>
                <a:lnTo>
                  <a:pt x="4183" y="4718"/>
                </a:lnTo>
                <a:cubicBezTo>
                  <a:pt x="4262" y="4078"/>
                  <a:pt x="4494" y="3587"/>
                  <a:pt x="4879" y="3246"/>
                </a:cubicBezTo>
                <a:cubicBezTo>
                  <a:pt x="5265" y="2906"/>
                  <a:pt x="5774" y="2736"/>
                  <a:pt x="6409" y="2736"/>
                </a:cubicBezTo>
                <a:cubicBezTo>
                  <a:pt x="7081" y="2736"/>
                  <a:pt x="7617" y="2919"/>
                  <a:pt x="8017" y="3285"/>
                </a:cubicBezTo>
                <a:cubicBezTo>
                  <a:pt x="8417" y="3650"/>
                  <a:pt x="8617" y="4093"/>
                  <a:pt x="8617" y="4611"/>
                </a:cubicBezTo>
                <a:cubicBezTo>
                  <a:pt x="8617" y="4911"/>
                  <a:pt x="8546" y="5188"/>
                  <a:pt x="8406" y="5441"/>
                </a:cubicBezTo>
                <a:cubicBezTo>
                  <a:pt x="8265" y="5694"/>
                  <a:pt x="7990" y="6002"/>
                  <a:pt x="7581" y="6364"/>
                </a:cubicBezTo>
                <a:cubicBezTo>
                  <a:pt x="7306" y="6608"/>
                  <a:pt x="7126" y="6787"/>
                  <a:pt x="7042" y="6903"/>
                </a:cubicBezTo>
                <a:cubicBezTo>
                  <a:pt x="6958" y="7019"/>
                  <a:pt x="6895" y="7134"/>
                  <a:pt x="6855" y="7285"/>
                </a:cubicBezTo>
                <a:cubicBezTo>
                  <a:pt x="6814" y="7436"/>
                  <a:pt x="6790" y="8000"/>
                  <a:pt x="6785" y="8000"/>
                </a:cubicBezTo>
                <a:lnTo>
                  <a:pt x="5974" y="8000"/>
                </a:lnTo>
                <a:close/>
                <a:moveTo>
                  <a:pt x="5998" y="9605"/>
                </a:moveTo>
                <a:lnTo>
                  <a:pt x="5998" y="8802"/>
                </a:lnTo>
                <a:lnTo>
                  <a:pt x="6801" y="8802"/>
                </a:lnTo>
                <a:lnTo>
                  <a:pt x="6801" y="9605"/>
                </a:lnTo>
                <a:lnTo>
                  <a:pt x="5998" y="96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5" name="Oval 2"/>
          <p:cNvSpPr/>
          <p:nvPr/>
        </p:nvSpPr>
        <p:spPr>
          <a:xfrm>
            <a:off x="7146732" y="3589589"/>
            <a:ext cx="453748" cy="461713"/>
          </a:xfrm>
          <a:custGeom>
            <a:avLst/>
            <a:gdLst>
              <a:gd name="T0" fmla="*/ 10113 w 12579"/>
              <a:gd name="T1" fmla="*/ 1662 h 12800"/>
              <a:gd name="T2" fmla="*/ 6151 w 12579"/>
              <a:gd name="T3" fmla="*/ 0 h 12800"/>
              <a:gd name="T4" fmla="*/ 2189 w 12579"/>
              <a:gd name="T5" fmla="*/ 1662 h 12800"/>
              <a:gd name="T6" fmla="*/ 2189 w 12579"/>
              <a:gd name="T7" fmla="*/ 9669 h 12800"/>
              <a:gd name="T8" fmla="*/ 6151 w 12579"/>
              <a:gd name="T9" fmla="*/ 11332 h 12800"/>
              <a:gd name="T10" fmla="*/ 10113 w 12579"/>
              <a:gd name="T11" fmla="*/ 9669 h 12800"/>
              <a:gd name="T12" fmla="*/ 10113 w 12579"/>
              <a:gd name="T13" fmla="*/ 1662 h 12800"/>
              <a:gd name="T14" fmla="*/ 6151 w 12579"/>
              <a:gd name="T15" fmla="*/ 10611 h 12800"/>
              <a:gd name="T16" fmla="*/ 2688 w 12579"/>
              <a:gd name="T17" fmla="*/ 9171 h 12800"/>
              <a:gd name="T18" fmla="*/ 2688 w 12579"/>
              <a:gd name="T19" fmla="*/ 2161 h 12800"/>
              <a:gd name="T20" fmla="*/ 6151 w 12579"/>
              <a:gd name="T21" fmla="*/ 720 h 12800"/>
              <a:gd name="T22" fmla="*/ 9614 w 12579"/>
              <a:gd name="T23" fmla="*/ 2161 h 12800"/>
              <a:gd name="T24" fmla="*/ 9614 w 12579"/>
              <a:gd name="T25" fmla="*/ 9171 h 12800"/>
              <a:gd name="T26" fmla="*/ 6151 w 12579"/>
              <a:gd name="T27" fmla="*/ 10611 h 12800"/>
              <a:gd name="T28" fmla="*/ 12440 w 12579"/>
              <a:gd name="T29" fmla="*/ 12163 h 12800"/>
              <a:gd name="T30" fmla="*/ 10695 w 12579"/>
              <a:gd name="T31" fmla="*/ 10417 h 12800"/>
              <a:gd name="T32" fmla="*/ 10196 w 12579"/>
              <a:gd name="T33" fmla="*/ 10417 h 12800"/>
              <a:gd name="T34" fmla="*/ 10196 w 12579"/>
              <a:gd name="T35" fmla="*/ 10916 h 12800"/>
              <a:gd name="T36" fmla="*/ 11942 w 12579"/>
              <a:gd name="T37" fmla="*/ 12689 h 12800"/>
              <a:gd name="T38" fmla="*/ 12191 w 12579"/>
              <a:gd name="T39" fmla="*/ 12800 h 12800"/>
              <a:gd name="T40" fmla="*/ 12440 w 12579"/>
              <a:gd name="T41" fmla="*/ 12689 h 12800"/>
              <a:gd name="T42" fmla="*/ 12440 w 12579"/>
              <a:gd name="T43" fmla="*/ 12163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579" h="12800">
                <a:moveTo>
                  <a:pt x="10113" y="1662"/>
                </a:moveTo>
                <a:cubicBezTo>
                  <a:pt x="9060" y="582"/>
                  <a:pt x="7647" y="0"/>
                  <a:pt x="6151" y="0"/>
                </a:cubicBezTo>
                <a:cubicBezTo>
                  <a:pt x="4655" y="0"/>
                  <a:pt x="3242" y="582"/>
                  <a:pt x="2189" y="1662"/>
                </a:cubicBezTo>
                <a:cubicBezTo>
                  <a:pt x="0" y="3879"/>
                  <a:pt x="0" y="7453"/>
                  <a:pt x="2189" y="9669"/>
                </a:cubicBezTo>
                <a:cubicBezTo>
                  <a:pt x="3242" y="10750"/>
                  <a:pt x="4655" y="11332"/>
                  <a:pt x="6151" y="11332"/>
                </a:cubicBezTo>
                <a:cubicBezTo>
                  <a:pt x="7647" y="11332"/>
                  <a:pt x="9060" y="10750"/>
                  <a:pt x="10113" y="9669"/>
                </a:cubicBezTo>
                <a:cubicBezTo>
                  <a:pt x="12302" y="7453"/>
                  <a:pt x="12302" y="3879"/>
                  <a:pt x="10113" y="1662"/>
                </a:cubicBezTo>
                <a:close/>
                <a:moveTo>
                  <a:pt x="6151" y="10611"/>
                </a:moveTo>
                <a:cubicBezTo>
                  <a:pt x="4849" y="10611"/>
                  <a:pt x="3602" y="10085"/>
                  <a:pt x="2688" y="9171"/>
                </a:cubicBezTo>
                <a:cubicBezTo>
                  <a:pt x="776" y="7231"/>
                  <a:pt x="776" y="4100"/>
                  <a:pt x="2688" y="2161"/>
                </a:cubicBezTo>
                <a:cubicBezTo>
                  <a:pt x="3602" y="1219"/>
                  <a:pt x="4849" y="720"/>
                  <a:pt x="6151" y="720"/>
                </a:cubicBezTo>
                <a:cubicBezTo>
                  <a:pt x="7453" y="720"/>
                  <a:pt x="8700" y="1247"/>
                  <a:pt x="9614" y="2161"/>
                </a:cubicBezTo>
                <a:cubicBezTo>
                  <a:pt x="11526" y="4100"/>
                  <a:pt x="11526" y="7231"/>
                  <a:pt x="9614" y="9171"/>
                </a:cubicBezTo>
                <a:cubicBezTo>
                  <a:pt x="8700" y="10113"/>
                  <a:pt x="7453" y="10611"/>
                  <a:pt x="6151" y="10611"/>
                </a:cubicBezTo>
                <a:close/>
                <a:moveTo>
                  <a:pt x="12440" y="12163"/>
                </a:moveTo>
                <a:lnTo>
                  <a:pt x="10695" y="10417"/>
                </a:lnTo>
                <a:cubicBezTo>
                  <a:pt x="10556" y="10279"/>
                  <a:pt x="10335" y="10279"/>
                  <a:pt x="10196" y="10417"/>
                </a:cubicBezTo>
                <a:cubicBezTo>
                  <a:pt x="10058" y="10556"/>
                  <a:pt x="10058" y="10777"/>
                  <a:pt x="10196" y="10916"/>
                </a:cubicBezTo>
                <a:lnTo>
                  <a:pt x="11942" y="12689"/>
                </a:lnTo>
                <a:cubicBezTo>
                  <a:pt x="11997" y="12745"/>
                  <a:pt x="12108" y="12800"/>
                  <a:pt x="12191" y="12800"/>
                </a:cubicBezTo>
                <a:cubicBezTo>
                  <a:pt x="12274" y="12800"/>
                  <a:pt x="12357" y="12772"/>
                  <a:pt x="12440" y="12689"/>
                </a:cubicBezTo>
                <a:cubicBezTo>
                  <a:pt x="12579" y="12523"/>
                  <a:pt x="12579" y="12301"/>
                  <a:pt x="12440" y="121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6" name="Oval 2"/>
          <p:cNvSpPr/>
          <p:nvPr/>
        </p:nvSpPr>
        <p:spPr>
          <a:xfrm>
            <a:off x="9659821" y="3589589"/>
            <a:ext cx="461629" cy="461713"/>
          </a:xfrm>
          <a:custGeom>
            <a:avLst/>
            <a:gdLst>
              <a:gd name="T0" fmla="*/ 5760 w 11520"/>
              <a:gd name="T1" fmla="*/ 0 h 11520"/>
              <a:gd name="T2" fmla="*/ 0 w 11520"/>
              <a:gd name="T3" fmla="*/ 5760 h 11520"/>
              <a:gd name="T4" fmla="*/ 5760 w 11520"/>
              <a:gd name="T5" fmla="*/ 11520 h 11520"/>
              <a:gd name="T6" fmla="*/ 11520 w 11520"/>
              <a:gd name="T7" fmla="*/ 5760 h 11520"/>
              <a:gd name="T8" fmla="*/ 5760 w 11520"/>
              <a:gd name="T9" fmla="*/ 0 h 11520"/>
              <a:gd name="T10" fmla="*/ 5760 w 11520"/>
              <a:gd name="T11" fmla="*/ 10880 h 11520"/>
              <a:gd name="T12" fmla="*/ 640 w 11520"/>
              <a:gd name="T13" fmla="*/ 5760 h 11520"/>
              <a:gd name="T14" fmla="*/ 5760 w 11520"/>
              <a:gd name="T15" fmla="*/ 640 h 11520"/>
              <a:gd name="T16" fmla="*/ 10880 w 11520"/>
              <a:gd name="T17" fmla="*/ 5760 h 11520"/>
              <a:gd name="T18" fmla="*/ 5760 w 11520"/>
              <a:gd name="T19" fmla="*/ 10880 h 11520"/>
              <a:gd name="T20" fmla="*/ 5120 w 11520"/>
              <a:gd name="T21" fmla="*/ 7776 h 11520"/>
              <a:gd name="T22" fmla="*/ 4672 w 11520"/>
              <a:gd name="T23" fmla="*/ 7584 h 11520"/>
              <a:gd name="T24" fmla="*/ 2976 w 11520"/>
              <a:gd name="T25" fmla="*/ 5984 h 11520"/>
              <a:gd name="T26" fmla="*/ 2976 w 11520"/>
              <a:gd name="T27" fmla="*/ 5536 h 11520"/>
              <a:gd name="T28" fmla="*/ 3424 w 11520"/>
              <a:gd name="T29" fmla="*/ 5536 h 11520"/>
              <a:gd name="T30" fmla="*/ 5120 w 11520"/>
              <a:gd name="T31" fmla="*/ 7136 h 11520"/>
              <a:gd name="T32" fmla="*/ 8096 w 11520"/>
              <a:gd name="T33" fmla="*/ 4256 h 11520"/>
              <a:gd name="T34" fmla="*/ 8544 w 11520"/>
              <a:gd name="T35" fmla="*/ 4256 h 11520"/>
              <a:gd name="T36" fmla="*/ 8544 w 11520"/>
              <a:gd name="T37" fmla="*/ 4704 h 11520"/>
              <a:gd name="T38" fmla="*/ 5568 w 11520"/>
              <a:gd name="T39" fmla="*/ 7584 h 11520"/>
              <a:gd name="T40" fmla="*/ 5120 w 11520"/>
              <a:gd name="T41" fmla="*/ 7776 h 1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520" h="11520">
                <a:moveTo>
                  <a:pt x="5760" y="0"/>
                </a:moveTo>
                <a:cubicBezTo>
                  <a:pt x="2592" y="0"/>
                  <a:pt x="0" y="2592"/>
                  <a:pt x="0" y="5760"/>
                </a:cubicBezTo>
                <a:cubicBezTo>
                  <a:pt x="0" y="8928"/>
                  <a:pt x="2592" y="11520"/>
                  <a:pt x="5760" y="11520"/>
                </a:cubicBezTo>
                <a:cubicBezTo>
                  <a:pt x="8928" y="11520"/>
                  <a:pt x="11520" y="8928"/>
                  <a:pt x="11520" y="5760"/>
                </a:cubicBezTo>
                <a:cubicBezTo>
                  <a:pt x="11520" y="2592"/>
                  <a:pt x="8928" y="0"/>
                  <a:pt x="5760" y="0"/>
                </a:cubicBezTo>
                <a:close/>
                <a:moveTo>
                  <a:pt x="5760" y="10880"/>
                </a:moveTo>
                <a:cubicBezTo>
                  <a:pt x="2944" y="10880"/>
                  <a:pt x="640" y="8576"/>
                  <a:pt x="640" y="5760"/>
                </a:cubicBezTo>
                <a:cubicBezTo>
                  <a:pt x="640" y="2944"/>
                  <a:pt x="2944" y="640"/>
                  <a:pt x="5760" y="640"/>
                </a:cubicBezTo>
                <a:cubicBezTo>
                  <a:pt x="8576" y="640"/>
                  <a:pt x="10880" y="2944"/>
                  <a:pt x="10880" y="5760"/>
                </a:cubicBezTo>
                <a:cubicBezTo>
                  <a:pt x="10880" y="8576"/>
                  <a:pt x="8576" y="10880"/>
                  <a:pt x="5760" y="10880"/>
                </a:cubicBezTo>
                <a:close/>
                <a:moveTo>
                  <a:pt x="5120" y="7776"/>
                </a:moveTo>
                <a:cubicBezTo>
                  <a:pt x="4960" y="7776"/>
                  <a:pt x="4800" y="7712"/>
                  <a:pt x="4672" y="7584"/>
                </a:cubicBezTo>
                <a:lnTo>
                  <a:pt x="2976" y="5984"/>
                </a:lnTo>
                <a:cubicBezTo>
                  <a:pt x="2848" y="5856"/>
                  <a:pt x="2848" y="5664"/>
                  <a:pt x="2976" y="5536"/>
                </a:cubicBezTo>
                <a:cubicBezTo>
                  <a:pt x="3104" y="5408"/>
                  <a:pt x="3296" y="5408"/>
                  <a:pt x="3424" y="5536"/>
                </a:cubicBezTo>
                <a:lnTo>
                  <a:pt x="5120" y="7136"/>
                </a:lnTo>
                <a:lnTo>
                  <a:pt x="8096" y="4256"/>
                </a:lnTo>
                <a:cubicBezTo>
                  <a:pt x="8224" y="4128"/>
                  <a:pt x="8416" y="4128"/>
                  <a:pt x="8544" y="4256"/>
                </a:cubicBezTo>
                <a:cubicBezTo>
                  <a:pt x="8672" y="4384"/>
                  <a:pt x="8672" y="4576"/>
                  <a:pt x="8544" y="4704"/>
                </a:cubicBezTo>
                <a:lnTo>
                  <a:pt x="5568" y="7584"/>
                </a:lnTo>
                <a:cubicBezTo>
                  <a:pt x="5440" y="7712"/>
                  <a:pt x="5280" y="7776"/>
                  <a:pt x="5120" y="77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2" name="矩形 42">
            <a:extLst>
              <a:ext uri="{FF2B5EF4-FFF2-40B4-BE49-F238E27FC236}">
                <a16:creationId xmlns:a16="http://schemas.microsoft.com/office/drawing/2014/main" id="{F0DAF541-3F1C-59F3-208E-8F83EB00494D}"/>
              </a:ext>
            </a:extLst>
          </p:cNvPr>
          <p:cNvSpPr/>
          <p:nvPr/>
        </p:nvSpPr>
        <p:spPr>
          <a:xfrm>
            <a:off x="946150" y="190511"/>
            <a:ext cx="10299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06 </a:t>
            </a:r>
            <a:r>
              <a:rPr lang="en-US" altLang="zh-CN" sz="4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When We Use Layered architecture?</a:t>
            </a:r>
          </a:p>
          <a:p>
            <a:pPr algn="ctr"/>
            <a:endParaRPr lang="zh-CN" altLang="en-US" sz="40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3" name="文本框 68">
            <a:extLst>
              <a:ext uri="{FF2B5EF4-FFF2-40B4-BE49-F238E27FC236}">
                <a16:creationId xmlns:a16="http://schemas.microsoft.com/office/drawing/2014/main" id="{BEE1B8B6-7D15-592B-C133-D5EC6B0C2524}"/>
              </a:ext>
            </a:extLst>
          </p:cNvPr>
          <p:cNvSpPr txBox="1"/>
          <p:nvPr/>
        </p:nvSpPr>
        <p:spPr>
          <a:xfrm>
            <a:off x="343106" y="2540570"/>
            <a:ext cx="11622752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 </a:t>
            </a:r>
            <a:r>
              <a:rPr lang="en-US" altLang="zh-CN" sz="2400" b="1" dirty="0"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When you aim to design an application </a:t>
            </a:r>
            <a:r>
              <a:rPr lang="en-US" altLang="zh-CN" sz="2400" b="1" dirty="0">
                <a:highlight>
                  <a:srgbClr val="F79976"/>
                </a:highlight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quickly with fewer developers</a:t>
            </a:r>
            <a:r>
              <a:rPr lang="en-US" altLang="zh-CN" sz="2400" dirty="0">
                <a:highlight>
                  <a:srgbClr val="F79976"/>
                </a:highlight>
                <a:latin typeface="Amasis MT Pro Black" panose="02040A04050005020304" pitchFamily="18" charset="0"/>
                <a:ea typeface="+mn-ea"/>
                <a:cs typeface="Manrope SemiBold" charset="0"/>
              </a:rPr>
              <a:t>.</a:t>
            </a:r>
            <a:endParaRPr lang="zh-CN" altLang="en-US" sz="2400" dirty="0">
              <a:highlight>
                <a:srgbClr val="F79976"/>
              </a:highlight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4" name="文本框 68">
            <a:extLst>
              <a:ext uri="{FF2B5EF4-FFF2-40B4-BE49-F238E27FC236}">
                <a16:creationId xmlns:a16="http://schemas.microsoft.com/office/drawing/2014/main" id="{0A82A4A8-98E4-0D66-D910-C5089D2B7E37}"/>
              </a:ext>
            </a:extLst>
          </p:cNvPr>
          <p:cNvSpPr txBox="1"/>
          <p:nvPr/>
        </p:nvSpPr>
        <p:spPr>
          <a:xfrm>
            <a:off x="343106" y="4369544"/>
            <a:ext cx="11622752" cy="113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 </a:t>
            </a:r>
            <a:r>
              <a:rPr lang="en-US" altLang="zh-CN" sz="2400" b="1" dirty="0"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Enterprise applications that need to adopt </a:t>
            </a:r>
            <a:r>
              <a:rPr lang="en-US" altLang="zh-CN" sz="2400" b="1" dirty="0">
                <a:highlight>
                  <a:srgbClr val="F79976"/>
                </a:highlight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traditional IT structures and processes.</a:t>
            </a:r>
            <a:endParaRPr lang="zh-CN" altLang="en-US" sz="2400" dirty="0">
              <a:highlight>
                <a:srgbClr val="F79976"/>
              </a:highlight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5" name="文本框 68">
            <a:extLst>
              <a:ext uri="{FF2B5EF4-FFF2-40B4-BE49-F238E27FC236}">
                <a16:creationId xmlns:a16="http://schemas.microsoft.com/office/drawing/2014/main" id="{60F55137-A646-3B41-28A4-35226C9F40F1}"/>
              </a:ext>
            </a:extLst>
          </p:cNvPr>
          <p:cNvSpPr txBox="1"/>
          <p:nvPr/>
        </p:nvSpPr>
        <p:spPr>
          <a:xfrm>
            <a:off x="343106" y="3178058"/>
            <a:ext cx="11589484" cy="113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 </a:t>
            </a:r>
            <a:r>
              <a:rPr lang="en-US" altLang="zh-CN" sz="2400" b="1" dirty="0"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Applications that primarily require </a:t>
            </a:r>
            <a:r>
              <a:rPr lang="en-US" altLang="zh-CN" sz="2400" b="1" dirty="0">
                <a:highlight>
                  <a:srgbClr val="F79976"/>
                </a:highlight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maintainability and separation of concerns as their pillars of architecture</a:t>
            </a:r>
            <a:r>
              <a:rPr lang="en-US" altLang="zh-CN" sz="2400" dirty="0">
                <a:highlight>
                  <a:srgbClr val="F79976"/>
                </a:highlight>
                <a:latin typeface="Amasis MT Pro Black" panose="02040A04050005020304" pitchFamily="18" charset="0"/>
                <a:ea typeface="+mn-ea"/>
                <a:cs typeface="Manrope SemiBold" charset="0"/>
              </a:rPr>
              <a:t>.</a:t>
            </a:r>
            <a:endParaRPr lang="zh-CN" altLang="en-US" sz="2400" dirty="0">
              <a:highlight>
                <a:srgbClr val="F79976"/>
              </a:highlight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7" name="文本框 68">
            <a:extLst>
              <a:ext uri="{FF2B5EF4-FFF2-40B4-BE49-F238E27FC236}">
                <a16:creationId xmlns:a16="http://schemas.microsoft.com/office/drawing/2014/main" id="{73F2AA3D-80C3-5503-E462-2744DDF5B1C4}"/>
              </a:ext>
            </a:extLst>
          </p:cNvPr>
          <p:cNvSpPr txBox="1"/>
          <p:nvPr/>
        </p:nvSpPr>
        <p:spPr>
          <a:xfrm>
            <a:off x="846701" y="961250"/>
            <a:ext cx="10498598" cy="113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algn="ctr"/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Layered architecture is widely used for numerous reasons.</a:t>
            </a:r>
          </a:p>
          <a:p>
            <a:pPr algn="ctr"/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You can consider it under the following </a:t>
            </a:r>
            <a:r>
              <a:rPr lang="en-US" altLang="zh-CN" sz="2400" dirty="0">
                <a:solidFill>
                  <a:srgbClr val="526AAB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scenarios</a:t>
            </a:r>
            <a:r>
              <a:rPr lang="en-US" altLang="zh-CN" sz="2400" dirty="0">
                <a:solidFill>
                  <a:srgbClr val="F79976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/</a:t>
            </a:r>
            <a:r>
              <a:rPr lang="en-US" altLang="zh-CN" sz="2400" dirty="0">
                <a:solidFill>
                  <a:srgbClr val="526AAB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requirements</a:t>
            </a:r>
            <a:r>
              <a:rPr lang="en-US" altLang="zh-CN" sz="2400" dirty="0">
                <a:solidFill>
                  <a:schemeClr val="tx1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:</a:t>
            </a:r>
            <a:endParaRPr lang="zh-CN" altLang="en-US" sz="2400" dirty="0">
              <a:solidFill>
                <a:schemeClr val="tx1"/>
              </a:solidFill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757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>
            <a:grpSpLocks noGrp="1" noUngrp="1" noRot="1" noMove="1" noResize="1"/>
          </p:cNvGrpSpPr>
          <p:nvPr/>
        </p:nvGrpSpPr>
        <p:grpSpPr>
          <a:xfrm>
            <a:off x="0" y="-21275"/>
            <a:ext cx="12192000" cy="6858000"/>
            <a:chOff x="0" y="0"/>
            <a:chExt cx="12192000" cy="6858000"/>
          </a:xfrm>
        </p:grpSpPr>
        <p:sp>
          <p:nvSpPr>
            <p:cNvPr id="44" name="矩形 4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799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pic>
          <p:nvPicPr>
            <p:cNvPr id="54" name="图形 53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 flipV="1">
              <a:off x="0" y="5132446"/>
              <a:ext cx="12192000" cy="1725554"/>
            </a:xfrm>
            <a:prstGeom prst="rect">
              <a:avLst/>
            </a:prstGeom>
          </p:spPr>
        </p:pic>
        <p:sp>
          <p:nvSpPr>
            <p:cNvPr id="46" name="矩形 4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1150" y="285750"/>
              <a:ext cx="11569700" cy="6286500"/>
            </a:xfrm>
            <a:prstGeom prst="rect">
              <a:avLst/>
            </a:prstGeom>
            <a:solidFill>
              <a:srgbClr val="FFF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grpSp>
          <p:nvGrpSpPr>
            <p:cNvPr id="49" name="组合 48"/>
            <p:cNvGrpSpPr>
              <a:grpSpLocks noGrp="1" noUngrp="1" noRot="1" noMove="1" noResize="1"/>
            </p:cNvGrpSpPr>
            <p:nvPr/>
          </p:nvGrpSpPr>
          <p:grpSpPr>
            <a:xfrm flipV="1">
              <a:off x="506284" y="493585"/>
              <a:ext cx="11179432" cy="701420"/>
              <a:chOff x="506284" y="5572649"/>
              <a:chExt cx="11179432" cy="701420"/>
            </a:xfrm>
          </p:grpSpPr>
          <p:pic>
            <p:nvPicPr>
              <p:cNvPr id="50" name="图形 49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6284" y="5572649"/>
                <a:ext cx="701419" cy="701419"/>
              </a:xfrm>
              <a:prstGeom prst="rect">
                <a:avLst/>
              </a:prstGeom>
            </p:spPr>
          </p:pic>
          <p:pic>
            <p:nvPicPr>
              <p:cNvPr id="51" name="图形 50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10984297" y="5572650"/>
                <a:ext cx="701419" cy="701419"/>
              </a:xfrm>
              <a:prstGeom prst="rect">
                <a:avLst/>
              </a:prstGeom>
            </p:spPr>
          </p:pic>
        </p:grpSp>
        <p:grpSp>
          <p:nvGrpSpPr>
            <p:cNvPr id="55" name="组合 54"/>
            <p:cNvGrpSpPr>
              <a:grpSpLocks noGrp="1" noUngrp="1" noRot="1" noMove="1" noResize="1"/>
            </p:cNvGrpSpPr>
            <p:nvPr/>
          </p:nvGrpSpPr>
          <p:grpSpPr>
            <a:xfrm>
              <a:off x="506284" y="5662995"/>
              <a:ext cx="11179432" cy="701420"/>
              <a:chOff x="506284" y="5572649"/>
              <a:chExt cx="11179432" cy="701420"/>
            </a:xfrm>
          </p:grpSpPr>
          <p:pic>
            <p:nvPicPr>
              <p:cNvPr id="56" name="图形 55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06284" y="5572649"/>
                <a:ext cx="701419" cy="701419"/>
              </a:xfrm>
              <a:prstGeom prst="rect">
                <a:avLst/>
              </a:prstGeom>
            </p:spPr>
          </p:pic>
          <p:pic>
            <p:nvPicPr>
              <p:cNvPr id="57" name="图形 56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10984297" y="5572650"/>
                <a:ext cx="701419" cy="701419"/>
              </a:xfrm>
              <a:prstGeom prst="rect">
                <a:avLst/>
              </a:prstGeom>
            </p:spPr>
          </p:pic>
        </p:grpSp>
      </p:grpSp>
      <p:sp>
        <p:nvSpPr>
          <p:cNvPr id="71" name="Oval 58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63394" y="1514372"/>
            <a:ext cx="6099537" cy="3829256"/>
          </a:xfrm>
          <a:custGeom>
            <a:avLst/>
            <a:gdLst>
              <a:gd name="T0" fmla="*/ 2357 w 2416"/>
              <a:gd name="T1" fmla="*/ 389 h 1519"/>
              <a:gd name="T2" fmla="*/ 1236 w 2416"/>
              <a:gd name="T3" fmla="*/ 6 h 1519"/>
              <a:gd name="T4" fmla="*/ 1180 w 2416"/>
              <a:gd name="T5" fmla="*/ 6 h 1519"/>
              <a:gd name="T6" fmla="*/ 59 w 2416"/>
              <a:gd name="T7" fmla="*/ 389 h 1519"/>
              <a:gd name="T8" fmla="*/ 0 w 2416"/>
              <a:gd name="T9" fmla="*/ 471 h 1519"/>
              <a:gd name="T10" fmla="*/ 59 w 2416"/>
              <a:gd name="T11" fmla="*/ 553 h 1519"/>
              <a:gd name="T12" fmla="*/ 495 w 2416"/>
              <a:gd name="T13" fmla="*/ 701 h 1519"/>
              <a:gd name="T14" fmla="*/ 495 w 2416"/>
              <a:gd name="T15" fmla="*/ 1153 h 1519"/>
              <a:gd name="T16" fmla="*/ 517 w 2416"/>
              <a:gd name="T17" fmla="*/ 1211 h 1519"/>
              <a:gd name="T18" fmla="*/ 1213 w 2416"/>
              <a:gd name="T19" fmla="*/ 1519 h 1519"/>
              <a:gd name="T20" fmla="*/ 1898 w 2416"/>
              <a:gd name="T21" fmla="*/ 1223 h 1519"/>
              <a:gd name="T22" fmla="*/ 1921 w 2416"/>
              <a:gd name="T23" fmla="*/ 1164 h 1519"/>
              <a:gd name="T24" fmla="*/ 1921 w 2416"/>
              <a:gd name="T25" fmla="*/ 702 h 1519"/>
              <a:gd name="T26" fmla="*/ 2101 w 2416"/>
              <a:gd name="T27" fmla="*/ 640 h 1519"/>
              <a:gd name="T28" fmla="*/ 2101 w 2416"/>
              <a:gd name="T29" fmla="*/ 858 h 1519"/>
              <a:gd name="T30" fmla="*/ 2068 w 2416"/>
              <a:gd name="T31" fmla="*/ 926 h 1519"/>
              <a:gd name="T32" fmla="*/ 2068 w 2416"/>
              <a:gd name="T33" fmla="*/ 1138 h 1519"/>
              <a:gd name="T34" fmla="*/ 2155 w 2416"/>
              <a:gd name="T35" fmla="*/ 1224 h 1519"/>
              <a:gd name="T36" fmla="*/ 2241 w 2416"/>
              <a:gd name="T37" fmla="*/ 1138 h 1519"/>
              <a:gd name="T38" fmla="*/ 2241 w 2416"/>
              <a:gd name="T39" fmla="*/ 926 h 1519"/>
              <a:gd name="T40" fmla="*/ 2208 w 2416"/>
              <a:gd name="T41" fmla="*/ 858 h 1519"/>
              <a:gd name="T42" fmla="*/ 2208 w 2416"/>
              <a:gd name="T43" fmla="*/ 604 h 1519"/>
              <a:gd name="T44" fmla="*/ 2357 w 2416"/>
              <a:gd name="T45" fmla="*/ 553 h 1519"/>
              <a:gd name="T46" fmla="*/ 2416 w 2416"/>
              <a:gd name="T47" fmla="*/ 471 h 1519"/>
              <a:gd name="T48" fmla="*/ 2357 w 2416"/>
              <a:gd name="T49" fmla="*/ 389 h 1519"/>
              <a:gd name="T50" fmla="*/ 1748 w 2416"/>
              <a:gd name="T51" fmla="*/ 1128 h 1519"/>
              <a:gd name="T52" fmla="*/ 1213 w 2416"/>
              <a:gd name="T53" fmla="*/ 1345 h 1519"/>
              <a:gd name="T54" fmla="*/ 668 w 2416"/>
              <a:gd name="T55" fmla="*/ 1118 h 1519"/>
              <a:gd name="T56" fmla="*/ 668 w 2416"/>
              <a:gd name="T57" fmla="*/ 760 h 1519"/>
              <a:gd name="T58" fmla="*/ 1183 w 2416"/>
              <a:gd name="T59" fmla="*/ 935 h 1519"/>
              <a:gd name="T60" fmla="*/ 1211 w 2416"/>
              <a:gd name="T61" fmla="*/ 939 h 1519"/>
              <a:gd name="T62" fmla="*/ 1239 w 2416"/>
              <a:gd name="T63" fmla="*/ 935 h 1519"/>
              <a:gd name="T64" fmla="*/ 1748 w 2416"/>
              <a:gd name="T65" fmla="*/ 761 h 1519"/>
              <a:gd name="T66" fmla="*/ 1748 w 2416"/>
              <a:gd name="T67" fmla="*/ 1128 h 1519"/>
              <a:gd name="T68" fmla="*/ 1210 w 2416"/>
              <a:gd name="T69" fmla="*/ 761 h 1519"/>
              <a:gd name="T70" fmla="*/ 356 w 2416"/>
              <a:gd name="T71" fmla="*/ 470 h 1519"/>
              <a:gd name="T72" fmla="*/ 1208 w 2416"/>
              <a:gd name="T73" fmla="*/ 180 h 1519"/>
              <a:gd name="T74" fmla="*/ 2061 w 2416"/>
              <a:gd name="T75" fmla="*/ 471 h 1519"/>
              <a:gd name="T76" fmla="*/ 1210 w 2416"/>
              <a:gd name="T77" fmla="*/ 761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16" h="1519">
                <a:moveTo>
                  <a:pt x="2357" y="389"/>
                </a:moveTo>
                <a:lnTo>
                  <a:pt x="1236" y="6"/>
                </a:lnTo>
                <a:cubicBezTo>
                  <a:pt x="1218" y="0"/>
                  <a:pt x="1198" y="0"/>
                  <a:pt x="1180" y="6"/>
                </a:cubicBezTo>
                <a:lnTo>
                  <a:pt x="59" y="389"/>
                </a:lnTo>
                <a:cubicBezTo>
                  <a:pt x="24" y="400"/>
                  <a:pt x="0" y="433"/>
                  <a:pt x="0" y="471"/>
                </a:cubicBezTo>
                <a:cubicBezTo>
                  <a:pt x="0" y="508"/>
                  <a:pt x="24" y="541"/>
                  <a:pt x="59" y="553"/>
                </a:cubicBezTo>
                <a:lnTo>
                  <a:pt x="495" y="701"/>
                </a:lnTo>
                <a:lnTo>
                  <a:pt x="495" y="1153"/>
                </a:lnTo>
                <a:cubicBezTo>
                  <a:pt x="495" y="1174"/>
                  <a:pt x="503" y="1195"/>
                  <a:pt x="517" y="1211"/>
                </a:cubicBezTo>
                <a:cubicBezTo>
                  <a:pt x="695" y="1406"/>
                  <a:pt x="949" y="1519"/>
                  <a:pt x="1213" y="1519"/>
                </a:cubicBezTo>
                <a:cubicBezTo>
                  <a:pt x="1475" y="1519"/>
                  <a:pt x="1718" y="1414"/>
                  <a:pt x="1898" y="1223"/>
                </a:cubicBezTo>
                <a:cubicBezTo>
                  <a:pt x="1913" y="1207"/>
                  <a:pt x="1921" y="1186"/>
                  <a:pt x="1921" y="1164"/>
                </a:cubicBezTo>
                <a:lnTo>
                  <a:pt x="1921" y="702"/>
                </a:lnTo>
                <a:lnTo>
                  <a:pt x="2101" y="640"/>
                </a:lnTo>
                <a:lnTo>
                  <a:pt x="2101" y="858"/>
                </a:lnTo>
                <a:cubicBezTo>
                  <a:pt x="2081" y="874"/>
                  <a:pt x="2068" y="898"/>
                  <a:pt x="2068" y="926"/>
                </a:cubicBezTo>
                <a:lnTo>
                  <a:pt x="2068" y="1138"/>
                </a:lnTo>
                <a:cubicBezTo>
                  <a:pt x="2068" y="1185"/>
                  <a:pt x="2107" y="1224"/>
                  <a:pt x="2155" y="1224"/>
                </a:cubicBezTo>
                <a:cubicBezTo>
                  <a:pt x="2203" y="1224"/>
                  <a:pt x="2241" y="1185"/>
                  <a:pt x="2241" y="1138"/>
                </a:cubicBezTo>
                <a:lnTo>
                  <a:pt x="2241" y="926"/>
                </a:lnTo>
                <a:cubicBezTo>
                  <a:pt x="2241" y="898"/>
                  <a:pt x="2228" y="874"/>
                  <a:pt x="2208" y="858"/>
                </a:cubicBezTo>
                <a:lnTo>
                  <a:pt x="2208" y="604"/>
                </a:lnTo>
                <a:lnTo>
                  <a:pt x="2357" y="553"/>
                </a:lnTo>
                <a:cubicBezTo>
                  <a:pt x="2393" y="541"/>
                  <a:pt x="2416" y="508"/>
                  <a:pt x="2416" y="471"/>
                </a:cubicBezTo>
                <a:cubicBezTo>
                  <a:pt x="2416" y="433"/>
                  <a:pt x="2392" y="400"/>
                  <a:pt x="2357" y="389"/>
                </a:cubicBezTo>
                <a:close/>
                <a:moveTo>
                  <a:pt x="1748" y="1128"/>
                </a:moveTo>
                <a:cubicBezTo>
                  <a:pt x="1604" y="1268"/>
                  <a:pt x="1415" y="1345"/>
                  <a:pt x="1213" y="1345"/>
                </a:cubicBezTo>
                <a:cubicBezTo>
                  <a:pt x="1009" y="1345"/>
                  <a:pt x="812" y="1263"/>
                  <a:pt x="668" y="1118"/>
                </a:cubicBezTo>
                <a:lnTo>
                  <a:pt x="668" y="760"/>
                </a:lnTo>
                <a:lnTo>
                  <a:pt x="1183" y="935"/>
                </a:lnTo>
                <a:cubicBezTo>
                  <a:pt x="1192" y="938"/>
                  <a:pt x="1201" y="939"/>
                  <a:pt x="1211" y="939"/>
                </a:cubicBezTo>
                <a:cubicBezTo>
                  <a:pt x="1220" y="939"/>
                  <a:pt x="1229" y="938"/>
                  <a:pt x="1239" y="935"/>
                </a:cubicBezTo>
                <a:lnTo>
                  <a:pt x="1748" y="761"/>
                </a:lnTo>
                <a:lnTo>
                  <a:pt x="1748" y="1128"/>
                </a:lnTo>
                <a:close/>
                <a:moveTo>
                  <a:pt x="1210" y="761"/>
                </a:moveTo>
                <a:lnTo>
                  <a:pt x="356" y="470"/>
                </a:lnTo>
                <a:lnTo>
                  <a:pt x="1208" y="180"/>
                </a:lnTo>
                <a:lnTo>
                  <a:pt x="2061" y="471"/>
                </a:lnTo>
                <a:lnTo>
                  <a:pt x="1210" y="761"/>
                </a:lnTo>
                <a:close/>
              </a:path>
            </a:pathLst>
          </a:custGeom>
          <a:solidFill>
            <a:srgbClr val="FEF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50" b="1"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grpSp>
        <p:nvGrpSpPr>
          <p:cNvPr id="7" name="组合 6"/>
          <p:cNvGrpSpPr>
            <a:grpSpLocks noGrp="1" noUngrp="1" noRot="1" noMove="1" noResize="1"/>
          </p:cNvGrpSpPr>
          <p:nvPr/>
        </p:nvGrpSpPr>
        <p:grpSpPr>
          <a:xfrm>
            <a:off x="1023439" y="2792034"/>
            <a:ext cx="8250624" cy="2902373"/>
            <a:chOff x="2022926" y="2476110"/>
            <a:chExt cx="8250624" cy="2902373"/>
          </a:xfrm>
        </p:grpSpPr>
        <p:grpSp>
          <p:nvGrpSpPr>
            <p:cNvPr id="3" name="组合 2"/>
            <p:cNvGrpSpPr>
              <a:grpSpLocks noGrp="1" noUngrp="1" noRot="1" noMove="1" noResize="1"/>
            </p:cNvGrpSpPr>
            <p:nvPr/>
          </p:nvGrpSpPr>
          <p:grpSpPr>
            <a:xfrm>
              <a:off x="2022926" y="2476110"/>
              <a:ext cx="995593" cy="2902373"/>
              <a:chOff x="2266130" y="2476110"/>
              <a:chExt cx="995593" cy="2902373"/>
            </a:xfrm>
          </p:grpSpPr>
          <p:sp>
            <p:nvSpPr>
              <p:cNvPr id="32" name="文本框 191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416246" y="5101484"/>
                <a:ext cx="6953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 b="1" dirty="0">
                  <a:solidFill>
                    <a:srgbClr val="F79976"/>
                  </a:solidFill>
                  <a:latin typeface="Amasis MT Pro Black" panose="02040A04050005020304" pitchFamily="18" charset="0"/>
                  <a:ea typeface="+mj-ea"/>
                  <a:cs typeface="Roboto Black" panose="02000000000000000000" charset="0"/>
                </a:endParaRPr>
              </a:p>
            </p:txBody>
          </p:sp>
          <p:sp>
            <p:nvSpPr>
              <p:cNvPr id="33" name="流程图: 接点 32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66130" y="2476110"/>
                <a:ext cx="995593" cy="995593"/>
              </a:xfrm>
              <a:prstGeom prst="flowChartConnector">
                <a:avLst/>
              </a:prstGeom>
              <a:noFill/>
              <a:ln w="6350">
                <a:solidFill>
                  <a:srgbClr val="F79976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b="1">
                  <a:solidFill>
                    <a:srgbClr val="F8736C"/>
                  </a:solidFill>
                  <a:latin typeface="Amasis MT Pro Black" panose="02040A04050005020304" pitchFamily="18" charset="0"/>
                  <a:cs typeface="Roboto Black" panose="02000000000000000000" charset="0"/>
                </a:endParaRPr>
              </a:p>
            </p:txBody>
          </p:sp>
        </p:grpSp>
        <p:sp>
          <p:nvSpPr>
            <p:cNvPr id="39" name="流程图: 接点 3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441270" y="2476110"/>
              <a:ext cx="995593" cy="995593"/>
            </a:xfrm>
            <a:prstGeom prst="flowChartConnector">
              <a:avLst/>
            </a:prstGeom>
            <a:noFill/>
            <a:ln w="6350">
              <a:solidFill>
                <a:srgbClr val="F79976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>
                <a:solidFill>
                  <a:srgbClr val="F8736C"/>
                </a:solidFill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sp>
          <p:nvSpPr>
            <p:cNvPr id="47" name="流程图: 接点 4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859614" y="2476110"/>
              <a:ext cx="995593" cy="995593"/>
            </a:xfrm>
            <a:prstGeom prst="flowChartConnector">
              <a:avLst/>
            </a:prstGeom>
            <a:noFill/>
            <a:ln w="6350">
              <a:solidFill>
                <a:srgbClr val="F79976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>
                <a:solidFill>
                  <a:srgbClr val="F8736C"/>
                </a:solidFill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sp>
          <p:nvSpPr>
            <p:cNvPr id="64" name="流程图: 接点 6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277957" y="2476110"/>
              <a:ext cx="995593" cy="995593"/>
            </a:xfrm>
            <a:prstGeom prst="flowChartConnector">
              <a:avLst/>
            </a:prstGeom>
            <a:noFill/>
            <a:ln w="6350">
              <a:solidFill>
                <a:srgbClr val="F79976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>
                <a:solidFill>
                  <a:srgbClr val="F8736C"/>
                </a:solidFill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</p:grpSp>
      <p:sp>
        <p:nvSpPr>
          <p:cNvPr id="70" name="矩形 69"/>
          <p:cNvSpPr>
            <a:spLocks/>
          </p:cNvSpPr>
          <p:nvPr/>
        </p:nvSpPr>
        <p:spPr>
          <a:xfrm>
            <a:off x="311149" y="1014479"/>
            <a:ext cx="115696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Design Patterns OUTLINE</a:t>
            </a:r>
            <a:endParaRPr lang="zh-CN" altLang="en-US" sz="600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16" name="流程图: 接点 34">
            <a:extLst>
              <a:ext uri="{FF2B5EF4-FFF2-40B4-BE49-F238E27FC236}">
                <a16:creationId xmlns:a16="http://schemas.microsoft.com/office/drawing/2014/main" id="{400E550F-F81C-4C94-8CDB-4DDAE31C646E}"/>
              </a:ext>
            </a:extLst>
          </p:cNvPr>
          <p:cNvSpPr/>
          <p:nvPr/>
        </p:nvSpPr>
        <p:spPr>
          <a:xfrm>
            <a:off x="6247714" y="1946552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-02-</a:t>
            </a:r>
            <a:endParaRPr lang="zh-CN" altLang="en-US" sz="1200" b="1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17" name="流程图: 接点 34">
            <a:extLst>
              <a:ext uri="{FF2B5EF4-FFF2-40B4-BE49-F238E27FC236}">
                <a16:creationId xmlns:a16="http://schemas.microsoft.com/office/drawing/2014/main" id="{17875160-CC65-2B8E-EAEA-EBAB0C760C13}"/>
              </a:ext>
            </a:extLst>
          </p:cNvPr>
          <p:cNvSpPr/>
          <p:nvPr/>
        </p:nvSpPr>
        <p:spPr>
          <a:xfrm>
            <a:off x="6247714" y="2836836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-04-</a:t>
            </a:r>
          </a:p>
        </p:txBody>
      </p:sp>
      <p:sp>
        <p:nvSpPr>
          <p:cNvPr id="18" name="流程图: 接点 34">
            <a:extLst>
              <a:ext uri="{FF2B5EF4-FFF2-40B4-BE49-F238E27FC236}">
                <a16:creationId xmlns:a16="http://schemas.microsoft.com/office/drawing/2014/main" id="{2E369691-90B6-0C30-8592-85504D057A33}"/>
              </a:ext>
            </a:extLst>
          </p:cNvPr>
          <p:cNvSpPr/>
          <p:nvPr/>
        </p:nvSpPr>
        <p:spPr>
          <a:xfrm>
            <a:off x="883276" y="3698780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-05-</a:t>
            </a:r>
            <a:endParaRPr lang="zh-CN" altLang="en-US" sz="1200" b="1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19" name="流程图: 接点 34">
            <a:extLst>
              <a:ext uri="{FF2B5EF4-FFF2-40B4-BE49-F238E27FC236}">
                <a16:creationId xmlns:a16="http://schemas.microsoft.com/office/drawing/2014/main" id="{25F0DCCE-FFC4-1EB8-85D4-003E0DB23A57}"/>
              </a:ext>
            </a:extLst>
          </p:cNvPr>
          <p:cNvSpPr/>
          <p:nvPr/>
        </p:nvSpPr>
        <p:spPr>
          <a:xfrm>
            <a:off x="883276" y="1966571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-01-</a:t>
            </a:r>
            <a:endParaRPr lang="zh-CN" altLang="en-US" sz="1200" b="1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20" name="流程图: 接点 34">
            <a:extLst>
              <a:ext uri="{FF2B5EF4-FFF2-40B4-BE49-F238E27FC236}">
                <a16:creationId xmlns:a16="http://schemas.microsoft.com/office/drawing/2014/main" id="{5F36E11F-0FD3-E62C-F616-549AB9A64754}"/>
              </a:ext>
            </a:extLst>
          </p:cNvPr>
          <p:cNvSpPr/>
          <p:nvPr/>
        </p:nvSpPr>
        <p:spPr>
          <a:xfrm>
            <a:off x="883276" y="2822479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-03-</a:t>
            </a:r>
            <a:endParaRPr lang="zh-CN" altLang="en-US" sz="1200" b="1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25" name="文本框 25">
            <a:extLst>
              <a:ext uri="{FF2B5EF4-FFF2-40B4-BE49-F238E27FC236}">
                <a16:creationId xmlns:a16="http://schemas.microsoft.com/office/drawing/2014/main" id="{47023A33-5D20-A775-37E5-8651DAFE2275}"/>
              </a:ext>
            </a:extLst>
          </p:cNvPr>
          <p:cNvSpPr txBox="1"/>
          <p:nvPr/>
        </p:nvSpPr>
        <p:spPr>
          <a:xfrm>
            <a:off x="1650193" y="2962192"/>
            <a:ext cx="421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526AAB"/>
                </a:solidFill>
                <a:effectLst/>
                <a:highlight>
                  <a:srgbClr val="FFFFFF"/>
                </a:highlight>
                <a:latin typeface="Amasis MT Pro Black" panose="02040A04050005020304" pitchFamily="18" charset="0"/>
              </a:rPr>
              <a:t>Factory Pattern</a:t>
            </a:r>
            <a:endParaRPr lang="en-US" altLang="zh-CN" sz="200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53B01DE-9E98-BA32-51E0-9CE02358A99C}"/>
              </a:ext>
            </a:extLst>
          </p:cNvPr>
          <p:cNvSpPr txBox="1"/>
          <p:nvPr/>
        </p:nvSpPr>
        <p:spPr>
          <a:xfrm>
            <a:off x="7093290" y="2088426"/>
            <a:ext cx="421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Design Patterns Classification</a:t>
            </a:r>
            <a:endParaRPr lang="zh-CN" altLang="en-US" sz="200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27" name="文本框 25">
            <a:extLst>
              <a:ext uri="{FF2B5EF4-FFF2-40B4-BE49-F238E27FC236}">
                <a16:creationId xmlns:a16="http://schemas.microsoft.com/office/drawing/2014/main" id="{AAF7B5E3-B8A5-0674-726F-BD4631C1DDB8}"/>
              </a:ext>
            </a:extLst>
          </p:cNvPr>
          <p:cNvSpPr txBox="1"/>
          <p:nvPr/>
        </p:nvSpPr>
        <p:spPr>
          <a:xfrm>
            <a:off x="7093290" y="3009482"/>
            <a:ext cx="421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0" i="0" kern="1200" dirty="0">
                <a:solidFill>
                  <a:srgbClr val="526AAB"/>
                </a:solidFill>
                <a:effectLst/>
                <a:highlight>
                  <a:srgbClr val="FFFFFF"/>
                </a:highlight>
                <a:latin typeface="Amasis MT Pro Black" panose="02040A04050005020304" pitchFamily="18" charset="0"/>
                <a:ea typeface="+mj-ea"/>
                <a:cs typeface="+mj-cs"/>
              </a:rPr>
              <a:t>CODE</a:t>
            </a:r>
            <a:endParaRPr lang="en-US" altLang="zh-CN" sz="2000" b="1" kern="12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+mj-cs"/>
            </a:endParaRPr>
          </a:p>
        </p:txBody>
      </p:sp>
      <p:sp>
        <p:nvSpPr>
          <p:cNvPr id="28" name="文本框 25">
            <a:extLst>
              <a:ext uri="{FF2B5EF4-FFF2-40B4-BE49-F238E27FC236}">
                <a16:creationId xmlns:a16="http://schemas.microsoft.com/office/drawing/2014/main" id="{FE1DC971-D29C-7B0D-4D5C-5908AA6D7215}"/>
              </a:ext>
            </a:extLst>
          </p:cNvPr>
          <p:cNvSpPr txBox="1"/>
          <p:nvPr/>
        </p:nvSpPr>
        <p:spPr>
          <a:xfrm>
            <a:off x="1650193" y="3854177"/>
            <a:ext cx="468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526AAB"/>
                </a:solidFill>
                <a:effectLst/>
                <a:highlight>
                  <a:srgbClr val="FFFFFF"/>
                </a:highlight>
                <a:latin typeface="Amasis MT Pro Black" panose="02040A04050005020304" pitchFamily="18" charset="0"/>
              </a:rPr>
              <a:t>Adapter</a:t>
            </a:r>
            <a:r>
              <a:rPr lang="en-US" altLang="zh-CN" sz="2000" dirty="0">
                <a:solidFill>
                  <a:srgbClr val="526AAB"/>
                </a:solidFill>
                <a:latin typeface="Amasis MT Pro Black" panose="02040A04050005020304" pitchFamily="18" charset="0"/>
                <a:cs typeface="Manrope SemiBold" charset="0"/>
              </a:rPr>
              <a:t> Pattern</a:t>
            </a:r>
            <a:endParaRPr lang="en-US" altLang="zh-CN" sz="200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61" name="文本框 25">
            <a:extLst>
              <a:ext uri="{FF2B5EF4-FFF2-40B4-BE49-F238E27FC236}">
                <a16:creationId xmlns:a16="http://schemas.microsoft.com/office/drawing/2014/main" id="{611F3E17-60F1-53BF-CD4A-2993E28600A3}"/>
              </a:ext>
            </a:extLst>
          </p:cNvPr>
          <p:cNvSpPr txBox="1"/>
          <p:nvPr/>
        </p:nvSpPr>
        <p:spPr>
          <a:xfrm>
            <a:off x="1650193" y="2121570"/>
            <a:ext cx="421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Design Patterns Definition</a:t>
            </a:r>
            <a:endParaRPr lang="zh-CN" altLang="en-US" sz="200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2" name="矩形 34">
            <a:extLst>
              <a:ext uri="{FF2B5EF4-FFF2-40B4-BE49-F238E27FC236}">
                <a16:creationId xmlns:a16="http://schemas.microsoft.com/office/drawing/2014/main" id="{4510FF1A-9DD3-660C-E349-2C7F707B1B8D}"/>
              </a:ext>
            </a:extLst>
          </p:cNvPr>
          <p:cNvSpPr>
            <a:spLocks/>
          </p:cNvSpPr>
          <p:nvPr/>
        </p:nvSpPr>
        <p:spPr>
          <a:xfrm>
            <a:off x="946150" y="-10446"/>
            <a:ext cx="102997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Part 01</a:t>
            </a:r>
            <a:endParaRPr lang="zh-CN" altLang="en-US" sz="8800" dirty="0">
              <a:solidFill>
                <a:srgbClr val="F79976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5" name="流程图: 接点 34">
            <a:extLst>
              <a:ext uri="{FF2B5EF4-FFF2-40B4-BE49-F238E27FC236}">
                <a16:creationId xmlns:a16="http://schemas.microsoft.com/office/drawing/2014/main" id="{FFCB701A-868F-E8AF-956A-FA26FF7F0EA0}"/>
              </a:ext>
            </a:extLst>
          </p:cNvPr>
          <p:cNvSpPr/>
          <p:nvPr/>
        </p:nvSpPr>
        <p:spPr>
          <a:xfrm>
            <a:off x="6262463" y="3662287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-06-</a:t>
            </a:r>
            <a:endParaRPr lang="zh-CN" altLang="en-US" sz="1200" b="1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6" name="流程图: 接点 34">
            <a:extLst>
              <a:ext uri="{FF2B5EF4-FFF2-40B4-BE49-F238E27FC236}">
                <a16:creationId xmlns:a16="http://schemas.microsoft.com/office/drawing/2014/main" id="{C1DB3060-99A7-29DA-C870-7C1C27F78E88}"/>
              </a:ext>
            </a:extLst>
          </p:cNvPr>
          <p:cNvSpPr/>
          <p:nvPr/>
        </p:nvSpPr>
        <p:spPr>
          <a:xfrm>
            <a:off x="6262463" y="4552571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-08-</a:t>
            </a:r>
          </a:p>
        </p:txBody>
      </p:sp>
      <p:sp>
        <p:nvSpPr>
          <p:cNvPr id="8" name="流程图: 接点 34">
            <a:extLst>
              <a:ext uri="{FF2B5EF4-FFF2-40B4-BE49-F238E27FC236}">
                <a16:creationId xmlns:a16="http://schemas.microsoft.com/office/drawing/2014/main" id="{B30BB5AF-0040-160D-4524-2716CADB7D9D}"/>
              </a:ext>
            </a:extLst>
          </p:cNvPr>
          <p:cNvSpPr/>
          <p:nvPr/>
        </p:nvSpPr>
        <p:spPr>
          <a:xfrm>
            <a:off x="898025" y="5414515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-09-</a:t>
            </a:r>
            <a:endParaRPr lang="zh-CN" altLang="en-US" sz="1200" b="1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10" name="流程图: 接点 34">
            <a:extLst>
              <a:ext uri="{FF2B5EF4-FFF2-40B4-BE49-F238E27FC236}">
                <a16:creationId xmlns:a16="http://schemas.microsoft.com/office/drawing/2014/main" id="{A40E809F-92DE-178D-1566-975B9991A83B}"/>
              </a:ext>
            </a:extLst>
          </p:cNvPr>
          <p:cNvSpPr/>
          <p:nvPr/>
        </p:nvSpPr>
        <p:spPr>
          <a:xfrm>
            <a:off x="898025" y="4538214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-07-</a:t>
            </a:r>
            <a:endParaRPr lang="zh-CN" altLang="en-US" sz="1200" b="1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11" name="文本框 25">
            <a:extLst>
              <a:ext uri="{FF2B5EF4-FFF2-40B4-BE49-F238E27FC236}">
                <a16:creationId xmlns:a16="http://schemas.microsoft.com/office/drawing/2014/main" id="{EC44FFB4-CB46-344F-FB5D-170A4C8576F7}"/>
              </a:ext>
            </a:extLst>
          </p:cNvPr>
          <p:cNvSpPr txBox="1"/>
          <p:nvPr/>
        </p:nvSpPr>
        <p:spPr>
          <a:xfrm>
            <a:off x="1664942" y="4697591"/>
            <a:ext cx="421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0" i="0" kern="1200" dirty="0">
                <a:solidFill>
                  <a:srgbClr val="526AAB"/>
                </a:solidFill>
                <a:effectLst/>
                <a:highlight>
                  <a:srgbClr val="FFFFFF"/>
                </a:highlight>
                <a:latin typeface="Amasis MT Pro Black" panose="02040A04050005020304" pitchFamily="18" charset="0"/>
                <a:ea typeface="+mj-ea"/>
                <a:cs typeface="+mj-cs"/>
              </a:rPr>
              <a:t>Real-World Analogy </a:t>
            </a:r>
            <a:endParaRPr lang="en-US" altLang="zh-CN" sz="2000" b="1" kern="12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+mj-cs"/>
            </a:endParaRPr>
          </a:p>
        </p:txBody>
      </p:sp>
      <p:sp>
        <p:nvSpPr>
          <p:cNvPr id="12" name="文本框 25">
            <a:extLst>
              <a:ext uri="{FF2B5EF4-FFF2-40B4-BE49-F238E27FC236}">
                <a16:creationId xmlns:a16="http://schemas.microsoft.com/office/drawing/2014/main" id="{DB5854F0-DEBC-E250-1567-E5810C16FDD4}"/>
              </a:ext>
            </a:extLst>
          </p:cNvPr>
          <p:cNvSpPr txBox="1"/>
          <p:nvPr/>
        </p:nvSpPr>
        <p:spPr>
          <a:xfrm>
            <a:off x="7108039" y="3833657"/>
            <a:ext cx="421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000" b="1" kern="12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+mj-cs"/>
              </a:rPr>
              <a:t>CODE</a:t>
            </a:r>
          </a:p>
        </p:txBody>
      </p:sp>
      <p:sp>
        <p:nvSpPr>
          <p:cNvPr id="13" name="文本框 25">
            <a:extLst>
              <a:ext uri="{FF2B5EF4-FFF2-40B4-BE49-F238E27FC236}">
                <a16:creationId xmlns:a16="http://schemas.microsoft.com/office/drawing/2014/main" id="{DCDCBEBB-FC64-EA2F-6738-3114B440B5F8}"/>
              </a:ext>
            </a:extLst>
          </p:cNvPr>
          <p:cNvSpPr txBox="1"/>
          <p:nvPr/>
        </p:nvSpPr>
        <p:spPr>
          <a:xfrm>
            <a:off x="7108039" y="4695721"/>
            <a:ext cx="421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0" i="0" dirty="0">
                <a:solidFill>
                  <a:srgbClr val="526AAB"/>
                </a:solidFill>
                <a:effectLst/>
                <a:highlight>
                  <a:srgbClr val="FFFFFF"/>
                </a:highlight>
                <a:latin typeface="Amasis MT Pro Black" panose="02040A04050005020304" pitchFamily="18" charset="0"/>
              </a:rPr>
              <a:t>Strategy</a:t>
            </a:r>
            <a:r>
              <a:rPr lang="en-US" altLang="zh-CN" sz="2000" dirty="0">
                <a:solidFill>
                  <a:srgbClr val="526AAB"/>
                </a:solidFill>
                <a:latin typeface="Amasis MT Pro Black" panose="02040A04050005020304" pitchFamily="18" charset="0"/>
                <a:cs typeface="Manrope SemiBold" charset="0"/>
              </a:rPr>
              <a:t> Pattern</a:t>
            </a:r>
            <a:endParaRPr lang="en-US" altLang="zh-CN" sz="2000" b="1" kern="12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+mj-cs"/>
            </a:endParaRPr>
          </a:p>
        </p:txBody>
      </p:sp>
      <p:sp>
        <p:nvSpPr>
          <p:cNvPr id="14" name="文本框 25">
            <a:extLst>
              <a:ext uri="{FF2B5EF4-FFF2-40B4-BE49-F238E27FC236}">
                <a16:creationId xmlns:a16="http://schemas.microsoft.com/office/drawing/2014/main" id="{9F9A716C-D585-FF36-283A-8ED3BDC6D97C}"/>
              </a:ext>
            </a:extLst>
          </p:cNvPr>
          <p:cNvSpPr txBox="1"/>
          <p:nvPr/>
        </p:nvSpPr>
        <p:spPr>
          <a:xfrm>
            <a:off x="1664942" y="5589576"/>
            <a:ext cx="468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Advantages</a:t>
            </a:r>
            <a:endParaRPr lang="en-US" altLang="zh-CN" sz="2000" b="1" kern="12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+mj-cs"/>
            </a:endParaRPr>
          </a:p>
        </p:txBody>
      </p:sp>
      <p:sp>
        <p:nvSpPr>
          <p:cNvPr id="21" name="流程图: 接点 34">
            <a:extLst>
              <a:ext uri="{FF2B5EF4-FFF2-40B4-BE49-F238E27FC236}">
                <a16:creationId xmlns:a16="http://schemas.microsoft.com/office/drawing/2014/main" id="{12D8496E-E054-4E1F-71F0-C3CADE8A6BDB}"/>
              </a:ext>
            </a:extLst>
          </p:cNvPr>
          <p:cNvSpPr/>
          <p:nvPr/>
        </p:nvSpPr>
        <p:spPr>
          <a:xfrm>
            <a:off x="6267380" y="5403064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-10-</a:t>
            </a:r>
          </a:p>
        </p:txBody>
      </p:sp>
      <p:sp>
        <p:nvSpPr>
          <p:cNvPr id="22" name="文本框 25">
            <a:extLst>
              <a:ext uri="{FF2B5EF4-FFF2-40B4-BE49-F238E27FC236}">
                <a16:creationId xmlns:a16="http://schemas.microsoft.com/office/drawing/2014/main" id="{CFE8967B-1EFB-8424-F27C-B30E507ED602}"/>
              </a:ext>
            </a:extLst>
          </p:cNvPr>
          <p:cNvSpPr txBox="1"/>
          <p:nvPr/>
        </p:nvSpPr>
        <p:spPr>
          <a:xfrm>
            <a:off x="7112956" y="5565878"/>
            <a:ext cx="421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CODE</a:t>
            </a:r>
            <a:endParaRPr lang="en-US" altLang="zh-CN" sz="2000" b="1" kern="12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: Shape 6"/>
          <p:cNvSpPr/>
          <p:nvPr/>
        </p:nvSpPr>
        <p:spPr>
          <a:xfrm>
            <a:off x="3031159" y="3648599"/>
            <a:ext cx="723900" cy="1314450"/>
          </a:xfrm>
          <a:custGeom>
            <a:avLst/>
            <a:gdLst>
              <a:gd name="connsiteX0" fmla="*/ 247650 w 723900"/>
              <a:gd name="connsiteY0" fmla="*/ 1314450 h 1314450"/>
              <a:gd name="connsiteX1" fmla="*/ 0 w 723900"/>
              <a:gd name="connsiteY1" fmla="*/ 1314450 h 1314450"/>
              <a:gd name="connsiteX2" fmla="*/ 478155 w 723900"/>
              <a:gd name="connsiteY2" fmla="*/ 0 h 1314450"/>
              <a:gd name="connsiteX3" fmla="*/ 725805 w 723900"/>
              <a:gd name="connsiteY3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00" h="1314450">
                <a:moveTo>
                  <a:pt x="247650" y="1314450"/>
                </a:moveTo>
                <a:lnTo>
                  <a:pt x="0" y="1314450"/>
                </a:lnTo>
                <a:lnTo>
                  <a:pt x="478155" y="0"/>
                </a:lnTo>
                <a:lnTo>
                  <a:pt x="72580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89" name="Freeform: Shape 7"/>
          <p:cNvSpPr/>
          <p:nvPr/>
        </p:nvSpPr>
        <p:spPr>
          <a:xfrm>
            <a:off x="5702921" y="3648599"/>
            <a:ext cx="723900" cy="1314450"/>
          </a:xfrm>
          <a:custGeom>
            <a:avLst/>
            <a:gdLst>
              <a:gd name="connsiteX0" fmla="*/ 247650 w 723900"/>
              <a:gd name="connsiteY0" fmla="*/ 1314450 h 1314450"/>
              <a:gd name="connsiteX1" fmla="*/ 0 w 723900"/>
              <a:gd name="connsiteY1" fmla="*/ 1314450 h 1314450"/>
              <a:gd name="connsiteX2" fmla="*/ 478155 w 723900"/>
              <a:gd name="connsiteY2" fmla="*/ 0 h 1314450"/>
              <a:gd name="connsiteX3" fmla="*/ 725805 w 723900"/>
              <a:gd name="connsiteY3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00" h="1314450">
                <a:moveTo>
                  <a:pt x="247650" y="1314450"/>
                </a:moveTo>
                <a:lnTo>
                  <a:pt x="0" y="1314450"/>
                </a:lnTo>
                <a:lnTo>
                  <a:pt x="478155" y="0"/>
                </a:lnTo>
                <a:lnTo>
                  <a:pt x="72580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90" name="Freeform: Shape 8"/>
          <p:cNvSpPr/>
          <p:nvPr/>
        </p:nvSpPr>
        <p:spPr>
          <a:xfrm>
            <a:off x="8374684" y="3648599"/>
            <a:ext cx="723900" cy="1314450"/>
          </a:xfrm>
          <a:custGeom>
            <a:avLst/>
            <a:gdLst>
              <a:gd name="connsiteX0" fmla="*/ 247650 w 723900"/>
              <a:gd name="connsiteY0" fmla="*/ 1314450 h 1314450"/>
              <a:gd name="connsiteX1" fmla="*/ 0 w 723900"/>
              <a:gd name="connsiteY1" fmla="*/ 1314450 h 1314450"/>
              <a:gd name="connsiteX2" fmla="*/ 478155 w 723900"/>
              <a:gd name="connsiteY2" fmla="*/ 0 h 1314450"/>
              <a:gd name="connsiteX3" fmla="*/ 725805 w 723900"/>
              <a:gd name="connsiteY3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00" h="1314450">
                <a:moveTo>
                  <a:pt x="247650" y="1314450"/>
                </a:moveTo>
                <a:lnTo>
                  <a:pt x="0" y="1314450"/>
                </a:lnTo>
                <a:lnTo>
                  <a:pt x="478155" y="0"/>
                </a:lnTo>
                <a:lnTo>
                  <a:pt x="72580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99" name="TextBox 21"/>
          <p:cNvSpPr txBox="1"/>
          <p:nvPr/>
        </p:nvSpPr>
        <p:spPr>
          <a:xfrm>
            <a:off x="1357428" y="4489728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0" name="TextBox 22"/>
          <p:cNvSpPr txBox="1"/>
          <p:nvPr/>
        </p:nvSpPr>
        <p:spPr>
          <a:xfrm>
            <a:off x="3919653" y="4489728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1" name="TextBox 23"/>
          <p:cNvSpPr txBox="1"/>
          <p:nvPr/>
        </p:nvSpPr>
        <p:spPr>
          <a:xfrm>
            <a:off x="6572266" y="4489728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2" name="TextBox 24"/>
          <p:cNvSpPr txBox="1"/>
          <p:nvPr/>
        </p:nvSpPr>
        <p:spPr>
          <a:xfrm>
            <a:off x="9098584" y="4489728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3" name="Oval 2"/>
          <p:cNvSpPr/>
          <p:nvPr/>
        </p:nvSpPr>
        <p:spPr>
          <a:xfrm>
            <a:off x="1918623" y="4036431"/>
            <a:ext cx="461713" cy="256286"/>
          </a:xfrm>
          <a:custGeom>
            <a:avLst/>
            <a:gdLst>
              <a:gd name="T0" fmla="*/ 2036 w 8756"/>
              <a:gd name="T1" fmla="*/ 640 h 4858"/>
              <a:gd name="T2" fmla="*/ 8436 w 8756"/>
              <a:gd name="T3" fmla="*/ 640 h 4858"/>
              <a:gd name="T4" fmla="*/ 8756 w 8756"/>
              <a:gd name="T5" fmla="*/ 320 h 4858"/>
              <a:gd name="T6" fmla="*/ 8436 w 8756"/>
              <a:gd name="T7" fmla="*/ 0 h 4858"/>
              <a:gd name="T8" fmla="*/ 2036 w 8756"/>
              <a:gd name="T9" fmla="*/ 0 h 4858"/>
              <a:gd name="T10" fmla="*/ 1716 w 8756"/>
              <a:gd name="T11" fmla="*/ 320 h 4858"/>
              <a:gd name="T12" fmla="*/ 2036 w 8756"/>
              <a:gd name="T13" fmla="*/ 640 h 4858"/>
              <a:gd name="T14" fmla="*/ 8436 w 8756"/>
              <a:gd name="T15" fmla="*/ 2112 h 4858"/>
              <a:gd name="T16" fmla="*/ 2036 w 8756"/>
              <a:gd name="T17" fmla="*/ 2112 h 4858"/>
              <a:gd name="T18" fmla="*/ 1716 w 8756"/>
              <a:gd name="T19" fmla="*/ 2432 h 4858"/>
              <a:gd name="T20" fmla="*/ 2036 w 8756"/>
              <a:gd name="T21" fmla="*/ 2752 h 4858"/>
              <a:gd name="T22" fmla="*/ 8436 w 8756"/>
              <a:gd name="T23" fmla="*/ 2752 h 4858"/>
              <a:gd name="T24" fmla="*/ 8756 w 8756"/>
              <a:gd name="T25" fmla="*/ 2432 h 4858"/>
              <a:gd name="T26" fmla="*/ 8436 w 8756"/>
              <a:gd name="T27" fmla="*/ 2112 h 4858"/>
              <a:gd name="T28" fmla="*/ 8436 w 8756"/>
              <a:gd name="T29" fmla="*/ 4218 h 4858"/>
              <a:gd name="T30" fmla="*/ 2036 w 8756"/>
              <a:gd name="T31" fmla="*/ 4218 h 4858"/>
              <a:gd name="T32" fmla="*/ 1716 w 8756"/>
              <a:gd name="T33" fmla="*/ 4538 h 4858"/>
              <a:gd name="T34" fmla="*/ 2036 w 8756"/>
              <a:gd name="T35" fmla="*/ 4858 h 4858"/>
              <a:gd name="T36" fmla="*/ 8436 w 8756"/>
              <a:gd name="T37" fmla="*/ 4858 h 4858"/>
              <a:gd name="T38" fmla="*/ 8756 w 8756"/>
              <a:gd name="T39" fmla="*/ 4538 h 4858"/>
              <a:gd name="T40" fmla="*/ 8436 w 8756"/>
              <a:gd name="T41" fmla="*/ 4218 h 4858"/>
              <a:gd name="T42" fmla="*/ 640 w 8756"/>
              <a:gd name="T43" fmla="*/ 0 h 4858"/>
              <a:gd name="T44" fmla="*/ 320 w 8756"/>
              <a:gd name="T45" fmla="*/ 0 h 4858"/>
              <a:gd name="T46" fmla="*/ 0 w 8756"/>
              <a:gd name="T47" fmla="*/ 320 h 4858"/>
              <a:gd name="T48" fmla="*/ 320 w 8756"/>
              <a:gd name="T49" fmla="*/ 640 h 4858"/>
              <a:gd name="T50" fmla="*/ 640 w 8756"/>
              <a:gd name="T51" fmla="*/ 640 h 4858"/>
              <a:gd name="T52" fmla="*/ 960 w 8756"/>
              <a:gd name="T53" fmla="*/ 320 h 4858"/>
              <a:gd name="T54" fmla="*/ 640 w 8756"/>
              <a:gd name="T55" fmla="*/ 0 h 4858"/>
              <a:gd name="T56" fmla="*/ 640 w 8756"/>
              <a:gd name="T57" fmla="*/ 2112 h 4858"/>
              <a:gd name="T58" fmla="*/ 320 w 8756"/>
              <a:gd name="T59" fmla="*/ 2112 h 4858"/>
              <a:gd name="T60" fmla="*/ 0 w 8756"/>
              <a:gd name="T61" fmla="*/ 2432 h 4858"/>
              <a:gd name="T62" fmla="*/ 320 w 8756"/>
              <a:gd name="T63" fmla="*/ 2752 h 4858"/>
              <a:gd name="T64" fmla="*/ 640 w 8756"/>
              <a:gd name="T65" fmla="*/ 2752 h 4858"/>
              <a:gd name="T66" fmla="*/ 960 w 8756"/>
              <a:gd name="T67" fmla="*/ 2432 h 4858"/>
              <a:gd name="T68" fmla="*/ 640 w 8756"/>
              <a:gd name="T69" fmla="*/ 2112 h 4858"/>
              <a:gd name="T70" fmla="*/ 640 w 8756"/>
              <a:gd name="T71" fmla="*/ 4218 h 4858"/>
              <a:gd name="T72" fmla="*/ 320 w 8756"/>
              <a:gd name="T73" fmla="*/ 4218 h 4858"/>
              <a:gd name="T74" fmla="*/ 0 w 8756"/>
              <a:gd name="T75" fmla="*/ 4538 h 4858"/>
              <a:gd name="T76" fmla="*/ 320 w 8756"/>
              <a:gd name="T77" fmla="*/ 4858 h 4858"/>
              <a:gd name="T78" fmla="*/ 640 w 8756"/>
              <a:gd name="T79" fmla="*/ 4858 h 4858"/>
              <a:gd name="T80" fmla="*/ 960 w 8756"/>
              <a:gd name="T81" fmla="*/ 4538 h 4858"/>
              <a:gd name="T82" fmla="*/ 640 w 8756"/>
              <a:gd name="T83" fmla="*/ 4218 h 4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756" h="4858">
                <a:moveTo>
                  <a:pt x="2036" y="640"/>
                </a:moveTo>
                <a:lnTo>
                  <a:pt x="8436" y="640"/>
                </a:lnTo>
                <a:cubicBezTo>
                  <a:pt x="8612" y="640"/>
                  <a:pt x="8756" y="497"/>
                  <a:pt x="8756" y="320"/>
                </a:cubicBezTo>
                <a:cubicBezTo>
                  <a:pt x="8756" y="143"/>
                  <a:pt x="8612" y="0"/>
                  <a:pt x="8436" y="0"/>
                </a:cubicBezTo>
                <a:lnTo>
                  <a:pt x="2036" y="0"/>
                </a:lnTo>
                <a:cubicBezTo>
                  <a:pt x="1859" y="0"/>
                  <a:pt x="1716" y="143"/>
                  <a:pt x="1716" y="320"/>
                </a:cubicBezTo>
                <a:cubicBezTo>
                  <a:pt x="1716" y="497"/>
                  <a:pt x="1859" y="640"/>
                  <a:pt x="2036" y="640"/>
                </a:cubicBezTo>
                <a:close/>
                <a:moveTo>
                  <a:pt x="8436" y="2112"/>
                </a:moveTo>
                <a:lnTo>
                  <a:pt x="2036" y="2112"/>
                </a:lnTo>
                <a:cubicBezTo>
                  <a:pt x="1859" y="2112"/>
                  <a:pt x="1716" y="2255"/>
                  <a:pt x="1716" y="2432"/>
                </a:cubicBezTo>
                <a:cubicBezTo>
                  <a:pt x="1716" y="2609"/>
                  <a:pt x="1859" y="2752"/>
                  <a:pt x="2036" y="2752"/>
                </a:cubicBezTo>
                <a:lnTo>
                  <a:pt x="8436" y="2752"/>
                </a:lnTo>
                <a:cubicBezTo>
                  <a:pt x="8612" y="2752"/>
                  <a:pt x="8756" y="2609"/>
                  <a:pt x="8756" y="2432"/>
                </a:cubicBezTo>
                <a:cubicBezTo>
                  <a:pt x="8756" y="2255"/>
                  <a:pt x="8612" y="2112"/>
                  <a:pt x="8436" y="2112"/>
                </a:cubicBezTo>
                <a:close/>
                <a:moveTo>
                  <a:pt x="8436" y="4218"/>
                </a:moveTo>
                <a:lnTo>
                  <a:pt x="2036" y="4218"/>
                </a:lnTo>
                <a:cubicBezTo>
                  <a:pt x="1859" y="4218"/>
                  <a:pt x="1716" y="4361"/>
                  <a:pt x="1716" y="4538"/>
                </a:cubicBezTo>
                <a:cubicBezTo>
                  <a:pt x="1716" y="4714"/>
                  <a:pt x="1859" y="4858"/>
                  <a:pt x="2036" y="4858"/>
                </a:cubicBezTo>
                <a:lnTo>
                  <a:pt x="8436" y="4858"/>
                </a:lnTo>
                <a:cubicBezTo>
                  <a:pt x="8612" y="4858"/>
                  <a:pt x="8756" y="4714"/>
                  <a:pt x="8756" y="4538"/>
                </a:cubicBezTo>
                <a:cubicBezTo>
                  <a:pt x="8756" y="4361"/>
                  <a:pt x="8612" y="4218"/>
                  <a:pt x="8436" y="4218"/>
                </a:cubicBezTo>
                <a:close/>
                <a:moveTo>
                  <a:pt x="640" y="0"/>
                </a:moveTo>
                <a:lnTo>
                  <a:pt x="320" y="0"/>
                </a:lnTo>
                <a:cubicBezTo>
                  <a:pt x="144" y="0"/>
                  <a:pt x="0" y="143"/>
                  <a:pt x="0" y="320"/>
                </a:cubicBezTo>
                <a:cubicBezTo>
                  <a:pt x="0" y="497"/>
                  <a:pt x="144" y="640"/>
                  <a:pt x="320" y="640"/>
                </a:cubicBezTo>
                <a:lnTo>
                  <a:pt x="640" y="640"/>
                </a:lnTo>
                <a:cubicBezTo>
                  <a:pt x="817" y="640"/>
                  <a:pt x="960" y="497"/>
                  <a:pt x="960" y="320"/>
                </a:cubicBezTo>
                <a:cubicBezTo>
                  <a:pt x="960" y="143"/>
                  <a:pt x="817" y="0"/>
                  <a:pt x="640" y="0"/>
                </a:cubicBezTo>
                <a:close/>
                <a:moveTo>
                  <a:pt x="640" y="2112"/>
                </a:moveTo>
                <a:lnTo>
                  <a:pt x="320" y="2112"/>
                </a:lnTo>
                <a:cubicBezTo>
                  <a:pt x="144" y="2112"/>
                  <a:pt x="0" y="2255"/>
                  <a:pt x="0" y="2432"/>
                </a:cubicBezTo>
                <a:cubicBezTo>
                  <a:pt x="0" y="2609"/>
                  <a:pt x="144" y="2752"/>
                  <a:pt x="320" y="2752"/>
                </a:cubicBezTo>
                <a:lnTo>
                  <a:pt x="640" y="2752"/>
                </a:lnTo>
                <a:cubicBezTo>
                  <a:pt x="817" y="2752"/>
                  <a:pt x="960" y="2609"/>
                  <a:pt x="960" y="2432"/>
                </a:cubicBezTo>
                <a:cubicBezTo>
                  <a:pt x="960" y="2255"/>
                  <a:pt x="817" y="2112"/>
                  <a:pt x="640" y="2112"/>
                </a:cubicBezTo>
                <a:close/>
                <a:moveTo>
                  <a:pt x="640" y="4218"/>
                </a:moveTo>
                <a:lnTo>
                  <a:pt x="320" y="4218"/>
                </a:lnTo>
                <a:cubicBezTo>
                  <a:pt x="144" y="4218"/>
                  <a:pt x="0" y="4361"/>
                  <a:pt x="0" y="4538"/>
                </a:cubicBezTo>
                <a:cubicBezTo>
                  <a:pt x="0" y="4714"/>
                  <a:pt x="144" y="4858"/>
                  <a:pt x="320" y="4858"/>
                </a:cubicBezTo>
                <a:lnTo>
                  <a:pt x="640" y="4858"/>
                </a:lnTo>
                <a:cubicBezTo>
                  <a:pt x="817" y="4858"/>
                  <a:pt x="960" y="4714"/>
                  <a:pt x="960" y="4538"/>
                </a:cubicBezTo>
                <a:cubicBezTo>
                  <a:pt x="960" y="4361"/>
                  <a:pt x="817" y="4218"/>
                  <a:pt x="640" y="4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4" name="Oval 2"/>
          <p:cNvSpPr/>
          <p:nvPr/>
        </p:nvSpPr>
        <p:spPr>
          <a:xfrm>
            <a:off x="4493256" y="3933718"/>
            <a:ext cx="461713" cy="461713"/>
          </a:xfrm>
          <a:custGeom>
            <a:avLst/>
            <a:gdLst>
              <a:gd name="T0" fmla="*/ 6400 w 12800"/>
              <a:gd name="T1" fmla="*/ 640 h 12800"/>
              <a:gd name="T2" fmla="*/ 12160 w 12800"/>
              <a:gd name="T3" fmla="*/ 6400 h 12800"/>
              <a:gd name="T4" fmla="*/ 6400 w 12800"/>
              <a:gd name="T5" fmla="*/ 12160 h 12800"/>
              <a:gd name="T6" fmla="*/ 640 w 12800"/>
              <a:gd name="T7" fmla="*/ 6400 h 12800"/>
              <a:gd name="T8" fmla="*/ 6400 w 12800"/>
              <a:gd name="T9" fmla="*/ 640 h 12800"/>
              <a:gd name="T10" fmla="*/ 6400 w 12800"/>
              <a:gd name="T11" fmla="*/ 0 h 12800"/>
              <a:gd name="T12" fmla="*/ 0 w 12800"/>
              <a:gd name="T13" fmla="*/ 6400 h 12800"/>
              <a:gd name="T14" fmla="*/ 6400 w 12800"/>
              <a:gd name="T15" fmla="*/ 12800 h 12800"/>
              <a:gd name="T16" fmla="*/ 12800 w 12800"/>
              <a:gd name="T17" fmla="*/ 6400 h 12800"/>
              <a:gd name="T18" fmla="*/ 6400 w 12800"/>
              <a:gd name="T19" fmla="*/ 0 h 12800"/>
              <a:gd name="T20" fmla="*/ 6400 w 12800"/>
              <a:gd name="T21" fmla="*/ 0 h 12800"/>
              <a:gd name="T22" fmla="*/ 5974 w 12800"/>
              <a:gd name="T23" fmla="*/ 8000 h 12800"/>
              <a:gd name="T24" fmla="*/ 5970 w 12800"/>
              <a:gd name="T25" fmla="*/ 7764 h 12800"/>
              <a:gd name="T26" fmla="*/ 6110 w 12800"/>
              <a:gd name="T27" fmla="*/ 6914 h 12800"/>
              <a:gd name="T28" fmla="*/ 6443 w 12800"/>
              <a:gd name="T29" fmla="*/ 6370 h 12800"/>
              <a:gd name="T30" fmla="*/ 7050 w 12800"/>
              <a:gd name="T31" fmla="*/ 5784 h 12800"/>
              <a:gd name="T32" fmla="*/ 7620 w 12800"/>
              <a:gd name="T33" fmla="*/ 5168 h 12800"/>
              <a:gd name="T34" fmla="*/ 7751 w 12800"/>
              <a:gd name="T35" fmla="*/ 4666 h 12800"/>
              <a:gd name="T36" fmla="*/ 7367 w 12800"/>
              <a:gd name="T37" fmla="*/ 3802 h 12800"/>
              <a:gd name="T38" fmla="*/ 6424 w 12800"/>
              <a:gd name="T39" fmla="*/ 3429 h 12800"/>
              <a:gd name="T40" fmla="*/ 5524 w 12800"/>
              <a:gd name="T41" fmla="*/ 3766 h 12800"/>
              <a:gd name="T42" fmla="*/ 5050 w 12800"/>
              <a:gd name="T43" fmla="*/ 4822 h 12800"/>
              <a:gd name="T44" fmla="*/ 4183 w 12800"/>
              <a:gd name="T45" fmla="*/ 4718 h 12800"/>
              <a:gd name="T46" fmla="*/ 4879 w 12800"/>
              <a:gd name="T47" fmla="*/ 3246 h 12800"/>
              <a:gd name="T48" fmla="*/ 6409 w 12800"/>
              <a:gd name="T49" fmla="*/ 2736 h 12800"/>
              <a:gd name="T50" fmla="*/ 8017 w 12800"/>
              <a:gd name="T51" fmla="*/ 3285 h 12800"/>
              <a:gd name="T52" fmla="*/ 8617 w 12800"/>
              <a:gd name="T53" fmla="*/ 4611 h 12800"/>
              <a:gd name="T54" fmla="*/ 8406 w 12800"/>
              <a:gd name="T55" fmla="*/ 5441 h 12800"/>
              <a:gd name="T56" fmla="*/ 7581 w 12800"/>
              <a:gd name="T57" fmla="*/ 6364 h 12800"/>
              <a:gd name="T58" fmla="*/ 7042 w 12800"/>
              <a:gd name="T59" fmla="*/ 6903 h 12800"/>
              <a:gd name="T60" fmla="*/ 6855 w 12800"/>
              <a:gd name="T61" fmla="*/ 7285 h 12800"/>
              <a:gd name="T62" fmla="*/ 6785 w 12800"/>
              <a:gd name="T63" fmla="*/ 8000 h 12800"/>
              <a:gd name="T64" fmla="*/ 5974 w 12800"/>
              <a:gd name="T65" fmla="*/ 8000 h 12800"/>
              <a:gd name="T66" fmla="*/ 5998 w 12800"/>
              <a:gd name="T67" fmla="*/ 9605 h 12800"/>
              <a:gd name="T68" fmla="*/ 5998 w 12800"/>
              <a:gd name="T69" fmla="*/ 8802 h 12800"/>
              <a:gd name="T70" fmla="*/ 6801 w 12800"/>
              <a:gd name="T71" fmla="*/ 8802 h 12800"/>
              <a:gd name="T72" fmla="*/ 6801 w 12800"/>
              <a:gd name="T73" fmla="*/ 9605 h 12800"/>
              <a:gd name="T74" fmla="*/ 5998 w 12800"/>
              <a:gd name="T75" fmla="*/ 9605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00" h="12800">
                <a:moveTo>
                  <a:pt x="6400" y="640"/>
                </a:moveTo>
                <a:cubicBezTo>
                  <a:pt x="9576" y="640"/>
                  <a:pt x="12160" y="3224"/>
                  <a:pt x="12160" y="6400"/>
                </a:cubicBezTo>
                <a:cubicBezTo>
                  <a:pt x="12160" y="9576"/>
                  <a:pt x="9576" y="12160"/>
                  <a:pt x="6400" y="12160"/>
                </a:cubicBezTo>
                <a:cubicBezTo>
                  <a:pt x="3224" y="12160"/>
                  <a:pt x="640" y="9576"/>
                  <a:pt x="640" y="6400"/>
                </a:cubicBezTo>
                <a:cubicBezTo>
                  <a:pt x="640" y="3224"/>
                  <a:pt x="3224" y="640"/>
                  <a:pt x="6400" y="640"/>
                </a:cubicBezTo>
                <a:close/>
                <a:moveTo>
                  <a:pt x="6400" y="0"/>
                </a:moveTo>
                <a:cubicBezTo>
                  <a:pt x="2866" y="0"/>
                  <a:pt x="0" y="2866"/>
                  <a:pt x="0" y="6400"/>
                </a:cubicBezTo>
                <a:cubicBezTo>
                  <a:pt x="0" y="9934"/>
                  <a:pt x="2866" y="12800"/>
                  <a:pt x="6400" y="12800"/>
                </a:cubicBezTo>
                <a:cubicBezTo>
                  <a:pt x="9934" y="12800"/>
                  <a:pt x="12800" y="9934"/>
                  <a:pt x="12800" y="6400"/>
                </a:cubicBezTo>
                <a:cubicBezTo>
                  <a:pt x="12800" y="2866"/>
                  <a:pt x="9934" y="0"/>
                  <a:pt x="6400" y="0"/>
                </a:cubicBezTo>
                <a:close/>
                <a:moveTo>
                  <a:pt x="6400" y="0"/>
                </a:moveTo>
                <a:close/>
                <a:moveTo>
                  <a:pt x="5974" y="8000"/>
                </a:moveTo>
                <a:cubicBezTo>
                  <a:pt x="5970" y="8000"/>
                  <a:pt x="5970" y="7820"/>
                  <a:pt x="5970" y="7764"/>
                </a:cubicBezTo>
                <a:cubicBezTo>
                  <a:pt x="5970" y="7433"/>
                  <a:pt x="6017" y="7155"/>
                  <a:pt x="6110" y="6914"/>
                </a:cubicBezTo>
                <a:cubicBezTo>
                  <a:pt x="6179" y="6733"/>
                  <a:pt x="6290" y="6554"/>
                  <a:pt x="6443" y="6370"/>
                </a:cubicBezTo>
                <a:cubicBezTo>
                  <a:pt x="6556" y="6235"/>
                  <a:pt x="6758" y="6042"/>
                  <a:pt x="7050" y="5784"/>
                </a:cubicBezTo>
                <a:cubicBezTo>
                  <a:pt x="7342" y="5526"/>
                  <a:pt x="7533" y="5322"/>
                  <a:pt x="7620" y="5168"/>
                </a:cubicBezTo>
                <a:cubicBezTo>
                  <a:pt x="7706" y="5014"/>
                  <a:pt x="7751" y="4848"/>
                  <a:pt x="7751" y="4666"/>
                </a:cubicBezTo>
                <a:cubicBezTo>
                  <a:pt x="7751" y="4338"/>
                  <a:pt x="7623" y="4050"/>
                  <a:pt x="7367" y="3802"/>
                </a:cubicBezTo>
                <a:cubicBezTo>
                  <a:pt x="7111" y="3554"/>
                  <a:pt x="6796" y="3429"/>
                  <a:pt x="6424" y="3429"/>
                </a:cubicBezTo>
                <a:cubicBezTo>
                  <a:pt x="6065" y="3429"/>
                  <a:pt x="5765" y="3542"/>
                  <a:pt x="5524" y="3766"/>
                </a:cubicBezTo>
                <a:cubicBezTo>
                  <a:pt x="5282" y="3992"/>
                  <a:pt x="5125" y="4344"/>
                  <a:pt x="5050" y="4822"/>
                </a:cubicBezTo>
                <a:lnTo>
                  <a:pt x="4183" y="4718"/>
                </a:lnTo>
                <a:cubicBezTo>
                  <a:pt x="4262" y="4078"/>
                  <a:pt x="4494" y="3587"/>
                  <a:pt x="4879" y="3246"/>
                </a:cubicBezTo>
                <a:cubicBezTo>
                  <a:pt x="5265" y="2906"/>
                  <a:pt x="5774" y="2736"/>
                  <a:pt x="6409" y="2736"/>
                </a:cubicBezTo>
                <a:cubicBezTo>
                  <a:pt x="7081" y="2736"/>
                  <a:pt x="7617" y="2919"/>
                  <a:pt x="8017" y="3285"/>
                </a:cubicBezTo>
                <a:cubicBezTo>
                  <a:pt x="8417" y="3650"/>
                  <a:pt x="8617" y="4093"/>
                  <a:pt x="8617" y="4611"/>
                </a:cubicBezTo>
                <a:cubicBezTo>
                  <a:pt x="8617" y="4911"/>
                  <a:pt x="8546" y="5188"/>
                  <a:pt x="8406" y="5441"/>
                </a:cubicBezTo>
                <a:cubicBezTo>
                  <a:pt x="8265" y="5694"/>
                  <a:pt x="7990" y="6002"/>
                  <a:pt x="7581" y="6364"/>
                </a:cubicBezTo>
                <a:cubicBezTo>
                  <a:pt x="7306" y="6608"/>
                  <a:pt x="7126" y="6787"/>
                  <a:pt x="7042" y="6903"/>
                </a:cubicBezTo>
                <a:cubicBezTo>
                  <a:pt x="6958" y="7019"/>
                  <a:pt x="6895" y="7134"/>
                  <a:pt x="6855" y="7285"/>
                </a:cubicBezTo>
                <a:cubicBezTo>
                  <a:pt x="6814" y="7436"/>
                  <a:pt x="6790" y="8000"/>
                  <a:pt x="6785" y="8000"/>
                </a:cubicBezTo>
                <a:lnTo>
                  <a:pt x="5974" y="8000"/>
                </a:lnTo>
                <a:close/>
                <a:moveTo>
                  <a:pt x="5998" y="9605"/>
                </a:moveTo>
                <a:lnTo>
                  <a:pt x="5998" y="8802"/>
                </a:lnTo>
                <a:lnTo>
                  <a:pt x="6801" y="8802"/>
                </a:lnTo>
                <a:lnTo>
                  <a:pt x="6801" y="9605"/>
                </a:lnTo>
                <a:lnTo>
                  <a:pt x="5998" y="96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5" name="Oval 2"/>
          <p:cNvSpPr/>
          <p:nvPr/>
        </p:nvSpPr>
        <p:spPr>
          <a:xfrm>
            <a:off x="7146732" y="3933718"/>
            <a:ext cx="453748" cy="461713"/>
          </a:xfrm>
          <a:custGeom>
            <a:avLst/>
            <a:gdLst>
              <a:gd name="T0" fmla="*/ 10113 w 12579"/>
              <a:gd name="T1" fmla="*/ 1662 h 12800"/>
              <a:gd name="T2" fmla="*/ 6151 w 12579"/>
              <a:gd name="T3" fmla="*/ 0 h 12800"/>
              <a:gd name="T4" fmla="*/ 2189 w 12579"/>
              <a:gd name="T5" fmla="*/ 1662 h 12800"/>
              <a:gd name="T6" fmla="*/ 2189 w 12579"/>
              <a:gd name="T7" fmla="*/ 9669 h 12800"/>
              <a:gd name="T8" fmla="*/ 6151 w 12579"/>
              <a:gd name="T9" fmla="*/ 11332 h 12800"/>
              <a:gd name="T10" fmla="*/ 10113 w 12579"/>
              <a:gd name="T11" fmla="*/ 9669 h 12800"/>
              <a:gd name="T12" fmla="*/ 10113 w 12579"/>
              <a:gd name="T13" fmla="*/ 1662 h 12800"/>
              <a:gd name="T14" fmla="*/ 6151 w 12579"/>
              <a:gd name="T15" fmla="*/ 10611 h 12800"/>
              <a:gd name="T16" fmla="*/ 2688 w 12579"/>
              <a:gd name="T17" fmla="*/ 9171 h 12800"/>
              <a:gd name="T18" fmla="*/ 2688 w 12579"/>
              <a:gd name="T19" fmla="*/ 2161 h 12800"/>
              <a:gd name="T20" fmla="*/ 6151 w 12579"/>
              <a:gd name="T21" fmla="*/ 720 h 12800"/>
              <a:gd name="T22" fmla="*/ 9614 w 12579"/>
              <a:gd name="T23" fmla="*/ 2161 h 12800"/>
              <a:gd name="T24" fmla="*/ 9614 w 12579"/>
              <a:gd name="T25" fmla="*/ 9171 h 12800"/>
              <a:gd name="T26" fmla="*/ 6151 w 12579"/>
              <a:gd name="T27" fmla="*/ 10611 h 12800"/>
              <a:gd name="T28" fmla="*/ 12440 w 12579"/>
              <a:gd name="T29" fmla="*/ 12163 h 12800"/>
              <a:gd name="T30" fmla="*/ 10695 w 12579"/>
              <a:gd name="T31" fmla="*/ 10417 h 12800"/>
              <a:gd name="T32" fmla="*/ 10196 w 12579"/>
              <a:gd name="T33" fmla="*/ 10417 h 12800"/>
              <a:gd name="T34" fmla="*/ 10196 w 12579"/>
              <a:gd name="T35" fmla="*/ 10916 h 12800"/>
              <a:gd name="T36" fmla="*/ 11942 w 12579"/>
              <a:gd name="T37" fmla="*/ 12689 h 12800"/>
              <a:gd name="T38" fmla="*/ 12191 w 12579"/>
              <a:gd name="T39" fmla="*/ 12800 h 12800"/>
              <a:gd name="T40" fmla="*/ 12440 w 12579"/>
              <a:gd name="T41" fmla="*/ 12689 h 12800"/>
              <a:gd name="T42" fmla="*/ 12440 w 12579"/>
              <a:gd name="T43" fmla="*/ 12163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579" h="12800">
                <a:moveTo>
                  <a:pt x="10113" y="1662"/>
                </a:moveTo>
                <a:cubicBezTo>
                  <a:pt x="9060" y="582"/>
                  <a:pt x="7647" y="0"/>
                  <a:pt x="6151" y="0"/>
                </a:cubicBezTo>
                <a:cubicBezTo>
                  <a:pt x="4655" y="0"/>
                  <a:pt x="3242" y="582"/>
                  <a:pt x="2189" y="1662"/>
                </a:cubicBezTo>
                <a:cubicBezTo>
                  <a:pt x="0" y="3879"/>
                  <a:pt x="0" y="7453"/>
                  <a:pt x="2189" y="9669"/>
                </a:cubicBezTo>
                <a:cubicBezTo>
                  <a:pt x="3242" y="10750"/>
                  <a:pt x="4655" y="11332"/>
                  <a:pt x="6151" y="11332"/>
                </a:cubicBezTo>
                <a:cubicBezTo>
                  <a:pt x="7647" y="11332"/>
                  <a:pt x="9060" y="10750"/>
                  <a:pt x="10113" y="9669"/>
                </a:cubicBezTo>
                <a:cubicBezTo>
                  <a:pt x="12302" y="7453"/>
                  <a:pt x="12302" y="3879"/>
                  <a:pt x="10113" y="1662"/>
                </a:cubicBezTo>
                <a:close/>
                <a:moveTo>
                  <a:pt x="6151" y="10611"/>
                </a:moveTo>
                <a:cubicBezTo>
                  <a:pt x="4849" y="10611"/>
                  <a:pt x="3602" y="10085"/>
                  <a:pt x="2688" y="9171"/>
                </a:cubicBezTo>
                <a:cubicBezTo>
                  <a:pt x="776" y="7231"/>
                  <a:pt x="776" y="4100"/>
                  <a:pt x="2688" y="2161"/>
                </a:cubicBezTo>
                <a:cubicBezTo>
                  <a:pt x="3602" y="1219"/>
                  <a:pt x="4849" y="720"/>
                  <a:pt x="6151" y="720"/>
                </a:cubicBezTo>
                <a:cubicBezTo>
                  <a:pt x="7453" y="720"/>
                  <a:pt x="8700" y="1247"/>
                  <a:pt x="9614" y="2161"/>
                </a:cubicBezTo>
                <a:cubicBezTo>
                  <a:pt x="11526" y="4100"/>
                  <a:pt x="11526" y="7231"/>
                  <a:pt x="9614" y="9171"/>
                </a:cubicBezTo>
                <a:cubicBezTo>
                  <a:pt x="8700" y="10113"/>
                  <a:pt x="7453" y="10611"/>
                  <a:pt x="6151" y="10611"/>
                </a:cubicBezTo>
                <a:close/>
                <a:moveTo>
                  <a:pt x="12440" y="12163"/>
                </a:moveTo>
                <a:lnTo>
                  <a:pt x="10695" y="10417"/>
                </a:lnTo>
                <a:cubicBezTo>
                  <a:pt x="10556" y="10279"/>
                  <a:pt x="10335" y="10279"/>
                  <a:pt x="10196" y="10417"/>
                </a:cubicBezTo>
                <a:cubicBezTo>
                  <a:pt x="10058" y="10556"/>
                  <a:pt x="10058" y="10777"/>
                  <a:pt x="10196" y="10916"/>
                </a:cubicBezTo>
                <a:lnTo>
                  <a:pt x="11942" y="12689"/>
                </a:lnTo>
                <a:cubicBezTo>
                  <a:pt x="11997" y="12745"/>
                  <a:pt x="12108" y="12800"/>
                  <a:pt x="12191" y="12800"/>
                </a:cubicBezTo>
                <a:cubicBezTo>
                  <a:pt x="12274" y="12800"/>
                  <a:pt x="12357" y="12772"/>
                  <a:pt x="12440" y="12689"/>
                </a:cubicBezTo>
                <a:cubicBezTo>
                  <a:pt x="12579" y="12523"/>
                  <a:pt x="12579" y="12301"/>
                  <a:pt x="12440" y="121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6" name="Oval 2"/>
          <p:cNvSpPr/>
          <p:nvPr/>
        </p:nvSpPr>
        <p:spPr>
          <a:xfrm>
            <a:off x="9659821" y="3933718"/>
            <a:ext cx="461629" cy="461713"/>
          </a:xfrm>
          <a:custGeom>
            <a:avLst/>
            <a:gdLst>
              <a:gd name="T0" fmla="*/ 5760 w 11520"/>
              <a:gd name="T1" fmla="*/ 0 h 11520"/>
              <a:gd name="T2" fmla="*/ 0 w 11520"/>
              <a:gd name="T3" fmla="*/ 5760 h 11520"/>
              <a:gd name="T4" fmla="*/ 5760 w 11520"/>
              <a:gd name="T5" fmla="*/ 11520 h 11520"/>
              <a:gd name="T6" fmla="*/ 11520 w 11520"/>
              <a:gd name="T7" fmla="*/ 5760 h 11520"/>
              <a:gd name="T8" fmla="*/ 5760 w 11520"/>
              <a:gd name="T9" fmla="*/ 0 h 11520"/>
              <a:gd name="T10" fmla="*/ 5760 w 11520"/>
              <a:gd name="T11" fmla="*/ 10880 h 11520"/>
              <a:gd name="T12" fmla="*/ 640 w 11520"/>
              <a:gd name="T13" fmla="*/ 5760 h 11520"/>
              <a:gd name="T14" fmla="*/ 5760 w 11520"/>
              <a:gd name="T15" fmla="*/ 640 h 11520"/>
              <a:gd name="T16" fmla="*/ 10880 w 11520"/>
              <a:gd name="T17" fmla="*/ 5760 h 11520"/>
              <a:gd name="T18" fmla="*/ 5760 w 11520"/>
              <a:gd name="T19" fmla="*/ 10880 h 11520"/>
              <a:gd name="T20" fmla="*/ 5120 w 11520"/>
              <a:gd name="T21" fmla="*/ 7776 h 11520"/>
              <a:gd name="T22" fmla="*/ 4672 w 11520"/>
              <a:gd name="T23" fmla="*/ 7584 h 11520"/>
              <a:gd name="T24" fmla="*/ 2976 w 11520"/>
              <a:gd name="T25" fmla="*/ 5984 h 11520"/>
              <a:gd name="T26" fmla="*/ 2976 w 11520"/>
              <a:gd name="T27" fmla="*/ 5536 h 11520"/>
              <a:gd name="T28" fmla="*/ 3424 w 11520"/>
              <a:gd name="T29" fmla="*/ 5536 h 11520"/>
              <a:gd name="T30" fmla="*/ 5120 w 11520"/>
              <a:gd name="T31" fmla="*/ 7136 h 11520"/>
              <a:gd name="T32" fmla="*/ 8096 w 11520"/>
              <a:gd name="T33" fmla="*/ 4256 h 11520"/>
              <a:gd name="T34" fmla="*/ 8544 w 11520"/>
              <a:gd name="T35" fmla="*/ 4256 h 11520"/>
              <a:gd name="T36" fmla="*/ 8544 w 11520"/>
              <a:gd name="T37" fmla="*/ 4704 h 11520"/>
              <a:gd name="T38" fmla="*/ 5568 w 11520"/>
              <a:gd name="T39" fmla="*/ 7584 h 11520"/>
              <a:gd name="T40" fmla="*/ 5120 w 11520"/>
              <a:gd name="T41" fmla="*/ 7776 h 1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520" h="11520">
                <a:moveTo>
                  <a:pt x="5760" y="0"/>
                </a:moveTo>
                <a:cubicBezTo>
                  <a:pt x="2592" y="0"/>
                  <a:pt x="0" y="2592"/>
                  <a:pt x="0" y="5760"/>
                </a:cubicBezTo>
                <a:cubicBezTo>
                  <a:pt x="0" y="8928"/>
                  <a:pt x="2592" y="11520"/>
                  <a:pt x="5760" y="11520"/>
                </a:cubicBezTo>
                <a:cubicBezTo>
                  <a:pt x="8928" y="11520"/>
                  <a:pt x="11520" y="8928"/>
                  <a:pt x="11520" y="5760"/>
                </a:cubicBezTo>
                <a:cubicBezTo>
                  <a:pt x="11520" y="2592"/>
                  <a:pt x="8928" y="0"/>
                  <a:pt x="5760" y="0"/>
                </a:cubicBezTo>
                <a:close/>
                <a:moveTo>
                  <a:pt x="5760" y="10880"/>
                </a:moveTo>
                <a:cubicBezTo>
                  <a:pt x="2944" y="10880"/>
                  <a:pt x="640" y="8576"/>
                  <a:pt x="640" y="5760"/>
                </a:cubicBezTo>
                <a:cubicBezTo>
                  <a:pt x="640" y="2944"/>
                  <a:pt x="2944" y="640"/>
                  <a:pt x="5760" y="640"/>
                </a:cubicBezTo>
                <a:cubicBezTo>
                  <a:pt x="8576" y="640"/>
                  <a:pt x="10880" y="2944"/>
                  <a:pt x="10880" y="5760"/>
                </a:cubicBezTo>
                <a:cubicBezTo>
                  <a:pt x="10880" y="8576"/>
                  <a:pt x="8576" y="10880"/>
                  <a:pt x="5760" y="10880"/>
                </a:cubicBezTo>
                <a:close/>
                <a:moveTo>
                  <a:pt x="5120" y="7776"/>
                </a:moveTo>
                <a:cubicBezTo>
                  <a:pt x="4960" y="7776"/>
                  <a:pt x="4800" y="7712"/>
                  <a:pt x="4672" y="7584"/>
                </a:cubicBezTo>
                <a:lnTo>
                  <a:pt x="2976" y="5984"/>
                </a:lnTo>
                <a:cubicBezTo>
                  <a:pt x="2848" y="5856"/>
                  <a:pt x="2848" y="5664"/>
                  <a:pt x="2976" y="5536"/>
                </a:cubicBezTo>
                <a:cubicBezTo>
                  <a:pt x="3104" y="5408"/>
                  <a:pt x="3296" y="5408"/>
                  <a:pt x="3424" y="5536"/>
                </a:cubicBezTo>
                <a:lnTo>
                  <a:pt x="5120" y="7136"/>
                </a:lnTo>
                <a:lnTo>
                  <a:pt x="8096" y="4256"/>
                </a:lnTo>
                <a:cubicBezTo>
                  <a:pt x="8224" y="4128"/>
                  <a:pt x="8416" y="4128"/>
                  <a:pt x="8544" y="4256"/>
                </a:cubicBezTo>
                <a:cubicBezTo>
                  <a:pt x="8672" y="4384"/>
                  <a:pt x="8672" y="4576"/>
                  <a:pt x="8544" y="4704"/>
                </a:cubicBezTo>
                <a:lnTo>
                  <a:pt x="5568" y="7584"/>
                </a:lnTo>
                <a:cubicBezTo>
                  <a:pt x="5440" y="7712"/>
                  <a:pt x="5280" y="7776"/>
                  <a:pt x="5120" y="77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2" name="矩形 42">
            <a:extLst>
              <a:ext uri="{FF2B5EF4-FFF2-40B4-BE49-F238E27FC236}">
                <a16:creationId xmlns:a16="http://schemas.microsoft.com/office/drawing/2014/main" id="{F0DAF541-3F1C-59F3-208E-8F83EB00494D}"/>
              </a:ext>
            </a:extLst>
          </p:cNvPr>
          <p:cNvSpPr/>
          <p:nvPr/>
        </p:nvSpPr>
        <p:spPr>
          <a:xfrm>
            <a:off x="946150" y="102022"/>
            <a:ext cx="10299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07 </a:t>
            </a:r>
            <a:r>
              <a:rPr lang="en-US" altLang="zh-CN" sz="4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Example Of Layered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555744-6870-D9AD-7E8B-EE206C9D58BF}"/>
              </a:ext>
            </a:extLst>
          </p:cNvPr>
          <p:cNvSpPr/>
          <p:nvPr/>
        </p:nvSpPr>
        <p:spPr>
          <a:xfrm>
            <a:off x="1357428" y="1484671"/>
            <a:ext cx="9888422" cy="1081548"/>
          </a:xfrm>
          <a:prstGeom prst="rect">
            <a:avLst/>
          </a:prstGeom>
          <a:solidFill>
            <a:srgbClr val="F79976"/>
          </a:solidFill>
          <a:ln>
            <a:solidFill>
              <a:srgbClr val="F799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Presentation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F791D2-A9B0-02AC-DD5F-689761095D92}"/>
              </a:ext>
            </a:extLst>
          </p:cNvPr>
          <p:cNvSpPr/>
          <p:nvPr/>
        </p:nvSpPr>
        <p:spPr>
          <a:xfrm>
            <a:off x="1357427" y="2778959"/>
            <a:ext cx="9888422" cy="1081548"/>
          </a:xfrm>
          <a:prstGeom prst="rect">
            <a:avLst/>
          </a:prstGeom>
          <a:solidFill>
            <a:srgbClr val="F79976"/>
          </a:solidFill>
          <a:ln>
            <a:solidFill>
              <a:srgbClr val="F799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Business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175C78-B05F-7092-9642-705AB690A0C4}"/>
              </a:ext>
            </a:extLst>
          </p:cNvPr>
          <p:cNvSpPr/>
          <p:nvPr/>
        </p:nvSpPr>
        <p:spPr>
          <a:xfrm>
            <a:off x="1367183" y="4146458"/>
            <a:ext cx="9878666" cy="1081548"/>
          </a:xfrm>
          <a:prstGeom prst="rect">
            <a:avLst/>
          </a:prstGeom>
          <a:solidFill>
            <a:srgbClr val="F79976"/>
          </a:solidFill>
          <a:ln>
            <a:solidFill>
              <a:srgbClr val="F799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Persistence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52A4F-74D0-3321-69A3-03A41E9FE9E0}"/>
              </a:ext>
            </a:extLst>
          </p:cNvPr>
          <p:cNvSpPr/>
          <p:nvPr/>
        </p:nvSpPr>
        <p:spPr>
          <a:xfrm>
            <a:off x="1357426" y="5520813"/>
            <a:ext cx="9878666" cy="1081548"/>
          </a:xfrm>
          <a:prstGeom prst="rect">
            <a:avLst/>
          </a:prstGeom>
          <a:solidFill>
            <a:srgbClr val="F79976"/>
          </a:solidFill>
          <a:ln>
            <a:solidFill>
              <a:srgbClr val="F799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Database Layer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D82B6D-696D-35D9-D8F0-59C2BEAC5DC2}"/>
              </a:ext>
            </a:extLst>
          </p:cNvPr>
          <p:cNvSpPr/>
          <p:nvPr/>
        </p:nvSpPr>
        <p:spPr>
          <a:xfrm>
            <a:off x="3844413" y="1858079"/>
            <a:ext cx="2251587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26AAB"/>
                </a:solidFill>
              </a:rPr>
              <a:t>Customer Screen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E67665-5574-9190-3467-02591F9C2F1E}"/>
              </a:ext>
            </a:extLst>
          </p:cNvPr>
          <p:cNvSpPr/>
          <p:nvPr/>
        </p:nvSpPr>
        <p:spPr>
          <a:xfrm>
            <a:off x="7108724" y="1852757"/>
            <a:ext cx="2509096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26AAB"/>
                </a:solidFill>
              </a:rPr>
              <a:t>Customer  Delegate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F0AF7F9-E613-1CE4-4F0D-A66E2EFE9E87}"/>
              </a:ext>
            </a:extLst>
          </p:cNvPr>
          <p:cNvSpPr/>
          <p:nvPr/>
        </p:nvSpPr>
        <p:spPr>
          <a:xfrm>
            <a:off x="5658643" y="3092803"/>
            <a:ext cx="1563329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26AAB"/>
                </a:solidFill>
              </a:rPr>
              <a:t>Component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6A4AE448-A59E-E87B-9299-723A0A721509}"/>
              </a:ext>
            </a:extLst>
          </p:cNvPr>
          <p:cNvSpPr/>
          <p:nvPr/>
        </p:nvSpPr>
        <p:spPr>
          <a:xfrm>
            <a:off x="6287729" y="5727290"/>
            <a:ext cx="658761" cy="668593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268882-7401-90A6-166F-FC57D08D8A19}"/>
              </a:ext>
            </a:extLst>
          </p:cNvPr>
          <p:cNvCxnSpPr/>
          <p:nvPr/>
        </p:nvCxnSpPr>
        <p:spPr>
          <a:xfrm flipH="1">
            <a:off x="6096000" y="1852757"/>
            <a:ext cx="1050732" cy="0"/>
          </a:xfrm>
          <a:prstGeom prst="straightConnector1">
            <a:avLst/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41BED1-F1A6-94E1-21CC-0D019157DAE0}"/>
              </a:ext>
            </a:extLst>
          </p:cNvPr>
          <p:cNvCxnSpPr/>
          <p:nvPr/>
        </p:nvCxnSpPr>
        <p:spPr>
          <a:xfrm>
            <a:off x="6096000" y="2315091"/>
            <a:ext cx="1050732" cy="0"/>
          </a:xfrm>
          <a:prstGeom prst="straightConnector1">
            <a:avLst/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5F32F8-DCCB-AA4C-F225-2F7A596D6B96}"/>
              </a:ext>
            </a:extLst>
          </p:cNvPr>
          <p:cNvCxnSpPr/>
          <p:nvPr/>
        </p:nvCxnSpPr>
        <p:spPr>
          <a:xfrm>
            <a:off x="5309419" y="1244992"/>
            <a:ext cx="0" cy="607765"/>
          </a:xfrm>
          <a:prstGeom prst="straightConnector1">
            <a:avLst/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79C78A-3717-034B-E852-DC8797851A6B}"/>
              </a:ext>
            </a:extLst>
          </p:cNvPr>
          <p:cNvCxnSpPr/>
          <p:nvPr/>
        </p:nvCxnSpPr>
        <p:spPr>
          <a:xfrm flipV="1">
            <a:off x="4817806" y="1244992"/>
            <a:ext cx="0" cy="607765"/>
          </a:xfrm>
          <a:prstGeom prst="straightConnector1">
            <a:avLst/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4F66AE2-9DCC-AB8F-34A0-B98459EA8D26}"/>
              </a:ext>
            </a:extLst>
          </p:cNvPr>
          <p:cNvSpPr/>
          <p:nvPr/>
        </p:nvSpPr>
        <p:spPr>
          <a:xfrm>
            <a:off x="3844413" y="4430099"/>
            <a:ext cx="2251587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26AAB"/>
                </a:solidFill>
              </a:rPr>
              <a:t>Customer Screen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A38F2DA-465B-806F-73AF-599826EDD180}"/>
              </a:ext>
            </a:extLst>
          </p:cNvPr>
          <p:cNvSpPr/>
          <p:nvPr/>
        </p:nvSpPr>
        <p:spPr>
          <a:xfrm>
            <a:off x="7108724" y="4424777"/>
            <a:ext cx="2509096" cy="462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26AAB"/>
                </a:solidFill>
              </a:rPr>
              <a:t>Customer  Delegate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7558EE-CC94-B28C-DD3E-39728618B189}"/>
              </a:ext>
            </a:extLst>
          </p:cNvPr>
          <p:cNvCxnSpPr/>
          <p:nvPr/>
        </p:nvCxnSpPr>
        <p:spPr>
          <a:xfrm flipH="1">
            <a:off x="6096000" y="4424777"/>
            <a:ext cx="1050732" cy="0"/>
          </a:xfrm>
          <a:prstGeom prst="straightConnector1">
            <a:avLst/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522488-A6EC-6125-F715-2462F4CA8772}"/>
              </a:ext>
            </a:extLst>
          </p:cNvPr>
          <p:cNvCxnSpPr/>
          <p:nvPr/>
        </p:nvCxnSpPr>
        <p:spPr>
          <a:xfrm>
            <a:off x="6096000" y="4887111"/>
            <a:ext cx="1050732" cy="0"/>
          </a:xfrm>
          <a:prstGeom prst="straightConnector1">
            <a:avLst/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8F1079F-A853-01C4-830C-B79C8DE1EFD5}"/>
              </a:ext>
            </a:extLst>
          </p:cNvPr>
          <p:cNvCxnSpPr>
            <a:cxnSpLocks/>
            <a:endCxn id="23" idx="4"/>
          </p:cNvCxnSpPr>
          <p:nvPr/>
        </p:nvCxnSpPr>
        <p:spPr>
          <a:xfrm rot="10800000" flipV="1">
            <a:off x="6946490" y="4897751"/>
            <a:ext cx="1428194" cy="1163835"/>
          </a:xfrm>
          <a:prstGeom prst="bentConnector3">
            <a:avLst/>
          </a:prstGeom>
          <a:ln>
            <a:solidFill>
              <a:srgbClr val="526AAB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3AAE8AD-5ECB-0FE7-FBAF-6C883639552F}"/>
              </a:ext>
            </a:extLst>
          </p:cNvPr>
          <p:cNvCxnSpPr>
            <a:cxnSpLocks/>
            <a:endCxn id="23" idx="2"/>
          </p:cNvCxnSpPr>
          <p:nvPr/>
        </p:nvCxnSpPr>
        <p:spPr>
          <a:xfrm rot="16200000" flipH="1">
            <a:off x="5295241" y="5069099"/>
            <a:ext cx="1134486" cy="850489"/>
          </a:xfrm>
          <a:prstGeom prst="bentConnector2">
            <a:avLst/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6ACBBAA-B27E-C511-6141-CCD269E83720}"/>
              </a:ext>
            </a:extLst>
          </p:cNvPr>
          <p:cNvCxnSpPr>
            <a:cxnSpLocks/>
            <a:endCxn id="36" idx="2"/>
          </p:cNvCxnSpPr>
          <p:nvPr/>
        </p:nvCxnSpPr>
        <p:spPr>
          <a:xfrm rot="10800000">
            <a:off x="4970207" y="4892434"/>
            <a:ext cx="1655782" cy="1518015"/>
          </a:xfrm>
          <a:prstGeom prst="bentConnector2">
            <a:avLst/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15327A7-1B1E-E17A-7C9B-323D4A6C5CF1}"/>
              </a:ext>
            </a:extLst>
          </p:cNvPr>
          <p:cNvCxnSpPr>
            <a:stCxn id="23" idx="3"/>
            <a:endCxn id="37" idx="2"/>
          </p:cNvCxnSpPr>
          <p:nvPr/>
        </p:nvCxnSpPr>
        <p:spPr>
          <a:xfrm rot="5400000" flipH="1" flipV="1">
            <a:off x="6735805" y="4768416"/>
            <a:ext cx="1508772" cy="1746162"/>
          </a:xfrm>
          <a:prstGeom prst="bentConnector3">
            <a:avLst>
              <a:gd name="adj1" fmla="val -814"/>
            </a:avLst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A7E4BB9-476C-87A9-1959-6ED975781ACC}"/>
              </a:ext>
            </a:extLst>
          </p:cNvPr>
          <p:cNvCxnSpPr>
            <a:cxnSpLocks/>
            <a:stCxn id="15" idx="1"/>
            <a:endCxn id="36" idx="0"/>
          </p:cNvCxnSpPr>
          <p:nvPr/>
        </p:nvCxnSpPr>
        <p:spPr>
          <a:xfrm rot="10800000" flipV="1">
            <a:off x="4970207" y="3323969"/>
            <a:ext cx="688436" cy="1106129"/>
          </a:xfrm>
          <a:prstGeom prst="bentConnector2">
            <a:avLst/>
          </a:prstGeom>
          <a:ln>
            <a:solidFill>
              <a:srgbClr val="526AAB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8AECB8A-7B37-D758-9E08-310AE9226649}"/>
              </a:ext>
            </a:extLst>
          </p:cNvPr>
          <p:cNvCxnSpPr>
            <a:cxnSpLocks/>
            <a:stCxn id="36" idx="1"/>
            <a:endCxn id="15" idx="0"/>
          </p:cNvCxnSpPr>
          <p:nvPr/>
        </p:nvCxnSpPr>
        <p:spPr>
          <a:xfrm rot="10800000" flipH="1">
            <a:off x="3844412" y="3092804"/>
            <a:ext cx="2595895" cy="1568463"/>
          </a:xfrm>
          <a:prstGeom prst="bentConnector4">
            <a:avLst>
              <a:gd name="adj1" fmla="val -8806"/>
              <a:gd name="adj2" fmla="val 114575"/>
            </a:avLst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D17F36C-8773-9317-AF07-51A045388918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221972" y="3323969"/>
            <a:ext cx="1141300" cy="1100808"/>
          </a:xfrm>
          <a:prstGeom prst="bentConnector2">
            <a:avLst/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1D065D5-EE19-8F4C-9A69-64A98E9A771D}"/>
              </a:ext>
            </a:extLst>
          </p:cNvPr>
          <p:cNvCxnSpPr>
            <a:cxnSpLocks/>
            <a:stCxn id="37" idx="3"/>
            <a:endCxn id="15" idx="0"/>
          </p:cNvCxnSpPr>
          <p:nvPr/>
        </p:nvCxnSpPr>
        <p:spPr>
          <a:xfrm flipH="1" flipV="1">
            <a:off x="6440308" y="3092803"/>
            <a:ext cx="3177512" cy="1563141"/>
          </a:xfrm>
          <a:prstGeom prst="bentConnector4">
            <a:avLst>
              <a:gd name="adj1" fmla="val -7194"/>
              <a:gd name="adj2" fmla="val 114624"/>
            </a:avLst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90C93B8-1963-A218-9A14-782AE353A4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21973" y="2335050"/>
            <a:ext cx="1202955" cy="849653"/>
          </a:xfrm>
          <a:prstGeom prst="bentConnector3">
            <a:avLst>
              <a:gd name="adj1" fmla="val 142"/>
            </a:avLst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757BAED-98E7-C588-AD50-120BE2E1818D}"/>
              </a:ext>
            </a:extLst>
          </p:cNvPr>
          <p:cNvCxnSpPr>
            <a:cxnSpLocks/>
            <a:endCxn id="12" idx="1"/>
          </p:cNvCxnSpPr>
          <p:nvPr/>
        </p:nvCxnSpPr>
        <p:spPr>
          <a:xfrm rot="5400000" flipH="1" flipV="1">
            <a:off x="6378778" y="2394418"/>
            <a:ext cx="1040439" cy="419453"/>
          </a:xfrm>
          <a:prstGeom prst="bentConnector2">
            <a:avLst/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82265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7"/>
          <p:cNvSpPr/>
          <p:nvPr/>
        </p:nvSpPr>
        <p:spPr>
          <a:xfrm>
            <a:off x="343106" y="3304470"/>
            <a:ext cx="723900" cy="1314450"/>
          </a:xfrm>
          <a:custGeom>
            <a:avLst/>
            <a:gdLst>
              <a:gd name="connsiteX0" fmla="*/ 247650 w 723900"/>
              <a:gd name="connsiteY0" fmla="*/ 1314450 h 1314450"/>
              <a:gd name="connsiteX1" fmla="*/ 0 w 723900"/>
              <a:gd name="connsiteY1" fmla="*/ 1314450 h 1314450"/>
              <a:gd name="connsiteX2" fmla="*/ 478155 w 723900"/>
              <a:gd name="connsiteY2" fmla="*/ 0 h 1314450"/>
              <a:gd name="connsiteX3" fmla="*/ 725805 w 723900"/>
              <a:gd name="connsiteY3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00" h="1314450">
                <a:moveTo>
                  <a:pt x="247650" y="1314450"/>
                </a:moveTo>
                <a:lnTo>
                  <a:pt x="0" y="1314450"/>
                </a:lnTo>
                <a:lnTo>
                  <a:pt x="478155" y="0"/>
                </a:lnTo>
                <a:lnTo>
                  <a:pt x="72580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90" name="Freeform: Shape 8"/>
          <p:cNvSpPr/>
          <p:nvPr/>
        </p:nvSpPr>
        <p:spPr>
          <a:xfrm>
            <a:off x="8374684" y="3304470"/>
            <a:ext cx="723900" cy="1314450"/>
          </a:xfrm>
          <a:custGeom>
            <a:avLst/>
            <a:gdLst>
              <a:gd name="connsiteX0" fmla="*/ 247650 w 723900"/>
              <a:gd name="connsiteY0" fmla="*/ 1314450 h 1314450"/>
              <a:gd name="connsiteX1" fmla="*/ 0 w 723900"/>
              <a:gd name="connsiteY1" fmla="*/ 1314450 h 1314450"/>
              <a:gd name="connsiteX2" fmla="*/ 478155 w 723900"/>
              <a:gd name="connsiteY2" fmla="*/ 0 h 1314450"/>
              <a:gd name="connsiteX3" fmla="*/ 725805 w 723900"/>
              <a:gd name="connsiteY3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900" h="1314450">
                <a:moveTo>
                  <a:pt x="247650" y="1314450"/>
                </a:moveTo>
                <a:lnTo>
                  <a:pt x="0" y="1314450"/>
                </a:lnTo>
                <a:lnTo>
                  <a:pt x="478155" y="0"/>
                </a:lnTo>
                <a:lnTo>
                  <a:pt x="72580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99" name="TextBox 21"/>
          <p:cNvSpPr txBox="1"/>
          <p:nvPr/>
        </p:nvSpPr>
        <p:spPr>
          <a:xfrm>
            <a:off x="343106" y="4145599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1" name="TextBox 23"/>
          <p:cNvSpPr txBox="1"/>
          <p:nvPr/>
        </p:nvSpPr>
        <p:spPr>
          <a:xfrm>
            <a:off x="343106" y="4145599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2" name="TextBox 24"/>
          <p:cNvSpPr txBox="1"/>
          <p:nvPr/>
        </p:nvSpPr>
        <p:spPr>
          <a:xfrm>
            <a:off x="9098584" y="4145599"/>
            <a:ext cx="158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Manrope SemiBold" charset="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Manrope SemiBold" charset="0"/>
            </a:endParaRPr>
          </a:p>
        </p:txBody>
      </p:sp>
      <p:sp>
        <p:nvSpPr>
          <p:cNvPr id="103" name="Oval 2"/>
          <p:cNvSpPr/>
          <p:nvPr/>
        </p:nvSpPr>
        <p:spPr>
          <a:xfrm>
            <a:off x="343106" y="3692302"/>
            <a:ext cx="461713" cy="256286"/>
          </a:xfrm>
          <a:custGeom>
            <a:avLst/>
            <a:gdLst>
              <a:gd name="T0" fmla="*/ 2036 w 8756"/>
              <a:gd name="T1" fmla="*/ 640 h 4858"/>
              <a:gd name="T2" fmla="*/ 8436 w 8756"/>
              <a:gd name="T3" fmla="*/ 640 h 4858"/>
              <a:gd name="T4" fmla="*/ 8756 w 8756"/>
              <a:gd name="T5" fmla="*/ 320 h 4858"/>
              <a:gd name="T6" fmla="*/ 8436 w 8756"/>
              <a:gd name="T7" fmla="*/ 0 h 4858"/>
              <a:gd name="T8" fmla="*/ 2036 w 8756"/>
              <a:gd name="T9" fmla="*/ 0 h 4858"/>
              <a:gd name="T10" fmla="*/ 1716 w 8756"/>
              <a:gd name="T11" fmla="*/ 320 h 4858"/>
              <a:gd name="T12" fmla="*/ 2036 w 8756"/>
              <a:gd name="T13" fmla="*/ 640 h 4858"/>
              <a:gd name="T14" fmla="*/ 8436 w 8756"/>
              <a:gd name="T15" fmla="*/ 2112 h 4858"/>
              <a:gd name="T16" fmla="*/ 2036 w 8756"/>
              <a:gd name="T17" fmla="*/ 2112 h 4858"/>
              <a:gd name="T18" fmla="*/ 1716 w 8756"/>
              <a:gd name="T19" fmla="*/ 2432 h 4858"/>
              <a:gd name="T20" fmla="*/ 2036 w 8756"/>
              <a:gd name="T21" fmla="*/ 2752 h 4858"/>
              <a:gd name="T22" fmla="*/ 8436 w 8756"/>
              <a:gd name="T23" fmla="*/ 2752 h 4858"/>
              <a:gd name="T24" fmla="*/ 8756 w 8756"/>
              <a:gd name="T25" fmla="*/ 2432 h 4858"/>
              <a:gd name="T26" fmla="*/ 8436 w 8756"/>
              <a:gd name="T27" fmla="*/ 2112 h 4858"/>
              <a:gd name="T28" fmla="*/ 8436 w 8756"/>
              <a:gd name="T29" fmla="*/ 4218 h 4858"/>
              <a:gd name="T30" fmla="*/ 2036 w 8756"/>
              <a:gd name="T31" fmla="*/ 4218 h 4858"/>
              <a:gd name="T32" fmla="*/ 1716 w 8756"/>
              <a:gd name="T33" fmla="*/ 4538 h 4858"/>
              <a:gd name="T34" fmla="*/ 2036 w 8756"/>
              <a:gd name="T35" fmla="*/ 4858 h 4858"/>
              <a:gd name="T36" fmla="*/ 8436 w 8756"/>
              <a:gd name="T37" fmla="*/ 4858 h 4858"/>
              <a:gd name="T38" fmla="*/ 8756 w 8756"/>
              <a:gd name="T39" fmla="*/ 4538 h 4858"/>
              <a:gd name="T40" fmla="*/ 8436 w 8756"/>
              <a:gd name="T41" fmla="*/ 4218 h 4858"/>
              <a:gd name="T42" fmla="*/ 640 w 8756"/>
              <a:gd name="T43" fmla="*/ 0 h 4858"/>
              <a:gd name="T44" fmla="*/ 320 w 8756"/>
              <a:gd name="T45" fmla="*/ 0 h 4858"/>
              <a:gd name="T46" fmla="*/ 0 w 8756"/>
              <a:gd name="T47" fmla="*/ 320 h 4858"/>
              <a:gd name="T48" fmla="*/ 320 w 8756"/>
              <a:gd name="T49" fmla="*/ 640 h 4858"/>
              <a:gd name="T50" fmla="*/ 640 w 8756"/>
              <a:gd name="T51" fmla="*/ 640 h 4858"/>
              <a:gd name="T52" fmla="*/ 960 w 8756"/>
              <a:gd name="T53" fmla="*/ 320 h 4858"/>
              <a:gd name="T54" fmla="*/ 640 w 8756"/>
              <a:gd name="T55" fmla="*/ 0 h 4858"/>
              <a:gd name="T56" fmla="*/ 640 w 8756"/>
              <a:gd name="T57" fmla="*/ 2112 h 4858"/>
              <a:gd name="T58" fmla="*/ 320 w 8756"/>
              <a:gd name="T59" fmla="*/ 2112 h 4858"/>
              <a:gd name="T60" fmla="*/ 0 w 8756"/>
              <a:gd name="T61" fmla="*/ 2432 h 4858"/>
              <a:gd name="T62" fmla="*/ 320 w 8756"/>
              <a:gd name="T63" fmla="*/ 2752 h 4858"/>
              <a:gd name="T64" fmla="*/ 640 w 8756"/>
              <a:gd name="T65" fmla="*/ 2752 h 4858"/>
              <a:gd name="T66" fmla="*/ 960 w 8756"/>
              <a:gd name="T67" fmla="*/ 2432 h 4858"/>
              <a:gd name="T68" fmla="*/ 640 w 8756"/>
              <a:gd name="T69" fmla="*/ 2112 h 4858"/>
              <a:gd name="T70" fmla="*/ 640 w 8756"/>
              <a:gd name="T71" fmla="*/ 4218 h 4858"/>
              <a:gd name="T72" fmla="*/ 320 w 8756"/>
              <a:gd name="T73" fmla="*/ 4218 h 4858"/>
              <a:gd name="T74" fmla="*/ 0 w 8756"/>
              <a:gd name="T75" fmla="*/ 4538 h 4858"/>
              <a:gd name="T76" fmla="*/ 320 w 8756"/>
              <a:gd name="T77" fmla="*/ 4858 h 4858"/>
              <a:gd name="T78" fmla="*/ 640 w 8756"/>
              <a:gd name="T79" fmla="*/ 4858 h 4858"/>
              <a:gd name="T80" fmla="*/ 960 w 8756"/>
              <a:gd name="T81" fmla="*/ 4538 h 4858"/>
              <a:gd name="T82" fmla="*/ 640 w 8756"/>
              <a:gd name="T83" fmla="*/ 4218 h 4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756" h="4858">
                <a:moveTo>
                  <a:pt x="2036" y="640"/>
                </a:moveTo>
                <a:lnTo>
                  <a:pt x="8436" y="640"/>
                </a:lnTo>
                <a:cubicBezTo>
                  <a:pt x="8612" y="640"/>
                  <a:pt x="8756" y="497"/>
                  <a:pt x="8756" y="320"/>
                </a:cubicBezTo>
                <a:cubicBezTo>
                  <a:pt x="8756" y="143"/>
                  <a:pt x="8612" y="0"/>
                  <a:pt x="8436" y="0"/>
                </a:cubicBezTo>
                <a:lnTo>
                  <a:pt x="2036" y="0"/>
                </a:lnTo>
                <a:cubicBezTo>
                  <a:pt x="1859" y="0"/>
                  <a:pt x="1716" y="143"/>
                  <a:pt x="1716" y="320"/>
                </a:cubicBezTo>
                <a:cubicBezTo>
                  <a:pt x="1716" y="497"/>
                  <a:pt x="1859" y="640"/>
                  <a:pt x="2036" y="640"/>
                </a:cubicBezTo>
                <a:close/>
                <a:moveTo>
                  <a:pt x="8436" y="2112"/>
                </a:moveTo>
                <a:lnTo>
                  <a:pt x="2036" y="2112"/>
                </a:lnTo>
                <a:cubicBezTo>
                  <a:pt x="1859" y="2112"/>
                  <a:pt x="1716" y="2255"/>
                  <a:pt x="1716" y="2432"/>
                </a:cubicBezTo>
                <a:cubicBezTo>
                  <a:pt x="1716" y="2609"/>
                  <a:pt x="1859" y="2752"/>
                  <a:pt x="2036" y="2752"/>
                </a:cubicBezTo>
                <a:lnTo>
                  <a:pt x="8436" y="2752"/>
                </a:lnTo>
                <a:cubicBezTo>
                  <a:pt x="8612" y="2752"/>
                  <a:pt x="8756" y="2609"/>
                  <a:pt x="8756" y="2432"/>
                </a:cubicBezTo>
                <a:cubicBezTo>
                  <a:pt x="8756" y="2255"/>
                  <a:pt x="8612" y="2112"/>
                  <a:pt x="8436" y="2112"/>
                </a:cubicBezTo>
                <a:close/>
                <a:moveTo>
                  <a:pt x="8436" y="4218"/>
                </a:moveTo>
                <a:lnTo>
                  <a:pt x="2036" y="4218"/>
                </a:lnTo>
                <a:cubicBezTo>
                  <a:pt x="1859" y="4218"/>
                  <a:pt x="1716" y="4361"/>
                  <a:pt x="1716" y="4538"/>
                </a:cubicBezTo>
                <a:cubicBezTo>
                  <a:pt x="1716" y="4714"/>
                  <a:pt x="1859" y="4858"/>
                  <a:pt x="2036" y="4858"/>
                </a:cubicBezTo>
                <a:lnTo>
                  <a:pt x="8436" y="4858"/>
                </a:lnTo>
                <a:cubicBezTo>
                  <a:pt x="8612" y="4858"/>
                  <a:pt x="8756" y="4714"/>
                  <a:pt x="8756" y="4538"/>
                </a:cubicBezTo>
                <a:cubicBezTo>
                  <a:pt x="8756" y="4361"/>
                  <a:pt x="8612" y="4218"/>
                  <a:pt x="8436" y="4218"/>
                </a:cubicBezTo>
                <a:close/>
                <a:moveTo>
                  <a:pt x="640" y="0"/>
                </a:moveTo>
                <a:lnTo>
                  <a:pt x="320" y="0"/>
                </a:lnTo>
                <a:cubicBezTo>
                  <a:pt x="144" y="0"/>
                  <a:pt x="0" y="143"/>
                  <a:pt x="0" y="320"/>
                </a:cubicBezTo>
                <a:cubicBezTo>
                  <a:pt x="0" y="497"/>
                  <a:pt x="144" y="640"/>
                  <a:pt x="320" y="640"/>
                </a:cubicBezTo>
                <a:lnTo>
                  <a:pt x="640" y="640"/>
                </a:lnTo>
                <a:cubicBezTo>
                  <a:pt x="817" y="640"/>
                  <a:pt x="960" y="497"/>
                  <a:pt x="960" y="320"/>
                </a:cubicBezTo>
                <a:cubicBezTo>
                  <a:pt x="960" y="143"/>
                  <a:pt x="817" y="0"/>
                  <a:pt x="640" y="0"/>
                </a:cubicBezTo>
                <a:close/>
                <a:moveTo>
                  <a:pt x="640" y="2112"/>
                </a:moveTo>
                <a:lnTo>
                  <a:pt x="320" y="2112"/>
                </a:lnTo>
                <a:cubicBezTo>
                  <a:pt x="144" y="2112"/>
                  <a:pt x="0" y="2255"/>
                  <a:pt x="0" y="2432"/>
                </a:cubicBezTo>
                <a:cubicBezTo>
                  <a:pt x="0" y="2609"/>
                  <a:pt x="144" y="2752"/>
                  <a:pt x="320" y="2752"/>
                </a:cubicBezTo>
                <a:lnTo>
                  <a:pt x="640" y="2752"/>
                </a:lnTo>
                <a:cubicBezTo>
                  <a:pt x="817" y="2752"/>
                  <a:pt x="960" y="2609"/>
                  <a:pt x="960" y="2432"/>
                </a:cubicBezTo>
                <a:cubicBezTo>
                  <a:pt x="960" y="2255"/>
                  <a:pt x="817" y="2112"/>
                  <a:pt x="640" y="2112"/>
                </a:cubicBezTo>
                <a:close/>
                <a:moveTo>
                  <a:pt x="640" y="4218"/>
                </a:moveTo>
                <a:lnTo>
                  <a:pt x="320" y="4218"/>
                </a:lnTo>
                <a:cubicBezTo>
                  <a:pt x="144" y="4218"/>
                  <a:pt x="0" y="4361"/>
                  <a:pt x="0" y="4538"/>
                </a:cubicBezTo>
                <a:cubicBezTo>
                  <a:pt x="0" y="4714"/>
                  <a:pt x="144" y="4858"/>
                  <a:pt x="320" y="4858"/>
                </a:cubicBezTo>
                <a:lnTo>
                  <a:pt x="640" y="4858"/>
                </a:lnTo>
                <a:cubicBezTo>
                  <a:pt x="817" y="4858"/>
                  <a:pt x="960" y="4714"/>
                  <a:pt x="960" y="4538"/>
                </a:cubicBezTo>
                <a:cubicBezTo>
                  <a:pt x="960" y="4361"/>
                  <a:pt x="817" y="4218"/>
                  <a:pt x="640" y="4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4" name="Oval 2"/>
          <p:cNvSpPr/>
          <p:nvPr/>
        </p:nvSpPr>
        <p:spPr>
          <a:xfrm>
            <a:off x="343106" y="3589589"/>
            <a:ext cx="461713" cy="461713"/>
          </a:xfrm>
          <a:custGeom>
            <a:avLst/>
            <a:gdLst>
              <a:gd name="T0" fmla="*/ 6400 w 12800"/>
              <a:gd name="T1" fmla="*/ 640 h 12800"/>
              <a:gd name="T2" fmla="*/ 12160 w 12800"/>
              <a:gd name="T3" fmla="*/ 6400 h 12800"/>
              <a:gd name="T4" fmla="*/ 6400 w 12800"/>
              <a:gd name="T5" fmla="*/ 12160 h 12800"/>
              <a:gd name="T6" fmla="*/ 640 w 12800"/>
              <a:gd name="T7" fmla="*/ 6400 h 12800"/>
              <a:gd name="T8" fmla="*/ 6400 w 12800"/>
              <a:gd name="T9" fmla="*/ 640 h 12800"/>
              <a:gd name="T10" fmla="*/ 6400 w 12800"/>
              <a:gd name="T11" fmla="*/ 0 h 12800"/>
              <a:gd name="T12" fmla="*/ 0 w 12800"/>
              <a:gd name="T13" fmla="*/ 6400 h 12800"/>
              <a:gd name="T14" fmla="*/ 6400 w 12800"/>
              <a:gd name="T15" fmla="*/ 12800 h 12800"/>
              <a:gd name="T16" fmla="*/ 12800 w 12800"/>
              <a:gd name="T17" fmla="*/ 6400 h 12800"/>
              <a:gd name="T18" fmla="*/ 6400 w 12800"/>
              <a:gd name="T19" fmla="*/ 0 h 12800"/>
              <a:gd name="T20" fmla="*/ 6400 w 12800"/>
              <a:gd name="T21" fmla="*/ 0 h 12800"/>
              <a:gd name="T22" fmla="*/ 5974 w 12800"/>
              <a:gd name="T23" fmla="*/ 8000 h 12800"/>
              <a:gd name="T24" fmla="*/ 5970 w 12800"/>
              <a:gd name="T25" fmla="*/ 7764 h 12800"/>
              <a:gd name="T26" fmla="*/ 6110 w 12800"/>
              <a:gd name="T27" fmla="*/ 6914 h 12800"/>
              <a:gd name="T28" fmla="*/ 6443 w 12800"/>
              <a:gd name="T29" fmla="*/ 6370 h 12800"/>
              <a:gd name="T30" fmla="*/ 7050 w 12800"/>
              <a:gd name="T31" fmla="*/ 5784 h 12800"/>
              <a:gd name="T32" fmla="*/ 7620 w 12800"/>
              <a:gd name="T33" fmla="*/ 5168 h 12800"/>
              <a:gd name="T34" fmla="*/ 7751 w 12800"/>
              <a:gd name="T35" fmla="*/ 4666 h 12800"/>
              <a:gd name="T36" fmla="*/ 7367 w 12800"/>
              <a:gd name="T37" fmla="*/ 3802 h 12800"/>
              <a:gd name="T38" fmla="*/ 6424 w 12800"/>
              <a:gd name="T39" fmla="*/ 3429 h 12800"/>
              <a:gd name="T40" fmla="*/ 5524 w 12800"/>
              <a:gd name="T41" fmla="*/ 3766 h 12800"/>
              <a:gd name="T42" fmla="*/ 5050 w 12800"/>
              <a:gd name="T43" fmla="*/ 4822 h 12800"/>
              <a:gd name="T44" fmla="*/ 4183 w 12800"/>
              <a:gd name="T45" fmla="*/ 4718 h 12800"/>
              <a:gd name="T46" fmla="*/ 4879 w 12800"/>
              <a:gd name="T47" fmla="*/ 3246 h 12800"/>
              <a:gd name="T48" fmla="*/ 6409 w 12800"/>
              <a:gd name="T49" fmla="*/ 2736 h 12800"/>
              <a:gd name="T50" fmla="*/ 8017 w 12800"/>
              <a:gd name="T51" fmla="*/ 3285 h 12800"/>
              <a:gd name="T52" fmla="*/ 8617 w 12800"/>
              <a:gd name="T53" fmla="*/ 4611 h 12800"/>
              <a:gd name="T54" fmla="*/ 8406 w 12800"/>
              <a:gd name="T55" fmla="*/ 5441 h 12800"/>
              <a:gd name="T56" fmla="*/ 7581 w 12800"/>
              <a:gd name="T57" fmla="*/ 6364 h 12800"/>
              <a:gd name="T58" fmla="*/ 7042 w 12800"/>
              <a:gd name="T59" fmla="*/ 6903 h 12800"/>
              <a:gd name="T60" fmla="*/ 6855 w 12800"/>
              <a:gd name="T61" fmla="*/ 7285 h 12800"/>
              <a:gd name="T62" fmla="*/ 6785 w 12800"/>
              <a:gd name="T63" fmla="*/ 8000 h 12800"/>
              <a:gd name="T64" fmla="*/ 5974 w 12800"/>
              <a:gd name="T65" fmla="*/ 8000 h 12800"/>
              <a:gd name="T66" fmla="*/ 5998 w 12800"/>
              <a:gd name="T67" fmla="*/ 9605 h 12800"/>
              <a:gd name="T68" fmla="*/ 5998 w 12800"/>
              <a:gd name="T69" fmla="*/ 8802 h 12800"/>
              <a:gd name="T70" fmla="*/ 6801 w 12800"/>
              <a:gd name="T71" fmla="*/ 8802 h 12800"/>
              <a:gd name="T72" fmla="*/ 6801 w 12800"/>
              <a:gd name="T73" fmla="*/ 9605 h 12800"/>
              <a:gd name="T74" fmla="*/ 5998 w 12800"/>
              <a:gd name="T75" fmla="*/ 9605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00" h="12800">
                <a:moveTo>
                  <a:pt x="6400" y="640"/>
                </a:moveTo>
                <a:cubicBezTo>
                  <a:pt x="9576" y="640"/>
                  <a:pt x="12160" y="3224"/>
                  <a:pt x="12160" y="6400"/>
                </a:cubicBezTo>
                <a:cubicBezTo>
                  <a:pt x="12160" y="9576"/>
                  <a:pt x="9576" y="12160"/>
                  <a:pt x="6400" y="12160"/>
                </a:cubicBezTo>
                <a:cubicBezTo>
                  <a:pt x="3224" y="12160"/>
                  <a:pt x="640" y="9576"/>
                  <a:pt x="640" y="6400"/>
                </a:cubicBezTo>
                <a:cubicBezTo>
                  <a:pt x="640" y="3224"/>
                  <a:pt x="3224" y="640"/>
                  <a:pt x="6400" y="640"/>
                </a:cubicBezTo>
                <a:close/>
                <a:moveTo>
                  <a:pt x="6400" y="0"/>
                </a:moveTo>
                <a:cubicBezTo>
                  <a:pt x="2866" y="0"/>
                  <a:pt x="0" y="2866"/>
                  <a:pt x="0" y="6400"/>
                </a:cubicBezTo>
                <a:cubicBezTo>
                  <a:pt x="0" y="9934"/>
                  <a:pt x="2866" y="12800"/>
                  <a:pt x="6400" y="12800"/>
                </a:cubicBezTo>
                <a:cubicBezTo>
                  <a:pt x="9934" y="12800"/>
                  <a:pt x="12800" y="9934"/>
                  <a:pt x="12800" y="6400"/>
                </a:cubicBezTo>
                <a:cubicBezTo>
                  <a:pt x="12800" y="2866"/>
                  <a:pt x="9934" y="0"/>
                  <a:pt x="6400" y="0"/>
                </a:cubicBezTo>
                <a:close/>
                <a:moveTo>
                  <a:pt x="6400" y="0"/>
                </a:moveTo>
                <a:close/>
                <a:moveTo>
                  <a:pt x="5974" y="8000"/>
                </a:moveTo>
                <a:cubicBezTo>
                  <a:pt x="5970" y="8000"/>
                  <a:pt x="5970" y="7820"/>
                  <a:pt x="5970" y="7764"/>
                </a:cubicBezTo>
                <a:cubicBezTo>
                  <a:pt x="5970" y="7433"/>
                  <a:pt x="6017" y="7155"/>
                  <a:pt x="6110" y="6914"/>
                </a:cubicBezTo>
                <a:cubicBezTo>
                  <a:pt x="6179" y="6733"/>
                  <a:pt x="6290" y="6554"/>
                  <a:pt x="6443" y="6370"/>
                </a:cubicBezTo>
                <a:cubicBezTo>
                  <a:pt x="6556" y="6235"/>
                  <a:pt x="6758" y="6042"/>
                  <a:pt x="7050" y="5784"/>
                </a:cubicBezTo>
                <a:cubicBezTo>
                  <a:pt x="7342" y="5526"/>
                  <a:pt x="7533" y="5322"/>
                  <a:pt x="7620" y="5168"/>
                </a:cubicBezTo>
                <a:cubicBezTo>
                  <a:pt x="7706" y="5014"/>
                  <a:pt x="7751" y="4848"/>
                  <a:pt x="7751" y="4666"/>
                </a:cubicBezTo>
                <a:cubicBezTo>
                  <a:pt x="7751" y="4338"/>
                  <a:pt x="7623" y="4050"/>
                  <a:pt x="7367" y="3802"/>
                </a:cubicBezTo>
                <a:cubicBezTo>
                  <a:pt x="7111" y="3554"/>
                  <a:pt x="6796" y="3429"/>
                  <a:pt x="6424" y="3429"/>
                </a:cubicBezTo>
                <a:cubicBezTo>
                  <a:pt x="6065" y="3429"/>
                  <a:pt x="5765" y="3542"/>
                  <a:pt x="5524" y="3766"/>
                </a:cubicBezTo>
                <a:cubicBezTo>
                  <a:pt x="5282" y="3992"/>
                  <a:pt x="5125" y="4344"/>
                  <a:pt x="5050" y="4822"/>
                </a:cubicBezTo>
                <a:lnTo>
                  <a:pt x="4183" y="4718"/>
                </a:lnTo>
                <a:cubicBezTo>
                  <a:pt x="4262" y="4078"/>
                  <a:pt x="4494" y="3587"/>
                  <a:pt x="4879" y="3246"/>
                </a:cubicBezTo>
                <a:cubicBezTo>
                  <a:pt x="5265" y="2906"/>
                  <a:pt x="5774" y="2736"/>
                  <a:pt x="6409" y="2736"/>
                </a:cubicBezTo>
                <a:cubicBezTo>
                  <a:pt x="7081" y="2736"/>
                  <a:pt x="7617" y="2919"/>
                  <a:pt x="8017" y="3285"/>
                </a:cubicBezTo>
                <a:cubicBezTo>
                  <a:pt x="8417" y="3650"/>
                  <a:pt x="8617" y="4093"/>
                  <a:pt x="8617" y="4611"/>
                </a:cubicBezTo>
                <a:cubicBezTo>
                  <a:pt x="8617" y="4911"/>
                  <a:pt x="8546" y="5188"/>
                  <a:pt x="8406" y="5441"/>
                </a:cubicBezTo>
                <a:cubicBezTo>
                  <a:pt x="8265" y="5694"/>
                  <a:pt x="7990" y="6002"/>
                  <a:pt x="7581" y="6364"/>
                </a:cubicBezTo>
                <a:cubicBezTo>
                  <a:pt x="7306" y="6608"/>
                  <a:pt x="7126" y="6787"/>
                  <a:pt x="7042" y="6903"/>
                </a:cubicBezTo>
                <a:cubicBezTo>
                  <a:pt x="6958" y="7019"/>
                  <a:pt x="6895" y="7134"/>
                  <a:pt x="6855" y="7285"/>
                </a:cubicBezTo>
                <a:cubicBezTo>
                  <a:pt x="6814" y="7436"/>
                  <a:pt x="6790" y="8000"/>
                  <a:pt x="6785" y="8000"/>
                </a:cubicBezTo>
                <a:lnTo>
                  <a:pt x="5974" y="8000"/>
                </a:lnTo>
                <a:close/>
                <a:moveTo>
                  <a:pt x="5998" y="9605"/>
                </a:moveTo>
                <a:lnTo>
                  <a:pt x="5998" y="8802"/>
                </a:lnTo>
                <a:lnTo>
                  <a:pt x="6801" y="8802"/>
                </a:lnTo>
                <a:lnTo>
                  <a:pt x="6801" y="9605"/>
                </a:lnTo>
                <a:lnTo>
                  <a:pt x="5998" y="96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5" name="Oval 2"/>
          <p:cNvSpPr/>
          <p:nvPr/>
        </p:nvSpPr>
        <p:spPr>
          <a:xfrm>
            <a:off x="343106" y="3589589"/>
            <a:ext cx="453748" cy="461713"/>
          </a:xfrm>
          <a:custGeom>
            <a:avLst/>
            <a:gdLst>
              <a:gd name="T0" fmla="*/ 10113 w 12579"/>
              <a:gd name="T1" fmla="*/ 1662 h 12800"/>
              <a:gd name="T2" fmla="*/ 6151 w 12579"/>
              <a:gd name="T3" fmla="*/ 0 h 12800"/>
              <a:gd name="T4" fmla="*/ 2189 w 12579"/>
              <a:gd name="T5" fmla="*/ 1662 h 12800"/>
              <a:gd name="T6" fmla="*/ 2189 w 12579"/>
              <a:gd name="T7" fmla="*/ 9669 h 12800"/>
              <a:gd name="T8" fmla="*/ 6151 w 12579"/>
              <a:gd name="T9" fmla="*/ 11332 h 12800"/>
              <a:gd name="T10" fmla="*/ 10113 w 12579"/>
              <a:gd name="T11" fmla="*/ 9669 h 12800"/>
              <a:gd name="T12" fmla="*/ 10113 w 12579"/>
              <a:gd name="T13" fmla="*/ 1662 h 12800"/>
              <a:gd name="T14" fmla="*/ 6151 w 12579"/>
              <a:gd name="T15" fmla="*/ 10611 h 12800"/>
              <a:gd name="T16" fmla="*/ 2688 w 12579"/>
              <a:gd name="T17" fmla="*/ 9171 h 12800"/>
              <a:gd name="T18" fmla="*/ 2688 w 12579"/>
              <a:gd name="T19" fmla="*/ 2161 h 12800"/>
              <a:gd name="T20" fmla="*/ 6151 w 12579"/>
              <a:gd name="T21" fmla="*/ 720 h 12800"/>
              <a:gd name="T22" fmla="*/ 9614 w 12579"/>
              <a:gd name="T23" fmla="*/ 2161 h 12800"/>
              <a:gd name="T24" fmla="*/ 9614 w 12579"/>
              <a:gd name="T25" fmla="*/ 9171 h 12800"/>
              <a:gd name="T26" fmla="*/ 6151 w 12579"/>
              <a:gd name="T27" fmla="*/ 10611 h 12800"/>
              <a:gd name="T28" fmla="*/ 12440 w 12579"/>
              <a:gd name="T29" fmla="*/ 12163 h 12800"/>
              <a:gd name="T30" fmla="*/ 10695 w 12579"/>
              <a:gd name="T31" fmla="*/ 10417 h 12800"/>
              <a:gd name="T32" fmla="*/ 10196 w 12579"/>
              <a:gd name="T33" fmla="*/ 10417 h 12800"/>
              <a:gd name="T34" fmla="*/ 10196 w 12579"/>
              <a:gd name="T35" fmla="*/ 10916 h 12800"/>
              <a:gd name="T36" fmla="*/ 11942 w 12579"/>
              <a:gd name="T37" fmla="*/ 12689 h 12800"/>
              <a:gd name="T38" fmla="*/ 12191 w 12579"/>
              <a:gd name="T39" fmla="*/ 12800 h 12800"/>
              <a:gd name="T40" fmla="*/ 12440 w 12579"/>
              <a:gd name="T41" fmla="*/ 12689 h 12800"/>
              <a:gd name="T42" fmla="*/ 12440 w 12579"/>
              <a:gd name="T43" fmla="*/ 12163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579" h="12800">
                <a:moveTo>
                  <a:pt x="10113" y="1662"/>
                </a:moveTo>
                <a:cubicBezTo>
                  <a:pt x="9060" y="582"/>
                  <a:pt x="7647" y="0"/>
                  <a:pt x="6151" y="0"/>
                </a:cubicBezTo>
                <a:cubicBezTo>
                  <a:pt x="4655" y="0"/>
                  <a:pt x="3242" y="582"/>
                  <a:pt x="2189" y="1662"/>
                </a:cubicBezTo>
                <a:cubicBezTo>
                  <a:pt x="0" y="3879"/>
                  <a:pt x="0" y="7453"/>
                  <a:pt x="2189" y="9669"/>
                </a:cubicBezTo>
                <a:cubicBezTo>
                  <a:pt x="3242" y="10750"/>
                  <a:pt x="4655" y="11332"/>
                  <a:pt x="6151" y="11332"/>
                </a:cubicBezTo>
                <a:cubicBezTo>
                  <a:pt x="7647" y="11332"/>
                  <a:pt x="9060" y="10750"/>
                  <a:pt x="10113" y="9669"/>
                </a:cubicBezTo>
                <a:cubicBezTo>
                  <a:pt x="12302" y="7453"/>
                  <a:pt x="12302" y="3879"/>
                  <a:pt x="10113" y="1662"/>
                </a:cubicBezTo>
                <a:close/>
                <a:moveTo>
                  <a:pt x="6151" y="10611"/>
                </a:moveTo>
                <a:cubicBezTo>
                  <a:pt x="4849" y="10611"/>
                  <a:pt x="3602" y="10085"/>
                  <a:pt x="2688" y="9171"/>
                </a:cubicBezTo>
                <a:cubicBezTo>
                  <a:pt x="776" y="7231"/>
                  <a:pt x="776" y="4100"/>
                  <a:pt x="2688" y="2161"/>
                </a:cubicBezTo>
                <a:cubicBezTo>
                  <a:pt x="3602" y="1219"/>
                  <a:pt x="4849" y="720"/>
                  <a:pt x="6151" y="720"/>
                </a:cubicBezTo>
                <a:cubicBezTo>
                  <a:pt x="7453" y="720"/>
                  <a:pt x="8700" y="1247"/>
                  <a:pt x="9614" y="2161"/>
                </a:cubicBezTo>
                <a:cubicBezTo>
                  <a:pt x="11526" y="4100"/>
                  <a:pt x="11526" y="7231"/>
                  <a:pt x="9614" y="9171"/>
                </a:cubicBezTo>
                <a:cubicBezTo>
                  <a:pt x="8700" y="10113"/>
                  <a:pt x="7453" y="10611"/>
                  <a:pt x="6151" y="10611"/>
                </a:cubicBezTo>
                <a:close/>
                <a:moveTo>
                  <a:pt x="12440" y="12163"/>
                </a:moveTo>
                <a:lnTo>
                  <a:pt x="10695" y="10417"/>
                </a:lnTo>
                <a:cubicBezTo>
                  <a:pt x="10556" y="10279"/>
                  <a:pt x="10335" y="10279"/>
                  <a:pt x="10196" y="10417"/>
                </a:cubicBezTo>
                <a:cubicBezTo>
                  <a:pt x="10058" y="10556"/>
                  <a:pt x="10058" y="10777"/>
                  <a:pt x="10196" y="10916"/>
                </a:cubicBezTo>
                <a:lnTo>
                  <a:pt x="11942" y="12689"/>
                </a:lnTo>
                <a:cubicBezTo>
                  <a:pt x="11997" y="12745"/>
                  <a:pt x="12108" y="12800"/>
                  <a:pt x="12191" y="12800"/>
                </a:cubicBezTo>
                <a:cubicBezTo>
                  <a:pt x="12274" y="12800"/>
                  <a:pt x="12357" y="12772"/>
                  <a:pt x="12440" y="12689"/>
                </a:cubicBezTo>
                <a:cubicBezTo>
                  <a:pt x="12579" y="12523"/>
                  <a:pt x="12579" y="12301"/>
                  <a:pt x="12440" y="121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6" name="Oval 2"/>
          <p:cNvSpPr/>
          <p:nvPr/>
        </p:nvSpPr>
        <p:spPr>
          <a:xfrm>
            <a:off x="9659821" y="3589589"/>
            <a:ext cx="461629" cy="461713"/>
          </a:xfrm>
          <a:custGeom>
            <a:avLst/>
            <a:gdLst>
              <a:gd name="T0" fmla="*/ 5760 w 11520"/>
              <a:gd name="T1" fmla="*/ 0 h 11520"/>
              <a:gd name="T2" fmla="*/ 0 w 11520"/>
              <a:gd name="T3" fmla="*/ 5760 h 11520"/>
              <a:gd name="T4" fmla="*/ 5760 w 11520"/>
              <a:gd name="T5" fmla="*/ 11520 h 11520"/>
              <a:gd name="T6" fmla="*/ 11520 w 11520"/>
              <a:gd name="T7" fmla="*/ 5760 h 11520"/>
              <a:gd name="T8" fmla="*/ 5760 w 11520"/>
              <a:gd name="T9" fmla="*/ 0 h 11520"/>
              <a:gd name="T10" fmla="*/ 5760 w 11520"/>
              <a:gd name="T11" fmla="*/ 10880 h 11520"/>
              <a:gd name="T12" fmla="*/ 640 w 11520"/>
              <a:gd name="T13" fmla="*/ 5760 h 11520"/>
              <a:gd name="T14" fmla="*/ 5760 w 11520"/>
              <a:gd name="T15" fmla="*/ 640 h 11520"/>
              <a:gd name="T16" fmla="*/ 10880 w 11520"/>
              <a:gd name="T17" fmla="*/ 5760 h 11520"/>
              <a:gd name="T18" fmla="*/ 5760 w 11520"/>
              <a:gd name="T19" fmla="*/ 10880 h 11520"/>
              <a:gd name="T20" fmla="*/ 5120 w 11520"/>
              <a:gd name="T21" fmla="*/ 7776 h 11520"/>
              <a:gd name="T22" fmla="*/ 4672 w 11520"/>
              <a:gd name="T23" fmla="*/ 7584 h 11520"/>
              <a:gd name="T24" fmla="*/ 2976 w 11520"/>
              <a:gd name="T25" fmla="*/ 5984 h 11520"/>
              <a:gd name="T26" fmla="*/ 2976 w 11520"/>
              <a:gd name="T27" fmla="*/ 5536 h 11520"/>
              <a:gd name="T28" fmla="*/ 3424 w 11520"/>
              <a:gd name="T29" fmla="*/ 5536 h 11520"/>
              <a:gd name="T30" fmla="*/ 5120 w 11520"/>
              <a:gd name="T31" fmla="*/ 7136 h 11520"/>
              <a:gd name="T32" fmla="*/ 8096 w 11520"/>
              <a:gd name="T33" fmla="*/ 4256 h 11520"/>
              <a:gd name="T34" fmla="*/ 8544 w 11520"/>
              <a:gd name="T35" fmla="*/ 4256 h 11520"/>
              <a:gd name="T36" fmla="*/ 8544 w 11520"/>
              <a:gd name="T37" fmla="*/ 4704 h 11520"/>
              <a:gd name="T38" fmla="*/ 5568 w 11520"/>
              <a:gd name="T39" fmla="*/ 7584 h 11520"/>
              <a:gd name="T40" fmla="*/ 5120 w 11520"/>
              <a:gd name="T41" fmla="*/ 7776 h 1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520" h="11520">
                <a:moveTo>
                  <a:pt x="5760" y="0"/>
                </a:moveTo>
                <a:cubicBezTo>
                  <a:pt x="2592" y="0"/>
                  <a:pt x="0" y="2592"/>
                  <a:pt x="0" y="5760"/>
                </a:cubicBezTo>
                <a:cubicBezTo>
                  <a:pt x="0" y="8928"/>
                  <a:pt x="2592" y="11520"/>
                  <a:pt x="5760" y="11520"/>
                </a:cubicBezTo>
                <a:cubicBezTo>
                  <a:pt x="8928" y="11520"/>
                  <a:pt x="11520" y="8928"/>
                  <a:pt x="11520" y="5760"/>
                </a:cubicBezTo>
                <a:cubicBezTo>
                  <a:pt x="11520" y="2592"/>
                  <a:pt x="8928" y="0"/>
                  <a:pt x="5760" y="0"/>
                </a:cubicBezTo>
                <a:close/>
                <a:moveTo>
                  <a:pt x="5760" y="10880"/>
                </a:moveTo>
                <a:cubicBezTo>
                  <a:pt x="2944" y="10880"/>
                  <a:pt x="640" y="8576"/>
                  <a:pt x="640" y="5760"/>
                </a:cubicBezTo>
                <a:cubicBezTo>
                  <a:pt x="640" y="2944"/>
                  <a:pt x="2944" y="640"/>
                  <a:pt x="5760" y="640"/>
                </a:cubicBezTo>
                <a:cubicBezTo>
                  <a:pt x="8576" y="640"/>
                  <a:pt x="10880" y="2944"/>
                  <a:pt x="10880" y="5760"/>
                </a:cubicBezTo>
                <a:cubicBezTo>
                  <a:pt x="10880" y="8576"/>
                  <a:pt x="8576" y="10880"/>
                  <a:pt x="5760" y="10880"/>
                </a:cubicBezTo>
                <a:close/>
                <a:moveTo>
                  <a:pt x="5120" y="7776"/>
                </a:moveTo>
                <a:cubicBezTo>
                  <a:pt x="4960" y="7776"/>
                  <a:pt x="4800" y="7712"/>
                  <a:pt x="4672" y="7584"/>
                </a:cubicBezTo>
                <a:lnTo>
                  <a:pt x="2976" y="5984"/>
                </a:lnTo>
                <a:cubicBezTo>
                  <a:pt x="2848" y="5856"/>
                  <a:pt x="2848" y="5664"/>
                  <a:pt x="2976" y="5536"/>
                </a:cubicBezTo>
                <a:cubicBezTo>
                  <a:pt x="3104" y="5408"/>
                  <a:pt x="3296" y="5408"/>
                  <a:pt x="3424" y="5536"/>
                </a:cubicBezTo>
                <a:lnTo>
                  <a:pt x="5120" y="7136"/>
                </a:lnTo>
                <a:lnTo>
                  <a:pt x="8096" y="4256"/>
                </a:lnTo>
                <a:cubicBezTo>
                  <a:pt x="8224" y="4128"/>
                  <a:pt x="8416" y="4128"/>
                  <a:pt x="8544" y="4256"/>
                </a:cubicBezTo>
                <a:cubicBezTo>
                  <a:pt x="8672" y="4384"/>
                  <a:pt x="8672" y="4576"/>
                  <a:pt x="8544" y="4704"/>
                </a:cubicBezTo>
                <a:lnTo>
                  <a:pt x="5568" y="7584"/>
                </a:lnTo>
                <a:cubicBezTo>
                  <a:pt x="5440" y="7712"/>
                  <a:pt x="5280" y="7776"/>
                  <a:pt x="5120" y="77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3" name="文本框 68">
            <a:extLst>
              <a:ext uri="{FF2B5EF4-FFF2-40B4-BE49-F238E27FC236}">
                <a16:creationId xmlns:a16="http://schemas.microsoft.com/office/drawing/2014/main" id="{BEE1B8B6-7D15-592B-C133-D5EC6B0C2524}"/>
              </a:ext>
            </a:extLst>
          </p:cNvPr>
          <p:cNvSpPr txBox="1"/>
          <p:nvPr/>
        </p:nvSpPr>
        <p:spPr>
          <a:xfrm>
            <a:off x="343106" y="1075562"/>
            <a:ext cx="7998310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1. </a:t>
            </a:r>
            <a:r>
              <a:rPr lang="en-US" altLang="zh-CN" sz="2400" b="1" dirty="0"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Overall Agility </a:t>
            </a:r>
            <a:r>
              <a:rPr lang="en-US" altLang="zh-CN" sz="2400" b="1" dirty="0">
                <a:latin typeface="Amasis MT Pro Black" panose="02040A04050005020304" pitchFamily="18" charset="0"/>
                <a:ea typeface="+mn-ea"/>
                <a:cs typeface="Roboto Black" panose="02000000000000000000" charset="0"/>
                <a:sym typeface="Wingdings" panose="05000000000000000000" pitchFamily="2" charset="2"/>
              </a:rPr>
              <a:t></a:t>
            </a:r>
            <a:r>
              <a:rPr lang="en-US" altLang="zh-CN" sz="2400" b="1" dirty="0"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 </a:t>
            </a:r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Low</a:t>
            </a:r>
            <a:r>
              <a:rPr lang="en-US" altLang="zh-CN" sz="2400" dirty="0">
                <a:solidFill>
                  <a:srgbClr val="F79976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.</a:t>
            </a:r>
            <a:endParaRPr lang="zh-CN" altLang="en-US" sz="2400" dirty="0">
              <a:solidFill>
                <a:srgbClr val="F79976"/>
              </a:solidFill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4" name="文本框 68">
            <a:extLst>
              <a:ext uri="{FF2B5EF4-FFF2-40B4-BE49-F238E27FC236}">
                <a16:creationId xmlns:a16="http://schemas.microsoft.com/office/drawing/2014/main" id="{0A82A4A8-98E4-0D66-D910-C5089D2B7E37}"/>
              </a:ext>
            </a:extLst>
          </p:cNvPr>
          <p:cNvSpPr txBox="1"/>
          <p:nvPr/>
        </p:nvSpPr>
        <p:spPr>
          <a:xfrm>
            <a:off x="343106" y="2412926"/>
            <a:ext cx="7998310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3. </a:t>
            </a:r>
            <a:r>
              <a:rPr lang="en-US" altLang="zh-CN" sz="2400" b="1" dirty="0"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Testability </a:t>
            </a:r>
            <a:r>
              <a:rPr lang="en-US" altLang="zh-CN" sz="2400" b="1" dirty="0">
                <a:latin typeface="Amasis MT Pro Black" panose="02040A04050005020304" pitchFamily="18" charset="0"/>
                <a:ea typeface="+mj-ea"/>
                <a:cs typeface="Roboto Black" panose="02000000000000000000" charset="0"/>
                <a:sym typeface="Wingdings" panose="05000000000000000000" pitchFamily="2" charset="2"/>
              </a:rPr>
              <a:t></a:t>
            </a:r>
            <a:r>
              <a:rPr lang="en-US" altLang="zh-CN" sz="2400" b="1" dirty="0"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</a:t>
            </a:r>
            <a:r>
              <a:rPr lang="en-US" altLang="zh-CN" sz="24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High.</a:t>
            </a:r>
            <a:endParaRPr lang="zh-CN" altLang="en-US" sz="2400" dirty="0">
              <a:solidFill>
                <a:srgbClr val="526AAB"/>
              </a:solidFill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5" name="文本框 68">
            <a:extLst>
              <a:ext uri="{FF2B5EF4-FFF2-40B4-BE49-F238E27FC236}">
                <a16:creationId xmlns:a16="http://schemas.microsoft.com/office/drawing/2014/main" id="{60F55137-A646-3B41-28A4-35226C9F40F1}"/>
              </a:ext>
            </a:extLst>
          </p:cNvPr>
          <p:cNvSpPr txBox="1"/>
          <p:nvPr/>
        </p:nvSpPr>
        <p:spPr>
          <a:xfrm>
            <a:off x="343106" y="1715662"/>
            <a:ext cx="7998310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2. </a:t>
            </a:r>
            <a:r>
              <a:rPr lang="en-US" altLang="zh-CN" sz="2400" b="1" dirty="0"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Ease of Deployment </a:t>
            </a:r>
            <a:r>
              <a:rPr lang="en-US" altLang="zh-CN" sz="2400" b="1" dirty="0">
                <a:latin typeface="Amasis MT Pro Black" panose="02040A04050005020304" pitchFamily="18" charset="0"/>
                <a:ea typeface="+mn-ea"/>
                <a:cs typeface="Roboto Black" panose="02000000000000000000" charset="0"/>
                <a:sym typeface="Wingdings" panose="05000000000000000000" pitchFamily="2" charset="2"/>
              </a:rPr>
              <a:t></a:t>
            </a:r>
            <a:r>
              <a:rPr lang="en-US" altLang="zh-CN" sz="2400" b="1" dirty="0"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 </a:t>
            </a:r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Low</a:t>
            </a:r>
            <a:r>
              <a:rPr lang="en-US" altLang="zh-CN" sz="2400" dirty="0">
                <a:solidFill>
                  <a:srgbClr val="F79976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.</a:t>
            </a:r>
            <a:endParaRPr lang="zh-CN" altLang="en-US" sz="2400" dirty="0">
              <a:solidFill>
                <a:srgbClr val="F79976"/>
              </a:solidFill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6" name="文本框 68">
            <a:extLst>
              <a:ext uri="{FF2B5EF4-FFF2-40B4-BE49-F238E27FC236}">
                <a16:creationId xmlns:a16="http://schemas.microsoft.com/office/drawing/2014/main" id="{89EA6732-0CAF-AA34-0F96-557D3CAEF9AB}"/>
              </a:ext>
            </a:extLst>
          </p:cNvPr>
          <p:cNvSpPr txBox="1"/>
          <p:nvPr/>
        </p:nvSpPr>
        <p:spPr>
          <a:xfrm>
            <a:off x="343106" y="3086624"/>
            <a:ext cx="7998310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4. </a:t>
            </a:r>
            <a:r>
              <a:rPr lang="en-US" altLang="zh-CN" sz="2400" b="1" dirty="0"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Performance </a:t>
            </a:r>
            <a:r>
              <a:rPr lang="en-US" altLang="zh-CN" sz="2400" b="1" dirty="0">
                <a:latin typeface="Amasis MT Pro Black" panose="02040A04050005020304" pitchFamily="18" charset="0"/>
                <a:ea typeface="+mn-ea"/>
                <a:cs typeface="Roboto Black" panose="02000000000000000000" charset="0"/>
                <a:sym typeface="Wingdings" panose="05000000000000000000" pitchFamily="2" charset="2"/>
              </a:rPr>
              <a:t></a:t>
            </a:r>
            <a:r>
              <a:rPr lang="en-US" altLang="zh-CN" sz="2400" b="1" dirty="0"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 </a:t>
            </a:r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Low</a:t>
            </a:r>
            <a:r>
              <a:rPr lang="en-US" altLang="zh-CN" sz="2400" dirty="0">
                <a:solidFill>
                  <a:srgbClr val="F79976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.</a:t>
            </a:r>
            <a:endParaRPr lang="zh-CN" altLang="en-US" sz="2400" dirty="0">
              <a:solidFill>
                <a:srgbClr val="F79976"/>
              </a:solidFill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7" name="文本框 68">
            <a:extLst>
              <a:ext uri="{FF2B5EF4-FFF2-40B4-BE49-F238E27FC236}">
                <a16:creationId xmlns:a16="http://schemas.microsoft.com/office/drawing/2014/main" id="{355AF836-3636-4246-1AF3-29A61F039B7E}"/>
              </a:ext>
            </a:extLst>
          </p:cNvPr>
          <p:cNvSpPr txBox="1"/>
          <p:nvPr/>
        </p:nvSpPr>
        <p:spPr>
          <a:xfrm>
            <a:off x="343106" y="4492812"/>
            <a:ext cx="7998310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6. </a:t>
            </a:r>
            <a:r>
              <a:rPr lang="en-US" altLang="zh-CN" sz="2400" b="1" dirty="0"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Ease of Development </a:t>
            </a:r>
            <a:r>
              <a:rPr lang="en-US" altLang="zh-CN" sz="2400" b="1" dirty="0">
                <a:latin typeface="Amasis MT Pro Black" panose="02040A04050005020304" pitchFamily="18" charset="0"/>
                <a:ea typeface="+mj-ea"/>
                <a:cs typeface="Roboto Black" panose="02000000000000000000" charset="0"/>
                <a:sym typeface="Wingdings" panose="05000000000000000000" pitchFamily="2" charset="2"/>
              </a:rPr>
              <a:t> </a:t>
            </a:r>
            <a:r>
              <a:rPr lang="en-US" altLang="zh-CN" sz="24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High.</a:t>
            </a:r>
            <a:endParaRPr lang="zh-CN" altLang="en-US" sz="2400" dirty="0">
              <a:solidFill>
                <a:srgbClr val="526AAB"/>
              </a:solidFill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8" name="文本框 68">
            <a:extLst>
              <a:ext uri="{FF2B5EF4-FFF2-40B4-BE49-F238E27FC236}">
                <a16:creationId xmlns:a16="http://schemas.microsoft.com/office/drawing/2014/main" id="{D0C45236-9CB4-C49B-5413-510099A8526A}"/>
              </a:ext>
            </a:extLst>
          </p:cNvPr>
          <p:cNvSpPr txBox="1"/>
          <p:nvPr/>
        </p:nvSpPr>
        <p:spPr>
          <a:xfrm>
            <a:off x="343106" y="3766052"/>
            <a:ext cx="7998310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5. </a:t>
            </a:r>
            <a:r>
              <a:rPr lang="en-US" altLang="zh-CN" sz="2400" b="1" dirty="0"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Scalability </a:t>
            </a:r>
            <a:r>
              <a:rPr lang="en-US" altLang="zh-CN" sz="2400" b="1" dirty="0">
                <a:latin typeface="Amasis MT Pro Black" panose="02040A04050005020304" pitchFamily="18" charset="0"/>
                <a:ea typeface="+mn-ea"/>
                <a:cs typeface="Roboto Black" panose="02000000000000000000" charset="0"/>
                <a:sym typeface="Wingdings" panose="05000000000000000000" pitchFamily="2" charset="2"/>
              </a:rPr>
              <a:t></a:t>
            </a:r>
            <a:r>
              <a:rPr lang="en-US" altLang="zh-CN" sz="2400" b="1" dirty="0"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 </a:t>
            </a:r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Low</a:t>
            </a:r>
            <a:r>
              <a:rPr lang="en-US" altLang="zh-CN" sz="2400" dirty="0">
                <a:solidFill>
                  <a:srgbClr val="F79976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.</a:t>
            </a:r>
            <a:endParaRPr lang="zh-CN" altLang="en-US" sz="2400" dirty="0">
              <a:solidFill>
                <a:srgbClr val="F79976"/>
              </a:solidFill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9" name="矩形 42">
            <a:extLst>
              <a:ext uri="{FF2B5EF4-FFF2-40B4-BE49-F238E27FC236}">
                <a16:creationId xmlns:a16="http://schemas.microsoft.com/office/drawing/2014/main" id="{AD987B27-5459-B6D1-7ACA-A36512951442}"/>
              </a:ext>
            </a:extLst>
          </p:cNvPr>
          <p:cNvSpPr/>
          <p:nvPr/>
        </p:nvSpPr>
        <p:spPr>
          <a:xfrm>
            <a:off x="946150" y="199261"/>
            <a:ext cx="10299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08 </a:t>
            </a:r>
            <a:r>
              <a:rPr lang="en-US" altLang="zh-CN" sz="4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Pattern Analysis</a:t>
            </a:r>
            <a:endParaRPr lang="zh-CN" altLang="en-US" sz="40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2634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矩形 4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799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pic>
          <p:nvPicPr>
            <p:cNvPr id="54" name="图形 53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 flipV="1">
              <a:off x="0" y="5132446"/>
              <a:ext cx="12192000" cy="1725554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311150" y="285750"/>
              <a:ext cx="11569700" cy="6286500"/>
            </a:xfrm>
            <a:prstGeom prst="rect">
              <a:avLst/>
            </a:prstGeom>
            <a:solidFill>
              <a:srgbClr val="FFF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 flipV="1">
              <a:off x="506284" y="493585"/>
              <a:ext cx="11179432" cy="701420"/>
              <a:chOff x="506284" y="5572649"/>
              <a:chExt cx="11179432" cy="701420"/>
            </a:xfrm>
          </p:grpSpPr>
          <p:pic>
            <p:nvPicPr>
              <p:cNvPr id="50" name="图形 49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6284" y="5572649"/>
                <a:ext cx="701419" cy="701419"/>
              </a:xfrm>
              <a:prstGeom prst="rect">
                <a:avLst/>
              </a:prstGeom>
            </p:spPr>
          </p:pic>
          <p:pic>
            <p:nvPicPr>
              <p:cNvPr id="51" name="图形 50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10984297" y="5572650"/>
                <a:ext cx="701419" cy="701419"/>
              </a:xfrm>
              <a:prstGeom prst="rect">
                <a:avLst/>
              </a:prstGeom>
            </p:spPr>
          </p:pic>
        </p:grpSp>
        <p:grpSp>
          <p:nvGrpSpPr>
            <p:cNvPr id="55" name="组合 54"/>
            <p:cNvGrpSpPr/>
            <p:nvPr/>
          </p:nvGrpSpPr>
          <p:grpSpPr>
            <a:xfrm>
              <a:off x="506284" y="5662995"/>
              <a:ext cx="11179432" cy="701420"/>
              <a:chOff x="506284" y="5572649"/>
              <a:chExt cx="11179432" cy="701420"/>
            </a:xfrm>
          </p:grpSpPr>
          <p:pic>
            <p:nvPicPr>
              <p:cNvPr id="56" name="图形 55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06284" y="5572649"/>
                <a:ext cx="701419" cy="701419"/>
              </a:xfrm>
              <a:prstGeom prst="rect">
                <a:avLst/>
              </a:prstGeom>
            </p:spPr>
          </p:pic>
          <p:pic>
            <p:nvPicPr>
              <p:cNvPr id="57" name="图形 56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10984297" y="5572650"/>
                <a:ext cx="701419" cy="701419"/>
              </a:xfrm>
              <a:prstGeom prst="rect">
                <a:avLst/>
              </a:prstGeom>
            </p:spPr>
          </p:pic>
        </p:grpSp>
      </p:grpSp>
      <p:sp>
        <p:nvSpPr>
          <p:cNvPr id="61" name="Oval 58"/>
          <p:cNvSpPr/>
          <p:nvPr/>
        </p:nvSpPr>
        <p:spPr>
          <a:xfrm>
            <a:off x="3046232" y="1514372"/>
            <a:ext cx="6099537" cy="3829256"/>
          </a:xfrm>
          <a:custGeom>
            <a:avLst/>
            <a:gdLst>
              <a:gd name="T0" fmla="*/ 2357 w 2416"/>
              <a:gd name="T1" fmla="*/ 389 h 1519"/>
              <a:gd name="T2" fmla="*/ 1236 w 2416"/>
              <a:gd name="T3" fmla="*/ 6 h 1519"/>
              <a:gd name="T4" fmla="*/ 1180 w 2416"/>
              <a:gd name="T5" fmla="*/ 6 h 1519"/>
              <a:gd name="T6" fmla="*/ 59 w 2416"/>
              <a:gd name="T7" fmla="*/ 389 h 1519"/>
              <a:gd name="T8" fmla="*/ 0 w 2416"/>
              <a:gd name="T9" fmla="*/ 471 h 1519"/>
              <a:gd name="T10" fmla="*/ 59 w 2416"/>
              <a:gd name="T11" fmla="*/ 553 h 1519"/>
              <a:gd name="T12" fmla="*/ 495 w 2416"/>
              <a:gd name="T13" fmla="*/ 701 h 1519"/>
              <a:gd name="T14" fmla="*/ 495 w 2416"/>
              <a:gd name="T15" fmla="*/ 1153 h 1519"/>
              <a:gd name="T16" fmla="*/ 517 w 2416"/>
              <a:gd name="T17" fmla="*/ 1211 h 1519"/>
              <a:gd name="T18" fmla="*/ 1213 w 2416"/>
              <a:gd name="T19" fmla="*/ 1519 h 1519"/>
              <a:gd name="T20" fmla="*/ 1898 w 2416"/>
              <a:gd name="T21" fmla="*/ 1223 h 1519"/>
              <a:gd name="T22" fmla="*/ 1921 w 2416"/>
              <a:gd name="T23" fmla="*/ 1164 h 1519"/>
              <a:gd name="T24" fmla="*/ 1921 w 2416"/>
              <a:gd name="T25" fmla="*/ 702 h 1519"/>
              <a:gd name="T26" fmla="*/ 2101 w 2416"/>
              <a:gd name="T27" fmla="*/ 640 h 1519"/>
              <a:gd name="T28" fmla="*/ 2101 w 2416"/>
              <a:gd name="T29" fmla="*/ 858 h 1519"/>
              <a:gd name="T30" fmla="*/ 2068 w 2416"/>
              <a:gd name="T31" fmla="*/ 926 h 1519"/>
              <a:gd name="T32" fmla="*/ 2068 w 2416"/>
              <a:gd name="T33" fmla="*/ 1138 h 1519"/>
              <a:gd name="T34" fmla="*/ 2155 w 2416"/>
              <a:gd name="T35" fmla="*/ 1224 h 1519"/>
              <a:gd name="T36" fmla="*/ 2241 w 2416"/>
              <a:gd name="T37" fmla="*/ 1138 h 1519"/>
              <a:gd name="T38" fmla="*/ 2241 w 2416"/>
              <a:gd name="T39" fmla="*/ 926 h 1519"/>
              <a:gd name="T40" fmla="*/ 2208 w 2416"/>
              <a:gd name="T41" fmla="*/ 858 h 1519"/>
              <a:gd name="T42" fmla="*/ 2208 w 2416"/>
              <a:gd name="T43" fmla="*/ 604 h 1519"/>
              <a:gd name="T44" fmla="*/ 2357 w 2416"/>
              <a:gd name="T45" fmla="*/ 553 h 1519"/>
              <a:gd name="T46" fmla="*/ 2416 w 2416"/>
              <a:gd name="T47" fmla="*/ 471 h 1519"/>
              <a:gd name="T48" fmla="*/ 2357 w 2416"/>
              <a:gd name="T49" fmla="*/ 389 h 1519"/>
              <a:gd name="T50" fmla="*/ 1748 w 2416"/>
              <a:gd name="T51" fmla="*/ 1128 h 1519"/>
              <a:gd name="T52" fmla="*/ 1213 w 2416"/>
              <a:gd name="T53" fmla="*/ 1345 h 1519"/>
              <a:gd name="T54" fmla="*/ 668 w 2416"/>
              <a:gd name="T55" fmla="*/ 1118 h 1519"/>
              <a:gd name="T56" fmla="*/ 668 w 2416"/>
              <a:gd name="T57" fmla="*/ 760 h 1519"/>
              <a:gd name="T58" fmla="*/ 1183 w 2416"/>
              <a:gd name="T59" fmla="*/ 935 h 1519"/>
              <a:gd name="T60" fmla="*/ 1211 w 2416"/>
              <a:gd name="T61" fmla="*/ 939 h 1519"/>
              <a:gd name="T62" fmla="*/ 1239 w 2416"/>
              <a:gd name="T63" fmla="*/ 935 h 1519"/>
              <a:gd name="T64" fmla="*/ 1748 w 2416"/>
              <a:gd name="T65" fmla="*/ 761 h 1519"/>
              <a:gd name="T66" fmla="*/ 1748 w 2416"/>
              <a:gd name="T67" fmla="*/ 1128 h 1519"/>
              <a:gd name="T68" fmla="*/ 1210 w 2416"/>
              <a:gd name="T69" fmla="*/ 761 h 1519"/>
              <a:gd name="T70" fmla="*/ 356 w 2416"/>
              <a:gd name="T71" fmla="*/ 470 h 1519"/>
              <a:gd name="T72" fmla="*/ 1208 w 2416"/>
              <a:gd name="T73" fmla="*/ 180 h 1519"/>
              <a:gd name="T74" fmla="*/ 2061 w 2416"/>
              <a:gd name="T75" fmla="*/ 471 h 1519"/>
              <a:gd name="T76" fmla="*/ 1210 w 2416"/>
              <a:gd name="T77" fmla="*/ 761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16" h="1519">
                <a:moveTo>
                  <a:pt x="2357" y="389"/>
                </a:moveTo>
                <a:lnTo>
                  <a:pt x="1236" y="6"/>
                </a:lnTo>
                <a:cubicBezTo>
                  <a:pt x="1218" y="0"/>
                  <a:pt x="1198" y="0"/>
                  <a:pt x="1180" y="6"/>
                </a:cubicBezTo>
                <a:lnTo>
                  <a:pt x="59" y="389"/>
                </a:lnTo>
                <a:cubicBezTo>
                  <a:pt x="24" y="400"/>
                  <a:pt x="0" y="433"/>
                  <a:pt x="0" y="471"/>
                </a:cubicBezTo>
                <a:cubicBezTo>
                  <a:pt x="0" y="508"/>
                  <a:pt x="24" y="541"/>
                  <a:pt x="59" y="553"/>
                </a:cubicBezTo>
                <a:lnTo>
                  <a:pt x="495" y="701"/>
                </a:lnTo>
                <a:lnTo>
                  <a:pt x="495" y="1153"/>
                </a:lnTo>
                <a:cubicBezTo>
                  <a:pt x="495" y="1174"/>
                  <a:pt x="503" y="1195"/>
                  <a:pt x="517" y="1211"/>
                </a:cubicBezTo>
                <a:cubicBezTo>
                  <a:pt x="695" y="1406"/>
                  <a:pt x="949" y="1519"/>
                  <a:pt x="1213" y="1519"/>
                </a:cubicBezTo>
                <a:cubicBezTo>
                  <a:pt x="1475" y="1519"/>
                  <a:pt x="1718" y="1414"/>
                  <a:pt x="1898" y="1223"/>
                </a:cubicBezTo>
                <a:cubicBezTo>
                  <a:pt x="1913" y="1207"/>
                  <a:pt x="1921" y="1186"/>
                  <a:pt x="1921" y="1164"/>
                </a:cubicBezTo>
                <a:lnTo>
                  <a:pt x="1921" y="702"/>
                </a:lnTo>
                <a:lnTo>
                  <a:pt x="2101" y="640"/>
                </a:lnTo>
                <a:lnTo>
                  <a:pt x="2101" y="858"/>
                </a:lnTo>
                <a:cubicBezTo>
                  <a:pt x="2081" y="874"/>
                  <a:pt x="2068" y="898"/>
                  <a:pt x="2068" y="926"/>
                </a:cubicBezTo>
                <a:lnTo>
                  <a:pt x="2068" y="1138"/>
                </a:lnTo>
                <a:cubicBezTo>
                  <a:pt x="2068" y="1185"/>
                  <a:pt x="2107" y="1224"/>
                  <a:pt x="2155" y="1224"/>
                </a:cubicBezTo>
                <a:cubicBezTo>
                  <a:pt x="2203" y="1224"/>
                  <a:pt x="2241" y="1185"/>
                  <a:pt x="2241" y="1138"/>
                </a:cubicBezTo>
                <a:lnTo>
                  <a:pt x="2241" y="926"/>
                </a:lnTo>
                <a:cubicBezTo>
                  <a:pt x="2241" y="898"/>
                  <a:pt x="2228" y="874"/>
                  <a:pt x="2208" y="858"/>
                </a:cubicBezTo>
                <a:lnTo>
                  <a:pt x="2208" y="604"/>
                </a:lnTo>
                <a:lnTo>
                  <a:pt x="2357" y="553"/>
                </a:lnTo>
                <a:cubicBezTo>
                  <a:pt x="2393" y="541"/>
                  <a:pt x="2416" y="508"/>
                  <a:pt x="2416" y="471"/>
                </a:cubicBezTo>
                <a:cubicBezTo>
                  <a:pt x="2416" y="433"/>
                  <a:pt x="2392" y="400"/>
                  <a:pt x="2357" y="389"/>
                </a:cubicBezTo>
                <a:close/>
                <a:moveTo>
                  <a:pt x="1748" y="1128"/>
                </a:moveTo>
                <a:cubicBezTo>
                  <a:pt x="1604" y="1268"/>
                  <a:pt x="1415" y="1345"/>
                  <a:pt x="1213" y="1345"/>
                </a:cubicBezTo>
                <a:cubicBezTo>
                  <a:pt x="1009" y="1345"/>
                  <a:pt x="812" y="1263"/>
                  <a:pt x="668" y="1118"/>
                </a:cubicBezTo>
                <a:lnTo>
                  <a:pt x="668" y="760"/>
                </a:lnTo>
                <a:lnTo>
                  <a:pt x="1183" y="935"/>
                </a:lnTo>
                <a:cubicBezTo>
                  <a:pt x="1192" y="938"/>
                  <a:pt x="1201" y="939"/>
                  <a:pt x="1211" y="939"/>
                </a:cubicBezTo>
                <a:cubicBezTo>
                  <a:pt x="1220" y="939"/>
                  <a:pt x="1229" y="938"/>
                  <a:pt x="1239" y="935"/>
                </a:cubicBezTo>
                <a:lnTo>
                  <a:pt x="1748" y="761"/>
                </a:lnTo>
                <a:lnTo>
                  <a:pt x="1748" y="1128"/>
                </a:lnTo>
                <a:close/>
                <a:moveTo>
                  <a:pt x="1210" y="761"/>
                </a:moveTo>
                <a:lnTo>
                  <a:pt x="356" y="470"/>
                </a:lnTo>
                <a:lnTo>
                  <a:pt x="1208" y="180"/>
                </a:lnTo>
                <a:lnTo>
                  <a:pt x="2061" y="471"/>
                </a:lnTo>
                <a:lnTo>
                  <a:pt x="1210" y="761"/>
                </a:lnTo>
                <a:close/>
              </a:path>
            </a:pathLst>
          </a:custGeom>
          <a:solidFill>
            <a:srgbClr val="FEF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46150" y="304186"/>
            <a:ext cx="102997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Part 03</a:t>
            </a:r>
            <a:endParaRPr lang="zh-CN" altLang="en-US" sz="8800" dirty="0">
              <a:solidFill>
                <a:srgbClr val="F79976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2" name="矩形 69">
            <a:extLst>
              <a:ext uri="{FF2B5EF4-FFF2-40B4-BE49-F238E27FC236}">
                <a16:creationId xmlns:a16="http://schemas.microsoft.com/office/drawing/2014/main" id="{2E0976F4-4466-8745-1DD0-EEE122CB8B85}"/>
              </a:ext>
            </a:extLst>
          </p:cNvPr>
          <p:cNvSpPr/>
          <p:nvPr/>
        </p:nvSpPr>
        <p:spPr>
          <a:xfrm>
            <a:off x="688597" y="1599254"/>
            <a:ext cx="115696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Test driven development (TDD) OUTLINE</a:t>
            </a:r>
            <a:endParaRPr lang="zh-CN" altLang="en-US" sz="400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6" name="流程图: 接点 34">
            <a:extLst>
              <a:ext uri="{FF2B5EF4-FFF2-40B4-BE49-F238E27FC236}">
                <a16:creationId xmlns:a16="http://schemas.microsoft.com/office/drawing/2014/main" id="{BA730DA5-74EE-96E2-4BEB-163DB983281D}"/>
              </a:ext>
            </a:extLst>
          </p:cNvPr>
          <p:cNvSpPr/>
          <p:nvPr/>
        </p:nvSpPr>
        <p:spPr>
          <a:xfrm>
            <a:off x="6242796" y="2506991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-02-</a:t>
            </a:r>
            <a:endParaRPr lang="zh-CN" altLang="en-US" sz="1200" b="1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7" name="流程图: 接点 34">
            <a:extLst>
              <a:ext uri="{FF2B5EF4-FFF2-40B4-BE49-F238E27FC236}">
                <a16:creationId xmlns:a16="http://schemas.microsoft.com/office/drawing/2014/main" id="{3015F06F-4C00-6EF5-414A-DF53FD36F5EC}"/>
              </a:ext>
            </a:extLst>
          </p:cNvPr>
          <p:cNvSpPr/>
          <p:nvPr/>
        </p:nvSpPr>
        <p:spPr>
          <a:xfrm>
            <a:off x="6242796" y="3397275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-04-</a:t>
            </a:r>
          </a:p>
        </p:txBody>
      </p:sp>
      <p:sp>
        <p:nvSpPr>
          <p:cNvPr id="8" name="流程图: 接点 34">
            <a:extLst>
              <a:ext uri="{FF2B5EF4-FFF2-40B4-BE49-F238E27FC236}">
                <a16:creationId xmlns:a16="http://schemas.microsoft.com/office/drawing/2014/main" id="{B12215DC-37D6-244B-7911-DBB5AAA0B6E0}"/>
              </a:ext>
            </a:extLst>
          </p:cNvPr>
          <p:cNvSpPr/>
          <p:nvPr/>
        </p:nvSpPr>
        <p:spPr>
          <a:xfrm>
            <a:off x="858698" y="4259219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-05-</a:t>
            </a:r>
            <a:endParaRPr lang="zh-CN" altLang="en-US" sz="1200" b="1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9" name="流程图: 接点 34">
            <a:extLst>
              <a:ext uri="{FF2B5EF4-FFF2-40B4-BE49-F238E27FC236}">
                <a16:creationId xmlns:a16="http://schemas.microsoft.com/office/drawing/2014/main" id="{554218F9-9F15-6EBA-5A58-982D4B0DEA03}"/>
              </a:ext>
            </a:extLst>
          </p:cNvPr>
          <p:cNvSpPr/>
          <p:nvPr/>
        </p:nvSpPr>
        <p:spPr>
          <a:xfrm>
            <a:off x="858698" y="2527010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-01-</a:t>
            </a:r>
            <a:endParaRPr lang="zh-CN" altLang="en-US" sz="1200" b="1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10" name="流程图: 接点 34">
            <a:extLst>
              <a:ext uri="{FF2B5EF4-FFF2-40B4-BE49-F238E27FC236}">
                <a16:creationId xmlns:a16="http://schemas.microsoft.com/office/drawing/2014/main" id="{10535605-0911-A4AE-EC8A-55B85C2E9A10}"/>
              </a:ext>
            </a:extLst>
          </p:cNvPr>
          <p:cNvSpPr/>
          <p:nvPr/>
        </p:nvSpPr>
        <p:spPr>
          <a:xfrm>
            <a:off x="858698" y="3382918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-03-</a:t>
            </a:r>
            <a:endParaRPr lang="zh-CN" altLang="en-US" sz="1200" b="1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11" name="文本框 25">
            <a:extLst>
              <a:ext uri="{FF2B5EF4-FFF2-40B4-BE49-F238E27FC236}">
                <a16:creationId xmlns:a16="http://schemas.microsoft.com/office/drawing/2014/main" id="{17BB07CD-AFD5-8042-F04D-BD8B4B944102}"/>
              </a:ext>
            </a:extLst>
          </p:cNvPr>
          <p:cNvSpPr txBox="1"/>
          <p:nvPr/>
        </p:nvSpPr>
        <p:spPr>
          <a:xfrm>
            <a:off x="1566622" y="3502967"/>
            <a:ext cx="421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Architecture of TDD</a:t>
            </a:r>
            <a:endParaRPr lang="zh-CN" altLang="en-US" sz="185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12" name="文本框 25">
            <a:extLst>
              <a:ext uri="{FF2B5EF4-FFF2-40B4-BE49-F238E27FC236}">
                <a16:creationId xmlns:a16="http://schemas.microsoft.com/office/drawing/2014/main" id="{B46CCA97-E827-5930-FE46-9376C0BAB75E}"/>
              </a:ext>
            </a:extLst>
          </p:cNvPr>
          <p:cNvSpPr txBox="1"/>
          <p:nvPr/>
        </p:nvSpPr>
        <p:spPr>
          <a:xfrm>
            <a:off x="7039210" y="2668529"/>
            <a:ext cx="421829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5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Stages of TDD</a:t>
            </a:r>
            <a:endParaRPr lang="zh-CN" altLang="en-US" sz="185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13" name="文本框 25">
            <a:extLst>
              <a:ext uri="{FF2B5EF4-FFF2-40B4-BE49-F238E27FC236}">
                <a16:creationId xmlns:a16="http://schemas.microsoft.com/office/drawing/2014/main" id="{4BD89A1B-9BC7-AD2F-9559-48B082000908}"/>
              </a:ext>
            </a:extLst>
          </p:cNvPr>
          <p:cNvSpPr txBox="1"/>
          <p:nvPr/>
        </p:nvSpPr>
        <p:spPr>
          <a:xfrm>
            <a:off x="7039210" y="3550257"/>
            <a:ext cx="421829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5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Benefits of TDD</a:t>
            </a:r>
          </a:p>
        </p:txBody>
      </p:sp>
      <p:sp>
        <p:nvSpPr>
          <p:cNvPr id="14" name="文本框 25">
            <a:extLst>
              <a:ext uri="{FF2B5EF4-FFF2-40B4-BE49-F238E27FC236}">
                <a16:creationId xmlns:a16="http://schemas.microsoft.com/office/drawing/2014/main" id="{E6748F09-E22C-CF4B-B841-86BF50E63417}"/>
              </a:ext>
            </a:extLst>
          </p:cNvPr>
          <p:cNvSpPr txBox="1"/>
          <p:nvPr/>
        </p:nvSpPr>
        <p:spPr>
          <a:xfrm>
            <a:off x="1566622" y="4404784"/>
            <a:ext cx="468109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5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Example Of TDD</a:t>
            </a:r>
          </a:p>
        </p:txBody>
      </p:sp>
      <p:sp>
        <p:nvSpPr>
          <p:cNvPr id="15" name="文本框 25">
            <a:extLst>
              <a:ext uri="{FF2B5EF4-FFF2-40B4-BE49-F238E27FC236}">
                <a16:creationId xmlns:a16="http://schemas.microsoft.com/office/drawing/2014/main" id="{F8F46F92-5599-6EA9-9AB0-EE086DBD0E89}"/>
              </a:ext>
            </a:extLst>
          </p:cNvPr>
          <p:cNvSpPr txBox="1"/>
          <p:nvPr/>
        </p:nvSpPr>
        <p:spPr>
          <a:xfrm>
            <a:off x="1566622" y="2672177"/>
            <a:ext cx="446055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5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TDD Definition</a:t>
            </a:r>
            <a:endParaRPr lang="zh-CN" altLang="en-US" sz="185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6943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737419" y="249507"/>
            <a:ext cx="105084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01</a:t>
            </a:r>
            <a:r>
              <a:rPr lang="en-US" altLang="zh-CN" sz="40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</a:t>
            </a:r>
            <a:r>
              <a:rPr lang="en-US" altLang="zh-CN" sz="4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TDD Definition</a:t>
            </a:r>
            <a:endParaRPr lang="zh-CN" altLang="en-US" sz="400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27" name="文本框 22"/>
          <p:cNvSpPr txBox="1"/>
          <p:nvPr/>
        </p:nvSpPr>
        <p:spPr>
          <a:xfrm flipH="1">
            <a:off x="362154" y="4263770"/>
            <a:ext cx="4236373" cy="89178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masis MT Pro Black" panose="02040A04050005020304" pitchFamily="18" charset="0"/>
                <a:ea typeface="Manrope SemiBold" charset="0"/>
                <a:cs typeface="Roboto Black" panose="02000000000000000000" charset="0"/>
                <a:sym typeface="Manrope SemiBold" charset="0"/>
              </a:rPr>
              <a:t>It serves a variety of purposes, making presentations powerful tools for convincing and teaching. It serves a variety of purposes, making presentations</a:t>
            </a:r>
            <a:endParaRPr lang="zh-CN" altLang="en-US" sz="1200" dirty="0">
              <a:solidFill>
                <a:schemeClr val="bg1"/>
              </a:solidFill>
              <a:latin typeface="Amasis MT Pro Black" panose="02040A04050005020304" pitchFamily="18" charset="0"/>
              <a:ea typeface="Manrope SemiBold" charset="0"/>
              <a:cs typeface="Roboto Black" panose="02000000000000000000" charset="0"/>
              <a:sym typeface="Manrope SemiBold" charset="0"/>
            </a:endParaRPr>
          </a:p>
        </p:txBody>
      </p:sp>
      <p:sp>
        <p:nvSpPr>
          <p:cNvPr id="4" name="文本框 68">
            <a:extLst>
              <a:ext uri="{FF2B5EF4-FFF2-40B4-BE49-F238E27FC236}">
                <a16:creationId xmlns:a16="http://schemas.microsoft.com/office/drawing/2014/main" id="{BEE43DA7-6C3E-BECF-AF7B-BF0637CDE694}"/>
              </a:ext>
            </a:extLst>
          </p:cNvPr>
          <p:cNvSpPr txBox="1"/>
          <p:nvPr/>
        </p:nvSpPr>
        <p:spPr>
          <a:xfrm>
            <a:off x="362154" y="960740"/>
            <a:ext cx="11258959" cy="113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</a:t>
            </a:r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Test-driven development (TDD) is an approach to program development in which you inter-leave testing and code development. </a:t>
            </a:r>
          </a:p>
        </p:txBody>
      </p:sp>
      <p:sp>
        <p:nvSpPr>
          <p:cNvPr id="2" name="文本框 68">
            <a:extLst>
              <a:ext uri="{FF2B5EF4-FFF2-40B4-BE49-F238E27FC236}">
                <a16:creationId xmlns:a16="http://schemas.microsoft.com/office/drawing/2014/main" id="{43D4893F-3FF6-9BE4-EA6D-A47033385A52}"/>
              </a:ext>
            </a:extLst>
          </p:cNvPr>
          <p:cNvSpPr txBox="1"/>
          <p:nvPr/>
        </p:nvSpPr>
        <p:spPr>
          <a:xfrm>
            <a:off x="362154" y="2050848"/>
            <a:ext cx="11258959" cy="113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</a:t>
            </a:r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Tests are written before code and 'passing' the tests is the critical driver of development.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3" name="文本框 68">
            <a:extLst>
              <a:ext uri="{FF2B5EF4-FFF2-40B4-BE49-F238E27FC236}">
                <a16:creationId xmlns:a16="http://schemas.microsoft.com/office/drawing/2014/main" id="{E08B7403-8986-877B-02FC-4B3273253A34}"/>
              </a:ext>
            </a:extLst>
          </p:cNvPr>
          <p:cNvSpPr txBox="1"/>
          <p:nvPr/>
        </p:nvSpPr>
        <p:spPr>
          <a:xfrm>
            <a:off x="362154" y="4801940"/>
            <a:ext cx="11258959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</a:t>
            </a:r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TDD was introduced as part of agile methods such as Extreme Programming. However, it can also be used in plan-driven development processes.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5" name="文本框 68">
            <a:extLst>
              <a:ext uri="{FF2B5EF4-FFF2-40B4-BE49-F238E27FC236}">
                <a16:creationId xmlns:a16="http://schemas.microsoft.com/office/drawing/2014/main" id="{600B82EF-200A-DC4F-3744-85BFDB6C4FF4}"/>
              </a:ext>
            </a:extLst>
          </p:cNvPr>
          <p:cNvSpPr txBox="1"/>
          <p:nvPr/>
        </p:nvSpPr>
        <p:spPr>
          <a:xfrm>
            <a:off x="362154" y="3153238"/>
            <a:ext cx="11258959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</a:t>
            </a:r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You develop code incrementally, along with a test for that increment. You don't move on to the next increment until the code that you have developed passes its test.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5535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88490" y="190511"/>
            <a:ext cx="120150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02 </a:t>
            </a:r>
            <a:r>
              <a:rPr lang="en-US" altLang="zh-CN" sz="4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Stages Of TDD</a:t>
            </a:r>
            <a:endParaRPr lang="zh-CN" altLang="en-US" sz="400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5" name="流程图: 接点 4"/>
          <p:cNvSpPr/>
          <p:nvPr/>
        </p:nvSpPr>
        <p:spPr>
          <a:xfrm>
            <a:off x="3599027" y="1442132"/>
            <a:ext cx="4964074" cy="4964074"/>
          </a:xfrm>
          <a:prstGeom prst="flowChartConnector">
            <a:avLst/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8" name="文本框 92"/>
          <p:cNvSpPr txBox="1"/>
          <p:nvPr/>
        </p:nvSpPr>
        <p:spPr>
          <a:xfrm>
            <a:off x="2313213" y="2449272"/>
            <a:ext cx="2219079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masis MT Pro Black" panose="02040A04050005020304" pitchFamily="18" charset="0"/>
                <a:cs typeface="Roboto Black" panose="02000000000000000000" charset="0"/>
              </a:rPr>
              <a:t>Making presentations powerful tools</a:t>
            </a:r>
            <a:endParaRPr lang="zh-CN" altLang="en-US" sz="1200" dirty="0">
              <a:solidFill>
                <a:schemeClr val="bg1"/>
              </a:solidFill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13212" y="2155256"/>
            <a:ext cx="2011658" cy="371513"/>
          </a:xfrm>
          <a:prstGeom prst="rect">
            <a:avLst/>
          </a:prstGeom>
        </p:spPr>
        <p:txBody>
          <a:bodyPr vert="horz" wrap="square" lIns="90000" tIns="46800" rIns="90000" bIns="4680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000"/>
              </a:spcAft>
              <a:buClrTx/>
              <a:buSzTx/>
              <a:buFont typeface="Roboto Black" panose="02000000000000000000" charset="0"/>
            </a:pPr>
            <a:r>
              <a:rPr lang="en-US" altLang="zh-CN" spc="150" dirty="0">
                <a:solidFill>
                  <a:schemeClr val="bg1"/>
                </a:solidFill>
                <a:uFillTx/>
                <a:latin typeface="Amasis MT Pro Black" panose="02040A04050005020304" pitchFamily="18" charset="0"/>
                <a:ea typeface="Roboto Black" panose="02000000000000000000" charset="0"/>
                <a:cs typeface="Manrope SemiBold" charset="0"/>
                <a:sym typeface="+mn-ea"/>
              </a:rPr>
              <a:t>Title here</a:t>
            </a:r>
            <a:endParaRPr lang="zh-CN" altLang="en-US" spc="150" dirty="0">
              <a:solidFill>
                <a:schemeClr val="bg1"/>
              </a:solidFill>
              <a:uFillTx/>
              <a:latin typeface="Amasis MT Pro Black" panose="02040A04050005020304" pitchFamily="18" charset="0"/>
              <a:ea typeface="Roboto Black" panose="02000000000000000000" charset="0"/>
              <a:cs typeface="Manrope SemiBold" charset="0"/>
              <a:sym typeface="+mn-ea"/>
            </a:endParaRPr>
          </a:p>
        </p:txBody>
      </p:sp>
      <p:sp>
        <p:nvSpPr>
          <p:cNvPr id="12" name="文本框 120"/>
          <p:cNvSpPr txBox="1"/>
          <p:nvPr/>
        </p:nvSpPr>
        <p:spPr>
          <a:xfrm>
            <a:off x="8321852" y="2455433"/>
            <a:ext cx="2219079" cy="61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masis MT Pro Black" panose="02040A04050005020304" pitchFamily="18" charset="0"/>
                <a:cs typeface="Roboto Black" panose="02000000000000000000" charset="0"/>
              </a:rPr>
              <a:t>Making presentations powerful tools</a:t>
            </a:r>
            <a:endParaRPr lang="zh-CN" altLang="en-US" sz="1200" dirty="0">
              <a:solidFill>
                <a:schemeClr val="bg1"/>
              </a:solidFill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21851" y="2161417"/>
            <a:ext cx="2011658" cy="371513"/>
          </a:xfrm>
          <a:prstGeom prst="rect">
            <a:avLst/>
          </a:prstGeom>
        </p:spPr>
        <p:txBody>
          <a:bodyPr vert="horz" wrap="square" lIns="90000" tIns="46800" rIns="90000" bIns="4680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000"/>
              </a:spcAft>
              <a:buClrTx/>
              <a:buSzTx/>
              <a:buFont typeface="Roboto Black" panose="02000000000000000000" charset="0"/>
            </a:pPr>
            <a:r>
              <a:rPr lang="en-US" altLang="zh-CN" spc="150" dirty="0">
                <a:solidFill>
                  <a:schemeClr val="bg1"/>
                </a:solidFill>
                <a:uFillTx/>
                <a:latin typeface="Amasis MT Pro Black" panose="02040A04050005020304" pitchFamily="18" charset="0"/>
                <a:ea typeface="Roboto Black" panose="02000000000000000000" charset="0"/>
                <a:cs typeface="Manrope SemiBold" charset="0"/>
                <a:sym typeface="+mn-ea"/>
              </a:rPr>
              <a:t>Title here</a:t>
            </a:r>
            <a:endParaRPr lang="zh-CN" altLang="en-US" spc="150" dirty="0">
              <a:solidFill>
                <a:schemeClr val="bg1"/>
              </a:solidFill>
              <a:uFillTx/>
              <a:latin typeface="Amasis MT Pro Black" panose="02040A04050005020304" pitchFamily="18" charset="0"/>
              <a:ea typeface="Roboto Black" panose="02000000000000000000" charset="0"/>
              <a:cs typeface="Manrope SemiBold" charset="0"/>
              <a:sym typeface="+mn-ea"/>
            </a:endParaRPr>
          </a:p>
        </p:txBody>
      </p:sp>
      <p:sp>
        <p:nvSpPr>
          <p:cNvPr id="20" name="文本框 148"/>
          <p:cNvSpPr txBox="1"/>
          <p:nvPr/>
        </p:nvSpPr>
        <p:spPr>
          <a:xfrm>
            <a:off x="8650696" y="4696418"/>
            <a:ext cx="2219079" cy="61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masis MT Pro Black" panose="02040A04050005020304" pitchFamily="18" charset="0"/>
                <a:cs typeface="Roboto Black" panose="02000000000000000000" charset="0"/>
              </a:rPr>
              <a:t>Making presentations powerful tools</a:t>
            </a:r>
            <a:endParaRPr lang="zh-CN" altLang="en-US" sz="1200" dirty="0">
              <a:solidFill>
                <a:schemeClr val="bg1"/>
              </a:solidFill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3" name="文本框 68">
            <a:extLst>
              <a:ext uri="{FF2B5EF4-FFF2-40B4-BE49-F238E27FC236}">
                <a16:creationId xmlns:a16="http://schemas.microsoft.com/office/drawing/2014/main" id="{5F53BBD1-847D-58C9-C4D1-0F27E9995739}"/>
              </a:ext>
            </a:extLst>
          </p:cNvPr>
          <p:cNvSpPr txBox="1"/>
          <p:nvPr/>
        </p:nvSpPr>
        <p:spPr>
          <a:xfrm>
            <a:off x="552779" y="1467765"/>
            <a:ext cx="10783812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01 </a:t>
            </a:r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Write test code for the feature you want to add to the system.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4" name="文本框 68">
            <a:extLst>
              <a:ext uri="{FF2B5EF4-FFF2-40B4-BE49-F238E27FC236}">
                <a16:creationId xmlns:a16="http://schemas.microsoft.com/office/drawing/2014/main" id="{D5C9392B-D74C-6D31-C62A-4CF2C34BE93D}"/>
              </a:ext>
            </a:extLst>
          </p:cNvPr>
          <p:cNvSpPr txBox="1"/>
          <p:nvPr/>
        </p:nvSpPr>
        <p:spPr>
          <a:xfrm>
            <a:off x="552779" y="3454018"/>
            <a:ext cx="10783812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03 </a:t>
            </a:r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production code.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6" name="文本框 68">
            <a:extLst>
              <a:ext uri="{FF2B5EF4-FFF2-40B4-BE49-F238E27FC236}">
                <a16:creationId xmlns:a16="http://schemas.microsoft.com/office/drawing/2014/main" id="{9D30DC19-617C-46E6-866D-B8DCF00A854F}"/>
              </a:ext>
            </a:extLst>
          </p:cNvPr>
          <p:cNvSpPr txBox="1"/>
          <p:nvPr/>
        </p:nvSpPr>
        <p:spPr>
          <a:xfrm>
            <a:off x="552779" y="2183893"/>
            <a:ext cx="10783812" cy="113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02 </a:t>
            </a:r>
            <a:r>
              <a:rPr lang="en-US" altLang="zh-CN" sz="2400" b="1" dirty="0"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The test fails and produces a red light because there is no 		executable code.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7" name="文本框 68">
            <a:extLst>
              <a:ext uri="{FF2B5EF4-FFF2-40B4-BE49-F238E27FC236}">
                <a16:creationId xmlns:a16="http://schemas.microsoft.com/office/drawing/2014/main" id="{04F833C4-E359-32FD-8F78-6129DF26F852}"/>
              </a:ext>
            </a:extLst>
          </p:cNvPr>
          <p:cNvSpPr txBox="1"/>
          <p:nvPr/>
        </p:nvSpPr>
        <p:spPr>
          <a:xfrm>
            <a:off x="552779" y="4170146"/>
            <a:ext cx="10783812" cy="113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04 </a:t>
            </a:r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Writing executive code production code, The test succeeds and a 	green light is produced indicating the test is successful.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10" name="文本框 68">
            <a:extLst>
              <a:ext uri="{FF2B5EF4-FFF2-40B4-BE49-F238E27FC236}">
                <a16:creationId xmlns:a16="http://schemas.microsoft.com/office/drawing/2014/main" id="{D383494D-8760-3555-35AD-69F0BC153C3F}"/>
              </a:ext>
            </a:extLst>
          </p:cNvPr>
          <p:cNvSpPr txBox="1"/>
          <p:nvPr/>
        </p:nvSpPr>
        <p:spPr>
          <a:xfrm>
            <a:off x="552779" y="5440271"/>
            <a:ext cx="10783812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05 </a:t>
            </a:r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Improve the code.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059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88490" y="190511"/>
            <a:ext cx="120150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03 </a:t>
            </a:r>
            <a:r>
              <a:rPr lang="en-US" altLang="zh-CN" sz="4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Architecture Of TDD</a:t>
            </a:r>
            <a:endParaRPr lang="zh-CN" altLang="en-US" sz="400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5" name="流程图: 接点 4"/>
          <p:cNvSpPr/>
          <p:nvPr/>
        </p:nvSpPr>
        <p:spPr>
          <a:xfrm>
            <a:off x="3599027" y="1442132"/>
            <a:ext cx="4964074" cy="4964074"/>
          </a:xfrm>
          <a:prstGeom prst="flowChartConnector">
            <a:avLst/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6385D5-CF24-D0F9-B47C-1A20EB65472C}"/>
              </a:ext>
            </a:extLst>
          </p:cNvPr>
          <p:cNvSpPr/>
          <p:nvPr/>
        </p:nvSpPr>
        <p:spPr>
          <a:xfrm>
            <a:off x="718175" y="1442132"/>
            <a:ext cx="2359322" cy="1042220"/>
          </a:xfrm>
          <a:prstGeom prst="roundRect">
            <a:avLst/>
          </a:prstGeom>
          <a:solidFill>
            <a:srgbClr val="F7997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New Functionality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BDA5E2-BE77-42B2-541A-BE01023EAD1F}"/>
              </a:ext>
            </a:extLst>
          </p:cNvPr>
          <p:cNvSpPr/>
          <p:nvPr/>
        </p:nvSpPr>
        <p:spPr>
          <a:xfrm>
            <a:off x="718175" y="3105281"/>
            <a:ext cx="2359322" cy="1042220"/>
          </a:xfrm>
          <a:prstGeom prst="roundRect">
            <a:avLst/>
          </a:prstGeom>
          <a:solidFill>
            <a:srgbClr val="F7997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Test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329684-577F-231F-64DB-F939915EDED4}"/>
              </a:ext>
            </a:extLst>
          </p:cNvPr>
          <p:cNvSpPr/>
          <p:nvPr/>
        </p:nvSpPr>
        <p:spPr>
          <a:xfrm>
            <a:off x="3859160" y="3105281"/>
            <a:ext cx="2236839" cy="1042220"/>
          </a:xfrm>
          <a:prstGeom prst="roundRect">
            <a:avLst/>
          </a:prstGeom>
          <a:solidFill>
            <a:srgbClr val="F7997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Test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215379-0349-3106-DBEE-94B1F1ACDD88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897836" y="2484352"/>
            <a:ext cx="0" cy="620929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41BB73-BEB1-3A9F-C329-F036301C1D6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3077497" y="3626391"/>
            <a:ext cx="781663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33F3D8-C146-7026-57AC-917EFEEF05C2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>
            <a:off x="6095999" y="3626391"/>
            <a:ext cx="1154074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CAA29BC2-2B0E-CDD7-D0F4-AD5909202FE0}"/>
              </a:ext>
            </a:extLst>
          </p:cNvPr>
          <p:cNvSpPr/>
          <p:nvPr/>
        </p:nvSpPr>
        <p:spPr>
          <a:xfrm>
            <a:off x="7250073" y="3020858"/>
            <a:ext cx="1455174" cy="1211066"/>
          </a:xfrm>
          <a:prstGeom prst="diamond">
            <a:avLst/>
          </a:prstGeom>
          <a:solidFill>
            <a:srgbClr val="F7997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383F6D9-0383-A927-CCE5-B195598CB2B9}"/>
              </a:ext>
            </a:extLst>
          </p:cNvPr>
          <p:cNvSpPr/>
          <p:nvPr/>
        </p:nvSpPr>
        <p:spPr>
          <a:xfrm>
            <a:off x="9717175" y="3105281"/>
            <a:ext cx="2113935" cy="1042220"/>
          </a:xfrm>
          <a:prstGeom prst="roundRect">
            <a:avLst/>
          </a:prstGeom>
          <a:solidFill>
            <a:srgbClr val="F7997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 Functionality And Refactor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336435-31C3-557C-154A-BEC340963C61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8705247" y="3626391"/>
            <a:ext cx="1011928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F45AE08-A805-901D-A0D8-493D0277F237}"/>
              </a:ext>
            </a:extLst>
          </p:cNvPr>
          <p:cNvSpPr txBox="1"/>
          <p:nvPr/>
        </p:nvSpPr>
        <p:spPr>
          <a:xfrm>
            <a:off x="8888361" y="33134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70DF22E-EEAA-0CD4-5117-998BF1122C95}"/>
              </a:ext>
            </a:extLst>
          </p:cNvPr>
          <p:cNvCxnSpPr>
            <a:cxnSpLocks/>
            <a:stCxn id="30" idx="2"/>
            <a:endCxn id="18" idx="2"/>
          </p:cNvCxnSpPr>
          <p:nvPr/>
        </p:nvCxnSpPr>
        <p:spPr>
          <a:xfrm rot="5400000">
            <a:off x="7875862" y="1249220"/>
            <a:ext cx="12700" cy="5796563"/>
          </a:xfrm>
          <a:prstGeom prst="bentConnector3">
            <a:avLst>
              <a:gd name="adj1" fmla="val 5593543"/>
            </a:avLst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42CB72A-D7F8-5DC7-6EE7-874CB44E3199}"/>
              </a:ext>
            </a:extLst>
          </p:cNvPr>
          <p:cNvCxnSpPr>
            <a:cxnSpLocks/>
            <a:stCxn id="29" idx="0"/>
            <a:endCxn id="14" idx="3"/>
          </p:cNvCxnSpPr>
          <p:nvPr/>
        </p:nvCxnSpPr>
        <p:spPr>
          <a:xfrm rot="16200000" flipV="1">
            <a:off x="4998771" y="41968"/>
            <a:ext cx="1057616" cy="4900163"/>
          </a:xfrm>
          <a:prstGeom prst="bentConnector2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4DF8C9D-3FA5-E17A-A111-1900484EF5FE}"/>
              </a:ext>
            </a:extLst>
          </p:cNvPr>
          <p:cNvSpPr txBox="1"/>
          <p:nvPr/>
        </p:nvSpPr>
        <p:spPr>
          <a:xfrm>
            <a:off x="5249297" y="158755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9753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88490" y="190511"/>
            <a:ext cx="120150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04 </a:t>
            </a:r>
            <a:r>
              <a:rPr lang="en-US" altLang="zh-CN" sz="4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Benefits Of TDD</a:t>
            </a:r>
            <a:endParaRPr lang="zh-CN" altLang="en-US" sz="400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5" name="流程图: 接点 4"/>
          <p:cNvSpPr/>
          <p:nvPr/>
        </p:nvSpPr>
        <p:spPr>
          <a:xfrm>
            <a:off x="3599027" y="1442132"/>
            <a:ext cx="4964074" cy="4964074"/>
          </a:xfrm>
          <a:prstGeom prst="flowChartConnector">
            <a:avLst/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8" name="文本框 92"/>
          <p:cNvSpPr txBox="1"/>
          <p:nvPr/>
        </p:nvSpPr>
        <p:spPr>
          <a:xfrm>
            <a:off x="552779" y="2634208"/>
            <a:ext cx="2219079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masis MT Pro Black" panose="02040A04050005020304" pitchFamily="18" charset="0"/>
                <a:cs typeface="Roboto Black" panose="02000000000000000000" charset="0"/>
              </a:rPr>
              <a:t>Making presentations powerful tools</a:t>
            </a:r>
            <a:endParaRPr lang="zh-CN" altLang="en-US" sz="1200" dirty="0">
              <a:solidFill>
                <a:schemeClr val="bg1"/>
              </a:solidFill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2779" y="2036458"/>
            <a:ext cx="2011658" cy="371513"/>
          </a:xfrm>
          <a:prstGeom prst="rect">
            <a:avLst/>
          </a:prstGeom>
        </p:spPr>
        <p:txBody>
          <a:bodyPr vert="horz" wrap="square" lIns="90000" tIns="46800" rIns="90000" bIns="4680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000"/>
              </a:spcAft>
              <a:buClrTx/>
              <a:buSzTx/>
              <a:buFont typeface="Roboto Black" panose="02000000000000000000" charset="0"/>
            </a:pPr>
            <a:r>
              <a:rPr lang="en-US" altLang="zh-CN" spc="150" dirty="0">
                <a:solidFill>
                  <a:schemeClr val="bg1"/>
                </a:solidFill>
                <a:uFillTx/>
                <a:latin typeface="Amasis MT Pro Black" panose="02040A04050005020304" pitchFamily="18" charset="0"/>
                <a:ea typeface="Roboto Black" panose="02000000000000000000" charset="0"/>
                <a:cs typeface="Manrope SemiBold" charset="0"/>
                <a:sym typeface="+mn-ea"/>
              </a:rPr>
              <a:t>Title here</a:t>
            </a:r>
            <a:endParaRPr lang="zh-CN" altLang="en-US" spc="150" dirty="0">
              <a:solidFill>
                <a:schemeClr val="bg1"/>
              </a:solidFill>
              <a:uFillTx/>
              <a:latin typeface="Amasis MT Pro Black" panose="02040A04050005020304" pitchFamily="18" charset="0"/>
              <a:ea typeface="Roboto Black" panose="02000000000000000000" charset="0"/>
              <a:cs typeface="Manrope SemiBold" charset="0"/>
              <a:sym typeface="+mn-ea"/>
            </a:endParaRPr>
          </a:p>
        </p:txBody>
      </p:sp>
      <p:sp>
        <p:nvSpPr>
          <p:cNvPr id="12" name="文本框 120"/>
          <p:cNvSpPr txBox="1"/>
          <p:nvPr/>
        </p:nvSpPr>
        <p:spPr>
          <a:xfrm>
            <a:off x="552779" y="3009660"/>
            <a:ext cx="2219079" cy="61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masis MT Pro Black" panose="02040A04050005020304" pitchFamily="18" charset="0"/>
                <a:cs typeface="Roboto Black" panose="02000000000000000000" charset="0"/>
              </a:rPr>
              <a:t>Making presentations powerful tools</a:t>
            </a:r>
            <a:endParaRPr lang="zh-CN" altLang="en-US" sz="1200" dirty="0">
              <a:solidFill>
                <a:schemeClr val="bg1"/>
              </a:solidFill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2779" y="2165753"/>
            <a:ext cx="2011658" cy="371513"/>
          </a:xfrm>
          <a:prstGeom prst="rect">
            <a:avLst/>
          </a:prstGeom>
        </p:spPr>
        <p:txBody>
          <a:bodyPr vert="horz" wrap="square" lIns="90000" tIns="46800" rIns="90000" bIns="4680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000"/>
              </a:spcAft>
              <a:buClrTx/>
              <a:buSzTx/>
              <a:buFont typeface="Roboto Black" panose="02000000000000000000" charset="0"/>
            </a:pPr>
            <a:r>
              <a:rPr lang="en-US" altLang="zh-CN" spc="150" dirty="0">
                <a:solidFill>
                  <a:schemeClr val="bg1"/>
                </a:solidFill>
                <a:uFillTx/>
                <a:latin typeface="Amasis MT Pro Black" panose="02040A04050005020304" pitchFamily="18" charset="0"/>
                <a:ea typeface="Roboto Black" panose="02000000000000000000" charset="0"/>
                <a:cs typeface="Manrope SemiBold" charset="0"/>
                <a:sym typeface="+mn-ea"/>
              </a:rPr>
              <a:t>Title here</a:t>
            </a:r>
            <a:endParaRPr lang="zh-CN" altLang="en-US" spc="150" dirty="0">
              <a:solidFill>
                <a:schemeClr val="bg1"/>
              </a:solidFill>
              <a:uFillTx/>
              <a:latin typeface="Amasis MT Pro Black" panose="02040A04050005020304" pitchFamily="18" charset="0"/>
              <a:ea typeface="Roboto Black" panose="02000000000000000000" charset="0"/>
              <a:cs typeface="Manrope SemiBold" charset="0"/>
              <a:sym typeface="+mn-ea"/>
            </a:endParaRPr>
          </a:p>
        </p:txBody>
      </p:sp>
      <p:sp>
        <p:nvSpPr>
          <p:cNvPr id="20" name="文本框 148"/>
          <p:cNvSpPr txBox="1"/>
          <p:nvPr/>
        </p:nvSpPr>
        <p:spPr>
          <a:xfrm>
            <a:off x="552779" y="4614543"/>
            <a:ext cx="2219079" cy="61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masis MT Pro Black" panose="02040A04050005020304" pitchFamily="18" charset="0"/>
                <a:cs typeface="Roboto Black" panose="02000000000000000000" charset="0"/>
              </a:rPr>
              <a:t>Making presentations powerful tools</a:t>
            </a:r>
            <a:endParaRPr lang="zh-CN" altLang="en-US" sz="1200" dirty="0">
              <a:solidFill>
                <a:schemeClr val="bg1"/>
              </a:solidFill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3" name="文本框 68">
            <a:extLst>
              <a:ext uri="{FF2B5EF4-FFF2-40B4-BE49-F238E27FC236}">
                <a16:creationId xmlns:a16="http://schemas.microsoft.com/office/drawing/2014/main" id="{5F53BBD1-847D-58C9-C4D1-0F27E9995739}"/>
              </a:ext>
            </a:extLst>
          </p:cNvPr>
          <p:cNvSpPr txBox="1"/>
          <p:nvPr/>
        </p:nvSpPr>
        <p:spPr>
          <a:xfrm>
            <a:off x="552779" y="1143301"/>
            <a:ext cx="10783812" cy="113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01 </a:t>
            </a:r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It is considered a complete documentation of the system and all 	system features.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4" name="文本框 68">
            <a:extLst>
              <a:ext uri="{FF2B5EF4-FFF2-40B4-BE49-F238E27FC236}">
                <a16:creationId xmlns:a16="http://schemas.microsoft.com/office/drawing/2014/main" id="{D5C9392B-D74C-6D31-C62A-4CF2C34BE93D}"/>
              </a:ext>
            </a:extLst>
          </p:cNvPr>
          <p:cNvSpPr txBox="1"/>
          <p:nvPr/>
        </p:nvSpPr>
        <p:spPr>
          <a:xfrm>
            <a:off x="552779" y="3401194"/>
            <a:ext cx="10980460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03 </a:t>
            </a:r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It gives high flexibility to rebuild the code, improve it, or add to 	it.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6" name="文本框 68">
            <a:extLst>
              <a:ext uri="{FF2B5EF4-FFF2-40B4-BE49-F238E27FC236}">
                <a16:creationId xmlns:a16="http://schemas.microsoft.com/office/drawing/2014/main" id="{9D30DC19-617C-46E6-866D-B8DCF00A854F}"/>
              </a:ext>
            </a:extLst>
          </p:cNvPr>
          <p:cNvSpPr txBox="1"/>
          <p:nvPr/>
        </p:nvSpPr>
        <p:spPr>
          <a:xfrm>
            <a:off x="552779" y="2549246"/>
            <a:ext cx="10783812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02 </a:t>
            </a:r>
            <a:r>
              <a:rPr lang="en-US" altLang="zh-CN" sz="2400" b="1" dirty="0"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Makes the code easier to read.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7" name="文本框 68">
            <a:extLst>
              <a:ext uri="{FF2B5EF4-FFF2-40B4-BE49-F238E27FC236}">
                <a16:creationId xmlns:a16="http://schemas.microsoft.com/office/drawing/2014/main" id="{04F833C4-E359-32FD-8F78-6129DF26F852}"/>
              </a:ext>
            </a:extLst>
          </p:cNvPr>
          <p:cNvSpPr txBox="1"/>
          <p:nvPr/>
        </p:nvSpPr>
        <p:spPr>
          <a:xfrm>
            <a:off x="552779" y="4253142"/>
            <a:ext cx="10783812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04 </a:t>
            </a:r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It gives the ability to add new features without causing problems.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10" name="文本框 68">
            <a:extLst>
              <a:ext uri="{FF2B5EF4-FFF2-40B4-BE49-F238E27FC236}">
                <a16:creationId xmlns:a16="http://schemas.microsoft.com/office/drawing/2014/main" id="{D383494D-8760-3555-35AD-69F0BC153C3F}"/>
              </a:ext>
            </a:extLst>
          </p:cNvPr>
          <p:cNvSpPr txBox="1"/>
          <p:nvPr/>
        </p:nvSpPr>
        <p:spPr>
          <a:xfrm>
            <a:off x="552779" y="5105091"/>
            <a:ext cx="10783812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05 </a:t>
            </a:r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Complete understanding and control of the system.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2965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b="1" kern="12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+mj-cs"/>
              </a:rPr>
              <a:t>05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b="1" kern="12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+mj-cs"/>
              </a:rPr>
              <a:t>Example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b="1" kern="12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+mj-cs"/>
              </a:rPr>
              <a:t>Of TDD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8F2369-8731-9948-76CD-6B14A6E5BA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09" t="7534" r="53451" b="43386"/>
          <a:stretch/>
        </p:blipFill>
        <p:spPr>
          <a:xfrm>
            <a:off x="5915441" y="653796"/>
            <a:ext cx="4571809" cy="5550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1045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矩形 4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799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pic>
          <p:nvPicPr>
            <p:cNvPr id="54" name="图形 53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 flipV="1">
              <a:off x="0" y="5132446"/>
              <a:ext cx="12192000" cy="1725554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311150" y="285750"/>
              <a:ext cx="11569700" cy="6286500"/>
            </a:xfrm>
            <a:prstGeom prst="rect">
              <a:avLst/>
            </a:prstGeom>
            <a:solidFill>
              <a:srgbClr val="FFF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 flipV="1">
              <a:off x="506284" y="493585"/>
              <a:ext cx="11179432" cy="701420"/>
              <a:chOff x="506284" y="5572649"/>
              <a:chExt cx="11179432" cy="701420"/>
            </a:xfrm>
          </p:grpSpPr>
          <p:pic>
            <p:nvPicPr>
              <p:cNvPr id="50" name="图形 49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6284" y="5572649"/>
                <a:ext cx="701419" cy="701419"/>
              </a:xfrm>
              <a:prstGeom prst="rect">
                <a:avLst/>
              </a:prstGeom>
            </p:spPr>
          </p:pic>
          <p:pic>
            <p:nvPicPr>
              <p:cNvPr id="51" name="图形 50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10984297" y="5572650"/>
                <a:ext cx="701419" cy="701419"/>
              </a:xfrm>
              <a:prstGeom prst="rect">
                <a:avLst/>
              </a:prstGeom>
            </p:spPr>
          </p:pic>
        </p:grpSp>
        <p:grpSp>
          <p:nvGrpSpPr>
            <p:cNvPr id="55" name="组合 54"/>
            <p:cNvGrpSpPr/>
            <p:nvPr/>
          </p:nvGrpSpPr>
          <p:grpSpPr>
            <a:xfrm>
              <a:off x="506284" y="5662995"/>
              <a:ext cx="11179432" cy="701420"/>
              <a:chOff x="506284" y="5572649"/>
              <a:chExt cx="11179432" cy="701420"/>
            </a:xfrm>
          </p:grpSpPr>
          <p:pic>
            <p:nvPicPr>
              <p:cNvPr id="56" name="图形 55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06284" y="5572649"/>
                <a:ext cx="701419" cy="701419"/>
              </a:xfrm>
              <a:prstGeom prst="rect">
                <a:avLst/>
              </a:prstGeom>
            </p:spPr>
          </p:pic>
          <p:pic>
            <p:nvPicPr>
              <p:cNvPr id="57" name="图形 56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10984297" y="5572650"/>
                <a:ext cx="701419" cy="701419"/>
              </a:xfrm>
              <a:prstGeom prst="rect">
                <a:avLst/>
              </a:prstGeom>
            </p:spPr>
          </p:pic>
        </p:grpSp>
      </p:grpSp>
      <p:sp>
        <p:nvSpPr>
          <p:cNvPr id="61" name="Oval 58"/>
          <p:cNvSpPr/>
          <p:nvPr/>
        </p:nvSpPr>
        <p:spPr>
          <a:xfrm>
            <a:off x="3046232" y="1514372"/>
            <a:ext cx="6099537" cy="3829256"/>
          </a:xfrm>
          <a:custGeom>
            <a:avLst/>
            <a:gdLst>
              <a:gd name="T0" fmla="*/ 2357 w 2416"/>
              <a:gd name="T1" fmla="*/ 389 h 1519"/>
              <a:gd name="T2" fmla="*/ 1236 w 2416"/>
              <a:gd name="T3" fmla="*/ 6 h 1519"/>
              <a:gd name="T4" fmla="*/ 1180 w 2416"/>
              <a:gd name="T5" fmla="*/ 6 h 1519"/>
              <a:gd name="T6" fmla="*/ 59 w 2416"/>
              <a:gd name="T7" fmla="*/ 389 h 1519"/>
              <a:gd name="T8" fmla="*/ 0 w 2416"/>
              <a:gd name="T9" fmla="*/ 471 h 1519"/>
              <a:gd name="T10" fmla="*/ 59 w 2416"/>
              <a:gd name="T11" fmla="*/ 553 h 1519"/>
              <a:gd name="T12" fmla="*/ 495 w 2416"/>
              <a:gd name="T13" fmla="*/ 701 h 1519"/>
              <a:gd name="T14" fmla="*/ 495 w 2416"/>
              <a:gd name="T15" fmla="*/ 1153 h 1519"/>
              <a:gd name="T16" fmla="*/ 517 w 2416"/>
              <a:gd name="T17" fmla="*/ 1211 h 1519"/>
              <a:gd name="T18" fmla="*/ 1213 w 2416"/>
              <a:gd name="T19" fmla="*/ 1519 h 1519"/>
              <a:gd name="T20" fmla="*/ 1898 w 2416"/>
              <a:gd name="T21" fmla="*/ 1223 h 1519"/>
              <a:gd name="T22" fmla="*/ 1921 w 2416"/>
              <a:gd name="T23" fmla="*/ 1164 h 1519"/>
              <a:gd name="T24" fmla="*/ 1921 w 2416"/>
              <a:gd name="T25" fmla="*/ 702 h 1519"/>
              <a:gd name="T26" fmla="*/ 2101 w 2416"/>
              <a:gd name="T27" fmla="*/ 640 h 1519"/>
              <a:gd name="T28" fmla="*/ 2101 w 2416"/>
              <a:gd name="T29" fmla="*/ 858 h 1519"/>
              <a:gd name="T30" fmla="*/ 2068 w 2416"/>
              <a:gd name="T31" fmla="*/ 926 h 1519"/>
              <a:gd name="T32" fmla="*/ 2068 w 2416"/>
              <a:gd name="T33" fmla="*/ 1138 h 1519"/>
              <a:gd name="T34" fmla="*/ 2155 w 2416"/>
              <a:gd name="T35" fmla="*/ 1224 h 1519"/>
              <a:gd name="T36" fmla="*/ 2241 w 2416"/>
              <a:gd name="T37" fmla="*/ 1138 h 1519"/>
              <a:gd name="T38" fmla="*/ 2241 w 2416"/>
              <a:gd name="T39" fmla="*/ 926 h 1519"/>
              <a:gd name="T40" fmla="*/ 2208 w 2416"/>
              <a:gd name="T41" fmla="*/ 858 h 1519"/>
              <a:gd name="T42" fmla="*/ 2208 w 2416"/>
              <a:gd name="T43" fmla="*/ 604 h 1519"/>
              <a:gd name="T44" fmla="*/ 2357 w 2416"/>
              <a:gd name="T45" fmla="*/ 553 h 1519"/>
              <a:gd name="T46" fmla="*/ 2416 w 2416"/>
              <a:gd name="T47" fmla="*/ 471 h 1519"/>
              <a:gd name="T48" fmla="*/ 2357 w 2416"/>
              <a:gd name="T49" fmla="*/ 389 h 1519"/>
              <a:gd name="T50" fmla="*/ 1748 w 2416"/>
              <a:gd name="T51" fmla="*/ 1128 h 1519"/>
              <a:gd name="T52" fmla="*/ 1213 w 2416"/>
              <a:gd name="T53" fmla="*/ 1345 h 1519"/>
              <a:gd name="T54" fmla="*/ 668 w 2416"/>
              <a:gd name="T55" fmla="*/ 1118 h 1519"/>
              <a:gd name="T56" fmla="*/ 668 w 2416"/>
              <a:gd name="T57" fmla="*/ 760 h 1519"/>
              <a:gd name="T58" fmla="*/ 1183 w 2416"/>
              <a:gd name="T59" fmla="*/ 935 h 1519"/>
              <a:gd name="T60" fmla="*/ 1211 w 2416"/>
              <a:gd name="T61" fmla="*/ 939 h 1519"/>
              <a:gd name="T62" fmla="*/ 1239 w 2416"/>
              <a:gd name="T63" fmla="*/ 935 h 1519"/>
              <a:gd name="T64" fmla="*/ 1748 w 2416"/>
              <a:gd name="T65" fmla="*/ 761 h 1519"/>
              <a:gd name="T66" fmla="*/ 1748 w 2416"/>
              <a:gd name="T67" fmla="*/ 1128 h 1519"/>
              <a:gd name="T68" fmla="*/ 1210 w 2416"/>
              <a:gd name="T69" fmla="*/ 761 h 1519"/>
              <a:gd name="T70" fmla="*/ 356 w 2416"/>
              <a:gd name="T71" fmla="*/ 470 h 1519"/>
              <a:gd name="T72" fmla="*/ 1208 w 2416"/>
              <a:gd name="T73" fmla="*/ 180 h 1519"/>
              <a:gd name="T74" fmla="*/ 2061 w 2416"/>
              <a:gd name="T75" fmla="*/ 471 h 1519"/>
              <a:gd name="T76" fmla="*/ 1210 w 2416"/>
              <a:gd name="T77" fmla="*/ 761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16" h="1519">
                <a:moveTo>
                  <a:pt x="2357" y="389"/>
                </a:moveTo>
                <a:lnTo>
                  <a:pt x="1236" y="6"/>
                </a:lnTo>
                <a:cubicBezTo>
                  <a:pt x="1218" y="0"/>
                  <a:pt x="1198" y="0"/>
                  <a:pt x="1180" y="6"/>
                </a:cubicBezTo>
                <a:lnTo>
                  <a:pt x="59" y="389"/>
                </a:lnTo>
                <a:cubicBezTo>
                  <a:pt x="24" y="400"/>
                  <a:pt x="0" y="433"/>
                  <a:pt x="0" y="471"/>
                </a:cubicBezTo>
                <a:cubicBezTo>
                  <a:pt x="0" y="508"/>
                  <a:pt x="24" y="541"/>
                  <a:pt x="59" y="553"/>
                </a:cubicBezTo>
                <a:lnTo>
                  <a:pt x="495" y="701"/>
                </a:lnTo>
                <a:lnTo>
                  <a:pt x="495" y="1153"/>
                </a:lnTo>
                <a:cubicBezTo>
                  <a:pt x="495" y="1174"/>
                  <a:pt x="503" y="1195"/>
                  <a:pt x="517" y="1211"/>
                </a:cubicBezTo>
                <a:cubicBezTo>
                  <a:pt x="695" y="1406"/>
                  <a:pt x="949" y="1519"/>
                  <a:pt x="1213" y="1519"/>
                </a:cubicBezTo>
                <a:cubicBezTo>
                  <a:pt x="1475" y="1519"/>
                  <a:pt x="1718" y="1414"/>
                  <a:pt x="1898" y="1223"/>
                </a:cubicBezTo>
                <a:cubicBezTo>
                  <a:pt x="1913" y="1207"/>
                  <a:pt x="1921" y="1186"/>
                  <a:pt x="1921" y="1164"/>
                </a:cubicBezTo>
                <a:lnTo>
                  <a:pt x="1921" y="702"/>
                </a:lnTo>
                <a:lnTo>
                  <a:pt x="2101" y="640"/>
                </a:lnTo>
                <a:lnTo>
                  <a:pt x="2101" y="858"/>
                </a:lnTo>
                <a:cubicBezTo>
                  <a:pt x="2081" y="874"/>
                  <a:pt x="2068" y="898"/>
                  <a:pt x="2068" y="926"/>
                </a:cubicBezTo>
                <a:lnTo>
                  <a:pt x="2068" y="1138"/>
                </a:lnTo>
                <a:cubicBezTo>
                  <a:pt x="2068" y="1185"/>
                  <a:pt x="2107" y="1224"/>
                  <a:pt x="2155" y="1224"/>
                </a:cubicBezTo>
                <a:cubicBezTo>
                  <a:pt x="2203" y="1224"/>
                  <a:pt x="2241" y="1185"/>
                  <a:pt x="2241" y="1138"/>
                </a:cubicBezTo>
                <a:lnTo>
                  <a:pt x="2241" y="926"/>
                </a:lnTo>
                <a:cubicBezTo>
                  <a:pt x="2241" y="898"/>
                  <a:pt x="2228" y="874"/>
                  <a:pt x="2208" y="858"/>
                </a:cubicBezTo>
                <a:lnTo>
                  <a:pt x="2208" y="604"/>
                </a:lnTo>
                <a:lnTo>
                  <a:pt x="2357" y="553"/>
                </a:lnTo>
                <a:cubicBezTo>
                  <a:pt x="2393" y="541"/>
                  <a:pt x="2416" y="508"/>
                  <a:pt x="2416" y="471"/>
                </a:cubicBezTo>
                <a:cubicBezTo>
                  <a:pt x="2416" y="433"/>
                  <a:pt x="2392" y="400"/>
                  <a:pt x="2357" y="389"/>
                </a:cubicBezTo>
                <a:close/>
                <a:moveTo>
                  <a:pt x="1748" y="1128"/>
                </a:moveTo>
                <a:cubicBezTo>
                  <a:pt x="1604" y="1268"/>
                  <a:pt x="1415" y="1345"/>
                  <a:pt x="1213" y="1345"/>
                </a:cubicBezTo>
                <a:cubicBezTo>
                  <a:pt x="1009" y="1345"/>
                  <a:pt x="812" y="1263"/>
                  <a:pt x="668" y="1118"/>
                </a:cubicBezTo>
                <a:lnTo>
                  <a:pt x="668" y="760"/>
                </a:lnTo>
                <a:lnTo>
                  <a:pt x="1183" y="935"/>
                </a:lnTo>
                <a:cubicBezTo>
                  <a:pt x="1192" y="938"/>
                  <a:pt x="1201" y="939"/>
                  <a:pt x="1211" y="939"/>
                </a:cubicBezTo>
                <a:cubicBezTo>
                  <a:pt x="1220" y="939"/>
                  <a:pt x="1229" y="938"/>
                  <a:pt x="1239" y="935"/>
                </a:cubicBezTo>
                <a:lnTo>
                  <a:pt x="1748" y="761"/>
                </a:lnTo>
                <a:lnTo>
                  <a:pt x="1748" y="1128"/>
                </a:lnTo>
                <a:close/>
                <a:moveTo>
                  <a:pt x="1210" y="761"/>
                </a:moveTo>
                <a:lnTo>
                  <a:pt x="356" y="470"/>
                </a:lnTo>
                <a:lnTo>
                  <a:pt x="1208" y="180"/>
                </a:lnTo>
                <a:lnTo>
                  <a:pt x="2061" y="471"/>
                </a:lnTo>
                <a:lnTo>
                  <a:pt x="1210" y="761"/>
                </a:lnTo>
                <a:close/>
              </a:path>
            </a:pathLst>
          </a:custGeom>
          <a:solidFill>
            <a:srgbClr val="FEF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46150" y="304186"/>
            <a:ext cx="102997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Part 04</a:t>
            </a:r>
            <a:endParaRPr lang="zh-CN" altLang="en-US" sz="8800" dirty="0">
              <a:solidFill>
                <a:srgbClr val="F79976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2" name="矩形 69">
            <a:extLst>
              <a:ext uri="{FF2B5EF4-FFF2-40B4-BE49-F238E27FC236}">
                <a16:creationId xmlns:a16="http://schemas.microsoft.com/office/drawing/2014/main" id="{2E0976F4-4466-8745-1DD0-EEE122CB8B85}"/>
              </a:ext>
            </a:extLst>
          </p:cNvPr>
          <p:cNvSpPr/>
          <p:nvPr/>
        </p:nvSpPr>
        <p:spPr>
          <a:xfrm>
            <a:off x="311151" y="1597316"/>
            <a:ext cx="115696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SOLID Principles</a:t>
            </a:r>
            <a:endParaRPr lang="zh-CN" altLang="en-US" sz="400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6" name="流程图: 接点 34">
            <a:extLst>
              <a:ext uri="{FF2B5EF4-FFF2-40B4-BE49-F238E27FC236}">
                <a16:creationId xmlns:a16="http://schemas.microsoft.com/office/drawing/2014/main" id="{BA730DA5-74EE-96E2-4BEB-163DB983281D}"/>
              </a:ext>
            </a:extLst>
          </p:cNvPr>
          <p:cNvSpPr/>
          <p:nvPr/>
        </p:nvSpPr>
        <p:spPr>
          <a:xfrm>
            <a:off x="6242796" y="2506991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-02-</a:t>
            </a:r>
            <a:endParaRPr lang="zh-CN" altLang="en-US" sz="1200" b="1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7" name="流程图: 接点 34">
            <a:extLst>
              <a:ext uri="{FF2B5EF4-FFF2-40B4-BE49-F238E27FC236}">
                <a16:creationId xmlns:a16="http://schemas.microsoft.com/office/drawing/2014/main" id="{3015F06F-4C00-6EF5-414A-DF53FD36F5EC}"/>
              </a:ext>
            </a:extLst>
          </p:cNvPr>
          <p:cNvSpPr/>
          <p:nvPr/>
        </p:nvSpPr>
        <p:spPr>
          <a:xfrm>
            <a:off x="6242796" y="3397275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-04-</a:t>
            </a:r>
          </a:p>
        </p:txBody>
      </p:sp>
      <p:sp>
        <p:nvSpPr>
          <p:cNvPr id="8" name="流程图: 接点 34">
            <a:extLst>
              <a:ext uri="{FF2B5EF4-FFF2-40B4-BE49-F238E27FC236}">
                <a16:creationId xmlns:a16="http://schemas.microsoft.com/office/drawing/2014/main" id="{B12215DC-37D6-244B-7911-DBB5AAA0B6E0}"/>
              </a:ext>
            </a:extLst>
          </p:cNvPr>
          <p:cNvSpPr/>
          <p:nvPr/>
        </p:nvSpPr>
        <p:spPr>
          <a:xfrm>
            <a:off x="858698" y="4259219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-05-</a:t>
            </a:r>
            <a:endParaRPr lang="zh-CN" altLang="en-US" sz="1200" b="1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9" name="流程图: 接点 34">
            <a:extLst>
              <a:ext uri="{FF2B5EF4-FFF2-40B4-BE49-F238E27FC236}">
                <a16:creationId xmlns:a16="http://schemas.microsoft.com/office/drawing/2014/main" id="{554218F9-9F15-6EBA-5A58-982D4B0DEA03}"/>
              </a:ext>
            </a:extLst>
          </p:cNvPr>
          <p:cNvSpPr/>
          <p:nvPr/>
        </p:nvSpPr>
        <p:spPr>
          <a:xfrm>
            <a:off x="858698" y="2527010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-01-</a:t>
            </a:r>
            <a:endParaRPr lang="zh-CN" altLang="en-US" sz="1200" b="1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10" name="流程图: 接点 34">
            <a:extLst>
              <a:ext uri="{FF2B5EF4-FFF2-40B4-BE49-F238E27FC236}">
                <a16:creationId xmlns:a16="http://schemas.microsoft.com/office/drawing/2014/main" id="{10535605-0911-A4AE-EC8A-55B85C2E9A10}"/>
              </a:ext>
            </a:extLst>
          </p:cNvPr>
          <p:cNvSpPr/>
          <p:nvPr/>
        </p:nvSpPr>
        <p:spPr>
          <a:xfrm>
            <a:off x="858698" y="3382918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-03-</a:t>
            </a:r>
            <a:endParaRPr lang="zh-CN" altLang="en-US" sz="1200" b="1" dirty="0">
              <a:solidFill>
                <a:schemeClr val="bg1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11" name="文本框 25">
            <a:extLst>
              <a:ext uri="{FF2B5EF4-FFF2-40B4-BE49-F238E27FC236}">
                <a16:creationId xmlns:a16="http://schemas.microsoft.com/office/drawing/2014/main" id="{17BB07CD-AFD5-8042-F04D-BD8B4B944102}"/>
              </a:ext>
            </a:extLst>
          </p:cNvPr>
          <p:cNvSpPr txBox="1"/>
          <p:nvPr/>
        </p:nvSpPr>
        <p:spPr>
          <a:xfrm>
            <a:off x="1566622" y="3502967"/>
            <a:ext cx="421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526AAB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Open-Closed Principle</a:t>
            </a:r>
            <a:endParaRPr lang="zh-CN" altLang="en-US" sz="185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12" name="文本框 25">
            <a:extLst>
              <a:ext uri="{FF2B5EF4-FFF2-40B4-BE49-F238E27FC236}">
                <a16:creationId xmlns:a16="http://schemas.microsoft.com/office/drawing/2014/main" id="{B46CCA97-E827-5930-FE46-9376C0BAB75E}"/>
              </a:ext>
            </a:extLst>
          </p:cNvPr>
          <p:cNvSpPr txBox="1"/>
          <p:nvPr/>
        </p:nvSpPr>
        <p:spPr>
          <a:xfrm>
            <a:off x="7039210" y="2668529"/>
            <a:ext cx="421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526AAB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Single Responsibility Principle</a:t>
            </a:r>
            <a:endParaRPr lang="zh-CN" altLang="en-US" sz="185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13" name="文本框 25">
            <a:extLst>
              <a:ext uri="{FF2B5EF4-FFF2-40B4-BE49-F238E27FC236}">
                <a16:creationId xmlns:a16="http://schemas.microsoft.com/office/drawing/2014/main" id="{4BD89A1B-9BC7-AD2F-9559-48B082000908}"/>
              </a:ext>
            </a:extLst>
          </p:cNvPr>
          <p:cNvSpPr txBox="1"/>
          <p:nvPr/>
        </p:nvSpPr>
        <p:spPr>
          <a:xfrm>
            <a:off x="7039210" y="3550257"/>
            <a:ext cx="421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>
                <a:solidFill>
                  <a:srgbClr val="526AAB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Liskov</a:t>
            </a:r>
            <a:r>
              <a:rPr lang="en-US" altLang="zh-CN" sz="2000" dirty="0">
                <a:solidFill>
                  <a:srgbClr val="526AAB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 Substitution Principle</a:t>
            </a:r>
            <a:endParaRPr lang="en-US" altLang="zh-CN" sz="185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14" name="文本框 25">
            <a:extLst>
              <a:ext uri="{FF2B5EF4-FFF2-40B4-BE49-F238E27FC236}">
                <a16:creationId xmlns:a16="http://schemas.microsoft.com/office/drawing/2014/main" id="{E6748F09-E22C-CF4B-B841-86BF50E63417}"/>
              </a:ext>
            </a:extLst>
          </p:cNvPr>
          <p:cNvSpPr txBox="1"/>
          <p:nvPr/>
        </p:nvSpPr>
        <p:spPr>
          <a:xfrm>
            <a:off x="1566622" y="4404784"/>
            <a:ext cx="468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Interface Segregation Principle</a:t>
            </a:r>
            <a:endParaRPr lang="en-US" altLang="zh-CN" sz="185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15" name="文本框 25">
            <a:extLst>
              <a:ext uri="{FF2B5EF4-FFF2-40B4-BE49-F238E27FC236}">
                <a16:creationId xmlns:a16="http://schemas.microsoft.com/office/drawing/2014/main" id="{F8F46F92-5599-6EA9-9AB0-EE086DBD0E89}"/>
              </a:ext>
            </a:extLst>
          </p:cNvPr>
          <p:cNvSpPr txBox="1"/>
          <p:nvPr/>
        </p:nvSpPr>
        <p:spPr>
          <a:xfrm>
            <a:off x="1566622" y="2672177"/>
            <a:ext cx="4460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SOLID</a:t>
            </a:r>
            <a:r>
              <a:rPr lang="en-US" altLang="zh-CN" sz="185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Definition</a:t>
            </a:r>
            <a:endParaRPr lang="zh-CN" altLang="en-US" sz="185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3" name="流程图: 接点 34">
            <a:extLst>
              <a:ext uri="{FF2B5EF4-FFF2-40B4-BE49-F238E27FC236}">
                <a16:creationId xmlns:a16="http://schemas.microsoft.com/office/drawing/2014/main" id="{6F87E744-B3BB-C875-2672-2058782B2BB5}"/>
              </a:ext>
            </a:extLst>
          </p:cNvPr>
          <p:cNvSpPr/>
          <p:nvPr/>
        </p:nvSpPr>
        <p:spPr>
          <a:xfrm>
            <a:off x="6254219" y="4257861"/>
            <a:ext cx="701419" cy="701419"/>
          </a:xfrm>
          <a:prstGeom prst="flowChartConnector">
            <a:avLst/>
          </a:prstGeom>
          <a:solidFill>
            <a:srgbClr val="F79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bg1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-06-</a:t>
            </a:r>
          </a:p>
        </p:txBody>
      </p:sp>
      <p:sp>
        <p:nvSpPr>
          <p:cNvPr id="4" name="文本框 25">
            <a:extLst>
              <a:ext uri="{FF2B5EF4-FFF2-40B4-BE49-F238E27FC236}">
                <a16:creationId xmlns:a16="http://schemas.microsoft.com/office/drawing/2014/main" id="{6BDB07FB-F10D-4DD8-EEB8-8D1BB7B56F78}"/>
              </a:ext>
            </a:extLst>
          </p:cNvPr>
          <p:cNvSpPr txBox="1"/>
          <p:nvPr/>
        </p:nvSpPr>
        <p:spPr>
          <a:xfrm>
            <a:off x="7050632" y="4410843"/>
            <a:ext cx="4452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526AAB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Dependency Inversion Principle</a:t>
            </a:r>
            <a:endParaRPr lang="en-US" altLang="zh-CN" sz="185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1886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88490" y="190511"/>
            <a:ext cx="120150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01 </a:t>
            </a:r>
            <a:r>
              <a:rPr lang="en-US" altLang="zh-CN" sz="4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SOLID Definition</a:t>
            </a:r>
            <a:endParaRPr lang="zh-CN" altLang="en-US" sz="400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5" name="流程图: 接点 4"/>
          <p:cNvSpPr/>
          <p:nvPr/>
        </p:nvSpPr>
        <p:spPr>
          <a:xfrm>
            <a:off x="3599027" y="1442132"/>
            <a:ext cx="4964074" cy="4964074"/>
          </a:xfrm>
          <a:prstGeom prst="flowChartConnector">
            <a:avLst/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8" name="文本框 92"/>
          <p:cNvSpPr txBox="1"/>
          <p:nvPr/>
        </p:nvSpPr>
        <p:spPr>
          <a:xfrm>
            <a:off x="552779" y="2634208"/>
            <a:ext cx="2219079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masis MT Pro Black" panose="02040A04050005020304" pitchFamily="18" charset="0"/>
                <a:cs typeface="Roboto Black" panose="02000000000000000000" charset="0"/>
              </a:rPr>
              <a:t>Making presentations powerful tools</a:t>
            </a:r>
            <a:endParaRPr lang="zh-CN" altLang="en-US" sz="1200" dirty="0">
              <a:solidFill>
                <a:schemeClr val="bg1"/>
              </a:solidFill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2779" y="2036458"/>
            <a:ext cx="2011658" cy="371513"/>
          </a:xfrm>
          <a:prstGeom prst="rect">
            <a:avLst/>
          </a:prstGeom>
        </p:spPr>
        <p:txBody>
          <a:bodyPr vert="horz" wrap="square" lIns="90000" tIns="46800" rIns="90000" bIns="4680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000"/>
              </a:spcAft>
              <a:buClrTx/>
              <a:buSzTx/>
              <a:buFont typeface="Roboto Black" panose="02000000000000000000" charset="0"/>
            </a:pPr>
            <a:r>
              <a:rPr lang="en-US" altLang="zh-CN" spc="150" dirty="0">
                <a:solidFill>
                  <a:schemeClr val="bg1"/>
                </a:solidFill>
                <a:uFillTx/>
                <a:latin typeface="Amasis MT Pro Black" panose="02040A04050005020304" pitchFamily="18" charset="0"/>
                <a:ea typeface="Roboto Black" panose="02000000000000000000" charset="0"/>
                <a:cs typeface="Manrope SemiBold" charset="0"/>
                <a:sym typeface="+mn-ea"/>
              </a:rPr>
              <a:t>Title here</a:t>
            </a:r>
            <a:endParaRPr lang="zh-CN" altLang="en-US" spc="150" dirty="0">
              <a:solidFill>
                <a:schemeClr val="bg1"/>
              </a:solidFill>
              <a:uFillTx/>
              <a:latin typeface="Amasis MT Pro Black" panose="02040A04050005020304" pitchFamily="18" charset="0"/>
              <a:ea typeface="Roboto Black" panose="02000000000000000000" charset="0"/>
              <a:cs typeface="Manrope SemiBold" charset="0"/>
              <a:sym typeface="+mn-ea"/>
            </a:endParaRPr>
          </a:p>
        </p:txBody>
      </p:sp>
      <p:sp>
        <p:nvSpPr>
          <p:cNvPr id="12" name="文本框 120"/>
          <p:cNvSpPr txBox="1"/>
          <p:nvPr/>
        </p:nvSpPr>
        <p:spPr>
          <a:xfrm>
            <a:off x="552779" y="3009660"/>
            <a:ext cx="2219079" cy="61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masis MT Pro Black" panose="02040A04050005020304" pitchFamily="18" charset="0"/>
                <a:cs typeface="Roboto Black" panose="02000000000000000000" charset="0"/>
              </a:rPr>
              <a:t>Making presentations powerful tools</a:t>
            </a:r>
            <a:endParaRPr lang="zh-CN" altLang="en-US" sz="1200" dirty="0">
              <a:solidFill>
                <a:schemeClr val="bg1"/>
              </a:solidFill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2779" y="2165753"/>
            <a:ext cx="2011658" cy="371513"/>
          </a:xfrm>
          <a:prstGeom prst="rect">
            <a:avLst/>
          </a:prstGeom>
        </p:spPr>
        <p:txBody>
          <a:bodyPr vert="horz" wrap="square" lIns="90000" tIns="46800" rIns="90000" bIns="4680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000"/>
              </a:spcAft>
              <a:buClrTx/>
              <a:buSzTx/>
              <a:buFont typeface="Roboto Black" panose="02000000000000000000" charset="0"/>
            </a:pPr>
            <a:r>
              <a:rPr lang="en-US" altLang="zh-CN" spc="150" dirty="0">
                <a:solidFill>
                  <a:schemeClr val="bg1"/>
                </a:solidFill>
                <a:uFillTx/>
                <a:latin typeface="Amasis MT Pro Black" panose="02040A04050005020304" pitchFamily="18" charset="0"/>
                <a:ea typeface="Roboto Black" panose="02000000000000000000" charset="0"/>
                <a:cs typeface="Manrope SemiBold" charset="0"/>
                <a:sym typeface="+mn-ea"/>
              </a:rPr>
              <a:t>Title here</a:t>
            </a:r>
            <a:endParaRPr lang="zh-CN" altLang="en-US" spc="150" dirty="0">
              <a:solidFill>
                <a:schemeClr val="bg1"/>
              </a:solidFill>
              <a:uFillTx/>
              <a:latin typeface="Amasis MT Pro Black" panose="02040A04050005020304" pitchFamily="18" charset="0"/>
              <a:ea typeface="Roboto Black" panose="02000000000000000000" charset="0"/>
              <a:cs typeface="Manrope SemiBold" charset="0"/>
              <a:sym typeface="+mn-ea"/>
            </a:endParaRPr>
          </a:p>
        </p:txBody>
      </p:sp>
      <p:sp>
        <p:nvSpPr>
          <p:cNvPr id="20" name="文本框 148"/>
          <p:cNvSpPr txBox="1"/>
          <p:nvPr/>
        </p:nvSpPr>
        <p:spPr>
          <a:xfrm>
            <a:off x="552779" y="4614543"/>
            <a:ext cx="2219079" cy="61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masis MT Pro Black" panose="02040A04050005020304" pitchFamily="18" charset="0"/>
                <a:cs typeface="Roboto Black" panose="02000000000000000000" charset="0"/>
              </a:rPr>
              <a:t>Making presentations powerful tools</a:t>
            </a:r>
            <a:endParaRPr lang="zh-CN" altLang="en-US" sz="1200" dirty="0">
              <a:solidFill>
                <a:schemeClr val="bg1"/>
              </a:solidFill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3" name="文本框 68">
            <a:extLst>
              <a:ext uri="{FF2B5EF4-FFF2-40B4-BE49-F238E27FC236}">
                <a16:creationId xmlns:a16="http://schemas.microsoft.com/office/drawing/2014/main" id="{5F53BBD1-847D-58C9-C4D1-0F27E9995739}"/>
              </a:ext>
            </a:extLst>
          </p:cNvPr>
          <p:cNvSpPr txBox="1"/>
          <p:nvPr/>
        </p:nvSpPr>
        <p:spPr>
          <a:xfrm>
            <a:off x="404209" y="871637"/>
            <a:ext cx="11383582" cy="556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</a:t>
            </a:r>
            <a:r>
              <a:rPr lang="en-US" altLang="zh-CN" sz="2400" b="1" dirty="0"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SOLID is a popular set of design principles that are used in object-oriented software development.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altLang="zh-CN" sz="2400" b="1" dirty="0"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</a:t>
            </a:r>
            <a:r>
              <a:rPr lang="en-US" altLang="zh-CN" sz="2400" b="1" dirty="0"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SOLID is an acronym that stands for five key design principles.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b="1" i="0" dirty="0">
                <a:solidFill>
                  <a:srgbClr val="526AAB"/>
                </a:solidFill>
                <a:effectLst/>
                <a:latin typeface="Amasis MT Pro Black" panose="02040A04050005020304" pitchFamily="18" charset="0"/>
              </a:rPr>
              <a:t>	S</a:t>
            </a:r>
            <a:r>
              <a:rPr lang="en-US" sz="2400" b="0" i="0" dirty="0">
                <a:solidFill>
                  <a:srgbClr val="526AAB"/>
                </a:solidFill>
                <a:effectLst/>
                <a:latin typeface="Amasis MT Pro Black" panose="02040A04050005020304" pitchFamily="18" charset="0"/>
              </a:rPr>
              <a:t>ingle Responsibility Principle (SRP)</a:t>
            </a:r>
          </a:p>
          <a:p>
            <a:pPr marL="1371600" lvl="2" indent="-457200" fontAlgn="base">
              <a:buFont typeface="+mj-lt"/>
              <a:buAutoNum type="arabicPeriod"/>
            </a:pPr>
            <a:r>
              <a:rPr lang="en-US" sz="2400" b="1" i="0" dirty="0">
                <a:solidFill>
                  <a:srgbClr val="F79976"/>
                </a:solidFill>
                <a:effectLst/>
                <a:latin typeface="Amasis MT Pro Black" panose="02040A04050005020304" pitchFamily="18" charset="0"/>
              </a:rPr>
              <a:t>	O</a:t>
            </a:r>
            <a:r>
              <a:rPr lang="en-US" sz="2400" b="0" i="0" dirty="0">
                <a:solidFill>
                  <a:srgbClr val="F79976"/>
                </a:solidFill>
                <a:effectLst/>
                <a:latin typeface="Amasis MT Pro Black" panose="02040A04050005020304" pitchFamily="18" charset="0"/>
              </a:rPr>
              <a:t>pen-Closed Principle (OCP)</a:t>
            </a:r>
          </a:p>
          <a:p>
            <a:pPr marL="1371600" lvl="2" indent="-457200" fontAlgn="base">
              <a:buFont typeface="+mj-lt"/>
              <a:buAutoNum type="arabicPeriod"/>
            </a:pP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masis MT Pro Black" panose="02040A04050005020304" pitchFamily="18" charset="0"/>
              </a:rPr>
              <a:t>	</a:t>
            </a:r>
            <a:r>
              <a:rPr lang="en-US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masis MT Pro Black" panose="02040A04050005020304" pitchFamily="18" charset="0"/>
              </a:rPr>
              <a:t>L</a:t>
            </a:r>
            <a:r>
              <a:rPr lang="en-US" sz="2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masis MT Pro Black" panose="02040A04050005020304" pitchFamily="18" charset="0"/>
              </a:rPr>
              <a:t>iskov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masis MT Pro Black" panose="02040A04050005020304" pitchFamily="18" charset="0"/>
              </a:rPr>
              <a:t> Substitution Principle (LSP)</a:t>
            </a:r>
          </a:p>
          <a:p>
            <a:pPr marL="1371600" lvl="2" indent="-457200" fontAlgn="base">
              <a:buFont typeface="+mj-lt"/>
              <a:buAutoNum type="arabicPeriod"/>
            </a:pPr>
            <a:r>
              <a:rPr lang="en-US" sz="2400" b="1" i="0" dirty="0">
                <a:solidFill>
                  <a:srgbClr val="F79976"/>
                </a:solidFill>
                <a:effectLst/>
                <a:latin typeface="Amasis MT Pro Black" panose="02040A04050005020304" pitchFamily="18" charset="0"/>
              </a:rPr>
              <a:t>	I</a:t>
            </a:r>
            <a:r>
              <a:rPr lang="en-US" sz="2400" b="0" i="0" dirty="0">
                <a:solidFill>
                  <a:srgbClr val="F79976"/>
                </a:solidFill>
                <a:effectLst/>
                <a:latin typeface="Amasis MT Pro Black" panose="02040A04050005020304" pitchFamily="18" charset="0"/>
              </a:rPr>
              <a:t>nterface Segregation Principle (ISP)</a:t>
            </a:r>
          </a:p>
          <a:p>
            <a:pPr marL="1371600" lvl="2" indent="-457200" fontAlgn="base">
              <a:buFont typeface="+mj-lt"/>
              <a:buAutoNum type="arabicPeriod"/>
            </a:pPr>
            <a:r>
              <a:rPr lang="en-US" sz="2400" b="1" i="0" dirty="0">
                <a:solidFill>
                  <a:srgbClr val="526AAB"/>
                </a:solidFill>
                <a:effectLst/>
                <a:latin typeface="Amasis MT Pro Black" panose="02040A04050005020304" pitchFamily="18" charset="0"/>
              </a:rPr>
              <a:t>	D</a:t>
            </a:r>
            <a:r>
              <a:rPr lang="en-US" sz="2400" b="0" i="0" dirty="0">
                <a:solidFill>
                  <a:srgbClr val="526AAB"/>
                </a:solidFill>
                <a:effectLst/>
                <a:latin typeface="Amasis MT Pro Black" panose="02040A04050005020304" pitchFamily="18" charset="0"/>
              </a:rPr>
              <a:t>ependency Inversion Principle (DIP)</a:t>
            </a:r>
          </a:p>
          <a:p>
            <a:pPr lvl="2" fontAlgn="base"/>
            <a:endParaRPr lang="en-US" altLang="zh-CN" sz="240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</a:t>
            </a:r>
            <a:r>
              <a:rPr lang="en-US" altLang="zh-CN" sz="2400" b="1" dirty="0"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All five are commonly used by software engineers and provide some important benefits for developers.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F9ED91-18A9-7706-F608-99F21284AA3B}"/>
              </a:ext>
            </a:extLst>
          </p:cNvPr>
          <p:cNvSpPr/>
          <p:nvPr/>
        </p:nvSpPr>
        <p:spPr>
          <a:xfrm>
            <a:off x="1730999" y="3118732"/>
            <a:ext cx="549811" cy="374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F277C7-B945-3583-0602-B48736BEFE39}"/>
              </a:ext>
            </a:extLst>
          </p:cNvPr>
          <p:cNvSpPr/>
          <p:nvPr/>
        </p:nvSpPr>
        <p:spPr>
          <a:xfrm>
            <a:off x="1730997" y="4566695"/>
            <a:ext cx="549811" cy="374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D2E2C2-27B1-6BEC-8F5B-2FA3594A4533}"/>
              </a:ext>
            </a:extLst>
          </p:cNvPr>
          <p:cNvSpPr/>
          <p:nvPr/>
        </p:nvSpPr>
        <p:spPr>
          <a:xfrm>
            <a:off x="1730998" y="3480723"/>
            <a:ext cx="549811" cy="374904"/>
          </a:xfrm>
          <a:prstGeom prst="rect">
            <a:avLst/>
          </a:prstGeom>
          <a:solidFill>
            <a:srgbClr val="F799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20FC5A-0092-D2E7-7C21-CA5714D412E9}"/>
              </a:ext>
            </a:extLst>
          </p:cNvPr>
          <p:cNvSpPr/>
          <p:nvPr/>
        </p:nvSpPr>
        <p:spPr>
          <a:xfrm>
            <a:off x="1730998" y="3842714"/>
            <a:ext cx="549811" cy="37490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D55643-425E-F659-0EBF-B20D56C91FAD}"/>
              </a:ext>
            </a:extLst>
          </p:cNvPr>
          <p:cNvSpPr/>
          <p:nvPr/>
        </p:nvSpPr>
        <p:spPr>
          <a:xfrm>
            <a:off x="1730997" y="4204705"/>
            <a:ext cx="549811" cy="374904"/>
          </a:xfrm>
          <a:prstGeom prst="rect">
            <a:avLst/>
          </a:prstGeom>
          <a:solidFill>
            <a:srgbClr val="F799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271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矩形 4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799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pic>
          <p:nvPicPr>
            <p:cNvPr id="54" name="图形 53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 flipV="1">
              <a:off x="0" y="5132446"/>
              <a:ext cx="12192000" cy="1725554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311150" y="285750"/>
              <a:ext cx="11569700" cy="6286500"/>
            </a:xfrm>
            <a:prstGeom prst="rect">
              <a:avLst/>
            </a:prstGeom>
            <a:solidFill>
              <a:srgbClr val="FFF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 flipV="1">
              <a:off x="506284" y="493585"/>
              <a:ext cx="11179432" cy="701420"/>
              <a:chOff x="506284" y="5572649"/>
              <a:chExt cx="11179432" cy="701420"/>
            </a:xfrm>
          </p:grpSpPr>
          <p:pic>
            <p:nvPicPr>
              <p:cNvPr id="50" name="图形 49"/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06284" y="5572649"/>
                <a:ext cx="701419" cy="701419"/>
              </a:xfrm>
              <a:prstGeom prst="rect">
                <a:avLst/>
              </a:prstGeom>
            </p:spPr>
          </p:pic>
          <p:pic>
            <p:nvPicPr>
              <p:cNvPr id="51" name="图形 50"/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10984297" y="5572650"/>
                <a:ext cx="701419" cy="701419"/>
              </a:xfrm>
              <a:prstGeom prst="rect">
                <a:avLst/>
              </a:prstGeom>
            </p:spPr>
          </p:pic>
        </p:grpSp>
        <p:grpSp>
          <p:nvGrpSpPr>
            <p:cNvPr id="55" name="组合 54"/>
            <p:cNvGrpSpPr/>
            <p:nvPr/>
          </p:nvGrpSpPr>
          <p:grpSpPr>
            <a:xfrm>
              <a:off x="506284" y="5662995"/>
              <a:ext cx="11179432" cy="701420"/>
              <a:chOff x="506284" y="5572649"/>
              <a:chExt cx="11179432" cy="701420"/>
            </a:xfrm>
          </p:grpSpPr>
          <p:pic>
            <p:nvPicPr>
              <p:cNvPr id="56" name="图形 55"/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06284" y="5572649"/>
                <a:ext cx="701419" cy="701419"/>
              </a:xfrm>
              <a:prstGeom prst="rect">
                <a:avLst/>
              </a:prstGeom>
            </p:spPr>
          </p:pic>
          <p:pic>
            <p:nvPicPr>
              <p:cNvPr id="57" name="图形 56"/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H="1">
                <a:off x="10984297" y="5572650"/>
                <a:ext cx="701419" cy="701419"/>
              </a:xfrm>
              <a:prstGeom prst="rect">
                <a:avLst/>
              </a:prstGeom>
            </p:spPr>
          </p:pic>
        </p:grpSp>
      </p:grpSp>
      <p:sp>
        <p:nvSpPr>
          <p:cNvPr id="61" name="Oval 58"/>
          <p:cNvSpPr/>
          <p:nvPr/>
        </p:nvSpPr>
        <p:spPr>
          <a:xfrm>
            <a:off x="3046232" y="1514372"/>
            <a:ext cx="6099537" cy="3829256"/>
          </a:xfrm>
          <a:custGeom>
            <a:avLst/>
            <a:gdLst>
              <a:gd name="T0" fmla="*/ 2357 w 2416"/>
              <a:gd name="T1" fmla="*/ 389 h 1519"/>
              <a:gd name="T2" fmla="*/ 1236 w 2416"/>
              <a:gd name="T3" fmla="*/ 6 h 1519"/>
              <a:gd name="T4" fmla="*/ 1180 w 2416"/>
              <a:gd name="T5" fmla="*/ 6 h 1519"/>
              <a:gd name="T6" fmla="*/ 59 w 2416"/>
              <a:gd name="T7" fmla="*/ 389 h 1519"/>
              <a:gd name="T8" fmla="*/ 0 w 2416"/>
              <a:gd name="T9" fmla="*/ 471 h 1519"/>
              <a:gd name="T10" fmla="*/ 59 w 2416"/>
              <a:gd name="T11" fmla="*/ 553 h 1519"/>
              <a:gd name="T12" fmla="*/ 495 w 2416"/>
              <a:gd name="T13" fmla="*/ 701 h 1519"/>
              <a:gd name="T14" fmla="*/ 495 w 2416"/>
              <a:gd name="T15" fmla="*/ 1153 h 1519"/>
              <a:gd name="T16" fmla="*/ 517 w 2416"/>
              <a:gd name="T17" fmla="*/ 1211 h 1519"/>
              <a:gd name="T18" fmla="*/ 1213 w 2416"/>
              <a:gd name="T19" fmla="*/ 1519 h 1519"/>
              <a:gd name="T20" fmla="*/ 1898 w 2416"/>
              <a:gd name="T21" fmla="*/ 1223 h 1519"/>
              <a:gd name="T22" fmla="*/ 1921 w 2416"/>
              <a:gd name="T23" fmla="*/ 1164 h 1519"/>
              <a:gd name="T24" fmla="*/ 1921 w 2416"/>
              <a:gd name="T25" fmla="*/ 702 h 1519"/>
              <a:gd name="T26" fmla="*/ 2101 w 2416"/>
              <a:gd name="T27" fmla="*/ 640 h 1519"/>
              <a:gd name="T28" fmla="*/ 2101 w 2416"/>
              <a:gd name="T29" fmla="*/ 858 h 1519"/>
              <a:gd name="T30" fmla="*/ 2068 w 2416"/>
              <a:gd name="T31" fmla="*/ 926 h 1519"/>
              <a:gd name="T32" fmla="*/ 2068 w 2416"/>
              <a:gd name="T33" fmla="*/ 1138 h 1519"/>
              <a:gd name="T34" fmla="*/ 2155 w 2416"/>
              <a:gd name="T35" fmla="*/ 1224 h 1519"/>
              <a:gd name="T36" fmla="*/ 2241 w 2416"/>
              <a:gd name="T37" fmla="*/ 1138 h 1519"/>
              <a:gd name="T38" fmla="*/ 2241 w 2416"/>
              <a:gd name="T39" fmla="*/ 926 h 1519"/>
              <a:gd name="T40" fmla="*/ 2208 w 2416"/>
              <a:gd name="T41" fmla="*/ 858 h 1519"/>
              <a:gd name="T42" fmla="*/ 2208 w 2416"/>
              <a:gd name="T43" fmla="*/ 604 h 1519"/>
              <a:gd name="T44" fmla="*/ 2357 w 2416"/>
              <a:gd name="T45" fmla="*/ 553 h 1519"/>
              <a:gd name="T46" fmla="*/ 2416 w 2416"/>
              <a:gd name="T47" fmla="*/ 471 h 1519"/>
              <a:gd name="T48" fmla="*/ 2357 w 2416"/>
              <a:gd name="T49" fmla="*/ 389 h 1519"/>
              <a:gd name="T50" fmla="*/ 1748 w 2416"/>
              <a:gd name="T51" fmla="*/ 1128 h 1519"/>
              <a:gd name="T52" fmla="*/ 1213 w 2416"/>
              <a:gd name="T53" fmla="*/ 1345 h 1519"/>
              <a:gd name="T54" fmla="*/ 668 w 2416"/>
              <a:gd name="T55" fmla="*/ 1118 h 1519"/>
              <a:gd name="T56" fmla="*/ 668 w 2416"/>
              <a:gd name="T57" fmla="*/ 760 h 1519"/>
              <a:gd name="T58" fmla="*/ 1183 w 2416"/>
              <a:gd name="T59" fmla="*/ 935 h 1519"/>
              <a:gd name="T60" fmla="*/ 1211 w 2416"/>
              <a:gd name="T61" fmla="*/ 939 h 1519"/>
              <a:gd name="T62" fmla="*/ 1239 w 2416"/>
              <a:gd name="T63" fmla="*/ 935 h 1519"/>
              <a:gd name="T64" fmla="*/ 1748 w 2416"/>
              <a:gd name="T65" fmla="*/ 761 h 1519"/>
              <a:gd name="T66" fmla="*/ 1748 w 2416"/>
              <a:gd name="T67" fmla="*/ 1128 h 1519"/>
              <a:gd name="T68" fmla="*/ 1210 w 2416"/>
              <a:gd name="T69" fmla="*/ 761 h 1519"/>
              <a:gd name="T70" fmla="*/ 356 w 2416"/>
              <a:gd name="T71" fmla="*/ 470 h 1519"/>
              <a:gd name="T72" fmla="*/ 1208 w 2416"/>
              <a:gd name="T73" fmla="*/ 180 h 1519"/>
              <a:gd name="T74" fmla="*/ 2061 w 2416"/>
              <a:gd name="T75" fmla="*/ 471 h 1519"/>
              <a:gd name="T76" fmla="*/ 1210 w 2416"/>
              <a:gd name="T77" fmla="*/ 761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16" h="1519">
                <a:moveTo>
                  <a:pt x="2357" y="389"/>
                </a:moveTo>
                <a:lnTo>
                  <a:pt x="1236" y="6"/>
                </a:lnTo>
                <a:cubicBezTo>
                  <a:pt x="1218" y="0"/>
                  <a:pt x="1198" y="0"/>
                  <a:pt x="1180" y="6"/>
                </a:cubicBezTo>
                <a:lnTo>
                  <a:pt x="59" y="389"/>
                </a:lnTo>
                <a:cubicBezTo>
                  <a:pt x="24" y="400"/>
                  <a:pt x="0" y="433"/>
                  <a:pt x="0" y="471"/>
                </a:cubicBezTo>
                <a:cubicBezTo>
                  <a:pt x="0" y="508"/>
                  <a:pt x="24" y="541"/>
                  <a:pt x="59" y="553"/>
                </a:cubicBezTo>
                <a:lnTo>
                  <a:pt x="495" y="701"/>
                </a:lnTo>
                <a:lnTo>
                  <a:pt x="495" y="1153"/>
                </a:lnTo>
                <a:cubicBezTo>
                  <a:pt x="495" y="1174"/>
                  <a:pt x="503" y="1195"/>
                  <a:pt x="517" y="1211"/>
                </a:cubicBezTo>
                <a:cubicBezTo>
                  <a:pt x="695" y="1406"/>
                  <a:pt x="949" y="1519"/>
                  <a:pt x="1213" y="1519"/>
                </a:cubicBezTo>
                <a:cubicBezTo>
                  <a:pt x="1475" y="1519"/>
                  <a:pt x="1718" y="1414"/>
                  <a:pt x="1898" y="1223"/>
                </a:cubicBezTo>
                <a:cubicBezTo>
                  <a:pt x="1913" y="1207"/>
                  <a:pt x="1921" y="1186"/>
                  <a:pt x="1921" y="1164"/>
                </a:cubicBezTo>
                <a:lnTo>
                  <a:pt x="1921" y="702"/>
                </a:lnTo>
                <a:lnTo>
                  <a:pt x="2101" y="640"/>
                </a:lnTo>
                <a:lnTo>
                  <a:pt x="2101" y="858"/>
                </a:lnTo>
                <a:cubicBezTo>
                  <a:pt x="2081" y="874"/>
                  <a:pt x="2068" y="898"/>
                  <a:pt x="2068" y="926"/>
                </a:cubicBezTo>
                <a:lnTo>
                  <a:pt x="2068" y="1138"/>
                </a:lnTo>
                <a:cubicBezTo>
                  <a:pt x="2068" y="1185"/>
                  <a:pt x="2107" y="1224"/>
                  <a:pt x="2155" y="1224"/>
                </a:cubicBezTo>
                <a:cubicBezTo>
                  <a:pt x="2203" y="1224"/>
                  <a:pt x="2241" y="1185"/>
                  <a:pt x="2241" y="1138"/>
                </a:cubicBezTo>
                <a:lnTo>
                  <a:pt x="2241" y="926"/>
                </a:lnTo>
                <a:cubicBezTo>
                  <a:pt x="2241" y="898"/>
                  <a:pt x="2228" y="874"/>
                  <a:pt x="2208" y="858"/>
                </a:cubicBezTo>
                <a:lnTo>
                  <a:pt x="2208" y="604"/>
                </a:lnTo>
                <a:lnTo>
                  <a:pt x="2357" y="553"/>
                </a:lnTo>
                <a:cubicBezTo>
                  <a:pt x="2393" y="541"/>
                  <a:pt x="2416" y="508"/>
                  <a:pt x="2416" y="471"/>
                </a:cubicBezTo>
                <a:cubicBezTo>
                  <a:pt x="2416" y="433"/>
                  <a:pt x="2392" y="400"/>
                  <a:pt x="2357" y="389"/>
                </a:cubicBezTo>
                <a:close/>
                <a:moveTo>
                  <a:pt x="1748" y="1128"/>
                </a:moveTo>
                <a:cubicBezTo>
                  <a:pt x="1604" y="1268"/>
                  <a:pt x="1415" y="1345"/>
                  <a:pt x="1213" y="1345"/>
                </a:cubicBezTo>
                <a:cubicBezTo>
                  <a:pt x="1009" y="1345"/>
                  <a:pt x="812" y="1263"/>
                  <a:pt x="668" y="1118"/>
                </a:cubicBezTo>
                <a:lnTo>
                  <a:pt x="668" y="760"/>
                </a:lnTo>
                <a:lnTo>
                  <a:pt x="1183" y="935"/>
                </a:lnTo>
                <a:cubicBezTo>
                  <a:pt x="1192" y="938"/>
                  <a:pt x="1201" y="939"/>
                  <a:pt x="1211" y="939"/>
                </a:cubicBezTo>
                <a:cubicBezTo>
                  <a:pt x="1220" y="939"/>
                  <a:pt x="1229" y="938"/>
                  <a:pt x="1239" y="935"/>
                </a:cubicBezTo>
                <a:lnTo>
                  <a:pt x="1748" y="761"/>
                </a:lnTo>
                <a:lnTo>
                  <a:pt x="1748" y="1128"/>
                </a:lnTo>
                <a:close/>
                <a:moveTo>
                  <a:pt x="1210" y="761"/>
                </a:moveTo>
                <a:lnTo>
                  <a:pt x="356" y="470"/>
                </a:lnTo>
                <a:lnTo>
                  <a:pt x="1208" y="180"/>
                </a:lnTo>
                <a:lnTo>
                  <a:pt x="2061" y="471"/>
                </a:lnTo>
                <a:lnTo>
                  <a:pt x="1210" y="761"/>
                </a:lnTo>
                <a:close/>
              </a:path>
            </a:pathLst>
          </a:custGeom>
          <a:solidFill>
            <a:srgbClr val="FEF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11150" y="785968"/>
            <a:ext cx="11569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01 </a:t>
            </a:r>
            <a:r>
              <a:rPr lang="en-US" altLang="zh-CN" sz="40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Design Patterns Definition</a:t>
            </a:r>
          </a:p>
        </p:txBody>
      </p:sp>
      <p:sp>
        <p:nvSpPr>
          <p:cNvPr id="36" name="TextBox 45"/>
          <p:cNvSpPr txBox="1"/>
          <p:nvPr/>
        </p:nvSpPr>
        <p:spPr>
          <a:xfrm>
            <a:off x="560670" y="1712169"/>
            <a:ext cx="10655969" cy="113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>
                <a:solidFill>
                  <a:srgbClr val="F79976"/>
                </a:solidFill>
                <a:latin typeface="Amasis MT Pro Black" panose="02040A04050005020304" pitchFamily="18" charset="0"/>
                <a:cs typeface="Manrope SemiBold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  <a:cs typeface="Manrope SemiBold" charset="0"/>
              </a:rPr>
              <a:t>In Software engineering, design pattern is a general solution to a commonly occurring problem in software design.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2" name="TextBox 45">
            <a:extLst>
              <a:ext uri="{FF2B5EF4-FFF2-40B4-BE49-F238E27FC236}">
                <a16:creationId xmlns:a16="http://schemas.microsoft.com/office/drawing/2014/main" id="{F62F4CAC-33B9-9292-7002-2ACC22436555}"/>
              </a:ext>
            </a:extLst>
          </p:cNvPr>
          <p:cNvSpPr txBox="1"/>
          <p:nvPr/>
        </p:nvSpPr>
        <p:spPr>
          <a:xfrm>
            <a:off x="560669" y="3013394"/>
            <a:ext cx="10655970" cy="113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>
                <a:solidFill>
                  <a:srgbClr val="F79976"/>
                </a:solidFill>
                <a:latin typeface="Amasis MT Pro Black" panose="02040A04050005020304" pitchFamily="18" charset="0"/>
                <a:cs typeface="Manrope SemiBold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  <a:cs typeface="Manrope SemiBold" charset="0"/>
              </a:rPr>
              <a:t>A design pattern isn’t a finished design that can be transformed directly into code.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3" name="TextBox 45">
            <a:extLst>
              <a:ext uri="{FF2B5EF4-FFF2-40B4-BE49-F238E27FC236}">
                <a16:creationId xmlns:a16="http://schemas.microsoft.com/office/drawing/2014/main" id="{EC678004-ED0A-813B-AC7F-97DE87A6BE92}"/>
              </a:ext>
            </a:extLst>
          </p:cNvPr>
          <p:cNvSpPr txBox="1"/>
          <p:nvPr/>
        </p:nvSpPr>
        <p:spPr>
          <a:xfrm>
            <a:off x="560669" y="4259673"/>
            <a:ext cx="10655971" cy="113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>
                <a:solidFill>
                  <a:srgbClr val="F79976"/>
                </a:solidFill>
                <a:latin typeface="Amasis MT Pro Black" panose="02040A04050005020304" pitchFamily="18" charset="0"/>
                <a:cs typeface="Manrope SemiBold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40A04050005020304" pitchFamily="18" charset="0"/>
                <a:cs typeface="Manrope SemiBold" charset="0"/>
              </a:rPr>
              <a:t>It’s a description or template for how to solve a problem that can be used in many different situations.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masis MT Pro Black" panose="02040A04050005020304" pitchFamily="18" charset="0"/>
              <a:cs typeface="Manrope SemiBold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88490" y="190511"/>
            <a:ext cx="120150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02 </a:t>
            </a:r>
            <a:r>
              <a:rPr lang="en-US" altLang="zh-CN" sz="4000" dirty="0">
                <a:solidFill>
                  <a:srgbClr val="526AAB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Single Responsibility </a:t>
            </a:r>
          </a:p>
          <a:p>
            <a:pPr algn="ctr"/>
            <a:r>
              <a:rPr lang="en-US" altLang="zh-CN" sz="4000" dirty="0">
                <a:solidFill>
                  <a:srgbClr val="526AAB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Principle</a:t>
            </a:r>
            <a:endParaRPr lang="zh-CN" altLang="en-US" sz="400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5" name="流程图: 接点 4"/>
          <p:cNvSpPr/>
          <p:nvPr/>
        </p:nvSpPr>
        <p:spPr>
          <a:xfrm>
            <a:off x="3599027" y="1442132"/>
            <a:ext cx="4964074" cy="4964074"/>
          </a:xfrm>
          <a:prstGeom prst="flowChartConnector">
            <a:avLst/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8" name="文本框 92"/>
          <p:cNvSpPr txBox="1"/>
          <p:nvPr/>
        </p:nvSpPr>
        <p:spPr>
          <a:xfrm>
            <a:off x="552779" y="2634208"/>
            <a:ext cx="2219079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masis MT Pro Black" panose="02040A04050005020304" pitchFamily="18" charset="0"/>
                <a:cs typeface="Roboto Black" panose="02000000000000000000" charset="0"/>
              </a:rPr>
              <a:t>Making presentations powerful tools</a:t>
            </a:r>
            <a:endParaRPr lang="zh-CN" altLang="en-US" sz="1200" dirty="0">
              <a:solidFill>
                <a:schemeClr val="bg1"/>
              </a:solidFill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2779" y="2036458"/>
            <a:ext cx="2011658" cy="371513"/>
          </a:xfrm>
          <a:prstGeom prst="rect">
            <a:avLst/>
          </a:prstGeom>
        </p:spPr>
        <p:txBody>
          <a:bodyPr vert="horz" wrap="square" lIns="90000" tIns="46800" rIns="90000" bIns="4680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000"/>
              </a:spcAft>
              <a:buClrTx/>
              <a:buSzTx/>
              <a:buFont typeface="Roboto Black" panose="02000000000000000000" charset="0"/>
            </a:pPr>
            <a:r>
              <a:rPr lang="en-US" altLang="zh-CN" spc="150" dirty="0">
                <a:solidFill>
                  <a:schemeClr val="bg1"/>
                </a:solidFill>
                <a:uFillTx/>
                <a:latin typeface="Amasis MT Pro Black" panose="02040A04050005020304" pitchFamily="18" charset="0"/>
                <a:ea typeface="Roboto Black" panose="02000000000000000000" charset="0"/>
                <a:cs typeface="Manrope SemiBold" charset="0"/>
                <a:sym typeface="+mn-ea"/>
              </a:rPr>
              <a:t>Title here</a:t>
            </a:r>
            <a:endParaRPr lang="zh-CN" altLang="en-US" spc="150" dirty="0">
              <a:solidFill>
                <a:schemeClr val="bg1"/>
              </a:solidFill>
              <a:uFillTx/>
              <a:latin typeface="Amasis MT Pro Black" panose="02040A04050005020304" pitchFamily="18" charset="0"/>
              <a:ea typeface="Roboto Black" panose="02000000000000000000" charset="0"/>
              <a:cs typeface="Manrope SemiBold" charset="0"/>
              <a:sym typeface="+mn-ea"/>
            </a:endParaRPr>
          </a:p>
        </p:txBody>
      </p:sp>
      <p:sp>
        <p:nvSpPr>
          <p:cNvPr id="12" name="文本框 120"/>
          <p:cNvSpPr txBox="1"/>
          <p:nvPr/>
        </p:nvSpPr>
        <p:spPr>
          <a:xfrm>
            <a:off x="552779" y="3009660"/>
            <a:ext cx="2219079" cy="61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masis MT Pro Black" panose="02040A04050005020304" pitchFamily="18" charset="0"/>
                <a:cs typeface="Roboto Black" panose="02000000000000000000" charset="0"/>
              </a:rPr>
              <a:t>Making presentations powerful tools</a:t>
            </a:r>
            <a:endParaRPr lang="zh-CN" altLang="en-US" sz="1200" dirty="0">
              <a:solidFill>
                <a:schemeClr val="bg1"/>
              </a:solidFill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2779" y="2165753"/>
            <a:ext cx="2011658" cy="371513"/>
          </a:xfrm>
          <a:prstGeom prst="rect">
            <a:avLst/>
          </a:prstGeom>
        </p:spPr>
        <p:txBody>
          <a:bodyPr vert="horz" wrap="square" lIns="90000" tIns="46800" rIns="90000" bIns="4680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000"/>
              </a:spcAft>
              <a:buClrTx/>
              <a:buSzTx/>
              <a:buFont typeface="Roboto Black" panose="02000000000000000000" charset="0"/>
            </a:pPr>
            <a:r>
              <a:rPr lang="en-US" altLang="zh-CN" spc="150" dirty="0">
                <a:solidFill>
                  <a:schemeClr val="bg1"/>
                </a:solidFill>
                <a:uFillTx/>
                <a:latin typeface="Amasis MT Pro Black" panose="02040A04050005020304" pitchFamily="18" charset="0"/>
                <a:ea typeface="Roboto Black" panose="02000000000000000000" charset="0"/>
                <a:cs typeface="Manrope SemiBold" charset="0"/>
                <a:sym typeface="+mn-ea"/>
              </a:rPr>
              <a:t>Title here</a:t>
            </a:r>
            <a:endParaRPr lang="zh-CN" altLang="en-US" spc="150" dirty="0">
              <a:solidFill>
                <a:schemeClr val="bg1"/>
              </a:solidFill>
              <a:uFillTx/>
              <a:latin typeface="Amasis MT Pro Black" panose="02040A04050005020304" pitchFamily="18" charset="0"/>
              <a:ea typeface="Roboto Black" panose="02000000000000000000" charset="0"/>
              <a:cs typeface="Manrope SemiBold" charset="0"/>
              <a:sym typeface="+mn-ea"/>
            </a:endParaRPr>
          </a:p>
        </p:txBody>
      </p:sp>
      <p:sp>
        <p:nvSpPr>
          <p:cNvPr id="20" name="文本框 148"/>
          <p:cNvSpPr txBox="1"/>
          <p:nvPr/>
        </p:nvSpPr>
        <p:spPr>
          <a:xfrm>
            <a:off x="552779" y="4614543"/>
            <a:ext cx="2219079" cy="61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masis MT Pro Black" panose="02040A04050005020304" pitchFamily="18" charset="0"/>
                <a:cs typeface="Roboto Black" panose="02000000000000000000" charset="0"/>
              </a:rPr>
              <a:t>Making presentations powerful tools</a:t>
            </a:r>
            <a:endParaRPr lang="zh-CN" altLang="en-US" sz="1200" dirty="0">
              <a:solidFill>
                <a:schemeClr val="bg1"/>
              </a:solidFill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6" name="文本框 68">
            <a:extLst>
              <a:ext uri="{FF2B5EF4-FFF2-40B4-BE49-F238E27FC236}">
                <a16:creationId xmlns:a16="http://schemas.microsoft.com/office/drawing/2014/main" id="{FDC242DF-DFB4-BC28-D78C-59A5B095726B}"/>
              </a:ext>
            </a:extLst>
          </p:cNvPr>
          <p:cNvSpPr txBox="1"/>
          <p:nvPr/>
        </p:nvSpPr>
        <p:spPr>
          <a:xfrm>
            <a:off x="552780" y="2222214"/>
            <a:ext cx="6064330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b="1" dirty="0"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The class should </a:t>
            </a:r>
            <a:r>
              <a:rPr lang="en-US" altLang="zh-CN" sz="2400" b="1" dirty="0">
                <a:highlight>
                  <a:srgbClr val="F79976"/>
                </a:highlight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solve one problem</a:t>
            </a:r>
            <a:r>
              <a:rPr lang="en-US" altLang="zh-CN" sz="2400" b="1" dirty="0"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, it should </a:t>
            </a:r>
            <a:r>
              <a:rPr lang="en-US" altLang="zh-CN" sz="2400" b="1" dirty="0">
                <a:highlight>
                  <a:srgbClr val="F79976"/>
                </a:highlight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have a single reason to change.</a:t>
            </a:r>
            <a:endParaRPr lang="zh-CN" altLang="en-US" sz="2400" dirty="0">
              <a:highlight>
                <a:srgbClr val="F79976"/>
              </a:highlight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61F99-27AF-6B0C-83F9-DE627A6A8F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34" t="13190" r="52279" b="8817"/>
          <a:stretch/>
        </p:blipFill>
        <p:spPr>
          <a:xfrm>
            <a:off x="6385358" y="1494286"/>
            <a:ext cx="4992238" cy="50713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83615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88490" y="190511"/>
            <a:ext cx="120150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03 </a:t>
            </a:r>
            <a:r>
              <a:rPr lang="en-US" altLang="zh-CN" sz="4000" dirty="0">
                <a:solidFill>
                  <a:srgbClr val="526AAB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Open</a:t>
            </a:r>
            <a:r>
              <a:rPr lang="en-US" altLang="zh-CN" sz="4000" dirty="0">
                <a:solidFill>
                  <a:srgbClr val="F79976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-</a:t>
            </a:r>
            <a:r>
              <a:rPr lang="en-US" altLang="zh-CN" sz="4000" dirty="0">
                <a:solidFill>
                  <a:srgbClr val="526AAB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Closed </a:t>
            </a:r>
          </a:p>
          <a:p>
            <a:pPr algn="ctr"/>
            <a:r>
              <a:rPr lang="en-US" altLang="zh-CN" sz="4000" dirty="0">
                <a:solidFill>
                  <a:srgbClr val="526AAB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Principle</a:t>
            </a:r>
            <a:endParaRPr lang="zh-CN" altLang="en-US" sz="4000" dirty="0">
              <a:solidFill>
                <a:srgbClr val="526AAB"/>
              </a:solidFill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5" name="流程图: 接点 4"/>
          <p:cNvSpPr/>
          <p:nvPr/>
        </p:nvSpPr>
        <p:spPr>
          <a:xfrm>
            <a:off x="3599027" y="1442132"/>
            <a:ext cx="4964074" cy="4964074"/>
          </a:xfrm>
          <a:prstGeom prst="flowChartConnector">
            <a:avLst/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8" name="文本框 92"/>
          <p:cNvSpPr txBox="1"/>
          <p:nvPr/>
        </p:nvSpPr>
        <p:spPr>
          <a:xfrm>
            <a:off x="552779" y="2634208"/>
            <a:ext cx="2219079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masis MT Pro Black" panose="02040A04050005020304" pitchFamily="18" charset="0"/>
                <a:cs typeface="Roboto Black" panose="02000000000000000000" charset="0"/>
              </a:rPr>
              <a:t>Making presentations powerful tools</a:t>
            </a:r>
            <a:endParaRPr lang="zh-CN" altLang="en-US" sz="1200" dirty="0">
              <a:solidFill>
                <a:schemeClr val="bg1"/>
              </a:solidFill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2779" y="2036458"/>
            <a:ext cx="2011658" cy="371513"/>
          </a:xfrm>
          <a:prstGeom prst="rect">
            <a:avLst/>
          </a:prstGeom>
        </p:spPr>
        <p:txBody>
          <a:bodyPr vert="horz" wrap="square" lIns="90000" tIns="46800" rIns="90000" bIns="4680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000"/>
              </a:spcAft>
              <a:buClrTx/>
              <a:buSzTx/>
              <a:buFont typeface="Roboto Black" panose="02000000000000000000" charset="0"/>
            </a:pPr>
            <a:r>
              <a:rPr lang="en-US" altLang="zh-CN" spc="150" dirty="0">
                <a:solidFill>
                  <a:schemeClr val="bg1"/>
                </a:solidFill>
                <a:uFillTx/>
                <a:latin typeface="Amasis MT Pro Black" panose="02040A04050005020304" pitchFamily="18" charset="0"/>
                <a:ea typeface="Roboto Black" panose="02000000000000000000" charset="0"/>
                <a:cs typeface="Manrope SemiBold" charset="0"/>
                <a:sym typeface="+mn-ea"/>
              </a:rPr>
              <a:t>Title here</a:t>
            </a:r>
            <a:endParaRPr lang="zh-CN" altLang="en-US" spc="150" dirty="0">
              <a:solidFill>
                <a:schemeClr val="bg1"/>
              </a:solidFill>
              <a:uFillTx/>
              <a:latin typeface="Amasis MT Pro Black" panose="02040A04050005020304" pitchFamily="18" charset="0"/>
              <a:ea typeface="Roboto Black" panose="02000000000000000000" charset="0"/>
              <a:cs typeface="Manrope SemiBold" charset="0"/>
              <a:sym typeface="+mn-ea"/>
            </a:endParaRPr>
          </a:p>
        </p:txBody>
      </p:sp>
      <p:sp>
        <p:nvSpPr>
          <p:cNvPr id="12" name="文本框 120"/>
          <p:cNvSpPr txBox="1"/>
          <p:nvPr/>
        </p:nvSpPr>
        <p:spPr>
          <a:xfrm>
            <a:off x="552779" y="3009660"/>
            <a:ext cx="2219079" cy="61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masis MT Pro Black" panose="02040A04050005020304" pitchFamily="18" charset="0"/>
                <a:cs typeface="Roboto Black" panose="02000000000000000000" charset="0"/>
              </a:rPr>
              <a:t>Making presentations powerful tools</a:t>
            </a:r>
            <a:endParaRPr lang="zh-CN" altLang="en-US" sz="1200" dirty="0">
              <a:solidFill>
                <a:schemeClr val="bg1"/>
              </a:solidFill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2779" y="2165753"/>
            <a:ext cx="2011658" cy="371513"/>
          </a:xfrm>
          <a:prstGeom prst="rect">
            <a:avLst/>
          </a:prstGeom>
        </p:spPr>
        <p:txBody>
          <a:bodyPr vert="horz" wrap="square" lIns="90000" tIns="46800" rIns="90000" bIns="4680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000"/>
              </a:spcAft>
              <a:buClrTx/>
              <a:buSzTx/>
              <a:buFont typeface="Roboto Black" panose="02000000000000000000" charset="0"/>
            </a:pPr>
            <a:r>
              <a:rPr lang="en-US" altLang="zh-CN" spc="150" dirty="0">
                <a:solidFill>
                  <a:schemeClr val="bg1"/>
                </a:solidFill>
                <a:uFillTx/>
                <a:latin typeface="Amasis MT Pro Black" panose="02040A04050005020304" pitchFamily="18" charset="0"/>
                <a:ea typeface="Roboto Black" panose="02000000000000000000" charset="0"/>
                <a:cs typeface="Manrope SemiBold" charset="0"/>
                <a:sym typeface="+mn-ea"/>
              </a:rPr>
              <a:t>Title here</a:t>
            </a:r>
            <a:endParaRPr lang="zh-CN" altLang="en-US" spc="150" dirty="0">
              <a:solidFill>
                <a:schemeClr val="bg1"/>
              </a:solidFill>
              <a:uFillTx/>
              <a:latin typeface="Amasis MT Pro Black" panose="02040A04050005020304" pitchFamily="18" charset="0"/>
              <a:ea typeface="Roboto Black" panose="02000000000000000000" charset="0"/>
              <a:cs typeface="Manrope SemiBold" charset="0"/>
              <a:sym typeface="+mn-ea"/>
            </a:endParaRPr>
          </a:p>
        </p:txBody>
      </p:sp>
      <p:sp>
        <p:nvSpPr>
          <p:cNvPr id="6" name="文本框 68">
            <a:extLst>
              <a:ext uri="{FF2B5EF4-FFF2-40B4-BE49-F238E27FC236}">
                <a16:creationId xmlns:a16="http://schemas.microsoft.com/office/drawing/2014/main" id="{FDC242DF-DFB4-BC28-D78C-59A5B095726B}"/>
              </a:ext>
            </a:extLst>
          </p:cNvPr>
          <p:cNvSpPr txBox="1"/>
          <p:nvPr/>
        </p:nvSpPr>
        <p:spPr>
          <a:xfrm>
            <a:off x="415127" y="1634693"/>
            <a:ext cx="10597002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 </a:t>
            </a:r>
            <a:r>
              <a:rPr lang="en-US" altLang="zh-CN" sz="2400" b="1" dirty="0"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The class should be </a:t>
            </a:r>
            <a:r>
              <a:rPr lang="en-US" altLang="zh-CN" sz="2400" b="1" dirty="0">
                <a:highlight>
                  <a:srgbClr val="F79976"/>
                </a:highlight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open for extension</a:t>
            </a:r>
            <a:r>
              <a:rPr lang="en-US" altLang="zh-CN" sz="2400" b="1" dirty="0"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, </a:t>
            </a:r>
            <a:r>
              <a:rPr lang="en-US" altLang="zh-CN" sz="2400" b="1" dirty="0">
                <a:highlight>
                  <a:srgbClr val="F79976"/>
                </a:highlight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closed for modification.</a:t>
            </a:r>
          </a:p>
        </p:txBody>
      </p:sp>
      <p:sp>
        <p:nvSpPr>
          <p:cNvPr id="2" name="文本框 68">
            <a:extLst>
              <a:ext uri="{FF2B5EF4-FFF2-40B4-BE49-F238E27FC236}">
                <a16:creationId xmlns:a16="http://schemas.microsoft.com/office/drawing/2014/main" id="{2B9C6E03-9CC6-F10D-9FCE-8A94E6AA57C7}"/>
              </a:ext>
            </a:extLst>
          </p:cNvPr>
          <p:cNvSpPr txBox="1"/>
          <p:nvPr/>
        </p:nvSpPr>
        <p:spPr>
          <a:xfrm>
            <a:off x="415127" y="2263478"/>
            <a:ext cx="10597002" cy="113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dirty="0">
                <a:solidFill>
                  <a:srgbClr val="F79976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 </a:t>
            </a:r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You should be able to </a:t>
            </a:r>
            <a:r>
              <a:rPr lang="en-US" altLang="zh-CN" sz="2400" dirty="0">
                <a:highlight>
                  <a:srgbClr val="F79976"/>
                </a:highlight>
                <a:latin typeface="Amasis MT Pro Black" panose="02040A04050005020304" pitchFamily="18" charset="0"/>
                <a:ea typeface="+mn-ea"/>
                <a:cs typeface="Manrope SemiBold" charset="0"/>
              </a:rPr>
              <a:t>extend the </a:t>
            </a:r>
            <a:r>
              <a:rPr lang="en-US" altLang="zh-CN" sz="2400" dirty="0" err="1">
                <a:highlight>
                  <a:srgbClr val="F79976"/>
                </a:highlight>
                <a:latin typeface="Amasis MT Pro Black" panose="02040A04050005020304" pitchFamily="18" charset="0"/>
                <a:ea typeface="+mn-ea"/>
                <a:cs typeface="Manrope SemiBold" charset="0"/>
              </a:rPr>
              <a:t>behaviour</a:t>
            </a:r>
            <a:r>
              <a:rPr lang="en-US" altLang="zh-CN" sz="2400" dirty="0">
                <a:highlight>
                  <a:srgbClr val="F79976"/>
                </a:highlight>
                <a:latin typeface="Amasis MT Pro Black" panose="02040A04050005020304" pitchFamily="18" charset="0"/>
                <a:ea typeface="+mn-ea"/>
                <a:cs typeface="Manrope SemiBold" charset="0"/>
              </a:rPr>
              <a:t> of module, without modifying it.</a:t>
            </a:r>
            <a:endParaRPr lang="zh-CN" altLang="en-US" sz="2400" dirty="0">
              <a:highlight>
                <a:srgbClr val="F79976"/>
              </a:highlight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7EFD23-C7D0-66AE-B20D-B4B04D9B14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34" t="13620" r="50564" b="44229"/>
          <a:stretch/>
        </p:blipFill>
        <p:spPr>
          <a:xfrm>
            <a:off x="3878801" y="2877199"/>
            <a:ext cx="5260668" cy="37959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3696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88490" y="190511"/>
            <a:ext cx="120150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04 </a:t>
            </a:r>
            <a:r>
              <a:rPr lang="en-US" altLang="zh-CN" sz="4000" dirty="0" err="1">
                <a:solidFill>
                  <a:srgbClr val="526AAB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Liskov</a:t>
            </a:r>
            <a:r>
              <a:rPr lang="en-US" altLang="zh-CN" sz="4000" dirty="0">
                <a:solidFill>
                  <a:srgbClr val="526AAB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 Substitution </a:t>
            </a:r>
          </a:p>
          <a:p>
            <a:pPr algn="ctr"/>
            <a:r>
              <a:rPr lang="en-US" altLang="zh-CN" sz="4000" dirty="0">
                <a:solidFill>
                  <a:srgbClr val="526AAB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Principle</a:t>
            </a:r>
            <a:endParaRPr lang="zh-CN" altLang="en-US" sz="4000" dirty="0">
              <a:solidFill>
                <a:srgbClr val="526AAB"/>
              </a:solidFill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5" name="流程图: 接点 4"/>
          <p:cNvSpPr/>
          <p:nvPr/>
        </p:nvSpPr>
        <p:spPr>
          <a:xfrm>
            <a:off x="3599027" y="1442132"/>
            <a:ext cx="4964074" cy="4964074"/>
          </a:xfrm>
          <a:prstGeom prst="flowChartConnector">
            <a:avLst/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8" name="文本框 92"/>
          <p:cNvSpPr txBox="1"/>
          <p:nvPr/>
        </p:nvSpPr>
        <p:spPr>
          <a:xfrm>
            <a:off x="552779" y="2634208"/>
            <a:ext cx="2219079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masis MT Pro Black" panose="02040A04050005020304" pitchFamily="18" charset="0"/>
                <a:cs typeface="Roboto Black" panose="02000000000000000000" charset="0"/>
              </a:rPr>
              <a:t>Making presentations powerful tools</a:t>
            </a:r>
            <a:endParaRPr lang="zh-CN" altLang="en-US" sz="1200" dirty="0">
              <a:solidFill>
                <a:schemeClr val="bg1"/>
              </a:solidFill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2779" y="2036458"/>
            <a:ext cx="2011658" cy="371513"/>
          </a:xfrm>
          <a:prstGeom prst="rect">
            <a:avLst/>
          </a:prstGeom>
        </p:spPr>
        <p:txBody>
          <a:bodyPr vert="horz" wrap="square" lIns="90000" tIns="46800" rIns="90000" bIns="4680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000"/>
              </a:spcAft>
              <a:buClrTx/>
              <a:buSzTx/>
              <a:buFont typeface="Roboto Black" panose="02000000000000000000" charset="0"/>
            </a:pPr>
            <a:r>
              <a:rPr lang="en-US" altLang="zh-CN" spc="150" dirty="0">
                <a:solidFill>
                  <a:schemeClr val="bg1"/>
                </a:solidFill>
                <a:uFillTx/>
                <a:latin typeface="Amasis MT Pro Black" panose="02040A04050005020304" pitchFamily="18" charset="0"/>
                <a:ea typeface="Roboto Black" panose="02000000000000000000" charset="0"/>
                <a:cs typeface="Manrope SemiBold" charset="0"/>
                <a:sym typeface="+mn-ea"/>
              </a:rPr>
              <a:t>Title here</a:t>
            </a:r>
            <a:endParaRPr lang="zh-CN" altLang="en-US" spc="150" dirty="0">
              <a:solidFill>
                <a:schemeClr val="bg1"/>
              </a:solidFill>
              <a:uFillTx/>
              <a:latin typeface="Amasis MT Pro Black" panose="02040A04050005020304" pitchFamily="18" charset="0"/>
              <a:ea typeface="Roboto Black" panose="02000000000000000000" charset="0"/>
              <a:cs typeface="Manrope SemiBold" charset="0"/>
              <a:sym typeface="+mn-ea"/>
            </a:endParaRPr>
          </a:p>
        </p:txBody>
      </p:sp>
      <p:sp>
        <p:nvSpPr>
          <p:cNvPr id="12" name="文本框 120"/>
          <p:cNvSpPr txBox="1"/>
          <p:nvPr/>
        </p:nvSpPr>
        <p:spPr>
          <a:xfrm>
            <a:off x="552779" y="3009660"/>
            <a:ext cx="2219079" cy="61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masis MT Pro Black" panose="02040A04050005020304" pitchFamily="18" charset="0"/>
                <a:cs typeface="Roboto Black" panose="02000000000000000000" charset="0"/>
              </a:rPr>
              <a:t>Making presentations powerful tools</a:t>
            </a:r>
            <a:endParaRPr lang="zh-CN" altLang="en-US" sz="1200" dirty="0">
              <a:solidFill>
                <a:schemeClr val="bg1"/>
              </a:solidFill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2779" y="2165753"/>
            <a:ext cx="2011658" cy="371513"/>
          </a:xfrm>
          <a:prstGeom prst="rect">
            <a:avLst/>
          </a:prstGeom>
        </p:spPr>
        <p:txBody>
          <a:bodyPr vert="horz" wrap="square" lIns="90000" tIns="46800" rIns="90000" bIns="4680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000"/>
              </a:spcAft>
              <a:buClrTx/>
              <a:buSzTx/>
              <a:buFont typeface="Roboto Black" panose="02000000000000000000" charset="0"/>
            </a:pPr>
            <a:r>
              <a:rPr lang="en-US" altLang="zh-CN" spc="150" dirty="0">
                <a:solidFill>
                  <a:schemeClr val="bg1"/>
                </a:solidFill>
                <a:uFillTx/>
                <a:latin typeface="Amasis MT Pro Black" panose="02040A04050005020304" pitchFamily="18" charset="0"/>
                <a:ea typeface="Roboto Black" panose="02000000000000000000" charset="0"/>
                <a:cs typeface="Manrope SemiBold" charset="0"/>
                <a:sym typeface="+mn-ea"/>
              </a:rPr>
              <a:t>Title here</a:t>
            </a:r>
            <a:endParaRPr lang="zh-CN" altLang="en-US" spc="150" dirty="0">
              <a:solidFill>
                <a:schemeClr val="bg1"/>
              </a:solidFill>
              <a:uFillTx/>
              <a:latin typeface="Amasis MT Pro Black" panose="02040A04050005020304" pitchFamily="18" charset="0"/>
              <a:ea typeface="Roboto Black" panose="02000000000000000000" charset="0"/>
              <a:cs typeface="Manrope SemiBold" charset="0"/>
              <a:sym typeface="+mn-ea"/>
            </a:endParaRPr>
          </a:p>
        </p:txBody>
      </p:sp>
      <p:sp>
        <p:nvSpPr>
          <p:cNvPr id="20" name="文本框 148"/>
          <p:cNvSpPr txBox="1"/>
          <p:nvPr/>
        </p:nvSpPr>
        <p:spPr>
          <a:xfrm>
            <a:off x="552779" y="4614543"/>
            <a:ext cx="2219079" cy="61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masis MT Pro Black" panose="02040A04050005020304" pitchFamily="18" charset="0"/>
                <a:cs typeface="Roboto Black" panose="02000000000000000000" charset="0"/>
              </a:rPr>
              <a:t>Making presentations powerful tools</a:t>
            </a:r>
            <a:endParaRPr lang="zh-CN" altLang="en-US" sz="1200" dirty="0">
              <a:solidFill>
                <a:schemeClr val="bg1"/>
              </a:solidFill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6" name="文本框 68">
            <a:extLst>
              <a:ext uri="{FF2B5EF4-FFF2-40B4-BE49-F238E27FC236}">
                <a16:creationId xmlns:a16="http://schemas.microsoft.com/office/drawing/2014/main" id="{FDC242DF-DFB4-BC28-D78C-59A5B095726B}"/>
              </a:ext>
            </a:extLst>
          </p:cNvPr>
          <p:cNvSpPr txBox="1"/>
          <p:nvPr/>
        </p:nvSpPr>
        <p:spPr>
          <a:xfrm>
            <a:off x="88490" y="1390479"/>
            <a:ext cx="11700387" cy="50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 </a:t>
            </a:r>
            <a:r>
              <a:rPr lang="en-US" altLang="zh-CN" sz="2400" b="1" dirty="0"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If you substitute any type with one of its subtypes, the behavior should not change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dirty="0">
                <a:solidFill>
                  <a:srgbClr val="F79976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 </a:t>
            </a:r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This means that, given that class B is a subclass of class A, we should be able to pass an object of class B to any method that expects an object of class A and the method should not give any weird output in that case.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79976"/>
                </a:solidFill>
                <a:latin typeface="Amasis MT Pro Black" panose="02040A04050005020304" pitchFamily="18" charset="0"/>
              </a:rPr>
              <a:t> </a:t>
            </a:r>
            <a:r>
              <a:rPr lang="en-US" sz="2400" dirty="0" err="1">
                <a:latin typeface="Amasis MT Pro Black" panose="02040A04050005020304" pitchFamily="18" charset="0"/>
              </a:rPr>
              <a:t>Liskov's</a:t>
            </a:r>
            <a:r>
              <a:rPr lang="en-US" sz="2400" dirty="0">
                <a:latin typeface="Amasis MT Pro Black" panose="02040A04050005020304" pitchFamily="18" charset="0"/>
              </a:rPr>
              <a:t> principle is easy to understand but hard to detect in code.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79976"/>
                </a:solidFill>
                <a:latin typeface="Amasis MT Pro Black" panose="02040A04050005020304" pitchFamily="18" charset="0"/>
              </a:rPr>
              <a:t> </a:t>
            </a:r>
            <a:r>
              <a:rPr lang="en-US" sz="2400" dirty="0">
                <a:latin typeface="Amasis MT Pro Black" panose="02040A04050005020304" pitchFamily="18" charset="0"/>
              </a:rPr>
              <a:t>This principles confirms that our abstraction is correct and helps us get a code that is easy reusable, and class hierarchies that are easily understood. 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1942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255638" y="20115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b="1" kern="12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+mj-cs"/>
              </a:rPr>
              <a:t>04</a:t>
            </a:r>
            <a:r>
              <a:rPr lang="en-US" altLang="zh-CN" sz="4000" b="1" kern="1200" dirty="0">
                <a:solidFill>
                  <a:schemeClr val="tx1"/>
                </a:solidFill>
                <a:latin typeface="Amasis MT Pro Black" panose="02040A04050005020304" pitchFamily="18" charset="0"/>
                <a:ea typeface="+mj-ea"/>
                <a:cs typeface="+mj-cs"/>
              </a:rPr>
              <a:t>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kern="1200" dirty="0" err="1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+mj-cs"/>
              </a:rPr>
              <a:t>Liskov</a:t>
            </a:r>
            <a:r>
              <a:rPr lang="en-US" altLang="zh-CN" sz="4000" kern="12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+mj-cs"/>
              </a:rPr>
              <a:t>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kern="12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+mj-cs"/>
              </a:rPr>
              <a:t>Substitution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kern="12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+mj-cs"/>
              </a:rPr>
              <a:t>Principle</a:t>
            </a:r>
          </a:p>
        </p:txBody>
      </p:sp>
      <p:sp>
        <p:nvSpPr>
          <p:cNvPr id="5" name="流程图: 接点 4"/>
          <p:cNvSpPr/>
          <p:nvPr/>
        </p:nvSpPr>
        <p:spPr>
          <a:xfrm>
            <a:off x="3952569" y="1917333"/>
            <a:ext cx="7895302" cy="3608395"/>
          </a:xfrm>
          <a:prstGeom prst="flowChartConnecto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9EF74-6D0A-19B9-38E3-D29EE207BC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13" t="13333" r="66290" b="15126"/>
          <a:stretch/>
        </p:blipFill>
        <p:spPr>
          <a:xfrm>
            <a:off x="3685477" y="299095"/>
            <a:ext cx="3608440" cy="4906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8C16ED-EEF4-71D6-C74F-DDE84816E1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75" t="34265" r="65161" b="17993"/>
          <a:stretch/>
        </p:blipFill>
        <p:spPr>
          <a:xfrm>
            <a:off x="6997331" y="3284763"/>
            <a:ext cx="3726425" cy="32741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0887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88490" y="190511"/>
            <a:ext cx="120150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05 </a:t>
            </a:r>
            <a:r>
              <a:rPr lang="en-US" altLang="zh-CN" sz="4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Interface Segregation </a:t>
            </a:r>
          </a:p>
          <a:p>
            <a:pPr algn="ctr"/>
            <a:r>
              <a:rPr lang="en-US" altLang="zh-CN" sz="4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Principle</a:t>
            </a:r>
            <a:endParaRPr lang="zh-CN" altLang="en-US" sz="4000" dirty="0">
              <a:solidFill>
                <a:srgbClr val="526AAB"/>
              </a:solidFill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5" name="流程图: 接点 4"/>
          <p:cNvSpPr/>
          <p:nvPr/>
        </p:nvSpPr>
        <p:spPr>
          <a:xfrm>
            <a:off x="3599027" y="1442132"/>
            <a:ext cx="4964074" cy="4964074"/>
          </a:xfrm>
          <a:prstGeom prst="flowChartConnector">
            <a:avLst/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8" name="文本框 92"/>
          <p:cNvSpPr txBox="1"/>
          <p:nvPr/>
        </p:nvSpPr>
        <p:spPr>
          <a:xfrm>
            <a:off x="552779" y="2634208"/>
            <a:ext cx="2219079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masis MT Pro Black" panose="02040A04050005020304" pitchFamily="18" charset="0"/>
                <a:cs typeface="Roboto Black" panose="02000000000000000000" charset="0"/>
              </a:rPr>
              <a:t>Making presentations powerful tools</a:t>
            </a:r>
            <a:endParaRPr lang="zh-CN" altLang="en-US" sz="1200" dirty="0">
              <a:solidFill>
                <a:schemeClr val="bg1"/>
              </a:solidFill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2779" y="2036458"/>
            <a:ext cx="2011658" cy="371513"/>
          </a:xfrm>
          <a:prstGeom prst="rect">
            <a:avLst/>
          </a:prstGeom>
        </p:spPr>
        <p:txBody>
          <a:bodyPr vert="horz" wrap="square" lIns="90000" tIns="46800" rIns="90000" bIns="4680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000"/>
              </a:spcAft>
              <a:buClrTx/>
              <a:buSzTx/>
              <a:buFont typeface="Roboto Black" panose="02000000000000000000" charset="0"/>
            </a:pPr>
            <a:r>
              <a:rPr lang="en-US" altLang="zh-CN" spc="150" dirty="0">
                <a:solidFill>
                  <a:schemeClr val="bg1"/>
                </a:solidFill>
                <a:uFillTx/>
                <a:latin typeface="Amasis MT Pro Black" panose="02040A04050005020304" pitchFamily="18" charset="0"/>
                <a:ea typeface="Roboto Black" panose="02000000000000000000" charset="0"/>
                <a:cs typeface="Manrope SemiBold" charset="0"/>
                <a:sym typeface="+mn-ea"/>
              </a:rPr>
              <a:t>Title here</a:t>
            </a:r>
            <a:endParaRPr lang="zh-CN" altLang="en-US" spc="150" dirty="0">
              <a:solidFill>
                <a:schemeClr val="bg1"/>
              </a:solidFill>
              <a:uFillTx/>
              <a:latin typeface="Amasis MT Pro Black" panose="02040A04050005020304" pitchFamily="18" charset="0"/>
              <a:ea typeface="Roboto Black" panose="02000000000000000000" charset="0"/>
              <a:cs typeface="Manrope SemiBold" charset="0"/>
              <a:sym typeface="+mn-ea"/>
            </a:endParaRPr>
          </a:p>
        </p:txBody>
      </p:sp>
      <p:sp>
        <p:nvSpPr>
          <p:cNvPr id="12" name="文本框 120"/>
          <p:cNvSpPr txBox="1"/>
          <p:nvPr/>
        </p:nvSpPr>
        <p:spPr>
          <a:xfrm>
            <a:off x="552779" y="3009660"/>
            <a:ext cx="2219079" cy="61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masis MT Pro Black" panose="02040A04050005020304" pitchFamily="18" charset="0"/>
                <a:cs typeface="Roboto Black" panose="02000000000000000000" charset="0"/>
              </a:rPr>
              <a:t>Making presentations powerful tools</a:t>
            </a:r>
            <a:endParaRPr lang="zh-CN" altLang="en-US" sz="1200" dirty="0">
              <a:solidFill>
                <a:schemeClr val="bg1"/>
              </a:solidFill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2779" y="2165753"/>
            <a:ext cx="2011658" cy="371513"/>
          </a:xfrm>
          <a:prstGeom prst="rect">
            <a:avLst/>
          </a:prstGeom>
        </p:spPr>
        <p:txBody>
          <a:bodyPr vert="horz" wrap="square" lIns="90000" tIns="46800" rIns="90000" bIns="4680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000"/>
              </a:spcAft>
              <a:buClrTx/>
              <a:buSzTx/>
              <a:buFont typeface="Roboto Black" panose="02000000000000000000" charset="0"/>
            </a:pPr>
            <a:r>
              <a:rPr lang="en-US" altLang="zh-CN" spc="150" dirty="0">
                <a:solidFill>
                  <a:schemeClr val="bg1"/>
                </a:solidFill>
                <a:uFillTx/>
                <a:latin typeface="Amasis MT Pro Black" panose="02040A04050005020304" pitchFamily="18" charset="0"/>
                <a:ea typeface="Roboto Black" panose="02000000000000000000" charset="0"/>
                <a:cs typeface="Manrope SemiBold" charset="0"/>
                <a:sym typeface="+mn-ea"/>
              </a:rPr>
              <a:t>Title here</a:t>
            </a:r>
            <a:endParaRPr lang="zh-CN" altLang="en-US" spc="150" dirty="0">
              <a:solidFill>
                <a:schemeClr val="bg1"/>
              </a:solidFill>
              <a:uFillTx/>
              <a:latin typeface="Amasis MT Pro Black" panose="02040A04050005020304" pitchFamily="18" charset="0"/>
              <a:ea typeface="Roboto Black" panose="02000000000000000000" charset="0"/>
              <a:cs typeface="Manrope SemiBold" charset="0"/>
              <a:sym typeface="+mn-ea"/>
            </a:endParaRPr>
          </a:p>
        </p:txBody>
      </p:sp>
      <p:sp>
        <p:nvSpPr>
          <p:cNvPr id="20" name="文本框 148"/>
          <p:cNvSpPr txBox="1"/>
          <p:nvPr/>
        </p:nvSpPr>
        <p:spPr>
          <a:xfrm>
            <a:off x="552779" y="4614543"/>
            <a:ext cx="2219079" cy="61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masis MT Pro Black" panose="02040A04050005020304" pitchFamily="18" charset="0"/>
                <a:cs typeface="Roboto Black" panose="02000000000000000000" charset="0"/>
              </a:rPr>
              <a:t>Making presentations powerful tools</a:t>
            </a:r>
            <a:endParaRPr lang="zh-CN" altLang="en-US" sz="1200" dirty="0">
              <a:solidFill>
                <a:schemeClr val="bg1"/>
              </a:solidFill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6" name="文本框 68">
            <a:extLst>
              <a:ext uri="{FF2B5EF4-FFF2-40B4-BE49-F238E27FC236}">
                <a16:creationId xmlns:a16="http://schemas.microsoft.com/office/drawing/2014/main" id="{FDC242DF-DFB4-BC28-D78C-59A5B095726B}"/>
              </a:ext>
            </a:extLst>
          </p:cNvPr>
          <p:cNvSpPr txBox="1"/>
          <p:nvPr/>
        </p:nvSpPr>
        <p:spPr>
          <a:xfrm>
            <a:off x="373627" y="1832932"/>
            <a:ext cx="12015020" cy="50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rgbClr val="F79976"/>
                </a:solidFill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 </a:t>
            </a:r>
            <a:r>
              <a:rPr lang="en-US" altLang="zh-CN" sz="2400" b="1" dirty="0">
                <a:latin typeface="Amasis MT Pro Black" panose="02040A04050005020304" pitchFamily="18" charset="0"/>
                <a:ea typeface="+mn-ea"/>
                <a:cs typeface="Roboto Black" panose="02000000000000000000" charset="0"/>
              </a:rPr>
              <a:t>Avoid making general interface contains all methods.</a:t>
            </a:r>
          </a:p>
          <a:p>
            <a:endParaRPr lang="en-US" altLang="zh-CN" sz="2400" b="1" dirty="0">
              <a:latin typeface="Amasis MT Pro Black" panose="02040A04050005020304" pitchFamily="18" charset="0"/>
              <a:ea typeface="+mn-ea"/>
              <a:cs typeface="Roboto Black" panose="02000000000000000000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79976"/>
                </a:solidFill>
                <a:latin typeface="Amasis MT Pro Black" panose="02040A04050005020304" pitchFamily="18" charset="0"/>
              </a:rPr>
              <a:t>Segregation</a:t>
            </a:r>
            <a:r>
              <a:rPr lang="en-US" sz="2400" dirty="0">
                <a:latin typeface="Amasis MT Pro Black" panose="02040A04050005020304" pitchFamily="18" charset="0"/>
              </a:rPr>
              <a:t> means keeping things </a:t>
            </a:r>
            <a:r>
              <a:rPr lang="en-US" sz="2400" dirty="0">
                <a:solidFill>
                  <a:srgbClr val="F79976"/>
                </a:solidFill>
                <a:latin typeface="Amasis MT Pro Black" panose="02040A04050005020304" pitchFamily="18" charset="0"/>
              </a:rPr>
              <a:t>separated</a:t>
            </a:r>
            <a:r>
              <a:rPr lang="en-US" sz="2400" dirty="0">
                <a:latin typeface="Amasis MT Pro Black" panose="02040A04050005020304" pitchFamily="18" charset="0"/>
              </a:rPr>
              <a:t>, and the Interface Segregation Principle is about separating the interfaces.</a:t>
            </a:r>
          </a:p>
          <a:p>
            <a:endParaRPr lang="en-US" sz="2400" dirty="0">
              <a:latin typeface="Amasis MT Pro Black" panose="02040A040500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79976"/>
                </a:solidFill>
                <a:latin typeface="Amasis MT Pro Black" panose="02040A04050005020304" pitchFamily="18" charset="0"/>
              </a:rPr>
              <a:t> </a:t>
            </a:r>
            <a:r>
              <a:rPr lang="en-US" sz="2400" dirty="0">
                <a:latin typeface="Amasis MT Pro Black" panose="02040A04050005020304" pitchFamily="18" charset="0"/>
              </a:rPr>
              <a:t>Clients should not be forced to implement a function they do no need.</a:t>
            </a:r>
          </a:p>
          <a:p>
            <a:r>
              <a:rPr lang="en-US" sz="2400" dirty="0">
                <a:latin typeface="Amasis MT Pro Black" panose="02040A04050005020304" pitchFamily="18" charset="0"/>
              </a:rPr>
              <a:t>The interface of a program should be split in a way that the user/client would only have access to the necessary methods related to their needs.</a:t>
            </a:r>
          </a:p>
          <a:p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4601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56342" y="996381"/>
            <a:ext cx="4182424" cy="1889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100" b="1" kern="12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+mj-cs"/>
              </a:rPr>
              <a:t>05</a:t>
            </a:r>
            <a:r>
              <a:rPr lang="en-US" altLang="zh-CN" sz="4100" b="1" kern="1200" dirty="0">
                <a:solidFill>
                  <a:schemeClr val="tx1"/>
                </a:solidFill>
                <a:latin typeface="Amasis MT Pro Black" panose="02040A04050005020304" pitchFamily="18" charset="0"/>
                <a:ea typeface="+mj-ea"/>
                <a:cs typeface="+mj-cs"/>
              </a:rPr>
              <a:t>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100" b="1" kern="12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+mj-cs"/>
              </a:rPr>
              <a:t>Interface Segregation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100" b="1" kern="12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+mj-cs"/>
              </a:rPr>
              <a:t>Principle</a:t>
            </a:r>
            <a:endParaRPr lang="en-US" altLang="zh-CN" sz="4100" kern="12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+mj-cs"/>
            </a:endParaRPr>
          </a:p>
        </p:txBody>
      </p:sp>
      <p:sp>
        <p:nvSpPr>
          <p:cNvPr id="5" name="流程图: 接点 4"/>
          <p:cNvSpPr/>
          <p:nvPr/>
        </p:nvSpPr>
        <p:spPr>
          <a:xfrm>
            <a:off x="7378795" y="1940949"/>
            <a:ext cx="3291151" cy="3291151"/>
          </a:xfrm>
          <a:prstGeom prst="flowChartConnector">
            <a:avLst/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0" i="0" dirty="0">
              <a:solidFill>
                <a:srgbClr val="242424"/>
              </a:solidFill>
              <a:effectLst/>
              <a:latin typeface="Amasis MT Pro Black" panose="02040A040500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3FF92-B96B-FECC-7124-EEAF8EFA2B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94" t="13196" r="51370" b="8961"/>
          <a:stretch/>
        </p:blipFill>
        <p:spPr>
          <a:xfrm>
            <a:off x="2951134" y="88460"/>
            <a:ext cx="5219855" cy="5143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98074D-24D0-DE11-E8CB-5BB88DAD60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36" t="13196" r="58790" b="34689"/>
          <a:stretch/>
        </p:blipFill>
        <p:spPr>
          <a:xfrm>
            <a:off x="7103728" y="3566307"/>
            <a:ext cx="3937898" cy="31390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3682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88490" y="190511"/>
            <a:ext cx="120150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06 </a:t>
            </a:r>
            <a:r>
              <a:rPr lang="en-US" altLang="zh-CN" sz="4000" dirty="0">
                <a:solidFill>
                  <a:srgbClr val="526AAB"/>
                </a:solidFill>
                <a:latin typeface="Amasis MT Pro Black" panose="02040A04050005020304" pitchFamily="18" charset="0"/>
                <a:cs typeface="Manrope SemiBold" charset="0"/>
              </a:rPr>
              <a:t>Dependency Inversion </a:t>
            </a:r>
          </a:p>
          <a:p>
            <a:pPr algn="ctr"/>
            <a:r>
              <a:rPr lang="en-US" altLang="zh-CN" sz="4000" dirty="0">
                <a:solidFill>
                  <a:srgbClr val="526AAB"/>
                </a:solidFill>
                <a:latin typeface="Amasis MT Pro Black" panose="02040A04050005020304" pitchFamily="18" charset="0"/>
                <a:cs typeface="Manrope SemiBold" charset="0"/>
              </a:rPr>
              <a:t>Principle</a:t>
            </a:r>
            <a:endParaRPr lang="zh-CN" altLang="en-US" sz="4000" dirty="0">
              <a:solidFill>
                <a:srgbClr val="526AAB"/>
              </a:solidFill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5" name="流程图: 接点 4"/>
          <p:cNvSpPr/>
          <p:nvPr/>
        </p:nvSpPr>
        <p:spPr>
          <a:xfrm>
            <a:off x="3599027" y="1442132"/>
            <a:ext cx="4964074" cy="4964074"/>
          </a:xfrm>
          <a:prstGeom prst="flowChartConnector">
            <a:avLst/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8" name="文本框 92"/>
          <p:cNvSpPr txBox="1"/>
          <p:nvPr/>
        </p:nvSpPr>
        <p:spPr>
          <a:xfrm>
            <a:off x="552779" y="2634208"/>
            <a:ext cx="2219079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masis MT Pro Black" panose="02040A04050005020304" pitchFamily="18" charset="0"/>
                <a:cs typeface="Roboto Black" panose="02000000000000000000" charset="0"/>
              </a:rPr>
              <a:t>Making presentations powerful tools</a:t>
            </a:r>
            <a:endParaRPr lang="zh-CN" altLang="en-US" sz="1200" dirty="0">
              <a:solidFill>
                <a:schemeClr val="bg1"/>
              </a:solidFill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12" name="文本框 120"/>
          <p:cNvSpPr txBox="1"/>
          <p:nvPr/>
        </p:nvSpPr>
        <p:spPr>
          <a:xfrm>
            <a:off x="552779" y="3009660"/>
            <a:ext cx="2219079" cy="61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Amasis MT Pro Black" panose="02040A04050005020304" pitchFamily="18" charset="0"/>
                <a:cs typeface="Roboto Black" panose="02000000000000000000" charset="0"/>
              </a:rPr>
              <a:t>Making presentations powerful tools</a:t>
            </a:r>
            <a:endParaRPr lang="zh-CN" altLang="en-US" sz="1200" dirty="0">
              <a:solidFill>
                <a:schemeClr val="bg1"/>
              </a:solidFill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2779" y="2165753"/>
            <a:ext cx="2011658" cy="371513"/>
          </a:xfrm>
          <a:prstGeom prst="rect">
            <a:avLst/>
          </a:prstGeom>
        </p:spPr>
        <p:txBody>
          <a:bodyPr vert="horz" wrap="square" lIns="90000" tIns="46800" rIns="90000" bIns="4680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000"/>
              </a:spcAft>
              <a:buClrTx/>
              <a:buSzTx/>
              <a:buFont typeface="Roboto Black" panose="02000000000000000000" charset="0"/>
            </a:pPr>
            <a:r>
              <a:rPr lang="en-US" altLang="zh-CN" spc="150" dirty="0">
                <a:solidFill>
                  <a:schemeClr val="bg1"/>
                </a:solidFill>
                <a:uFillTx/>
                <a:latin typeface="Amasis MT Pro Black" panose="02040A04050005020304" pitchFamily="18" charset="0"/>
                <a:ea typeface="Roboto Black" panose="02000000000000000000" charset="0"/>
                <a:cs typeface="Manrope SemiBold" charset="0"/>
                <a:sym typeface="+mn-ea"/>
              </a:rPr>
              <a:t>Title here</a:t>
            </a:r>
            <a:endParaRPr lang="zh-CN" altLang="en-US" spc="150" dirty="0">
              <a:solidFill>
                <a:schemeClr val="bg1"/>
              </a:solidFill>
              <a:uFillTx/>
              <a:latin typeface="Amasis MT Pro Black" panose="02040A04050005020304" pitchFamily="18" charset="0"/>
              <a:ea typeface="Roboto Black" panose="02000000000000000000" charset="0"/>
              <a:cs typeface="Manrope SemiBold" charset="0"/>
              <a:sym typeface="+mn-ea"/>
            </a:endParaRPr>
          </a:p>
        </p:txBody>
      </p:sp>
      <p:sp>
        <p:nvSpPr>
          <p:cNvPr id="6" name="文本框 68">
            <a:extLst>
              <a:ext uri="{FF2B5EF4-FFF2-40B4-BE49-F238E27FC236}">
                <a16:creationId xmlns:a16="http://schemas.microsoft.com/office/drawing/2014/main" id="{FDC242DF-DFB4-BC28-D78C-59A5B095726B}"/>
              </a:ext>
            </a:extLst>
          </p:cNvPr>
          <p:cNvSpPr txBox="1"/>
          <p:nvPr/>
        </p:nvSpPr>
        <p:spPr>
          <a:xfrm>
            <a:off x="257812" y="1575815"/>
            <a:ext cx="11570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ZA" sz="2400" dirty="0">
                <a:solidFill>
                  <a:srgbClr val="F79976"/>
                </a:solidFill>
                <a:latin typeface="Amasis MT Pro Black" panose="02040A04050005020304" pitchFamily="18" charset="0"/>
              </a:rPr>
              <a:t> </a:t>
            </a:r>
            <a:r>
              <a:rPr lang="en-ZA" sz="2400" dirty="0">
                <a:latin typeface="Amasis MT Pro Black" panose="02040A04050005020304" pitchFamily="18" charset="0"/>
              </a:rPr>
              <a:t>High-level modules should not depend on low-level  modules.</a:t>
            </a:r>
          </a:p>
        </p:txBody>
      </p:sp>
      <p:sp>
        <p:nvSpPr>
          <p:cNvPr id="2" name="文本框 68">
            <a:extLst>
              <a:ext uri="{FF2B5EF4-FFF2-40B4-BE49-F238E27FC236}">
                <a16:creationId xmlns:a16="http://schemas.microsoft.com/office/drawing/2014/main" id="{8838CDCF-650B-2017-C7B8-73FDAA3724BB}"/>
              </a:ext>
            </a:extLst>
          </p:cNvPr>
          <p:cNvSpPr txBox="1"/>
          <p:nvPr/>
        </p:nvSpPr>
        <p:spPr>
          <a:xfrm>
            <a:off x="257812" y="2146351"/>
            <a:ext cx="11570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ZA" sz="2400" dirty="0">
                <a:solidFill>
                  <a:srgbClr val="F79976"/>
                </a:solidFill>
                <a:latin typeface="Amasis MT Pro Black" panose="02040A04050005020304" pitchFamily="18" charset="0"/>
              </a:rPr>
              <a:t> </a:t>
            </a:r>
            <a:r>
              <a:rPr lang="en-ZA" sz="2400" dirty="0">
                <a:latin typeface="Amasis MT Pro Black" panose="02040A04050005020304" pitchFamily="18" charset="0"/>
              </a:rPr>
              <a:t>Both should depend on abstractions, Abstractions should not depend upon details.</a:t>
            </a:r>
          </a:p>
        </p:txBody>
      </p:sp>
      <p:sp>
        <p:nvSpPr>
          <p:cNvPr id="3" name="文本框 68">
            <a:extLst>
              <a:ext uri="{FF2B5EF4-FFF2-40B4-BE49-F238E27FC236}">
                <a16:creationId xmlns:a16="http://schemas.microsoft.com/office/drawing/2014/main" id="{FF497101-075E-A6D6-7A91-15506653828E}"/>
              </a:ext>
            </a:extLst>
          </p:cNvPr>
          <p:cNvSpPr txBox="1"/>
          <p:nvPr/>
        </p:nvSpPr>
        <p:spPr>
          <a:xfrm>
            <a:off x="257812" y="3086219"/>
            <a:ext cx="4436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ZA" sz="2400" dirty="0">
                <a:solidFill>
                  <a:srgbClr val="F79976"/>
                </a:solidFill>
                <a:latin typeface="Amasis MT Pro Black" panose="02040A04050005020304" pitchFamily="18" charset="0"/>
              </a:rPr>
              <a:t> </a:t>
            </a:r>
            <a:r>
              <a:rPr lang="en-ZA" sz="2400" dirty="0">
                <a:latin typeface="Amasis MT Pro Black" panose="02040A04050005020304" pitchFamily="18" charset="0"/>
              </a:rPr>
              <a:t>Details should depend upon abstractions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056A2A-B1BB-0095-6371-3CA9971144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34" t="13190" r="71693" b="46093"/>
          <a:stretch/>
        </p:blipFill>
        <p:spPr>
          <a:xfrm>
            <a:off x="5459060" y="2765571"/>
            <a:ext cx="3931210" cy="37874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352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9832" y="-9832"/>
            <a:ext cx="12192000" cy="6858000"/>
            <a:chOff x="0" y="0"/>
            <a:chExt cx="12192000" cy="6858000"/>
          </a:xfrm>
        </p:grpSpPr>
        <p:sp>
          <p:nvSpPr>
            <p:cNvPr id="44" name="矩形 4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799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pic>
          <p:nvPicPr>
            <p:cNvPr id="54" name="图形 53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 flipV="1">
              <a:off x="0" y="5132446"/>
              <a:ext cx="12192000" cy="1725554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311150" y="285750"/>
              <a:ext cx="11569700" cy="6286500"/>
            </a:xfrm>
            <a:prstGeom prst="rect">
              <a:avLst/>
            </a:prstGeom>
            <a:solidFill>
              <a:srgbClr val="FFF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 flipV="1">
              <a:off x="506284" y="493585"/>
              <a:ext cx="11179432" cy="701420"/>
              <a:chOff x="506284" y="5572649"/>
              <a:chExt cx="11179432" cy="701420"/>
            </a:xfrm>
          </p:grpSpPr>
          <p:pic>
            <p:nvPicPr>
              <p:cNvPr id="50" name="图形 49"/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06284" y="5572649"/>
                <a:ext cx="701419" cy="701419"/>
              </a:xfrm>
              <a:prstGeom prst="rect">
                <a:avLst/>
              </a:prstGeom>
            </p:spPr>
          </p:pic>
          <p:pic>
            <p:nvPicPr>
              <p:cNvPr id="51" name="图形 50"/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10984297" y="5572650"/>
                <a:ext cx="701419" cy="701419"/>
              </a:xfrm>
              <a:prstGeom prst="rect">
                <a:avLst/>
              </a:prstGeom>
            </p:spPr>
          </p:pic>
        </p:grpSp>
        <p:grpSp>
          <p:nvGrpSpPr>
            <p:cNvPr id="55" name="组合 54"/>
            <p:cNvGrpSpPr/>
            <p:nvPr/>
          </p:nvGrpSpPr>
          <p:grpSpPr>
            <a:xfrm>
              <a:off x="506284" y="5662995"/>
              <a:ext cx="11179432" cy="701420"/>
              <a:chOff x="506284" y="5572649"/>
              <a:chExt cx="11179432" cy="701420"/>
            </a:xfrm>
          </p:grpSpPr>
          <p:pic>
            <p:nvPicPr>
              <p:cNvPr id="56" name="图形 55"/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06284" y="5572649"/>
                <a:ext cx="701419" cy="701419"/>
              </a:xfrm>
              <a:prstGeom prst="rect">
                <a:avLst/>
              </a:prstGeom>
            </p:spPr>
          </p:pic>
          <p:pic>
            <p:nvPicPr>
              <p:cNvPr id="57" name="图形 56"/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H="1">
                <a:off x="10984297" y="5572650"/>
                <a:ext cx="701419" cy="701419"/>
              </a:xfrm>
              <a:prstGeom prst="rect">
                <a:avLst/>
              </a:prstGeom>
            </p:spPr>
          </p:pic>
        </p:grpSp>
      </p:grpSp>
      <p:sp>
        <p:nvSpPr>
          <p:cNvPr id="61" name="Oval 58"/>
          <p:cNvSpPr/>
          <p:nvPr/>
        </p:nvSpPr>
        <p:spPr>
          <a:xfrm>
            <a:off x="3046232" y="1514372"/>
            <a:ext cx="6099537" cy="3829256"/>
          </a:xfrm>
          <a:custGeom>
            <a:avLst/>
            <a:gdLst>
              <a:gd name="T0" fmla="*/ 2357 w 2416"/>
              <a:gd name="T1" fmla="*/ 389 h 1519"/>
              <a:gd name="T2" fmla="*/ 1236 w 2416"/>
              <a:gd name="T3" fmla="*/ 6 h 1519"/>
              <a:gd name="T4" fmla="*/ 1180 w 2416"/>
              <a:gd name="T5" fmla="*/ 6 h 1519"/>
              <a:gd name="T6" fmla="*/ 59 w 2416"/>
              <a:gd name="T7" fmla="*/ 389 h 1519"/>
              <a:gd name="T8" fmla="*/ 0 w 2416"/>
              <a:gd name="T9" fmla="*/ 471 h 1519"/>
              <a:gd name="T10" fmla="*/ 59 w 2416"/>
              <a:gd name="T11" fmla="*/ 553 h 1519"/>
              <a:gd name="T12" fmla="*/ 495 w 2416"/>
              <a:gd name="T13" fmla="*/ 701 h 1519"/>
              <a:gd name="T14" fmla="*/ 495 w 2416"/>
              <a:gd name="T15" fmla="*/ 1153 h 1519"/>
              <a:gd name="T16" fmla="*/ 517 w 2416"/>
              <a:gd name="T17" fmla="*/ 1211 h 1519"/>
              <a:gd name="T18" fmla="*/ 1213 w 2416"/>
              <a:gd name="T19" fmla="*/ 1519 h 1519"/>
              <a:gd name="T20" fmla="*/ 1898 w 2416"/>
              <a:gd name="T21" fmla="*/ 1223 h 1519"/>
              <a:gd name="T22" fmla="*/ 1921 w 2416"/>
              <a:gd name="T23" fmla="*/ 1164 h 1519"/>
              <a:gd name="T24" fmla="*/ 1921 w 2416"/>
              <a:gd name="T25" fmla="*/ 702 h 1519"/>
              <a:gd name="T26" fmla="*/ 2101 w 2416"/>
              <a:gd name="T27" fmla="*/ 640 h 1519"/>
              <a:gd name="T28" fmla="*/ 2101 w 2416"/>
              <a:gd name="T29" fmla="*/ 858 h 1519"/>
              <a:gd name="T30" fmla="*/ 2068 w 2416"/>
              <a:gd name="T31" fmla="*/ 926 h 1519"/>
              <a:gd name="T32" fmla="*/ 2068 w 2416"/>
              <a:gd name="T33" fmla="*/ 1138 h 1519"/>
              <a:gd name="T34" fmla="*/ 2155 w 2416"/>
              <a:gd name="T35" fmla="*/ 1224 h 1519"/>
              <a:gd name="T36" fmla="*/ 2241 w 2416"/>
              <a:gd name="T37" fmla="*/ 1138 h 1519"/>
              <a:gd name="T38" fmla="*/ 2241 w 2416"/>
              <a:gd name="T39" fmla="*/ 926 h 1519"/>
              <a:gd name="T40" fmla="*/ 2208 w 2416"/>
              <a:gd name="T41" fmla="*/ 858 h 1519"/>
              <a:gd name="T42" fmla="*/ 2208 w 2416"/>
              <a:gd name="T43" fmla="*/ 604 h 1519"/>
              <a:gd name="T44" fmla="*/ 2357 w 2416"/>
              <a:gd name="T45" fmla="*/ 553 h 1519"/>
              <a:gd name="T46" fmla="*/ 2416 w 2416"/>
              <a:gd name="T47" fmla="*/ 471 h 1519"/>
              <a:gd name="T48" fmla="*/ 2357 w 2416"/>
              <a:gd name="T49" fmla="*/ 389 h 1519"/>
              <a:gd name="T50" fmla="*/ 1748 w 2416"/>
              <a:gd name="T51" fmla="*/ 1128 h 1519"/>
              <a:gd name="T52" fmla="*/ 1213 w 2416"/>
              <a:gd name="T53" fmla="*/ 1345 h 1519"/>
              <a:gd name="T54" fmla="*/ 668 w 2416"/>
              <a:gd name="T55" fmla="*/ 1118 h 1519"/>
              <a:gd name="T56" fmla="*/ 668 w 2416"/>
              <a:gd name="T57" fmla="*/ 760 h 1519"/>
              <a:gd name="T58" fmla="*/ 1183 w 2416"/>
              <a:gd name="T59" fmla="*/ 935 h 1519"/>
              <a:gd name="T60" fmla="*/ 1211 w 2416"/>
              <a:gd name="T61" fmla="*/ 939 h 1519"/>
              <a:gd name="T62" fmla="*/ 1239 w 2416"/>
              <a:gd name="T63" fmla="*/ 935 h 1519"/>
              <a:gd name="T64" fmla="*/ 1748 w 2416"/>
              <a:gd name="T65" fmla="*/ 761 h 1519"/>
              <a:gd name="T66" fmla="*/ 1748 w 2416"/>
              <a:gd name="T67" fmla="*/ 1128 h 1519"/>
              <a:gd name="T68" fmla="*/ 1210 w 2416"/>
              <a:gd name="T69" fmla="*/ 761 h 1519"/>
              <a:gd name="T70" fmla="*/ 356 w 2416"/>
              <a:gd name="T71" fmla="*/ 470 h 1519"/>
              <a:gd name="T72" fmla="*/ 1208 w 2416"/>
              <a:gd name="T73" fmla="*/ 180 h 1519"/>
              <a:gd name="T74" fmla="*/ 2061 w 2416"/>
              <a:gd name="T75" fmla="*/ 471 h 1519"/>
              <a:gd name="T76" fmla="*/ 1210 w 2416"/>
              <a:gd name="T77" fmla="*/ 761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16" h="1519">
                <a:moveTo>
                  <a:pt x="2357" y="389"/>
                </a:moveTo>
                <a:lnTo>
                  <a:pt x="1236" y="6"/>
                </a:lnTo>
                <a:cubicBezTo>
                  <a:pt x="1218" y="0"/>
                  <a:pt x="1198" y="0"/>
                  <a:pt x="1180" y="6"/>
                </a:cubicBezTo>
                <a:lnTo>
                  <a:pt x="59" y="389"/>
                </a:lnTo>
                <a:cubicBezTo>
                  <a:pt x="24" y="400"/>
                  <a:pt x="0" y="433"/>
                  <a:pt x="0" y="471"/>
                </a:cubicBezTo>
                <a:cubicBezTo>
                  <a:pt x="0" y="508"/>
                  <a:pt x="24" y="541"/>
                  <a:pt x="59" y="553"/>
                </a:cubicBezTo>
                <a:lnTo>
                  <a:pt x="495" y="701"/>
                </a:lnTo>
                <a:lnTo>
                  <a:pt x="495" y="1153"/>
                </a:lnTo>
                <a:cubicBezTo>
                  <a:pt x="495" y="1174"/>
                  <a:pt x="503" y="1195"/>
                  <a:pt x="517" y="1211"/>
                </a:cubicBezTo>
                <a:cubicBezTo>
                  <a:pt x="695" y="1406"/>
                  <a:pt x="949" y="1519"/>
                  <a:pt x="1213" y="1519"/>
                </a:cubicBezTo>
                <a:cubicBezTo>
                  <a:pt x="1475" y="1519"/>
                  <a:pt x="1718" y="1414"/>
                  <a:pt x="1898" y="1223"/>
                </a:cubicBezTo>
                <a:cubicBezTo>
                  <a:pt x="1913" y="1207"/>
                  <a:pt x="1921" y="1186"/>
                  <a:pt x="1921" y="1164"/>
                </a:cubicBezTo>
                <a:lnTo>
                  <a:pt x="1921" y="702"/>
                </a:lnTo>
                <a:lnTo>
                  <a:pt x="2101" y="640"/>
                </a:lnTo>
                <a:lnTo>
                  <a:pt x="2101" y="858"/>
                </a:lnTo>
                <a:cubicBezTo>
                  <a:pt x="2081" y="874"/>
                  <a:pt x="2068" y="898"/>
                  <a:pt x="2068" y="926"/>
                </a:cubicBezTo>
                <a:lnTo>
                  <a:pt x="2068" y="1138"/>
                </a:lnTo>
                <a:cubicBezTo>
                  <a:pt x="2068" y="1185"/>
                  <a:pt x="2107" y="1224"/>
                  <a:pt x="2155" y="1224"/>
                </a:cubicBezTo>
                <a:cubicBezTo>
                  <a:pt x="2203" y="1224"/>
                  <a:pt x="2241" y="1185"/>
                  <a:pt x="2241" y="1138"/>
                </a:cubicBezTo>
                <a:lnTo>
                  <a:pt x="2241" y="926"/>
                </a:lnTo>
                <a:cubicBezTo>
                  <a:pt x="2241" y="898"/>
                  <a:pt x="2228" y="874"/>
                  <a:pt x="2208" y="858"/>
                </a:cubicBezTo>
                <a:lnTo>
                  <a:pt x="2208" y="604"/>
                </a:lnTo>
                <a:lnTo>
                  <a:pt x="2357" y="553"/>
                </a:lnTo>
                <a:cubicBezTo>
                  <a:pt x="2393" y="541"/>
                  <a:pt x="2416" y="508"/>
                  <a:pt x="2416" y="471"/>
                </a:cubicBezTo>
                <a:cubicBezTo>
                  <a:pt x="2416" y="433"/>
                  <a:pt x="2392" y="400"/>
                  <a:pt x="2357" y="389"/>
                </a:cubicBezTo>
                <a:close/>
                <a:moveTo>
                  <a:pt x="1748" y="1128"/>
                </a:moveTo>
                <a:cubicBezTo>
                  <a:pt x="1604" y="1268"/>
                  <a:pt x="1415" y="1345"/>
                  <a:pt x="1213" y="1345"/>
                </a:cubicBezTo>
                <a:cubicBezTo>
                  <a:pt x="1009" y="1345"/>
                  <a:pt x="812" y="1263"/>
                  <a:pt x="668" y="1118"/>
                </a:cubicBezTo>
                <a:lnTo>
                  <a:pt x="668" y="760"/>
                </a:lnTo>
                <a:lnTo>
                  <a:pt x="1183" y="935"/>
                </a:lnTo>
                <a:cubicBezTo>
                  <a:pt x="1192" y="938"/>
                  <a:pt x="1201" y="939"/>
                  <a:pt x="1211" y="939"/>
                </a:cubicBezTo>
                <a:cubicBezTo>
                  <a:pt x="1220" y="939"/>
                  <a:pt x="1229" y="938"/>
                  <a:pt x="1239" y="935"/>
                </a:cubicBezTo>
                <a:lnTo>
                  <a:pt x="1748" y="761"/>
                </a:lnTo>
                <a:lnTo>
                  <a:pt x="1748" y="1128"/>
                </a:lnTo>
                <a:close/>
                <a:moveTo>
                  <a:pt x="1210" y="761"/>
                </a:moveTo>
                <a:lnTo>
                  <a:pt x="356" y="470"/>
                </a:lnTo>
                <a:lnTo>
                  <a:pt x="1208" y="180"/>
                </a:lnTo>
                <a:lnTo>
                  <a:pt x="2061" y="471"/>
                </a:lnTo>
                <a:lnTo>
                  <a:pt x="1210" y="761"/>
                </a:lnTo>
                <a:close/>
              </a:path>
            </a:pathLst>
          </a:custGeom>
          <a:solidFill>
            <a:srgbClr val="FEF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46150" y="2449711"/>
            <a:ext cx="10299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THANKS</a:t>
            </a:r>
            <a:endParaRPr lang="zh-CN" altLang="en-US" sz="60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pic>
        <p:nvPicPr>
          <p:cNvPr id="63" name="图形 62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93678" y="3587040"/>
            <a:ext cx="4604645" cy="182563"/>
          </a:xfrm>
          <a:prstGeom prst="rect">
            <a:avLst/>
          </a:prstGeom>
        </p:spPr>
      </p:pic>
      <p:grpSp>
        <p:nvGrpSpPr>
          <p:cNvPr id="82" name="组合 81"/>
          <p:cNvGrpSpPr/>
          <p:nvPr/>
        </p:nvGrpSpPr>
        <p:grpSpPr>
          <a:xfrm>
            <a:off x="4940300" y="1738380"/>
            <a:ext cx="2311400" cy="498372"/>
            <a:chOff x="4940300" y="1652353"/>
            <a:chExt cx="2311400" cy="498372"/>
          </a:xfrm>
        </p:grpSpPr>
        <p:sp>
          <p:nvSpPr>
            <p:cNvPr id="65" name="椭圆 64"/>
            <p:cNvSpPr/>
            <p:nvPr/>
          </p:nvSpPr>
          <p:spPr>
            <a:xfrm>
              <a:off x="4940300" y="1652353"/>
              <a:ext cx="498372" cy="498372"/>
            </a:xfrm>
            <a:prstGeom prst="ellipse">
              <a:avLst/>
            </a:prstGeom>
            <a:solidFill>
              <a:srgbClr val="F799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5544643" y="1652353"/>
              <a:ext cx="498372" cy="498372"/>
            </a:xfrm>
            <a:prstGeom prst="ellipse">
              <a:avLst/>
            </a:prstGeom>
            <a:solidFill>
              <a:srgbClr val="F799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6148986" y="1652353"/>
              <a:ext cx="498372" cy="498372"/>
            </a:xfrm>
            <a:prstGeom prst="ellipse">
              <a:avLst/>
            </a:prstGeom>
            <a:solidFill>
              <a:srgbClr val="F799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6753328" y="1652353"/>
              <a:ext cx="498372" cy="498372"/>
            </a:xfrm>
            <a:prstGeom prst="ellipse">
              <a:avLst/>
            </a:prstGeom>
            <a:solidFill>
              <a:srgbClr val="F799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masis MT Pro Black" panose="02040A04050005020304" pitchFamily="18" charset="0"/>
                <a:cs typeface="Roboto Black" panose="02000000000000000000" charset="0"/>
              </a:endParaRPr>
            </a:p>
          </p:txBody>
        </p:sp>
      </p:grpSp>
      <p:sp>
        <p:nvSpPr>
          <p:cNvPr id="88" name="矩形: 圆角 87"/>
          <p:cNvSpPr/>
          <p:nvPr/>
        </p:nvSpPr>
        <p:spPr>
          <a:xfrm>
            <a:off x="4496997" y="5148012"/>
            <a:ext cx="3198007" cy="573875"/>
          </a:xfrm>
          <a:prstGeom prst="roundRect">
            <a:avLst>
              <a:gd name="adj" fmla="val 50000"/>
            </a:avLst>
          </a:prstGeom>
          <a:solidFill>
            <a:srgbClr val="526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masis MT Pro Black" panose="02040A04050005020304" pitchFamily="18" charset="0"/>
                <a:cs typeface="Roboto Black" panose="02000000000000000000" charset="0"/>
              </a:rPr>
              <a:t>Ahmed El-Hendy El-</a:t>
            </a:r>
            <a:r>
              <a:rPr lang="en-US" altLang="zh-CN" sz="1400" dirty="0" err="1">
                <a:latin typeface="Amasis MT Pro Black" panose="02040A04050005020304" pitchFamily="18" charset="0"/>
                <a:cs typeface="Roboto Black" panose="02000000000000000000" charset="0"/>
              </a:rPr>
              <a:t>Desokey</a:t>
            </a:r>
            <a:endParaRPr lang="en-US" altLang="zh-CN" sz="1400" dirty="0"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946150" y="190511"/>
            <a:ext cx="10299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02 </a:t>
            </a:r>
            <a:r>
              <a:rPr lang="en-US" altLang="zh-CN" sz="4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Design Patterns Classification</a:t>
            </a:r>
          </a:p>
          <a:p>
            <a:pPr algn="ctr"/>
            <a:endParaRPr lang="zh-CN" altLang="en-US" sz="40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94" name="对话气泡: 圆角矩形 93"/>
          <p:cNvSpPr/>
          <p:nvPr/>
        </p:nvSpPr>
        <p:spPr>
          <a:xfrm>
            <a:off x="5931938" y="2815562"/>
            <a:ext cx="4402996" cy="1466372"/>
          </a:xfrm>
          <a:prstGeom prst="wedgeRoundRectCallout">
            <a:avLst>
              <a:gd name="adj1" fmla="val -53906"/>
              <a:gd name="adj2" fmla="val 20381"/>
              <a:gd name="adj3" fmla="val 16667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95" name="对话气泡: 圆角矩形 94"/>
          <p:cNvSpPr/>
          <p:nvPr/>
        </p:nvSpPr>
        <p:spPr>
          <a:xfrm>
            <a:off x="1475800" y="1888967"/>
            <a:ext cx="4402996" cy="1466372"/>
          </a:xfrm>
          <a:prstGeom prst="wedgeRoundRectCallout">
            <a:avLst>
              <a:gd name="adj1" fmla="val -57990"/>
              <a:gd name="adj2" fmla="val -25712"/>
              <a:gd name="adj3" fmla="val 16667"/>
            </a:avLst>
          </a:prstGeom>
          <a:solidFill>
            <a:schemeClr val="accent1"/>
          </a:solidFill>
          <a:ln w="9525">
            <a:solidFill>
              <a:srgbClr val="526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rgbClr val="526AAB"/>
              </a:solidFill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96" name="对话气泡: 圆角矩形 95"/>
          <p:cNvSpPr/>
          <p:nvPr/>
        </p:nvSpPr>
        <p:spPr>
          <a:xfrm flipH="1">
            <a:off x="1572739" y="4088496"/>
            <a:ext cx="4402996" cy="1466372"/>
          </a:xfrm>
          <a:prstGeom prst="wedgeRoundRectCallout">
            <a:avLst>
              <a:gd name="adj1" fmla="val -55131"/>
              <a:gd name="adj2" fmla="val -32467"/>
              <a:gd name="adj3" fmla="val 16667"/>
            </a:avLst>
          </a:prstGeom>
          <a:solidFill>
            <a:schemeClr val="accent1"/>
          </a:solidFill>
          <a:ln w="9525">
            <a:solidFill>
              <a:srgbClr val="526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Amasis MT Pro Black" panose="02040A04050005020304" pitchFamily="18" charset="0"/>
              <a:cs typeface="Roboto Black" panose="02000000000000000000" charset="0"/>
            </a:endParaRPr>
          </a:p>
        </p:txBody>
      </p:sp>
      <p:sp>
        <p:nvSpPr>
          <p:cNvPr id="104" name="文本框 68"/>
          <p:cNvSpPr txBox="1"/>
          <p:nvPr/>
        </p:nvSpPr>
        <p:spPr>
          <a:xfrm>
            <a:off x="1236123" y="961250"/>
            <a:ext cx="9058251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Design Patterns can be classified into three categories :-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107" name="文本框 44"/>
          <p:cNvSpPr txBox="1"/>
          <p:nvPr/>
        </p:nvSpPr>
        <p:spPr>
          <a:xfrm>
            <a:off x="5929338" y="3096117"/>
            <a:ext cx="4402996" cy="74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Amasis MT Pro Black" panose="02040A04050005020304" pitchFamily="18" charset="0"/>
                <a:cs typeface="Manrope SemiBold" charset="0"/>
              </a:rPr>
              <a:t>2.Structural</a:t>
            </a:r>
            <a:endParaRPr lang="zh-CN" altLang="en-US" sz="3200" dirty="0">
              <a:solidFill>
                <a:schemeClr val="bg1"/>
              </a:solidFill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8" name="文本框 45"/>
          <p:cNvSpPr txBox="1"/>
          <p:nvPr/>
        </p:nvSpPr>
        <p:spPr>
          <a:xfrm>
            <a:off x="1473200" y="2247107"/>
            <a:ext cx="4402996" cy="74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Amasis MT Pro Black" panose="02040A04050005020304" pitchFamily="18" charset="0"/>
                <a:cs typeface="Manrope SemiBold" charset="0"/>
              </a:rPr>
              <a:t>1.Creational</a:t>
            </a:r>
            <a:endParaRPr lang="zh-CN" altLang="en-US" sz="3200" dirty="0">
              <a:solidFill>
                <a:schemeClr val="bg1"/>
              </a:solidFill>
              <a:latin typeface="Amasis MT Pro Black" panose="02040A04050005020304" pitchFamily="18" charset="0"/>
              <a:cs typeface="Manrope SemiBold" charset="0"/>
            </a:endParaRPr>
          </a:p>
        </p:txBody>
      </p:sp>
      <p:sp>
        <p:nvSpPr>
          <p:cNvPr id="109" name="文本框 47"/>
          <p:cNvSpPr txBox="1"/>
          <p:nvPr/>
        </p:nvSpPr>
        <p:spPr>
          <a:xfrm>
            <a:off x="1473200" y="4449464"/>
            <a:ext cx="4402996" cy="74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Amasis MT Pro Black" panose="02040A04050005020304" pitchFamily="18" charset="0"/>
                <a:cs typeface="Manrope SemiBold" charset="0"/>
              </a:rPr>
              <a:t>3.Behavioral</a:t>
            </a:r>
            <a:endParaRPr lang="zh-CN" altLang="en-US" sz="3200" dirty="0">
              <a:solidFill>
                <a:schemeClr val="bg1"/>
              </a:solidFill>
              <a:latin typeface="Amasis MT Pro Black" panose="02040A04050005020304" pitchFamily="18" charset="0"/>
              <a:cs typeface="Manrope SemiBold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291559" y="1640764"/>
            <a:ext cx="10299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01 </a:t>
            </a:r>
            <a:r>
              <a:rPr lang="en-US" altLang="zh-CN" sz="4000" dirty="0">
                <a:solidFill>
                  <a:srgbClr val="526AAB"/>
                </a:solidFill>
                <a:latin typeface="Amasis MT Pro Black" panose="02040A04050005020304" pitchFamily="18" charset="0"/>
                <a:cs typeface="Manrope SemiBold" charset="0"/>
              </a:rPr>
              <a:t>Creational Design Patterns :-</a:t>
            </a:r>
            <a:r>
              <a:rPr lang="en-US" altLang="zh-CN" sz="40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</a:t>
            </a:r>
            <a:endParaRPr lang="zh-CN" altLang="en-US" sz="40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3" name="矩形 42">
            <a:extLst>
              <a:ext uri="{FF2B5EF4-FFF2-40B4-BE49-F238E27FC236}">
                <a16:creationId xmlns:a16="http://schemas.microsoft.com/office/drawing/2014/main" id="{E4FE2156-FFA9-38FE-4813-D3F09E8033C7}"/>
              </a:ext>
            </a:extLst>
          </p:cNvPr>
          <p:cNvSpPr/>
          <p:nvPr/>
        </p:nvSpPr>
        <p:spPr>
          <a:xfrm>
            <a:off x="946150" y="190511"/>
            <a:ext cx="10299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02 </a:t>
            </a:r>
            <a:r>
              <a:rPr lang="en-US" altLang="zh-CN" sz="4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Design Patterns Classification</a:t>
            </a:r>
            <a:endParaRPr lang="zh-CN" altLang="en-US" sz="400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  <a:p>
            <a:pPr algn="ctr"/>
            <a:endParaRPr lang="zh-CN" altLang="en-US" sz="40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17" name="文本框 68">
            <a:extLst>
              <a:ext uri="{FF2B5EF4-FFF2-40B4-BE49-F238E27FC236}">
                <a16:creationId xmlns:a16="http://schemas.microsoft.com/office/drawing/2014/main" id="{C4E7D034-E732-1780-1370-94010F830698}"/>
              </a:ext>
            </a:extLst>
          </p:cNvPr>
          <p:cNvSpPr txBox="1"/>
          <p:nvPr/>
        </p:nvSpPr>
        <p:spPr>
          <a:xfrm>
            <a:off x="1236123" y="961250"/>
            <a:ext cx="9058251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Design Patterns can be classified into three categories :-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18" name="文本框 68">
            <a:extLst>
              <a:ext uri="{FF2B5EF4-FFF2-40B4-BE49-F238E27FC236}">
                <a16:creationId xmlns:a16="http://schemas.microsoft.com/office/drawing/2014/main" id="{0F0057C6-70D4-FBDF-EEDF-753CFCFD37B2}"/>
              </a:ext>
            </a:extLst>
          </p:cNvPr>
          <p:cNvSpPr txBox="1"/>
          <p:nvPr/>
        </p:nvSpPr>
        <p:spPr>
          <a:xfrm>
            <a:off x="582276" y="2406234"/>
            <a:ext cx="10783812" cy="113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dirty="0">
                <a:solidFill>
                  <a:srgbClr val="F79976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 </a:t>
            </a:r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In software engineering, creational design patterns are design patterns that deal with object creation mechanisms.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19" name="文本框 68">
            <a:extLst>
              <a:ext uri="{FF2B5EF4-FFF2-40B4-BE49-F238E27FC236}">
                <a16:creationId xmlns:a16="http://schemas.microsoft.com/office/drawing/2014/main" id="{D924BDB9-B4DB-0B38-CC63-664F8C911A76}"/>
              </a:ext>
            </a:extLst>
          </p:cNvPr>
          <p:cNvSpPr txBox="1"/>
          <p:nvPr/>
        </p:nvSpPr>
        <p:spPr>
          <a:xfrm>
            <a:off x="582276" y="3688069"/>
            <a:ext cx="10783812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dirty="0">
                <a:solidFill>
                  <a:srgbClr val="F79976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 </a:t>
            </a:r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Trying to create objects in a manner suitable to the situation.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20" name="文本框 68">
            <a:extLst>
              <a:ext uri="{FF2B5EF4-FFF2-40B4-BE49-F238E27FC236}">
                <a16:creationId xmlns:a16="http://schemas.microsoft.com/office/drawing/2014/main" id="{D392FDE3-317E-4431-7513-7C3019825629}"/>
              </a:ext>
            </a:extLst>
          </p:cNvPr>
          <p:cNvSpPr txBox="1"/>
          <p:nvPr/>
        </p:nvSpPr>
        <p:spPr>
          <a:xfrm>
            <a:off x="582276" y="4415908"/>
            <a:ext cx="10783812" cy="113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dirty="0">
                <a:solidFill>
                  <a:srgbClr val="F79976"/>
                </a:solidFill>
                <a:latin typeface="Amasis MT Pro Black" panose="02040A04050005020304" pitchFamily="18" charset="0"/>
                <a:ea typeface="+mn-ea"/>
                <a:cs typeface="Manrope SemiBold" charset="0"/>
              </a:rPr>
              <a:t> </a:t>
            </a:r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The basic form of object creation could result in design problems or added complexity to the design. 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291559" y="1640764"/>
            <a:ext cx="10299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01 </a:t>
            </a:r>
            <a:r>
              <a:rPr lang="en-US" altLang="zh-CN" sz="4000" dirty="0">
                <a:solidFill>
                  <a:srgbClr val="526AAB"/>
                </a:solidFill>
                <a:latin typeface="Amasis MT Pro Black" panose="02040A04050005020304" pitchFamily="18" charset="0"/>
                <a:cs typeface="Manrope SemiBold" charset="0"/>
              </a:rPr>
              <a:t>Creational Design Patterns :-</a:t>
            </a:r>
            <a:r>
              <a:rPr lang="en-US" altLang="zh-CN" sz="40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</a:t>
            </a:r>
            <a:endParaRPr lang="zh-CN" altLang="en-US" sz="40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3" name="矩形 42">
            <a:extLst>
              <a:ext uri="{FF2B5EF4-FFF2-40B4-BE49-F238E27FC236}">
                <a16:creationId xmlns:a16="http://schemas.microsoft.com/office/drawing/2014/main" id="{E4FE2156-FFA9-38FE-4813-D3F09E8033C7}"/>
              </a:ext>
            </a:extLst>
          </p:cNvPr>
          <p:cNvSpPr/>
          <p:nvPr/>
        </p:nvSpPr>
        <p:spPr>
          <a:xfrm>
            <a:off x="946150" y="190511"/>
            <a:ext cx="10299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02 </a:t>
            </a:r>
            <a:r>
              <a:rPr lang="en-US" altLang="zh-CN" sz="4000" b="1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Design Patterns Classification</a:t>
            </a:r>
            <a:endParaRPr lang="zh-CN" altLang="en-US" sz="4000" b="1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  <a:p>
            <a:pPr algn="ctr"/>
            <a:endParaRPr lang="zh-CN" altLang="en-US" sz="40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17" name="文本框 68">
            <a:extLst>
              <a:ext uri="{FF2B5EF4-FFF2-40B4-BE49-F238E27FC236}">
                <a16:creationId xmlns:a16="http://schemas.microsoft.com/office/drawing/2014/main" id="{C4E7D034-E732-1780-1370-94010F830698}"/>
              </a:ext>
            </a:extLst>
          </p:cNvPr>
          <p:cNvSpPr txBox="1"/>
          <p:nvPr/>
        </p:nvSpPr>
        <p:spPr>
          <a:xfrm>
            <a:off x="1236123" y="961250"/>
            <a:ext cx="9058251" cy="58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sz="2400" dirty="0">
                <a:latin typeface="Amasis MT Pro Black" panose="02040A04050005020304" pitchFamily="18" charset="0"/>
                <a:ea typeface="+mn-ea"/>
                <a:cs typeface="Manrope SemiBold" charset="0"/>
              </a:rPr>
              <a:t>Design Patterns can be classified into three categories :-</a:t>
            </a:r>
            <a:endParaRPr lang="zh-CN" altLang="en-US" sz="2400" dirty="0">
              <a:latin typeface="Amasis MT Pro Black" panose="02040A04050005020304" pitchFamily="18" charset="0"/>
              <a:ea typeface="+mn-ea"/>
              <a:cs typeface="Manrope SemiBold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EC8BA1-4A16-F2C7-F41C-067C70BF4F7D}"/>
              </a:ext>
            </a:extLst>
          </p:cNvPr>
          <p:cNvSpPr/>
          <p:nvPr/>
        </p:nvSpPr>
        <p:spPr>
          <a:xfrm>
            <a:off x="3991897" y="2475464"/>
            <a:ext cx="4208206" cy="474213"/>
          </a:xfrm>
          <a:prstGeom prst="rect">
            <a:avLst/>
          </a:prstGeom>
          <a:solidFill>
            <a:srgbClr val="F799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Creational Design Patterns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2A4561-4B91-EB5B-3832-350620997ECF}"/>
              </a:ext>
            </a:extLst>
          </p:cNvPr>
          <p:cNvSpPr/>
          <p:nvPr/>
        </p:nvSpPr>
        <p:spPr>
          <a:xfrm>
            <a:off x="1236123" y="4110905"/>
            <a:ext cx="1676400" cy="474213"/>
          </a:xfrm>
          <a:prstGeom prst="rect">
            <a:avLst/>
          </a:prstGeom>
          <a:solidFill>
            <a:srgbClr val="F799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Factory Method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AD8F83-4DCC-A8B8-99A1-5ED62F9D21FC}"/>
              </a:ext>
            </a:extLst>
          </p:cNvPr>
          <p:cNvSpPr/>
          <p:nvPr/>
        </p:nvSpPr>
        <p:spPr>
          <a:xfrm>
            <a:off x="3875675" y="4110905"/>
            <a:ext cx="1676400" cy="474213"/>
          </a:xfrm>
          <a:prstGeom prst="rect">
            <a:avLst/>
          </a:prstGeom>
          <a:solidFill>
            <a:srgbClr val="F799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Singleton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5C4E77-1BA8-C1D0-314B-34C032CCE700}"/>
              </a:ext>
            </a:extLst>
          </p:cNvPr>
          <p:cNvSpPr/>
          <p:nvPr/>
        </p:nvSpPr>
        <p:spPr>
          <a:xfrm>
            <a:off x="2492477" y="5216230"/>
            <a:ext cx="1676400" cy="474213"/>
          </a:xfrm>
          <a:prstGeom prst="rect">
            <a:avLst/>
          </a:prstGeom>
          <a:solidFill>
            <a:srgbClr val="F799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B0D7FE-8FA2-3AE4-AAE5-C45C77CECD0E}"/>
              </a:ext>
            </a:extLst>
          </p:cNvPr>
          <p:cNvSpPr/>
          <p:nvPr/>
        </p:nvSpPr>
        <p:spPr>
          <a:xfrm>
            <a:off x="7747073" y="5216230"/>
            <a:ext cx="1676400" cy="474213"/>
          </a:xfrm>
          <a:prstGeom prst="rect">
            <a:avLst/>
          </a:prstGeom>
          <a:solidFill>
            <a:srgbClr val="F799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Pool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71767-CD98-D8C0-9E9A-4DEBBFEF3C15}"/>
              </a:ext>
            </a:extLst>
          </p:cNvPr>
          <p:cNvSpPr/>
          <p:nvPr/>
        </p:nvSpPr>
        <p:spPr>
          <a:xfrm>
            <a:off x="9154779" y="4110905"/>
            <a:ext cx="1801098" cy="474213"/>
          </a:xfrm>
          <a:prstGeom prst="rect">
            <a:avLst/>
          </a:prstGeom>
          <a:solidFill>
            <a:srgbClr val="F799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 Factory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4985FC-8CB5-823C-4670-8AF727C633D7}"/>
              </a:ext>
            </a:extLst>
          </p:cNvPr>
          <p:cNvSpPr/>
          <p:nvPr/>
        </p:nvSpPr>
        <p:spPr>
          <a:xfrm>
            <a:off x="6515227" y="4110905"/>
            <a:ext cx="1676400" cy="474213"/>
          </a:xfrm>
          <a:prstGeom prst="rect">
            <a:avLst/>
          </a:prstGeom>
          <a:solidFill>
            <a:srgbClr val="F799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Prototype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C8A63C8-59A8-37D8-0B16-1657D3638171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3504548" y="1519453"/>
            <a:ext cx="1161228" cy="4021677"/>
          </a:xfrm>
          <a:prstGeom prst="bentConnector3">
            <a:avLst>
              <a:gd name="adj1" fmla="val 26292"/>
            </a:avLst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AEEC9DD-6131-6424-64E7-4EE2EC891CD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4824324" y="2839229"/>
            <a:ext cx="1161228" cy="1382125"/>
          </a:xfrm>
          <a:prstGeom prst="bentConnector3">
            <a:avLst>
              <a:gd name="adj1" fmla="val 62701"/>
            </a:avLst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BEF9526-5EEE-D93D-AE5B-F8E4E522B04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5400000">
            <a:off x="3580063" y="2700292"/>
            <a:ext cx="2266553" cy="2765323"/>
          </a:xfrm>
          <a:prstGeom prst="bentConnector3">
            <a:avLst>
              <a:gd name="adj1" fmla="val 23105"/>
            </a:avLst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6A605C-8846-79FF-53D7-EDE773B2C87F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rot="16200000" flipH="1">
            <a:off x="7495050" y="1550627"/>
            <a:ext cx="1161228" cy="3959328"/>
          </a:xfrm>
          <a:prstGeom prst="bentConnector3">
            <a:avLst>
              <a:gd name="adj1" fmla="val 26292"/>
            </a:avLst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A788DF4-98BA-9928-69BD-A42A6DD7725A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rot="16200000" flipH="1">
            <a:off x="6144099" y="2901577"/>
            <a:ext cx="1161228" cy="1257427"/>
          </a:xfrm>
          <a:prstGeom prst="bentConnector3">
            <a:avLst>
              <a:gd name="adj1" fmla="val 62701"/>
            </a:avLst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C015DAF-B64C-3203-D615-FB342AAF2D43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rot="16200000" flipH="1">
            <a:off x="6207360" y="2838316"/>
            <a:ext cx="2266553" cy="2489273"/>
          </a:xfrm>
          <a:prstGeom prst="bentConnector3">
            <a:avLst>
              <a:gd name="adj1" fmla="val 23104"/>
            </a:avLst>
          </a:prstGeom>
          <a:ln w="19050" cap="flat" cmpd="sng" algn="ctr">
            <a:solidFill>
              <a:srgbClr val="526AA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3386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88490" y="215088"/>
            <a:ext cx="120150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03 </a:t>
            </a:r>
            <a:r>
              <a:rPr lang="en-US" sz="4800" b="0" i="0" dirty="0">
                <a:solidFill>
                  <a:srgbClr val="526AAB"/>
                </a:solidFill>
                <a:effectLst/>
                <a:highlight>
                  <a:srgbClr val="FFFFFF"/>
                </a:highlight>
                <a:latin typeface="Amasis MT Pro Black" panose="02040A04050005020304" pitchFamily="18" charset="0"/>
              </a:rPr>
              <a:t>Factory</a:t>
            </a:r>
            <a:r>
              <a:rPr lang="en-US" altLang="zh-CN" sz="4800" dirty="0">
                <a:solidFill>
                  <a:srgbClr val="526AAB"/>
                </a:solidFill>
                <a:latin typeface="Amasis MT Pro Black" panose="02040A04050005020304" pitchFamily="18" charset="0"/>
                <a:cs typeface="Manrope SemiBold" charset="0"/>
              </a:rPr>
              <a:t> Pattern</a:t>
            </a:r>
            <a:r>
              <a:rPr lang="en-US" altLang="zh-CN" sz="48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Roboto Black" panose="02000000000000000000" charset="0"/>
              </a:rPr>
              <a:t> </a:t>
            </a:r>
            <a:endParaRPr lang="zh-CN" altLang="en-US" sz="4800" dirty="0">
              <a:solidFill>
                <a:srgbClr val="526AAB"/>
              </a:solidFill>
              <a:latin typeface="Amasis MT Pro Black" panose="02040A04050005020304" pitchFamily="18" charset="0"/>
              <a:ea typeface="+mj-ea"/>
              <a:cs typeface="Roboto Black" panose="02000000000000000000" charset="0"/>
            </a:endParaRPr>
          </a:p>
        </p:txBody>
      </p:sp>
      <p:sp>
        <p:nvSpPr>
          <p:cNvPr id="2" name="文本框 68">
            <a:extLst>
              <a:ext uri="{FF2B5EF4-FFF2-40B4-BE49-F238E27FC236}">
                <a16:creationId xmlns:a16="http://schemas.microsoft.com/office/drawing/2014/main" id="{70E6CADB-A621-2875-EE80-FB1BCE0A140C}"/>
              </a:ext>
            </a:extLst>
          </p:cNvPr>
          <p:cNvSpPr txBox="1"/>
          <p:nvPr/>
        </p:nvSpPr>
        <p:spPr>
          <a:xfrm>
            <a:off x="582276" y="1508444"/>
            <a:ext cx="10783812" cy="369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F79976"/>
                </a:solidFill>
                <a:effectLst/>
                <a:highlight>
                  <a:srgbClr val="FFFFFF"/>
                </a:highlight>
                <a:latin typeface="Amasis MT Pro Black" panose="02040A04050005020304" pitchFamily="18" charset="0"/>
              </a:rPr>
              <a:t> </a:t>
            </a:r>
            <a:r>
              <a:rPr lang="en-US" sz="20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Amasis MT Pro Black" panose="02040A04050005020304" pitchFamily="18" charset="0"/>
              </a:rPr>
              <a:t>Factory Pattern is a Creational Design Pattern that </a:t>
            </a:r>
            <a:r>
              <a:rPr lang="en-US" sz="2000" b="0" i="0" dirty="0">
                <a:solidFill>
                  <a:srgbClr val="444444"/>
                </a:solidFill>
                <a:effectLst/>
                <a:highlight>
                  <a:srgbClr val="F79976"/>
                </a:highlight>
                <a:latin typeface="Amasis MT Pro Black" panose="02040A04050005020304" pitchFamily="18" charset="0"/>
              </a:rPr>
              <a:t>allows class to create an object but lets subclasses decide which class to instantiate. </a:t>
            </a:r>
          </a:p>
          <a:p>
            <a:pPr>
              <a:lnSpc>
                <a:spcPct val="200000"/>
              </a:lnSpc>
            </a:pPr>
            <a:endParaRPr lang="en-US" sz="2000" b="0" i="0" dirty="0">
              <a:solidFill>
                <a:srgbClr val="444444"/>
              </a:solidFill>
              <a:effectLst/>
              <a:highlight>
                <a:srgbClr val="FFFFFF"/>
              </a:highlight>
              <a:latin typeface="Amasis MT Pro Black" panose="02040A040500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79976"/>
                </a:solidFill>
                <a:highlight>
                  <a:srgbClr val="FFFFFF"/>
                </a:highlight>
                <a:latin typeface="Amasis MT Pro Black" panose="02040A04050005020304" pitchFamily="18" charset="0"/>
              </a:rPr>
              <a:t> </a:t>
            </a:r>
            <a:r>
              <a:rPr lang="en-US" sz="20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Amasis MT Pro Black" panose="02040A04050005020304" pitchFamily="18" charset="0"/>
              </a:rPr>
              <a:t>Using the Factory method, we have the best ways to create an object </a:t>
            </a:r>
            <a:r>
              <a:rPr lang="en-US" sz="2000" b="0" i="0" dirty="0">
                <a:solidFill>
                  <a:srgbClr val="F79976"/>
                </a:solidFill>
                <a:effectLst/>
                <a:highlight>
                  <a:srgbClr val="FFFFFF"/>
                </a:highlight>
                <a:latin typeface="Amasis MT Pro Black" panose="02040A04050005020304" pitchFamily="18" charset="0"/>
              </a:rPr>
              <a:t>(</a:t>
            </a:r>
            <a:r>
              <a:rPr lang="en-US" sz="20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Amasis MT Pro Black" panose="02040A04050005020304" pitchFamily="18" charset="0"/>
              </a:rPr>
              <a:t> </a:t>
            </a:r>
            <a:r>
              <a:rPr lang="en-US" sz="2000" b="0" i="0" u="sng" dirty="0">
                <a:solidFill>
                  <a:srgbClr val="444444"/>
                </a:solidFill>
                <a:effectLst/>
                <a:highlight>
                  <a:srgbClr val="F79976"/>
                </a:highlight>
                <a:latin typeface="Amasis MT Pro Black" panose="02040A04050005020304" pitchFamily="18" charset="0"/>
              </a:rPr>
              <a:t>objects are created without exposing the logic to the client, and for creating the new type of object, the client uses the same common interface</a:t>
            </a:r>
            <a:r>
              <a:rPr lang="en-US" sz="20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Amasis MT Pro Black" panose="02040A04050005020304" pitchFamily="18" charset="0"/>
              </a:rPr>
              <a:t> </a:t>
            </a:r>
            <a:r>
              <a:rPr lang="en-US" sz="2000" b="0" i="0" dirty="0">
                <a:solidFill>
                  <a:srgbClr val="F79976"/>
                </a:solidFill>
                <a:effectLst/>
                <a:highlight>
                  <a:srgbClr val="FFFFFF"/>
                </a:highlight>
                <a:latin typeface="Amasis MT Pro Black" panose="02040A04050005020304" pitchFamily="18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495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7041856" y="2944090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kern="1200" dirty="0">
                <a:solidFill>
                  <a:schemeClr val="tx1"/>
                </a:solidFill>
                <a:latin typeface="Amasis MT Pro Black" panose="02040A04050005020304" pitchFamily="18" charset="0"/>
                <a:ea typeface="+mj-ea"/>
                <a:cs typeface="+mj-cs"/>
              </a:rPr>
              <a:t> </a:t>
            </a:r>
            <a:r>
              <a:rPr lang="en-US" altLang="zh-CN" sz="4000" kern="1200" dirty="0">
                <a:solidFill>
                  <a:srgbClr val="F79976"/>
                </a:solidFill>
                <a:latin typeface="Amasis MT Pro Black" panose="02040A04050005020304" pitchFamily="18" charset="0"/>
                <a:ea typeface="+mj-ea"/>
                <a:cs typeface="+mj-cs"/>
              </a:rPr>
              <a:t>04</a:t>
            </a:r>
            <a:r>
              <a:rPr lang="en-US" altLang="zh-CN" sz="4000" kern="1200" dirty="0">
                <a:solidFill>
                  <a:schemeClr val="tx1"/>
                </a:solidFill>
                <a:latin typeface="Amasis MT Pro Black" panose="02040A04050005020304" pitchFamily="18" charset="0"/>
                <a:ea typeface="+mj-ea"/>
                <a:cs typeface="+mj-cs"/>
              </a:rPr>
              <a:t> </a:t>
            </a:r>
            <a:r>
              <a:rPr lang="en-US" altLang="zh-CN" sz="4000" kern="1200" dirty="0">
                <a:solidFill>
                  <a:srgbClr val="526AAB"/>
                </a:solidFill>
                <a:latin typeface="Amasis MT Pro Black" panose="02040A04050005020304" pitchFamily="18" charset="0"/>
                <a:ea typeface="+mj-ea"/>
                <a:cs typeface="+mj-cs"/>
              </a:rPr>
              <a:t>CODE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F0B7BD4-08B0-32D9-1116-2D90DEF8C4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55" t="10609" r="57419" b="9248"/>
          <a:stretch/>
        </p:blipFill>
        <p:spPr>
          <a:xfrm>
            <a:off x="1184147" y="666728"/>
            <a:ext cx="4634721" cy="54657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99414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d0d03ee-cb68-45fe-8357-4736cf63c9ca"/>
  <p:tag name="COMMONDATA" val="eyJoZGlkIjoiODliZWY4OTY0MGRkODE3MzUwYWNjNzJlOTZjZjEzOW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5347;#95186;#405201;#369679;#405205;#405185;"/>
</p:tagLst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游ゴシック"/>
        <a:font script="Hang" typeface="맑은 고딕"/>
        <a:font script="Hans" typeface="Manrope SemiBold"/>
        <a:font script="Hant" typeface="新細明體"/>
        <a:font script="Arab" typeface="Roboto Black"/>
        <a:font script="Hebr" typeface="Roboto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oboto Black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Roboto Black"/>
        <a:font script="Hebr" typeface="Roboto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oboto Black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F4D869F-8173-4C32-AD98-0F4622C56DF9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4421</TotalTime>
  <Words>2164</Words>
  <Application>Microsoft Office PowerPoint</Application>
  <PresentationFormat>Widescreen</PresentationFormat>
  <Paragraphs>464</Paragraphs>
  <Slides>47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Wingdings</vt:lpstr>
      <vt:lpstr>Calibri Light</vt:lpstr>
      <vt:lpstr>Manrope SemiBold</vt:lpstr>
      <vt:lpstr>Amasis MT Pro Black</vt:lpstr>
      <vt:lpstr>Arial</vt:lpstr>
      <vt:lpstr>Calibri</vt:lpstr>
      <vt:lpstr>Roboto Black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Ahmed Ali</cp:lastModifiedBy>
  <cp:revision>173</cp:revision>
  <dcterms:created xsi:type="dcterms:W3CDTF">2023-04-04T05:49:00Z</dcterms:created>
  <dcterms:modified xsi:type="dcterms:W3CDTF">2024-05-12T23:21:45Z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EEDCEB81C8E74D4397BAB0BCB6B9901F_12</vt:lpwstr>
  </property>
  <property fmtid="{D5CDD505-2E9C-101B-9397-08002B2CF9AE}" pid="3" name="KSOProductBuildVer">
    <vt:lpwstr>2052-11.1.0.14036</vt:lpwstr>
  </property>
</Properties>
</file>