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79754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Face Mask Detection</a:t>
            </a:r>
            <a:endParaRPr lang="en-US" sz="61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677" y="511254"/>
            <a:ext cx="4647962" cy="581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0677" y="1371124"/>
            <a:ext cx="3200400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 of the Project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650677" y="1998464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a machine learning model to detect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masks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using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50677" y="2361009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Started with a simple CNN, but later switched to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ResNet50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better performance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50677" y="2937391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Achievements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650677" y="3564731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 98% test accuracy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50677" y="3927277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Successfully addressed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 imbalance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overfitting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quality issues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50677" y="4289822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augmentation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stopping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techniques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0677" y="4866203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Lessons Learned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650677" y="5493544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preprocessing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model selection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650677" y="5856089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 learning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drastically improve results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50677" y="6218634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problems often require iterative experimentation and tuning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50677" y="6795016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650677" y="7422356"/>
            <a:ext cx="13329047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can help in </a:t>
            </a:r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health safety monitoring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especially in public spaces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591628"/>
            <a:ext cx="6244709" cy="50462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1" y="2852976"/>
            <a:ext cx="6244709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Face Mask Detection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599521" y="5036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ResNet50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09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Goal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Classify whether a person is wearing a mask or not.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Public safety during pandemics.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Python, TensorFlow, Keras, Google Colab.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0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524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18949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189499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Source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2456378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Face Mask Detection Dataset (Face Mask 12k Images Dataset)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30906" y="3261479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Sourced from Kaggle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56884" y="18524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541955" y="18949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194000" y="189499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Classes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8194000" y="245637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Mask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194000" y="2898577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Without Mask 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40780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78860" y="41205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1530906" y="412051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Details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1530906" y="4681895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images: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~12,000+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530906" y="5124093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into: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530906" y="5566291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80%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530906" y="6008489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20%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530906" y="6507480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456884" y="40780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541955" y="41205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8194000" y="4120515"/>
            <a:ext cx="344138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Preprocessing Steps</a:t>
            </a:r>
            <a:endParaRPr lang="en-US" sz="2650" dirty="0"/>
          </a:p>
        </p:txBody>
      </p:sp>
      <p:sp>
        <p:nvSpPr>
          <p:cNvPr id="24" name="Text 22"/>
          <p:cNvSpPr/>
          <p:nvPr/>
        </p:nvSpPr>
        <p:spPr>
          <a:xfrm>
            <a:off x="8194000" y="468189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Resized all images to 224×224 (for ResNet50 compatibility)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8194000" y="54869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Normalized pixel values to [0, 1]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8194000" y="592919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data augmentation: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8194000" y="637139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Rotation, flipping, zoom, brightness changes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8194000" y="681359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reduce overfitting and handle class imbalance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428" y="652105"/>
            <a:ext cx="4183023" cy="509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Initial Model &amp; Issues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70428" y="1324213"/>
            <a:ext cx="4074676" cy="509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Initial Approach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70428" y="1996321"/>
            <a:ext cx="8906708" cy="521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our initial implementation, we used MobileNetV2, a lightweight CNN architecture known for its speed and performance on mobile and edge devices.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70428" y="2680692"/>
            <a:ext cx="4074676" cy="509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Highlights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570428" y="3352800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Pretrained on ImageNet 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70428" y="3670578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GlobalAveragePooling2D → Dense(128, relu) → Dropout → Dense(1, sigmoid) 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70428" y="3988356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Binary classification (With Mask / Without Mask) 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70428" y="4306133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Optimized with Adam, binary_crossentropy, and a learning rate of 1e-5 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570428" y="4623911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Used ImageDataGenerator for preprocessing and augmentation </a:t>
            </a:r>
            <a:endParaRPr lang="en-US" sz="1250" dirty="0"/>
          </a:p>
        </p:txBody>
      </p:sp>
      <p:sp>
        <p:nvSpPr>
          <p:cNvPr id="11" name="Text 9"/>
          <p:cNvSpPr/>
          <p:nvPr/>
        </p:nvSpPr>
        <p:spPr>
          <a:xfrm>
            <a:off x="570428" y="4941689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Applied class weights to handle imbalance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70428" y="5365313"/>
            <a:ext cx="244482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Observed Issues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570428" y="5833705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Poor Generalization: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Failed on real-world photos (different lighting, angles, backgrounds)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570428" y="6151483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Underfitting: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model frozen with no fine-tuning → limited learning capacity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570428" y="6469261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Misclassified Obvious Images: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“Without Mask” faces predicted as “With Mask”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570428" y="6787039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Label Mapping Bugs: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Gradio predictions were inverted due to incorrect class-to-index logic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570428" y="7104817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Preprocessing Mismatch: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Inconsistent image scaling between training and testing pipelines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570428" y="7422594"/>
            <a:ext cx="8906708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Shallow Architecture: 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MobileNetV2 lacked depth to capture subtle facial differences</a:t>
            </a:r>
            <a:endParaRPr lang="en-US" sz="1250" dirty="0"/>
          </a:p>
        </p:txBody>
      </p:sp>
      <p:pic>
        <p:nvPicPr>
          <p:cNvPr id="1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2426" y="3518059"/>
            <a:ext cx="2825115" cy="1193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06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Challenges Faced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8960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Class Imbalance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3550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dataset had more images of people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masks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without masks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worn incorrectly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9726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led to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biased predictions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toward the dominant class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0032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2.Overfitting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initial CNN model overfitted the training data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7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augmentation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stopping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stabilize learning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3260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2673" y="463629"/>
            <a:ext cx="4804291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Improvement – ResNet50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32673" y="973574"/>
            <a:ext cx="2473047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ResNet50?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432673" y="1406247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Chose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ResNet50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its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architecture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residual connections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which help prevent vanishing gradients.</a:t>
            </a:r>
            <a:endParaRPr lang="en-US" sz="950" dirty="0"/>
          </a:p>
        </p:txBody>
      </p:sp>
      <p:sp>
        <p:nvSpPr>
          <p:cNvPr id="5" name="Text 3"/>
          <p:cNvSpPr/>
          <p:nvPr/>
        </p:nvSpPr>
        <p:spPr>
          <a:xfrm>
            <a:off x="432673" y="1727716"/>
            <a:ext cx="3091339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Highlights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32673" y="2237661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ResNet50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pretrained on ImageNet for deep feature extraction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432673" y="2478762"/>
            <a:ext cx="8700968" cy="593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2-phase training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Phase 1: Frozen base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 Phase 2: Fine-tuned last 80 layers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432673" y="3115628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preprocess_input()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ResNet compatibility</a:t>
            </a:r>
            <a:endParaRPr lang="en-US" sz="950" dirty="0"/>
          </a:p>
        </p:txBody>
      </p:sp>
      <p:sp>
        <p:nvSpPr>
          <p:cNvPr id="9" name="Text 7"/>
          <p:cNvSpPr/>
          <p:nvPr/>
        </p:nvSpPr>
        <p:spPr>
          <a:xfrm>
            <a:off x="432673" y="3356729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Dropout (0.5 &amp; 0.3)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Dense(256)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regularization</a:t>
            </a:r>
            <a:endParaRPr lang="en-US" sz="950" dirty="0"/>
          </a:p>
        </p:txBody>
      </p:sp>
      <p:sp>
        <p:nvSpPr>
          <p:cNvPr id="10" name="Text 8"/>
          <p:cNvSpPr/>
          <p:nvPr/>
        </p:nvSpPr>
        <p:spPr>
          <a:xfrm>
            <a:off x="432673" y="3597831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Compiled with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Adam optimizer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categorical_crossentropy</a:t>
            </a:r>
            <a:endParaRPr lang="en-US" sz="950" dirty="0"/>
          </a:p>
        </p:txBody>
      </p:sp>
      <p:sp>
        <p:nvSpPr>
          <p:cNvPr id="11" name="Text 9"/>
          <p:cNvSpPr/>
          <p:nvPr/>
        </p:nvSpPr>
        <p:spPr>
          <a:xfrm>
            <a:off x="432673" y="3838932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 layer: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 neurons (softmax)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binary classification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432673" y="4080034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OpenCV face detection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focus on face regions only</a:t>
            </a:r>
            <a:endParaRPr lang="en-US" sz="950" dirty="0"/>
          </a:p>
        </p:txBody>
      </p:sp>
      <p:sp>
        <p:nvSpPr>
          <p:cNvPr id="13" name="Text 11"/>
          <p:cNvSpPr/>
          <p:nvPr/>
        </p:nvSpPr>
        <p:spPr>
          <a:xfrm>
            <a:off x="432673" y="4321135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with an interactive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Gradio web interface</a:t>
            </a:r>
            <a:endParaRPr lang="en-US" sz="950" dirty="0"/>
          </a:p>
        </p:txBody>
      </p:sp>
      <p:sp>
        <p:nvSpPr>
          <p:cNvPr id="14" name="Text 12"/>
          <p:cNvSpPr/>
          <p:nvPr/>
        </p:nvSpPr>
        <p:spPr>
          <a:xfrm>
            <a:off x="432673" y="4562237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preprocess_input()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compatibility with ResNet50</a:t>
            </a:r>
            <a:endParaRPr lang="en-US" sz="950" dirty="0"/>
          </a:p>
        </p:txBody>
      </p:sp>
      <p:sp>
        <p:nvSpPr>
          <p:cNvPr id="15" name="Text 13"/>
          <p:cNvSpPr/>
          <p:nvPr/>
        </p:nvSpPr>
        <p:spPr>
          <a:xfrm>
            <a:off x="432673" y="4803338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Tuned 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Dense(256)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+ 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Dropout(0.5/0.3)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layers to reduce overfitting</a:t>
            </a:r>
            <a:endParaRPr lang="en-US" sz="950" dirty="0"/>
          </a:p>
        </p:txBody>
      </p:sp>
      <p:sp>
        <p:nvSpPr>
          <p:cNvPr id="16" name="Text 14"/>
          <p:cNvSpPr/>
          <p:nvPr/>
        </p:nvSpPr>
        <p:spPr>
          <a:xfrm>
            <a:off x="432673" y="5044440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Unfroze deeper ResNet50 layers for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fine-tuning</a:t>
            </a:r>
            <a:endParaRPr lang="en-US" sz="950" dirty="0"/>
          </a:p>
        </p:txBody>
      </p:sp>
      <p:sp>
        <p:nvSpPr>
          <p:cNvPr id="17" name="Text 15"/>
          <p:cNvSpPr/>
          <p:nvPr/>
        </p:nvSpPr>
        <p:spPr>
          <a:xfrm>
            <a:off x="432673" y="5285542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ReduceLROnPlateau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auto-adjust learning rate</a:t>
            </a:r>
            <a:endParaRPr lang="en-US" sz="950" dirty="0"/>
          </a:p>
        </p:txBody>
      </p:sp>
      <p:sp>
        <p:nvSpPr>
          <p:cNvPr id="18" name="Text 16"/>
          <p:cNvSpPr/>
          <p:nvPr/>
        </p:nvSpPr>
        <p:spPr>
          <a:xfrm>
            <a:off x="432673" y="5526643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Plotted training &amp; validation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accuracy/loss curves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diagnostics</a:t>
            </a:r>
            <a:endParaRPr lang="en-US" sz="950" dirty="0"/>
          </a:p>
        </p:txBody>
      </p:sp>
      <p:sp>
        <p:nvSpPr>
          <p:cNvPr id="19" name="Text 17"/>
          <p:cNvSpPr/>
          <p:nvPr/>
        </p:nvSpPr>
        <p:spPr>
          <a:xfrm>
            <a:off x="432673" y="5848112"/>
            <a:ext cx="3449717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Improvements Over Initial Version</a:t>
            </a:r>
            <a:endParaRPr lang="en-US" sz="1450" dirty="0"/>
          </a:p>
        </p:txBody>
      </p:sp>
      <p:sp>
        <p:nvSpPr>
          <p:cNvPr id="20" name="Text 18"/>
          <p:cNvSpPr/>
          <p:nvPr/>
        </p:nvSpPr>
        <p:spPr>
          <a:xfrm>
            <a:off x="432673" y="6203513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Replaced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MobileNetV2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 deeper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ResNet50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better accuracy</a:t>
            </a:r>
            <a:endParaRPr lang="en-US" sz="950" dirty="0"/>
          </a:p>
        </p:txBody>
      </p:sp>
      <p:sp>
        <p:nvSpPr>
          <p:cNvPr id="21" name="Text 19"/>
          <p:cNvSpPr/>
          <p:nvPr/>
        </p:nvSpPr>
        <p:spPr>
          <a:xfrm>
            <a:off x="432673" y="6444615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 weighting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solve prediction bias</a:t>
            </a:r>
            <a:endParaRPr lang="en-US" sz="950" dirty="0"/>
          </a:p>
        </p:txBody>
      </p:sp>
      <p:sp>
        <p:nvSpPr>
          <p:cNvPr id="22" name="Text 20"/>
          <p:cNvSpPr/>
          <p:nvPr/>
        </p:nvSpPr>
        <p:spPr>
          <a:xfrm>
            <a:off x="432673" y="6685717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Fixed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label mismatch bugs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dynamic class index mapping</a:t>
            </a:r>
            <a:endParaRPr lang="en-US" sz="950" dirty="0"/>
          </a:p>
        </p:txBody>
      </p:sp>
      <p:sp>
        <p:nvSpPr>
          <p:cNvPr id="23" name="Text 21"/>
          <p:cNvSpPr/>
          <p:nvPr/>
        </p:nvSpPr>
        <p:spPr>
          <a:xfrm>
            <a:off x="432673" y="6926818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augmentation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(rotation, zoom, shift, flip)</a:t>
            </a:r>
            <a:endParaRPr lang="en-US" sz="950" dirty="0"/>
          </a:p>
        </p:txBody>
      </p:sp>
      <p:sp>
        <p:nvSpPr>
          <p:cNvPr id="24" name="Text 22"/>
          <p:cNvSpPr/>
          <p:nvPr/>
        </p:nvSpPr>
        <p:spPr>
          <a:xfrm>
            <a:off x="432673" y="7167920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EarlyStopping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&amp;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ReduceLROnPlateau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stable training</a:t>
            </a:r>
            <a:endParaRPr lang="en-US" sz="950" dirty="0"/>
          </a:p>
        </p:txBody>
      </p:sp>
      <p:sp>
        <p:nvSpPr>
          <p:cNvPr id="25" name="Text 23"/>
          <p:cNvSpPr/>
          <p:nvPr/>
        </p:nvSpPr>
        <p:spPr>
          <a:xfrm>
            <a:off x="432673" y="7409021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matrix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+ F1-score evaluation</a:t>
            </a:r>
            <a:endParaRPr lang="en-US" sz="950" dirty="0"/>
          </a:p>
        </p:txBody>
      </p:sp>
      <p:sp>
        <p:nvSpPr>
          <p:cNvPr id="26" name="Text 24"/>
          <p:cNvSpPr/>
          <p:nvPr/>
        </p:nvSpPr>
        <p:spPr>
          <a:xfrm>
            <a:off x="432673" y="7650123"/>
            <a:ext cx="8700968" cy="197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</a:t>
            </a:r>
            <a:pPr algn="l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98%+ accuracy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 strong real-world generalization</a:t>
            </a:r>
            <a:endParaRPr lang="en-US" sz="950" dirty="0"/>
          </a:p>
        </p:txBody>
      </p:sp>
      <p:pic>
        <p:nvPicPr>
          <p:cNvPr id="2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966" y="2032873"/>
            <a:ext cx="4762262" cy="2011918"/>
          </a:xfrm>
          <a:prstGeom prst="rect">
            <a:avLst/>
          </a:prstGeom>
        </p:spPr>
      </p:pic>
      <p:pic>
        <p:nvPicPr>
          <p:cNvPr id="2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966" y="4183856"/>
            <a:ext cx="4762262" cy="2014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Performance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36176"/>
            <a:ext cx="6955036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Accuracy Scores                                                                                             2. Confusion Matrix</a:t>
            </a:r>
            <a:endParaRPr lang="en-US" sz="13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1346359"/>
            <a:ext cx="3721298" cy="1460063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65" y="1346359"/>
            <a:ext cx="3748683" cy="31045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6835" y="4748451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Training Curves</a:t>
            </a:r>
            <a:endParaRPr lang="en-US" sz="13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" y="5131118"/>
            <a:ext cx="3967043" cy="3104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2933" y="473988"/>
            <a:ext cx="4306848" cy="538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Work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02933" y="1270635"/>
            <a:ext cx="311622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Real-Time Deployment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02933" y="1851898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the model with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OpenCV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live webcam detection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2933" y="2187773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detection speed for low-latency environments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2933" y="2721769"/>
            <a:ext cx="2763560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Model Optimization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02933" y="3303032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 model to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TensorFlow Lite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ONNX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mobile or edge deployment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2933" y="3638907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model size while keeping accuracy using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quantization or pruning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02933" y="4172902"/>
            <a:ext cx="3016925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Better Face Detection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602933" y="4754166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advanced face detectors (e.g.,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MTCNN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YOLO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602933" y="5090041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accuracy in crowded scenes or side profiles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602933" y="5624036"/>
            <a:ext cx="258401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4. Expand Dataset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602933" y="6205299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 or generate more images, especially for: 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2933" y="6674644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i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Mask worn incorrectly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class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02933" y="7010519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Diverse lighting, ethnicities, and angles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602933" y="7479863"/>
            <a:ext cx="134245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2025-08-07T08:15:50Z</dcterms:created>
  <dcterms:modified xsi:type="dcterms:W3CDTF">2025-08-07T08:15:50Z</dcterms:modified>
</cp:coreProperties>
</file>