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4"/>
  </p:notesMasterIdLst>
  <p:sldIdLst>
    <p:sldId id="258" r:id="rId2"/>
    <p:sldId id="309" r:id="rId3"/>
    <p:sldId id="307" r:id="rId4"/>
    <p:sldId id="306" r:id="rId5"/>
    <p:sldId id="308" r:id="rId6"/>
    <p:sldId id="261" r:id="rId7"/>
    <p:sldId id="263" r:id="rId8"/>
    <p:sldId id="264" r:id="rId9"/>
    <p:sldId id="270" r:id="rId10"/>
    <p:sldId id="271" r:id="rId11"/>
    <p:sldId id="267" r:id="rId12"/>
    <p:sldId id="268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2" r:id="rId42"/>
    <p:sldId id="30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37D74-C181-41DA-B2CC-0509BDCB1576}" type="datetimeFigureOut">
              <a:rPr lang="fr-FR" smtClean="0"/>
              <a:pPr/>
              <a:t>02/09/2016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702C6-0EB5-4F7F-9077-A815188B55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414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702C6-0EB5-4F7F-9077-A815188B5502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72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23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96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2580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77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7692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5311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0993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10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680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70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36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04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175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07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8995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45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3443-A946-4243-9DC6-243941B9CF2C}" type="datetime1">
              <a:rPr lang="en-US" smtClean="0"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156223-6CBB-4053-8E25-8C4A1688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547664" y="507774"/>
            <a:ext cx="6984776" cy="92514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000" b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	Conception par Objet et Programmation Java</a:t>
            </a:r>
            <a:br>
              <a:rPr lang="fr-FR" sz="3000" dirty="0">
                <a:latin typeface="Adobe Devanagari" panose="02040503050201020203" pitchFamily="18" charset="0"/>
                <a:cs typeface="Adobe Devanagari" panose="02040503050201020203" pitchFamily="18" charset="0"/>
              </a:rPr>
            </a:br>
            <a:endParaRPr lang="fr-FR" sz="3000" b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179512" y="1886402"/>
            <a:ext cx="8964488" cy="3711575"/>
            <a:chOff x="179512" y="2636912"/>
            <a:chExt cx="8964488" cy="3711575"/>
          </a:xfrm>
        </p:grpSpPr>
        <p:grpSp>
          <p:nvGrpSpPr>
            <p:cNvPr id="6" name="Groupe 5"/>
            <p:cNvGrpSpPr/>
            <p:nvPr/>
          </p:nvGrpSpPr>
          <p:grpSpPr>
            <a:xfrm>
              <a:off x="179512" y="2636912"/>
              <a:ext cx="8964488" cy="3711575"/>
              <a:chOff x="305837" y="1872471"/>
              <a:chExt cx="9144000" cy="3711575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305837" y="1872471"/>
                <a:ext cx="9144000" cy="3711575"/>
                <a:chOff x="0" y="1928813"/>
                <a:chExt cx="9144000" cy="371157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0" y="2978301"/>
                  <a:ext cx="9144000" cy="2016125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vert="horz" lIns="91440" tIns="45720" rIns="91440" bIns="45720" rtlCol="0" anchor="t">
                  <a:normAutofit fontScale="97500"/>
                </a:bodyPr>
                <a:lstStyle/>
                <a:p>
                  <a:pPr>
                    <a:spcBef>
                      <a:spcPct val="0"/>
                    </a:spcBef>
                  </a:pPr>
                  <a:endParaRPr lang="fr-FR" sz="3600" b="1" i="1" kern="0" dirty="0">
                    <a:solidFill>
                      <a:schemeClr val="dk1"/>
                    </a:solidFill>
                  </a:endParaRPr>
                </a:p>
              </p:txBody>
            </p:sp>
            <p:pic>
              <p:nvPicPr>
                <p:cNvPr id="12" name="Picture 6"/>
                <p:cNvPicPr>
                  <a:picLocks noChangeAspect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5724525" y="1928813"/>
                  <a:ext cx="3419475" cy="3711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" name="ZoneTexte 8"/>
              <p:cNvSpPr txBox="1">
                <a:spLocks noChangeArrowheads="1"/>
              </p:cNvSpPr>
              <p:nvPr/>
            </p:nvSpPr>
            <p:spPr bwMode="auto">
              <a:xfrm>
                <a:off x="526225" y="2581583"/>
                <a:ext cx="59899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1" hangingPunct="1"/>
                <a:endParaRPr lang="fr-FR" sz="2000" b="1" dirty="0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526225" y="3140968"/>
                <a:ext cx="58220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b="1" i="1" u="sng" dirty="0"/>
                  <a:t>Chapitre 1 : Introduction  Java</a:t>
                </a:r>
                <a:endParaRPr lang="fr-FR" sz="2400" i="1" u="sng" dirty="0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558467" y="3761908"/>
                <a:ext cx="45498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i="1" dirty="0">
                    <a:solidFill>
                      <a:schemeClr val="accent6"/>
                    </a:solidFill>
                  </a:rPr>
                  <a:t>Equipe Java</a:t>
                </a: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458840" y="5179627"/>
              <a:ext cx="175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i="1" dirty="0"/>
                <a:t>2016/2017</a:t>
              </a: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92" y="6165304"/>
            <a:ext cx="1560907" cy="6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6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1928813"/>
            <a:ext cx="9144000" cy="3711575"/>
            <a:chOff x="0" y="1928813"/>
            <a:chExt cx="9144000" cy="3711575"/>
          </a:xfrm>
        </p:grpSpPr>
        <p:sp>
          <p:nvSpPr>
            <p:cNvPr id="2" name="Rectangle 1"/>
            <p:cNvSpPr/>
            <p:nvPr/>
          </p:nvSpPr>
          <p:spPr>
            <a:xfrm>
              <a:off x="0" y="2565400"/>
              <a:ext cx="9144000" cy="20161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rmAutofit fontScale="97500"/>
            </a:bodyPr>
            <a:lstStyle/>
            <a:p>
              <a:pPr>
                <a:spcBef>
                  <a:spcPct val="0"/>
                </a:spcBef>
              </a:pPr>
              <a:endParaRPr lang="fr-FR" sz="3600" b="1" i="1" kern="0">
                <a:solidFill>
                  <a:schemeClr val="dk1"/>
                </a:solidFill>
              </a:endParaRPr>
            </a:p>
          </p:txBody>
        </p:sp>
        <p:pic>
          <p:nvPicPr>
            <p:cNvPr id="10244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525" y="1928813"/>
              <a:ext cx="3419475" cy="371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3" name="Title 1"/>
          <p:cNvSpPr txBox="1">
            <a:spLocks/>
          </p:cNvSpPr>
          <p:nvPr/>
        </p:nvSpPr>
        <p:spPr bwMode="auto">
          <a:xfrm>
            <a:off x="557213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800" b="1" dirty="0"/>
              <a:t>JAVA</a:t>
            </a:r>
            <a:r>
              <a:rPr lang="fr-FR" sz="3600" b="1" dirty="0"/>
              <a:t>: La plateforme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8911" y="1812925"/>
            <a:ext cx="84155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Un langage de programmation orienté objet.</a:t>
            </a:r>
          </a:p>
          <a:p>
            <a:pPr marL="342900" indent="-342900">
              <a:defRPr/>
            </a:pPr>
            <a:endParaRPr lang="fr-FR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Java est portable : il est indépendant de toute plate-forme</a:t>
            </a:r>
            <a:br>
              <a:rPr lang="fr-FR" sz="2000" dirty="0">
                <a:latin typeface="Calibri" panose="020F0502020204030204" pitchFamily="34" charset="0"/>
              </a:rPr>
            </a:br>
            <a:endParaRPr lang="fr-FR" sz="20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fr-FR" sz="2800" dirty="0">
                <a:latin typeface="Times New Roman" pitchFamily="18" charset="0"/>
                <a:cs typeface="Times New Roman" pitchFamily="18" charset="0"/>
              </a:rPr>
              <a:t>Quels types d’application pour « java » ?</a:t>
            </a:r>
          </a:p>
          <a:p>
            <a:pPr>
              <a:defRPr/>
            </a:pPr>
            <a:br>
              <a:rPr lang="fr-FR" dirty="0">
                <a:solidFill>
                  <a:schemeClr val="bg1"/>
                </a:solidFill>
              </a:rPr>
            </a:b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4525963"/>
            <a:ext cx="808038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38" y="4525963"/>
            <a:ext cx="947737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4583113"/>
            <a:ext cx="15398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38" y="4525963"/>
            <a:ext cx="15255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8" y="4700588"/>
            <a:ext cx="1285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3"/>
          <p:cNvSpPr txBox="1">
            <a:spLocks noChangeArrowheads="1"/>
          </p:cNvSpPr>
          <p:nvPr/>
        </p:nvSpPr>
        <p:spPr bwMode="auto">
          <a:xfrm>
            <a:off x="544513" y="5584825"/>
            <a:ext cx="14462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dirty="0"/>
              <a:t>Java SE</a:t>
            </a:r>
          </a:p>
        </p:txBody>
      </p:sp>
      <p:sp>
        <p:nvSpPr>
          <p:cNvPr id="14" name="ZoneTexte 9"/>
          <p:cNvSpPr txBox="1">
            <a:spLocks noChangeArrowheads="1"/>
          </p:cNvSpPr>
          <p:nvPr/>
        </p:nvSpPr>
        <p:spPr bwMode="auto">
          <a:xfrm>
            <a:off x="2528888" y="5537200"/>
            <a:ext cx="1263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dirty="0"/>
              <a:t>Java ME</a:t>
            </a:r>
          </a:p>
        </p:txBody>
      </p:sp>
      <p:sp>
        <p:nvSpPr>
          <p:cNvPr id="15" name="ZoneTexte 10"/>
          <p:cNvSpPr txBox="1">
            <a:spLocks noChangeArrowheads="1"/>
          </p:cNvSpPr>
          <p:nvPr/>
        </p:nvSpPr>
        <p:spPr bwMode="auto">
          <a:xfrm>
            <a:off x="4103688" y="5584825"/>
            <a:ext cx="130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sz="2000" dirty="0"/>
              <a:t>Java EE</a:t>
            </a: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5702300" y="5397500"/>
            <a:ext cx="1463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sz="2000" dirty="0"/>
              <a:t>Java Embedded</a:t>
            </a:r>
          </a:p>
        </p:txBody>
      </p:sp>
      <p:sp>
        <p:nvSpPr>
          <p:cNvPr id="17" name="ZoneTexte 12"/>
          <p:cNvSpPr txBox="1">
            <a:spLocks noChangeArrowheads="1"/>
          </p:cNvSpPr>
          <p:nvPr/>
        </p:nvSpPr>
        <p:spPr bwMode="auto">
          <a:xfrm>
            <a:off x="7477125" y="5397500"/>
            <a:ext cx="10731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sz="2000" dirty="0"/>
              <a:t>Java </a:t>
            </a:r>
            <a:r>
              <a:rPr lang="fr-FR" sz="2000" dirty="0" err="1"/>
              <a:t>Card</a:t>
            </a:r>
            <a:endParaRPr lang="fr-FR" sz="2000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619249" y="629007"/>
            <a:ext cx="6994525" cy="7248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defRPr sz="3600" b="1" i="1" kern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Qu’est ce que « Java » ?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404664"/>
            <a:ext cx="7149232" cy="993775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Programme en Java interprété/ compilé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288" y="1700808"/>
            <a:ext cx="81375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Compiler le programme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     - Traduire le programme dans un langage de bas niveau (machine)</a:t>
            </a:r>
          </a:p>
          <a:p>
            <a:pPr marL="742950" indent="-285750"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[éventuellement optimisation]</a:t>
            </a:r>
          </a:p>
          <a:p>
            <a:pPr marL="742950" indent="-285750"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Produire un programme (code) exécutable</a:t>
            </a:r>
          </a:p>
          <a:p>
            <a:pPr marL="742950" indent="-285750"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742950" indent="-285750"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Exécution</a:t>
            </a:r>
          </a:p>
          <a:p>
            <a:pPr marL="742950" indent="-285750"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Charger le programme en mémoire (typiquement en tapant le nom du programme exécutable)</a:t>
            </a:r>
          </a:p>
          <a:p>
            <a:pPr marL="742950" indent="-285750"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- Exécution</a:t>
            </a:r>
          </a:p>
        </p:txBody>
      </p:sp>
    </p:spTree>
    <p:extLst>
      <p:ext uri="{BB962C8B-B14F-4D97-AF65-F5344CB8AC3E}">
        <p14:creationId xmlns:p14="http://schemas.microsoft.com/office/powerpoint/2010/main" val="26558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1480386" y="585111"/>
            <a:ext cx="5113251" cy="694189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Programme JAVA (1)</a:t>
            </a:r>
          </a:p>
        </p:txBody>
      </p:sp>
      <p:sp>
        <p:nvSpPr>
          <p:cNvPr id="133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5463" y="691883"/>
            <a:ext cx="615950" cy="476250"/>
          </a:xfrm>
          <a:noFill/>
        </p:spPr>
        <p:txBody>
          <a:bodyPr/>
          <a:lstStyle/>
          <a:p>
            <a:fld id="{3963B7EB-4CCC-4F79-8501-E732DBEEC536}" type="slidenum">
              <a:rPr lang="fr-FR" smtClean="0"/>
              <a:pPr/>
              <a:t>13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0" name="Rectangle 19"/>
          <p:cNvSpPr>
            <a:spLocks noChangeArrowheads="1"/>
          </p:cNvSpPr>
          <p:nvPr/>
        </p:nvSpPr>
        <p:spPr bwMode="auto">
          <a:xfrm>
            <a:off x="1751013" y="1785938"/>
            <a:ext cx="66071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ctr" eaLnBrk="1" hangingPunct="1"/>
            <a:r>
              <a:rPr lang="fr-B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programme Java est compilé et interprété</a:t>
            </a:r>
          </a:p>
        </p:txBody>
      </p:sp>
      <p:grpSp>
        <p:nvGrpSpPr>
          <p:cNvPr id="13321" name="Group 8"/>
          <p:cNvGrpSpPr>
            <a:grpSpLocks/>
          </p:cNvGrpSpPr>
          <p:nvPr/>
        </p:nvGrpSpPr>
        <p:grpSpPr bwMode="auto">
          <a:xfrm>
            <a:off x="1751013" y="2965450"/>
            <a:ext cx="4321175" cy="3392488"/>
            <a:chOff x="5258553" y="3059094"/>
            <a:chExt cx="4320480" cy="3392197"/>
          </a:xfrm>
        </p:grpSpPr>
        <p:sp>
          <p:nvSpPr>
            <p:cNvPr id="22" name="L-Shape 3"/>
            <p:cNvSpPr/>
            <p:nvPr/>
          </p:nvSpPr>
          <p:spPr>
            <a:xfrm>
              <a:off x="5258553" y="3059094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3" name="TextBox 6"/>
            <p:cNvSpPr txBox="1"/>
            <p:nvPr/>
          </p:nvSpPr>
          <p:spPr>
            <a:xfrm>
              <a:off x="5401405" y="3344819"/>
              <a:ext cx="1799935" cy="36985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b="1" dirty="0">
                  <a:solidFill>
                    <a:schemeClr val="tx1"/>
                  </a:solidFill>
                </a:rPr>
                <a:t>Compilé</a:t>
              </a:r>
            </a:p>
          </p:txBody>
        </p:sp>
        <p:sp>
          <p:nvSpPr>
            <p:cNvPr id="13329" name="TextBox 7"/>
            <p:cNvSpPr txBox="1">
              <a:spLocks noChangeArrowheads="1"/>
            </p:cNvSpPr>
            <p:nvPr/>
          </p:nvSpPr>
          <p:spPr bwMode="auto">
            <a:xfrm>
              <a:off x="5261002" y="4845044"/>
              <a:ext cx="4104456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just"/>
              <a:r>
                <a:rPr lang="fr-FR" b="1" dirty="0">
                  <a:solidFill>
                    <a:schemeClr val="tx1"/>
                  </a:solidFill>
                </a:rPr>
                <a:t>-le code source est soumis à un compilateur, pour en faire un fichier binaire compréhensible par un microprocesseur (une sorte de pré- fichier .</a:t>
              </a:r>
              <a:r>
                <a:rPr lang="fr-FR" b="1" dirty="0" err="1">
                  <a:solidFill>
                    <a:schemeClr val="tx1"/>
                  </a:solidFill>
                </a:rPr>
                <a:t>exe</a:t>
              </a:r>
              <a:r>
                <a:rPr lang="fr-FR" b="1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13322" name="Group 11"/>
          <p:cNvGrpSpPr>
            <a:grpSpLocks/>
          </p:cNvGrpSpPr>
          <p:nvPr/>
        </p:nvGrpSpPr>
        <p:grpSpPr bwMode="auto">
          <a:xfrm>
            <a:off x="4037013" y="2965450"/>
            <a:ext cx="4321175" cy="3392488"/>
            <a:chOff x="3279964" y="3258328"/>
            <a:chExt cx="4320480" cy="3392197"/>
          </a:xfrm>
        </p:grpSpPr>
        <p:sp>
          <p:nvSpPr>
            <p:cNvPr id="26" name="L-Shape 5"/>
            <p:cNvSpPr/>
            <p:nvPr/>
          </p:nvSpPr>
          <p:spPr>
            <a:xfrm rot="10800000">
              <a:off x="3279964" y="3258328"/>
              <a:ext cx="4320480" cy="3392197"/>
            </a:xfrm>
            <a:prstGeom prst="corner">
              <a:avLst>
                <a:gd name="adj1" fmla="val 50000"/>
                <a:gd name="adj2" fmla="val 66753"/>
              </a:avLst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5513217" y="5902876"/>
              <a:ext cx="1799935" cy="369856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b="1" dirty="0">
                  <a:solidFill>
                    <a:schemeClr val="tx1"/>
                  </a:solidFill>
                </a:rPr>
                <a:t>Interprété</a:t>
              </a:r>
            </a:p>
          </p:txBody>
        </p:sp>
        <p:sp>
          <p:nvSpPr>
            <p:cNvPr id="13326" name="TextBox 10"/>
            <p:cNvSpPr txBox="1">
              <a:spLocks noChangeArrowheads="1"/>
            </p:cNvSpPr>
            <p:nvPr/>
          </p:nvSpPr>
          <p:spPr bwMode="auto">
            <a:xfrm>
              <a:off x="3352542" y="3354623"/>
              <a:ext cx="4104456" cy="147732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just"/>
              <a:r>
                <a:rPr lang="fr-FR" b="1" dirty="0">
                  <a:solidFill>
                    <a:schemeClr val="tx1"/>
                  </a:solidFill>
                </a:rPr>
                <a:t>-le code source est, directement, interprété sans phase de compilation, et c'est l'interprète qui exécute ce code source, qu'il interprète à la volée.(JVM)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55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5633"/>
            <a:ext cx="8229600" cy="410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4313" y="738609"/>
            <a:ext cx="927100" cy="476250"/>
          </a:xfrm>
          <a:noFill/>
        </p:spPr>
        <p:txBody>
          <a:bodyPr/>
          <a:lstStyle/>
          <a:p>
            <a:fld id="{968DDB65-61F0-4DE8-8440-56E52B86B06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691680" y="548680"/>
            <a:ext cx="6048672" cy="8561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 b="1" i="1" kern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Programme JAVA (2)</a:t>
            </a:r>
          </a:p>
        </p:txBody>
      </p:sp>
    </p:spTree>
    <p:extLst>
      <p:ext uri="{BB962C8B-B14F-4D97-AF65-F5344CB8AC3E}">
        <p14:creationId xmlns:p14="http://schemas.microsoft.com/office/powerpoint/2010/main" val="28176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264695" cy="66995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JAVA: la Plateforme</a:t>
            </a:r>
          </a:p>
        </p:txBody>
      </p:sp>
      <p:sp>
        <p:nvSpPr>
          <p:cNvPr id="153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4326" y="717538"/>
            <a:ext cx="517087" cy="476250"/>
          </a:xfrm>
          <a:noFill/>
        </p:spPr>
        <p:txBody>
          <a:bodyPr/>
          <a:lstStyle/>
          <a:p>
            <a:fld id="{23C7360D-E30F-4EDD-AF6F-F9B4CAE48E0C}" type="slidenum">
              <a:rPr lang="fr-FR" smtClean="0"/>
              <a:pPr/>
              <a:t>15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3286125"/>
            <a:ext cx="7994650" cy="291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642938" y="1428750"/>
            <a:ext cx="771525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fr-BE" sz="2000" b="1" dirty="0">
                <a:latin typeface="Times New Roman" pitchFamily="18" charset="0"/>
                <a:cs typeface="Times New Roman" pitchFamily="18" charset="0"/>
              </a:rPr>
              <a:t>Plateforme = environnement hardware ou software sur lequel le 				programme est exécuté.</a:t>
            </a:r>
          </a:p>
          <a:p>
            <a:pPr eaLnBrk="1" hangingPunct="1"/>
            <a:r>
              <a:rPr lang="fr-BE" sz="2000" dirty="0">
                <a:latin typeface="Times New Roman" pitchFamily="18" charset="0"/>
                <a:cs typeface="Times New Roman" pitchFamily="18" charset="0"/>
              </a:rPr>
              <a:t>La Java « Platform » se compose de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endParaRPr lang="fr-BE" sz="2000" dirty="0">
              <a:latin typeface="Times New Roman" pitchFamily="18" charset="0"/>
              <a:cs typeface="Times New Roman" pitchFamily="18" charset="0"/>
            </a:endParaRPr>
          </a:p>
          <a:p>
            <a:pPr marL="625475" lvl="1" indent="441325" eaLnBrk="1" hangingPunct="1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Virtual Machine (Java VM) </a:t>
            </a:r>
          </a:p>
          <a:p>
            <a:pPr marL="625475" lvl="1" indent="441325" eaLnBrk="1" hangingPunct="1">
              <a:buFont typeface="Wingdings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 Application Programming Interface (Java API) 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8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re 1"/>
          <p:cNvSpPr>
            <a:spLocks noGrp="1"/>
          </p:cNvSpPr>
          <p:nvPr>
            <p:ph type="title"/>
          </p:nvPr>
        </p:nvSpPr>
        <p:spPr>
          <a:xfrm>
            <a:off x="1619672" y="642938"/>
            <a:ext cx="6264696" cy="714374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Machine Virtuelle  : JVM</a:t>
            </a:r>
          </a:p>
        </p:txBody>
      </p:sp>
      <p:sp>
        <p:nvSpPr>
          <p:cNvPr id="163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71500" y="702469"/>
            <a:ext cx="602592" cy="476250"/>
          </a:xfrm>
          <a:noFill/>
        </p:spPr>
        <p:txBody>
          <a:bodyPr/>
          <a:lstStyle/>
          <a:p>
            <a:fld id="{5BF6349F-D9D3-4598-BAB2-19606B8744EC}" type="slidenum">
              <a:rPr lang="fr-FR" smtClean="0"/>
              <a:pPr/>
              <a:t>16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71500" y="1714500"/>
            <a:ext cx="75009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82575" eaLnBrk="1" hangingPunct="1"/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machine virtuelle est un ordinateur fictif s’exécutant sur un ordinateur réel : 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Possède un langage natif propre et traduit un programme écrit dans ce langage vers le langage natif de l’ordinateur.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BE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Définit les spécifications hardware de la plateforme</a:t>
            </a:r>
          </a:p>
          <a:p>
            <a:pPr marL="365125" indent="-282575" eaLnBrk="1" hangingPunct="1">
              <a:buFont typeface="Wingdings 2" pitchFamily="18" charset="2"/>
              <a:buChar char=""/>
            </a:pPr>
            <a:endParaRPr lang="fr-BE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1" hangingPunct="1">
              <a:buFont typeface="Wingdings 2" pitchFamily="18" charset="2"/>
              <a:buChar char=""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Lit le </a:t>
            </a:r>
            <a:r>
              <a:rPr lang="fr-BE" sz="2400" dirty="0" err="1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 compilé (indépendant de la plateforme)</a:t>
            </a:r>
          </a:p>
        </p:txBody>
      </p:sp>
    </p:spTree>
    <p:extLst>
      <p:ext uri="{BB962C8B-B14F-4D97-AF65-F5344CB8AC3E}">
        <p14:creationId xmlns:p14="http://schemas.microsoft.com/office/powerpoint/2010/main" val="250918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re 1"/>
          <p:cNvSpPr>
            <a:spLocks noGrp="1"/>
          </p:cNvSpPr>
          <p:nvPr>
            <p:ph type="title"/>
          </p:nvPr>
        </p:nvSpPr>
        <p:spPr>
          <a:xfrm>
            <a:off x="1547663" y="404664"/>
            <a:ext cx="6840761" cy="1025000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API: </a:t>
            </a:r>
            <a:r>
              <a:rPr lang="fr-BE" b="1" i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 Application Programming Interface </a:t>
            </a:r>
            <a:endParaRPr lang="fr-FR" b="1" i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4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7543" y="743267"/>
            <a:ext cx="673869" cy="476250"/>
          </a:xfrm>
          <a:noFill/>
        </p:spPr>
        <p:txBody>
          <a:bodyPr/>
          <a:lstStyle/>
          <a:p>
            <a:fld id="{FC5C89B5-1D6F-46DC-8039-6CF902B47C13}" type="slidenum">
              <a:rPr lang="fr-FR" smtClean="0"/>
              <a:pPr/>
              <a:t>17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5400000">
            <a:off x="1076326" y="4137025"/>
            <a:ext cx="131762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3936206" y="4136232"/>
            <a:ext cx="13017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5400000">
            <a:off x="2578100" y="4005263"/>
            <a:ext cx="13176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67544" y="1700808"/>
            <a:ext cx="8358188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L’API Java est structuré en libraires (packages).</a:t>
            </a:r>
          </a:p>
          <a:p>
            <a:pPr eaLnBrk="1" hangingPunct="1"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Les packages comprennent des ensembles fonctionnels de composants (classes)..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Le noyau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) de l’API  Java (inclus dans toute implémentation complète de la plateforme Java) comprend notamment : </a:t>
            </a:r>
          </a:p>
          <a:p>
            <a:pPr eaLnBrk="1" hangingPunct="1"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Essentials (data types,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string,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I/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O,date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,…)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Applet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Windowing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(AWT)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Basic Networking (URL, Socket –TCP or UDP-,IP)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Evolved Networking (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Remote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Invocation)</a:t>
            </a: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Internationalization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 lvl="1" indent="350838" eaLnBrk="1" hangingPunct="1">
              <a:buFont typeface="Wingdings" pitchFamily="2" charset="2"/>
              <a:buChar char="§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lvl="1" eaLnBrk="1" hangingPunct="1">
              <a:defRPr/>
            </a:pPr>
            <a:r>
              <a:rPr lang="fr-FR" dirty="0"/>
              <a:t>…..</a:t>
            </a:r>
          </a:p>
          <a:p>
            <a:pPr marL="365760" indent="-283464" eaLnBrk="1" fontAlgn="auto" hangingPunct="1">
              <a:spcAft>
                <a:spcPts val="0"/>
              </a:spcAft>
              <a:defRPr/>
            </a:pP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7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fr-FR" sz="3600" b="1" i="1" kern="0">
              <a:solidFill>
                <a:schemeClr val="dk1"/>
              </a:solidFill>
            </a:endParaRPr>
          </a:p>
        </p:txBody>
      </p:sp>
      <p:sp>
        <p:nvSpPr>
          <p:cNvPr id="18435" name="Title 1"/>
          <p:cNvSpPr txBox="1">
            <a:spLocks/>
          </p:cNvSpPr>
          <p:nvPr/>
        </p:nvSpPr>
        <p:spPr bwMode="auto">
          <a:xfrm>
            <a:off x="414338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/>
              <a:t>JAVA: </a:t>
            </a:r>
            <a:r>
              <a:rPr lang="fr-FR" sz="4800" b="1" dirty="0"/>
              <a:t>Les versions </a:t>
            </a:r>
            <a:endParaRPr lang="fr-FR" sz="4700" b="1" dirty="0"/>
          </a:p>
        </p:txBody>
      </p:sp>
      <p:pic>
        <p:nvPicPr>
          <p:cNvPr id="18436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928813"/>
            <a:ext cx="3419475" cy="371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03648" y="620687"/>
            <a:ext cx="7283152" cy="665187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JAVA: Les versions</a:t>
            </a:r>
          </a:p>
        </p:txBody>
      </p:sp>
      <p:sp>
        <p:nvSpPr>
          <p:cNvPr id="2154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5576" y="709541"/>
            <a:ext cx="477416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sz="1600" dirty="0">
                <a:solidFill>
                  <a:schemeClr val="bg1"/>
                </a:solidFill>
              </a:rPr>
              <a:t>18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98581"/>
              </p:ext>
            </p:extLst>
          </p:nvPr>
        </p:nvGraphicFramePr>
        <p:xfrm>
          <a:off x="467544" y="1492249"/>
          <a:ext cx="8424862" cy="5177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0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088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Année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Evénements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Apports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88">
                <a:tc>
                  <a:txBody>
                    <a:bodyPr/>
                    <a:lstStyle/>
                    <a:p>
                      <a:r>
                        <a:rPr lang="fr-FR" sz="1800" dirty="0"/>
                        <a:t>Mai 1995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JDK 1.0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15">
                <a:tc>
                  <a:txBody>
                    <a:bodyPr/>
                    <a:lstStyle/>
                    <a:p>
                      <a:r>
                        <a:rPr lang="fr-FR" sz="1800" dirty="0"/>
                        <a:t>Mars 1997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JDK 1.1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+ Java </a:t>
                      </a:r>
                      <a:r>
                        <a:rPr lang="fr-FR" sz="1800" dirty="0" err="1"/>
                        <a:t>Beans</a:t>
                      </a:r>
                      <a:endParaRPr lang="fr-FR" sz="1800" dirty="0"/>
                    </a:p>
                    <a:p>
                      <a:r>
                        <a:rPr lang="fr-FR" sz="1800" dirty="0"/>
                        <a:t>+ </a:t>
                      </a:r>
                      <a:r>
                        <a:rPr lang="fr-FR" sz="1800" dirty="0">
                          <a:effectLst/>
                        </a:rPr>
                        <a:t>la sérialisation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effectLst/>
                        </a:rPr>
                        <a:t>+ JDBC pour l'accès aux données.</a:t>
                      </a:r>
                    </a:p>
                    <a:p>
                      <a:r>
                        <a:rPr lang="fr-FR" sz="1800" dirty="0"/>
                        <a:t>+ …..</a:t>
                      </a:r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r>
                        <a:rPr lang="fr-FR" sz="1800" dirty="0"/>
                        <a:t>Septembre 2004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J2SE 5.0 (1.5)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5">
                <a:tc>
                  <a:txBody>
                    <a:bodyPr/>
                    <a:lstStyle/>
                    <a:p>
                      <a:r>
                        <a:rPr lang="fr-FR" sz="1800" dirty="0"/>
                        <a:t>Décembre 2006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Java SE 6.0 (1.6)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088">
                <a:tc>
                  <a:txBody>
                    <a:bodyPr/>
                    <a:lstStyle/>
                    <a:p>
                      <a:r>
                        <a:rPr lang="fr-FR" sz="1800" dirty="0"/>
                        <a:t>Janvier 2010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17" marB="45717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Rachat </a:t>
                      </a:r>
                      <a:r>
                        <a:rPr lang="fr-FR" sz="1800" dirty="0"/>
                        <a:t>de Sun par Oracle</a:t>
                      </a:r>
                      <a:endParaRPr lang="fr-FR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9" marR="91439" marT="45717" marB="45717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2911">
                <a:tc>
                  <a:txBody>
                    <a:bodyPr/>
                    <a:lstStyle/>
                    <a:p>
                      <a:r>
                        <a:rPr lang="fr-FR" sz="1800" dirty="0"/>
                        <a:t>Juillet 2011</a:t>
                      </a:r>
                    </a:p>
                    <a:p>
                      <a:endParaRPr lang="fr-FR" sz="1800" dirty="0"/>
                    </a:p>
                    <a:p>
                      <a:r>
                        <a:rPr lang="fr-FR" sz="1800" dirty="0"/>
                        <a:t>Mars 2014</a:t>
                      </a:r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Java SE 7</a:t>
                      </a:r>
                    </a:p>
                    <a:p>
                      <a:endParaRPr lang="fr-FR" sz="1800" dirty="0"/>
                    </a:p>
                    <a:p>
                      <a:r>
                        <a:rPr lang="fr-FR" sz="1800" dirty="0"/>
                        <a:t>Java SE 8</a:t>
                      </a:r>
                    </a:p>
                    <a:p>
                      <a:endParaRPr lang="fr-FR" sz="1800" dirty="0"/>
                    </a:p>
                    <a:p>
                      <a:endParaRPr lang="fr-FR" sz="1800" dirty="0"/>
                    </a:p>
                  </a:txBody>
                  <a:tcPr marL="91439" marR="91439" marT="45717" marB="45717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L="91439" marR="91439"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61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6000">
              <a:srgbClr val="BDCD8D"/>
            </a:gs>
            <a:gs pos="0">
              <a:schemeClr val="bg2">
                <a:lumMod val="7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899592" y="2060848"/>
            <a:ext cx="7776864" cy="3240360"/>
          </a:xfrm>
        </p:spPr>
        <p:txBody>
          <a:bodyPr/>
          <a:lstStyle/>
          <a:p>
            <a:pPr marL="2286000" lvl="5" indent="0">
              <a:buNone/>
            </a:pPr>
            <a:r>
              <a:rPr lang="fr-FR" sz="32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Moyenne du module</a:t>
            </a:r>
          </a:p>
          <a:p>
            <a:pPr marL="2286000" lvl="5" indent="0">
              <a:buNone/>
            </a:pPr>
            <a:endParaRPr lang="fr-FR" sz="3200" b="1" i="1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r>
              <a:rPr lang="fr-FR" sz="3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50% Examen Finale</a:t>
            </a:r>
          </a:p>
          <a:p>
            <a:r>
              <a:rPr lang="fr-FR" sz="3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30% Devoir Surveillé</a:t>
            </a:r>
          </a:p>
          <a:p>
            <a:r>
              <a:rPr lang="fr-FR" sz="3000" b="1" i="1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20% Contrôle Continue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993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 txBox="1">
            <a:spLocks/>
          </p:cNvSpPr>
          <p:nvPr/>
        </p:nvSpPr>
        <p:spPr bwMode="auto">
          <a:xfrm>
            <a:off x="25400" y="1884364"/>
            <a:ext cx="9118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>
            <a:lvl1pPr marL="438150" indent="-3190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0250" indent="-2730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améliorations proposées par la version SE 7 de Java: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stabilité et sécurité accrues.</a:t>
            </a:r>
          </a:p>
          <a:p>
            <a:pPr lvl="1" eaLnBrk="1" hangingPunct="1">
              <a:buClr>
                <a:schemeClr val="accent2"/>
              </a:buClr>
              <a:buSzPct val="90000"/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du plug-in Java pour le développement et le déploiement des applications Internet riches.</a:t>
            </a: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meilleure optimisation du code Java.</a:t>
            </a: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de la machine virtuelle Java destinées à prendre en charge les langages autres que Java.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3568" y="700261"/>
            <a:ext cx="477416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AB5C8A-68CC-4518-85D3-2C496E317103}" type="slidenum">
              <a:rPr lang="fr-FR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3850" y="1484313"/>
            <a:ext cx="2349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sz="2000" b="1"/>
              <a:t>Java 6 Vs. Java 7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547664" y="620688"/>
            <a:ext cx="6696744" cy="6480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 b="1" i="1" kern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JAVA: Les versions</a:t>
            </a:r>
          </a:p>
        </p:txBody>
      </p:sp>
    </p:spTree>
    <p:extLst>
      <p:ext uri="{BB962C8B-B14F-4D97-AF65-F5344CB8AC3E}">
        <p14:creationId xmlns:p14="http://schemas.microsoft.com/office/powerpoint/2010/main" val="319350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47664" y="626669"/>
            <a:ext cx="4114800" cy="687352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JAVA: Les versions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fr-FR" sz="3200" b="1" dirty="0">
                <a:solidFill>
                  <a:schemeClr val="tx1"/>
                </a:solidFill>
              </a:rPr>
              <a:t>Java 7 Vs. Java 8</a:t>
            </a:r>
          </a:p>
          <a:p>
            <a:pPr marL="0" indent="0">
              <a:buFontTx/>
              <a:buNone/>
              <a:defRPr/>
            </a:pPr>
            <a:endParaRPr lang="fr-FR" sz="2400" b="1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FontTx/>
              <a:buChar char="-"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nouvelles fonctionnalités proposées par la version SE 7 de Java: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Lamda</a:t>
            </a: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Expressions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Type changes and improvements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Stream Collection Types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SzPct val="8000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Functional Interfaces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Nashorn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The Node.js on JVM</a:t>
            </a:r>
          </a:p>
          <a:p>
            <a:pPr>
              <a:spcBef>
                <a:spcPct val="0"/>
              </a:spcBef>
              <a:buSzPct val="8000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Date/Time changes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Type Annotations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2" descr="http://1.bp.blogspot.com/-ObbOJVDQjfE/UF8JTLg_LDI/AAAAAAAAAkA/eVOP2JXogjs/s1600/Java8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17032"/>
            <a:ext cx="1905397" cy="201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fr-FR" sz="3600" b="1" i="1" kern="0">
              <a:solidFill>
                <a:schemeClr val="dk1"/>
              </a:solidFill>
            </a:endParaRPr>
          </a:p>
        </p:txBody>
      </p:sp>
      <p:sp>
        <p:nvSpPr>
          <p:cNvPr id="30723" name="Title 1"/>
          <p:cNvSpPr txBox="1">
            <a:spLocks/>
          </p:cNvSpPr>
          <p:nvPr/>
        </p:nvSpPr>
        <p:spPr bwMode="auto">
          <a:xfrm>
            <a:off x="107950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/>
              <a:t>JAVA: </a:t>
            </a:r>
            <a:r>
              <a:rPr lang="fr-FR" sz="3200" b="1" dirty="0"/>
              <a:t>Notions, mots clé… </a:t>
            </a:r>
          </a:p>
        </p:txBody>
      </p:sp>
      <p:pic>
        <p:nvPicPr>
          <p:cNvPr id="30724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857375"/>
            <a:ext cx="35639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619672" y="633591"/>
            <a:ext cx="5554960" cy="707178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Notions fondamentales</a:t>
            </a:r>
          </a:p>
        </p:txBody>
      </p:sp>
      <p:sp>
        <p:nvSpPr>
          <p:cNvPr id="3174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5576" y="720502"/>
            <a:ext cx="477416" cy="476250"/>
          </a:xfrm>
          <a:prstGeom prst="rect">
            <a:avLst/>
          </a:prstGeom>
          <a:noFill/>
        </p:spPr>
        <p:txBody>
          <a:bodyPr/>
          <a:lstStyle/>
          <a:p>
            <a:fld id="{7F6DA3A9-8B29-4658-B51C-935079444BE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31747" name="Content Placeholder 2"/>
          <p:cNvSpPr txBox="1">
            <a:spLocks/>
          </p:cNvSpPr>
          <p:nvPr/>
        </p:nvSpPr>
        <p:spPr bwMode="auto">
          <a:xfrm>
            <a:off x="285750" y="1798639"/>
            <a:ext cx="7238578" cy="407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en-US" sz="2400" dirty="0" err="1"/>
              <a:t>Classe</a:t>
            </a:r>
            <a:r>
              <a:rPr lang="en-US" sz="2400" dirty="0"/>
              <a:t> / Objet / Instance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en-US" sz="2400" dirty="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en-US" sz="2400" dirty="0" err="1"/>
              <a:t>Attributs</a:t>
            </a:r>
            <a:r>
              <a:rPr lang="en-US" sz="2400" dirty="0"/>
              <a:t> / </a:t>
            </a:r>
            <a:r>
              <a:rPr lang="en-US" sz="2400" dirty="0" err="1"/>
              <a:t>Méthodes</a:t>
            </a:r>
            <a:endParaRPr lang="en-US" sz="2400" dirty="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/>
              <a:t>Encapsulation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/>
              <a:t>Héritage 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/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/>
              <a:t>Polymorphisme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6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2357438" y="2286000"/>
            <a:ext cx="3286125" cy="350043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1619672" y="684267"/>
            <a:ext cx="6912768" cy="558800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JAVA: Classe</a:t>
            </a: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3568" y="725542"/>
            <a:ext cx="497532" cy="476250"/>
          </a:xfrm>
          <a:prstGeom prst="rect">
            <a:avLst/>
          </a:prstGeom>
          <a:noFill/>
        </p:spPr>
        <p:txBody>
          <a:bodyPr/>
          <a:lstStyle/>
          <a:p>
            <a:fld id="{B8BBEAC5-66FD-4A46-8DA1-1DB7CF4E790A}" type="slidenum">
              <a:rPr lang="fr-FR" smtClean="0">
                <a:solidFill>
                  <a:schemeClr val="bg1"/>
                </a:solidFill>
              </a:rPr>
              <a:pPr/>
              <a:t>24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292" name="Content Placeholder 2"/>
          <p:cNvSpPr txBox="1">
            <a:spLocks/>
          </p:cNvSpPr>
          <p:nvPr/>
        </p:nvSpPr>
        <p:spPr bwMode="auto">
          <a:xfrm>
            <a:off x="457200" y="1714500"/>
            <a:ext cx="8229600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briques de constructions d’un programme  JAVA sont les classes,</a:t>
            </a:r>
          </a:p>
          <a:p>
            <a:pPr marL="438150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895350" lvl="1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895350" lvl="1" indent="-319088" eaLnBrk="1" hangingPunct="1">
              <a:buClr>
                <a:schemeClr val="accent1"/>
              </a:buClr>
              <a:buSzPct val="80000"/>
              <a:buFontTx/>
              <a:buChar char="-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6438" y="2571750"/>
            <a:ext cx="3214687" cy="175432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i="1" dirty="0">
                <a:solidFill>
                  <a:schemeClr val="tx1"/>
                </a:solidFill>
              </a:rPr>
              <a:t>LES ATTRIBUTS :</a:t>
            </a:r>
          </a:p>
          <a:p>
            <a:pPr algn="ctr">
              <a:defRPr/>
            </a:pPr>
            <a:r>
              <a:rPr lang="fr-FR" b="1" i="1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Les attributs représentent la</a:t>
            </a:r>
          </a:p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description des données propres à chaque classe d'objets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313" y="2928938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i="1" dirty="0"/>
              <a:t>Partie statique 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00313" y="2844800"/>
            <a:ext cx="3071812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622300" lvl="1" indent="-347663" eaLnBrk="1" hangingPunct="1">
              <a:buClr>
                <a:schemeClr val="accent1"/>
              </a:buClr>
              <a:buSzPct val="80000"/>
              <a:defRPr/>
            </a:pP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données (</a:t>
            </a:r>
            <a:r>
              <a:rPr lang="fr-F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Propriétés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43187" y="4497388"/>
            <a:ext cx="2928937" cy="659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65125" lvl="1" indent="-273050" algn="ctr" defTabSz="365125" eaLnBrk="1" hangingPunct="1">
              <a:buClr>
                <a:schemeClr val="accent1"/>
              </a:buClr>
              <a:buSzPct val="80000"/>
              <a:defRPr/>
            </a:pP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 code les manipulant (</a:t>
            </a:r>
            <a:r>
              <a:rPr lang="fr-FR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Méthodes</a:t>
            </a:r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643313" y="5929313"/>
            <a:ext cx="931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b="1" i="1"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fr-FR" sz="2000" b="1">
                <a:latin typeface="Times New Roman" pitchFamily="18" charset="0"/>
                <a:cs typeface="Times New Roman" pitchFamily="18" charset="0"/>
              </a:rPr>
              <a:t> </a:t>
            </a:r>
            <a:endParaRPr lang="fr-FR" sz="2000" b="1"/>
          </a:p>
        </p:txBody>
      </p:sp>
      <p:sp>
        <p:nvSpPr>
          <p:cNvPr id="13" name="Rectangle 12"/>
          <p:cNvSpPr/>
          <p:nvPr/>
        </p:nvSpPr>
        <p:spPr>
          <a:xfrm>
            <a:off x="5786438" y="4429125"/>
            <a:ext cx="3286125" cy="178593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b="1" i="1" dirty="0">
                <a:solidFill>
                  <a:schemeClr val="tx1"/>
                </a:solidFill>
              </a:rPr>
              <a:t>LES METHODES :</a:t>
            </a:r>
          </a:p>
          <a:p>
            <a:pPr algn="ctr">
              <a:defRPr/>
            </a:pPr>
            <a:r>
              <a:rPr lang="fr-FR" i="1" dirty="0">
                <a:solidFill>
                  <a:schemeClr val="tx1"/>
                </a:solidFill>
              </a:rPr>
              <a:t> Les méthodes représentent</a:t>
            </a:r>
          </a:p>
          <a:p>
            <a:pPr algn="ctr">
              <a:defRPr/>
            </a:pPr>
            <a:r>
              <a:rPr lang="fr-FR" i="1" dirty="0">
                <a:solidFill>
                  <a:schemeClr val="tx1"/>
                </a:solidFill>
              </a:rPr>
              <a:t>l'ensemble des actions, procédures, fonctions ou opérations que l'on</a:t>
            </a:r>
          </a:p>
          <a:p>
            <a:pPr algn="ctr">
              <a:defRPr/>
            </a:pPr>
            <a:r>
              <a:rPr lang="fr-FR" i="1" dirty="0">
                <a:solidFill>
                  <a:schemeClr val="tx1"/>
                </a:solidFill>
              </a:rPr>
              <a:t>peut associer à une classe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4300" y="4643438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i="1" dirty="0"/>
              <a:t>Partie dynamique </a:t>
            </a:r>
          </a:p>
        </p:txBody>
      </p:sp>
    </p:spTree>
    <p:extLst>
      <p:ext uri="{BB962C8B-B14F-4D97-AF65-F5344CB8AC3E}">
        <p14:creationId xmlns:p14="http://schemas.microsoft.com/office/powerpoint/2010/main" val="37935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643063" y="620688"/>
            <a:ext cx="7043737" cy="638944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Identificateurs</a:t>
            </a:r>
            <a:b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endParaRPr lang="fr-FR" b="1" i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1560" y="702035"/>
            <a:ext cx="549424" cy="476250"/>
          </a:xfrm>
          <a:prstGeom prst="rect">
            <a:avLst/>
          </a:prstGeom>
          <a:noFill/>
        </p:spPr>
        <p:txBody>
          <a:bodyPr/>
          <a:lstStyle/>
          <a:p>
            <a:fld id="{4082FB63-5571-4787-8CE9-C855FCBE88F7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85813" y="1785938"/>
            <a:ext cx="7715250" cy="34782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•    Nommer les classes, les variables, les méthodes, ...</a:t>
            </a:r>
          </a:p>
          <a:p>
            <a:pPr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•    Un identificateur Java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est de longueur quelconque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commence par une lettre Unicode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peut ensuite contenir des lettres ou des chiffres ou le caractère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souligné«_ »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ne doit pas être un mot réservé du langage (mot clé) (if, for,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, … )</a:t>
            </a:r>
          </a:p>
          <a:p>
            <a:pPr marL="274638" indent="533400">
              <a:buFont typeface="Wingdings" pitchFamily="2" charset="2"/>
              <a:buChar char="ü"/>
              <a:defRPr/>
            </a:pPr>
            <a:endParaRPr lang="fr-F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   les caractères suivants sont autorisés pour construire un</a:t>
            </a:r>
          </a:p>
          <a:p>
            <a:pPr>
              <a:defRPr/>
            </a:pP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identificateur Java : "$" , "_" , "μ" et les lettres accentuées.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3063" y="5572125"/>
            <a:ext cx="5643562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[a..z, A..Z, $, _,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μ ]{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a..z, A..Z, $, _, </a:t>
            </a:r>
            <a:r>
              <a:rPr lang="el-GR" sz="2000" b="1" dirty="0">
                <a:latin typeface="Times New Roman" pitchFamily="18" charset="0"/>
                <a:cs typeface="Times New Roman" pitchFamily="18" charset="0"/>
              </a:rPr>
              <a:t>μ, 0..9, </a:t>
            </a:r>
            <a:r>
              <a:rPr lang="fr-FR" sz="2000" b="1" dirty="0">
                <a:latin typeface="Times New Roman" pitchFamily="18" charset="0"/>
                <a:cs typeface="Times New Roman" pitchFamily="18" charset="0"/>
              </a:rPr>
              <a:t>Unicode}</a:t>
            </a:r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95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375693" y="606727"/>
            <a:ext cx="7026031" cy="747315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Mots clés Java</a:t>
            </a: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83605" y="676164"/>
            <a:ext cx="549424" cy="476250"/>
          </a:xfrm>
          <a:prstGeom prst="rect">
            <a:avLst/>
          </a:prstGeom>
          <a:noFill/>
        </p:spPr>
        <p:txBody>
          <a:bodyPr/>
          <a:lstStyle/>
          <a:p>
            <a:fld id="{A8DD3D3C-2B01-42F3-ACE4-44F12B783258}" type="slidenum">
              <a:rPr lang="fr-FR" smtClean="0"/>
              <a:pPr/>
              <a:t>26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04706"/>
              </p:ext>
            </p:extLst>
          </p:nvPr>
        </p:nvGraphicFramePr>
        <p:xfrm>
          <a:off x="1043608" y="1772816"/>
          <a:ext cx="7358116" cy="467521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39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Abstract</a:t>
                      </a:r>
                      <a:endParaRPr lang="fr-FR" sz="1800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boolean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break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byte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case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catch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char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class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continue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default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do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double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else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extends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final, 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finally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float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if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implements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import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instanceof</a:t>
                      </a:r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,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C00000"/>
                          </a:solidFill>
                        </a:rPr>
                        <a:t>int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interface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long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native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new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null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package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private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protected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public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return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short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static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C00000"/>
                          </a:solidFill>
                        </a:rPr>
                        <a:t>super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switch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synchronized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this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throw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throws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transient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C00000"/>
                          </a:solidFill>
                        </a:rPr>
                        <a:t>try</a:t>
                      </a:r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60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FF0000"/>
                          </a:solidFill>
                        </a:rPr>
                        <a:t>void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FF0000"/>
                          </a:solidFill>
                        </a:rPr>
                        <a:t>volatile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>
                          <a:solidFill>
                            <a:srgbClr val="FF0000"/>
                          </a:solidFill>
                        </a:rPr>
                        <a:t>while</a:t>
                      </a:r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8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682839" y="620688"/>
            <a:ext cx="6995120" cy="648072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Règles de Nommage</a:t>
            </a:r>
            <a:b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endParaRPr lang="fr-FR" b="1" i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5576" y="706599"/>
            <a:ext cx="477416" cy="476250"/>
          </a:xfrm>
          <a:prstGeom prst="rect">
            <a:avLst/>
          </a:prstGeom>
          <a:noFill/>
        </p:spPr>
        <p:txBody>
          <a:bodyPr/>
          <a:lstStyle/>
          <a:p>
            <a:fld id="{9BCEE412-210C-4426-9B2E-4A9706BBE79F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7544" y="1149992"/>
            <a:ext cx="8358187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fr-FR" sz="2400" b="1" dirty="0"/>
          </a:p>
          <a:p>
            <a:pPr>
              <a:defRPr/>
            </a:pPr>
            <a:r>
              <a:rPr lang="fr-FR" sz="2400" b="1" dirty="0"/>
              <a:t>Classe :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sz="2000" dirty="0"/>
              <a:t>1ère lettre en majuscule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sz="2000" dirty="0"/>
              <a:t>Mélange de minuscule, majuscule avec la première lettre de chaque mot en majuscule</a:t>
            </a:r>
          </a:p>
          <a:p>
            <a:pPr marL="274638" indent="258763">
              <a:buFont typeface="Wingdings" pitchFamily="2" charset="2"/>
              <a:buChar char="ü"/>
              <a:defRPr/>
            </a:pPr>
            <a:r>
              <a:rPr lang="fr-FR" sz="2000" dirty="0"/>
              <a:t>Donner des noms simples et descriptifs</a:t>
            </a:r>
          </a:p>
          <a:p>
            <a:pPr marL="274638" indent="258763">
              <a:defRPr/>
            </a:pPr>
            <a:endParaRPr lang="fr-FR" sz="2000" dirty="0"/>
          </a:p>
          <a:p>
            <a:pPr>
              <a:defRPr/>
            </a:pPr>
            <a:r>
              <a:rPr lang="fr-FR" sz="2400" b="1" dirty="0"/>
              <a:t>Packages</a:t>
            </a:r>
          </a:p>
          <a:p>
            <a:pPr marL="92075" indent="273050">
              <a:buFont typeface="Wingdings" pitchFamily="2" charset="2"/>
              <a:buChar char="ü"/>
              <a:defRPr/>
            </a:pPr>
            <a:r>
              <a:rPr lang="fr-FR" sz="2000" dirty="0"/>
              <a:t>Tout en minuscule.</a:t>
            </a:r>
          </a:p>
          <a:p>
            <a:pPr marL="92075" indent="273050">
              <a:buFont typeface="Wingdings" pitchFamily="2" charset="2"/>
              <a:buChar char="ü"/>
              <a:defRPr/>
            </a:pPr>
            <a:r>
              <a:rPr lang="fr-FR" sz="2000" dirty="0"/>
              <a:t>Utiliser seulement [a-z], [0-9] et le point '.': Ne pas utiliser de tiret '-', d'</a:t>
            </a:r>
            <a:r>
              <a:rPr lang="fr-FR" sz="2000" dirty="0" err="1"/>
              <a:t>underscore</a:t>
            </a:r>
            <a:r>
              <a:rPr lang="fr-FR" sz="2000" dirty="0"/>
              <a:t> '_', d'espace, ou d'autres caractères ($, *, accents, ...).</a:t>
            </a:r>
          </a:p>
          <a:p>
            <a:pPr>
              <a:defRPr/>
            </a:pPr>
            <a:endParaRPr lang="fr-FR" sz="2000" dirty="0"/>
          </a:p>
          <a:p>
            <a:pPr>
              <a:defRPr/>
            </a:pPr>
            <a:r>
              <a:rPr lang="fr-FR" sz="2400" b="1" dirty="0"/>
              <a:t>Constante: </a:t>
            </a:r>
          </a:p>
          <a:p>
            <a:pPr>
              <a:defRPr/>
            </a:pPr>
            <a:r>
              <a:rPr lang="fr-FR" sz="2000" dirty="0"/>
              <a:t>• Les constantes sont en majuscules et les mots sont séparés par</a:t>
            </a:r>
          </a:p>
          <a:p>
            <a:pPr>
              <a:defRPr/>
            </a:pPr>
            <a:r>
              <a:rPr lang="fr-FR" sz="2000" dirty="0"/>
              <a:t>le caractère souligné« _ »:  UNE_CONSTANTE</a:t>
            </a:r>
          </a:p>
        </p:txBody>
      </p:sp>
    </p:spTree>
    <p:extLst>
      <p:ext uri="{BB962C8B-B14F-4D97-AF65-F5344CB8AC3E}">
        <p14:creationId xmlns:p14="http://schemas.microsoft.com/office/powerpoint/2010/main" val="24093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74304" y="620688"/>
            <a:ext cx="7251947" cy="653986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Types de données en Java</a:t>
            </a:r>
            <a:b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b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endParaRPr lang="fr-FR" b="1" i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3568" y="709556"/>
            <a:ext cx="549424" cy="476250"/>
          </a:xfrm>
          <a:prstGeom prst="rect">
            <a:avLst/>
          </a:prstGeom>
          <a:noFill/>
        </p:spPr>
        <p:txBody>
          <a:bodyPr/>
          <a:lstStyle/>
          <a:p>
            <a:fld id="{E9728A96-DAAE-41C2-975A-C3761468933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8064" y="2354104"/>
            <a:ext cx="8358187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On distingue entre 2 grands groupes de types de données :</a:t>
            </a: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990600" indent="547688">
              <a:buFont typeface="Wingdings" pitchFamily="2" charset="2"/>
              <a:buChar char="Ø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types primitifs</a:t>
            </a:r>
          </a:p>
          <a:p>
            <a:pPr marL="990600"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990600" indent="547688">
              <a:buFont typeface="Wingdings" pitchFamily="2" charset="2"/>
              <a:buChar char="Ø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objets (instances de classe)</a:t>
            </a: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547664" y="641687"/>
            <a:ext cx="6768752" cy="627073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sz="3200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Types primitifs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5576" y="717098"/>
            <a:ext cx="477416" cy="476250"/>
          </a:xfrm>
          <a:prstGeom prst="rect">
            <a:avLst/>
          </a:prstGeom>
          <a:noFill/>
        </p:spPr>
        <p:txBody>
          <a:bodyPr/>
          <a:lstStyle/>
          <a:p>
            <a:fld id="{33116EA9-06C0-4982-B1BB-CF96EB74F6D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00063" y="1477963"/>
            <a:ext cx="8358187" cy="4665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Valeur logique</a:t>
            </a:r>
          </a:p>
          <a:p>
            <a:pPr marL="715963" indent="366713">
              <a:buFont typeface="Wingdings" pitchFamily="2" charset="2"/>
              <a:buChar char="ü"/>
              <a:defRPr/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/false)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Nombres entiers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byte (1 octet)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short (2octets)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(4 octets)</a:t>
            </a:r>
          </a:p>
          <a:p>
            <a:pPr marL="808038" indent="350838">
              <a:buFont typeface="Wingdings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 (8 octets)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Nombres non entiers (à virgule flottante)</a:t>
            </a:r>
          </a:p>
          <a:p>
            <a:pPr marL="808038" indent="441325">
              <a:buFont typeface="Wingdings" pitchFamily="2" charset="2"/>
              <a:buChar char="ü"/>
              <a:defRPr/>
            </a:pP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(4 octets)</a:t>
            </a:r>
          </a:p>
          <a:p>
            <a:pPr marL="808038" indent="441325">
              <a:buFont typeface="Wingdings" pitchFamily="2" charset="2"/>
              <a:buChar char="ü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double (8 octets).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Caractère (un seul)</a:t>
            </a:r>
          </a:p>
          <a:p>
            <a:pPr marL="715963" indent="366713">
              <a:buFont typeface="Wingdings" pitchFamily="2" charset="2"/>
              <a:buChar char="ü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char (2 octets)</a:t>
            </a:r>
          </a:p>
        </p:txBody>
      </p:sp>
    </p:spTree>
    <p:extLst>
      <p:ext uri="{BB962C8B-B14F-4D97-AF65-F5344CB8AC3E}">
        <p14:creationId xmlns:p14="http://schemas.microsoft.com/office/powerpoint/2010/main" val="31613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331640" y="682117"/>
            <a:ext cx="7452272" cy="576455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i="1" kern="0" dirty="0"/>
              <a:t>Plan</a:t>
            </a:r>
            <a:endParaRPr lang="en-US" b="1" i="1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419872" y="1556792"/>
            <a:ext cx="5364040" cy="4940388"/>
          </a:xfrm>
        </p:spPr>
        <p:txBody>
          <a:bodyPr>
            <a:normAutofit fontScale="92500" lnSpcReduction="20000"/>
          </a:bodyPr>
          <a:lstStyle/>
          <a:p>
            <a:r>
              <a:rPr lang="fr-FR" sz="2800" b="1" u="sng" dirty="0"/>
              <a:t>Introduction </a:t>
            </a:r>
            <a:endParaRPr lang="fr-FR" sz="2800" u="sng" dirty="0"/>
          </a:p>
          <a:p>
            <a:r>
              <a:rPr lang="fr-FR" sz="2600" dirty="0"/>
              <a:t>Classe et objet</a:t>
            </a:r>
          </a:p>
          <a:p>
            <a:r>
              <a:rPr lang="fr-FR" sz="2600" dirty="0"/>
              <a:t>Encapsulation</a:t>
            </a:r>
          </a:p>
          <a:p>
            <a:r>
              <a:rPr lang="fr-FR" sz="2600" dirty="0"/>
              <a:t>Héritage</a:t>
            </a:r>
          </a:p>
          <a:p>
            <a:pPr fontAlgn="t"/>
            <a:r>
              <a:rPr lang="fr-FR" sz="2600" dirty="0"/>
              <a:t>Polymorphisme</a:t>
            </a:r>
          </a:p>
          <a:p>
            <a:r>
              <a:rPr lang="fr-FR" sz="2600" dirty="0"/>
              <a:t>Exceptions</a:t>
            </a:r>
          </a:p>
          <a:p>
            <a:r>
              <a:rPr lang="fr-FR" sz="2600" dirty="0"/>
              <a:t>Connexion Base de donnée</a:t>
            </a:r>
          </a:p>
          <a:p>
            <a:r>
              <a:rPr lang="fr-FR" sz="2600" dirty="0"/>
              <a:t>Interfaces</a:t>
            </a:r>
          </a:p>
          <a:p>
            <a:r>
              <a:rPr lang="fr-FR" sz="2600" dirty="0"/>
              <a:t>Lambda Expression</a:t>
            </a:r>
          </a:p>
          <a:p>
            <a:r>
              <a:rPr lang="fr-FR" sz="2600" dirty="0"/>
              <a:t>Collections</a:t>
            </a:r>
          </a:p>
          <a:p>
            <a:r>
              <a:rPr lang="fr-FR" sz="2600" dirty="0"/>
              <a:t>Stream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490514" y="620688"/>
            <a:ext cx="7139136" cy="703610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Types primitifs et valeurs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14374" y="734368"/>
            <a:ext cx="518617" cy="476250"/>
          </a:xfrm>
          <a:prstGeom prst="rect">
            <a:avLst/>
          </a:prstGeom>
          <a:noFill/>
        </p:spPr>
        <p:txBody>
          <a:bodyPr/>
          <a:lstStyle/>
          <a:p>
            <a:fld id="{C475C398-F2C9-4CAF-98C8-68B3B4E7F8F9}" type="slidenum">
              <a:rPr lang="fr-FR" smtClean="0"/>
              <a:pPr/>
              <a:t>30</a:t>
            </a:fld>
            <a:endParaRPr lang="fr-FR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79152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224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0476" y="688400"/>
            <a:ext cx="6203032" cy="633125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enveloppeurs (</a:t>
            </a:r>
            <a:r>
              <a:rPr lang="fr-FR" b="1" i="1" kern="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Wrappers</a:t>
            </a:r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472" y="2071678"/>
            <a:ext cx="80010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4638">
              <a:buFont typeface="Arial" pitchFamily="34" charset="0"/>
              <a:buChar char="•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Les primitives peuvent être "enveloppées" dans un objet provenant d'une classe prévue</a:t>
            </a:r>
          </a:p>
          <a:p>
            <a:pPr indent="274638">
              <a:buFont typeface="Arial" pitchFamily="34" charset="0"/>
              <a:buChar char="•"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indent="274638">
              <a:buFont typeface="Arial" pitchFamily="34" charset="0"/>
              <a:buChar char="•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Les enveloppeurs sont des objets pouvant contenir une primitive et auxquels sont associés des méthodes permettant de les manipuler</a:t>
            </a:r>
            <a:r>
              <a:rPr lang="fr-FR" dirty="0"/>
              <a:t>.</a:t>
            </a:r>
          </a:p>
          <a:p>
            <a:pPr indent="274638">
              <a:buFont typeface="Arial" pitchFamily="34" charset="0"/>
              <a:buChar char="•"/>
            </a:pPr>
            <a:endParaRPr lang="fr-FR" dirty="0"/>
          </a:p>
          <a:p>
            <a:pPr indent="274638">
              <a:buFont typeface="Arial" pitchFamily="34" charset="0"/>
              <a:buChar char="•"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Tous les enveloppeurs héritent de la classe Object et bénéficient de plusieurs méthodes utilitaires (comparaison, valeur maximale et minimale etc.).</a:t>
            </a:r>
          </a:p>
        </p:txBody>
      </p:sp>
    </p:spTree>
    <p:extLst>
      <p:ext uri="{BB962C8B-B14F-4D97-AF65-F5344CB8AC3E}">
        <p14:creationId xmlns:p14="http://schemas.microsoft.com/office/powerpoint/2010/main" val="361527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577139"/>
            <a:ext cx="6635080" cy="78641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enveloppeurs (Wrappers)</a:t>
            </a:r>
            <a:endParaRPr lang="fr-FR" b="1" i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8172400" cy="371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645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7664" y="622491"/>
            <a:ext cx="6624736" cy="695708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Structure conditionnelle/ittératif</a:t>
            </a:r>
            <a:endParaRPr lang="fr-FR" b="1" i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FR" sz="2400" b="1" dirty="0">
                <a:solidFill>
                  <a:schemeClr val="tx1"/>
                </a:solidFill>
              </a:rPr>
              <a:t>Schémas conditionnels : </a:t>
            </a:r>
            <a:r>
              <a:rPr lang="fr-FR" sz="2000" i="1" dirty="0">
                <a:solidFill>
                  <a:schemeClr val="tx1"/>
                </a:solidFill>
              </a:rPr>
              <a:t>exécuter une série d'instructions dans le cas où une condition est vraie, et d'exécuter une autre série d'instructions dans le cas contraire</a:t>
            </a:r>
          </a:p>
          <a:p>
            <a:pPr lvl="1" eaLnBrk="1" hangingPunct="1"/>
            <a:r>
              <a:rPr lang="fr-FR" sz="2000" dirty="0">
                <a:solidFill>
                  <a:schemeClr val="tx1"/>
                </a:solidFill>
              </a:rPr>
              <a:t>if (même syntaxe qu'en C/C++)</a:t>
            </a:r>
          </a:p>
          <a:p>
            <a:pPr lvl="1" eaLnBrk="1" hangingPunct="1"/>
            <a:r>
              <a:rPr lang="fr-FR" sz="2000" dirty="0">
                <a:solidFill>
                  <a:schemeClr val="tx1"/>
                </a:solidFill>
              </a:rPr>
              <a:t>switch-case (même syntaxe qu'en C/C++)</a:t>
            </a:r>
          </a:p>
          <a:p>
            <a:pPr eaLnBrk="1" hangingPunct="1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eaLnBrk="1" hangingPunct="1"/>
            <a:r>
              <a:rPr lang="fr-FR" sz="2400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chemeClr val="tx1"/>
                </a:solidFill>
              </a:rPr>
              <a:t>Schémas itératifs :</a:t>
            </a:r>
            <a:r>
              <a:rPr lang="fr-FR" sz="2000" i="1" dirty="0">
                <a:solidFill>
                  <a:schemeClr val="tx1"/>
                </a:solidFill>
              </a:rPr>
              <a:t> Le traitement itératif est utilisé pour exécuter une ou plusieurs instructions plusieurs fois</a:t>
            </a:r>
            <a:endParaRPr lang="fr-FR" sz="2400" i="1" dirty="0">
              <a:solidFill>
                <a:schemeClr val="tx1"/>
              </a:solidFill>
            </a:endParaRPr>
          </a:p>
          <a:p>
            <a:pPr lvl="1" eaLnBrk="1" hangingPunct="1"/>
            <a:r>
              <a:rPr lang="fr-FR" sz="2000" dirty="0">
                <a:solidFill>
                  <a:schemeClr val="tx1"/>
                </a:solidFill>
              </a:rPr>
              <a:t> for (même syntaxe qu'en C/C++)</a:t>
            </a:r>
          </a:p>
          <a:p>
            <a:pPr lvl="1" eaLnBrk="1" hangingPunct="1"/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000" dirty="0" err="1">
                <a:solidFill>
                  <a:schemeClr val="tx1"/>
                </a:solidFill>
              </a:rPr>
              <a:t>while</a:t>
            </a:r>
            <a:r>
              <a:rPr lang="fr-FR" sz="2000" dirty="0">
                <a:solidFill>
                  <a:schemeClr val="tx1"/>
                </a:solidFill>
              </a:rPr>
              <a:t> (même syntaxe qu'en C/C++)</a:t>
            </a:r>
          </a:p>
          <a:p>
            <a:pPr lvl="1" eaLnBrk="1" hangingPunct="1"/>
            <a:r>
              <a:rPr lang="fr-FR" sz="2000" dirty="0">
                <a:solidFill>
                  <a:schemeClr val="tx1"/>
                </a:solidFill>
              </a:rPr>
              <a:t> do-</a:t>
            </a:r>
            <a:r>
              <a:rPr lang="fr-FR" sz="2000" dirty="0" err="1">
                <a:solidFill>
                  <a:schemeClr val="tx1"/>
                </a:solidFill>
              </a:rPr>
              <a:t>while</a:t>
            </a:r>
            <a:r>
              <a:rPr lang="fr-FR" sz="2000" dirty="0">
                <a:solidFill>
                  <a:schemeClr val="tx1"/>
                </a:solidFill>
              </a:rPr>
              <a:t> (même syntaxe qu'en C/C++)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65400"/>
            <a:ext cx="9144000" cy="20161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pPr>
              <a:spcBef>
                <a:spcPct val="0"/>
              </a:spcBef>
            </a:pPr>
            <a:endParaRPr lang="fr-FR" sz="3600" b="1" i="1" kern="0">
              <a:solidFill>
                <a:schemeClr val="dk1"/>
              </a:solidFill>
            </a:endParaRPr>
          </a:p>
        </p:txBody>
      </p:sp>
      <p:sp>
        <p:nvSpPr>
          <p:cNvPr id="22531" name="Title 1"/>
          <p:cNvSpPr txBox="1">
            <a:spLocks/>
          </p:cNvSpPr>
          <p:nvPr/>
        </p:nvSpPr>
        <p:spPr bwMode="auto">
          <a:xfrm>
            <a:off x="107950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fr-FR" sz="4700" b="1" dirty="0"/>
              <a:t>JAVA: </a:t>
            </a:r>
            <a:r>
              <a:rPr lang="fr-FR" sz="4000" b="1" dirty="0"/>
              <a:t>Premiers pas …</a:t>
            </a:r>
          </a:p>
        </p:txBody>
      </p:sp>
      <p:pic>
        <p:nvPicPr>
          <p:cNvPr id="2253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063" y="1773238"/>
            <a:ext cx="3563937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1547664" y="620688"/>
            <a:ext cx="6984776" cy="720080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Outils de développement (1)</a:t>
            </a:r>
          </a:p>
        </p:txBody>
      </p:sp>
      <p:sp>
        <p:nvSpPr>
          <p:cNvPr id="23555" name="Espace réservé du contenu 2"/>
          <p:cNvSpPr>
            <a:spLocks noGrp="1"/>
          </p:cNvSpPr>
          <p:nvPr>
            <p:ph idx="1"/>
          </p:nvPr>
        </p:nvSpPr>
        <p:spPr>
          <a:xfrm>
            <a:off x="468635" y="1976437"/>
            <a:ext cx="8401050" cy="4268788"/>
          </a:xfrm>
          <a:prstGeom prst="rect">
            <a:avLst/>
          </a:prstGeom>
        </p:spPr>
        <p:txBody>
          <a:bodyPr/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Pour développer un programme JAVA on utilise un </a:t>
            </a: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Afin de pouvoir  créer une application JAVA consistante, on a besoin du </a:t>
            </a: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JDK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Pour tester et lancer le code écrit, on doit, nécessairement, disposer du </a:t>
            </a:r>
            <a:r>
              <a:rPr lang="fr-FR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JRE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fr-FR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11560" y="692696"/>
            <a:ext cx="621432" cy="476250"/>
          </a:xfrm>
          <a:prstGeom prst="rect">
            <a:avLst/>
          </a:prstGeom>
          <a:noFill/>
        </p:spPr>
        <p:txBody>
          <a:bodyPr/>
          <a:lstStyle/>
          <a:p>
            <a:fld id="{45397116-5A65-4735-9D45-2DBC601E36F4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4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11559" y="721208"/>
            <a:ext cx="579065" cy="476250"/>
          </a:xfrm>
          <a:prstGeom prst="rect">
            <a:avLst/>
          </a:prstGeom>
          <a:noFill/>
        </p:spPr>
        <p:txBody>
          <a:bodyPr/>
          <a:lstStyle/>
          <a:p>
            <a:fld id="{BBBDA7EA-A46E-4925-8E34-AAB153D07462}" type="slidenum">
              <a:rPr lang="fr-FR" smtClean="0"/>
              <a:pPr/>
              <a:t>36</a:t>
            </a:fld>
            <a:endParaRPr lang="fr-FR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15712"/>
              </p:ext>
            </p:extLst>
          </p:nvPr>
        </p:nvGraphicFramePr>
        <p:xfrm>
          <a:off x="123825" y="2503488"/>
          <a:ext cx="8928992" cy="318835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75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3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531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JRE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(Java </a:t>
                      </a:r>
                      <a:r>
                        <a:rPr kumimoji="0" lang="fr-FR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kumimoji="0" lang="fr-FR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fr-FR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Environment</a:t>
                      </a:r>
                      <a:r>
                        <a:rPr kumimoji="0" lang="fr-FR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L’environnement qui permet d'exécuter les applications java,</a:t>
                      </a:r>
                    </a:p>
                    <a:p>
                      <a:pPr algn="just"/>
                      <a:endParaRPr kumimoji="0" lang="fr-FR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kumimoji="0"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Il est constitué de la JVM en particulier (Java Virtual Machine).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9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JDK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(Java </a:t>
                      </a:r>
                      <a:r>
                        <a:rPr kumimoji="0" lang="fr-FR" sz="16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</a:t>
                      </a:r>
                      <a:r>
                        <a:rPr kumimoji="0" lang="fr-FR" sz="16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Outils permettant de développer, compiler (</a:t>
                      </a:r>
                      <a:r>
                        <a:rPr kumimoji="0" lang="fr-FR" sz="18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javac</a:t>
                      </a:r>
                      <a:r>
                        <a:rPr kumimoji="0"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débuguer (</a:t>
                      </a:r>
                      <a:r>
                        <a:rPr kumimoji="0" lang="fr-FR" sz="18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jdb</a:t>
                      </a:r>
                      <a:r>
                        <a:rPr kumimoji="0"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et exécuter un programme java.</a:t>
                      </a:r>
                    </a:p>
                    <a:p>
                      <a:endParaRPr kumimoji="0" lang="fr-FR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0"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Il y a aussi des outils d'archivage (</a:t>
                      </a:r>
                      <a:r>
                        <a:rPr kumimoji="0" lang="fr-FR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jar</a:t>
                      </a:r>
                      <a:r>
                        <a:rPr kumimoji="0"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), de génération de documentation (</a:t>
                      </a:r>
                      <a:r>
                        <a:rPr kumimoji="0" lang="fr-FR" sz="18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javadoc</a:t>
                      </a:r>
                      <a:r>
                        <a:rPr kumimoji="0" lang="fr-FR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re 1"/>
          <p:cNvSpPr txBox="1">
            <a:spLocks/>
          </p:cNvSpPr>
          <p:nvPr/>
        </p:nvSpPr>
        <p:spPr>
          <a:xfrm>
            <a:off x="1475656" y="620688"/>
            <a:ext cx="6984776" cy="6772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>
              <a:spcBef>
                <a:spcPct val="0"/>
              </a:spcBef>
              <a:buNone/>
              <a:defRPr sz="3600" b="1" i="1" kern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Outils de développement (2)</a:t>
            </a:r>
          </a:p>
        </p:txBody>
      </p:sp>
    </p:spTree>
    <p:extLst>
      <p:ext uri="{BB962C8B-B14F-4D97-AF65-F5344CB8AC3E}">
        <p14:creationId xmlns:p14="http://schemas.microsoft.com/office/powerpoint/2010/main" val="96912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11560" y="730572"/>
            <a:ext cx="586408" cy="476250"/>
          </a:xfrm>
          <a:prstGeom prst="rect">
            <a:avLst/>
          </a:prstGeom>
          <a:noFill/>
        </p:spPr>
        <p:txBody>
          <a:bodyPr/>
          <a:lstStyle/>
          <a:p>
            <a:fld id="{6A64FD17-4835-4BD2-A563-4CE1857F51AE}" type="slidenum">
              <a:rPr lang="fr-FR" smtClean="0"/>
              <a:pPr/>
              <a:t>37</a:t>
            </a:fld>
            <a:endParaRPr lang="fr-FR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02570"/>
              </p:ext>
            </p:extLst>
          </p:nvPr>
        </p:nvGraphicFramePr>
        <p:xfrm>
          <a:off x="251520" y="2620764"/>
          <a:ext cx="8568952" cy="253642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42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fr-FR" sz="3000" kern="1200" dirty="0"/>
                        <a:t>IDE</a:t>
                      </a:r>
                    </a:p>
                    <a:p>
                      <a:pPr marL="0" algn="ctr" rtl="0" eaLnBrk="1" latinLnBrk="0" hangingPunct="1"/>
                      <a:r>
                        <a:rPr kumimoji="0" lang="fr-FR" sz="1600" kern="1200" dirty="0">
                          <a:effectLst/>
                        </a:rPr>
                        <a:t>(</a:t>
                      </a:r>
                      <a:r>
                        <a:rPr kumimoji="0" lang="fr-FR" sz="1600" kern="1200" dirty="0" err="1">
                          <a:effectLst/>
                        </a:rPr>
                        <a:t>Integrated</a:t>
                      </a:r>
                      <a:r>
                        <a:rPr kumimoji="0" lang="fr-FR" sz="1600" kern="1200" dirty="0">
                          <a:effectLst/>
                        </a:rPr>
                        <a:t> </a:t>
                      </a:r>
                      <a:r>
                        <a:rPr kumimoji="0" lang="fr-FR" sz="1600" kern="1200" dirty="0" err="1">
                          <a:effectLst/>
                        </a:rPr>
                        <a:t>Development</a:t>
                      </a:r>
                      <a:r>
                        <a:rPr kumimoji="0" lang="fr-FR" sz="1600" kern="1200" dirty="0">
                          <a:effectLst/>
                        </a:rPr>
                        <a:t> </a:t>
                      </a:r>
                      <a:r>
                        <a:rPr kumimoji="0" lang="fr-FR" sz="1600" kern="1200" dirty="0" err="1">
                          <a:effectLst/>
                        </a:rPr>
                        <a:t>Environment</a:t>
                      </a:r>
                      <a:r>
                        <a:rPr kumimoji="0" lang="fr-FR" sz="1600" kern="1200" dirty="0">
                          <a:effectLst/>
                        </a:rPr>
                        <a:t>)</a:t>
                      </a:r>
                      <a:endParaRPr kumimoji="0" lang="fr-F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fr-FR" sz="1800" kern="1200" dirty="0">
                          <a:effectLst/>
                        </a:rPr>
                        <a:t>Un </a:t>
                      </a:r>
                      <a:r>
                        <a:rPr kumimoji="0" lang="fr-FR" sz="1800" u="none" strike="noStrike" kern="1200" dirty="0">
                          <a:effectLst/>
                        </a:rPr>
                        <a:t>programme</a:t>
                      </a:r>
                      <a:r>
                        <a:rPr kumimoji="0" lang="fr-FR" sz="1800" kern="1200" dirty="0">
                          <a:effectLst/>
                        </a:rPr>
                        <a:t> regroupant un ensemble d'outils pour le développement de logiciels. </a:t>
                      </a:r>
                    </a:p>
                    <a:p>
                      <a:pPr algn="just"/>
                      <a:endParaRPr kumimoji="0" lang="fr-FR" sz="1800" kern="1200" dirty="0">
                        <a:effectLst/>
                      </a:endParaRPr>
                    </a:p>
                    <a:p>
                      <a:pPr algn="just"/>
                      <a:r>
                        <a:rPr kumimoji="0" lang="fr-FR" sz="1800" kern="1200" dirty="0">
                          <a:effectLst/>
                        </a:rPr>
                        <a:t>En général, un IDE regroupe un </a:t>
                      </a:r>
                      <a:r>
                        <a:rPr kumimoji="0" lang="fr-FR" sz="1800" u="none" strike="noStrike" kern="1200" dirty="0">
                          <a:effectLst/>
                        </a:rPr>
                        <a:t>éditeur de texte</a:t>
                      </a:r>
                      <a:r>
                        <a:rPr kumimoji="0" lang="fr-FR" sz="1800" kern="1200" dirty="0">
                          <a:effectLst/>
                        </a:rPr>
                        <a:t>, un </a:t>
                      </a:r>
                      <a:r>
                        <a:rPr kumimoji="0" lang="fr-FR" sz="1800" u="none" strike="noStrike" kern="1200" dirty="0">
                          <a:effectLst/>
                        </a:rPr>
                        <a:t>compilateur</a:t>
                      </a:r>
                      <a:r>
                        <a:rPr kumimoji="0" lang="fr-FR" sz="1800" kern="1200" dirty="0">
                          <a:effectLst/>
                        </a:rPr>
                        <a:t>, des outils automatiques de fabrication, et souvent un </a:t>
                      </a:r>
                      <a:r>
                        <a:rPr kumimoji="0" lang="fr-FR" sz="1800" u="none" kern="1200" dirty="0">
                          <a:effectLst/>
                        </a:rPr>
                        <a:t>débogueur</a:t>
                      </a:r>
                      <a:r>
                        <a:rPr kumimoji="0" lang="fr-FR" sz="1800" kern="1200" dirty="0">
                          <a:effectLst/>
                        </a:rPr>
                        <a:t>. (</a:t>
                      </a:r>
                      <a:r>
                        <a:rPr kumimoji="0" lang="fr-FR" sz="1800" kern="1200" dirty="0" err="1">
                          <a:effectLst/>
                        </a:rPr>
                        <a:t>Exp</a:t>
                      </a:r>
                      <a:r>
                        <a:rPr kumimoji="0" lang="fr-FR" sz="1800" kern="1200" dirty="0">
                          <a:effectLst/>
                        </a:rPr>
                        <a:t>: Eclipse, </a:t>
                      </a:r>
                      <a:r>
                        <a:rPr kumimoji="0" lang="fr-FR" sz="1800" kern="1200" dirty="0" err="1">
                          <a:effectLst/>
                        </a:rPr>
                        <a:t>Netbeans</a:t>
                      </a:r>
                      <a:r>
                        <a:rPr kumimoji="0" lang="fr-FR" sz="1800" kern="1200" dirty="0">
                          <a:effectLst/>
                        </a:rPr>
                        <a:t>)</a:t>
                      </a:r>
                      <a:endParaRPr lang="fr-FR" sz="1800" i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itre 1"/>
          <p:cNvSpPr txBox="1">
            <a:spLocks/>
          </p:cNvSpPr>
          <p:nvPr/>
        </p:nvSpPr>
        <p:spPr>
          <a:xfrm>
            <a:off x="1547664" y="620688"/>
            <a:ext cx="6984776" cy="6960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 b="1" i="1" kern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dirty="0"/>
              <a:t>Outils de développement (3)</a:t>
            </a:r>
          </a:p>
        </p:txBody>
      </p:sp>
    </p:spTree>
    <p:extLst>
      <p:ext uri="{BB962C8B-B14F-4D97-AF65-F5344CB8AC3E}">
        <p14:creationId xmlns:p14="http://schemas.microsoft.com/office/powerpoint/2010/main" val="374124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1619672" y="620687"/>
            <a:ext cx="7067128" cy="665187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Hello World (Pré-configuration)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4825"/>
            <a:ext cx="8363272" cy="39584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fr-F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Installer  le JDK sous Windows</a:t>
            </a:r>
          </a:p>
          <a:p>
            <a:pPr lvl="1">
              <a:defRPr/>
            </a:pP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Télécharger et d'exécuter le programme  "</a:t>
            </a:r>
            <a:r>
              <a:rPr lang="fr-F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jdk-xux-windows-x64/32.exe</a:t>
            </a: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depuis le site d’Oracle</a:t>
            </a:r>
            <a:r>
              <a:rPr lang="fr-F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http://www.oracle.com/technetwork/java/javase/downloads/index.html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None/>
              <a:defRPr/>
            </a:pPr>
            <a:endParaRPr lang="fr-FR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lvl="1" indent="-441325">
              <a:buFont typeface="Arial" pitchFamily="34" charset="0"/>
              <a:buChar char="•"/>
              <a:defRPr/>
            </a:pP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Paramétrer correctement  la variable PATH (Variables d’environnement )</a:t>
            </a:r>
          </a:p>
        </p:txBody>
      </p:sp>
      <p:sp>
        <p:nvSpPr>
          <p:cNvPr id="2662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11560" y="715155"/>
            <a:ext cx="621432" cy="476250"/>
          </a:xfrm>
          <a:prstGeom prst="rect">
            <a:avLst/>
          </a:prstGeom>
          <a:noFill/>
        </p:spPr>
        <p:txBody>
          <a:bodyPr/>
          <a:lstStyle/>
          <a:p>
            <a:fld id="{821EA6E7-72B1-4053-BDB0-BE985ED105BE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3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1619672" y="620688"/>
            <a:ext cx="6624736" cy="705643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fr-FR" sz="3200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Premier Programme</a:t>
            </a:r>
          </a:p>
        </p:txBody>
      </p:sp>
      <p:sp>
        <p:nvSpPr>
          <p:cNvPr id="2765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41324" y="735384"/>
            <a:ext cx="791667" cy="476250"/>
          </a:xfrm>
          <a:prstGeom prst="rect">
            <a:avLst/>
          </a:prstGeom>
          <a:noFill/>
        </p:spPr>
        <p:txBody>
          <a:bodyPr/>
          <a:lstStyle/>
          <a:p>
            <a:fld id="{B53C9E35-6EEF-4AE7-BF0A-E485C3F1F38B}" type="slidenum">
              <a:rPr lang="fr-FR" smtClean="0"/>
              <a:pPr/>
              <a:t>39</a:t>
            </a:fld>
            <a:endParaRPr lang="fr-FR" dirty="0"/>
          </a:p>
        </p:txBody>
      </p:sp>
      <p:pic>
        <p:nvPicPr>
          <p:cNvPr id="27652" name="Picture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8067675" cy="4235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1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331640" y="682117"/>
            <a:ext cx="7452272" cy="576455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i="1" kern="0" dirty="0"/>
              <a:t>Objectifs</a:t>
            </a:r>
            <a:endParaRPr lang="en-US" b="1" i="1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1619672" y="1844824"/>
            <a:ext cx="7308256" cy="3816424"/>
          </a:xfrm>
        </p:spPr>
        <p:txBody>
          <a:bodyPr>
            <a:normAutofit/>
          </a:bodyPr>
          <a:lstStyle/>
          <a:p>
            <a:pPr indent="441325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Comprendre le paradigme OO et utiliser Java pour le mettre en œuvre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Wingdings" pitchFamily="2" charset="2"/>
              <a:buChar char="ü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Notion de classe et d’objet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Décrire les éléments-clé de la plate-forme Java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Compiler et exécuter une application Java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Décrire la syntaxe du langage</a:t>
            </a:r>
          </a:p>
          <a:p>
            <a:pPr indent="441325">
              <a:buFont typeface="Wingdings" pitchFamily="2" charset="2"/>
              <a:buChar char="ü"/>
              <a:defRPr/>
            </a:pPr>
            <a:r>
              <a:rPr lang="fr-BE" sz="2400" dirty="0">
                <a:latin typeface="Times New Roman" pitchFamily="18" charset="0"/>
                <a:cs typeface="Times New Roman" pitchFamily="18" charset="0"/>
              </a:rPr>
              <a:t>Comprendre et utiliser les API de java</a:t>
            </a:r>
          </a:p>
          <a:p>
            <a:pPr>
              <a:buFont typeface="Wingdings" pitchFamily="2" charset="2"/>
              <a:buChar char="ü"/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sz="2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re 1"/>
          <p:cNvSpPr>
            <a:spLocks noGrp="1"/>
          </p:cNvSpPr>
          <p:nvPr>
            <p:ph type="title"/>
          </p:nvPr>
        </p:nvSpPr>
        <p:spPr>
          <a:xfrm>
            <a:off x="1547664" y="620469"/>
            <a:ext cx="5698976" cy="61778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Les commandes en JAVA</a:t>
            </a:r>
          </a:p>
        </p:txBody>
      </p:sp>
      <p:sp>
        <p:nvSpPr>
          <p:cNvPr id="2969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2617"/>
            <a:ext cx="8229600" cy="453072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1"/>
                </a:solidFill>
              </a:rPr>
              <a:t>Compiler avec la commande  : </a:t>
            </a:r>
          </a:p>
          <a:p>
            <a:pPr marL="0" indent="0" eaLnBrk="1" hangingPunct="1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eaLnBrk="1" hangingPunct="1"/>
            <a:endParaRPr lang="fr-FR" sz="2400" b="1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è"/>
            </a:pPr>
            <a:r>
              <a:rPr lang="fr-FR" sz="2400" dirty="0">
                <a:solidFill>
                  <a:schemeClr val="tx1"/>
                </a:solidFill>
                <a:sym typeface="Wingdings" pitchFamily="2" charset="2"/>
              </a:rPr>
              <a:t>Remarquer qu’une classe « </a:t>
            </a:r>
            <a:r>
              <a:rPr lang="fr-FR" sz="2400" dirty="0" err="1">
                <a:solidFill>
                  <a:schemeClr val="tx1"/>
                </a:solidFill>
              </a:rPr>
              <a:t>HelloWorld.class</a:t>
            </a:r>
            <a:r>
              <a:rPr lang="fr-FR" sz="2400" dirty="0">
                <a:solidFill>
                  <a:schemeClr val="tx1"/>
                </a:solidFill>
              </a:rPr>
              <a:t> » est générée</a:t>
            </a:r>
          </a:p>
          <a:p>
            <a:pPr lvl="1" eaLnBrk="1" hangingPunct="1">
              <a:buFontTx/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1"/>
                </a:solidFill>
              </a:rPr>
              <a:t>Exécuter en lançant la machine virtuelle java et en lui spécifiant le point d'entrée</a:t>
            </a:r>
          </a:p>
        </p:txBody>
      </p:sp>
      <p:sp>
        <p:nvSpPr>
          <p:cNvPr id="2970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57200" y="676763"/>
            <a:ext cx="703784" cy="476250"/>
          </a:xfrm>
          <a:prstGeom prst="rect">
            <a:avLst/>
          </a:prstGeom>
          <a:noFill/>
        </p:spPr>
        <p:txBody>
          <a:bodyPr/>
          <a:lstStyle/>
          <a:p>
            <a:fld id="{7D603D64-9307-4A37-A0BF-A4E75FA087E6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724128" y="1687709"/>
            <a:ext cx="27363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fr-FR" b="1" dirty="0" err="1">
                <a:solidFill>
                  <a:schemeClr val="tx1"/>
                </a:solidFill>
              </a:rPr>
              <a:t>Javac</a:t>
            </a:r>
            <a:r>
              <a:rPr lang="fr-FR" b="1" dirty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</a:rPr>
              <a:t>HelloWorld.java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2080" y="4869160"/>
            <a:ext cx="23574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fr-FR" b="1" dirty="0">
                <a:solidFill>
                  <a:schemeClr val="tx1"/>
                </a:solidFill>
              </a:rPr>
              <a:t>Java </a:t>
            </a:r>
            <a:r>
              <a:rPr lang="fr-FR" dirty="0" err="1">
                <a:solidFill>
                  <a:schemeClr val="tx1"/>
                </a:solidFill>
              </a:rPr>
              <a:t>HelloWorld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7211144" cy="576064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Scanner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C’est une classe utilisée pour «balayage» des types primitifs et les chaines de caractères. </a:t>
            </a:r>
          </a:p>
          <a:p>
            <a:pPr>
              <a:buNone/>
            </a:pPr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Il peut être utilisé pour obtenir l'apport d'un </a:t>
            </a:r>
            <a:r>
              <a:rPr lang="fr-FR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pour analyser à travers une chaîne de texte ou de lire un fichier. </a:t>
            </a:r>
          </a:p>
          <a:p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C’est une classe qui  s'interface parfaitement avec des flux de lecture pour y permettre une lecture puissante et pratique </a:t>
            </a:r>
          </a:p>
          <a:p>
            <a:endParaRPr lang="fr-F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Elle a fait son apparition dans le package </a:t>
            </a:r>
            <a:r>
              <a:rPr lang="fr-FR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fr-FR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dans la version 1.5.0 de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5656" y="611303"/>
            <a:ext cx="7211144" cy="718083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7500"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Premier Programme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1991" y="1484784"/>
            <a:ext cx="8229600" cy="525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import </a:t>
            </a:r>
            <a:r>
              <a:rPr lang="fr-FR" sz="1400" i="0" kern="0" dirty="0" err="1">
                <a:solidFill>
                  <a:schemeClr val="tx1"/>
                </a:solidFill>
              </a:rPr>
              <a:t>java.util.Scanner</a:t>
            </a:r>
            <a:r>
              <a:rPr lang="fr-FR" sz="1400" i="0" kern="0" dirty="0">
                <a:solidFill>
                  <a:schemeClr val="tx1"/>
                </a:solidFill>
              </a:rPr>
              <a:t>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public class Addition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 {	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public </a:t>
            </a:r>
            <a:r>
              <a:rPr lang="fr-FR" sz="1400" i="0" kern="0" dirty="0" err="1">
                <a:solidFill>
                  <a:schemeClr val="tx1"/>
                </a:solidFill>
              </a:rPr>
              <a:t>static</a:t>
            </a:r>
            <a:r>
              <a:rPr lang="fr-FR" sz="1400" i="0" kern="0" dirty="0">
                <a:solidFill>
                  <a:schemeClr val="tx1"/>
                </a:solidFill>
              </a:rPr>
              <a:t> </a:t>
            </a:r>
            <a:r>
              <a:rPr lang="fr-FR" sz="1400" i="0" kern="0" dirty="0" err="1">
                <a:solidFill>
                  <a:schemeClr val="tx1"/>
                </a:solidFill>
              </a:rPr>
              <a:t>void</a:t>
            </a:r>
            <a:r>
              <a:rPr lang="fr-FR" sz="1400" i="0" kern="0" dirty="0">
                <a:solidFill>
                  <a:schemeClr val="tx1"/>
                </a:solidFill>
              </a:rPr>
              <a:t> main( String </a:t>
            </a:r>
            <a:r>
              <a:rPr lang="fr-FR" sz="1400" i="0" kern="0" dirty="0" err="1">
                <a:solidFill>
                  <a:schemeClr val="tx1"/>
                </a:solidFill>
              </a:rPr>
              <a:t>args</a:t>
            </a:r>
            <a:r>
              <a:rPr lang="fr-FR" sz="1400" i="0" kern="0" dirty="0">
                <a:solidFill>
                  <a:schemeClr val="tx1"/>
                </a:solidFill>
              </a:rPr>
              <a:t>[] )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{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Scanner input = new Scanner( System.in );           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 </a:t>
            </a:r>
            <a:r>
              <a:rPr lang="fr-FR" sz="1400" i="0" kern="0" dirty="0" err="1">
                <a:solidFill>
                  <a:schemeClr val="tx1"/>
                </a:solidFill>
              </a:rPr>
              <a:t>int</a:t>
            </a:r>
            <a:r>
              <a:rPr lang="fr-FR" sz="1400" i="0" kern="0" dirty="0">
                <a:solidFill>
                  <a:schemeClr val="tx1"/>
                </a:solidFill>
              </a:rPr>
              <a:t> n1,n2,somme;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 </a:t>
            </a:r>
            <a:r>
              <a:rPr lang="fr-FR" sz="1400" i="0" kern="0" dirty="0" err="1">
                <a:solidFill>
                  <a:schemeClr val="tx1"/>
                </a:solidFill>
              </a:rPr>
              <a:t>System.out.print</a:t>
            </a:r>
            <a:r>
              <a:rPr lang="fr-FR" sz="1400" i="0" kern="0" dirty="0">
                <a:solidFill>
                  <a:schemeClr val="tx1"/>
                </a:solidFill>
              </a:rPr>
              <a:t>(" Donner le premier entier: " );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n1 = </a:t>
            </a:r>
            <a:r>
              <a:rPr lang="fr-FR" sz="1400" i="0" kern="0" dirty="0" err="1">
                <a:solidFill>
                  <a:schemeClr val="tx1"/>
                </a:solidFill>
              </a:rPr>
              <a:t>input.nextInt</a:t>
            </a:r>
            <a:r>
              <a:rPr lang="fr-FR" sz="1400" i="0" kern="0" dirty="0">
                <a:solidFill>
                  <a:schemeClr val="tx1"/>
                </a:solidFill>
              </a:rPr>
              <a:t>();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 err="1">
                <a:solidFill>
                  <a:schemeClr val="tx1"/>
                </a:solidFill>
              </a:rPr>
              <a:t>System.out.print</a:t>
            </a:r>
            <a:r>
              <a:rPr lang="fr-FR" sz="1400" i="0" kern="0" dirty="0">
                <a:solidFill>
                  <a:schemeClr val="tx1"/>
                </a:solidFill>
              </a:rPr>
              <a:t>(" Donner un deuxième entier: " );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n2 = </a:t>
            </a:r>
            <a:r>
              <a:rPr lang="fr-FR" sz="1400" i="0" kern="0" dirty="0" err="1">
                <a:solidFill>
                  <a:schemeClr val="tx1"/>
                </a:solidFill>
              </a:rPr>
              <a:t>input.nextInt</a:t>
            </a:r>
            <a:r>
              <a:rPr lang="fr-FR" sz="1400" i="0" kern="0" dirty="0">
                <a:solidFill>
                  <a:schemeClr val="tx1"/>
                </a:solidFill>
              </a:rPr>
              <a:t>();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 somme = n1 + n2;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 err="1">
                <a:solidFill>
                  <a:schemeClr val="tx1"/>
                </a:solidFill>
              </a:rPr>
              <a:t>System.out.printf</a:t>
            </a:r>
            <a:r>
              <a:rPr lang="fr-FR" sz="1400" i="0" kern="0" dirty="0">
                <a:solidFill>
                  <a:schemeClr val="tx1"/>
                </a:solidFill>
              </a:rPr>
              <a:t>( "Somme est" + somme ); 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}</a:t>
            </a:r>
          </a:p>
          <a:p>
            <a:pPr marL="342900" lvl="0" indent="-342900" fontAlgn="base">
              <a:spcAft>
                <a:spcPct val="0"/>
              </a:spcAft>
              <a:buNone/>
              <a:defRPr/>
            </a:pPr>
            <a:r>
              <a:rPr lang="fr-FR" sz="1400" i="0" kern="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5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0" y="1928813"/>
            <a:ext cx="9144000" cy="3711575"/>
            <a:chOff x="0" y="1928813"/>
            <a:chExt cx="9144000" cy="3711575"/>
          </a:xfrm>
        </p:grpSpPr>
        <p:sp>
          <p:nvSpPr>
            <p:cNvPr id="2" name="Rectangle 1"/>
            <p:cNvSpPr/>
            <p:nvPr/>
          </p:nvSpPr>
          <p:spPr>
            <a:xfrm>
              <a:off x="0" y="2565400"/>
              <a:ext cx="9144000" cy="201612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rmAutofit fontScale="97500"/>
            </a:bodyPr>
            <a:lstStyle/>
            <a:p>
              <a:pPr>
                <a:spcBef>
                  <a:spcPct val="0"/>
                </a:spcBef>
              </a:pPr>
              <a:endParaRPr lang="fr-FR" sz="3600" b="1" i="1" kern="0">
                <a:solidFill>
                  <a:schemeClr val="dk1"/>
                </a:solidFill>
              </a:endParaRPr>
            </a:p>
          </p:txBody>
        </p:sp>
        <p:pic>
          <p:nvPicPr>
            <p:cNvPr id="10244" name="Picture 6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24525" y="1928813"/>
              <a:ext cx="3419475" cy="371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43" name="Title 1"/>
          <p:cNvSpPr txBox="1">
            <a:spLocks/>
          </p:cNvSpPr>
          <p:nvPr/>
        </p:nvSpPr>
        <p:spPr bwMode="auto">
          <a:xfrm>
            <a:off x="557213" y="3127375"/>
            <a:ext cx="8229600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fr-FR" sz="3600" b="1" i="1" kern="0" dirty="0">
                <a:solidFill>
                  <a:schemeClr val="dk1"/>
                </a:solidFill>
              </a:rPr>
              <a:t>Aperçu : Orienté Objet</a:t>
            </a:r>
            <a:br>
              <a:rPr lang="fr-FR" sz="3600" b="1" i="1" kern="0" dirty="0">
                <a:solidFill>
                  <a:schemeClr val="dk1"/>
                </a:solidFill>
              </a:rPr>
            </a:br>
            <a:endParaRPr lang="fr-FR" sz="3600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1475656" y="620688"/>
            <a:ext cx="7056784" cy="648072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Orienté Objet</a:t>
            </a:r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4104456"/>
          </a:xfrm>
        </p:spPr>
        <p:txBody>
          <a:bodyPr>
            <a:normAutofit/>
          </a:bodyPr>
          <a:lstStyle/>
          <a:p>
            <a:pPr indent="441325">
              <a:buFont typeface="Wingdings" pitchFamily="2" charset="2"/>
              <a:buChar char="ü"/>
              <a:defRPr/>
            </a:pP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programmation orientée objet se base sur une approche de conception et de développement de logiciels </a:t>
            </a:r>
          </a:p>
          <a:p>
            <a:pPr indent="441325">
              <a:buNone/>
              <a:defRPr/>
            </a:pPr>
            <a:endParaRPr lang="fr-FR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>
              <a:buFont typeface="Wingdings" pitchFamily="2" charset="2"/>
              <a:buChar char="ü"/>
              <a:defRPr/>
            </a:pP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Représenter les éléments du monde réel par des entités informatiques appelés "</a:t>
            </a:r>
            <a:r>
              <a:rPr lang="fr-F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objets</a:t>
            </a: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en adoptant un haut niveau d'abstraction.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790" y="3645024"/>
            <a:ext cx="6957628" cy="232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ytuł 2"/>
          <p:cNvSpPr>
            <a:spLocks noGrp="1"/>
          </p:cNvSpPr>
          <p:nvPr>
            <p:ph type="title"/>
          </p:nvPr>
        </p:nvSpPr>
        <p:spPr>
          <a:xfrm>
            <a:off x="1691680" y="580973"/>
            <a:ext cx="6748908" cy="675984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Orienté Objet</a:t>
            </a:r>
          </a:p>
        </p:txBody>
      </p:sp>
      <p:sp>
        <p:nvSpPr>
          <p:cNvPr id="717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9BF2F6-7A0E-499F-BE66-F39AFDC1596C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58790" y="1545418"/>
            <a:ext cx="7286625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Approche procédurale :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"Que doit faire mon programme ?  "  </a:t>
            </a:r>
          </a:p>
          <a:p>
            <a:pPr>
              <a:defRPr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Approche orientée-objet :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	"De quoi doit être composé mon programme ?"</a:t>
            </a:r>
          </a:p>
        </p:txBody>
      </p:sp>
    </p:spTree>
    <p:extLst>
      <p:ext uri="{BB962C8B-B14F-4D97-AF65-F5344CB8AC3E}">
        <p14:creationId xmlns:p14="http://schemas.microsoft.com/office/powerpoint/2010/main" val="7712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55576" y="1445694"/>
            <a:ext cx="810609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Des objets similaires peuvent être informatiquement décrits par</a:t>
            </a:r>
          </a:p>
          <a:p>
            <a:pPr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une même abstraction : une </a:t>
            </a:r>
            <a:r>
              <a:rPr lang="fr-FR" sz="2800" b="1" dirty="0">
                <a:latin typeface="Times New Roman" pitchFamily="18" charset="0"/>
                <a:cs typeface="Times New Roman" pitchFamily="18" charset="0"/>
              </a:rPr>
              <a:t>classe</a:t>
            </a:r>
          </a:p>
          <a:p>
            <a:pPr>
              <a:defRPr/>
            </a:pPr>
            <a:endParaRPr lang="fr-FR" sz="2400" b="1" dirty="0">
              <a:latin typeface="Times New Roman" pitchFamily="18" charset="0"/>
              <a:cs typeface="Times New Roman" pitchFamily="18" charset="0"/>
            </a:endParaRPr>
          </a:p>
          <a:p>
            <a:pPr marL="182563" indent="350838">
              <a:buFont typeface="Wingdings" pitchFamily="2" charset="2"/>
              <a:buChar char="Ø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même </a:t>
            </a:r>
            <a:r>
              <a:rPr lang="fr-FR" sz="2400" b="1" dirty="0">
                <a:latin typeface="Times New Roman" pitchFamily="18" charset="0"/>
                <a:cs typeface="Times New Roman" pitchFamily="18" charset="0"/>
              </a:rPr>
              <a:t>structure de données et méthodes de traitement</a:t>
            </a:r>
          </a:p>
          <a:p>
            <a:pPr marL="182563" indent="350838">
              <a:buFont typeface="Wingdings" pitchFamily="2" charset="2"/>
              <a:buChar char="Ø"/>
              <a:defRPr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valeurs différentes pour chaque objet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39028"/>
            <a:ext cx="6735663" cy="290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ytuł 2"/>
          <p:cNvSpPr>
            <a:spLocks noGrp="1"/>
          </p:cNvSpPr>
          <p:nvPr>
            <p:ph type="title"/>
          </p:nvPr>
        </p:nvSpPr>
        <p:spPr>
          <a:xfrm>
            <a:off x="1475656" y="620687"/>
            <a:ext cx="7095702" cy="674285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 dirty="0"/>
              <a:t>Orienté Objet</a:t>
            </a:r>
            <a:endParaRPr lang="fr-FR" b="1" i="1" kern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6223-6CBB-4053-8E25-8C4A16887D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accent4">
                <a:lumMod val="45000"/>
                <a:lumOff val="55000"/>
              </a:schemeClr>
            </a:gs>
            <a:gs pos="100000">
              <a:schemeClr val="bg2">
                <a:lumMod val="90000"/>
              </a:schemeClr>
            </a:gs>
            <a:gs pos="100000">
              <a:schemeClr val="bg2">
                <a:lumMod val="9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1691680" y="669968"/>
            <a:ext cx="6880820" cy="662601"/>
          </a:xfr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fr-FR" b="1" i="1" ker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C++ vs Java</a:t>
            </a:r>
          </a:p>
        </p:txBody>
      </p:sp>
      <p:sp>
        <p:nvSpPr>
          <p:cNvPr id="9219" name="Espace réservé du contenu 2"/>
          <p:cNvSpPr>
            <a:spLocks noGrp="1"/>
          </p:cNvSpPr>
          <p:nvPr>
            <p:ph idx="1"/>
          </p:nvPr>
        </p:nvSpPr>
        <p:spPr>
          <a:xfrm>
            <a:off x="428625" y="2000250"/>
            <a:ext cx="9001125" cy="4668838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 de structures ni d’unions</a:t>
            </a:r>
          </a:p>
          <a:p>
            <a:pPr eaLnBrk="1" hangingPunct="1"/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 de </a:t>
            </a:r>
            <a:r>
              <a:rPr lang="fr-FR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endParaRPr lang="fr-FR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 de variables ni de fonctions en dehors des classes</a:t>
            </a:r>
          </a:p>
          <a:p>
            <a:pPr eaLnBrk="1" hangingPunct="1"/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 d'héritage multiple de classes</a:t>
            </a:r>
          </a:p>
          <a:p>
            <a:pPr eaLnBrk="1" hangingPunct="1"/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 de surcharge d’opérateurs</a:t>
            </a:r>
          </a:p>
          <a:p>
            <a:pPr eaLnBrk="1" hangingPunct="1"/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 de passage par copie pour les objets</a:t>
            </a:r>
          </a:p>
          <a:p>
            <a:pPr eaLnBrk="1" hangingPunct="1"/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 de pointeurs, seulement des références</a:t>
            </a:r>
          </a:p>
        </p:txBody>
      </p:sp>
      <p:sp>
        <p:nvSpPr>
          <p:cNvPr id="9221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37346" y="669968"/>
            <a:ext cx="373593" cy="476250"/>
          </a:xfrm>
          <a:prstGeom prst="rect">
            <a:avLst/>
          </a:prstGeom>
          <a:noFill/>
        </p:spPr>
        <p:txBody>
          <a:bodyPr/>
          <a:lstStyle/>
          <a:p>
            <a:fld id="{F7F2AABF-D54B-4E91-83CC-E07F10338F7B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9220" name="ZoneTexte 6"/>
          <p:cNvSpPr txBox="1">
            <a:spLocks noChangeArrowheads="1"/>
          </p:cNvSpPr>
          <p:nvPr/>
        </p:nvSpPr>
        <p:spPr bwMode="auto">
          <a:xfrm>
            <a:off x="4357688" y="1571625"/>
            <a:ext cx="4214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rin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Brin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Brin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1577</Words>
  <Application>Microsoft Office PowerPoint</Application>
  <PresentationFormat>Affichage à l'écran (4:3)</PresentationFormat>
  <Paragraphs>405</Paragraphs>
  <Slides>42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2" baseType="lpstr">
      <vt:lpstr>Adobe Devanagari</vt:lpstr>
      <vt:lpstr>Arial</vt:lpstr>
      <vt:lpstr>Calibri</vt:lpstr>
      <vt:lpstr>Century Gothic</vt:lpstr>
      <vt:lpstr>Gill Sans MT</vt:lpstr>
      <vt:lpstr>Times New Roman</vt:lpstr>
      <vt:lpstr>Wingdings</vt:lpstr>
      <vt:lpstr>Wingdings 2</vt:lpstr>
      <vt:lpstr>Wingdings 3</vt:lpstr>
      <vt:lpstr>Brin</vt:lpstr>
      <vt:lpstr> Conception par Objet et Programmation Java </vt:lpstr>
      <vt:lpstr>Présentation PowerPoint</vt:lpstr>
      <vt:lpstr>Plan</vt:lpstr>
      <vt:lpstr>Objectifs</vt:lpstr>
      <vt:lpstr>Présentation PowerPoint</vt:lpstr>
      <vt:lpstr>Orienté Objet</vt:lpstr>
      <vt:lpstr>Orienté Objet</vt:lpstr>
      <vt:lpstr>Orienté Objet</vt:lpstr>
      <vt:lpstr>C++ vs Java</vt:lpstr>
      <vt:lpstr>Présentation PowerPoint</vt:lpstr>
      <vt:lpstr>Présentation PowerPoint</vt:lpstr>
      <vt:lpstr>Programme en Java interprété/ compilé ?</vt:lpstr>
      <vt:lpstr>Programme JAVA (1)</vt:lpstr>
      <vt:lpstr>Présentation PowerPoint</vt:lpstr>
      <vt:lpstr>JAVA: la Plateforme</vt:lpstr>
      <vt:lpstr>Machine Virtuelle  : JVM</vt:lpstr>
      <vt:lpstr>API: Java Application Programming Interface </vt:lpstr>
      <vt:lpstr>Présentation PowerPoint</vt:lpstr>
      <vt:lpstr>JAVA: Les versions</vt:lpstr>
      <vt:lpstr>Présentation PowerPoint</vt:lpstr>
      <vt:lpstr>JAVA: Les versions</vt:lpstr>
      <vt:lpstr>Présentation PowerPoint</vt:lpstr>
      <vt:lpstr>Notions fondamentales</vt:lpstr>
      <vt:lpstr>JAVA: Classe</vt:lpstr>
      <vt:lpstr>Les Identificateurs </vt:lpstr>
      <vt:lpstr>Mots clés Java</vt:lpstr>
      <vt:lpstr>Règles de Nommage </vt:lpstr>
      <vt:lpstr>Types de données en Java  </vt:lpstr>
      <vt:lpstr>Types primitifs</vt:lpstr>
      <vt:lpstr>Types primitifs et valeurs</vt:lpstr>
      <vt:lpstr>Les enveloppeurs (Wrappers)</vt:lpstr>
      <vt:lpstr>Les enveloppeurs (Wrappers)</vt:lpstr>
      <vt:lpstr>Structure conditionnelle/ittératif</vt:lpstr>
      <vt:lpstr>Présentation PowerPoint</vt:lpstr>
      <vt:lpstr>Outils de développement (1)</vt:lpstr>
      <vt:lpstr>Présentation PowerPoint</vt:lpstr>
      <vt:lpstr>Présentation PowerPoint</vt:lpstr>
      <vt:lpstr>Hello World (Pré-configuration)</vt:lpstr>
      <vt:lpstr>Premier Programme</vt:lpstr>
      <vt:lpstr>Les commandes en JAVA</vt:lpstr>
      <vt:lpstr>Scanner</vt:lpstr>
      <vt:lpstr>Premier Programme </vt:lpstr>
    </vt:vector>
  </TitlesOfParts>
  <Company>Biatel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 Inspired</dc:title>
  <dc:creator>Jarosław Wasilewski</dc:creator>
  <cp:lastModifiedBy>Mehdi Attia</cp:lastModifiedBy>
  <cp:revision>60</cp:revision>
  <dcterms:created xsi:type="dcterms:W3CDTF">2011-08-10T09:14:16Z</dcterms:created>
  <dcterms:modified xsi:type="dcterms:W3CDTF">2016-09-02T09:26:54Z</dcterms:modified>
</cp:coreProperties>
</file>