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3" r:id="rId9"/>
    <p:sldId id="272" r:id="rId10"/>
    <p:sldId id="261" r:id="rId11"/>
    <p:sldId id="262" r:id="rId12"/>
    <p:sldId id="263" r:id="rId13"/>
    <p:sldId id="268" r:id="rId14"/>
    <p:sldId id="265" r:id="rId15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9B"/>
    <a:srgbClr val="FF3300"/>
    <a:srgbClr val="CC0000"/>
    <a:srgbClr val="0000A4"/>
    <a:srgbClr val="00FF99"/>
    <a:srgbClr val="00FFCC"/>
    <a:srgbClr val="DE2A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765C2A0-3F03-4093-886E-A4054E7C98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56AF18-F952-40C1-BEB9-DE2764F429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550C7-B243-4E27-B7BF-97DCC79A1F75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504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23356-CFC0-4B9D-93AB-5B73B7E0344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069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3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20" y="6643710"/>
            <a:ext cx="28956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altLang="en-US" dirty="0" smtClean="0"/>
              <a:t>© </a:t>
            </a:r>
            <a:r>
              <a:rPr lang="fr-FR" altLang="en-US" dirty="0" err="1" smtClean="0"/>
              <a:t>Olfa</a:t>
            </a:r>
            <a:r>
              <a:rPr lang="fr-FR" altLang="en-US" dirty="0" smtClean="0"/>
              <a:t> MOUELHI</a:t>
            </a:r>
            <a:endParaRPr lang="fr-FR" altLang="en-US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14678" y="6643710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DAD45D0-F2DC-496C-B6DF-3C2779381495}" type="slidenum">
              <a:rPr lang="fr-FR" altLang="en-US" smtClean="0"/>
              <a:pPr>
                <a:defRPr/>
              </a:pPr>
              <a:t>‹N°›</a:t>
            </a:fld>
            <a:endParaRPr lang="fr-F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pic>
        <p:nvPicPr>
          <p:cNvPr id="6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554" y="664371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19A79-F9B7-4F5E-83CE-5DB013EC5E90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7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954" y="6643710"/>
            <a:ext cx="28956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altLang="en-US" dirty="0" smtClean="0"/>
              <a:t>© </a:t>
            </a:r>
            <a:r>
              <a:rPr lang="fr-FR" altLang="en-US" dirty="0" err="1" smtClean="0"/>
              <a:t>Olfa</a:t>
            </a:r>
            <a:r>
              <a:rPr lang="fr-FR" altLang="en-US" dirty="0" smtClean="0"/>
              <a:t> MOUELHI</a:t>
            </a:r>
            <a:endParaRPr lang="fr-F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85DFA-0DCE-42AF-AA3C-B376B04D27A8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7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75A97-B9E4-40BF-9025-9B7412D664DF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7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EE0F9-D4ED-4AFF-840F-1D539907792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8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57C25-6B0A-4588-98FF-028B3A0632BD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10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5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38275-472B-4217-A09A-5C5838C8B292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6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57554" y="664371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7F13-66D9-4140-B9D2-F4C315149A0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5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57554" y="664371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F1C8-DC81-4AB4-98CF-F2C04EA62176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8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smtClean="0"/>
              <a:t>© Olfa MOUELHI</a:t>
            </a:r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57554" y="66151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9DB8C-3570-47C2-94C4-5104F510324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pic>
        <p:nvPicPr>
          <p:cNvPr id="8" name="Image 1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57938"/>
            <a:ext cx="12144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954" y="664371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r>
              <a:rPr lang="fr-FR" altLang="en-US" dirty="0" smtClean="0"/>
              <a:t>© </a:t>
            </a:r>
            <a:r>
              <a:rPr lang="fr-FR" altLang="en-US" dirty="0" err="1" smtClean="0"/>
              <a:t>Olfa</a:t>
            </a:r>
            <a:r>
              <a:rPr lang="fr-FR" altLang="en-US" dirty="0" smtClean="0"/>
              <a:t> MOUELHI</a:t>
            </a:r>
            <a:endParaRPr lang="fr-FR" altLang="en-US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7554" y="66151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fld id="{131F8B77-7FAC-4635-ACCA-BDF9FA413DB6}" type="slidenum">
              <a:rPr lang="fr-FR" altLang="en-US" smtClean="0"/>
              <a:pPr>
                <a:defRPr/>
              </a:pPr>
              <a:t>‹N°›</a:t>
            </a:fld>
            <a:endParaRPr lang="fr-FR" altLang="en-US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elix Titling" pitchFamily="82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987425" indent="-293688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98613" indent="-315913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055813" indent="-315913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13013" indent="-315913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70213" indent="-315913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427413" indent="-315913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6282" y="-61922"/>
            <a:ext cx="6781800" cy="21336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CH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Théorie des langages et des automates </a:t>
            </a:r>
            <a:endParaRPr 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9" name="Line 49"/>
          <p:cNvSpPr>
            <a:spLocks noChangeShapeType="1"/>
          </p:cNvSpPr>
          <p:nvPr/>
        </p:nvSpPr>
        <p:spPr bwMode="auto">
          <a:xfrm>
            <a:off x="3203575" y="4914900"/>
            <a:ext cx="3271838" cy="0"/>
          </a:xfrm>
          <a:prstGeom prst="line">
            <a:avLst/>
          </a:pr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50"/>
          <p:cNvSpPr>
            <a:spLocks noChangeShapeType="1"/>
          </p:cNvSpPr>
          <p:nvPr/>
        </p:nvSpPr>
        <p:spPr bwMode="auto">
          <a:xfrm>
            <a:off x="3203575" y="5589588"/>
            <a:ext cx="3271838" cy="0"/>
          </a:xfrm>
          <a:prstGeom prst="line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51"/>
          <p:cNvSpPr>
            <a:spLocks noChangeShapeType="1"/>
          </p:cNvSpPr>
          <p:nvPr/>
        </p:nvSpPr>
        <p:spPr bwMode="auto">
          <a:xfrm>
            <a:off x="3203575" y="4914900"/>
            <a:ext cx="0" cy="674688"/>
          </a:xfrm>
          <a:prstGeom prst="line">
            <a:avLst/>
          </a:pr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52"/>
          <p:cNvSpPr>
            <a:spLocks noChangeShapeType="1"/>
          </p:cNvSpPr>
          <p:nvPr/>
        </p:nvSpPr>
        <p:spPr bwMode="auto">
          <a:xfrm>
            <a:off x="6475413" y="4914900"/>
            <a:ext cx="0" cy="674688"/>
          </a:xfrm>
          <a:prstGeom prst="line">
            <a:avLst/>
          </a:pr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23" y="6417254"/>
            <a:ext cx="3009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CH" sz="1400" dirty="0" smtClean="0">
                <a:latin typeface="Perpetua Titling MT" pitchFamily="18" charset="0"/>
              </a:rPr>
              <a:t>Année </a:t>
            </a:r>
            <a:r>
              <a:rPr lang="fr-CH" sz="1400" smtClean="0">
                <a:latin typeface="Perpetua Titling MT" pitchFamily="18" charset="0"/>
              </a:rPr>
              <a:t>Universitaire 2015/2016</a:t>
            </a:r>
            <a:endParaRPr lang="fr-FR" sz="1400" dirty="0" smtClean="0">
              <a:latin typeface="Perpetua Titling MT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98146" y="2210036"/>
            <a:ext cx="5102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kern="10" dirty="0" smtClean="0">
                <a:ln w="9525">
                  <a:solidFill>
                    <a:srgbClr val="0000A4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ABEF0"/>
                    </a:gs>
                    <a:gs pos="100000">
                      <a:srgbClr val="004DE6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107763" dir="18900000" algn="ctr" rotWithShape="0">
                    <a:srgbClr val="C0C0C0">
                      <a:alpha val="50000"/>
                    </a:srgbClr>
                  </a:outerShdw>
                </a:effectLst>
                <a:latin typeface="Felix Titling"/>
              </a:rPr>
              <a:t>Ch1: </a:t>
            </a:r>
            <a:r>
              <a:rPr lang="en-US" sz="3200" b="1" kern="10" dirty="0" err="1" smtClean="0">
                <a:ln w="9525">
                  <a:solidFill>
                    <a:srgbClr val="0000A4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ABEF0"/>
                    </a:gs>
                    <a:gs pos="100000">
                      <a:srgbClr val="004DE6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107763" dir="18900000" algn="ctr" rotWithShape="0">
                    <a:srgbClr val="C0C0C0">
                      <a:alpha val="50000"/>
                    </a:srgbClr>
                  </a:outerShdw>
                </a:effectLst>
                <a:latin typeface="Felix Titling"/>
              </a:rPr>
              <a:t>Mots</a:t>
            </a:r>
            <a:r>
              <a:rPr lang="en-US" sz="3200" b="1" kern="10" dirty="0" smtClean="0">
                <a:ln w="9525">
                  <a:solidFill>
                    <a:srgbClr val="0000A4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ABEF0"/>
                    </a:gs>
                    <a:gs pos="100000">
                      <a:srgbClr val="004DE6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107763" dir="18900000" algn="ctr" rotWithShape="0">
                    <a:srgbClr val="C0C0C0">
                      <a:alpha val="50000"/>
                    </a:srgbClr>
                  </a:outerShdw>
                </a:effectLst>
                <a:latin typeface="Felix Titling"/>
              </a:rPr>
              <a:t> et </a:t>
            </a:r>
            <a:r>
              <a:rPr lang="en-US" sz="3200" b="1" kern="10" dirty="0" err="1" smtClean="0">
                <a:ln w="9525">
                  <a:solidFill>
                    <a:srgbClr val="0000A4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ABEF0"/>
                    </a:gs>
                    <a:gs pos="100000">
                      <a:srgbClr val="004DE6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107763" dir="18900000" algn="ctr" rotWithShape="0">
                    <a:srgbClr val="C0C0C0">
                      <a:alpha val="50000"/>
                    </a:srgbClr>
                  </a:outerShdw>
                </a:effectLst>
                <a:latin typeface="Felix Titling"/>
              </a:rPr>
              <a:t>langages</a:t>
            </a:r>
            <a:endParaRPr lang="en-US" sz="3200" b="1" kern="10" dirty="0" smtClean="0">
              <a:ln w="9525">
                <a:solidFill>
                  <a:srgbClr val="0000A4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ABEF0"/>
                  </a:gs>
                  <a:gs pos="100000">
                    <a:srgbClr val="004DE6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107763" dir="18900000" algn="ctr" rotWithShape="0">
                  <a:srgbClr val="C0C0C0">
                    <a:alpha val="50000"/>
                  </a:srgbClr>
                </a:outerShdw>
              </a:effectLst>
              <a:latin typeface="Felix Titling"/>
            </a:endParaRP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15591" y="3571876"/>
            <a:ext cx="283443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2800" dirty="0" smtClean="0"/>
              <a:t>Fatma RHIMI</a:t>
            </a:r>
          </a:p>
          <a:p>
            <a:r>
              <a:rPr lang="fr-FR" sz="2800" b="1" i="1" dirty="0" smtClean="0">
                <a:latin typeface="Utsaah" pitchFamily="34" charset="0"/>
                <a:cs typeface="Utsaah" pitchFamily="34" charset="0"/>
              </a:rPr>
              <a:t>fatma.rhimi@esprit.tn</a:t>
            </a:r>
          </a:p>
          <a:p>
            <a:endParaRPr lang="fr-FR" dirty="0"/>
          </a:p>
        </p:txBody>
      </p:sp>
      <p:pic>
        <p:nvPicPr>
          <p:cNvPr id="12" name="Image 11" descr="télécharge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4500570"/>
            <a:ext cx="2928958" cy="9286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</a:rPr>
              <a:t>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" y="1719263"/>
            <a:ext cx="8229600" cy="4411662"/>
            <a:chOff x="457200" y="1719263"/>
            <a:chExt cx="8229600" cy="4411662"/>
          </a:xfrm>
        </p:grpSpPr>
        <p:sp>
          <p:nvSpPr>
            <p:cNvPr id="18436" name="TextBox 4"/>
            <p:cNvSpPr txBox="1">
              <a:spLocks noChangeArrowheads="1"/>
            </p:cNvSpPr>
            <p:nvPr/>
          </p:nvSpPr>
          <p:spPr bwMode="auto">
            <a:xfrm>
              <a:off x="811630" y="2600928"/>
              <a:ext cx="357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Bookman Old Style" pitchFamily="18" charset="0"/>
                </a:rPr>
                <a:t>~</a:t>
              </a:r>
              <a:endParaRPr lang="en-US" sz="2000" i="1" kern="0" dirty="0">
                <a:latin typeface="Book Antiqua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7200" y="1719263"/>
              <a:ext cx="8229600" cy="4411662"/>
              <a:chOff x="457200" y="1719263"/>
              <a:chExt cx="8229600" cy="4411662"/>
            </a:xfrm>
          </p:grpSpPr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719263"/>
                <a:ext cx="8229600" cy="4411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lang="fr-FR" sz="2000" kern="0" dirty="0" smtClean="0">
                    <a:latin typeface="Arial Narrow" pitchFamily="34" charset="0"/>
                  </a:rPr>
                  <a:t>Occurrence </a:t>
                </a:r>
                <a:r>
                  <a:rPr lang="fr-FR" sz="2000" kern="0" dirty="0">
                    <a:latin typeface="Arial Narrow" pitchFamily="34" charset="0"/>
                  </a:rPr>
                  <a:t>de symboles : nombre de fois où un symbole apparait dans un mot. On note |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|</a:t>
                </a:r>
                <a:r>
                  <a:rPr lang="fr-FR" sz="2000" i="1" kern="0" baseline="-25000" dirty="0">
                    <a:latin typeface="Arial Narrow" pitchFamily="34" charset="0"/>
                    <a:sym typeface="Symbol"/>
                  </a:rPr>
                  <a:t></a:t>
                </a:r>
                <a:r>
                  <a:rPr lang="fr-FR" sz="2000" kern="0" dirty="0">
                    <a:latin typeface="Arial Narrow" pitchFamily="34" charset="0"/>
                  </a:rPr>
                  <a:t> le nombre d’occurrences du symbole </a:t>
                </a:r>
                <a:r>
                  <a:rPr lang="fr-FR" sz="2000" kern="0" dirty="0">
                    <a:latin typeface="Arial Narrow" pitchFamily="34" charset="0"/>
                    <a:sym typeface="Symbol"/>
                  </a:rPr>
                  <a:t></a:t>
                </a:r>
                <a:r>
                  <a:rPr lang="fr-FR" sz="2000" kern="0" dirty="0">
                    <a:latin typeface="Arial Narrow" pitchFamily="34" charset="0"/>
                  </a:rPr>
                  <a:t> dans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.</a:t>
                </a:r>
              </a:p>
              <a:p>
                <a:pPr marL="342900" indent="-342900" algn="just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lang="fr-FR" sz="2000" kern="0" dirty="0">
                    <a:latin typeface="Arial Narrow" pitchFamily="34" charset="0"/>
                  </a:rPr>
                  <a:t>Miroir : Soit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 </a:t>
                </a:r>
                <a:r>
                  <a:rPr lang="fr-FR" sz="2000" kern="0" dirty="0" smtClean="0">
                    <a:latin typeface="Arial Narrow" pitchFamily="34" charset="0"/>
                    <a:sym typeface="Symbol"/>
                  </a:rPr>
                  <a:t></a:t>
                </a:r>
                <a:r>
                  <a:rPr lang="fr-FR" sz="2000" kern="0" dirty="0" smtClean="0">
                    <a:latin typeface="Arial Narrow" pitchFamily="34" charset="0"/>
                  </a:rPr>
                  <a:t>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1</a:t>
                </a:r>
                <a:r>
                  <a:rPr lang="fr-FR" sz="2000" kern="0" dirty="0">
                    <a:latin typeface="Arial Narrow" pitchFamily="34" charset="0"/>
                  </a:rPr>
                  <a:t> …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n</a:t>
                </a:r>
                <a:r>
                  <a:rPr lang="fr-FR" sz="2000" kern="0" dirty="0">
                    <a:latin typeface="Arial Narrow" pitchFamily="34" charset="0"/>
                  </a:rPr>
                  <a:t>, avec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1</a:t>
                </a:r>
                <a:r>
                  <a:rPr lang="fr-FR" sz="2000" kern="0" dirty="0">
                    <a:latin typeface="Arial Narrow" pitchFamily="34" charset="0"/>
                  </a:rPr>
                  <a:t>; … ;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n</a:t>
                </a:r>
                <a:r>
                  <a:rPr lang="fr-FR" sz="2000" kern="0" dirty="0">
                    <a:latin typeface="Arial Narrow" pitchFamily="34" charset="0"/>
                  </a:rPr>
                  <a:t> </a:t>
                </a:r>
                <a:r>
                  <a:rPr lang="fr-FR" sz="2000" kern="0" dirty="0">
                    <a:latin typeface="Bookman Old Style" pitchFamily="18" charset="0"/>
                    <a:sym typeface="Symbol"/>
                  </a:rPr>
                  <a:t></a:t>
                </a:r>
                <a:r>
                  <a:rPr lang="fr-FR" sz="2000" kern="0" dirty="0">
                    <a:latin typeface="Arial Narrow" pitchFamily="34" charset="0"/>
                  </a:rPr>
                  <a:t> </a:t>
                </a:r>
                <a:r>
                  <a:rPr lang="fr-FR" sz="2000" dirty="0" smtClean="0">
                    <a:latin typeface="Arial Narrow" pitchFamily="34" charset="0"/>
                    <a:sym typeface="Symbol"/>
                  </a:rPr>
                  <a:t></a:t>
                </a:r>
                <a:r>
                  <a:rPr lang="fr-FR" sz="2000" kern="0" dirty="0" smtClean="0">
                    <a:latin typeface="Arial Narrow" pitchFamily="34" charset="0"/>
                  </a:rPr>
                  <a:t>. </a:t>
                </a:r>
                <a:r>
                  <a:rPr lang="fr-FR" sz="2000" kern="0" dirty="0">
                    <a:latin typeface="Arial Narrow" pitchFamily="34" charset="0"/>
                  </a:rPr>
                  <a:t>Le mot miroir de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 est le mot note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 ou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en-US" sz="2000" i="1" kern="0" baseline="30000" dirty="0">
                    <a:latin typeface="Bookman Old Style" pitchFamily="18" charset="0"/>
                  </a:rPr>
                  <a:t>~</a:t>
                </a:r>
                <a:r>
                  <a:rPr lang="fr-FR" sz="2000" kern="0" dirty="0">
                    <a:latin typeface="Arial Narrow" pitchFamily="34" charset="0"/>
                  </a:rPr>
                  <a:t> ou encore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i="1" kern="0" baseline="30000" dirty="0">
                    <a:latin typeface="Bookman Old Style" pitchFamily="18" charset="0"/>
                  </a:rPr>
                  <a:t>r</a:t>
                </a:r>
                <a:r>
                  <a:rPr lang="fr-FR" sz="2000" kern="0" dirty="0">
                    <a:latin typeface="Arial Narrow" pitchFamily="34" charset="0"/>
                  </a:rPr>
                  <a:t> défini par : </a:t>
                </a:r>
              </a:p>
              <a:p>
                <a:pPr marL="342900" indent="-342900" algn="ctr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defRPr/>
                </a:pP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kern="0" dirty="0">
                    <a:latin typeface="Arial Narrow" pitchFamily="34" charset="0"/>
                  </a:rPr>
                  <a:t> </a:t>
                </a:r>
                <a:r>
                  <a:rPr lang="fr-FR" sz="2000" kern="0" dirty="0" smtClean="0">
                    <a:latin typeface="Arial Narrow" pitchFamily="34" charset="0"/>
                    <a:sym typeface="Symbol"/>
                  </a:rPr>
                  <a:t></a:t>
                </a:r>
                <a:r>
                  <a:rPr lang="fr-FR" sz="2000" kern="0" dirty="0" smtClean="0">
                    <a:latin typeface="Arial Narrow" pitchFamily="34" charset="0"/>
                  </a:rPr>
                  <a:t>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n</a:t>
                </a:r>
                <a:r>
                  <a:rPr lang="fr-FR" sz="2000" kern="0" dirty="0">
                    <a:latin typeface="Arial Narrow" pitchFamily="34" charset="0"/>
                  </a:rPr>
                  <a:t> … </a:t>
                </a:r>
                <a:r>
                  <a:rPr lang="fr-FR" sz="2000" i="1" kern="0" dirty="0">
                    <a:latin typeface="Book Antiqua" pitchFamily="18" charset="0"/>
                  </a:rPr>
                  <a:t>a</a:t>
                </a:r>
                <a:r>
                  <a:rPr lang="fr-FR" sz="2000" i="1" kern="0" baseline="-25000" dirty="0">
                    <a:latin typeface="Bookman Old Style" pitchFamily="18" charset="0"/>
                  </a:rPr>
                  <a:t>1</a:t>
                </a:r>
                <a:endParaRPr lang="fr-FR" sz="2000" kern="0" dirty="0">
                  <a:latin typeface="Arial Narrow" pitchFamily="34" charset="0"/>
                </a:endParaRPr>
              </a:p>
              <a:p>
                <a:pPr marL="342900" indent="-342900" algn="just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lang="fr-FR" sz="2000" kern="0" dirty="0">
                    <a:latin typeface="Arial Narrow" pitchFamily="34" charset="0"/>
                  </a:rPr>
                  <a:t>(</a:t>
                </a:r>
                <a:r>
                  <a:rPr lang="fr-FR" sz="2000" i="1" kern="0" dirty="0" err="1">
                    <a:latin typeface="Book Antiqua" pitchFamily="18" charset="0"/>
                  </a:rPr>
                  <a:t>uv</a:t>
                </a:r>
                <a:r>
                  <a:rPr lang="fr-FR" sz="2000" kern="0" dirty="0">
                    <a:latin typeface="Arial Narrow" pitchFamily="34" charset="0"/>
                  </a:rPr>
                  <a:t>)</a:t>
                </a:r>
                <a:r>
                  <a:rPr lang="fr-FR" sz="2000" i="1" kern="0" baseline="30000" dirty="0">
                    <a:latin typeface="Bookman Old Style" pitchFamily="18" charset="0"/>
                  </a:rPr>
                  <a:t>~</a:t>
                </a:r>
                <a:r>
                  <a:rPr lang="fr-FR" sz="2000" kern="0" dirty="0">
                    <a:latin typeface="Arial Narrow" pitchFamily="34" charset="0"/>
                  </a:rPr>
                  <a:t> </a:t>
                </a:r>
                <a:r>
                  <a:rPr lang="fr-FR" sz="2000" kern="0" dirty="0" smtClean="0">
                    <a:latin typeface="Arial Narrow" pitchFamily="34" charset="0"/>
                    <a:sym typeface="Symbol"/>
                  </a:rPr>
                  <a:t></a:t>
                </a:r>
                <a:r>
                  <a:rPr lang="fr-FR" sz="2000" kern="0" dirty="0" smtClean="0">
                    <a:latin typeface="Arial Narrow" pitchFamily="34" charset="0"/>
                  </a:rPr>
                  <a:t> </a:t>
                </a:r>
                <a:r>
                  <a:rPr lang="fr-FR" sz="2000" i="1" kern="0" dirty="0">
                    <a:latin typeface="Book Antiqua" pitchFamily="18" charset="0"/>
                  </a:rPr>
                  <a:t>vu</a:t>
                </a:r>
              </a:p>
              <a:p>
                <a:pPr marL="342900" indent="-342900" algn="just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lang="fr-FR" sz="2000" kern="0" dirty="0">
                    <a:latin typeface="Bookman Old Style" pitchFamily="18" charset="0"/>
                  </a:rPr>
                  <a:t>(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i="1" kern="0" baseline="30000" dirty="0">
                    <a:latin typeface="Bookman Old Style" pitchFamily="18" charset="0"/>
                  </a:rPr>
                  <a:t>~</a:t>
                </a:r>
                <a:r>
                  <a:rPr lang="fr-FR" sz="2000" kern="0" dirty="0">
                    <a:latin typeface="Bookman Old Style" pitchFamily="18" charset="0"/>
                  </a:rPr>
                  <a:t>)</a:t>
                </a:r>
                <a:r>
                  <a:rPr lang="fr-FR" sz="2000" i="1" kern="0" baseline="30000" dirty="0">
                    <a:latin typeface="Bookman Old Style" pitchFamily="18" charset="0"/>
                  </a:rPr>
                  <a:t>~</a:t>
                </a:r>
                <a:r>
                  <a:rPr lang="fr-FR" sz="2000" i="1" kern="0" dirty="0">
                    <a:latin typeface="Bookman Old Style" pitchFamily="18" charset="0"/>
                  </a:rPr>
                  <a:t> </a:t>
                </a:r>
                <a:r>
                  <a:rPr lang="fr-FR" sz="2000" kern="0" dirty="0" smtClean="0">
                    <a:latin typeface="Arial Narrow" pitchFamily="34" charset="0"/>
                    <a:sym typeface="Symbol"/>
                  </a:rPr>
                  <a:t></a:t>
                </a:r>
                <a:r>
                  <a:rPr lang="fr-FR" sz="2000" i="1" kern="0" dirty="0" smtClean="0">
                    <a:latin typeface="Bookman Old Style" pitchFamily="18" charset="0"/>
                  </a:rPr>
                  <a:t> </a:t>
                </a:r>
                <a:r>
                  <a:rPr lang="fr-FR" sz="2000" i="1" kern="0" dirty="0">
                    <a:latin typeface="Book Antiqua" pitchFamily="18" charset="0"/>
                  </a:rPr>
                  <a:t>w</a:t>
                </a:r>
                <a:r>
                  <a:rPr lang="fr-FR" sz="2000" i="1" kern="0" dirty="0">
                    <a:latin typeface="Bookman Old Style" pitchFamily="18" charset="0"/>
                  </a:rPr>
                  <a:t>.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637986" y="3363948"/>
                <a:ext cx="305885" cy="338554"/>
                <a:chOff x="1637986" y="3363948"/>
                <a:chExt cx="305885" cy="338554"/>
              </a:xfrm>
            </p:grpSpPr>
            <p:sp>
              <p:nvSpPr>
                <p:cNvPr id="1843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637986" y="3363948"/>
                  <a:ext cx="1800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latin typeface="Bookman Old Style" pitchFamily="18" charset="0"/>
                    </a:rPr>
                    <a:t>~</a:t>
                  </a:r>
                </a:p>
              </p:txBody>
            </p:sp>
            <p:sp>
              <p:nvSpPr>
                <p:cNvPr id="1843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763871" y="3363948"/>
                  <a:ext cx="1800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latin typeface="Bookman Old Style" pitchFamily="18" charset="0"/>
                    </a:rPr>
                    <a:t>~</a:t>
                  </a:r>
                </a:p>
              </p:txBody>
            </p:sp>
          </p:grpSp>
        </p:grpSp>
      </p:grp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10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Un langage défini sur un alphabet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 est une partie de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 c’est donc un </a:t>
            </a:r>
            <a:r>
              <a:rPr lang="fr-FR" sz="2000" kern="0" dirty="0">
                <a:latin typeface="Arial Narrow" pitchFamily="34" charset="0"/>
              </a:rPr>
              <a:t>ensemble de mots défini sur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Un langage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kern="0" dirty="0" smtClean="0">
                <a:latin typeface="Arial Narrow" pitchFamily="34" charset="0"/>
              </a:rPr>
              <a:t> sur un alphabet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 est un sous ensemble de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 :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Ì</a:t>
            </a:r>
            <a:r>
              <a:rPr lang="fr-FR" sz="2000" kern="0" dirty="0" smtClean="0">
                <a:latin typeface="Arial Narrow" pitchFamily="34" charset="0"/>
                <a:sym typeface="Mathematica1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endParaRPr lang="fr-FR" sz="2000" kern="0" dirty="0" smtClean="0"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smtClean="0">
                <a:latin typeface="Arial Narrow" pitchFamily="34" charset="0"/>
              </a:rPr>
              <a:t>Les </a:t>
            </a:r>
            <a:r>
              <a:rPr lang="fr-FR" sz="2000" kern="0" dirty="0">
                <a:latin typeface="Arial Narrow" pitchFamily="34" charset="0"/>
              </a:rPr>
              <a:t>sous-ensembles de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sont appelés des langages formels.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>
                <a:latin typeface="Arial Narrow" pitchFamily="34" charset="0"/>
              </a:rPr>
              <a:t>	Exemple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{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sz="2000" kern="0" dirty="0">
                <a:latin typeface="Arial Narrow" pitchFamily="34" charset="0"/>
              </a:rPr>
              <a:t>, </a:t>
            </a:r>
            <a:r>
              <a:rPr lang="fr-FR" sz="2000" i="1" kern="0" dirty="0">
                <a:latin typeface="Book Antiqua" pitchFamily="18" charset="0"/>
              </a:rPr>
              <a:t>b</a:t>
            </a:r>
            <a:r>
              <a:rPr lang="fr-FR" sz="2000" kern="0" dirty="0">
                <a:latin typeface="Arial Narrow" pitchFamily="34" charset="0"/>
              </a:rPr>
              <a:t>}, {</a:t>
            </a:r>
            <a:r>
              <a:rPr lang="fr-FR" sz="2000" i="1" kern="0" dirty="0" err="1">
                <a:latin typeface="Book Antiqua" pitchFamily="18" charset="0"/>
              </a:rPr>
              <a:t>a</a:t>
            </a:r>
            <a:r>
              <a:rPr lang="fr-FR" sz="2000" i="1" kern="0" baseline="-25000" dirty="0" err="1">
                <a:latin typeface="Bookman Old Style" pitchFamily="18" charset="0"/>
              </a:rPr>
              <a:t>n</a:t>
            </a:r>
            <a:r>
              <a:rPr lang="fr-FR" sz="2000" i="1" kern="0" dirty="0" err="1">
                <a:latin typeface="Book Antiqua" pitchFamily="18" charset="0"/>
              </a:rPr>
              <a:t>b</a:t>
            </a:r>
            <a:r>
              <a:rPr lang="fr-FR" sz="2000" i="1" kern="0" baseline="-25000" dirty="0" err="1">
                <a:latin typeface="Bookman Old Style" pitchFamily="18" charset="0"/>
              </a:rPr>
              <a:t>n</a:t>
            </a:r>
            <a:r>
              <a:rPr lang="fr-FR" sz="2000" kern="0" dirty="0">
                <a:latin typeface="Arial Narrow" pitchFamily="34" charset="0"/>
              </a:rPr>
              <a:t> / </a:t>
            </a:r>
            <a:r>
              <a:rPr lang="fr-FR" sz="2000" i="1" kern="0" dirty="0">
                <a:latin typeface="Book Antiqua" pitchFamily="18" charset="0"/>
              </a:rPr>
              <a:t>n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  <a:sym typeface="Symbol"/>
              </a:rPr>
              <a:t></a:t>
            </a:r>
            <a:r>
              <a:rPr lang="fr-FR" sz="2000" kern="0" dirty="0">
                <a:latin typeface="Arial Narrow" pitchFamily="34" charset="0"/>
              </a:rPr>
              <a:t> 0} est un langage.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dirty="0" smtClean="0">
                <a:latin typeface="Arial Narrow" pitchFamily="34" charset="0"/>
              </a:rPr>
              <a:t>Exemples triviaux </a:t>
            </a:r>
            <a:r>
              <a:rPr lang="fr-FR" sz="2000" dirty="0">
                <a:latin typeface="Arial Narrow" pitchFamily="34" charset="0"/>
              </a:rPr>
              <a:t>: 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en-US" dirty="0" smtClean="0">
                <a:latin typeface="Bookman Old Style" pitchFamily="18" charset="0"/>
              </a:rPr>
              <a:t>Ø</a:t>
            </a:r>
            <a:r>
              <a:rPr lang="fr-FR" dirty="0" smtClean="0">
                <a:latin typeface="Arial Narrow" pitchFamily="34" charset="0"/>
              </a:rPr>
              <a:t>, le langage vide.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fr-FR" dirty="0" smtClean="0">
                <a:latin typeface="Arial Narrow" pitchFamily="34" charset="0"/>
              </a:rPr>
              <a:t>{</a:t>
            </a:r>
            <a:r>
              <a:rPr lang="fr-FR" b="1" dirty="0">
                <a:latin typeface="Arial Narrow" pitchFamily="34" charset="0"/>
                <a:sym typeface="Symbol" pitchFamily="18" charset="2"/>
              </a:rPr>
              <a:t></a:t>
            </a:r>
            <a:r>
              <a:rPr lang="fr-FR" dirty="0">
                <a:latin typeface="Arial Narrow" pitchFamily="34" charset="0"/>
              </a:rPr>
              <a:t>}, le langage réduit à l’unique chaîne vide.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man Old Style" pitchFamily="18" charset="0"/>
              </a:rPr>
              <a:t>1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{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>
                <a:latin typeface="Bookman Old Style" pitchFamily="18" charset="0"/>
                <a:sym typeface="Symbol"/>
              </a:rPr>
              <a:t></a:t>
            </a:r>
            <a:r>
              <a:rPr lang="fr-FR" i="1" kern="0" dirty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en-US" i="1" kern="0" baseline="30000" dirty="0" smtClean="0">
                <a:latin typeface="Bookman Old Style" pitchFamily="18" charset="0"/>
              </a:rPr>
              <a:t>*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/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baseline="30000" dirty="0">
                <a:latin typeface="Bookman Old Style" pitchFamily="18" charset="0"/>
              </a:rPr>
              <a:t>~</a:t>
            </a:r>
            <a:r>
              <a:rPr lang="fr-FR" dirty="0">
                <a:latin typeface="Arial Narrow" pitchFamily="34" charset="0"/>
              </a:rPr>
              <a:t>}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man Old Style" pitchFamily="18" charset="0"/>
              </a:rPr>
              <a:t>2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{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>
                <a:latin typeface="Bookman Old Style" pitchFamily="18" charset="0"/>
                <a:sym typeface="Symbol"/>
              </a:rPr>
              <a:t></a:t>
            </a:r>
            <a:r>
              <a:rPr lang="fr-FR" i="1" kern="0" dirty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en-US" i="1" kern="0" baseline="30000" dirty="0" smtClean="0">
                <a:latin typeface="Bookman Old Style" pitchFamily="18" charset="0"/>
              </a:rPr>
              <a:t>*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/ </a:t>
            </a:r>
            <a:r>
              <a:rPr lang="fr-FR" dirty="0" smtClean="0">
                <a:latin typeface="Arial Narrow" pitchFamily="34" charset="0"/>
              </a:rPr>
              <a:t>|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|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 </a:t>
            </a:r>
            <a:r>
              <a:rPr lang="fr-FR" sz="2000" i="1" kern="0" dirty="0" smtClean="0">
                <a:latin typeface="Book Antiqua" pitchFamily="18" charset="0"/>
              </a:rPr>
              <a:t>2k</a:t>
            </a:r>
            <a:r>
              <a:rPr lang="fr-FR" sz="2000" i="1" kern="0" dirty="0">
                <a:latin typeface="Bookman Old Style" pitchFamily="18" charset="0"/>
              </a:rPr>
              <a:t>, </a:t>
            </a:r>
            <a:r>
              <a:rPr lang="fr-FR" sz="2000" i="1" kern="0" dirty="0">
                <a:latin typeface="Book Antiqua" pitchFamily="18" charset="0"/>
              </a:rPr>
              <a:t>k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man Old Style" pitchFamily="18" charset="0"/>
                <a:sym typeface="Symbol"/>
              </a:rPr>
              <a:t>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0</a:t>
            </a:r>
            <a:r>
              <a:rPr lang="fr-FR" dirty="0">
                <a:latin typeface="Arial Narrow" pitchFamily="34" charset="0"/>
              </a:rPr>
              <a:t>}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man Old Style" pitchFamily="18" charset="0"/>
              </a:rPr>
              <a:t>3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{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kern="0" dirty="0">
                <a:latin typeface="Bookman Old Style" pitchFamily="18" charset="0"/>
                <a:sym typeface="Symbol"/>
              </a:rPr>
              <a:t></a:t>
            </a:r>
            <a:r>
              <a:rPr lang="fr-FR" i="1" kern="0" dirty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en-US" i="1" kern="0" baseline="30000" dirty="0" smtClean="0">
                <a:latin typeface="Bookman Old Style" pitchFamily="18" charset="0"/>
              </a:rPr>
              <a:t>*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/ </a:t>
            </a:r>
            <a:r>
              <a:rPr lang="fr-FR" dirty="0" smtClean="0">
                <a:latin typeface="Arial Narrow" pitchFamily="34" charset="0"/>
              </a:rPr>
              <a:t>|</a:t>
            </a:r>
            <a:r>
              <a:rPr lang="fr-FR" sz="2000" i="1" kern="0" dirty="0" err="1" smtClean="0">
                <a:latin typeface="Book Antiqua" pitchFamily="18" charset="0"/>
              </a:rPr>
              <a:t>w</a:t>
            </a:r>
            <a:r>
              <a:rPr lang="fr-FR" sz="2000" dirty="0" err="1" smtClean="0">
                <a:latin typeface="Arial Narrow" pitchFamily="34" charset="0"/>
              </a:rPr>
              <a:t>|</a:t>
            </a:r>
            <a:r>
              <a:rPr lang="fr-FR" sz="2000" i="1" kern="0" baseline="-25000" dirty="0" err="1" smtClean="0">
                <a:latin typeface="Bookman Old Style" pitchFamily="18" charset="0"/>
              </a:rPr>
              <a:t>a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2k</a:t>
            </a:r>
            <a:r>
              <a:rPr lang="fr-FR" sz="2000" i="1" kern="0" dirty="0">
                <a:latin typeface="Bookman Old Style" pitchFamily="18" charset="0"/>
              </a:rPr>
              <a:t>, </a:t>
            </a:r>
            <a:r>
              <a:rPr lang="fr-FR" sz="2000" i="1" kern="0" dirty="0">
                <a:latin typeface="Book Antiqua" pitchFamily="18" charset="0"/>
              </a:rPr>
              <a:t>k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man Old Style" pitchFamily="18" charset="0"/>
                <a:sym typeface="Symbol"/>
              </a:rPr>
              <a:t>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0</a:t>
            </a:r>
            <a:r>
              <a:rPr lang="fr-FR" dirty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</a:rPr>
              <a:t>Langage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11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28736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Union</a:t>
            </a:r>
            <a:endParaRPr lang="fr-FR" sz="2000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kern="0" dirty="0">
                <a:latin typeface="Bookman Old Style" pitchFamily="18" charset="0"/>
              </a:rPr>
              <a:t>	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az-Cyrl-AZ" sz="2000" dirty="0" smtClean="0">
                <a:latin typeface="Palatino Linotype" pitchFamily="18" charset="0"/>
              </a:rPr>
              <a:t>∪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{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kern="0" baseline="30000" dirty="0" smtClean="0">
                <a:latin typeface="Bookman Old Style" pitchFamily="18" charset="0"/>
              </a:rPr>
              <a:t>*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dirty="0">
                <a:latin typeface="Arial Narrow" pitchFamily="34" charset="0"/>
              </a:rPr>
              <a:t>/ 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dirty="0">
                <a:latin typeface="Arial Narrow" pitchFamily="34" charset="0"/>
              </a:rPr>
              <a:t> ou 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2</a:t>
            </a:r>
            <a:r>
              <a:rPr lang="fr-FR" sz="2000" kern="0" dirty="0" smtClean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Intersection</a:t>
            </a:r>
            <a:endParaRPr lang="fr-FR" sz="2000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kern="0" dirty="0">
                <a:latin typeface="Bookman Old Style" pitchFamily="18" charset="0"/>
              </a:rPr>
              <a:t>	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kern="0" dirty="0">
                <a:latin typeface="Book Antiqua" pitchFamily="18" charset="0"/>
              </a:rPr>
              <a:t> </a:t>
            </a:r>
            <a:r>
              <a:rPr lang="az-Cyrl-AZ" sz="2000" dirty="0" smtClean="0">
                <a:latin typeface="Palatino Linotype" pitchFamily="18" charset="0"/>
              </a:rPr>
              <a:t>∩</a:t>
            </a:r>
            <a:r>
              <a:rPr lang="fr-FR" sz="2000" i="1" kern="0" dirty="0" smtClean="0">
                <a:latin typeface="Book Antiqua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{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i="1" kern="0" baseline="30000" dirty="0" smtClean="0">
                <a:latin typeface="Bookman Old Style" pitchFamily="18" charset="0"/>
              </a:rPr>
              <a:t>*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dirty="0">
                <a:latin typeface="Arial Narrow" pitchFamily="34" charset="0"/>
              </a:rPr>
              <a:t>/ 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dirty="0">
                <a:latin typeface="Arial Narrow" pitchFamily="34" charset="0"/>
              </a:rPr>
              <a:t> et </a:t>
            </a:r>
            <a:r>
              <a:rPr lang="fr-FR" sz="2400" i="1" kern="0" dirty="0">
                <a:latin typeface="Book Antiqua" pitchFamily="18" charset="0"/>
              </a:rPr>
              <a:t>w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L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err="1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Complèmentaire</a:t>
            </a:r>
            <a:endParaRPr lang="fr-FR" sz="2000" kern="0" dirty="0" smtClean="0">
              <a:solidFill>
                <a:schemeClr val="tx2">
                  <a:lumMod val="5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kern="0" dirty="0" smtClean="0">
                <a:latin typeface="Bookman Old Style" pitchFamily="18" charset="0"/>
              </a:rPr>
              <a:t>	</a:t>
            </a:r>
            <a:r>
              <a:rPr lang="fr-FR" sz="2000" i="1" kern="0" dirty="0" err="1" smtClean="0">
                <a:latin typeface="Book Antiqua" pitchFamily="18" charset="0"/>
              </a:rPr>
              <a:t>L</a:t>
            </a:r>
            <a:r>
              <a:rPr lang="fr-FR" sz="2000" i="1" kern="0" baseline="46000" dirty="0" err="1" smtClean="0">
                <a:latin typeface="Bookman Old Style" pitchFamily="18" charset="0"/>
              </a:rPr>
              <a:t>c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i="1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 \ </a:t>
            </a:r>
            <a:r>
              <a:rPr lang="en-US" sz="2000" i="1" kern="0" dirty="0" smtClean="0">
                <a:latin typeface="Book Antiqua" pitchFamily="18" charset="0"/>
              </a:rPr>
              <a:t>L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{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i="1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 et 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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en-US" sz="2000" i="1" kern="0" dirty="0" smtClean="0">
                <a:latin typeface="Book Antiqua" pitchFamily="18" charset="0"/>
              </a:rPr>
              <a:t>L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Différence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kern="0" dirty="0" smtClean="0">
                <a:latin typeface="Bookman Old Style" pitchFamily="18" charset="0"/>
              </a:rPr>
              <a:t>	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1</a:t>
            </a:r>
            <a:r>
              <a:rPr lang="fr-FR" sz="2000" kern="0" dirty="0" smtClean="0">
                <a:latin typeface="Arial Narrow" pitchFamily="34" charset="0"/>
              </a:rPr>
              <a:t> \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2</a:t>
            </a:r>
            <a:r>
              <a:rPr lang="fr-FR" sz="2000" kern="0" dirty="0" smtClean="0">
                <a:latin typeface="Arial Narrow" pitchFamily="34" charset="0"/>
              </a:rPr>
              <a:t> (ou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1</a:t>
            </a:r>
            <a:r>
              <a:rPr lang="fr-FR" sz="2000" kern="0" dirty="0" smtClean="0">
                <a:latin typeface="Arial Narrow" pitchFamily="34" charset="0"/>
              </a:rPr>
              <a:t> –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2</a:t>
            </a:r>
            <a:r>
              <a:rPr lang="fr-FR" sz="2000" kern="0" dirty="0" smtClean="0">
                <a:latin typeface="Arial Narrow" pitchFamily="34" charset="0"/>
              </a:rPr>
              <a:t>)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i="1" kern="0" baseline="-25000" dirty="0" smtClean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</a:rPr>
              <a:t>{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i="1" kern="0" baseline="30000" dirty="0" smtClean="0">
                <a:latin typeface="Bookman Old Style" pitchFamily="18" charset="0"/>
              </a:rPr>
              <a:t>*</a:t>
            </a:r>
            <a:r>
              <a:rPr lang="fr-FR" sz="2000" dirty="0" smtClean="0">
                <a:latin typeface="Arial Narrow" pitchFamily="34" charset="0"/>
              </a:rPr>
              <a:t> / 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1</a:t>
            </a:r>
            <a:r>
              <a:rPr lang="fr-FR" sz="2000" dirty="0" smtClean="0">
                <a:latin typeface="Arial Narrow" pitchFamily="34" charset="0"/>
              </a:rPr>
              <a:t> et 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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 Antiqua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Concaténation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kern="0" dirty="0" smtClean="0">
                <a:latin typeface="Bookman Old Style" pitchFamily="18" charset="0"/>
              </a:rPr>
              <a:t>	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man Old Style" pitchFamily="18" charset="0"/>
              </a:rPr>
              <a:t>1</a:t>
            </a:r>
            <a:r>
              <a:rPr lang="fr-FR" sz="2000" kern="0" dirty="0" smtClean="0">
                <a:latin typeface="Arial Narrow" pitchFamily="34" charset="0"/>
              </a:rPr>
              <a:t>.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man Old Style" pitchFamily="18" charset="0"/>
              </a:rPr>
              <a:t>2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{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i="1" kern="0" baseline="30000" dirty="0" smtClean="0">
                <a:latin typeface="Bookman Old Style" pitchFamily="18" charset="0"/>
              </a:rPr>
              <a:t>*</a:t>
            </a:r>
            <a:r>
              <a:rPr lang="fr-FR" sz="2000" dirty="0" smtClean="0">
                <a:latin typeface="Arial Narrow" pitchFamily="34" charset="0"/>
              </a:rPr>
              <a:t> / </a:t>
            </a:r>
            <a:r>
              <a:rPr lang="fr-FR" sz="2000" dirty="0" smtClean="0">
                <a:latin typeface="Arial Narrow" pitchFamily="34" charset="0"/>
                <a:sym typeface="Symbol"/>
              </a:rPr>
              <a:t>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u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man Old Style" pitchFamily="18" charset="0"/>
              </a:rPr>
              <a:t>1</a:t>
            </a:r>
            <a:r>
              <a:rPr lang="fr-FR" sz="2000" dirty="0" smtClean="0">
                <a:latin typeface="Arial Narrow" pitchFamily="34" charset="0"/>
                <a:sym typeface="Symbol"/>
              </a:rPr>
              <a:t> et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v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i="1" kern="0" baseline="-25000" dirty="0" smtClean="0">
                <a:latin typeface="Bookman Old Style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  <a:sym typeface="Symbol"/>
              </a:rPr>
              <a:t> /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u</a:t>
            </a:r>
            <a:r>
              <a:rPr lang="fr-FR" sz="2000" dirty="0" err="1" smtClean="0">
                <a:latin typeface="Arial Narrow" pitchFamily="34" charset="0"/>
                <a:sym typeface="Symbol"/>
              </a:rPr>
              <a:t>.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v</a:t>
            </a:r>
            <a:r>
              <a:rPr lang="fr-FR" sz="2000" kern="0" dirty="0" smtClean="0">
                <a:latin typeface="Arial Narrow" pitchFamily="34" charset="0"/>
              </a:rPr>
              <a:t>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 smtClean="0">
                <a:latin typeface="Arial Narrow" pitchFamily="34" charset="0"/>
              </a:rPr>
              <a:t>	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dirty="0" smtClean="0">
                <a:latin typeface="Arial Narrow" pitchFamily="34" charset="0"/>
              </a:rPr>
              <a:t>{</a:t>
            </a:r>
            <a:r>
              <a:rPr lang="fr-FR" sz="2000" b="1" dirty="0" smtClean="0">
                <a:latin typeface="Arial Narrow" pitchFamily="34" charset="0"/>
                <a:sym typeface="Symbol" pitchFamily="18" charset="2"/>
              </a:rPr>
              <a:t></a:t>
            </a:r>
            <a:r>
              <a:rPr lang="fr-FR" sz="2000" dirty="0" smtClean="0">
                <a:latin typeface="Arial Narrow" pitchFamily="34" charset="0"/>
              </a:rPr>
              <a:t>}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dirty="0" smtClean="0">
                <a:latin typeface="Arial Narrow" pitchFamily="34" charset="0"/>
              </a:rPr>
              <a:t>{</a:t>
            </a:r>
            <a:r>
              <a:rPr lang="fr-FR" sz="2000" b="1" dirty="0" smtClean="0">
                <a:latin typeface="Arial Narrow" pitchFamily="34" charset="0"/>
                <a:sym typeface="Symbol" pitchFamily="18" charset="2"/>
              </a:rPr>
              <a:t></a:t>
            </a:r>
            <a:r>
              <a:rPr lang="fr-FR" sz="2000" dirty="0" smtClean="0">
                <a:latin typeface="Arial Narrow" pitchFamily="34" charset="0"/>
              </a:rPr>
              <a:t>}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 smtClean="0">
                <a:latin typeface="Book Antiqua" pitchFamily="18" charset="0"/>
              </a:rPr>
              <a:t>L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i="1" kern="0" dirty="0" smtClean="0">
              <a:latin typeface="Book Antiqua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kern="0" dirty="0" smtClean="0">
              <a:latin typeface="Arial Narrow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Opérations sur les langages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12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Opérations sur les langages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Puissances</a:t>
            </a:r>
            <a:endParaRPr lang="fr-FR" sz="2000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>
                <a:latin typeface="Arial Narrow" pitchFamily="34" charset="0"/>
              </a:rPr>
              <a:t>	</a:t>
            </a:r>
            <a:r>
              <a:rPr lang="fr-FR" sz="2000" i="1" kern="0" dirty="0">
                <a:latin typeface="Bookman Old Style" pitchFamily="18" charset="0"/>
              </a:rPr>
              <a:t>L</a:t>
            </a:r>
            <a:r>
              <a:rPr lang="fr-FR" sz="2000" i="1" kern="0" baseline="46000" dirty="0">
                <a:latin typeface="Bookman Old Style" pitchFamily="18" charset="0"/>
              </a:rPr>
              <a:t>0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dirty="0">
                <a:latin typeface="Arial Narrow" pitchFamily="34" charset="0"/>
              </a:rPr>
              <a:t>{</a:t>
            </a:r>
            <a:r>
              <a:rPr lang="fr-FR" sz="2000" b="1" dirty="0">
                <a:latin typeface="Arial Narrow" pitchFamily="34" charset="0"/>
                <a:sym typeface="Symbol" pitchFamily="18" charset="2"/>
              </a:rPr>
              <a:t></a:t>
            </a:r>
            <a:r>
              <a:rPr lang="fr-FR" sz="2000" dirty="0">
                <a:latin typeface="Arial Narrow" pitchFamily="34" charset="0"/>
              </a:rPr>
              <a:t>}</a:t>
            </a:r>
            <a:endParaRPr lang="fr-FR" sz="2000" kern="0" dirty="0"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>
                <a:latin typeface="Arial Narrow" pitchFamily="34" charset="0"/>
              </a:rPr>
              <a:t>	</a:t>
            </a:r>
            <a:r>
              <a:rPr lang="fr-FR" sz="2000" i="1" kern="0" dirty="0">
                <a:latin typeface="Bookman Old Style" pitchFamily="18" charset="0"/>
              </a:rPr>
              <a:t>L</a:t>
            </a:r>
            <a:r>
              <a:rPr lang="fr-FR" sz="2000" i="1" kern="0" baseline="46000" dirty="0">
                <a:latin typeface="Bookman Old Style" pitchFamily="18" charset="0"/>
              </a:rPr>
              <a:t>1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man Old Style" pitchFamily="18" charset="0"/>
              </a:rPr>
              <a:t>L</a:t>
            </a:r>
            <a:endParaRPr lang="fr-FR" sz="2000" kern="0" dirty="0"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>
                <a:latin typeface="Arial Narrow" pitchFamily="34" charset="0"/>
              </a:rPr>
              <a:t>	</a:t>
            </a:r>
            <a:r>
              <a:rPr lang="fr-FR" sz="2000" i="1" kern="0" dirty="0">
                <a:latin typeface="Bookman Old Style" pitchFamily="18" charset="0"/>
              </a:rPr>
              <a:t>L</a:t>
            </a:r>
            <a:r>
              <a:rPr lang="fr-FR" sz="2000" i="1" kern="0" baseline="46000" dirty="0">
                <a:latin typeface="Bookman Old Style" pitchFamily="18" charset="0"/>
              </a:rPr>
              <a:t>n + 1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 err="1">
                <a:latin typeface="Bookman Old Style" pitchFamily="18" charset="0"/>
              </a:rPr>
              <a:t>L</a:t>
            </a:r>
            <a:r>
              <a:rPr lang="fr-FR" sz="2000" i="1" kern="0" baseline="46000" dirty="0" err="1">
                <a:latin typeface="Bookman Old Style" pitchFamily="18" charset="0"/>
              </a:rPr>
              <a:t>n</a:t>
            </a:r>
            <a:r>
              <a:rPr lang="fr-FR" sz="2000" i="1" kern="0" dirty="0" err="1">
                <a:latin typeface="Bookman Old Style" pitchFamily="18" charset="0"/>
              </a:rPr>
              <a:t>L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Bookman Old Style" pitchFamily="18" charset="0"/>
              </a:rPr>
              <a:t>(</a:t>
            </a:r>
            <a:r>
              <a:rPr lang="fr-FR" sz="2000" i="1" kern="0" dirty="0">
                <a:latin typeface="Bookman Old Style" pitchFamily="18" charset="0"/>
              </a:rPr>
              <a:t>n</a:t>
            </a:r>
            <a:r>
              <a:rPr lang="fr-FR" sz="2000" i="1" kern="0" dirty="0">
                <a:latin typeface="Bookman Old Style" pitchFamily="18" charset="0"/>
                <a:sym typeface="Symbol"/>
              </a:rPr>
              <a:t> </a:t>
            </a:r>
            <a:r>
              <a:rPr lang="fr-FR" sz="2000" i="1" kern="0" dirty="0">
                <a:latin typeface="Bookman Old Style" pitchFamily="18" charset="0"/>
              </a:rPr>
              <a:t>1</a:t>
            </a:r>
            <a:r>
              <a:rPr lang="fr-FR" sz="2000" kern="0" dirty="0">
                <a:latin typeface="Bookman Old Style" pitchFamily="18" charset="0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>
                <a:latin typeface="Bookman Old Style" pitchFamily="18" charset="0"/>
              </a:rPr>
              <a:t>	</a:t>
            </a:r>
            <a:r>
              <a:rPr lang="fr-FR" sz="2000" dirty="0">
                <a:latin typeface="Arial Narrow" pitchFamily="34" charset="0"/>
              </a:rPr>
              <a:t>Si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Bookman Old Style" pitchFamily="18" charset="0"/>
              </a:rPr>
              <a:t> </a:t>
            </a:r>
            <a:r>
              <a:rPr lang="fr-FR" sz="2000" dirty="0">
                <a:latin typeface="Arial Narrow" pitchFamily="34" charset="0"/>
              </a:rPr>
              <a:t>est un alphabet alors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46000" dirty="0" smtClean="0">
                <a:latin typeface="Bookman Old Style" pitchFamily="18" charset="0"/>
              </a:rPr>
              <a:t>n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dirty="0">
                <a:latin typeface="Arial Narrow" pitchFamily="34" charset="0"/>
              </a:rPr>
              <a:t>est l’ensemble des mots de longueur </a:t>
            </a:r>
            <a:r>
              <a:rPr lang="fr-FR" sz="2000" i="1" kern="0" dirty="0">
                <a:latin typeface="Bookman Old Style" pitchFamily="18" charset="0"/>
              </a:rPr>
              <a:t>n</a:t>
            </a:r>
            <a:r>
              <a:rPr lang="fr-FR" sz="2000" dirty="0">
                <a:latin typeface="Arial Narrow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dirty="0">
                <a:latin typeface="Arial Narrow" pitchFamily="34" charset="0"/>
              </a:rPr>
              <a:t>	</a:t>
            </a: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13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Opérations sur les langages: Exemples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i="1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dirty="0" smtClean="0"/>
              <a:t> </a:t>
            </a:r>
            <a:r>
              <a:rPr lang="en-US" kern="1200" dirty="0" smtClean="0">
                <a:latin typeface="Arial Narrow" pitchFamily="34" charset="0"/>
              </a:rPr>
              <a:t>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</a:t>
            </a:r>
            <a:r>
              <a:rPr lang="en-US" kern="1200" dirty="0" smtClean="0">
                <a:latin typeface="Arial Narrow" pitchFamily="34" charset="0"/>
              </a:rPr>
              <a:t>}</a:t>
            </a:r>
          </a:p>
          <a:p>
            <a:pPr>
              <a:defRPr/>
            </a:pP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kern="1200" dirty="0" smtClean="0">
                <a:latin typeface="Arial Narrow" pitchFamily="34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kern="1200" dirty="0" smtClean="0">
                <a:latin typeface="Arial Narrow" pitchFamily="34" charset="0"/>
              </a:rPr>
              <a:t> 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</a:t>
            </a:r>
            <a:r>
              <a:rPr lang="en-US" kern="1200" dirty="0" smtClean="0">
                <a:latin typeface="Arial Narrow" pitchFamily="34" charset="0"/>
              </a:rPr>
              <a:t>}</a:t>
            </a:r>
          </a:p>
          <a:p>
            <a:pPr>
              <a:defRPr/>
            </a:pP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kern="1200" dirty="0" smtClean="0">
                <a:latin typeface="Arial Narrow" pitchFamily="34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kern="1200" dirty="0" smtClean="0">
                <a:latin typeface="Arial Narrow" pitchFamily="34" charset="0"/>
              </a:rPr>
              <a:t> {</a:t>
            </a:r>
            <a:r>
              <a:rPr lang="en-US" i="1" dirty="0" err="1" smtClean="0">
                <a:latin typeface="Book Antiqua" pitchFamily="18" charset="0"/>
              </a:rPr>
              <a:t>aa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bb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ab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ba</a:t>
            </a:r>
            <a:r>
              <a:rPr lang="en-US" kern="1200" dirty="0" smtClean="0">
                <a:latin typeface="Arial Narrow" pitchFamily="34" charset="0"/>
              </a:rPr>
              <a:t>}</a:t>
            </a:r>
          </a:p>
          <a:p>
            <a:pPr>
              <a:defRPr/>
            </a:pP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3</a:t>
            </a:r>
            <a:r>
              <a:rPr lang="en-US" kern="1200" dirty="0" smtClean="0">
                <a:latin typeface="Arial Narrow" pitchFamily="34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kern="1200" dirty="0" smtClean="0">
                <a:latin typeface="Arial Narrow" pitchFamily="34" charset="0"/>
              </a:rPr>
              <a:t> 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ab</a:t>
            </a:r>
            <a:r>
              <a:rPr lang="en-US" kern="1200" dirty="0" smtClean="0">
                <a:latin typeface="Arial Narrow" pitchFamily="34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bb</a:t>
            </a:r>
            <a:r>
              <a:rPr lang="en-US" kern="1200" dirty="0" smtClean="0">
                <a:latin typeface="Arial Narrow" pitchFamily="34" charset="0"/>
              </a:rPr>
              <a:t>}</a:t>
            </a:r>
          </a:p>
          <a:p>
            <a:pPr>
              <a:defRPr/>
            </a:pPr>
            <a:endParaRPr lang="en-US" kern="1200" dirty="0" smtClean="0">
              <a:latin typeface="Arial Narrow" pitchFamily="34" charset="0"/>
            </a:endParaRPr>
          </a:p>
          <a:p>
            <a:pPr>
              <a:buNone/>
              <a:defRPr/>
            </a:pPr>
            <a:r>
              <a:rPr lang="en-US" i="1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az-Cyrl-AZ" dirty="0" smtClean="0">
                <a:latin typeface="Palatino Linotype" pitchFamily="18" charset="0"/>
              </a:rPr>
              <a:t>∪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ba</a:t>
            </a:r>
            <a:r>
              <a:rPr lang="en-US" dirty="0" smtClean="0">
                <a:latin typeface="Bookman Old Style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i="1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az-Cyrl-AZ" dirty="0" smtClean="0">
                <a:latin typeface="Palatino Linotype" pitchFamily="18" charset="0"/>
              </a:rPr>
              <a:t>∩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Ø</a:t>
            </a:r>
            <a:endParaRPr lang="en-US" dirty="0" smtClean="0">
              <a:latin typeface="Bookman Old Style" pitchFamily="18" charset="0"/>
              <a:sym typeface="Symbol"/>
            </a:endParaRPr>
          </a:p>
          <a:p>
            <a:pPr>
              <a:buNone/>
              <a:defRPr/>
            </a:pPr>
            <a:r>
              <a:rPr lang="en-US" i="1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az-Cyrl-AZ" dirty="0" smtClean="0">
                <a:latin typeface="Palatino Linotype" pitchFamily="18" charset="0"/>
              </a:rPr>
              <a:t>∩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3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dirty="0" smtClean="0">
                <a:latin typeface="Bookman Old Style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\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{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</a:t>
            </a:r>
            <a:r>
              <a:rPr lang="en-US" dirty="0" smtClean="0">
                <a:latin typeface="Bookman Old Style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3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\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{</a:t>
            </a:r>
            <a:r>
              <a:rPr lang="en-US" i="1" dirty="0" err="1" smtClean="0">
                <a:latin typeface="Book Antiqua" pitchFamily="18" charset="0"/>
              </a:rPr>
              <a:t>ab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bb</a:t>
            </a:r>
            <a:r>
              <a:rPr lang="en-US" dirty="0" smtClean="0">
                <a:latin typeface="Bookman Old Style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dirty="0" smtClean="0">
                <a:latin typeface="Bookman Old Style" pitchFamily="18" charset="0"/>
              </a:rPr>
              <a:t>	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man Old Style" pitchFamily="18" charset="0"/>
              </a:rPr>
              <a:t>.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baseline="-25000" dirty="0" smtClean="0">
                <a:latin typeface="Bookman Old Style" pitchFamily="18" charset="0"/>
              </a:rPr>
              <a:t> </a:t>
            </a:r>
            <a:r>
              <a:rPr lang="fr-FR" dirty="0" smtClean="0">
                <a:latin typeface="Arial Narrow" pitchFamily="34" charset="0"/>
                <a:sym typeface="Symbol"/>
              </a:rPr>
              <a:t>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{</a:t>
            </a:r>
            <a:r>
              <a:rPr lang="en-US" i="1" dirty="0" err="1" smtClean="0">
                <a:latin typeface="Book Antiqua" pitchFamily="18" charset="0"/>
              </a:rPr>
              <a:t>aaa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abb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aab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aba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baa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bbb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bab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 Antiqua" pitchFamily="18" charset="0"/>
              </a:rPr>
              <a:t>bba</a:t>
            </a:r>
            <a:r>
              <a:rPr lang="en-US" dirty="0" smtClean="0">
                <a:latin typeface="Bookman Old Style" pitchFamily="18" charset="0"/>
              </a:rPr>
              <a:t>}</a:t>
            </a:r>
            <a:r>
              <a:rPr lang="en-US" i="1" dirty="0" smtClean="0">
                <a:latin typeface="Bookman Old Style" pitchFamily="18" charset="0"/>
              </a:rPr>
              <a:t> 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D925DD-FB26-4B48-BC50-B27A17A3BE04}" type="slidenum">
              <a:rPr lang="fr-FR" altLang="en-US" smtClean="0"/>
              <a:pPr/>
              <a:t>14</a:t>
            </a:fld>
            <a:endParaRPr lang="fr-FR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  <a:ea typeface="+mn-ea"/>
                <a:cs typeface="+mn-cs"/>
              </a:rPr>
              <a:t>Alphabet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 Narrow" pitchFamily="34" charset="0"/>
              </a:rPr>
              <a:t>Un alphabet </a:t>
            </a: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dirty="0" smtClean="0">
                <a:latin typeface="Arial Narrow" pitchFamily="34" charset="0"/>
              </a:rPr>
              <a:t> est un ensemble dont les éléments sont des symboles (lettres par exemple).</a:t>
            </a:r>
          </a:p>
          <a:p>
            <a:r>
              <a:rPr lang="fr-FR" dirty="0" smtClean="0">
                <a:latin typeface="Arial Narrow" pitchFamily="34" charset="0"/>
              </a:rPr>
              <a:t>Les alphabets sont toujours supposes finis.</a:t>
            </a:r>
          </a:p>
          <a:p>
            <a:r>
              <a:rPr lang="fr-FR" dirty="0" smtClean="0">
                <a:latin typeface="Arial Narrow" pitchFamily="34" charset="0"/>
              </a:rPr>
              <a:t>Exemples : 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baseline="-26000" dirty="0" smtClean="0">
                <a:latin typeface="Arial Narrow" pitchFamily="34" charset="0"/>
                <a:sym typeface="Symbol"/>
              </a:rPr>
              <a:t>1</a:t>
            </a:r>
            <a:r>
              <a:rPr lang="fr-FR" dirty="0" smtClean="0">
                <a:latin typeface="Arial Narrow" pitchFamily="34" charset="0"/>
                <a:sym typeface="Symbol"/>
              </a:rPr>
              <a:t>  </a:t>
            </a:r>
            <a:r>
              <a:rPr lang="fr-FR" dirty="0" smtClean="0">
                <a:latin typeface="Arial Narrow" pitchFamily="34" charset="0"/>
              </a:rPr>
              <a:t>{</a:t>
            </a:r>
            <a:r>
              <a:rPr lang="fr-FR" i="1" dirty="0" smtClean="0">
                <a:latin typeface="Book Antiqua" pitchFamily="18" charset="0"/>
                <a:sym typeface="Symbol"/>
              </a:rPr>
              <a:t>0</a:t>
            </a:r>
            <a:r>
              <a:rPr lang="fr-FR" dirty="0" smtClean="0">
                <a:latin typeface="Arial Narrow" pitchFamily="34" charset="0"/>
              </a:rPr>
              <a:t>; </a:t>
            </a:r>
            <a:r>
              <a:rPr lang="fr-FR" i="1" dirty="0" smtClean="0">
                <a:latin typeface="Book Antiqua" pitchFamily="18" charset="0"/>
                <a:sym typeface="Symbol"/>
              </a:rPr>
              <a:t>1</a:t>
            </a:r>
            <a:r>
              <a:rPr lang="fr-FR" dirty="0" smtClean="0">
                <a:latin typeface="Arial Narrow" pitchFamily="34" charset="0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baseline="-26000" dirty="0" smtClean="0">
                <a:latin typeface="Arial Narrow" pitchFamily="34" charset="0"/>
                <a:sym typeface="Symbol"/>
              </a:rPr>
              <a:t>2</a:t>
            </a:r>
            <a:r>
              <a:rPr lang="fr-FR" dirty="0" smtClean="0">
                <a:latin typeface="Arial Narrow" pitchFamily="34" charset="0"/>
                <a:sym typeface="Symbol"/>
              </a:rPr>
              <a:t>  </a:t>
            </a:r>
            <a:r>
              <a:rPr lang="fr-FR" dirty="0" smtClean="0">
                <a:latin typeface="Arial Narrow" pitchFamily="34" charset="0"/>
              </a:rPr>
              <a:t>{A; C; G; T}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baseline="-26000" dirty="0" smtClean="0">
                <a:latin typeface="Arial Narrow" pitchFamily="34" charset="0"/>
                <a:sym typeface="Symbol"/>
              </a:rPr>
              <a:t>3</a:t>
            </a:r>
            <a:r>
              <a:rPr lang="fr-FR" dirty="0" smtClean="0">
                <a:latin typeface="Arial Narrow" pitchFamily="34" charset="0"/>
                <a:sym typeface="Symbol"/>
              </a:rPr>
              <a:t>  {</a:t>
            </a:r>
            <a:r>
              <a:rPr lang="fr-FR" i="1" dirty="0" smtClean="0">
                <a:latin typeface="Book Antiqua" pitchFamily="18" charset="0"/>
                <a:sym typeface="Symbol"/>
              </a:rPr>
              <a:t>a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b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c</a:t>
            </a:r>
            <a:r>
              <a:rPr lang="fr-FR" dirty="0" smtClean="0">
                <a:latin typeface="Arial Narrow" pitchFamily="34" charset="0"/>
                <a:sym typeface="Symbol"/>
              </a:rPr>
              <a:t>, …, </a:t>
            </a:r>
            <a:r>
              <a:rPr lang="fr-FR" i="1" dirty="0" smtClean="0">
                <a:latin typeface="Book Antiqua" pitchFamily="18" charset="0"/>
                <a:sym typeface="Symbol"/>
              </a:rPr>
              <a:t>x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y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z</a:t>
            </a:r>
            <a:r>
              <a:rPr lang="fr-FR" dirty="0" smtClean="0">
                <a:latin typeface="Arial Narrow" pitchFamily="34" charset="0"/>
                <a:sym typeface="Symbol"/>
              </a:rPr>
              <a:t>} : </a:t>
            </a:r>
            <a:r>
              <a:rPr lang="fr-FR" dirty="0" smtClean="0">
                <a:latin typeface="Arial Narrow" pitchFamily="34" charset="0"/>
              </a:rPr>
              <a:t>l’ensemble de toutes les lettres (minuscules)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baseline="-26000" dirty="0" smtClean="0">
                <a:latin typeface="Arial Narrow" pitchFamily="34" charset="0"/>
                <a:sym typeface="Symbol"/>
              </a:rPr>
              <a:t>4</a:t>
            </a:r>
            <a:r>
              <a:rPr lang="fr-FR" dirty="0" smtClean="0">
                <a:latin typeface="Arial Narrow" pitchFamily="34" charset="0"/>
                <a:sym typeface="Symbol"/>
              </a:rPr>
              <a:t>  {</a:t>
            </a:r>
            <a:r>
              <a:rPr lang="fr-FR" i="1" dirty="0" smtClean="0">
                <a:latin typeface="Book Antiqua" pitchFamily="18" charset="0"/>
                <a:sym typeface="Symbol"/>
              </a:rPr>
              <a:t>0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1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2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3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4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5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6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7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8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9</a:t>
            </a:r>
            <a:r>
              <a:rPr lang="fr-FR" dirty="0" smtClean="0">
                <a:latin typeface="Arial Narrow" pitchFamily="34" charset="0"/>
                <a:sym typeface="Symbol"/>
              </a:rPr>
              <a:t>, , , , , </a:t>
            </a:r>
            <a:r>
              <a:rPr lang="fr-FR" i="1" dirty="0" smtClean="0">
                <a:latin typeface="Book Antiqua" pitchFamily="18" charset="0"/>
                <a:sym typeface="Symbol"/>
              </a:rPr>
              <a:t>(</a:t>
            </a:r>
            <a:r>
              <a:rPr lang="fr-FR" dirty="0" smtClean="0">
                <a:latin typeface="Arial Narrow" pitchFamily="34" charset="0"/>
                <a:sym typeface="Symbol"/>
              </a:rPr>
              <a:t>, </a:t>
            </a:r>
            <a:r>
              <a:rPr lang="fr-FR" i="1" dirty="0" smtClean="0">
                <a:latin typeface="Book Antiqua" pitchFamily="18" charset="0"/>
                <a:sym typeface="Symbol"/>
              </a:rPr>
              <a:t>)</a:t>
            </a:r>
            <a:r>
              <a:rPr lang="fr-FR" dirty="0" smtClean="0">
                <a:latin typeface="Arial Narrow" pitchFamily="34" charset="0"/>
                <a:sym typeface="Symbol"/>
              </a:rPr>
              <a:t>}</a:t>
            </a:r>
            <a:r>
              <a:rPr lang="fr-FR" dirty="0" smtClean="0">
                <a:latin typeface="Arial Narrow" pitchFamily="34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latin typeface="Arial Narrow" pitchFamily="34" charset="0"/>
                <a:sym typeface="Symbol"/>
              </a:rPr>
              <a:t></a:t>
            </a:r>
            <a:r>
              <a:rPr lang="fr-FR" baseline="-26000" dirty="0" smtClean="0">
                <a:latin typeface="Arial Narrow" pitchFamily="34" charset="0"/>
                <a:sym typeface="Symbol"/>
              </a:rPr>
              <a:t>5</a:t>
            </a:r>
            <a:r>
              <a:rPr lang="fr-FR" dirty="0" smtClean="0">
                <a:latin typeface="Arial Narrow" pitchFamily="34" charset="0"/>
                <a:sym typeface="Symbol"/>
              </a:rPr>
              <a:t>  {</a:t>
            </a:r>
            <a:r>
              <a:rPr lang="fr-FR" sz="2400" dirty="0" smtClean="0">
                <a:latin typeface="Arial"/>
                <a:cs typeface="Arial"/>
                <a:sym typeface="Wingdings"/>
              </a:rPr>
              <a:t>♠</a:t>
            </a:r>
            <a:r>
              <a:rPr lang="fr-FR" dirty="0" smtClean="0">
                <a:latin typeface="Arial"/>
                <a:cs typeface="Arial"/>
                <a:sym typeface="Wingdings"/>
              </a:rPr>
              <a:t>, </a:t>
            </a:r>
            <a:r>
              <a:rPr lang="fr-FR" sz="2400" dirty="0" smtClean="0">
                <a:latin typeface="Arial"/>
                <a:cs typeface="Arial"/>
                <a:sym typeface="Wingdings"/>
              </a:rPr>
              <a:t>♣</a:t>
            </a:r>
            <a:r>
              <a:rPr lang="fr-FR" dirty="0" smtClean="0">
                <a:latin typeface="Arial"/>
                <a:cs typeface="Arial"/>
                <a:sym typeface="Wingdings"/>
              </a:rPr>
              <a:t>, 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♥</a:t>
            </a:r>
            <a:r>
              <a:rPr lang="fr-FR" dirty="0" smtClean="0">
                <a:latin typeface="Arial"/>
                <a:cs typeface="Arial"/>
                <a:sym typeface="Wingdings"/>
              </a:rPr>
              <a:t>, 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♦</a:t>
            </a:r>
            <a:r>
              <a:rPr lang="fr-FR" dirty="0" smtClean="0">
                <a:latin typeface="Arial Narrow" pitchFamily="34" charset="0"/>
                <a:sym typeface="Symbol"/>
              </a:rPr>
              <a:t>}</a:t>
            </a:r>
          </a:p>
          <a:p>
            <a:pPr lvl="1"/>
            <a:r>
              <a:rPr lang="fr-FR" dirty="0" smtClean="0">
                <a:latin typeface="Arial Narrow" pitchFamily="34" charset="0"/>
              </a:rPr>
              <a:t>etc.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0F847-832D-4C0B-AF08-60F879078ACF}" type="slidenum">
              <a:rPr lang="fr-FR" altLang="en-US" smtClean="0"/>
              <a:pPr/>
              <a:t>2</a:t>
            </a:fld>
            <a:endParaRPr lang="fr-F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Un mot (ou encore chaîne) </a:t>
            </a:r>
            <a:r>
              <a:rPr lang="fr-FR" sz="2000" i="1" kern="0" dirty="0">
                <a:latin typeface="Bookman Old Style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 est une suite finie de symboles d’un même alphabet que l'on note par simple juxtaposition : </a:t>
            </a:r>
            <a:r>
              <a:rPr lang="fr-FR" sz="2000" i="1" kern="0" dirty="0">
                <a:latin typeface="Bookman Old Style" pitchFamily="18" charset="0"/>
              </a:rPr>
              <a:t>w</a:t>
            </a:r>
            <a:r>
              <a:rPr lang="fr-FR" sz="2000" kern="0" dirty="0">
                <a:latin typeface="+mn-lt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+mn-lt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i="1" kern="0" baseline="-25000" dirty="0">
                <a:latin typeface="Book Antiqua" pitchFamily="18" charset="0"/>
              </a:rPr>
              <a:t>1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i="1" kern="0" baseline="-25000" dirty="0">
                <a:latin typeface="Book Antiqua" pitchFamily="18" charset="0"/>
              </a:rPr>
              <a:t>2</a:t>
            </a:r>
            <a:r>
              <a:rPr lang="fr-FR" sz="2000" i="1" kern="0" dirty="0">
                <a:latin typeface="Book Antiqua" pitchFamily="18" charset="0"/>
              </a:rPr>
              <a:t> ... a</a:t>
            </a:r>
            <a:r>
              <a:rPr lang="fr-FR" i="1" kern="0" baseline="-25000" dirty="0">
                <a:latin typeface="Book Antiqua" pitchFamily="18" charset="0"/>
              </a:rPr>
              <a:t>n</a:t>
            </a:r>
            <a:r>
              <a:rPr lang="fr-FR" sz="2000" i="1" kern="0" dirty="0">
                <a:latin typeface="Book Antiqua" pitchFamily="18" charset="0"/>
              </a:rPr>
              <a:t>; a</a:t>
            </a:r>
            <a:r>
              <a:rPr lang="fr-FR" i="1" kern="0" baseline="-25000" dirty="0">
                <a:latin typeface="Book Antiqua" pitchFamily="18" charset="0"/>
              </a:rPr>
              <a:t>i</a:t>
            </a:r>
            <a:r>
              <a:rPr lang="fr-FR" sz="2000" i="1" kern="0" dirty="0">
                <a:latin typeface="Book Antiqua" pitchFamily="18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  <a:sym typeface="Symbol"/>
              </a:rPr>
              <a:t>Exemples :</a:t>
            </a:r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kern="0" dirty="0" smtClean="0">
                <a:latin typeface="Bookman Old Style" pitchFamily="18" charset="0"/>
              </a:rPr>
              <a:t>w</a:t>
            </a:r>
            <a:r>
              <a:rPr lang="fr-FR" sz="2000" baseline="-26000" dirty="0" smtClean="0">
                <a:latin typeface="Arial Narrow" pitchFamily="34" charset="0"/>
                <a:sym typeface="Symbol"/>
              </a:rPr>
              <a:t> </a:t>
            </a:r>
            <a:r>
              <a:rPr lang="fr-FR" sz="1600" i="1" baseline="-26000" dirty="0" smtClean="0">
                <a:latin typeface="Arial Narrow" pitchFamily="34" charset="0"/>
                <a:sym typeface="Symbol"/>
              </a:rPr>
              <a:t>1</a:t>
            </a:r>
            <a:r>
              <a:rPr lang="fr-FR" sz="2000" kern="0" dirty="0" smtClean="0"/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/>
              <a:t> </a:t>
            </a:r>
            <a:r>
              <a:rPr lang="fr-FR" sz="2000" b="1" i="1" kern="0" dirty="0" smtClean="0">
                <a:latin typeface="Book Antiqua" pitchFamily="18" charset="0"/>
              </a:rPr>
              <a:t>10110</a:t>
            </a:r>
            <a:r>
              <a:rPr lang="fr-FR" sz="2000" kern="0" dirty="0" smtClean="0">
                <a:latin typeface="Arial Narrow" pitchFamily="34" charset="0"/>
              </a:rPr>
              <a:t> est un mot de </a:t>
            </a:r>
            <a:r>
              <a:rPr lang="fr-FR" sz="2000" b="1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b="1" baseline="-26000" dirty="0" smtClean="0">
                <a:latin typeface="Arial Narrow" pitchFamily="34" charset="0"/>
                <a:sym typeface="Symbol"/>
              </a:rPr>
              <a:t>1</a:t>
            </a:r>
            <a:endParaRPr lang="fr-FR" sz="2000" b="1" kern="0" dirty="0" smtClean="0"/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kern="0" dirty="0" smtClean="0">
                <a:latin typeface="Bookman Old Style" pitchFamily="18" charset="0"/>
              </a:rPr>
              <a:t>w</a:t>
            </a:r>
            <a:r>
              <a:rPr lang="fr-FR" sz="2000" baseline="-26000" dirty="0" smtClean="0">
                <a:latin typeface="Arial Narrow" pitchFamily="34" charset="0"/>
                <a:sym typeface="Symbol"/>
              </a:rPr>
              <a:t> </a:t>
            </a:r>
            <a:r>
              <a:rPr lang="fr-FR" sz="1600" i="1" baseline="-26000" dirty="0" smtClean="0">
                <a:latin typeface="Arial Narrow" pitchFamily="34" charset="0"/>
                <a:sym typeface="Symbol"/>
              </a:rPr>
              <a:t>2</a:t>
            </a:r>
            <a:r>
              <a:rPr lang="fr-FR" sz="2000" kern="0" dirty="0" smtClean="0"/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/>
              <a:t> </a:t>
            </a:r>
            <a:r>
              <a:rPr lang="fr-FR" sz="2000" b="1" i="1" kern="0" dirty="0" smtClean="0">
                <a:latin typeface="Book Antiqua" pitchFamily="18" charset="0"/>
              </a:rPr>
              <a:t>ordinateur</a:t>
            </a:r>
            <a:r>
              <a:rPr lang="fr-FR" sz="2000" kern="0" dirty="0" smtClean="0">
                <a:latin typeface="Arial Narrow" pitchFamily="34" charset="0"/>
              </a:rPr>
              <a:t> est un mot de </a:t>
            </a:r>
            <a:r>
              <a:rPr lang="fr-FR" sz="2000" b="1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b="1" baseline="-26000" dirty="0" smtClean="0">
                <a:latin typeface="Arial Narrow" pitchFamily="34" charset="0"/>
                <a:sym typeface="Symbol"/>
              </a:rPr>
              <a:t>3</a:t>
            </a:r>
            <a:endParaRPr lang="fr-FR" sz="2000" b="1" kern="0" dirty="0" smtClean="0"/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kern="0" dirty="0" smtClean="0">
                <a:latin typeface="Bookman Old Style" pitchFamily="18" charset="0"/>
              </a:rPr>
              <a:t>w</a:t>
            </a:r>
            <a:r>
              <a:rPr lang="fr-FR" sz="2000" baseline="-26000" dirty="0" smtClean="0">
                <a:latin typeface="Arial Narrow" pitchFamily="34" charset="0"/>
                <a:sym typeface="Symbol"/>
              </a:rPr>
              <a:t> </a:t>
            </a:r>
            <a:r>
              <a:rPr lang="fr-FR" sz="1600" i="1" baseline="-26000" dirty="0" smtClean="0">
                <a:latin typeface="Arial Narrow" pitchFamily="34" charset="0"/>
                <a:sym typeface="Symbol"/>
              </a:rPr>
              <a:t>3</a:t>
            </a:r>
            <a:r>
              <a:rPr lang="fr-FR" sz="2000" kern="0" dirty="0" smtClean="0"/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/>
              <a:t> </a:t>
            </a:r>
            <a:r>
              <a:rPr lang="fr-FR" sz="2000" b="1" i="1" kern="0" dirty="0" smtClean="0">
                <a:latin typeface="Book Antiqua" pitchFamily="18" charset="0"/>
              </a:rPr>
              <a:t>(7 </a:t>
            </a:r>
            <a:r>
              <a:rPr lang="fr-FR" sz="2000" b="1" dirty="0" smtClean="0">
                <a:latin typeface="Arial Narrow" pitchFamily="34" charset="0"/>
                <a:sym typeface="Symbol"/>
              </a:rPr>
              <a:t></a:t>
            </a:r>
            <a:r>
              <a:rPr lang="fr-FR" sz="2000" b="1" i="1" kern="0" dirty="0" smtClean="0">
                <a:latin typeface="Book Antiqua" pitchFamily="18" charset="0"/>
              </a:rPr>
              <a:t> 6) </a:t>
            </a:r>
            <a:r>
              <a:rPr lang="fr-FR" sz="2000" b="1" dirty="0" smtClean="0">
                <a:latin typeface="Arial Narrow" pitchFamily="34" charset="0"/>
                <a:sym typeface="Symbol"/>
              </a:rPr>
              <a:t></a:t>
            </a:r>
            <a:r>
              <a:rPr lang="fr-FR" sz="2000" b="1" i="1" kern="0" dirty="0" smtClean="0">
                <a:latin typeface="Book Antiqua" pitchFamily="18" charset="0"/>
              </a:rPr>
              <a:t> 3</a:t>
            </a:r>
            <a:r>
              <a:rPr lang="fr-FR" sz="2000" kern="0" dirty="0" smtClean="0">
                <a:latin typeface="Arial Narrow" pitchFamily="34" charset="0"/>
              </a:rPr>
              <a:t> est un mot de </a:t>
            </a:r>
            <a:r>
              <a:rPr lang="fr-FR" sz="2000" b="1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b="1" baseline="-26000" dirty="0" smtClean="0">
                <a:latin typeface="Arial Narrow" pitchFamily="34" charset="0"/>
                <a:sym typeface="Symbol"/>
              </a:rPr>
              <a:t>4</a:t>
            </a:r>
            <a:endParaRPr lang="fr-FR" sz="2000" b="1" kern="0" dirty="0" smtClean="0"/>
          </a:p>
          <a:p>
            <a:pPr marL="800100" lvl="1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  <a:ea typeface="+mn-ea"/>
                <a:cs typeface="+mn-cs"/>
              </a:rPr>
              <a:t>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3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La </a:t>
            </a:r>
            <a:r>
              <a:rPr lang="fr-FR" sz="2000" kern="0" dirty="0">
                <a:latin typeface="Arial Narrow" pitchFamily="34" charset="0"/>
              </a:rPr>
              <a:t>longueur d'un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 est le nombre de symboles qui le composent, et est notée |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|.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Le mot vide, noté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>
                <a:latin typeface="Arial Narrow" pitchFamily="34" charset="0"/>
              </a:rPr>
              <a:t>, est composé de </a:t>
            </a:r>
            <a:r>
              <a:rPr lang="fr-FR" sz="2000" i="1" kern="0" dirty="0">
                <a:latin typeface="Book Antiqua" pitchFamily="18" charset="0"/>
              </a:rPr>
              <a:t>0</a:t>
            </a:r>
            <a:r>
              <a:rPr lang="fr-FR" sz="2000" kern="0" dirty="0">
                <a:latin typeface="Arial Narrow" pitchFamily="34" charset="0"/>
              </a:rPr>
              <a:t> (zéro) symboles.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|</a:t>
            </a:r>
            <a:r>
              <a:rPr lang="fr-FR" sz="2000" kern="0" dirty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>
                <a:latin typeface="Arial Narrow" pitchFamily="34" charset="0"/>
              </a:rPr>
              <a:t>|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Le produit de concaténation de deux mots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kern="0" dirty="0">
                <a:latin typeface="Book Antiqua" pitchFamily="18" charset="0"/>
              </a:rPr>
              <a:t> …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sz="2000" i="1" kern="0" baseline="-25000" dirty="0">
                <a:latin typeface="Book Antiqua" pitchFamily="18" charset="0"/>
              </a:rPr>
              <a:t>n</a:t>
            </a:r>
            <a:r>
              <a:rPr lang="fr-FR" sz="2000" kern="0" dirty="0">
                <a:latin typeface="Arial Narrow" pitchFamily="34" charset="0"/>
              </a:rPr>
              <a:t> et 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b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i="1" kern="0" dirty="0">
                <a:latin typeface="Book Antiqua" pitchFamily="18" charset="0"/>
              </a:rPr>
              <a:t>b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kern="0" dirty="0">
                <a:latin typeface="Book Antiqua" pitchFamily="18" charset="0"/>
              </a:rPr>
              <a:t> … </a:t>
            </a:r>
            <a:r>
              <a:rPr lang="fr-FR" sz="2000" i="1" kern="0" dirty="0" err="1">
                <a:latin typeface="Book Antiqua" pitchFamily="18" charset="0"/>
              </a:rPr>
              <a:t>b</a:t>
            </a:r>
            <a:r>
              <a:rPr lang="fr-FR" sz="2000" i="1" kern="0" baseline="-25000" dirty="0" err="1">
                <a:latin typeface="Book Antiqua" pitchFamily="18" charset="0"/>
              </a:rPr>
              <a:t>m</a:t>
            </a:r>
            <a:r>
              <a:rPr lang="fr-FR" sz="2000" kern="0" dirty="0">
                <a:latin typeface="Arial Narrow" pitchFamily="34" charset="0"/>
              </a:rPr>
              <a:t> est le mot </a:t>
            </a:r>
            <a:r>
              <a:rPr lang="fr-FR" sz="2000" i="1" kern="0" dirty="0" err="1">
                <a:latin typeface="Book Antiqua" pitchFamily="18" charset="0"/>
              </a:rPr>
              <a:t>xy</a:t>
            </a:r>
            <a:r>
              <a:rPr lang="fr-FR" sz="2000" kern="0" dirty="0">
                <a:latin typeface="Arial Narrow" pitchFamily="34" charset="0"/>
              </a:rPr>
              <a:t> obtenu par juxtaposition </a:t>
            </a:r>
            <a:r>
              <a:rPr lang="fr-FR" sz="2000" dirty="0"/>
              <a:t>: </a:t>
            </a:r>
            <a:r>
              <a:rPr lang="en-US" sz="2000" i="1" kern="0" dirty="0" err="1">
                <a:latin typeface="Book Antiqua" pitchFamily="18" charset="0"/>
              </a:rPr>
              <a:t>xy</a:t>
            </a:r>
            <a:r>
              <a:rPr lang="en-US" sz="2000" dirty="0"/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en-US" sz="2000" dirty="0" smtClean="0"/>
              <a:t> </a:t>
            </a:r>
            <a:r>
              <a:rPr lang="fr-FR" sz="2000" i="1" kern="0" dirty="0" smtClean="0">
                <a:latin typeface="Book Antiqua" pitchFamily="18" charset="0"/>
              </a:rPr>
              <a:t>a</a:t>
            </a:r>
            <a:r>
              <a:rPr lang="fr-FR" sz="2000" i="1" kern="0" baseline="-25000" dirty="0" smtClean="0">
                <a:latin typeface="Book Antiqua" pitchFamily="18" charset="0"/>
              </a:rPr>
              <a:t>1</a:t>
            </a:r>
            <a:r>
              <a:rPr lang="fr-FR" sz="2000" i="1" kern="0" dirty="0" smtClean="0">
                <a:latin typeface="Book Antiqua" pitchFamily="18" charset="0"/>
              </a:rPr>
              <a:t>a</a:t>
            </a:r>
            <a:r>
              <a:rPr lang="fr-FR" sz="2000" i="1" kern="0" baseline="-25000" dirty="0" smtClean="0">
                <a:latin typeface="Book Antiqua" pitchFamily="18" charset="0"/>
              </a:rPr>
              <a:t>2</a:t>
            </a:r>
            <a:r>
              <a:rPr lang="fr-FR" sz="2000" kern="0" dirty="0" smtClean="0">
                <a:latin typeface="Book Antiqua" pitchFamily="18" charset="0"/>
              </a:rPr>
              <a:t> </a:t>
            </a:r>
            <a:r>
              <a:rPr lang="fr-FR" sz="2000" kern="0" dirty="0">
                <a:latin typeface="Book Antiqua" pitchFamily="18" charset="0"/>
              </a:rPr>
              <a:t>…</a:t>
            </a:r>
            <a:r>
              <a:rPr lang="fr-FR" sz="2000" i="1" kern="0" dirty="0">
                <a:latin typeface="Book Antiqua" pitchFamily="18" charset="0"/>
              </a:rPr>
              <a:t>a</a:t>
            </a:r>
            <a:r>
              <a:rPr lang="fr-FR" sz="2000" i="1" kern="0" baseline="-25000" dirty="0">
                <a:latin typeface="Book Antiqua" pitchFamily="18" charset="0"/>
              </a:rPr>
              <a:t>n </a:t>
            </a:r>
            <a:r>
              <a:rPr lang="fr-FR" sz="2000" i="1" kern="0" dirty="0">
                <a:latin typeface="Book Antiqua" pitchFamily="18" charset="0"/>
              </a:rPr>
              <a:t>b</a:t>
            </a:r>
            <a:r>
              <a:rPr lang="fr-FR" sz="2000" i="1" kern="0" baseline="-25000" dirty="0">
                <a:latin typeface="Book Antiqua" pitchFamily="18" charset="0"/>
              </a:rPr>
              <a:t>1</a:t>
            </a:r>
            <a:r>
              <a:rPr lang="fr-FR" sz="2000" i="1" kern="0" dirty="0">
                <a:latin typeface="Book Antiqua" pitchFamily="18" charset="0"/>
              </a:rPr>
              <a:t>b</a:t>
            </a:r>
            <a:r>
              <a:rPr lang="fr-FR" sz="2000" i="1" kern="0" baseline="-25000" dirty="0">
                <a:latin typeface="Book Antiqua" pitchFamily="18" charset="0"/>
              </a:rPr>
              <a:t>2</a:t>
            </a:r>
            <a:r>
              <a:rPr lang="fr-FR" sz="2000" kern="0" dirty="0">
                <a:latin typeface="Book Antiqua" pitchFamily="18" charset="0"/>
              </a:rPr>
              <a:t> … </a:t>
            </a:r>
            <a:r>
              <a:rPr lang="fr-FR" sz="2000" i="1" kern="0" dirty="0" err="1" smtClean="0">
                <a:latin typeface="Book Antiqua" pitchFamily="18" charset="0"/>
              </a:rPr>
              <a:t>b</a:t>
            </a:r>
            <a:r>
              <a:rPr lang="fr-FR" sz="2000" i="1" kern="0" baseline="-25000" dirty="0" err="1" smtClean="0">
                <a:latin typeface="Book Antiqua" pitchFamily="18" charset="0"/>
              </a:rPr>
              <a:t>m</a:t>
            </a:r>
            <a:endParaRPr lang="fr-FR" sz="2000" i="1" kern="0" baseline="-25000" dirty="0" smtClean="0">
              <a:latin typeface="Book Antiqua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fr-FR" sz="2000" i="1" kern="0" baseline="-25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X = 01101 et y = 110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alors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01101110 et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11001101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i="1" kern="0" baseline="-25000" dirty="0">
              <a:latin typeface="Book Antiqua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|</a:t>
            </a:r>
            <a:r>
              <a:rPr lang="fr-FR" sz="2000" i="1" kern="0" dirty="0" err="1">
                <a:latin typeface="Book Antiqua" pitchFamily="18" charset="0"/>
              </a:rPr>
              <a:t>xy</a:t>
            </a:r>
            <a:r>
              <a:rPr lang="fr-FR" sz="2000" kern="0" dirty="0">
                <a:latin typeface="Arial Narrow" pitchFamily="34" charset="0"/>
              </a:rPr>
              <a:t>|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|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kern="0" dirty="0">
                <a:latin typeface="Arial Narrow" pitchFamily="34" charset="0"/>
              </a:rPr>
              <a:t>| + |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kern="0" dirty="0">
                <a:latin typeface="Arial Narrow" pitchFamily="34" charset="0"/>
              </a:rPr>
              <a:t>|</a:t>
            </a:r>
            <a:r>
              <a:rPr lang="en-US" sz="2000" dirty="0"/>
              <a:t>.</a:t>
            </a: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  <a:ea typeface="+mn-ea"/>
                <a:cs typeface="+mn-cs"/>
              </a:rPr>
              <a:t>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4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40000" dirty="0" smtClean="0">
                <a:latin typeface="Bookman Old Style" pitchFamily="18" charset="0"/>
              </a:rPr>
              <a:t>n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l’ensemble de toutes les chaînes de longueur </a:t>
            </a:r>
            <a:r>
              <a:rPr lang="fr-FR" sz="2000" i="1" kern="0" dirty="0">
                <a:latin typeface="Book Antiqua" pitchFamily="18" charset="0"/>
              </a:rPr>
              <a:t>n</a:t>
            </a:r>
            <a:r>
              <a:rPr lang="fr-FR" sz="2000" dirty="0"/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30000" dirty="0" smtClean="0">
                <a:latin typeface="Bookman Old Style" pitchFamily="18" charset="0"/>
              </a:rPr>
              <a:t>0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{</a:t>
            </a:r>
            <a:r>
              <a:rPr lang="fr-FR" sz="2000" kern="0" dirty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>
                <a:latin typeface="Arial Narrow" pitchFamily="34" charset="0"/>
              </a:rPr>
              <a:t>} ; cet ensemble n’est pas vide. Il contient la chaîne vide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</a:t>
            </a:r>
            <a:r>
              <a:rPr lang="fr-FR" sz="2000" dirty="0"/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la réunion des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40000" dirty="0" smtClean="0">
                <a:latin typeface="Bookman Old Style" pitchFamily="18" charset="0"/>
              </a:rPr>
              <a:t>n</a:t>
            </a:r>
            <a:r>
              <a:rPr lang="fr-FR" sz="2000" i="1" kern="0" dirty="0" smtClean="0">
                <a:latin typeface="Bookman Old Style" pitchFamily="18" charset="0"/>
              </a:rPr>
              <a:t>  </a:t>
            </a:r>
            <a:r>
              <a:rPr lang="fr-FR" sz="2000" kern="0" dirty="0">
                <a:latin typeface="Arial Narrow" pitchFamily="34" charset="0"/>
              </a:rPr>
              <a:t>pour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n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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0</a:t>
            </a:r>
            <a:r>
              <a:rPr lang="fr-FR" sz="2000" i="1" kern="0" dirty="0">
                <a:latin typeface="Bookman Old Style" pitchFamily="18" charset="0"/>
              </a:rPr>
              <a:t>. </a:t>
            </a:r>
            <a:r>
              <a:rPr lang="fr-FR" sz="2000" kern="0" dirty="0">
                <a:latin typeface="Arial Narrow" pitchFamily="34" charset="0"/>
              </a:rPr>
              <a:t>C'est donc l'ensemble de toutes les chaînes, chaîne vide comprise. </a:t>
            </a:r>
            <a:endParaRPr lang="fr-FR" sz="2000" kern="0" dirty="0" smtClean="0"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46000" dirty="0" smtClean="0">
                <a:latin typeface="Bookman Old Style" pitchFamily="18" charset="0"/>
              </a:rPr>
              <a:t>+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la réunion des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baseline="44000" dirty="0" smtClean="0">
                <a:latin typeface="Bookman Old Style" pitchFamily="18" charset="0"/>
              </a:rPr>
              <a:t>n</a:t>
            </a:r>
            <a:r>
              <a:rPr lang="fr-FR" sz="2000" i="1" kern="0" dirty="0" smtClean="0">
                <a:latin typeface="Bookman Old Style" pitchFamily="18" charset="0"/>
              </a:rPr>
              <a:t>  </a:t>
            </a:r>
            <a:r>
              <a:rPr lang="fr-FR" sz="2000" kern="0" dirty="0">
                <a:latin typeface="Arial Narrow" pitchFamily="34" charset="0"/>
              </a:rPr>
              <a:t>pour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n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man Old Style" pitchFamily="18" charset="0"/>
                <a:sym typeface="Symbol"/>
              </a:rPr>
              <a:t>&gt;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0</a:t>
            </a:r>
            <a:r>
              <a:rPr lang="fr-FR" sz="2000" i="1" kern="0" dirty="0" smtClean="0">
                <a:latin typeface="Bookman Old Style" pitchFamily="18" charset="0"/>
              </a:rPr>
              <a:t>.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  <a:ea typeface="+mn-ea"/>
                <a:cs typeface="+mn-cs"/>
              </a:rPr>
              <a:t>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5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Un </a:t>
            </a:r>
            <a:r>
              <a:rPr lang="fr-FR" sz="2000" kern="0" dirty="0">
                <a:latin typeface="Arial Narrow" pitchFamily="34" charset="0"/>
              </a:rPr>
              <a:t>mot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une sous chaîne d’un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si et seulement si il existe deux mots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z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tels que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i="1" kern="0" dirty="0" err="1">
                <a:latin typeface="Book Antiqua" pitchFamily="18" charset="0"/>
              </a:rPr>
              <a:t>yxz</a:t>
            </a:r>
            <a:r>
              <a:rPr lang="fr-FR" sz="2000" i="1" kern="0" dirty="0">
                <a:latin typeface="Bookman Old Style" pitchFamily="18" charset="0"/>
              </a:rPr>
              <a:t>. </a:t>
            </a:r>
            <a:r>
              <a:rPr lang="fr-FR" sz="2000" kern="0" dirty="0">
                <a:latin typeface="Arial Narrow" pitchFamily="34" charset="0"/>
              </a:rPr>
              <a:t>Les mots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,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, 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z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doivent appartenir à un même alphabet.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Un mot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préfixe d’un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si et seulement si il existe un mot 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définit sur le même alphabet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que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tel que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i="1" kern="0" dirty="0" err="1">
                <a:latin typeface="Book Antiqua" pitchFamily="18" charset="0"/>
              </a:rPr>
              <a:t>xy</a:t>
            </a:r>
            <a:r>
              <a:rPr lang="fr-FR" sz="2000" i="1" kern="0" dirty="0">
                <a:latin typeface="Bookman Old Style" pitchFamily="18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>
                <a:latin typeface="Arial Narrow" pitchFamily="34" charset="0"/>
              </a:rPr>
              <a:t>Un mot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est suffixe d’un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si et seulement si il existe un mot </a:t>
            </a:r>
            <a:r>
              <a:rPr lang="fr-FR" sz="2000" i="1" kern="0" dirty="0">
                <a:latin typeface="Book Antiqua" pitchFamily="18" charset="0"/>
              </a:rPr>
              <a:t>y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définit sur le même alphabet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que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x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et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tel que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i="1" kern="0" dirty="0" smtClean="0">
                <a:latin typeface="Bookman Old Style" pitchFamily="18" charset="0"/>
              </a:rPr>
              <a:t> </a:t>
            </a:r>
            <a:r>
              <a:rPr lang="fr-FR" sz="2000" i="1" kern="0" dirty="0" err="1">
                <a:latin typeface="Book Antiqua" pitchFamily="18" charset="0"/>
              </a:rPr>
              <a:t>yx</a:t>
            </a:r>
            <a:r>
              <a:rPr lang="fr-FR" sz="2000" i="1" kern="0" dirty="0">
                <a:latin typeface="Bookman Old Style" pitchFamily="18" charset="0"/>
              </a:rPr>
              <a:t>.</a:t>
            </a: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- 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  <a:ea typeface="+mn-ea"/>
                <a:cs typeface="+mn-cs"/>
              </a:rPr>
              <a:t>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6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b="1" kern="0" dirty="0" smtClean="0">
                <a:latin typeface="Arial Narrow" pitchFamily="34" charset="0"/>
              </a:rPr>
              <a:t>Concaténation</a:t>
            </a:r>
            <a:r>
              <a:rPr lang="fr-FR" sz="2000" kern="0" dirty="0" smtClean="0">
                <a:latin typeface="Arial Narrow" pitchFamily="34" charset="0"/>
              </a:rPr>
              <a:t> : pour tout </a:t>
            </a:r>
            <a:r>
              <a:rPr lang="fr-FR" sz="2000" i="1" kern="0" dirty="0" smtClean="0">
                <a:latin typeface="Book Antiqua" pitchFamily="18" charset="0"/>
              </a:rPr>
              <a:t>m</a:t>
            </a:r>
            <a:r>
              <a:rPr lang="fr-FR" sz="2000" kern="0" dirty="0" smtClean="0">
                <a:latin typeface="Arial Narrow" pitchFamily="34" charset="0"/>
              </a:rPr>
              <a:t>, </a:t>
            </a:r>
            <a:r>
              <a:rPr lang="fr-FR" sz="2000" i="1" kern="0" dirty="0" smtClean="0">
                <a:latin typeface="Book Antiqua" pitchFamily="18" charset="0"/>
              </a:rPr>
              <a:t>n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, l’opération de concaténation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</a:t>
            </a:r>
            <a:r>
              <a:rPr lang="fr-FR" sz="2000" kern="0" dirty="0" smtClean="0">
                <a:latin typeface="Arial Narrow" pitchFamily="34" charset="0"/>
              </a:rPr>
              <a:t> est définie par :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La concaténation est associative : (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1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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2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) 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3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1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 (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2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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3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Bookman Old Style" pitchFamily="18" charset="0"/>
                <a:sym typeface="Symbol"/>
              </a:rPr>
              <a:t>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est l’élément neutre pour la concaténation </a:t>
            </a:r>
            <a:r>
              <a:rPr lang="fr-FR" sz="2000" i="1" kern="0" dirty="0" smtClean="0">
                <a:latin typeface="Book Antiqua" pitchFamily="18" charset="0"/>
              </a:rPr>
              <a:t>w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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</a:t>
            </a:r>
            <a:r>
              <a:rPr lang="fr-FR" sz="2000" i="1" kern="0" baseline="-25000" dirty="0" smtClean="0">
                <a:latin typeface="Book Antiqua" pitchFamily="18" charset="0"/>
                <a:sym typeface="Symbol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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 </a:t>
            </a:r>
            <a:r>
              <a:rPr lang="fr-FR" sz="2000" i="1" kern="0" dirty="0" smtClean="0">
                <a:latin typeface="Book Antiqua" pitchFamily="18" charset="0"/>
                <a:sym typeface="Symbol"/>
              </a:rPr>
              <a:t>w </a:t>
            </a: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–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</a:rPr>
              <a:t> 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661420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 smtClean="0">
                <a:latin typeface="Arial Narrow" pitchFamily="34" charset="0"/>
              </a:rPr>
              <a:t>Exemple</a:t>
            </a:r>
            <a:endParaRPr lang="fr-FR" sz="2000" kern="0" dirty="0" smtClean="0">
              <a:latin typeface="Arial Narrow" pitchFamily="34" charset="0"/>
              <a:sym typeface="Symbol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4090048"/>
            <a:ext cx="1114404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dirty="0" smtClean="0">
                <a:latin typeface="Arial Narrow" pitchFamily="34" charset="0"/>
                <a:sym typeface="Symbol"/>
              </a:rPr>
              <a:t> {</a:t>
            </a:r>
            <a:r>
              <a:rPr lang="fr-FR" sz="2000" i="1" dirty="0" smtClean="0">
                <a:latin typeface="Book Antiqua" pitchFamily="18" charset="0"/>
                <a:sym typeface="Symbol"/>
              </a:rPr>
              <a:t>a</a:t>
            </a:r>
            <a:r>
              <a:rPr lang="fr-FR" sz="200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smtClean="0">
                <a:latin typeface="Book Antiqua" pitchFamily="18" charset="0"/>
                <a:sym typeface="Symbol"/>
              </a:rPr>
              <a:t>b</a:t>
            </a:r>
            <a:r>
              <a:rPr lang="fr-FR" sz="2000" dirty="0" smtClean="0">
                <a:latin typeface="Arial Narrow" pitchFamily="34" charset="0"/>
                <a:sym typeface="Symbol"/>
              </a:rPr>
              <a:t>}</a:t>
            </a:r>
            <a:endParaRPr lang="fr-FR" sz="2000" kern="0" dirty="0" smtClean="0">
              <a:latin typeface="Arial Narrow" pitchFamily="34" charset="0"/>
              <a:sym typeface="Symbo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1646" y="4090048"/>
            <a:ext cx="1114404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i="1" dirty="0" err="1" smtClean="0">
                <a:latin typeface="Book Antiqua" pitchFamily="18" charset="0"/>
                <a:sym typeface="Symbol"/>
              </a:rPr>
              <a:t>babb</a:t>
            </a:r>
            <a:endParaRPr lang="fr-FR" sz="2000" i="1" dirty="0" smtClean="0">
              <a:latin typeface="Book Antiqua" pitchFamily="18" charset="0"/>
              <a:sym typeface="Symbo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6620" y="4471051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  <a:sym typeface="Symbol"/>
              </a:rPr>
              <a:t>Les préfixes de </a:t>
            </a: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b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ba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bab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babb</a:t>
            </a:r>
            <a:endParaRPr lang="fr-FR" sz="2000" i="1" dirty="0" smtClean="0">
              <a:latin typeface="Book Antiqua" pitchFamily="18" charset="0"/>
              <a:cs typeface="Arial" pitchFamily="34" charset="0"/>
              <a:sym typeface="Symbol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6620" y="4947304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  <a:sym typeface="Symbol"/>
              </a:rPr>
              <a:t>Les suffixes de </a:t>
            </a: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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b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bb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abb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err="1" smtClean="0">
                <a:latin typeface="Book Antiqua" pitchFamily="18" charset="0"/>
                <a:cs typeface="Arial" pitchFamily="34" charset="0"/>
                <a:sym typeface="Symbol"/>
              </a:rPr>
              <a:t>babb</a:t>
            </a:r>
            <a:endParaRPr lang="fr-FR" sz="2000" i="1" dirty="0" smtClean="0">
              <a:latin typeface="Book Antiqua" pitchFamily="18" charset="0"/>
              <a:cs typeface="Arial" pitchFamily="34" charset="0"/>
              <a:sym typeface="Symbo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7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192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b="1" kern="0" dirty="0" smtClean="0">
                <a:latin typeface="Arial Narrow" pitchFamily="34" charset="0"/>
              </a:rPr>
              <a:t>Puissance </a:t>
            </a:r>
            <a:r>
              <a:rPr lang="fr-FR" sz="2000" kern="0" dirty="0" smtClean="0">
                <a:latin typeface="Arial Narrow" pitchFamily="34" charset="0"/>
              </a:rPr>
              <a:t>: soit un alphabet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 et </a:t>
            </a:r>
            <a:r>
              <a:rPr lang="fr-FR" sz="2000" i="1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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baseline="30000" dirty="0" smtClean="0">
                <a:latin typeface="Book Antiqua" pitchFamily="18" charset="0"/>
                <a:sym typeface="Symbol"/>
              </a:rPr>
              <a:t>*</a:t>
            </a:r>
            <a:r>
              <a:rPr lang="fr-FR" sz="2000" kern="0" dirty="0" smtClean="0">
                <a:latin typeface="Arial Narrow" pitchFamily="34" charset="0"/>
              </a:rPr>
              <a:t>,</a:t>
            </a:r>
          </a:p>
          <a:p>
            <a:pPr marL="342900" indent="-342900" algn="just" eaLnBrk="0" hangingPunct="0">
              <a:spcBef>
                <a:spcPts val="18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 smtClean="0">
                <a:latin typeface="Arial Narrow" pitchFamily="34" charset="0"/>
              </a:rPr>
              <a:t>	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w</a:t>
            </a:r>
            <a:r>
              <a:rPr lang="fr-FR" sz="2000" i="1" kern="0" baseline="30000" dirty="0" err="1" smtClean="0">
                <a:latin typeface="Book Antiqua" pitchFamily="18" charset="0"/>
                <a:sym typeface="Symbol"/>
              </a:rPr>
              <a:t>n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i="1" kern="0" baseline="30000" dirty="0" smtClean="0">
              <a:latin typeface="Book Antiqua" pitchFamily="18" charset="0"/>
              <a:sym typeface="Symbo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kern="0" dirty="0" smtClean="0">
              <a:latin typeface="Arial Narrow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–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</a:rPr>
              <a:t> Mots </a:t>
            </a:r>
            <a:endParaRPr lang="fr-FR" sz="2800" kern="1200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57200" y="3286124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kern="0" dirty="0" smtClean="0">
                <a:latin typeface="Arial Narrow" pitchFamily="34" charset="0"/>
              </a:rPr>
              <a:t>Exemple</a:t>
            </a:r>
            <a:endParaRPr lang="fr-FR" sz="2000" kern="0" dirty="0" smtClean="0">
              <a:latin typeface="Arial Narrow" pitchFamily="34" charset="0"/>
              <a:sym typeface="Symbol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57200" y="4018610"/>
            <a:ext cx="1114404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dirty="0" smtClean="0">
                <a:latin typeface="Arial Narrow" pitchFamily="34" charset="0"/>
                <a:sym typeface="Symbol"/>
              </a:rPr>
              <a:t>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dirty="0" smtClean="0">
                <a:latin typeface="Arial Narrow" pitchFamily="34" charset="0"/>
                <a:sym typeface="Symbol"/>
              </a:rPr>
              <a:t> {</a:t>
            </a:r>
            <a:r>
              <a:rPr lang="fr-FR" sz="2000" i="1" dirty="0" smtClean="0">
                <a:latin typeface="Book Antiqua" pitchFamily="18" charset="0"/>
                <a:sym typeface="Symbol"/>
              </a:rPr>
              <a:t>a</a:t>
            </a:r>
            <a:r>
              <a:rPr lang="fr-FR" sz="2000" dirty="0" smtClean="0">
                <a:latin typeface="Arial Narrow" pitchFamily="34" charset="0"/>
                <a:sym typeface="Symbol"/>
              </a:rPr>
              <a:t>, </a:t>
            </a:r>
            <a:r>
              <a:rPr lang="fr-FR" sz="2000" i="1" dirty="0" smtClean="0">
                <a:latin typeface="Book Antiqua" pitchFamily="18" charset="0"/>
                <a:sym typeface="Symbol"/>
              </a:rPr>
              <a:t>b</a:t>
            </a:r>
            <a:r>
              <a:rPr lang="fr-FR" sz="2000" dirty="0" smtClean="0">
                <a:latin typeface="Arial Narrow" pitchFamily="34" charset="0"/>
                <a:sym typeface="Symbol"/>
              </a:rPr>
              <a:t>}</a:t>
            </a:r>
            <a:endParaRPr lang="fr-FR" sz="2000" kern="0" dirty="0" smtClean="0">
              <a:latin typeface="Arial Narrow" pitchFamily="34" charset="0"/>
              <a:sym typeface="Symbol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6620" y="4447238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i="1" baseline="30000" dirty="0" smtClean="0">
                <a:latin typeface="Book Antiqua" pitchFamily="18" charset="0"/>
                <a:cs typeface="Arial" pitchFamily="34" charset="0"/>
                <a:sym typeface="Symbol"/>
              </a:rPr>
              <a:t>0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kern="0" dirty="0" smtClean="0">
                <a:latin typeface="Bookman Old Style" pitchFamily="18" charset="0"/>
                <a:sym typeface="Symbol"/>
              </a:rPr>
              <a:t></a:t>
            </a:r>
            <a:endParaRPr lang="fr-FR" sz="2000" kern="0" dirty="0" smtClean="0">
              <a:latin typeface="Arial Narrow" pitchFamily="34" charset="0"/>
              <a:sym typeface="Symbol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671646" y="4018610"/>
            <a:ext cx="1114404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fr-FR" sz="2000" i="1" dirty="0" smtClean="0">
                <a:latin typeface="Book Antiqua" pitchFamily="18" charset="0"/>
                <a:sym typeface="Symbol"/>
              </a:rPr>
              <a:t>w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</a:t>
            </a:r>
            <a:r>
              <a:rPr lang="fr-FR" sz="2000" dirty="0" smtClean="0">
                <a:latin typeface="Arial Narrow" pitchFamily="34" charset="0"/>
                <a:sym typeface="Symbol"/>
              </a:rPr>
              <a:t> </a:t>
            </a:r>
            <a:r>
              <a:rPr lang="fr-FR" sz="2000" i="1" dirty="0" err="1" smtClean="0">
                <a:latin typeface="Book Antiqua" pitchFamily="18" charset="0"/>
                <a:sym typeface="Symbol"/>
              </a:rPr>
              <a:t>aab</a:t>
            </a:r>
            <a:endParaRPr lang="fr-FR" sz="2000" i="1" dirty="0" smtClean="0">
              <a:latin typeface="Book Antiqua" pitchFamily="18" charset="0"/>
              <a:sym typeface="Symbol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6620" y="4780615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i="1" baseline="30000" dirty="0" smtClean="0">
                <a:latin typeface="Book Antiqua" pitchFamily="18" charset="0"/>
                <a:cs typeface="Arial" pitchFamily="34" charset="0"/>
                <a:sym typeface="Symbol"/>
              </a:rPr>
              <a:t>1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aab</a:t>
            </a:r>
            <a:endParaRPr lang="fr-FR" sz="2000" i="1" kern="0" dirty="0" smtClean="0">
              <a:latin typeface="Book Antiqua" pitchFamily="18" charset="0"/>
              <a:sym typeface="Symbol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6620" y="5113992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i="1" baseline="30000" dirty="0" smtClean="0">
                <a:latin typeface="Book Antiqua" pitchFamily="18" charset="0"/>
                <a:cs typeface="Arial" pitchFamily="34" charset="0"/>
                <a:sym typeface="Symbol"/>
              </a:rPr>
              <a:t>2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aabaab</a:t>
            </a:r>
            <a:endParaRPr lang="fr-FR" sz="2000" i="1" kern="0" dirty="0" smtClean="0">
              <a:latin typeface="Book Antiqua" pitchFamily="18" charset="0"/>
              <a:sym typeface="Symbol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6620" y="5447370"/>
            <a:ext cx="8229600" cy="48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i="1" dirty="0" smtClean="0">
                <a:latin typeface="Book Antiqua" pitchFamily="18" charset="0"/>
                <a:cs typeface="Arial" pitchFamily="34" charset="0"/>
                <a:sym typeface="Symbol"/>
              </a:rPr>
              <a:t>w</a:t>
            </a:r>
            <a:r>
              <a:rPr lang="fr-FR" sz="2000" i="1" baseline="30000" dirty="0" smtClean="0">
                <a:latin typeface="Book Antiqua" pitchFamily="18" charset="0"/>
                <a:cs typeface="Arial" pitchFamily="34" charset="0"/>
                <a:sym typeface="Symbol"/>
              </a:rPr>
              <a:t>3</a:t>
            </a:r>
            <a:r>
              <a:rPr lang="fr-FR" sz="2000" kern="0" dirty="0" smtClean="0">
                <a:latin typeface="Arial Narrow" pitchFamily="34" charset="0"/>
                <a:sym typeface="Symbol"/>
              </a:rPr>
              <a:t>  </a:t>
            </a:r>
            <a:r>
              <a:rPr lang="fr-FR" sz="2000" i="1" kern="0" dirty="0" err="1" smtClean="0">
                <a:latin typeface="Book Antiqua" pitchFamily="18" charset="0"/>
                <a:sym typeface="Symbol"/>
              </a:rPr>
              <a:t>aabaabaab</a:t>
            </a:r>
            <a:endParaRPr lang="fr-FR" sz="2000" i="1" kern="0" dirty="0" smtClean="0">
              <a:latin typeface="Book Antiqua" pitchFamily="18" charset="0"/>
              <a:sym typeface="Symbo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66168" y="1928802"/>
            <a:ext cx="1661244" cy="923330"/>
            <a:chOff x="5625400" y="1928802"/>
            <a:chExt cx="1661244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57884" y="2083606"/>
              <a:ext cx="1428760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FR" kern="0" dirty="0" smtClean="0">
                  <a:latin typeface="Bookman Old Style" pitchFamily="18" charset="0"/>
                  <a:sym typeface="Symbol"/>
                </a:rPr>
                <a:t> </a:t>
              </a:r>
              <a:r>
                <a:rPr lang="fr-FR" kern="0" dirty="0" smtClean="0">
                  <a:latin typeface="Arial Narrow" pitchFamily="34" charset="0"/>
                  <a:sym typeface="Symbol"/>
                </a:rPr>
                <a:t>si </a:t>
              </a:r>
              <a:r>
                <a:rPr lang="fr-FR" i="1" dirty="0" smtClean="0">
                  <a:latin typeface="Book Antiqua" pitchFamily="18" charset="0"/>
                  <a:cs typeface="Arial" pitchFamily="34" charset="0"/>
                  <a:sym typeface="Symbol"/>
                </a:rPr>
                <a:t>n</a:t>
              </a:r>
              <a:r>
                <a:rPr lang="fr-FR" kern="0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fr-FR" kern="0" dirty="0" smtClean="0">
                  <a:latin typeface="Arial Narrow" pitchFamily="34" charset="0"/>
                  <a:sym typeface="Symbol"/>
                </a:rPr>
                <a:t> </a:t>
              </a:r>
              <a:r>
                <a:rPr lang="fr-FR" i="1" dirty="0" smtClean="0">
                  <a:latin typeface="Book Antiqua" pitchFamily="18" charset="0"/>
                  <a:cs typeface="Arial" pitchFamily="34" charset="0"/>
                  <a:sym typeface="Symbol"/>
                </a:rPr>
                <a:t>0</a:t>
              </a:r>
            </a:p>
            <a:p>
              <a:r>
                <a:rPr lang="en-US" i="1" dirty="0" smtClean="0">
                  <a:latin typeface="Book Antiqua" pitchFamily="18" charset="0"/>
                  <a:cs typeface="Arial" pitchFamily="34" charset="0"/>
                </a:rPr>
                <a:t>w</a:t>
              </a:r>
              <a:r>
                <a:rPr lang="en-US" dirty="0" smtClean="0"/>
                <a:t> </a:t>
              </a:r>
              <a:r>
                <a:rPr lang="fr-FR" kern="0" dirty="0" smtClean="0">
                  <a:latin typeface="Arial Narrow" pitchFamily="34" charset="0"/>
                  <a:sym typeface="Symbol"/>
                </a:rPr>
                <a:t> </a:t>
              </a:r>
              <a:r>
                <a:rPr lang="fr-FR" i="1" dirty="0" smtClean="0">
                  <a:latin typeface="Book Antiqua" pitchFamily="18" charset="0"/>
                  <a:cs typeface="Arial" pitchFamily="34" charset="0"/>
                  <a:sym typeface="Symbol"/>
                </a:rPr>
                <a:t>w</a:t>
              </a:r>
              <a:r>
                <a:rPr lang="fr-FR" i="1" baseline="30000" dirty="0" smtClean="0">
                  <a:latin typeface="Book Antiqua" pitchFamily="18" charset="0"/>
                  <a:cs typeface="Arial" pitchFamily="34" charset="0"/>
                  <a:sym typeface="Symbol"/>
                </a:rPr>
                <a:t>n – 1</a:t>
              </a:r>
              <a:endParaRPr lang="en-US" i="1" baseline="30000" dirty="0" smtClean="0">
                <a:latin typeface="Book Antiqua" pitchFamily="18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25400" y="1928802"/>
              <a:ext cx="571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5400" dirty="0" smtClean="0">
                  <a:latin typeface="Bookman Old Style" pitchFamily="18" charset="0"/>
                </a:rPr>
                <a:t>{</a:t>
              </a:r>
              <a:endParaRPr lang="en-US" sz="5400" dirty="0">
                <a:latin typeface="Bookman Old Style" pitchFamily="18" charset="0"/>
              </a:endParaRPr>
            </a:p>
          </p:txBody>
        </p:sp>
      </p:grp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8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H" dirty="0" smtClean="0"/>
              <a:t>Définitions –</a:t>
            </a:r>
            <a:r>
              <a:rPr lang="fr-CH" sz="2800" kern="1200" dirty="0" smtClean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pperplate Gothic Light" pitchFamily="34" charset="0"/>
              </a:rPr>
              <a:t> Mots</a:t>
            </a:r>
            <a:endParaRPr lang="fr-FR" sz="2800" kern="1200" dirty="0" smtClean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opperplate Gothic Light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Soit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 </a:t>
            </a:r>
            <a:r>
              <a:rPr lang="fr-FR" sz="2000" kern="0" dirty="0">
                <a:latin typeface="Arial Narrow" pitchFamily="34" charset="0"/>
              </a:rPr>
              <a:t>un alphabet. Soit </a:t>
            </a:r>
            <a:r>
              <a:rPr lang="fr-FR" sz="2000" i="1" kern="0" dirty="0">
                <a:latin typeface="Bookman Old Style" pitchFamily="18" charset="0"/>
              </a:rPr>
              <a:t>A</a:t>
            </a:r>
            <a:r>
              <a:rPr lang="fr-FR" sz="2000" kern="0" dirty="0">
                <a:latin typeface="Arial Narrow" pitchFamily="34" charset="0"/>
              </a:rPr>
              <a:t> une partie de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. </a:t>
            </a:r>
            <a:r>
              <a:rPr lang="fr-FR" sz="2000" kern="0" dirty="0">
                <a:latin typeface="Arial Narrow" pitchFamily="34" charset="0"/>
              </a:rPr>
              <a:t>Pour tout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i="1" kern="0" dirty="0">
                <a:latin typeface="Bookman Old Style" pitchFamily="18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en-US" sz="2000" kern="0" baseline="30000" dirty="0" smtClean="0">
                <a:latin typeface="Bookman Old Style" pitchFamily="18" charset="0"/>
              </a:rPr>
              <a:t>*</a:t>
            </a:r>
            <a:r>
              <a:rPr lang="fr-FR" sz="2000" kern="0" dirty="0">
                <a:latin typeface="Arial Narrow" pitchFamily="34" charset="0"/>
              </a:rPr>
              <a:t>, la longueur en </a:t>
            </a:r>
            <a:r>
              <a:rPr lang="fr-FR" sz="2000" i="1" kern="0" dirty="0">
                <a:latin typeface="Bookman Old Style" pitchFamily="18" charset="0"/>
              </a:rPr>
              <a:t>A</a:t>
            </a:r>
            <a:r>
              <a:rPr lang="fr-FR" sz="2000" kern="0" dirty="0">
                <a:latin typeface="Arial Narrow" pitchFamily="34" charset="0"/>
              </a:rPr>
              <a:t> de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 est le nombre d'occurrences de lettres de </a:t>
            </a:r>
            <a:r>
              <a:rPr lang="fr-FR" sz="2000" i="1" kern="0" dirty="0">
                <a:latin typeface="Bookman Old Style" pitchFamily="18" charset="0"/>
              </a:rPr>
              <a:t>A</a:t>
            </a:r>
            <a:r>
              <a:rPr lang="fr-FR" sz="2000" kern="0" dirty="0">
                <a:latin typeface="Arial Narrow" pitchFamily="34" charset="0"/>
              </a:rPr>
              <a:t> dans le mot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. Ce nombre est note |</a:t>
            </a:r>
            <a:r>
              <a:rPr lang="fr-FR" sz="2000" i="1" kern="0" dirty="0" err="1">
                <a:latin typeface="Book Antiqua" pitchFamily="18" charset="0"/>
              </a:rPr>
              <a:t>w</a:t>
            </a:r>
            <a:r>
              <a:rPr lang="fr-FR" sz="2000" kern="0" dirty="0" err="1">
                <a:latin typeface="Arial Narrow" pitchFamily="34" charset="0"/>
              </a:rPr>
              <a:t>|</a:t>
            </a:r>
            <a:r>
              <a:rPr lang="fr-FR" sz="2000" i="1" kern="0" baseline="-25000" dirty="0" err="1">
                <a:latin typeface="Bookman Old Style" pitchFamily="18" charset="0"/>
              </a:rPr>
              <a:t>A</a:t>
            </a:r>
            <a:r>
              <a:rPr lang="fr-FR" sz="2000" kern="0" dirty="0" smtClean="0">
                <a:latin typeface="Arial Narrow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fr-FR" sz="2000" kern="0" dirty="0">
              <a:latin typeface="Arial Narrow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fr-FR" sz="2000" kern="0" dirty="0" smtClean="0">
                <a:latin typeface="Arial Narrow" pitchFamily="34" charset="0"/>
              </a:rPr>
              <a:t>Pour </a:t>
            </a:r>
            <a:r>
              <a:rPr lang="fr-FR" sz="2000" kern="0" dirty="0">
                <a:latin typeface="Arial Narrow" pitchFamily="34" charset="0"/>
              </a:rPr>
              <a:t>tout symbole </a:t>
            </a:r>
            <a:r>
              <a:rPr lang="fr-FR" sz="2000" kern="0" dirty="0">
                <a:latin typeface="Arial Narrow" pitchFamily="34" charset="0"/>
                <a:sym typeface="Symbol"/>
              </a:rPr>
              <a:t>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kern="0" dirty="0">
                <a:latin typeface="Bookman Old Style" pitchFamily="18" charset="0"/>
                <a:sym typeface="Symbol"/>
              </a:rPr>
              <a:t></a:t>
            </a:r>
            <a:r>
              <a:rPr lang="fr-FR" sz="2000" kern="0" dirty="0">
                <a:latin typeface="Arial Narrow" pitchFamily="34" charset="0"/>
              </a:rPr>
              <a:t> </a:t>
            </a:r>
            <a:r>
              <a:rPr lang="fr-FR" sz="2000" dirty="0" smtClean="0">
                <a:latin typeface="Arial Narrow" pitchFamily="34" charset="0"/>
                <a:sym typeface="Symbol"/>
              </a:rPr>
              <a:t></a:t>
            </a:r>
            <a:r>
              <a:rPr lang="fr-FR" sz="2000" kern="0" dirty="0" smtClean="0">
                <a:latin typeface="Arial Narrow" pitchFamily="34" charset="0"/>
              </a:rPr>
              <a:t>, </a:t>
            </a:r>
            <a:r>
              <a:rPr lang="fr-FR" sz="2000" kern="0" dirty="0">
                <a:latin typeface="Arial Narrow" pitchFamily="34" charset="0"/>
              </a:rPr>
              <a:t>|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>
                <a:latin typeface="Arial Narrow" pitchFamily="34" charset="0"/>
              </a:rPr>
              <a:t>|</a:t>
            </a:r>
            <a:r>
              <a:rPr lang="fr-FR" sz="2000" i="1" kern="0" baseline="-25000" dirty="0">
                <a:latin typeface="Arial Narrow" pitchFamily="34" charset="0"/>
                <a:sym typeface="Symbol"/>
              </a:rPr>
              <a:t></a:t>
            </a:r>
            <a:r>
              <a:rPr lang="fr-FR" sz="2000" kern="0" dirty="0">
                <a:latin typeface="Arial Narrow" pitchFamily="34" charset="0"/>
              </a:rPr>
              <a:t> le nombre d’occurrences du symbole </a:t>
            </a:r>
            <a:r>
              <a:rPr lang="fr-FR" sz="2000" kern="0" dirty="0">
                <a:latin typeface="Arial Narrow" pitchFamily="34" charset="0"/>
                <a:sym typeface="Symbol"/>
              </a:rPr>
              <a:t></a:t>
            </a:r>
            <a:r>
              <a:rPr lang="fr-FR" sz="2000" kern="0" dirty="0">
                <a:latin typeface="Arial Narrow" pitchFamily="34" charset="0"/>
              </a:rPr>
              <a:t> dans </a:t>
            </a:r>
            <a:r>
              <a:rPr lang="fr-FR" sz="2000" i="1" kern="0" dirty="0">
                <a:latin typeface="Book Antiqua" pitchFamily="18" charset="0"/>
              </a:rPr>
              <a:t>w</a:t>
            </a:r>
            <a:r>
              <a:rPr lang="fr-FR" sz="2000" kern="0" dirty="0" smtClean="0">
                <a:latin typeface="Arial Narrow" pitchFamily="34" charset="0"/>
              </a:rPr>
              <a:t>.</a:t>
            </a:r>
            <a:endParaRPr lang="fr-FR" sz="2000" kern="0" dirty="0">
              <a:latin typeface="Arial Narrow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85DFA-0DCE-42AF-AA3C-B376B04D27A8}" type="slidenum">
              <a:rPr lang="fr-FR" altLang="en-US" smtClean="0"/>
              <a:pPr>
                <a:defRPr/>
              </a:pPr>
              <a:t>9</a:t>
            </a:fld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Felix Titli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6092</TotalTime>
  <Words>927</Words>
  <Application>Microsoft Office PowerPoint</Application>
  <PresentationFormat>Affichage à l'écran (4:3)</PresentationFormat>
  <Paragraphs>131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Book Antiqua</vt:lpstr>
      <vt:lpstr>Bookman Old Style</vt:lpstr>
      <vt:lpstr>Copperplate Gothic Light</vt:lpstr>
      <vt:lpstr>Felix Titling</vt:lpstr>
      <vt:lpstr>Mathematica1</vt:lpstr>
      <vt:lpstr>Palatino Linotype</vt:lpstr>
      <vt:lpstr>Perpetua Titling MT</vt:lpstr>
      <vt:lpstr>Symbol</vt:lpstr>
      <vt:lpstr>Utsaah</vt:lpstr>
      <vt:lpstr>Wingdings</vt:lpstr>
      <vt:lpstr>Network</vt:lpstr>
      <vt:lpstr>Théorie des langages et des automates </vt:lpstr>
      <vt:lpstr>Définitions - Alphabet</vt:lpstr>
      <vt:lpstr>Définitions - Mots</vt:lpstr>
      <vt:lpstr>Définitions - Mots</vt:lpstr>
      <vt:lpstr>Définitions - Mots</vt:lpstr>
      <vt:lpstr>Définitions - Mots</vt:lpstr>
      <vt:lpstr>Définitions – Mots</vt:lpstr>
      <vt:lpstr>Définitions – Mots </vt:lpstr>
      <vt:lpstr>Définitions – Mots</vt:lpstr>
      <vt:lpstr>Définitions - Mots</vt:lpstr>
      <vt:lpstr>Définitions - Langage</vt:lpstr>
      <vt:lpstr>Opérations sur les langages</vt:lpstr>
      <vt:lpstr>Opérations sur les langages</vt:lpstr>
      <vt:lpstr>Opérations sur les langages: Exemples</vt:lpstr>
    </vt:vector>
  </TitlesOfParts>
  <Company>****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et Techniques des Compilateurs</dc:title>
  <dc:creator>****</dc:creator>
  <cp:lastModifiedBy>nadaghanem</cp:lastModifiedBy>
  <cp:revision>289</cp:revision>
  <dcterms:created xsi:type="dcterms:W3CDTF">2010-01-17T20:13:33Z</dcterms:created>
  <dcterms:modified xsi:type="dcterms:W3CDTF">2018-03-03T19:16:13Z</dcterms:modified>
</cp:coreProperties>
</file>