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2F11D-89F8-4CCD-A1A2-CDDCD169910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37E53-6304-4B5E-B18C-0F65CF702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0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1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8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4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2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1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ABA8-89A7-41FD-BDD7-41A84BC8951D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59E81-5ED2-4C81-815A-6C318BF617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3024335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 smtClean="0">
                <a:solidFill>
                  <a:srgbClr val="0070C0"/>
                </a:solidFill>
              </a:rPr>
              <a:t>28-10-2019</a:t>
            </a:r>
            <a:r>
              <a:rPr lang="en-US" sz="3200" dirty="0" smtClean="0"/>
              <a:t>   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Chemistry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Topic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Concentration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Formulas</a:t>
            </a:r>
            <a:br>
              <a:rPr lang="en-US" u="sng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their Calculations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764704"/>
            <a:ext cx="7920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Lesson Objectives</a:t>
            </a:r>
            <a:r>
              <a:rPr 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: </a:t>
            </a:r>
          </a:p>
          <a:p>
            <a:endParaRPr lang="en-US" sz="3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At the end of the lesson, students will be able to;</a:t>
            </a:r>
          </a:p>
          <a:p>
            <a:r>
              <a:rPr lang="en-US" sz="3200" dirty="0" smtClean="0">
                <a:latin typeface="+mj-lt"/>
              </a:rPr>
              <a:t>i) Differentiate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concentrated</a:t>
            </a:r>
            <a:r>
              <a:rPr lang="en-US" sz="3200" dirty="0" smtClean="0">
                <a:latin typeface="+mj-lt"/>
              </a:rPr>
              <a:t>  and </a:t>
            </a:r>
            <a:r>
              <a:rPr lang="en-US" sz="3200" dirty="0" smtClean="0">
                <a:solidFill>
                  <a:srgbClr val="FF0000"/>
                </a:solidFill>
                <a:latin typeface="+mj-lt"/>
              </a:rPr>
              <a:t>diluted </a:t>
            </a:r>
            <a:r>
              <a:rPr lang="en-US" sz="3200" dirty="0" smtClean="0">
                <a:latin typeface="+mj-lt"/>
              </a:rPr>
              <a:t>solutions.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sz="3200" dirty="0" smtClean="0">
                <a:latin typeface="+mj-lt"/>
              </a:rPr>
              <a:t>ii) Explain molar concentration and mass concentration in their own words.</a:t>
            </a:r>
          </a:p>
          <a:p>
            <a:r>
              <a:rPr lang="en-US" sz="3200" dirty="0" smtClean="0">
                <a:latin typeface="+mj-lt"/>
              </a:rPr>
              <a:t>iii) Solve calculations relating to molar concentration and mass concentration.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1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pPr algn="l"/>
            <a:r>
              <a:rPr lang="en-US" b="0" u="sng" dirty="0" smtClean="0">
                <a:solidFill>
                  <a:schemeClr val="accent1">
                    <a:lumMod val="75000"/>
                  </a:schemeClr>
                </a:solidFill>
              </a:rPr>
              <a:t>Key  vocabulary words</a:t>
            </a:r>
            <a:r>
              <a:rPr lang="en-US" b="0" dirty="0" smtClean="0"/>
              <a:t>: Solvent, solute, solution, molecular mass, 1dm</a:t>
            </a:r>
            <a:r>
              <a:rPr lang="en-US" b="0" baseline="30000" dirty="0" smtClean="0"/>
              <a:t>3</a:t>
            </a:r>
            <a:r>
              <a:rPr lang="en-US" b="0" dirty="0" smtClean="0"/>
              <a:t> </a:t>
            </a:r>
            <a:r>
              <a:rPr lang="en-US" b="0" dirty="0" err="1" smtClean="0"/>
              <a:t>e.t.c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812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u="sng" dirty="0" smtClean="0">
                <a:solidFill>
                  <a:schemeClr val="accent1"/>
                </a:solidFill>
              </a:rPr>
              <a:t>Content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Concentration of solutions can be expressed  in two ways;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Mass concentration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Molar concentration (molarity)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efinitions: </a:t>
            </a:r>
          </a:p>
          <a:p>
            <a:pPr marL="0" indent="0">
              <a:buNone/>
            </a:pPr>
            <a:r>
              <a:rPr lang="en-US" b="1" u="sng" dirty="0" smtClean="0">
                <a:latin typeface="+mj-lt"/>
              </a:rPr>
              <a:t>Mass concentration</a:t>
            </a:r>
            <a:r>
              <a:rPr lang="en-US" dirty="0" smtClean="0">
                <a:latin typeface="+mj-lt"/>
              </a:rPr>
              <a:t>: Is the amount of substance expressed in grams(g)  that is dissolved in 1dm</a:t>
            </a:r>
            <a:r>
              <a:rPr lang="en-US" sz="1800" b="1" baseline="30000" dirty="0" smtClean="0">
                <a:latin typeface="+mj-lt"/>
              </a:rPr>
              <a:t>3</a:t>
            </a:r>
            <a:r>
              <a:rPr lang="en-US" sz="1800" b="1" dirty="0" smtClean="0">
                <a:latin typeface="+mj-lt"/>
              </a:rPr>
              <a:t>  </a:t>
            </a:r>
            <a:r>
              <a:rPr lang="en-US" dirty="0" smtClean="0">
                <a:latin typeface="+mj-lt"/>
              </a:rPr>
              <a:t>of solvent</a:t>
            </a:r>
            <a:r>
              <a:rPr lang="en-US" sz="1800" b="1" baseline="30000" dirty="0" smtClean="0">
                <a:latin typeface="+mj-lt"/>
              </a:rPr>
              <a:t>  </a:t>
            </a:r>
            <a:r>
              <a:rPr lang="en-US" b="1" baseline="30000" dirty="0" smtClean="0">
                <a:latin typeface="+mj-lt"/>
              </a:rPr>
              <a:t>.</a:t>
            </a:r>
            <a:r>
              <a:rPr lang="en-US" sz="1800" b="1" baseline="30000" dirty="0" smtClean="0">
                <a:latin typeface="+mj-lt"/>
              </a:rPr>
              <a:t>  </a:t>
            </a:r>
          </a:p>
          <a:p>
            <a:pPr marL="0" indent="0">
              <a:buNone/>
            </a:pPr>
            <a:endParaRPr lang="en-US" sz="1800" b="1" baseline="30000" dirty="0">
              <a:latin typeface="+mj-lt"/>
            </a:endParaRPr>
          </a:p>
          <a:p>
            <a:pPr marL="0" indent="0">
              <a:buNone/>
            </a:pPr>
            <a:r>
              <a:rPr lang="en-US" sz="4400" b="1" u="sng" baseline="30000" dirty="0" smtClean="0">
                <a:latin typeface="+mj-lt"/>
              </a:rPr>
              <a:t>Molar concentration </a:t>
            </a:r>
            <a:r>
              <a:rPr lang="en-US" b="1" baseline="30000" dirty="0" smtClean="0">
                <a:latin typeface="+mj-lt"/>
              </a:rPr>
              <a:t>: </a:t>
            </a:r>
            <a:r>
              <a:rPr lang="en-US" sz="4400" baseline="30000" dirty="0" smtClean="0">
                <a:latin typeface="+mj-lt"/>
              </a:rPr>
              <a:t>Is the amount of </a:t>
            </a:r>
            <a:r>
              <a:rPr lang="en-US" sz="4800" baseline="30000" dirty="0" smtClean="0">
                <a:latin typeface="+mj-lt"/>
              </a:rPr>
              <a:t>substance</a:t>
            </a:r>
            <a:r>
              <a:rPr lang="en-US" sz="4400" baseline="30000" dirty="0" smtClean="0">
                <a:latin typeface="+mj-lt"/>
              </a:rPr>
              <a:t> expressed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baseline="30000" dirty="0" smtClean="0">
                <a:latin typeface="+mj-lt"/>
              </a:rPr>
              <a:t> in moles (</a:t>
            </a:r>
            <a:r>
              <a:rPr lang="en-US" sz="4400" baseline="30000" dirty="0" err="1" smtClean="0">
                <a:latin typeface="+mj-lt"/>
              </a:rPr>
              <a:t>mol</a:t>
            </a:r>
            <a:r>
              <a:rPr lang="en-US" sz="4400" baseline="30000" dirty="0" smtClean="0">
                <a:latin typeface="+mj-lt"/>
              </a:rPr>
              <a:t>) that is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3800" dirty="0" smtClean="0">
                <a:latin typeface="+mj-lt"/>
              </a:rPr>
              <a:t>dissolved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4400" baseline="30000" dirty="0" smtClean="0">
                <a:latin typeface="+mj-lt"/>
              </a:rPr>
              <a:t>in 1dm3</a:t>
            </a:r>
            <a:r>
              <a:rPr lang="en-US" sz="4400" dirty="0" smtClean="0">
                <a:latin typeface="+mj-lt"/>
              </a:rPr>
              <a:t> </a:t>
            </a:r>
            <a:r>
              <a:rPr lang="en-US" sz="3800" dirty="0" smtClean="0">
                <a:latin typeface="+mj-lt"/>
              </a:rPr>
              <a:t>of solvent</a:t>
            </a:r>
            <a:r>
              <a:rPr lang="en-US" sz="4400" dirty="0" smtClean="0">
                <a:latin typeface="+mj-lt"/>
              </a:rPr>
              <a:t>.</a:t>
            </a:r>
            <a:endParaRPr lang="en-US" sz="4400" b="1" baseline="30000" dirty="0" smtClean="0">
              <a:latin typeface="+mj-lt"/>
            </a:endParaRPr>
          </a:p>
          <a:p>
            <a:pPr marL="0" indent="0">
              <a:buNone/>
            </a:pPr>
            <a:endParaRPr lang="en-US" sz="3600" baseline="30000" dirty="0" smtClean="0">
              <a:latin typeface="+mj-lt"/>
            </a:endParaRPr>
          </a:p>
          <a:p>
            <a:pPr marL="0" indent="0">
              <a:buNone/>
            </a:pPr>
            <a:endParaRPr lang="en-US" sz="1800" b="1" baseline="30000" dirty="0" smtClean="0"/>
          </a:p>
          <a:p>
            <a:pPr marL="0" indent="0">
              <a:buNone/>
            </a:pPr>
            <a:endParaRPr lang="en-US" b="1" baseline="30000" dirty="0" smtClean="0"/>
          </a:p>
          <a:p>
            <a:pPr marL="0" indent="0">
              <a:buNone/>
            </a:pPr>
            <a:endParaRPr lang="en-US" sz="1800" b="1" baseline="30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1"/>
                </a:solidFill>
              </a:rPr>
              <a:t>Formulas</a:t>
            </a:r>
            <a:br>
              <a:rPr lang="en-US" u="sng" dirty="0" smtClean="0">
                <a:solidFill>
                  <a:schemeClr val="accent1"/>
                </a:solidFill>
              </a:rPr>
            </a:b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328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dirty="0" smtClean="0"/>
              <a:t>Mathematical Expression for both definitions;</a:t>
            </a:r>
          </a:p>
          <a:p>
            <a:pPr marL="0" indent="0">
              <a:buNone/>
            </a:pPr>
            <a:endParaRPr lang="en-US" sz="46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Mass concentration = </a:t>
            </a:r>
            <a:r>
              <a:rPr lang="en-US" sz="5100" u="sng" dirty="0" smtClean="0"/>
              <a:t>given mass(g)</a:t>
            </a:r>
          </a:p>
          <a:p>
            <a:pPr marL="0" indent="0">
              <a:buNone/>
            </a:pPr>
            <a:r>
              <a:rPr lang="en-US" sz="5100" dirty="0" smtClean="0"/>
              <a:t>                                         volume (dm</a:t>
            </a:r>
            <a:r>
              <a:rPr lang="en-US" sz="5100" baseline="30000" dirty="0" smtClean="0"/>
              <a:t>3</a:t>
            </a:r>
            <a:r>
              <a:rPr lang="en-US" sz="5100" dirty="0" smtClean="0"/>
              <a:t> )</a:t>
            </a: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5100" dirty="0" smtClean="0"/>
              <a:t>Molar concentration =  </a:t>
            </a:r>
            <a:r>
              <a:rPr lang="en-US" sz="5100" u="sng" dirty="0" smtClean="0"/>
              <a:t>Moles (mol)</a:t>
            </a:r>
          </a:p>
          <a:p>
            <a:pPr marL="0" indent="0">
              <a:buNone/>
            </a:pPr>
            <a:r>
              <a:rPr lang="en-US" sz="5100" dirty="0" smtClean="0"/>
              <a:t>                                         volume </a:t>
            </a:r>
            <a:r>
              <a:rPr lang="en-US" sz="5100" dirty="0"/>
              <a:t>(</a:t>
            </a:r>
            <a:r>
              <a:rPr lang="en-US" sz="5100" dirty="0" smtClean="0"/>
              <a:t>dm</a:t>
            </a:r>
            <a:r>
              <a:rPr lang="en-US" sz="5100" baseline="30000" dirty="0" smtClean="0"/>
              <a:t>3</a:t>
            </a:r>
            <a:r>
              <a:rPr lang="en-US" sz="5100" dirty="0" smtClean="0"/>
              <a:t>)</a:t>
            </a:r>
          </a:p>
          <a:p>
            <a:pPr marL="0" indent="0">
              <a:buNone/>
            </a:pPr>
            <a:endParaRPr lang="en-US" sz="51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u="sng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Lastly,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Molar Concentration= </a:t>
            </a:r>
            <a:r>
              <a:rPr lang="en-US" u="sng" dirty="0" smtClean="0"/>
              <a:t>Mass Concentration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Molecular Mass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1000cm</a:t>
            </a:r>
            <a:r>
              <a:rPr lang="en-US" baseline="30000" dirty="0" smtClean="0"/>
              <a:t>3</a:t>
            </a:r>
            <a:r>
              <a:rPr lang="en-US" dirty="0" smtClean="0"/>
              <a:t>  = 1dm</a:t>
            </a:r>
            <a:r>
              <a:rPr lang="en-US" baseline="30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1538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Calculations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latin typeface="+mj-lt"/>
              </a:rPr>
              <a:t>Example 1</a:t>
            </a:r>
            <a:r>
              <a:rPr lang="en-US" dirty="0" smtClean="0">
                <a:latin typeface="+mj-lt"/>
              </a:rPr>
              <a:t>: What is the molar concentration if 2moles of solute  is dissolved in 2dm</a:t>
            </a:r>
            <a:r>
              <a:rPr lang="en-US" baseline="30000" dirty="0" smtClean="0">
                <a:latin typeface="+mj-lt"/>
              </a:rPr>
              <a:t>3 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  of solvent 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+mj-lt"/>
              </a:rPr>
              <a:t>Answer: 1mol/</a:t>
            </a:r>
            <a:r>
              <a:rPr lang="en-US" dirty="0" smtClean="0">
                <a:solidFill>
                  <a:srgbClr val="FF0000"/>
                </a:solidFill>
              </a:rPr>
              <a:t>dm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endParaRPr lang="en-US" baseline="30000" dirty="0">
              <a:solidFill>
                <a:srgbClr val="FF0000"/>
              </a:solidFill>
            </a:endParaRPr>
          </a:p>
          <a:p>
            <a:r>
              <a:rPr lang="en-US" sz="4800" u="sng" baseline="30000" dirty="0" smtClean="0">
                <a:latin typeface="+mj-lt"/>
              </a:rPr>
              <a:t>Example 2 </a:t>
            </a:r>
            <a:r>
              <a:rPr lang="en-US" sz="4800" baseline="30000" dirty="0" smtClean="0">
                <a:latin typeface="+mj-lt"/>
              </a:rPr>
              <a:t>: What mass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baseline="30000" dirty="0" smtClean="0">
                <a:latin typeface="+mj-lt"/>
              </a:rPr>
              <a:t>of solute will be needed to prepare 10g/</a:t>
            </a:r>
            <a:r>
              <a:rPr lang="en-US" sz="4800" baseline="30000" dirty="0" smtClean="0"/>
              <a:t>dm</a:t>
            </a:r>
            <a:r>
              <a:rPr lang="en-US" sz="4800" baseline="30000" dirty="0"/>
              <a:t>3 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baseline="30000" dirty="0" smtClean="0">
                <a:latin typeface="+mj-lt"/>
              </a:rPr>
              <a:t>in</a:t>
            </a:r>
            <a:r>
              <a:rPr lang="en-US" sz="4800" dirty="0">
                <a:latin typeface="+mj-lt"/>
              </a:rPr>
              <a:t> </a:t>
            </a:r>
            <a:r>
              <a:rPr lang="en-US" sz="4800" baseline="30000" dirty="0" smtClean="0">
                <a:latin typeface="+mj-lt"/>
              </a:rPr>
              <a:t>250cm3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baseline="30000" dirty="0" smtClean="0">
                <a:latin typeface="+mj-lt"/>
              </a:rPr>
              <a:t>of</a:t>
            </a:r>
            <a:r>
              <a:rPr lang="en-US" sz="4800" dirty="0" smtClean="0">
                <a:latin typeface="+mj-lt"/>
              </a:rPr>
              <a:t> </a:t>
            </a:r>
            <a:r>
              <a:rPr lang="en-US" sz="4800" baseline="30000" dirty="0" smtClean="0">
                <a:latin typeface="+mj-lt"/>
              </a:rPr>
              <a:t>solvent?</a:t>
            </a:r>
          </a:p>
          <a:p>
            <a:pPr marL="0" indent="0">
              <a:buNone/>
            </a:pPr>
            <a:r>
              <a:rPr lang="en-US" sz="3600" baseline="30000" dirty="0" smtClean="0">
                <a:solidFill>
                  <a:srgbClr val="FF0000"/>
                </a:solidFill>
                <a:latin typeface="+mj-lt"/>
              </a:rPr>
              <a:t>Answer: 2.5g.</a:t>
            </a:r>
          </a:p>
          <a:p>
            <a:pPr marL="0" indent="0">
              <a:buNone/>
            </a:pPr>
            <a:endParaRPr lang="en-US" sz="3600" baseline="30000" dirty="0">
              <a:latin typeface="+mj-lt"/>
            </a:endParaRPr>
          </a:p>
          <a:p>
            <a:pPr marL="0" indent="0">
              <a:buNone/>
            </a:pPr>
            <a:endParaRPr lang="en-US" sz="3600" baseline="30000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dirty="0" smtClean="0"/>
              <a:t>Example 3: If 2g of trioxocarbonate (iv) is dissolve in 250cm</a:t>
            </a:r>
            <a:r>
              <a:rPr lang="en-US" baseline="30000" dirty="0" smtClean="0"/>
              <a:t>3</a:t>
            </a:r>
            <a:r>
              <a:rPr lang="en-US" dirty="0" smtClean="0"/>
              <a:t> of distilled water. Calculate the;</a:t>
            </a:r>
          </a:p>
          <a:p>
            <a:pPr marL="0" indent="0">
              <a:buNone/>
            </a:pPr>
            <a:r>
              <a:rPr lang="en-US" dirty="0" smtClean="0"/>
              <a:t>     (Na= 22.99, C= 12.011, O= 15.999)</a:t>
            </a:r>
          </a:p>
          <a:p>
            <a:r>
              <a:rPr lang="en-US" dirty="0" smtClean="0"/>
              <a:t>i) mass concentration</a:t>
            </a:r>
          </a:p>
          <a:p>
            <a:r>
              <a:rPr lang="en-US" dirty="0" smtClean="0"/>
              <a:t>Ii) molar concentration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Answer : (i) 8g/dm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(ii) 0.075mol/dm</a:t>
            </a:r>
            <a:r>
              <a:rPr lang="en-US" baseline="30000" dirty="0" smtClean="0">
                <a:solidFill>
                  <a:srgbClr val="FF0000"/>
                </a:solidFill>
              </a:rPr>
              <a:t>3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25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F0"/>
                </a:solidFill>
                <a:latin typeface="+mj-lt"/>
              </a:rPr>
              <a:t>Thank you all.</a:t>
            </a:r>
            <a:endParaRPr lang="en-US" sz="66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1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369</TotalTime>
  <Words>284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28-10-2019    Chemistry Topic: Concentration Formulas               and their Calculations. </vt:lpstr>
      <vt:lpstr>PowerPoint Presentation</vt:lpstr>
      <vt:lpstr>Key  vocabulary words: Solvent, solute, solution, molecular mass, 1dm3 e.t.c.</vt:lpstr>
      <vt:lpstr>Content: </vt:lpstr>
      <vt:lpstr>Formulas </vt:lpstr>
      <vt:lpstr>PowerPoint Presentation</vt:lpstr>
      <vt:lpstr>Calculations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Topic: Concentration Formula</dc:title>
  <dc:creator>mr ishola</dc:creator>
  <cp:lastModifiedBy>mr ishola</cp:lastModifiedBy>
  <cp:revision>37</cp:revision>
  <dcterms:created xsi:type="dcterms:W3CDTF">2019-09-26T23:02:27Z</dcterms:created>
  <dcterms:modified xsi:type="dcterms:W3CDTF">2019-10-29T21:54:10Z</dcterms:modified>
</cp:coreProperties>
</file>