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81" r:id="rId4"/>
    <p:sldId id="282" r:id="rId5"/>
    <p:sldId id="283" r:id="rId6"/>
    <p:sldId id="296" r:id="rId7"/>
    <p:sldId id="257" r:id="rId8"/>
    <p:sldId id="308" r:id="rId9"/>
    <p:sldId id="309" r:id="rId10"/>
    <p:sldId id="302" r:id="rId11"/>
    <p:sldId id="299" r:id="rId12"/>
    <p:sldId id="258" r:id="rId13"/>
    <p:sldId id="294" r:id="rId14"/>
    <p:sldId id="259" r:id="rId15"/>
    <p:sldId id="260" r:id="rId16"/>
    <p:sldId id="261" r:id="rId17"/>
    <p:sldId id="262" r:id="rId18"/>
    <p:sldId id="300" r:id="rId19"/>
    <p:sldId id="301" r:id="rId20"/>
    <p:sldId id="306" r:id="rId21"/>
    <p:sldId id="303" r:id="rId22"/>
    <p:sldId id="307" r:id="rId23"/>
    <p:sldId id="263" r:id="rId24"/>
    <p:sldId id="264" r:id="rId25"/>
    <p:sldId id="265" r:id="rId26"/>
    <p:sldId id="304" r:id="rId27"/>
    <p:sldId id="267" r:id="rId28"/>
    <p:sldId id="269" r:id="rId29"/>
    <p:sldId id="268" r:id="rId30"/>
    <p:sldId id="287" r:id="rId31"/>
    <p:sldId id="270" r:id="rId32"/>
    <p:sldId id="271" r:id="rId33"/>
    <p:sldId id="273" r:id="rId34"/>
    <p:sldId id="274" r:id="rId35"/>
    <p:sldId id="288" r:id="rId36"/>
    <p:sldId id="275" r:id="rId37"/>
    <p:sldId id="276" r:id="rId38"/>
    <p:sldId id="277" r:id="rId39"/>
    <p:sldId id="278" r:id="rId40"/>
    <p:sldId id="279" r:id="rId41"/>
    <p:sldId id="285" r:id="rId42"/>
    <p:sldId id="280" r:id="rId43"/>
    <p:sldId id="297" r:id="rId44"/>
    <p:sldId id="286" r:id="rId45"/>
    <p:sldId id="290" r:id="rId46"/>
    <p:sldId id="291" r:id="rId47"/>
    <p:sldId id="305" r:id="rId48"/>
    <p:sldId id="293" r:id="rId49"/>
    <p:sldId id="292"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2" d="100"/>
          <a:sy n="82" d="100"/>
        </p:scale>
        <p:origin x="10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F793309-FD05-4F6C-AC8B-AF5909E9C367}" type="datetimeFigureOut">
              <a:rPr lang="fr-FR" smtClean="0"/>
              <a:t>03/12/2021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57114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793309-FD05-4F6C-AC8B-AF5909E9C367}" type="datetimeFigureOut">
              <a:rPr lang="fr-FR" smtClean="0"/>
              <a:t>03/12/2021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395361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793309-FD05-4F6C-AC8B-AF5909E9C367}" type="datetimeFigureOut">
              <a:rPr lang="fr-FR" smtClean="0"/>
              <a:t>03/12/2021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226133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793309-FD05-4F6C-AC8B-AF5909E9C367}" type="datetimeFigureOut">
              <a:rPr lang="fr-FR" smtClean="0"/>
              <a:t>03/12/2021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325013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F793309-FD05-4F6C-AC8B-AF5909E9C367}" type="datetimeFigureOut">
              <a:rPr lang="fr-FR" smtClean="0"/>
              <a:t>03/12/2021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372678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F793309-FD05-4F6C-AC8B-AF5909E9C367}" type="datetimeFigureOut">
              <a:rPr lang="fr-FR" smtClean="0"/>
              <a:t>03/12/2021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13505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F793309-FD05-4F6C-AC8B-AF5909E9C367}" type="datetimeFigureOut">
              <a:rPr lang="fr-FR" smtClean="0"/>
              <a:t>03/12/2021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64857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F793309-FD05-4F6C-AC8B-AF5909E9C367}" type="datetimeFigureOut">
              <a:rPr lang="fr-FR" smtClean="0"/>
              <a:t>03/12/2021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13169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F793309-FD05-4F6C-AC8B-AF5909E9C367}" type="datetimeFigureOut">
              <a:rPr lang="fr-FR" smtClean="0"/>
              <a:t>03/12/2021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162804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F793309-FD05-4F6C-AC8B-AF5909E9C367}" type="datetimeFigureOut">
              <a:rPr lang="fr-FR" smtClean="0"/>
              <a:t>03/12/2021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319752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F793309-FD05-4F6C-AC8B-AF5909E9C367}" type="datetimeFigureOut">
              <a:rPr lang="fr-FR" smtClean="0"/>
              <a:t>03/12/2021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210D458-4AAC-46FC-A3C9-50A88CCDA0C3}" type="slidenum">
              <a:rPr lang="fr-FR" smtClean="0"/>
              <a:t>‹N°›</a:t>
            </a:fld>
            <a:endParaRPr lang="fr-FR"/>
          </a:p>
        </p:txBody>
      </p:sp>
    </p:spTree>
    <p:extLst>
      <p:ext uri="{BB962C8B-B14F-4D97-AF65-F5344CB8AC3E}">
        <p14:creationId xmlns:p14="http://schemas.microsoft.com/office/powerpoint/2010/main" val="215551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93309-FD05-4F6C-AC8B-AF5909E9C367}" type="datetimeFigureOut">
              <a:rPr lang="fr-FR" smtClean="0"/>
              <a:t>03/12/2021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0D458-4AAC-46FC-A3C9-50A88CCDA0C3}" type="slidenum">
              <a:rPr lang="fr-FR" smtClean="0"/>
              <a:t>‹N°›</a:t>
            </a:fld>
            <a:endParaRPr lang="fr-FR"/>
          </a:p>
        </p:txBody>
      </p:sp>
    </p:spTree>
    <p:extLst>
      <p:ext uri="{BB962C8B-B14F-4D97-AF65-F5344CB8AC3E}">
        <p14:creationId xmlns:p14="http://schemas.microsoft.com/office/powerpoint/2010/main" val="278873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fr-fr/azure/machine-learning/studio-module-reference/errors/error-0069" TargetMode="External"/><Relationship Id="rId2" Type="http://schemas.openxmlformats.org/officeDocument/2006/relationships/hyperlink" Target="https://docs.microsoft.com/fr-fr/azure/machine-learning/studio-module-reference/errors/error-0003"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medium.com/microsoftazure/automated-and-interpretable-machine-learning-d07975741298" TargetMode="External"/><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4" Type="http://schemas.openxmlformats.org/officeDocument/2006/relationships/image" Target="../media/image87.png"/></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 Id="rId4" Type="http://schemas.openxmlformats.org/officeDocument/2006/relationships/image" Target="../media/image9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solidFill>
                  <a:srgbClr val="FF0000"/>
                </a:solidFill>
              </a:rPr>
              <a:t>DP-100 </a:t>
            </a:r>
            <a:r>
              <a:rPr lang="fr-FR" b="1" dirty="0" err="1" smtClean="0">
                <a:solidFill>
                  <a:srgbClr val="FF0000"/>
                </a:solidFill>
              </a:rPr>
              <a:t>Coverage</a:t>
            </a:r>
            <a:r>
              <a:rPr lang="fr-FR" b="1" dirty="0" smtClean="0">
                <a:solidFill>
                  <a:srgbClr val="FF0000"/>
                </a:solidFill>
              </a:rPr>
              <a:t> Exam</a:t>
            </a:r>
            <a:endParaRPr lang="fr-FR" b="1" dirty="0">
              <a:solidFill>
                <a:srgbClr val="FF0000"/>
              </a:solidFill>
            </a:endParaRPr>
          </a:p>
        </p:txBody>
      </p:sp>
    </p:spTree>
    <p:extLst>
      <p:ext uri="{BB962C8B-B14F-4D97-AF65-F5344CB8AC3E}">
        <p14:creationId xmlns:p14="http://schemas.microsoft.com/office/powerpoint/2010/main" val="376998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744"/>
            <a:ext cx="11352628" cy="861774"/>
          </a:xfrm>
          <a:prstGeom prst="rect">
            <a:avLst/>
          </a:prstGeom>
          <a:noFill/>
        </p:spPr>
        <p:txBody>
          <a:bodyPr wrap="square" rtlCol="0">
            <a:spAutoFit/>
          </a:bodyPr>
          <a:lstStyle/>
          <a:p>
            <a:r>
              <a:rPr lang="fr-FR" sz="3200" b="1" dirty="0" smtClean="0">
                <a:solidFill>
                  <a:srgbClr val="FF0000"/>
                </a:solidFill>
              </a:rPr>
              <a:t>SQL Transformation </a:t>
            </a:r>
          </a:p>
          <a:p>
            <a:endParaRPr lang="fr-FR" dirty="0"/>
          </a:p>
        </p:txBody>
      </p:sp>
      <p:sp>
        <p:nvSpPr>
          <p:cNvPr id="3" name="Rectangle 2"/>
          <p:cNvSpPr/>
          <p:nvPr/>
        </p:nvSpPr>
        <p:spPr>
          <a:xfrm>
            <a:off x="93785" y="738745"/>
            <a:ext cx="11523785" cy="3785652"/>
          </a:xfrm>
          <a:prstGeom prst="rect">
            <a:avLst/>
          </a:prstGeom>
        </p:spPr>
        <p:txBody>
          <a:bodyPr wrap="square">
            <a:spAutoFit/>
          </a:bodyPr>
          <a:lstStyle/>
          <a:p>
            <a:pPr marL="285750" indent="-285750">
              <a:buFont typeface="Arial" panose="020B0604020202020204" pitchFamily="34" charset="0"/>
              <a:buChar char="•"/>
            </a:pPr>
            <a:r>
              <a:rPr lang="en-US" sz="1600" dirty="0"/>
              <a:t>SQLite uses dynamic typing for values, rather than assigning a type to a column as in most relational database systems. It is weakly typed, and allows implicit type conversion</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LEFT OUTER JOIN is implemented, but not RIGHT OUTER JOIN or FULL OUTER JOIN</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can use RENAME TABLE and ADD COLUMN statements with the ALTER TABLE command, but other clauses are not supported, including DROP COLUMN, ALTER COLUMN, and ADD CONSTRAINT</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can create a VIEW within SQLite, but thereafter views are read-only. You cannot execute a DELETE, INSERT, or UPDATE statement on a view. However, you can create a trigger that fires on an attempt to DELETE, INSERT, or UPDATE on a view and perform other operations in the body of the trigger</a:t>
            </a:r>
            <a:r>
              <a:rPr lang="en-US" sz="1600" dirty="0" smtClean="0"/>
              <a:t>.</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fr-FR" sz="1600" dirty="0"/>
              <a:t>Si le jeu de données d’entrée n’a pas de noms de colonnes, les noms de colonnes de la table sont créés automatiquement à l’aide de la Convention d’affectation de noms suivante : T1COL1, T1COL2, T1COL3, etc., où les nombres indiquent l’index de chaque colonne dans le jeu de données d’entrée</a:t>
            </a:r>
            <a:endParaRPr lang="fr-FR" sz="1600" dirty="0"/>
          </a:p>
        </p:txBody>
      </p:sp>
      <p:graphicFrame>
        <p:nvGraphicFramePr>
          <p:cNvPr id="2" name="Tableau 1"/>
          <p:cNvGraphicFramePr>
            <a:graphicFrameLocks noGrp="1"/>
          </p:cNvGraphicFramePr>
          <p:nvPr>
            <p:extLst>
              <p:ext uri="{D42A27DB-BD31-4B8C-83A1-F6EECF244321}">
                <p14:modId xmlns:p14="http://schemas.microsoft.com/office/powerpoint/2010/main" val="1190357696"/>
              </p:ext>
            </p:extLst>
          </p:nvPr>
        </p:nvGraphicFramePr>
        <p:xfrm>
          <a:off x="185088" y="4865078"/>
          <a:ext cx="11167540" cy="1864175"/>
        </p:xfrm>
        <a:graphic>
          <a:graphicData uri="http://schemas.openxmlformats.org/drawingml/2006/table">
            <a:tbl>
              <a:tblPr/>
              <a:tblGrid>
                <a:gridCol w="5583770"/>
                <a:gridCol w="5583770"/>
              </a:tblGrid>
              <a:tr h="734372">
                <a:tc>
                  <a:txBody>
                    <a:bodyPr/>
                    <a:lstStyle/>
                    <a:p>
                      <a:pPr algn="l" fontAlgn="t"/>
                      <a:r>
                        <a:rPr lang="fr-FR" u="sng" dirty="0">
                          <a:effectLst/>
                        </a:rPr>
                        <a:t>Erreur 0001</a:t>
                      </a:r>
                      <a:endParaRPr lang="fr-FR"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fr-FR" dirty="0">
                          <a:effectLst/>
                        </a:rPr>
                        <a:t>Une exception se produit si une ou plusieurs colonnes spécifiées du jeu de données sont introuvables.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734372">
                <a:tc>
                  <a:txBody>
                    <a:bodyPr/>
                    <a:lstStyle/>
                    <a:p>
                      <a:pPr algn="l" fontAlgn="t"/>
                      <a:r>
                        <a:rPr lang="fr-FR" u="none" strike="noStrike" dirty="0">
                          <a:effectLst/>
                          <a:hlinkClick r:id="rId2"/>
                        </a:rPr>
                        <a:t>Erreur 0003</a:t>
                      </a:r>
                      <a:endParaRPr lang="fr-FR"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fr-FR" dirty="0">
                          <a:effectLst/>
                        </a:rPr>
                        <a:t>Une exception se produit si un ou plusieurs jeux de données d'entrée ont la valeur </a:t>
                      </a:r>
                      <a:r>
                        <a:rPr lang="fr-FR" dirty="0" err="1">
                          <a:effectLst/>
                        </a:rPr>
                        <a:t>Null</a:t>
                      </a:r>
                      <a:r>
                        <a:rPr lang="fr-FR" dirty="0">
                          <a:effectLst/>
                        </a:rPr>
                        <a:t> ou sont vides.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395431">
                <a:tc>
                  <a:txBody>
                    <a:bodyPr/>
                    <a:lstStyle/>
                    <a:p>
                      <a:pPr algn="l" fontAlgn="t"/>
                      <a:r>
                        <a:rPr lang="fr-FR" u="none" strike="noStrike">
                          <a:effectLst/>
                          <a:hlinkClick r:id="rId3"/>
                        </a:rPr>
                        <a:t>Erreur 0069</a:t>
                      </a:r>
                      <a:endParaRPr lang="fr-FR">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fr-FR" dirty="0">
                          <a:effectLst/>
                        </a:rPr>
                        <a:t>Erreur de logique SQL ou base de données manquante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sp>
        <p:nvSpPr>
          <p:cNvPr id="5" name="Rectangle 4"/>
          <p:cNvSpPr/>
          <p:nvPr/>
        </p:nvSpPr>
        <p:spPr>
          <a:xfrm>
            <a:off x="0" y="4495746"/>
            <a:ext cx="1347677" cy="369332"/>
          </a:xfrm>
          <a:prstGeom prst="rect">
            <a:avLst/>
          </a:prstGeom>
        </p:spPr>
        <p:txBody>
          <a:bodyPr wrap="none">
            <a:spAutoFit/>
          </a:bodyPr>
          <a:lstStyle/>
          <a:p>
            <a:r>
              <a:rPr lang="fr-FR" b="1" dirty="0">
                <a:solidFill>
                  <a:srgbClr val="171717"/>
                </a:solidFill>
                <a:latin typeface="Segoe UI" panose="020B0502040204020203" pitchFamily="34" charset="0"/>
              </a:rPr>
              <a:t>Exceptions</a:t>
            </a:r>
            <a:endParaRPr lang="fr-FR" b="1"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532724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744"/>
            <a:ext cx="11352628" cy="861774"/>
          </a:xfrm>
          <a:prstGeom prst="rect">
            <a:avLst/>
          </a:prstGeom>
          <a:noFill/>
        </p:spPr>
        <p:txBody>
          <a:bodyPr wrap="square" rtlCol="0">
            <a:spAutoFit/>
          </a:bodyPr>
          <a:lstStyle/>
          <a:p>
            <a:r>
              <a:rPr lang="fr-FR" sz="3200" b="1" smtClean="0">
                <a:solidFill>
                  <a:srgbClr val="FF0000"/>
                </a:solidFill>
              </a:rPr>
              <a:t>Environment </a:t>
            </a:r>
          </a:p>
          <a:p>
            <a:endParaRPr lang="fr-FR" dirty="0"/>
          </a:p>
        </p:txBody>
      </p:sp>
      <p:sp>
        <p:nvSpPr>
          <p:cNvPr id="5" name="ZoneTexte 4"/>
          <p:cNvSpPr txBox="1"/>
          <p:nvPr/>
        </p:nvSpPr>
        <p:spPr>
          <a:xfrm>
            <a:off x="18703" y="1217524"/>
            <a:ext cx="9899653" cy="1384995"/>
          </a:xfrm>
          <a:prstGeom prst="rect">
            <a:avLst/>
          </a:prstGeom>
          <a:noFill/>
        </p:spPr>
        <p:txBody>
          <a:bodyPr wrap="square" rtlCol="0">
            <a:spAutoFit/>
          </a:bodyPr>
          <a:lstStyle/>
          <a:p>
            <a:r>
              <a:rPr lang="fr-FR" sz="1400" dirty="0" err="1">
                <a:solidFill>
                  <a:srgbClr val="000000"/>
                </a:solidFill>
                <a:latin typeface="Consolas" panose="020B0609020204030204" pitchFamily="49" charset="0"/>
              </a:rPr>
              <a:t>from</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azureml.core</a:t>
            </a:r>
            <a:r>
              <a:rPr lang="fr-FR" sz="1400" dirty="0">
                <a:solidFill>
                  <a:srgbClr val="000000"/>
                </a:solidFill>
                <a:latin typeface="Consolas" panose="020B0609020204030204" pitchFamily="49" charset="0"/>
              </a:rPr>
              <a:t> import </a:t>
            </a:r>
            <a:r>
              <a:rPr lang="fr-FR" sz="1400" dirty="0" err="1">
                <a:solidFill>
                  <a:srgbClr val="000000"/>
                </a:solidFill>
                <a:latin typeface="Consolas" panose="020B0609020204030204" pitchFamily="49" charset="0"/>
              </a:rPr>
              <a:t>Environment</a:t>
            </a:r>
            <a:r>
              <a:rPr lang="fr-FR" sz="1400" dirty="0">
                <a:solidFill>
                  <a:srgbClr val="000000"/>
                </a:solidFill>
                <a:latin typeface="Consolas" panose="020B0609020204030204" pitchFamily="49" charset="0"/>
              </a:rPr>
              <a:t/>
            </a:r>
            <a:br>
              <a:rPr lang="fr-FR" sz="1400" dirty="0">
                <a:solidFill>
                  <a:srgbClr val="000000"/>
                </a:solidFill>
                <a:latin typeface="Consolas" panose="020B0609020204030204" pitchFamily="49" charset="0"/>
              </a:rPr>
            </a:br>
            <a:r>
              <a:rPr lang="fr-FR" sz="1400" dirty="0" err="1">
                <a:solidFill>
                  <a:srgbClr val="000000"/>
                </a:solidFill>
                <a:latin typeface="Consolas" panose="020B0609020204030204" pitchFamily="49" charset="0"/>
              </a:rPr>
              <a:t>env</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Environment.from_conda_specification</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name</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training_environment</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file_path</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conda.yml</a:t>
            </a:r>
            <a:r>
              <a:rPr lang="fr-FR" sz="1400" dirty="0" smtClean="0">
                <a:solidFill>
                  <a:srgbClr val="000000"/>
                </a:solidFill>
                <a:latin typeface="Consolas" panose="020B0609020204030204" pitchFamily="49" charset="0"/>
              </a:rPr>
              <a:t>')</a:t>
            </a:r>
          </a:p>
          <a:p>
            <a:endParaRPr lang="fr-FR"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myenv</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Environment.from_pip_requirements</a:t>
            </a:r>
            <a:r>
              <a:rPr lang="en-US" sz="1400" dirty="0">
                <a:solidFill>
                  <a:srgbClr val="000000"/>
                </a:solidFill>
                <a:latin typeface="Consolas" panose="020B0609020204030204" pitchFamily="49" charset="0"/>
              </a:rPr>
              <a:t>(name = "</a:t>
            </a:r>
            <a:r>
              <a:rPr lang="en-US" sz="1400" dirty="0" err="1">
                <a:solidFill>
                  <a:srgbClr val="000000"/>
                </a:solidFill>
                <a:latin typeface="Consolas" panose="020B0609020204030204" pitchFamily="49" charset="0"/>
              </a:rPr>
              <a:t>myenv</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file_path</a:t>
            </a:r>
            <a:r>
              <a:rPr lang="en-US" sz="1400" dirty="0">
                <a:solidFill>
                  <a:srgbClr val="000000"/>
                </a:solidFill>
                <a:latin typeface="Consolas" panose="020B0609020204030204" pitchFamily="49" charset="0"/>
              </a:rPr>
              <a:t> = "path-to-pip-requirements-file")</a:t>
            </a:r>
            <a:endParaRPr lang="fr-FR" sz="1400" dirty="0">
              <a:solidFill>
                <a:srgbClr val="000000"/>
              </a:solidFill>
              <a:latin typeface="Consolas" panose="020B0609020204030204" pitchFamily="49" charset="0"/>
            </a:endParaRPr>
          </a:p>
        </p:txBody>
      </p:sp>
      <p:sp>
        <p:nvSpPr>
          <p:cNvPr id="6" name="Rectangle 5"/>
          <p:cNvSpPr/>
          <p:nvPr/>
        </p:nvSpPr>
        <p:spPr>
          <a:xfrm>
            <a:off x="0" y="831852"/>
            <a:ext cx="6133410" cy="400110"/>
          </a:xfrm>
          <a:prstGeom prst="rect">
            <a:avLst/>
          </a:prstGeom>
        </p:spPr>
        <p:txBody>
          <a:bodyPr wrap="none">
            <a:spAutoFit/>
          </a:bodyPr>
          <a:lstStyle/>
          <a:p>
            <a:r>
              <a:rPr lang="en-US" sz="2000" b="1" dirty="0">
                <a:solidFill>
                  <a:schemeClr val="accent1">
                    <a:lumMod val="50000"/>
                  </a:schemeClr>
                </a:solidFill>
                <a:latin typeface="Source Sans Pro"/>
              </a:rPr>
              <a:t>Creating an environment from a specification file</a:t>
            </a:r>
            <a:endParaRPr lang="en-US" sz="2000" b="1" i="0" dirty="0">
              <a:solidFill>
                <a:schemeClr val="accent1">
                  <a:lumMod val="50000"/>
                </a:schemeClr>
              </a:solidFill>
              <a:effectLst/>
              <a:latin typeface="Source Sans Pro"/>
            </a:endParaRPr>
          </a:p>
        </p:txBody>
      </p:sp>
      <p:pic>
        <p:nvPicPr>
          <p:cNvPr id="7" name="Image 6"/>
          <p:cNvPicPr>
            <a:picLocks noChangeAspect="1"/>
          </p:cNvPicPr>
          <p:nvPr/>
        </p:nvPicPr>
        <p:blipFill>
          <a:blip r:embed="rId2"/>
          <a:stretch>
            <a:fillRect/>
          </a:stretch>
        </p:blipFill>
        <p:spPr>
          <a:xfrm>
            <a:off x="9448727" y="1005161"/>
            <a:ext cx="2281384" cy="1440387"/>
          </a:xfrm>
          <a:prstGeom prst="rect">
            <a:avLst/>
          </a:prstGeom>
        </p:spPr>
      </p:pic>
      <p:sp>
        <p:nvSpPr>
          <p:cNvPr id="8" name="ZoneTexte 7"/>
          <p:cNvSpPr txBox="1"/>
          <p:nvPr/>
        </p:nvSpPr>
        <p:spPr>
          <a:xfrm>
            <a:off x="9369083" y="655556"/>
            <a:ext cx="1983545" cy="369332"/>
          </a:xfrm>
          <a:prstGeom prst="rect">
            <a:avLst/>
          </a:prstGeom>
          <a:noFill/>
        </p:spPr>
        <p:txBody>
          <a:bodyPr wrap="square" rtlCol="0">
            <a:spAutoFit/>
          </a:bodyPr>
          <a:lstStyle/>
          <a:p>
            <a:r>
              <a:rPr lang="fr-FR" b="1" dirty="0" err="1" smtClean="0">
                <a:solidFill>
                  <a:schemeClr val="accent2"/>
                </a:solidFill>
              </a:rPr>
              <a:t>Conda.yml</a:t>
            </a:r>
            <a:endParaRPr lang="fr-FR" b="1" dirty="0">
              <a:solidFill>
                <a:schemeClr val="accent2"/>
              </a:solidFill>
            </a:endParaRPr>
          </a:p>
        </p:txBody>
      </p:sp>
      <p:sp>
        <p:nvSpPr>
          <p:cNvPr id="9" name="Rectangle 8"/>
          <p:cNvSpPr/>
          <p:nvPr/>
        </p:nvSpPr>
        <p:spPr>
          <a:xfrm>
            <a:off x="0" y="2497901"/>
            <a:ext cx="9303538" cy="400110"/>
          </a:xfrm>
          <a:prstGeom prst="rect">
            <a:avLst/>
          </a:prstGeom>
        </p:spPr>
        <p:txBody>
          <a:bodyPr wrap="square">
            <a:spAutoFit/>
          </a:bodyPr>
          <a:lstStyle/>
          <a:p>
            <a:r>
              <a:rPr lang="en-US" sz="2000" b="1" dirty="0">
                <a:solidFill>
                  <a:schemeClr val="accent1">
                    <a:lumMod val="50000"/>
                  </a:schemeClr>
                </a:solidFill>
                <a:latin typeface="Source Sans Pro"/>
              </a:rPr>
              <a:t>Creating an environment from an existing </a:t>
            </a:r>
            <a:r>
              <a:rPr lang="en-US" sz="2000" b="1" dirty="0" err="1">
                <a:solidFill>
                  <a:schemeClr val="accent1">
                    <a:lumMod val="50000"/>
                  </a:schemeClr>
                </a:solidFill>
                <a:latin typeface="Source Sans Pro"/>
              </a:rPr>
              <a:t>Conda</a:t>
            </a:r>
            <a:r>
              <a:rPr lang="en-US" sz="2000" b="1" dirty="0">
                <a:solidFill>
                  <a:schemeClr val="accent1">
                    <a:lumMod val="50000"/>
                  </a:schemeClr>
                </a:solidFill>
                <a:latin typeface="Source Sans Pro"/>
              </a:rPr>
              <a:t> environment</a:t>
            </a:r>
          </a:p>
        </p:txBody>
      </p:sp>
      <p:sp>
        <p:nvSpPr>
          <p:cNvPr id="10" name="Rectangle 9"/>
          <p:cNvSpPr/>
          <p:nvPr/>
        </p:nvSpPr>
        <p:spPr>
          <a:xfrm>
            <a:off x="18703" y="2900312"/>
            <a:ext cx="11770021" cy="738664"/>
          </a:xfrm>
          <a:prstGeom prst="rect">
            <a:avLst/>
          </a:prstGeom>
        </p:spPr>
        <p:txBody>
          <a:bodyPr wrap="square">
            <a:spAutoFit/>
          </a:bodyPr>
          <a:lstStyle/>
          <a:p>
            <a:r>
              <a:rPr lang="fr-FR" sz="1400" dirty="0" err="1">
                <a:solidFill>
                  <a:srgbClr val="0000FF"/>
                </a:solidFill>
                <a:latin typeface="Consolas" panose="020B0609020204030204" pitchFamily="49" charset="0"/>
              </a:rPr>
              <a:t>from</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azureml.core</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import</a:t>
            </a:r>
            <a:r>
              <a:rPr lang="fr-FR" sz="1400" dirty="0">
                <a:solidFill>
                  <a:srgbClr val="000000"/>
                </a:solidFill>
                <a:latin typeface="Consolas" panose="020B0609020204030204" pitchFamily="49" charset="0"/>
              </a:rPr>
              <a:t> </a:t>
            </a:r>
            <a:r>
              <a:rPr lang="fr-FR" sz="1400" dirty="0" err="1" smtClean="0">
                <a:solidFill>
                  <a:srgbClr val="000000"/>
                </a:solidFill>
                <a:latin typeface="Consolas" panose="020B0609020204030204" pitchFamily="49" charset="0"/>
              </a:rPr>
              <a:t>Environment</a:t>
            </a:r>
            <a:r>
              <a:rPr lang="fr-FR" sz="1400" dirty="0">
                <a:solidFill>
                  <a:srgbClr val="000000"/>
                </a:solidFill>
                <a:latin typeface="Consolas" panose="020B0609020204030204" pitchFamily="49" charset="0"/>
              </a:rPr>
              <a:t/>
            </a:r>
            <a:br>
              <a:rPr lang="fr-FR" sz="1400" dirty="0">
                <a:solidFill>
                  <a:srgbClr val="000000"/>
                </a:solidFill>
                <a:latin typeface="Consolas" panose="020B0609020204030204" pitchFamily="49" charset="0"/>
              </a:rPr>
            </a:br>
            <a:r>
              <a:rPr lang="fr-FR" sz="1400" dirty="0" err="1">
                <a:solidFill>
                  <a:srgbClr val="000000"/>
                </a:solidFill>
                <a:latin typeface="Consolas" panose="020B0609020204030204" pitchFamily="49" charset="0"/>
              </a:rPr>
              <a:t>env</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Environment.from_existing_conda_environment</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name</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training_environment</a:t>
            </a:r>
            <a:r>
              <a:rPr lang="fr-FR" sz="1400" dirty="0">
                <a:solidFill>
                  <a:srgbClr val="A31515"/>
                </a:solidFill>
                <a:latin typeface="Consolas" panose="020B0609020204030204" pitchFamily="49" charset="0"/>
              </a:rPr>
              <a:t>'</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conda_environment_name</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py_env</a:t>
            </a:r>
            <a:r>
              <a:rPr lang="fr-FR" sz="1400" dirty="0">
                <a:solidFill>
                  <a:srgbClr val="A31515"/>
                </a:solidFill>
                <a:latin typeface="Consolas" panose="020B0609020204030204" pitchFamily="49" charset="0"/>
              </a:rPr>
              <a:t>'</a:t>
            </a:r>
            <a:r>
              <a:rPr lang="fr-FR" sz="1400" dirty="0">
                <a:solidFill>
                  <a:srgbClr val="000000"/>
                </a:solidFill>
                <a:latin typeface="Consolas" panose="020B0609020204030204" pitchFamily="49" charset="0"/>
              </a:rPr>
              <a:t>)</a:t>
            </a:r>
            <a:endParaRPr lang="fr-FR" sz="1400" b="0" dirty="0">
              <a:solidFill>
                <a:srgbClr val="000000"/>
              </a:solidFill>
              <a:effectLst/>
              <a:latin typeface="Consolas" panose="020B0609020204030204" pitchFamily="49" charset="0"/>
            </a:endParaRPr>
          </a:p>
        </p:txBody>
      </p:sp>
      <p:sp>
        <p:nvSpPr>
          <p:cNvPr id="11" name="Rectangle 10"/>
          <p:cNvSpPr/>
          <p:nvPr/>
        </p:nvSpPr>
        <p:spPr>
          <a:xfrm>
            <a:off x="18703" y="3536659"/>
            <a:ext cx="6154249" cy="400110"/>
          </a:xfrm>
          <a:prstGeom prst="rect">
            <a:avLst/>
          </a:prstGeom>
        </p:spPr>
        <p:txBody>
          <a:bodyPr wrap="none">
            <a:spAutoFit/>
          </a:bodyPr>
          <a:lstStyle/>
          <a:p>
            <a:r>
              <a:rPr lang="en-US" sz="2000" b="1" dirty="0">
                <a:solidFill>
                  <a:schemeClr val="accent1">
                    <a:lumMod val="50000"/>
                  </a:schemeClr>
                </a:solidFill>
                <a:latin typeface="Source Sans Pro"/>
              </a:rPr>
              <a:t>Creating an environment by specifying packages</a:t>
            </a:r>
          </a:p>
        </p:txBody>
      </p:sp>
      <p:sp>
        <p:nvSpPr>
          <p:cNvPr id="12" name="Rectangle 11"/>
          <p:cNvSpPr/>
          <p:nvPr/>
        </p:nvSpPr>
        <p:spPr>
          <a:xfrm>
            <a:off x="18703" y="4093740"/>
            <a:ext cx="12407759" cy="1384995"/>
          </a:xfrm>
          <a:prstGeom prst="rect">
            <a:avLst/>
          </a:prstGeom>
        </p:spPr>
        <p:txBody>
          <a:bodyPr wrap="square">
            <a:spAutoFit/>
          </a:bodyPr>
          <a:lstStyle/>
          <a:p>
            <a:r>
              <a:rPr lang="fr-FR" sz="1400" dirty="0" err="1">
                <a:solidFill>
                  <a:srgbClr val="0000FF"/>
                </a:solidFill>
                <a:latin typeface="Consolas" panose="020B0609020204030204" pitchFamily="49" charset="0"/>
              </a:rPr>
              <a:t>from</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azureml.core</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import</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Environment</a:t>
            </a:r>
            <a:endParaRPr lang="fr-FR" sz="1400" dirty="0">
              <a:solidFill>
                <a:srgbClr val="000000"/>
              </a:solidFill>
              <a:latin typeface="Consolas" panose="020B0609020204030204" pitchFamily="49" charset="0"/>
            </a:endParaRPr>
          </a:p>
          <a:p>
            <a:r>
              <a:rPr lang="fr-FR" sz="1400" dirty="0" err="1">
                <a:solidFill>
                  <a:srgbClr val="0000FF"/>
                </a:solidFill>
                <a:latin typeface="Consolas" panose="020B0609020204030204" pitchFamily="49" charset="0"/>
              </a:rPr>
              <a:t>from</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azureml.core.conda_dependencies</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import</a:t>
            </a:r>
            <a:r>
              <a:rPr lang="fr-FR" sz="1400" dirty="0">
                <a:solidFill>
                  <a:srgbClr val="000000"/>
                </a:solidFill>
                <a:latin typeface="Consolas" panose="020B0609020204030204" pitchFamily="49" charset="0"/>
              </a:rPr>
              <a:t> </a:t>
            </a:r>
            <a:r>
              <a:rPr lang="fr-FR" sz="1400" dirty="0" err="1" smtClean="0">
                <a:solidFill>
                  <a:srgbClr val="000000"/>
                </a:solidFill>
                <a:latin typeface="Consolas" panose="020B0609020204030204" pitchFamily="49" charset="0"/>
              </a:rPr>
              <a:t>CondaDependencies</a:t>
            </a:r>
            <a:r>
              <a:rPr lang="fr-FR" sz="1400" dirty="0">
                <a:solidFill>
                  <a:srgbClr val="000000"/>
                </a:solidFill>
                <a:latin typeface="Consolas" panose="020B0609020204030204" pitchFamily="49" charset="0"/>
              </a:rPr>
              <a:t/>
            </a:r>
            <a:br>
              <a:rPr lang="fr-FR" sz="1400" dirty="0">
                <a:solidFill>
                  <a:srgbClr val="000000"/>
                </a:solidFill>
                <a:latin typeface="Consolas" panose="020B0609020204030204" pitchFamily="49" charset="0"/>
              </a:rPr>
            </a:br>
            <a:r>
              <a:rPr lang="fr-FR" sz="1400" dirty="0" err="1">
                <a:solidFill>
                  <a:srgbClr val="000000"/>
                </a:solidFill>
                <a:latin typeface="Consolas" panose="020B0609020204030204" pitchFamily="49" charset="0"/>
              </a:rPr>
              <a:t>env</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Environment</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training_environment</a:t>
            </a:r>
            <a:r>
              <a:rPr lang="fr-FR" sz="1400" dirty="0">
                <a:solidFill>
                  <a:srgbClr val="A31515"/>
                </a:solidFill>
                <a:latin typeface="Consolas" panose="020B0609020204030204" pitchFamily="49" charset="0"/>
              </a:rPr>
              <a:t>'</a:t>
            </a:r>
            <a:r>
              <a:rPr lang="fr-FR" sz="1400" dirty="0">
                <a:solidFill>
                  <a:srgbClr val="000000"/>
                </a:solidFill>
                <a:latin typeface="Consolas" panose="020B0609020204030204" pitchFamily="49" charset="0"/>
              </a:rPr>
              <a:t>)</a:t>
            </a:r>
          </a:p>
          <a:p>
            <a:r>
              <a:rPr lang="fr-FR" sz="1400" dirty="0" err="1">
                <a:solidFill>
                  <a:srgbClr val="000000"/>
                </a:solidFill>
                <a:latin typeface="Consolas" panose="020B0609020204030204" pitchFamily="49" charset="0"/>
              </a:rPr>
              <a:t>deps</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CondaDependencies.create</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conda_packages</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scikit-learn</a:t>
            </a:r>
            <a:r>
              <a:rPr lang="fr-FR" sz="1400" dirty="0">
                <a:solidFill>
                  <a:srgbClr val="A31515"/>
                </a:solidFill>
                <a:latin typeface="Consolas" panose="020B0609020204030204" pitchFamily="49" charset="0"/>
              </a:rPr>
              <a:t>'</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'pandas'</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a:t>
            </a:r>
            <a:r>
              <a:rPr lang="fr-FR" sz="1400" dirty="0" err="1">
                <a:solidFill>
                  <a:srgbClr val="A31515"/>
                </a:solidFill>
                <a:latin typeface="Consolas" panose="020B0609020204030204" pitchFamily="49" charset="0"/>
              </a:rPr>
              <a:t>numpy</a:t>
            </a:r>
            <a:r>
              <a:rPr lang="fr-FR" sz="1400" dirty="0" smtClean="0">
                <a:solidFill>
                  <a:srgbClr val="A31515"/>
                </a:solidFill>
                <a:latin typeface="Consolas" panose="020B0609020204030204" pitchFamily="49" charset="0"/>
              </a:rPr>
              <a:t>'</a:t>
            </a:r>
            <a:r>
              <a:rPr lang="fr-FR" sz="1400" dirty="0" smtClean="0">
                <a:solidFill>
                  <a:srgbClr val="000000"/>
                </a:solidFill>
                <a:latin typeface="Consolas" panose="020B0609020204030204" pitchFamily="49" charset="0"/>
              </a:rPr>
              <a:t>],</a:t>
            </a:r>
          </a:p>
          <a:p>
            <a:r>
              <a:rPr lang="fr-FR" sz="1400" dirty="0" smtClean="0">
                <a:solidFill>
                  <a:srgbClr val="000000"/>
                </a:solidFill>
                <a:latin typeface="Consolas" panose="020B0609020204030204" pitchFamily="49" charset="0"/>
              </a:rPr>
              <a:t>                                </a:t>
            </a:r>
            <a:r>
              <a:rPr lang="fr-FR" sz="1400" dirty="0" err="1" smtClean="0">
                <a:solidFill>
                  <a:srgbClr val="000000"/>
                </a:solidFill>
                <a:latin typeface="Consolas" panose="020B0609020204030204" pitchFamily="49" charset="0"/>
              </a:rPr>
              <a:t>pip_packages</a:t>
            </a:r>
            <a:r>
              <a:rPr lang="fr-FR" sz="1400" dirty="0" smtClean="0">
                <a:solidFill>
                  <a:srgbClr val="000000"/>
                </a:solidFill>
                <a:latin typeface="Consolas" panose="020B0609020204030204" pitchFamily="49" charset="0"/>
              </a:rPr>
              <a:t>=[</a:t>
            </a:r>
            <a:r>
              <a:rPr lang="fr-FR" sz="1400" dirty="0" smtClean="0">
                <a:solidFill>
                  <a:srgbClr val="A31515"/>
                </a:solidFill>
                <a:latin typeface="Consolas" panose="020B0609020204030204" pitchFamily="49" charset="0"/>
              </a:rPr>
              <a:t>'</a:t>
            </a:r>
            <a:r>
              <a:rPr lang="fr-FR" sz="1400" dirty="0" err="1" smtClean="0">
                <a:solidFill>
                  <a:srgbClr val="A31515"/>
                </a:solidFill>
                <a:latin typeface="Consolas" panose="020B0609020204030204" pitchFamily="49" charset="0"/>
              </a:rPr>
              <a:t>azureml</a:t>
            </a:r>
            <a:r>
              <a:rPr lang="fr-FR" sz="1400" dirty="0" smtClean="0">
                <a:solidFill>
                  <a:srgbClr val="A31515"/>
                </a:solidFill>
                <a:latin typeface="Consolas" panose="020B0609020204030204" pitchFamily="49" charset="0"/>
              </a:rPr>
              <a:t>-defaults'</a:t>
            </a:r>
            <a:r>
              <a:rPr lang="fr-FR" sz="1400" dirty="0" smtClean="0">
                <a:solidFill>
                  <a:srgbClr val="000000"/>
                </a:solidFill>
                <a:latin typeface="Consolas" panose="020B0609020204030204" pitchFamily="49" charset="0"/>
              </a:rPr>
              <a:t>])</a:t>
            </a:r>
          </a:p>
          <a:p>
            <a:r>
              <a:rPr lang="fr-FR" sz="1400" dirty="0" err="1" smtClean="0">
                <a:solidFill>
                  <a:srgbClr val="000000"/>
                </a:solidFill>
                <a:latin typeface="Consolas" panose="020B0609020204030204" pitchFamily="49" charset="0"/>
              </a:rPr>
              <a:t>env.python.conda_dependencies</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deps</a:t>
            </a:r>
            <a:endParaRPr lang="fr-FR" sz="1400" b="0" dirty="0">
              <a:solidFill>
                <a:srgbClr val="000000"/>
              </a:solidFill>
              <a:effectLst/>
              <a:latin typeface="Consolas" panose="020B0609020204030204" pitchFamily="49" charset="0"/>
            </a:endParaRPr>
          </a:p>
        </p:txBody>
      </p:sp>
      <p:sp>
        <p:nvSpPr>
          <p:cNvPr id="13" name="Rectangle 12"/>
          <p:cNvSpPr/>
          <p:nvPr/>
        </p:nvSpPr>
        <p:spPr>
          <a:xfrm>
            <a:off x="18703" y="5546734"/>
            <a:ext cx="3943708" cy="400110"/>
          </a:xfrm>
          <a:prstGeom prst="rect">
            <a:avLst/>
          </a:prstGeom>
        </p:spPr>
        <p:txBody>
          <a:bodyPr wrap="none">
            <a:spAutoFit/>
          </a:bodyPr>
          <a:lstStyle/>
          <a:p>
            <a:r>
              <a:rPr lang="en-US" sz="2000" b="1" dirty="0" smtClean="0">
                <a:solidFill>
                  <a:schemeClr val="accent1">
                    <a:lumMod val="50000"/>
                  </a:schemeClr>
                </a:solidFill>
                <a:latin typeface="Source Sans Pro"/>
              </a:rPr>
              <a:t>Pre-built Curated environment </a:t>
            </a:r>
            <a:endParaRPr lang="en-US" sz="2000" b="1" dirty="0">
              <a:solidFill>
                <a:schemeClr val="accent1">
                  <a:lumMod val="50000"/>
                </a:schemeClr>
              </a:solidFill>
              <a:latin typeface="Source Sans Pro"/>
            </a:endParaRPr>
          </a:p>
        </p:txBody>
      </p:sp>
      <p:sp>
        <p:nvSpPr>
          <p:cNvPr id="3" name="Rectangle 2"/>
          <p:cNvSpPr/>
          <p:nvPr/>
        </p:nvSpPr>
        <p:spPr>
          <a:xfrm>
            <a:off x="18703" y="5917614"/>
            <a:ext cx="4623635" cy="523220"/>
          </a:xfrm>
          <a:prstGeom prst="rect">
            <a:avLst/>
          </a:prstGeom>
        </p:spPr>
        <p:txBody>
          <a:bodyPr wrap="square">
            <a:spAutoFit/>
          </a:bodyPr>
          <a:lstStyle/>
          <a:p>
            <a:r>
              <a:rPr lang="fr-FR" sz="1400" dirty="0" smtClean="0">
                <a:solidFill>
                  <a:srgbClr val="171717"/>
                </a:solidFill>
                <a:latin typeface="Segoe UI" panose="020B0502040204020203" pitchFamily="34" charset="0"/>
              </a:rPr>
              <a:t>AzureML-pytorch-1.10-ubuntu18.04-py38-cuda11-gpu</a:t>
            </a:r>
          </a:p>
          <a:p>
            <a:r>
              <a:rPr lang="fr-FR" sz="1400" dirty="0" smtClean="0"/>
              <a:t>AzureML-sklearn-0.24-ubuntu18.04-py37-cuda11-gpu</a:t>
            </a:r>
            <a:endParaRPr lang="fr-FR" sz="1400" dirty="0"/>
          </a:p>
        </p:txBody>
      </p:sp>
      <p:sp>
        <p:nvSpPr>
          <p:cNvPr id="14" name="Rectangle 13"/>
          <p:cNvSpPr/>
          <p:nvPr/>
        </p:nvSpPr>
        <p:spPr>
          <a:xfrm>
            <a:off x="0" y="6385724"/>
            <a:ext cx="3862981" cy="307777"/>
          </a:xfrm>
          <a:prstGeom prst="rect">
            <a:avLst/>
          </a:prstGeom>
        </p:spPr>
        <p:txBody>
          <a:bodyPr wrap="none">
            <a:spAutoFit/>
          </a:bodyPr>
          <a:lstStyle/>
          <a:p>
            <a:r>
              <a:rPr lang="fr-FR" sz="1400" dirty="0">
                <a:solidFill>
                  <a:srgbClr val="171717"/>
                </a:solidFill>
                <a:latin typeface="Segoe UI" panose="020B0502040204020203" pitchFamily="34" charset="0"/>
              </a:rPr>
              <a:t>AzureML-lightgbm-3.2-ubuntu18.04-py37-cpu</a:t>
            </a:r>
            <a:endParaRPr lang="fr-FR" sz="1400" dirty="0"/>
          </a:p>
        </p:txBody>
      </p:sp>
    </p:spTree>
    <p:extLst>
      <p:ext uri="{BB962C8B-B14F-4D97-AF65-F5344CB8AC3E}">
        <p14:creationId xmlns:p14="http://schemas.microsoft.com/office/powerpoint/2010/main" val="476062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905"/>
            <a:ext cx="11352628" cy="861774"/>
          </a:xfrm>
          <a:prstGeom prst="rect">
            <a:avLst/>
          </a:prstGeom>
          <a:noFill/>
        </p:spPr>
        <p:txBody>
          <a:bodyPr wrap="square" rtlCol="0">
            <a:spAutoFit/>
          </a:bodyPr>
          <a:lstStyle/>
          <a:p>
            <a:r>
              <a:rPr lang="fr-FR" sz="3200" b="1" dirty="0" err="1" smtClean="0">
                <a:solidFill>
                  <a:srgbClr val="FF0000"/>
                </a:solidFill>
              </a:rPr>
              <a:t>Work</a:t>
            </a:r>
            <a:r>
              <a:rPr lang="fr-FR" sz="3200" b="1" dirty="0" smtClean="0">
                <a:solidFill>
                  <a:srgbClr val="FF0000"/>
                </a:solidFill>
              </a:rPr>
              <a:t> </a:t>
            </a:r>
            <a:r>
              <a:rPr lang="fr-FR" sz="3200" b="1" dirty="0" err="1" smtClean="0">
                <a:solidFill>
                  <a:srgbClr val="FF0000"/>
                </a:solidFill>
              </a:rPr>
              <a:t>with</a:t>
            </a:r>
            <a:r>
              <a:rPr lang="fr-FR" sz="3200" b="1" dirty="0" smtClean="0">
                <a:solidFill>
                  <a:srgbClr val="FF0000"/>
                </a:solidFill>
              </a:rPr>
              <a:t> </a:t>
            </a:r>
            <a:r>
              <a:rPr lang="fr-FR" sz="3200" b="1" dirty="0" err="1" smtClean="0">
                <a:solidFill>
                  <a:srgbClr val="FF0000"/>
                </a:solidFill>
              </a:rPr>
              <a:t>Dataset</a:t>
            </a:r>
            <a:r>
              <a:rPr lang="fr-FR" sz="3200" b="1" dirty="0" smtClean="0">
                <a:solidFill>
                  <a:srgbClr val="FF0000"/>
                </a:solidFill>
              </a:rPr>
              <a:t>: </a:t>
            </a:r>
            <a:r>
              <a:rPr lang="fr-FR" sz="3200" b="1" dirty="0" err="1" smtClean="0">
                <a:solidFill>
                  <a:srgbClr val="FF0000"/>
                </a:solidFill>
              </a:rPr>
              <a:t>tabular</a:t>
            </a:r>
            <a:endParaRPr lang="fr-FR" sz="3200" b="1" dirty="0" smtClean="0">
              <a:solidFill>
                <a:srgbClr val="FF0000"/>
              </a:solidFill>
            </a:endParaRPr>
          </a:p>
          <a:p>
            <a:endParaRPr lang="fr-FR" dirty="0"/>
          </a:p>
        </p:txBody>
      </p:sp>
      <p:sp>
        <p:nvSpPr>
          <p:cNvPr id="7" name="ZoneTexte 6"/>
          <p:cNvSpPr txBox="1"/>
          <p:nvPr/>
        </p:nvSpPr>
        <p:spPr>
          <a:xfrm>
            <a:off x="0" y="3632142"/>
            <a:ext cx="11352628" cy="861774"/>
          </a:xfrm>
          <a:prstGeom prst="rect">
            <a:avLst/>
          </a:prstGeom>
          <a:noFill/>
        </p:spPr>
        <p:txBody>
          <a:bodyPr wrap="square" rtlCol="0">
            <a:spAutoFit/>
          </a:bodyPr>
          <a:lstStyle/>
          <a:p>
            <a:r>
              <a:rPr lang="fr-FR" sz="3200" b="1" dirty="0" err="1" smtClean="0">
                <a:solidFill>
                  <a:srgbClr val="FF0000"/>
                </a:solidFill>
              </a:rPr>
              <a:t>Work</a:t>
            </a:r>
            <a:r>
              <a:rPr lang="fr-FR" sz="3200" b="1" dirty="0" smtClean="0">
                <a:solidFill>
                  <a:srgbClr val="FF0000"/>
                </a:solidFill>
              </a:rPr>
              <a:t> </a:t>
            </a:r>
            <a:r>
              <a:rPr lang="fr-FR" sz="3200" b="1" dirty="0" err="1" smtClean="0">
                <a:solidFill>
                  <a:srgbClr val="FF0000"/>
                </a:solidFill>
              </a:rPr>
              <a:t>with</a:t>
            </a:r>
            <a:r>
              <a:rPr lang="fr-FR" sz="3200" b="1" dirty="0" smtClean="0">
                <a:solidFill>
                  <a:srgbClr val="FF0000"/>
                </a:solidFill>
              </a:rPr>
              <a:t> </a:t>
            </a:r>
            <a:r>
              <a:rPr lang="fr-FR" sz="3200" b="1" dirty="0" err="1" smtClean="0">
                <a:solidFill>
                  <a:srgbClr val="FF0000"/>
                </a:solidFill>
              </a:rPr>
              <a:t>Dataset</a:t>
            </a:r>
            <a:r>
              <a:rPr lang="fr-FR" sz="3200" b="1" dirty="0" smtClean="0">
                <a:solidFill>
                  <a:srgbClr val="FF0000"/>
                </a:solidFill>
              </a:rPr>
              <a:t>: file</a:t>
            </a:r>
          </a:p>
          <a:p>
            <a:endParaRPr lang="fr-FR" dirty="0"/>
          </a:p>
        </p:txBody>
      </p:sp>
      <p:sp>
        <p:nvSpPr>
          <p:cNvPr id="5" name="Rectangle 4"/>
          <p:cNvSpPr/>
          <p:nvPr/>
        </p:nvSpPr>
        <p:spPr>
          <a:xfrm>
            <a:off x="370703" y="856735"/>
            <a:ext cx="10091351" cy="28008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494270" y="1285682"/>
            <a:ext cx="6433751" cy="227158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7274009" y="1161715"/>
            <a:ext cx="3072713" cy="1352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7274010" y="2808489"/>
            <a:ext cx="3072713" cy="8126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370703" y="916350"/>
            <a:ext cx="2759676" cy="369332"/>
          </a:xfrm>
          <a:prstGeom prst="rect">
            <a:avLst/>
          </a:prstGeom>
          <a:noFill/>
        </p:spPr>
        <p:txBody>
          <a:bodyPr wrap="square" rtlCol="0">
            <a:spAutoFit/>
          </a:bodyPr>
          <a:lstStyle/>
          <a:p>
            <a:r>
              <a:rPr lang="fr-FR" b="1" dirty="0" err="1" smtClean="0">
                <a:solidFill>
                  <a:schemeClr val="accent5"/>
                </a:solidFill>
              </a:rPr>
              <a:t>Experiment</a:t>
            </a:r>
            <a:endParaRPr lang="fr-FR" b="1" dirty="0">
              <a:solidFill>
                <a:schemeClr val="accent5"/>
              </a:solidFill>
            </a:endParaRPr>
          </a:p>
        </p:txBody>
      </p:sp>
      <p:sp>
        <p:nvSpPr>
          <p:cNvPr id="14" name="ZoneTexte 13"/>
          <p:cNvSpPr txBox="1"/>
          <p:nvPr/>
        </p:nvSpPr>
        <p:spPr>
          <a:xfrm>
            <a:off x="7257533" y="839752"/>
            <a:ext cx="2759676" cy="369332"/>
          </a:xfrm>
          <a:prstGeom prst="rect">
            <a:avLst/>
          </a:prstGeom>
          <a:noFill/>
        </p:spPr>
        <p:txBody>
          <a:bodyPr wrap="square" rtlCol="0">
            <a:spAutoFit/>
          </a:bodyPr>
          <a:lstStyle/>
          <a:p>
            <a:r>
              <a:rPr lang="fr-FR" b="1" dirty="0" smtClean="0">
                <a:solidFill>
                  <a:schemeClr val="accent5"/>
                </a:solidFill>
              </a:rPr>
              <a:t>Script</a:t>
            </a:r>
            <a:endParaRPr lang="fr-FR" b="1" dirty="0">
              <a:solidFill>
                <a:schemeClr val="accent5"/>
              </a:solidFill>
            </a:endParaRPr>
          </a:p>
        </p:txBody>
      </p:sp>
      <p:sp>
        <p:nvSpPr>
          <p:cNvPr id="15" name="ZoneTexte 14"/>
          <p:cNvSpPr txBox="1"/>
          <p:nvPr/>
        </p:nvSpPr>
        <p:spPr>
          <a:xfrm>
            <a:off x="7257533" y="2514081"/>
            <a:ext cx="2759676" cy="369332"/>
          </a:xfrm>
          <a:prstGeom prst="rect">
            <a:avLst/>
          </a:prstGeom>
          <a:noFill/>
        </p:spPr>
        <p:txBody>
          <a:bodyPr wrap="square" rtlCol="0">
            <a:spAutoFit/>
          </a:bodyPr>
          <a:lstStyle/>
          <a:p>
            <a:r>
              <a:rPr lang="fr-FR" b="1" dirty="0" err="1" smtClean="0">
                <a:solidFill>
                  <a:schemeClr val="accent5"/>
                </a:solidFill>
              </a:rPr>
              <a:t>Workspace</a:t>
            </a:r>
            <a:endParaRPr lang="fr-FR" b="1" dirty="0">
              <a:solidFill>
                <a:schemeClr val="accent5"/>
              </a:solidFill>
            </a:endParaRPr>
          </a:p>
        </p:txBody>
      </p:sp>
      <p:sp>
        <p:nvSpPr>
          <p:cNvPr id="16" name="ZoneTexte 15"/>
          <p:cNvSpPr txBox="1"/>
          <p:nvPr/>
        </p:nvSpPr>
        <p:spPr>
          <a:xfrm>
            <a:off x="650789" y="1474573"/>
            <a:ext cx="5955957" cy="1200329"/>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Create</a:t>
            </a:r>
            <a:r>
              <a:rPr lang="fr-FR" dirty="0" smtClean="0"/>
              <a:t> the </a:t>
            </a:r>
            <a:r>
              <a:rPr lang="fr-FR" dirty="0" err="1" smtClean="0"/>
              <a:t>evironnment</a:t>
            </a:r>
            <a:r>
              <a:rPr lang="fr-FR" dirty="0" smtClean="0"/>
              <a:t> </a:t>
            </a:r>
          </a:p>
          <a:p>
            <a:pPr marL="285750" indent="-285750">
              <a:buFont typeface="Arial" panose="020B0604020202020204" pitchFamily="34" charset="0"/>
              <a:buChar char="•"/>
            </a:pPr>
            <a:r>
              <a:rPr lang="fr-FR" dirty="0" smtClean="0"/>
              <a:t>Call the  </a:t>
            </a:r>
            <a:r>
              <a:rPr lang="fr-FR" dirty="0" err="1" smtClean="0"/>
              <a:t>dataset</a:t>
            </a:r>
            <a:endParaRPr lang="fr-FR" dirty="0" smtClean="0"/>
          </a:p>
          <a:p>
            <a:pPr marL="285750" indent="-285750">
              <a:buFont typeface="Arial" panose="020B0604020202020204" pitchFamily="34" charset="0"/>
              <a:buChar char="•"/>
            </a:pPr>
            <a:r>
              <a:rPr lang="fr-FR" dirty="0" smtClean="0"/>
              <a:t>Call the </a:t>
            </a:r>
            <a:r>
              <a:rPr lang="fr-FR" dirty="0" err="1" smtClean="0"/>
              <a:t>compute</a:t>
            </a:r>
            <a:r>
              <a:rPr lang="fr-FR" dirty="0" smtClean="0"/>
              <a:t> </a:t>
            </a:r>
            <a:r>
              <a:rPr lang="fr-FR" dirty="0" err="1" smtClean="0"/>
              <a:t>target</a:t>
            </a:r>
            <a:endParaRPr lang="fr-FR" dirty="0" smtClean="0"/>
          </a:p>
          <a:p>
            <a:pPr marL="285750" indent="-285750">
              <a:buFont typeface="Arial" panose="020B0604020202020204" pitchFamily="34" charset="0"/>
              <a:buChar char="•"/>
            </a:pPr>
            <a:r>
              <a:rPr lang="fr-FR" dirty="0" smtClean="0"/>
              <a:t>Call the </a:t>
            </a:r>
            <a:r>
              <a:rPr lang="fr-FR" dirty="0" err="1" smtClean="0"/>
              <a:t>ScriptRunconfig</a:t>
            </a:r>
            <a:r>
              <a:rPr lang="fr-FR" dirty="0" smtClean="0"/>
              <a:t> </a:t>
            </a:r>
            <a:r>
              <a:rPr lang="fr-FR" dirty="0" err="1" smtClean="0"/>
              <a:t>with</a:t>
            </a:r>
            <a:r>
              <a:rPr lang="fr-FR" dirty="0" smtClean="0"/>
              <a:t> the </a:t>
            </a:r>
            <a:r>
              <a:rPr lang="fr-FR" dirty="0" err="1" smtClean="0"/>
              <a:t>following</a:t>
            </a:r>
            <a:r>
              <a:rPr lang="fr-FR" dirty="0" smtClean="0"/>
              <a:t> arguments:  </a:t>
            </a:r>
            <a:endParaRPr lang="fr-FR" dirty="0"/>
          </a:p>
        </p:txBody>
      </p:sp>
      <p:sp>
        <p:nvSpPr>
          <p:cNvPr id="17" name="ZoneTexte 16"/>
          <p:cNvSpPr txBox="1"/>
          <p:nvPr/>
        </p:nvSpPr>
        <p:spPr>
          <a:xfrm>
            <a:off x="2055341" y="2606794"/>
            <a:ext cx="5955957" cy="1384995"/>
          </a:xfrm>
          <a:prstGeom prst="rect">
            <a:avLst/>
          </a:prstGeom>
          <a:noFill/>
        </p:spPr>
        <p:txBody>
          <a:bodyPr wrap="square" rtlCol="0">
            <a:spAutoFit/>
          </a:bodyPr>
          <a:lstStyle/>
          <a:p>
            <a:pPr marL="285750" indent="-285750">
              <a:buFont typeface="Wingdings" panose="05000000000000000000" pitchFamily="2" charset="2"/>
              <a:buChar char="v"/>
            </a:pPr>
            <a:r>
              <a:rPr lang="fr-FR" sz="1200" dirty="0" err="1" smtClean="0"/>
              <a:t>Evironnment</a:t>
            </a:r>
            <a:r>
              <a:rPr lang="fr-FR" sz="1200" dirty="0" smtClean="0"/>
              <a:t> </a:t>
            </a:r>
            <a:r>
              <a:rPr lang="fr-FR" sz="1200" dirty="0" err="1" smtClean="0"/>
              <a:t>created</a:t>
            </a:r>
            <a:endParaRPr lang="fr-FR" sz="1200" dirty="0" smtClean="0"/>
          </a:p>
          <a:p>
            <a:pPr marL="285750" indent="-285750">
              <a:buFont typeface="Wingdings" panose="05000000000000000000" pitchFamily="2" charset="2"/>
              <a:buChar char="v"/>
            </a:pPr>
            <a:r>
              <a:rPr lang="fr-FR" sz="1200" dirty="0" smtClean="0"/>
              <a:t>Script training file</a:t>
            </a:r>
          </a:p>
          <a:p>
            <a:pPr marL="285750" indent="-285750">
              <a:buFont typeface="Wingdings" panose="05000000000000000000" pitchFamily="2" charset="2"/>
              <a:buChar char="v"/>
            </a:pPr>
            <a:r>
              <a:rPr lang="fr-FR" sz="1200" dirty="0" smtClean="0"/>
              <a:t>Script.py</a:t>
            </a:r>
          </a:p>
          <a:p>
            <a:pPr marL="285750" indent="-285750">
              <a:buFont typeface="Wingdings" panose="05000000000000000000" pitchFamily="2" charset="2"/>
              <a:buChar char="v"/>
            </a:pPr>
            <a:r>
              <a:rPr lang="fr-FR" sz="1200" dirty="0" smtClean="0"/>
              <a:t>Arguments</a:t>
            </a:r>
          </a:p>
          <a:p>
            <a:pPr marL="285750" indent="-285750">
              <a:buFont typeface="Wingdings" panose="05000000000000000000" pitchFamily="2" charset="2"/>
              <a:buChar char="v"/>
            </a:pPr>
            <a:r>
              <a:rPr lang="fr-FR" sz="1200" dirty="0" err="1" smtClean="0"/>
              <a:t>Compute</a:t>
            </a:r>
            <a:r>
              <a:rPr lang="fr-FR" sz="1200" dirty="0" smtClean="0"/>
              <a:t> </a:t>
            </a:r>
            <a:r>
              <a:rPr lang="fr-FR" sz="1200" dirty="0" err="1" smtClean="0"/>
              <a:t>target</a:t>
            </a:r>
            <a:endParaRPr lang="fr-FR" sz="1200" dirty="0" smtClean="0"/>
          </a:p>
          <a:p>
            <a:endParaRPr lang="fr-FR" sz="1200" dirty="0" smtClean="0"/>
          </a:p>
          <a:p>
            <a:pPr marL="285750" indent="-285750">
              <a:buFont typeface="Wingdings" panose="05000000000000000000" pitchFamily="2" charset="2"/>
              <a:buChar char="v"/>
            </a:pPr>
            <a:endParaRPr lang="fr-FR" sz="1200" dirty="0" smtClean="0"/>
          </a:p>
        </p:txBody>
      </p:sp>
      <p:sp>
        <p:nvSpPr>
          <p:cNvPr id="18" name="ZoneTexte 17"/>
          <p:cNvSpPr txBox="1"/>
          <p:nvPr/>
        </p:nvSpPr>
        <p:spPr>
          <a:xfrm>
            <a:off x="7344029" y="1354120"/>
            <a:ext cx="2590803" cy="1384995"/>
          </a:xfrm>
          <a:prstGeom prst="rect">
            <a:avLst/>
          </a:prstGeom>
          <a:noFill/>
        </p:spPr>
        <p:txBody>
          <a:bodyPr wrap="square" rtlCol="0">
            <a:spAutoFit/>
          </a:bodyPr>
          <a:lstStyle/>
          <a:p>
            <a:pPr marL="285750" indent="-285750">
              <a:buFont typeface="Wingdings" panose="05000000000000000000" pitchFamily="2" charset="2"/>
              <a:buChar char="v"/>
            </a:pPr>
            <a:r>
              <a:rPr lang="fr-FR" sz="1200" dirty="0" smtClean="0"/>
              <a:t>Call </a:t>
            </a:r>
            <a:r>
              <a:rPr lang="fr-FR" sz="1200" dirty="0" err="1" smtClean="0"/>
              <a:t>parser</a:t>
            </a:r>
            <a:endParaRPr lang="fr-FR" sz="1200" dirty="0" smtClean="0"/>
          </a:p>
          <a:p>
            <a:pPr marL="285750" indent="-285750">
              <a:buFont typeface="Wingdings" panose="05000000000000000000" pitchFamily="2" charset="2"/>
              <a:buChar char="v"/>
            </a:pPr>
            <a:r>
              <a:rPr lang="fr-FR" sz="1200" dirty="0" smtClean="0"/>
              <a:t>Set the </a:t>
            </a:r>
            <a:r>
              <a:rPr lang="fr-FR" sz="1200" dirty="0" err="1" smtClean="0"/>
              <a:t>required</a:t>
            </a:r>
            <a:r>
              <a:rPr lang="fr-FR" sz="1200" dirty="0" smtClean="0"/>
              <a:t> arguments</a:t>
            </a:r>
          </a:p>
          <a:p>
            <a:pPr marL="285750" indent="-285750">
              <a:buFont typeface="Wingdings" panose="05000000000000000000" pitchFamily="2" charset="2"/>
              <a:buChar char="v"/>
            </a:pPr>
            <a:r>
              <a:rPr lang="fr-FR" sz="1200" dirty="0" err="1" smtClean="0"/>
              <a:t>Build</a:t>
            </a:r>
            <a:r>
              <a:rPr lang="fr-FR" sz="1200" dirty="0" smtClean="0"/>
              <a:t> the model</a:t>
            </a:r>
          </a:p>
          <a:p>
            <a:pPr marL="285750" indent="-285750">
              <a:buFont typeface="Wingdings" panose="05000000000000000000" pitchFamily="2" charset="2"/>
              <a:buChar char="v"/>
            </a:pPr>
            <a:r>
              <a:rPr lang="fr-FR" sz="1200" dirty="0" smtClean="0"/>
              <a:t>Log </a:t>
            </a:r>
            <a:r>
              <a:rPr lang="fr-FR" sz="1200" dirty="0" err="1" smtClean="0"/>
              <a:t>metrics</a:t>
            </a:r>
            <a:endParaRPr lang="fr-FR" sz="1200" dirty="0" smtClean="0"/>
          </a:p>
          <a:p>
            <a:pPr marL="285750" indent="-285750">
              <a:buFont typeface="Wingdings" panose="05000000000000000000" pitchFamily="2" charset="2"/>
              <a:buChar char="v"/>
            </a:pPr>
            <a:r>
              <a:rPr lang="fr-FR" sz="1200" dirty="0" smtClean="0"/>
              <a:t>Save the </a:t>
            </a:r>
            <a:r>
              <a:rPr lang="fr-FR" sz="1200" dirty="0" err="1" smtClean="0"/>
              <a:t>trained</a:t>
            </a:r>
            <a:r>
              <a:rPr lang="fr-FR" sz="1200" dirty="0" smtClean="0"/>
              <a:t> model</a:t>
            </a:r>
          </a:p>
          <a:p>
            <a:endParaRPr lang="fr-FR" sz="1200" dirty="0" smtClean="0"/>
          </a:p>
          <a:p>
            <a:pPr marL="285750" indent="-285750">
              <a:buFont typeface="Wingdings" panose="05000000000000000000" pitchFamily="2" charset="2"/>
              <a:buChar char="v"/>
            </a:pPr>
            <a:endParaRPr lang="fr-FR" sz="1200" dirty="0" smtClean="0"/>
          </a:p>
        </p:txBody>
      </p:sp>
      <p:sp>
        <p:nvSpPr>
          <p:cNvPr id="19" name="ZoneTexte 18"/>
          <p:cNvSpPr txBox="1"/>
          <p:nvPr/>
        </p:nvSpPr>
        <p:spPr>
          <a:xfrm>
            <a:off x="7484071" y="2819530"/>
            <a:ext cx="2590803" cy="830997"/>
          </a:xfrm>
          <a:prstGeom prst="rect">
            <a:avLst/>
          </a:prstGeom>
          <a:noFill/>
        </p:spPr>
        <p:txBody>
          <a:bodyPr wrap="square" rtlCol="0">
            <a:spAutoFit/>
          </a:bodyPr>
          <a:lstStyle/>
          <a:p>
            <a:pPr marL="285750" indent="-285750">
              <a:buFont typeface="Wingdings" panose="05000000000000000000" pitchFamily="2" charset="2"/>
              <a:buChar char="v"/>
            </a:pPr>
            <a:r>
              <a:rPr lang="fr-FR" sz="1200" dirty="0" err="1" smtClean="0"/>
              <a:t>Prepare</a:t>
            </a:r>
            <a:r>
              <a:rPr lang="fr-FR" sz="1200" dirty="0" smtClean="0"/>
              <a:t> the </a:t>
            </a:r>
            <a:r>
              <a:rPr lang="fr-FR" sz="1200" dirty="0" err="1" smtClean="0"/>
              <a:t>dataset</a:t>
            </a:r>
            <a:endParaRPr lang="fr-FR" sz="1200" dirty="0" smtClean="0"/>
          </a:p>
          <a:p>
            <a:pPr marL="285750" indent="-285750">
              <a:buFont typeface="Wingdings" panose="05000000000000000000" pitchFamily="2" charset="2"/>
              <a:buChar char="v"/>
            </a:pPr>
            <a:r>
              <a:rPr lang="fr-FR" sz="1200" dirty="0" err="1" smtClean="0"/>
              <a:t>Create</a:t>
            </a:r>
            <a:r>
              <a:rPr lang="fr-FR" sz="1200" dirty="0" smtClean="0"/>
              <a:t> the </a:t>
            </a:r>
            <a:r>
              <a:rPr lang="fr-FR" sz="1200" dirty="0" err="1" smtClean="0"/>
              <a:t>compute</a:t>
            </a:r>
            <a:r>
              <a:rPr lang="fr-FR" sz="1200" dirty="0" smtClean="0"/>
              <a:t> </a:t>
            </a:r>
            <a:r>
              <a:rPr lang="fr-FR" sz="1200" dirty="0" err="1" smtClean="0"/>
              <a:t>target</a:t>
            </a:r>
            <a:endParaRPr lang="fr-FR" sz="1200" dirty="0" smtClean="0"/>
          </a:p>
          <a:p>
            <a:endParaRPr lang="fr-FR" sz="1200" dirty="0" smtClean="0"/>
          </a:p>
          <a:p>
            <a:pPr marL="285750" indent="-285750">
              <a:buFont typeface="Wingdings" panose="05000000000000000000" pitchFamily="2" charset="2"/>
              <a:buChar char="v"/>
            </a:pPr>
            <a:endParaRPr lang="fr-FR" sz="1200" dirty="0" smtClean="0"/>
          </a:p>
        </p:txBody>
      </p:sp>
      <p:sp>
        <p:nvSpPr>
          <p:cNvPr id="20" name="AutoShape 2" descr="About Azure Machine Learning environments - Azure Machine Learning |  Microsoft Do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1" name="Image 20"/>
          <p:cNvPicPr>
            <a:picLocks noChangeAspect="1"/>
          </p:cNvPicPr>
          <p:nvPr/>
        </p:nvPicPr>
        <p:blipFill>
          <a:blip r:embed="rId2"/>
          <a:stretch>
            <a:fillRect/>
          </a:stretch>
        </p:blipFill>
        <p:spPr>
          <a:xfrm>
            <a:off x="3087803" y="4397586"/>
            <a:ext cx="4396268" cy="2209665"/>
          </a:xfrm>
          <a:prstGeom prst="rect">
            <a:avLst/>
          </a:prstGeom>
        </p:spPr>
      </p:pic>
    </p:spTree>
    <p:extLst>
      <p:ext uri="{BB962C8B-B14F-4D97-AF65-F5344CB8AC3E}">
        <p14:creationId xmlns:p14="http://schemas.microsoft.com/office/powerpoint/2010/main" val="282219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744"/>
            <a:ext cx="11352628" cy="861774"/>
          </a:xfrm>
          <a:prstGeom prst="rect">
            <a:avLst/>
          </a:prstGeom>
          <a:noFill/>
        </p:spPr>
        <p:txBody>
          <a:bodyPr wrap="square" rtlCol="0">
            <a:spAutoFit/>
          </a:bodyPr>
          <a:lstStyle/>
          <a:p>
            <a:r>
              <a:rPr lang="fr-FR" sz="3200" b="1" dirty="0" err="1" smtClean="0">
                <a:solidFill>
                  <a:srgbClr val="FF0000"/>
                </a:solidFill>
              </a:rPr>
              <a:t>Work</a:t>
            </a:r>
            <a:r>
              <a:rPr lang="fr-FR" sz="3200" b="1" dirty="0" smtClean="0">
                <a:solidFill>
                  <a:srgbClr val="FF0000"/>
                </a:solidFill>
              </a:rPr>
              <a:t> </a:t>
            </a:r>
            <a:r>
              <a:rPr lang="fr-FR" sz="3200" b="1" dirty="0" err="1" smtClean="0">
                <a:solidFill>
                  <a:srgbClr val="FF0000"/>
                </a:solidFill>
              </a:rPr>
              <a:t>with</a:t>
            </a:r>
            <a:r>
              <a:rPr lang="fr-FR" sz="3200" b="1" dirty="0" smtClean="0">
                <a:solidFill>
                  <a:srgbClr val="FF0000"/>
                </a:solidFill>
              </a:rPr>
              <a:t> </a:t>
            </a:r>
            <a:r>
              <a:rPr lang="fr-FR" sz="3200" b="1" dirty="0" err="1" smtClean="0">
                <a:solidFill>
                  <a:srgbClr val="FF0000"/>
                </a:solidFill>
              </a:rPr>
              <a:t>Compute</a:t>
            </a:r>
            <a:endParaRPr lang="fr-FR" sz="3200" b="1" dirty="0" smtClean="0">
              <a:solidFill>
                <a:srgbClr val="FF0000"/>
              </a:solidFill>
            </a:endParaRPr>
          </a:p>
          <a:p>
            <a:endParaRPr lang="fr-FR" dirty="0"/>
          </a:p>
        </p:txBody>
      </p:sp>
      <p:sp>
        <p:nvSpPr>
          <p:cNvPr id="6" name="Rectangle 5"/>
          <p:cNvSpPr/>
          <p:nvPr/>
        </p:nvSpPr>
        <p:spPr>
          <a:xfrm>
            <a:off x="0" y="831852"/>
            <a:ext cx="6208751" cy="400110"/>
          </a:xfrm>
          <a:prstGeom prst="rect">
            <a:avLst/>
          </a:prstGeom>
        </p:spPr>
        <p:txBody>
          <a:bodyPr wrap="none">
            <a:spAutoFit/>
          </a:bodyPr>
          <a:lstStyle/>
          <a:p>
            <a:r>
              <a:rPr lang="en-US" sz="2000" b="1" dirty="0">
                <a:solidFill>
                  <a:schemeClr val="accent1">
                    <a:lumMod val="50000"/>
                  </a:schemeClr>
                </a:solidFill>
                <a:latin typeface="Source Sans Pro"/>
              </a:rPr>
              <a:t>Creating a managed compute target with the </a:t>
            </a:r>
            <a:r>
              <a:rPr lang="en-US" sz="2000" b="1" dirty="0" smtClean="0">
                <a:solidFill>
                  <a:schemeClr val="accent1">
                    <a:lumMod val="50000"/>
                  </a:schemeClr>
                </a:solidFill>
                <a:latin typeface="Source Sans Pro"/>
              </a:rPr>
              <a:t>SDK</a:t>
            </a:r>
            <a:endParaRPr lang="en-US" sz="2000" b="1" dirty="0">
              <a:solidFill>
                <a:schemeClr val="accent1">
                  <a:lumMod val="50000"/>
                </a:schemeClr>
              </a:solidFill>
              <a:latin typeface="Source Sans Pro"/>
            </a:endParaRPr>
          </a:p>
        </p:txBody>
      </p:sp>
      <p:pic>
        <p:nvPicPr>
          <p:cNvPr id="2" name="Image 1"/>
          <p:cNvPicPr>
            <a:picLocks noChangeAspect="1"/>
          </p:cNvPicPr>
          <p:nvPr/>
        </p:nvPicPr>
        <p:blipFill>
          <a:blip r:embed="rId2"/>
          <a:stretch>
            <a:fillRect/>
          </a:stretch>
        </p:blipFill>
        <p:spPr>
          <a:xfrm>
            <a:off x="1308296" y="1196942"/>
            <a:ext cx="8229598" cy="2179905"/>
          </a:xfrm>
          <a:prstGeom prst="rect">
            <a:avLst/>
          </a:prstGeom>
        </p:spPr>
      </p:pic>
      <p:sp>
        <p:nvSpPr>
          <p:cNvPr id="3" name="Rectangle 2"/>
          <p:cNvSpPr/>
          <p:nvPr/>
        </p:nvSpPr>
        <p:spPr>
          <a:xfrm>
            <a:off x="-1" y="3592291"/>
            <a:ext cx="6208751" cy="369332"/>
          </a:xfrm>
          <a:prstGeom prst="rect">
            <a:avLst/>
          </a:prstGeom>
        </p:spPr>
        <p:txBody>
          <a:bodyPr wrap="square">
            <a:spAutoFit/>
          </a:bodyPr>
          <a:lstStyle/>
          <a:p>
            <a:r>
              <a:rPr lang="en-US" b="1" dirty="0">
                <a:solidFill>
                  <a:schemeClr val="accent1">
                    <a:lumMod val="50000"/>
                  </a:schemeClr>
                </a:solidFill>
                <a:latin typeface="Source Sans Pro"/>
              </a:rPr>
              <a:t>Creating </a:t>
            </a:r>
            <a:r>
              <a:rPr lang="en-US" b="1" dirty="0" smtClean="0">
                <a:solidFill>
                  <a:schemeClr val="accent1">
                    <a:lumMod val="50000"/>
                  </a:schemeClr>
                </a:solidFill>
                <a:latin typeface="Source Sans Pro"/>
              </a:rPr>
              <a:t>unmanaged </a:t>
            </a:r>
            <a:r>
              <a:rPr lang="en-US" b="1" dirty="0">
                <a:solidFill>
                  <a:schemeClr val="accent1">
                    <a:lumMod val="50000"/>
                  </a:schemeClr>
                </a:solidFill>
                <a:latin typeface="Source Sans Pro"/>
              </a:rPr>
              <a:t>compute target with the SDK</a:t>
            </a:r>
          </a:p>
        </p:txBody>
      </p:sp>
      <p:pic>
        <p:nvPicPr>
          <p:cNvPr id="13" name="Image 12"/>
          <p:cNvPicPr>
            <a:picLocks noChangeAspect="1"/>
          </p:cNvPicPr>
          <p:nvPr/>
        </p:nvPicPr>
        <p:blipFill>
          <a:blip r:embed="rId3"/>
          <a:stretch>
            <a:fillRect/>
          </a:stretch>
        </p:blipFill>
        <p:spPr>
          <a:xfrm>
            <a:off x="1308295" y="4121835"/>
            <a:ext cx="8229599" cy="2736166"/>
          </a:xfrm>
          <a:prstGeom prst="rect">
            <a:avLst/>
          </a:prstGeom>
        </p:spPr>
      </p:pic>
    </p:spTree>
    <p:extLst>
      <p:ext uri="{BB962C8B-B14F-4D97-AF65-F5344CB8AC3E}">
        <p14:creationId xmlns:p14="http://schemas.microsoft.com/office/powerpoint/2010/main" val="3441911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744"/>
            <a:ext cx="11352628" cy="861774"/>
          </a:xfrm>
          <a:prstGeom prst="rect">
            <a:avLst/>
          </a:prstGeom>
          <a:noFill/>
        </p:spPr>
        <p:txBody>
          <a:bodyPr wrap="square" rtlCol="0">
            <a:spAutoFit/>
          </a:bodyPr>
          <a:lstStyle/>
          <a:p>
            <a:r>
              <a:rPr lang="fr-FR" sz="3200" b="1" dirty="0" smtClean="0">
                <a:solidFill>
                  <a:srgbClr val="FF0000"/>
                </a:solidFill>
              </a:rPr>
              <a:t>Pipeline Input/Output</a:t>
            </a:r>
          </a:p>
          <a:p>
            <a:endParaRPr lang="fr-FR" dirty="0"/>
          </a:p>
        </p:txBody>
      </p:sp>
      <p:sp>
        <p:nvSpPr>
          <p:cNvPr id="7" name="Rectangle 6"/>
          <p:cNvSpPr/>
          <p:nvPr/>
        </p:nvSpPr>
        <p:spPr>
          <a:xfrm>
            <a:off x="403274" y="1238183"/>
            <a:ext cx="8881403" cy="2862322"/>
          </a:xfrm>
          <a:prstGeom prst="rect">
            <a:avLst/>
          </a:prstGeom>
        </p:spPr>
        <p:txBody>
          <a:bodyPr wrap="square">
            <a:spAutoFit/>
          </a:bodyPr>
          <a:lstStyle/>
          <a:p>
            <a:r>
              <a:rPr lang="en-US" dirty="0">
                <a:solidFill>
                  <a:srgbClr val="1F1F1F"/>
                </a:solidFill>
                <a:latin typeface="Source Sans Pro"/>
              </a:rPr>
              <a:t>To use a </a:t>
            </a:r>
            <a:r>
              <a:rPr lang="en-US" b="1" dirty="0" err="1">
                <a:solidFill>
                  <a:srgbClr val="1F1F1F"/>
                </a:solidFill>
                <a:latin typeface="unset"/>
              </a:rPr>
              <a:t>OutputFileDatasetConfig</a:t>
            </a:r>
            <a:r>
              <a:rPr lang="en-US" dirty="0">
                <a:solidFill>
                  <a:srgbClr val="1F1F1F"/>
                </a:solidFill>
                <a:latin typeface="Source Sans Pro"/>
              </a:rPr>
              <a:t> object to pass data between steps, you must</a:t>
            </a:r>
            <a:r>
              <a:rPr lang="en-US" dirty="0" smtClean="0">
                <a:solidFill>
                  <a:srgbClr val="1F1F1F"/>
                </a:solidFill>
                <a:latin typeface="Source Sans Pro"/>
              </a:rPr>
              <a:t>:</a:t>
            </a:r>
          </a:p>
          <a:p>
            <a:endParaRPr lang="en-US" dirty="0">
              <a:solidFill>
                <a:srgbClr val="1F1F1F"/>
              </a:solidFill>
              <a:latin typeface="Source Sans Pro"/>
            </a:endParaRPr>
          </a:p>
          <a:p>
            <a:pPr>
              <a:buFont typeface="+mj-lt"/>
              <a:buAutoNum type="arabicPeriod"/>
            </a:pPr>
            <a:r>
              <a:rPr lang="en-US" dirty="0">
                <a:solidFill>
                  <a:srgbClr val="1F1F1F"/>
                </a:solidFill>
                <a:latin typeface="Source Sans Pro"/>
              </a:rPr>
              <a:t>Define a named </a:t>
            </a:r>
            <a:r>
              <a:rPr lang="en-US" b="1" dirty="0" err="1">
                <a:solidFill>
                  <a:srgbClr val="1F1F1F"/>
                </a:solidFill>
                <a:latin typeface="unset"/>
              </a:rPr>
              <a:t>OutputFileDatasetConfig</a:t>
            </a:r>
            <a:r>
              <a:rPr lang="en-US" dirty="0">
                <a:solidFill>
                  <a:srgbClr val="1F1F1F"/>
                </a:solidFill>
                <a:latin typeface="Source Sans Pro"/>
              </a:rPr>
              <a:t> object that references a location in a </a:t>
            </a:r>
            <a:r>
              <a:rPr lang="en-US" dirty="0" err="1">
                <a:solidFill>
                  <a:srgbClr val="1F1F1F"/>
                </a:solidFill>
                <a:latin typeface="Source Sans Pro"/>
              </a:rPr>
              <a:t>datastore</a:t>
            </a:r>
            <a:r>
              <a:rPr lang="en-US" dirty="0">
                <a:solidFill>
                  <a:srgbClr val="1F1F1F"/>
                </a:solidFill>
                <a:latin typeface="Source Sans Pro"/>
              </a:rPr>
              <a:t>. If no explicit </a:t>
            </a:r>
            <a:r>
              <a:rPr lang="en-US" dirty="0" err="1">
                <a:solidFill>
                  <a:srgbClr val="1F1F1F"/>
                </a:solidFill>
                <a:latin typeface="Source Sans Pro"/>
              </a:rPr>
              <a:t>datastore</a:t>
            </a:r>
            <a:r>
              <a:rPr lang="en-US" dirty="0">
                <a:solidFill>
                  <a:srgbClr val="1F1F1F"/>
                </a:solidFill>
                <a:latin typeface="Source Sans Pro"/>
              </a:rPr>
              <a:t> is specified, the default </a:t>
            </a:r>
            <a:r>
              <a:rPr lang="en-US" dirty="0" err="1">
                <a:solidFill>
                  <a:srgbClr val="1F1F1F"/>
                </a:solidFill>
                <a:latin typeface="Source Sans Pro"/>
              </a:rPr>
              <a:t>datastore</a:t>
            </a:r>
            <a:r>
              <a:rPr lang="en-US" dirty="0">
                <a:solidFill>
                  <a:srgbClr val="1F1F1F"/>
                </a:solidFill>
                <a:latin typeface="Source Sans Pro"/>
              </a:rPr>
              <a:t> is used</a:t>
            </a:r>
            <a:r>
              <a:rPr lang="en-US" dirty="0" smtClean="0">
                <a:solidFill>
                  <a:srgbClr val="1F1F1F"/>
                </a:solidFill>
                <a:latin typeface="Source Sans Pro"/>
              </a:rPr>
              <a:t>.</a:t>
            </a:r>
          </a:p>
          <a:p>
            <a:endParaRPr lang="en-US" dirty="0">
              <a:solidFill>
                <a:srgbClr val="1F1F1F"/>
              </a:solidFill>
              <a:latin typeface="Source Sans Pro"/>
            </a:endParaRPr>
          </a:p>
          <a:p>
            <a:r>
              <a:rPr lang="en-US" dirty="0" smtClean="0">
                <a:solidFill>
                  <a:srgbClr val="1F1F1F"/>
                </a:solidFill>
                <a:latin typeface="Source Sans Pro"/>
              </a:rPr>
              <a:t>2. Pass </a:t>
            </a:r>
            <a:r>
              <a:rPr lang="en-US" dirty="0">
                <a:solidFill>
                  <a:srgbClr val="1F1F1F"/>
                </a:solidFill>
                <a:latin typeface="Source Sans Pro"/>
              </a:rPr>
              <a:t>the </a:t>
            </a:r>
            <a:r>
              <a:rPr lang="en-US" b="1" dirty="0" err="1">
                <a:solidFill>
                  <a:srgbClr val="1F1F1F"/>
                </a:solidFill>
                <a:latin typeface="unset"/>
              </a:rPr>
              <a:t>OutputFileDatasetConfig</a:t>
            </a:r>
            <a:r>
              <a:rPr lang="en-US" dirty="0">
                <a:solidFill>
                  <a:srgbClr val="1F1F1F"/>
                </a:solidFill>
                <a:latin typeface="Source Sans Pro"/>
              </a:rPr>
              <a:t> object as a script argument in steps that run scripts</a:t>
            </a:r>
            <a:r>
              <a:rPr lang="en-US" dirty="0" smtClean="0">
                <a:solidFill>
                  <a:srgbClr val="1F1F1F"/>
                </a:solidFill>
                <a:latin typeface="Source Sans Pro"/>
              </a:rPr>
              <a:t>.</a:t>
            </a:r>
          </a:p>
          <a:p>
            <a:endParaRPr lang="en-US" dirty="0" smtClean="0">
              <a:solidFill>
                <a:srgbClr val="1F1F1F"/>
              </a:solidFill>
              <a:latin typeface="Source Sans Pro"/>
            </a:endParaRPr>
          </a:p>
          <a:p>
            <a:r>
              <a:rPr lang="en-US" dirty="0" smtClean="0">
                <a:solidFill>
                  <a:srgbClr val="1F1F1F"/>
                </a:solidFill>
                <a:latin typeface="Source Sans Pro"/>
              </a:rPr>
              <a:t>3.Include </a:t>
            </a:r>
            <a:r>
              <a:rPr lang="en-US" dirty="0">
                <a:solidFill>
                  <a:srgbClr val="1F1F1F"/>
                </a:solidFill>
                <a:latin typeface="Source Sans Pro"/>
              </a:rPr>
              <a:t>code in those scripts to write to the </a:t>
            </a:r>
            <a:r>
              <a:rPr lang="en-US" b="1" dirty="0" err="1">
                <a:solidFill>
                  <a:srgbClr val="1F1F1F"/>
                </a:solidFill>
                <a:latin typeface="unset"/>
              </a:rPr>
              <a:t>OutputFileDatasetConfig</a:t>
            </a:r>
            <a:r>
              <a:rPr lang="en-US" dirty="0">
                <a:solidFill>
                  <a:srgbClr val="1F1F1F"/>
                </a:solidFill>
                <a:latin typeface="Source Sans Pro"/>
              </a:rPr>
              <a:t> argument as an output or read it as an input.</a:t>
            </a:r>
            <a:endParaRPr lang="en-US" b="0" i="0" dirty="0">
              <a:solidFill>
                <a:srgbClr val="1F1F1F"/>
              </a:solidFill>
              <a:effectLst/>
              <a:latin typeface="Source Sans Pro"/>
            </a:endParaRPr>
          </a:p>
        </p:txBody>
      </p:sp>
      <p:sp>
        <p:nvSpPr>
          <p:cNvPr id="8" name="Rectangle 7"/>
          <p:cNvSpPr/>
          <p:nvPr/>
        </p:nvSpPr>
        <p:spPr>
          <a:xfrm>
            <a:off x="0" y="4444443"/>
            <a:ext cx="11043138" cy="923330"/>
          </a:xfrm>
          <a:prstGeom prst="rect">
            <a:avLst/>
          </a:prstGeom>
        </p:spPr>
        <p:txBody>
          <a:bodyPr wrap="square">
            <a:spAutoFit/>
          </a:bodyPr>
          <a:lstStyle/>
          <a:p>
            <a:r>
              <a:rPr lang="fr-FR" b="1" dirty="0" err="1">
                <a:solidFill>
                  <a:schemeClr val="accent1">
                    <a:lumMod val="50000"/>
                  </a:schemeClr>
                </a:solidFill>
                <a:latin typeface="Source Sans Pro"/>
              </a:rPr>
              <a:t>Managing</a:t>
            </a:r>
            <a:r>
              <a:rPr lang="fr-FR" b="1" dirty="0">
                <a:solidFill>
                  <a:schemeClr val="accent1">
                    <a:lumMod val="50000"/>
                  </a:schemeClr>
                </a:solidFill>
                <a:latin typeface="Source Sans Pro"/>
              </a:rPr>
              <a:t> </a:t>
            </a:r>
            <a:r>
              <a:rPr lang="fr-FR" b="1" dirty="0" err="1">
                <a:solidFill>
                  <a:schemeClr val="accent1">
                    <a:lumMod val="50000"/>
                  </a:schemeClr>
                </a:solidFill>
                <a:latin typeface="Source Sans Pro"/>
              </a:rPr>
              <a:t>step</a:t>
            </a:r>
            <a:r>
              <a:rPr lang="fr-FR" b="1" dirty="0">
                <a:solidFill>
                  <a:schemeClr val="accent1">
                    <a:lumMod val="50000"/>
                  </a:schemeClr>
                </a:solidFill>
                <a:latin typeface="Source Sans Pro"/>
              </a:rPr>
              <a:t> output </a:t>
            </a:r>
            <a:r>
              <a:rPr lang="fr-FR" b="1" dirty="0" err="1">
                <a:solidFill>
                  <a:schemeClr val="accent1">
                    <a:lumMod val="50000"/>
                  </a:schemeClr>
                </a:solidFill>
                <a:latin typeface="Source Sans Pro"/>
              </a:rPr>
              <a:t>reuse</a:t>
            </a:r>
            <a:endParaRPr lang="fr-FR" b="1" dirty="0">
              <a:solidFill>
                <a:schemeClr val="accent1">
                  <a:lumMod val="50000"/>
                </a:schemeClr>
              </a:solidFill>
              <a:latin typeface="Source Sans Pro"/>
            </a:endParaRPr>
          </a:p>
          <a:p>
            <a:r>
              <a:rPr lang="fr-FR" dirty="0"/>
              <a:t/>
            </a:r>
            <a:br>
              <a:rPr lang="fr-FR" dirty="0"/>
            </a:br>
            <a:r>
              <a:rPr lang="en-US" dirty="0">
                <a:solidFill>
                  <a:srgbClr val="1F1F1F"/>
                </a:solidFill>
                <a:latin typeface="Source Sans Pro"/>
              </a:rPr>
              <a:t>To control reuse for an individual step, you can set the </a:t>
            </a:r>
            <a:r>
              <a:rPr lang="en-US" dirty="0" err="1">
                <a:solidFill>
                  <a:srgbClr val="1F1F1F"/>
                </a:solidFill>
                <a:latin typeface="Source Sans Pro"/>
              </a:rPr>
              <a:t>allow_reuse</a:t>
            </a:r>
            <a:r>
              <a:rPr lang="en-US" dirty="0">
                <a:solidFill>
                  <a:srgbClr val="1F1F1F"/>
                </a:solidFill>
                <a:latin typeface="Source Sans Pro"/>
              </a:rPr>
              <a:t> parameter in the step configuration</a:t>
            </a:r>
            <a:endParaRPr lang="fr-FR" dirty="0">
              <a:solidFill>
                <a:srgbClr val="1F1F1F"/>
              </a:solidFill>
              <a:latin typeface="Source Sans Pro"/>
            </a:endParaRPr>
          </a:p>
        </p:txBody>
      </p:sp>
      <p:sp>
        <p:nvSpPr>
          <p:cNvPr id="9" name="Rectangle 8"/>
          <p:cNvSpPr/>
          <p:nvPr/>
        </p:nvSpPr>
        <p:spPr>
          <a:xfrm>
            <a:off x="0" y="5527045"/>
            <a:ext cx="2736647" cy="369332"/>
          </a:xfrm>
          <a:prstGeom prst="rect">
            <a:avLst/>
          </a:prstGeom>
        </p:spPr>
        <p:txBody>
          <a:bodyPr wrap="none">
            <a:spAutoFit/>
          </a:bodyPr>
          <a:lstStyle/>
          <a:p>
            <a:r>
              <a:rPr lang="en-US" b="1" dirty="0">
                <a:solidFill>
                  <a:schemeClr val="accent1">
                    <a:lumMod val="50000"/>
                  </a:schemeClr>
                </a:solidFill>
                <a:latin typeface="Source Sans Pro"/>
              </a:rPr>
              <a:t>Forcing all steps to run</a:t>
            </a:r>
          </a:p>
        </p:txBody>
      </p:sp>
      <p:sp>
        <p:nvSpPr>
          <p:cNvPr id="10" name="Rectangle 9"/>
          <p:cNvSpPr/>
          <p:nvPr/>
        </p:nvSpPr>
        <p:spPr>
          <a:xfrm>
            <a:off x="178191" y="6055649"/>
            <a:ext cx="11286978" cy="369332"/>
          </a:xfrm>
          <a:prstGeom prst="rect">
            <a:avLst/>
          </a:prstGeom>
        </p:spPr>
        <p:txBody>
          <a:bodyPr wrap="square">
            <a:spAutoFit/>
          </a:bodyPr>
          <a:lstStyle/>
          <a:p>
            <a:r>
              <a:rPr lang="fr-FR" dirty="0" err="1">
                <a:solidFill>
                  <a:srgbClr val="1F1F1F"/>
                </a:solidFill>
                <a:latin typeface="Source Sans Pro"/>
              </a:rPr>
              <a:t>pipeline_run</a:t>
            </a:r>
            <a:r>
              <a:rPr lang="fr-FR" dirty="0">
                <a:solidFill>
                  <a:srgbClr val="1F1F1F"/>
                </a:solidFill>
                <a:latin typeface="Source Sans Pro"/>
              </a:rPr>
              <a:t> = </a:t>
            </a:r>
            <a:r>
              <a:rPr lang="fr-FR" dirty="0" err="1">
                <a:solidFill>
                  <a:srgbClr val="1F1F1F"/>
                </a:solidFill>
                <a:latin typeface="Source Sans Pro"/>
              </a:rPr>
              <a:t>experiment.</a:t>
            </a:r>
            <a:r>
              <a:rPr lang="fr-FR" b="1" dirty="0" err="1">
                <a:solidFill>
                  <a:srgbClr val="FF0000"/>
                </a:solidFill>
                <a:latin typeface="Source Sans Pro"/>
              </a:rPr>
              <a:t>submit</a:t>
            </a:r>
            <a:r>
              <a:rPr lang="fr-FR" dirty="0">
                <a:solidFill>
                  <a:srgbClr val="1F1F1F"/>
                </a:solidFill>
                <a:latin typeface="Source Sans Pro"/>
              </a:rPr>
              <a:t>(</a:t>
            </a:r>
            <a:r>
              <a:rPr lang="fr-FR" dirty="0" err="1">
                <a:solidFill>
                  <a:srgbClr val="1F1F1F"/>
                </a:solidFill>
                <a:latin typeface="Source Sans Pro"/>
              </a:rPr>
              <a:t>train_pipeline</a:t>
            </a:r>
            <a:r>
              <a:rPr lang="fr-FR" dirty="0">
                <a:solidFill>
                  <a:srgbClr val="1F1F1F"/>
                </a:solidFill>
                <a:latin typeface="Source Sans Pro"/>
              </a:rPr>
              <a:t>, </a:t>
            </a:r>
            <a:r>
              <a:rPr lang="fr-FR" b="1" dirty="0" err="1">
                <a:solidFill>
                  <a:srgbClr val="00B050"/>
                </a:solidFill>
                <a:latin typeface="Source Sans Pro"/>
              </a:rPr>
              <a:t>regenerate_outputs</a:t>
            </a:r>
            <a:r>
              <a:rPr lang="fr-FR" b="1" dirty="0">
                <a:solidFill>
                  <a:srgbClr val="00B050"/>
                </a:solidFill>
                <a:latin typeface="Source Sans Pro"/>
              </a:rPr>
              <a:t>=</a:t>
            </a:r>
            <a:r>
              <a:rPr lang="fr-FR" b="1" dirty="0" err="1">
                <a:solidFill>
                  <a:srgbClr val="00B050"/>
                </a:solidFill>
                <a:latin typeface="Source Sans Pro"/>
              </a:rPr>
              <a:t>True</a:t>
            </a:r>
            <a:r>
              <a:rPr lang="fr-FR" dirty="0">
                <a:solidFill>
                  <a:srgbClr val="1F1F1F"/>
                </a:solidFill>
                <a:latin typeface="Source Sans Pro"/>
              </a:rPr>
              <a:t>)</a:t>
            </a:r>
          </a:p>
        </p:txBody>
      </p:sp>
    </p:spTree>
    <p:extLst>
      <p:ext uri="{BB962C8B-B14F-4D97-AF65-F5344CB8AC3E}">
        <p14:creationId xmlns:p14="http://schemas.microsoft.com/office/powerpoint/2010/main" val="1900778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744"/>
            <a:ext cx="11352628" cy="861774"/>
          </a:xfrm>
          <a:prstGeom prst="rect">
            <a:avLst/>
          </a:prstGeom>
          <a:noFill/>
        </p:spPr>
        <p:txBody>
          <a:bodyPr wrap="square" rtlCol="0">
            <a:spAutoFit/>
          </a:bodyPr>
          <a:lstStyle/>
          <a:p>
            <a:r>
              <a:rPr lang="fr-FR" sz="3200" b="1" dirty="0" err="1" smtClean="0">
                <a:solidFill>
                  <a:srgbClr val="FF0000"/>
                </a:solidFill>
              </a:rPr>
              <a:t>Publish</a:t>
            </a:r>
            <a:r>
              <a:rPr lang="fr-FR" sz="3200" b="1" dirty="0" smtClean="0">
                <a:solidFill>
                  <a:srgbClr val="FF0000"/>
                </a:solidFill>
              </a:rPr>
              <a:t> Pipeline</a:t>
            </a:r>
          </a:p>
          <a:p>
            <a:endParaRPr lang="fr-FR" dirty="0"/>
          </a:p>
        </p:txBody>
      </p:sp>
      <p:sp>
        <p:nvSpPr>
          <p:cNvPr id="8" name="Rectangle 7"/>
          <p:cNvSpPr/>
          <p:nvPr/>
        </p:nvSpPr>
        <p:spPr>
          <a:xfrm>
            <a:off x="-3233" y="3314859"/>
            <a:ext cx="11043138" cy="369332"/>
          </a:xfrm>
          <a:prstGeom prst="rect">
            <a:avLst/>
          </a:prstGeom>
        </p:spPr>
        <p:txBody>
          <a:bodyPr wrap="square">
            <a:spAutoFit/>
          </a:bodyPr>
          <a:lstStyle/>
          <a:p>
            <a:r>
              <a:rPr lang="fr-FR" b="1" dirty="0" err="1" smtClean="0">
                <a:solidFill>
                  <a:schemeClr val="accent1">
                    <a:lumMod val="50000"/>
                  </a:schemeClr>
                </a:solidFill>
                <a:latin typeface="Source Sans Pro"/>
              </a:rPr>
              <a:t>Getting</a:t>
            </a:r>
            <a:r>
              <a:rPr lang="fr-FR" b="1" dirty="0" smtClean="0">
                <a:solidFill>
                  <a:schemeClr val="accent1">
                    <a:lumMod val="50000"/>
                  </a:schemeClr>
                </a:solidFill>
                <a:latin typeface="Source Sans Pro"/>
              </a:rPr>
              <a:t> the </a:t>
            </a:r>
            <a:r>
              <a:rPr lang="fr-FR" b="1" dirty="0" err="1" smtClean="0">
                <a:solidFill>
                  <a:schemeClr val="accent1">
                    <a:lumMod val="50000"/>
                  </a:schemeClr>
                </a:solidFill>
                <a:latin typeface="Source Sans Pro"/>
              </a:rPr>
              <a:t>endpoint</a:t>
            </a:r>
            <a:endParaRPr lang="fr-FR" b="1" dirty="0">
              <a:solidFill>
                <a:schemeClr val="accent1">
                  <a:lumMod val="50000"/>
                </a:schemeClr>
              </a:solidFill>
              <a:latin typeface="Source Sans Pro"/>
            </a:endParaRPr>
          </a:p>
        </p:txBody>
      </p:sp>
      <p:sp>
        <p:nvSpPr>
          <p:cNvPr id="9" name="Rectangle 8"/>
          <p:cNvSpPr/>
          <p:nvPr/>
        </p:nvSpPr>
        <p:spPr>
          <a:xfrm>
            <a:off x="-3233" y="4206999"/>
            <a:ext cx="3108543" cy="369332"/>
          </a:xfrm>
          <a:prstGeom prst="rect">
            <a:avLst/>
          </a:prstGeom>
        </p:spPr>
        <p:txBody>
          <a:bodyPr wrap="none">
            <a:spAutoFit/>
          </a:bodyPr>
          <a:lstStyle/>
          <a:p>
            <a:r>
              <a:rPr lang="fr-FR" b="1" dirty="0" err="1">
                <a:solidFill>
                  <a:schemeClr val="accent1">
                    <a:lumMod val="50000"/>
                  </a:schemeClr>
                </a:solidFill>
                <a:latin typeface="Source Sans Pro"/>
              </a:rPr>
              <a:t>Using</a:t>
            </a:r>
            <a:r>
              <a:rPr lang="fr-FR" b="1" dirty="0">
                <a:solidFill>
                  <a:schemeClr val="accent1">
                    <a:lumMod val="50000"/>
                  </a:schemeClr>
                </a:solidFill>
                <a:latin typeface="Source Sans Pro"/>
              </a:rPr>
              <a:t> a </a:t>
            </a:r>
            <a:r>
              <a:rPr lang="fr-FR" b="1" dirty="0" err="1">
                <a:solidFill>
                  <a:schemeClr val="accent1">
                    <a:lumMod val="50000"/>
                  </a:schemeClr>
                </a:solidFill>
                <a:latin typeface="Source Sans Pro"/>
              </a:rPr>
              <a:t>published</a:t>
            </a:r>
            <a:r>
              <a:rPr lang="fr-FR" b="1" dirty="0">
                <a:solidFill>
                  <a:schemeClr val="accent1">
                    <a:lumMod val="50000"/>
                  </a:schemeClr>
                </a:solidFill>
                <a:latin typeface="Source Sans Pro"/>
              </a:rPr>
              <a:t> pipeline</a:t>
            </a:r>
          </a:p>
        </p:txBody>
      </p:sp>
      <p:pic>
        <p:nvPicPr>
          <p:cNvPr id="2" name="Image 1"/>
          <p:cNvPicPr>
            <a:picLocks noChangeAspect="1"/>
          </p:cNvPicPr>
          <p:nvPr/>
        </p:nvPicPr>
        <p:blipFill>
          <a:blip r:embed="rId2"/>
          <a:stretch>
            <a:fillRect/>
          </a:stretch>
        </p:blipFill>
        <p:spPr>
          <a:xfrm>
            <a:off x="2975883" y="1358651"/>
            <a:ext cx="5084906" cy="1874361"/>
          </a:xfrm>
          <a:prstGeom prst="rect">
            <a:avLst/>
          </a:prstGeom>
        </p:spPr>
      </p:pic>
      <p:sp>
        <p:nvSpPr>
          <p:cNvPr id="3" name="Rectangle 2"/>
          <p:cNvSpPr/>
          <p:nvPr/>
        </p:nvSpPr>
        <p:spPr>
          <a:xfrm>
            <a:off x="178191" y="956730"/>
            <a:ext cx="8389034" cy="369332"/>
          </a:xfrm>
          <a:prstGeom prst="rect">
            <a:avLst/>
          </a:prstGeom>
        </p:spPr>
        <p:txBody>
          <a:bodyPr wrap="square">
            <a:spAutoFit/>
          </a:bodyPr>
          <a:lstStyle/>
          <a:p>
            <a:r>
              <a:rPr lang="en-US" b="1" dirty="0">
                <a:solidFill>
                  <a:schemeClr val="accent1">
                    <a:lumMod val="50000"/>
                  </a:schemeClr>
                </a:solidFill>
                <a:latin typeface="Source Sans Pro"/>
              </a:rPr>
              <a:t>C</a:t>
            </a:r>
            <a:r>
              <a:rPr lang="en-US" b="1" dirty="0" smtClean="0">
                <a:solidFill>
                  <a:schemeClr val="accent1">
                    <a:lumMod val="50000"/>
                  </a:schemeClr>
                </a:solidFill>
                <a:latin typeface="Source Sans Pro"/>
              </a:rPr>
              <a:t>all </a:t>
            </a:r>
            <a:r>
              <a:rPr lang="en-US" b="1" dirty="0">
                <a:solidFill>
                  <a:schemeClr val="accent1">
                    <a:lumMod val="50000"/>
                  </a:schemeClr>
                </a:solidFill>
                <a:latin typeface="Source Sans Pro"/>
              </a:rPr>
              <a:t>the publish method on a successful run of the pipeline</a:t>
            </a:r>
            <a:endParaRPr lang="fr-FR" b="1" dirty="0">
              <a:solidFill>
                <a:schemeClr val="accent1">
                  <a:lumMod val="50000"/>
                </a:schemeClr>
              </a:solidFill>
              <a:latin typeface="Source Sans Pro"/>
            </a:endParaRPr>
          </a:p>
        </p:txBody>
      </p:sp>
      <p:pic>
        <p:nvPicPr>
          <p:cNvPr id="5" name="Image 4"/>
          <p:cNvPicPr>
            <a:picLocks noChangeAspect="1"/>
          </p:cNvPicPr>
          <p:nvPr/>
        </p:nvPicPr>
        <p:blipFill>
          <a:blip r:embed="rId3"/>
          <a:stretch>
            <a:fillRect/>
          </a:stretch>
        </p:blipFill>
        <p:spPr>
          <a:xfrm>
            <a:off x="2886516" y="3624403"/>
            <a:ext cx="5174273" cy="483363"/>
          </a:xfrm>
          <a:prstGeom prst="rect">
            <a:avLst/>
          </a:prstGeom>
        </p:spPr>
      </p:pic>
      <p:pic>
        <p:nvPicPr>
          <p:cNvPr id="6" name="Image 5"/>
          <p:cNvPicPr>
            <a:picLocks noChangeAspect="1"/>
          </p:cNvPicPr>
          <p:nvPr/>
        </p:nvPicPr>
        <p:blipFill>
          <a:blip r:embed="rId4"/>
          <a:stretch>
            <a:fillRect/>
          </a:stretch>
        </p:blipFill>
        <p:spPr>
          <a:xfrm>
            <a:off x="2672862" y="4853353"/>
            <a:ext cx="5894363" cy="1885071"/>
          </a:xfrm>
          <a:prstGeom prst="rect">
            <a:avLst/>
          </a:prstGeom>
        </p:spPr>
      </p:pic>
      <p:sp>
        <p:nvSpPr>
          <p:cNvPr id="11" name="Rectangle 10"/>
          <p:cNvSpPr/>
          <p:nvPr/>
        </p:nvSpPr>
        <p:spPr>
          <a:xfrm>
            <a:off x="5620043" y="4570510"/>
            <a:ext cx="4013982" cy="461665"/>
          </a:xfrm>
          <a:prstGeom prst="rect">
            <a:avLst/>
          </a:prstGeom>
        </p:spPr>
        <p:txBody>
          <a:bodyPr wrap="square">
            <a:spAutoFit/>
          </a:bodyPr>
          <a:lstStyle/>
          <a:p>
            <a:r>
              <a:rPr lang="en-US" sz="1200" b="1" dirty="0">
                <a:solidFill>
                  <a:srgbClr val="FF0000"/>
                </a:solidFill>
                <a:latin typeface="Source Sans Pro"/>
              </a:rPr>
              <a:t>To initiate a published endpoint, you make an HTTP request to its REST endpoint</a:t>
            </a:r>
            <a:endParaRPr lang="fr-FR" sz="1200" b="1" dirty="0">
              <a:solidFill>
                <a:srgbClr val="FF0000"/>
              </a:solidFill>
            </a:endParaRPr>
          </a:p>
        </p:txBody>
      </p:sp>
      <p:cxnSp>
        <p:nvCxnSpPr>
          <p:cNvPr id="13" name="Connecteur droit avec flèche 12"/>
          <p:cNvCxnSpPr>
            <a:stCxn id="6" idx="0"/>
          </p:cNvCxnSpPr>
          <p:nvPr/>
        </p:nvCxnSpPr>
        <p:spPr>
          <a:xfrm flipH="1">
            <a:off x="5219114" y="4853353"/>
            <a:ext cx="400930" cy="423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77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744"/>
            <a:ext cx="11352628" cy="861774"/>
          </a:xfrm>
          <a:prstGeom prst="rect">
            <a:avLst/>
          </a:prstGeom>
          <a:noFill/>
        </p:spPr>
        <p:txBody>
          <a:bodyPr wrap="square" rtlCol="0">
            <a:spAutoFit/>
          </a:bodyPr>
          <a:lstStyle/>
          <a:p>
            <a:r>
              <a:rPr lang="fr-FR" sz="3200" b="1" dirty="0" smtClean="0">
                <a:solidFill>
                  <a:srgbClr val="FF0000"/>
                </a:solidFill>
              </a:rPr>
              <a:t>Pipeline </a:t>
            </a:r>
            <a:r>
              <a:rPr lang="fr-FR" sz="3200" b="1" dirty="0" err="1" smtClean="0">
                <a:solidFill>
                  <a:srgbClr val="FF0000"/>
                </a:solidFill>
              </a:rPr>
              <a:t>Parameters</a:t>
            </a:r>
            <a:r>
              <a:rPr lang="fr-FR" sz="3200" b="1" dirty="0" smtClean="0">
                <a:solidFill>
                  <a:srgbClr val="FF0000"/>
                </a:solidFill>
              </a:rPr>
              <a:t> </a:t>
            </a:r>
          </a:p>
          <a:p>
            <a:endParaRPr lang="fr-FR" dirty="0"/>
          </a:p>
        </p:txBody>
      </p:sp>
      <p:sp>
        <p:nvSpPr>
          <p:cNvPr id="9" name="Rectangle 8"/>
          <p:cNvSpPr/>
          <p:nvPr/>
        </p:nvSpPr>
        <p:spPr>
          <a:xfrm>
            <a:off x="253218" y="4421111"/>
            <a:ext cx="9622302" cy="2185214"/>
          </a:xfrm>
          <a:prstGeom prst="rect">
            <a:avLst/>
          </a:prstGeom>
        </p:spPr>
        <p:txBody>
          <a:bodyPr wrap="square">
            <a:spAutoFit/>
          </a:bodyPr>
          <a:lstStyle/>
          <a:p>
            <a:r>
              <a:rPr lang="en-US" b="1" dirty="0">
                <a:solidFill>
                  <a:srgbClr val="FF0000"/>
                </a:solidFill>
              </a:rPr>
              <a:t>You must define parameters for a pipeline before publishing </a:t>
            </a:r>
            <a:r>
              <a:rPr lang="en-US" b="1" dirty="0" smtClean="0">
                <a:solidFill>
                  <a:srgbClr val="FF0000"/>
                </a:solidFill>
              </a:rPr>
              <a:t>it!!!</a:t>
            </a:r>
            <a:r>
              <a:rPr lang="fr-FR" dirty="0"/>
              <a:t> </a:t>
            </a:r>
            <a:endParaRPr lang="fr-FR" dirty="0" smtClean="0"/>
          </a:p>
          <a:p>
            <a:endParaRPr lang="fr-FR" dirty="0"/>
          </a:p>
          <a:p>
            <a:endParaRPr lang="fr-FR" dirty="0" smtClean="0"/>
          </a:p>
          <a:p>
            <a:endParaRPr lang="fr-FR" sz="1600" dirty="0" smtClean="0"/>
          </a:p>
          <a:p>
            <a:r>
              <a:rPr lang="fr-FR" sz="1600" dirty="0" err="1" smtClean="0"/>
              <a:t>response</a:t>
            </a:r>
            <a:r>
              <a:rPr lang="fr-FR" sz="1600" dirty="0"/>
              <a:t> = </a:t>
            </a:r>
            <a:r>
              <a:rPr lang="fr-FR" sz="1600" dirty="0" err="1" smtClean="0"/>
              <a:t>requests.post</a:t>
            </a:r>
            <a:r>
              <a:rPr lang="fr-FR" sz="1600" dirty="0" smtClean="0"/>
              <a:t>(</a:t>
            </a:r>
            <a:r>
              <a:rPr lang="fr-FR" sz="1600" dirty="0" err="1" smtClean="0"/>
              <a:t>rest_endpoint,headers</a:t>
            </a:r>
            <a:r>
              <a:rPr lang="fr-FR" sz="1600" dirty="0" smtClean="0"/>
              <a:t>=</a:t>
            </a:r>
            <a:r>
              <a:rPr lang="fr-FR" sz="1600" dirty="0" err="1" smtClean="0"/>
              <a:t>auth_header</a:t>
            </a:r>
            <a:r>
              <a:rPr lang="fr-FR" sz="1600" dirty="0"/>
              <a:t>,</a:t>
            </a:r>
          </a:p>
          <a:p>
            <a:r>
              <a:rPr lang="fr-FR" sz="1600" dirty="0"/>
              <a:t>                         </a:t>
            </a:r>
            <a:r>
              <a:rPr lang="fr-FR" sz="1600" dirty="0" err="1"/>
              <a:t>json</a:t>
            </a:r>
            <a:r>
              <a:rPr lang="fr-FR" sz="1600" dirty="0"/>
              <a:t>={"</a:t>
            </a:r>
            <a:r>
              <a:rPr lang="fr-FR" sz="1600" dirty="0" err="1">
                <a:solidFill>
                  <a:srgbClr val="FF0000"/>
                </a:solidFill>
              </a:rPr>
              <a:t>ExperimentName</a:t>
            </a:r>
            <a:r>
              <a:rPr lang="fr-FR" sz="1600" dirty="0">
                <a:solidFill>
                  <a:srgbClr val="FF0000"/>
                </a:solidFill>
              </a:rPr>
              <a:t>": "</a:t>
            </a:r>
            <a:r>
              <a:rPr lang="fr-FR" sz="1600" dirty="0" err="1">
                <a:solidFill>
                  <a:srgbClr val="FF0000"/>
                </a:solidFill>
              </a:rPr>
              <a:t>run_training_pipeline</a:t>
            </a:r>
            <a:r>
              <a:rPr lang="fr-FR" sz="1600" dirty="0">
                <a:solidFill>
                  <a:srgbClr val="FF0000"/>
                </a:solidFill>
              </a:rPr>
              <a:t>",</a:t>
            </a:r>
          </a:p>
          <a:p>
            <a:r>
              <a:rPr lang="fr-FR" sz="1600" dirty="0">
                <a:solidFill>
                  <a:srgbClr val="FF0000"/>
                </a:solidFill>
              </a:rPr>
              <a:t>                               "</a:t>
            </a:r>
            <a:r>
              <a:rPr lang="fr-FR" sz="1600" dirty="0" err="1">
                <a:solidFill>
                  <a:srgbClr val="FF0000"/>
                </a:solidFill>
              </a:rPr>
              <a:t>ParameterAssignments</a:t>
            </a:r>
            <a:r>
              <a:rPr lang="fr-FR" sz="1600" dirty="0">
                <a:solidFill>
                  <a:srgbClr val="FF0000"/>
                </a:solidFill>
              </a:rPr>
              <a:t>": {"</a:t>
            </a:r>
            <a:r>
              <a:rPr lang="fr-FR" sz="1600" dirty="0" err="1">
                <a:solidFill>
                  <a:srgbClr val="FF0000"/>
                </a:solidFill>
              </a:rPr>
              <a:t>reg_rate</a:t>
            </a:r>
            <a:r>
              <a:rPr lang="fr-FR" sz="1600" dirty="0">
                <a:solidFill>
                  <a:srgbClr val="FF0000"/>
                </a:solidFill>
              </a:rPr>
              <a:t>": 0.1</a:t>
            </a:r>
            <a:r>
              <a:rPr lang="fr-FR" sz="1600" dirty="0"/>
              <a:t>}})</a:t>
            </a:r>
          </a:p>
          <a:p>
            <a:endParaRPr lang="fr-FR" b="1" dirty="0">
              <a:solidFill>
                <a:srgbClr val="FF0000"/>
              </a:solidFill>
              <a:latin typeface="Source Sans Pro"/>
            </a:endParaRPr>
          </a:p>
        </p:txBody>
      </p:sp>
      <p:sp>
        <p:nvSpPr>
          <p:cNvPr id="3" name="Rectangle 2"/>
          <p:cNvSpPr/>
          <p:nvPr/>
        </p:nvSpPr>
        <p:spPr>
          <a:xfrm>
            <a:off x="-3233" y="858973"/>
            <a:ext cx="8389034" cy="369332"/>
          </a:xfrm>
          <a:prstGeom prst="rect">
            <a:avLst/>
          </a:prstGeom>
        </p:spPr>
        <p:txBody>
          <a:bodyPr wrap="square">
            <a:spAutoFit/>
          </a:bodyPr>
          <a:lstStyle/>
          <a:p>
            <a:r>
              <a:rPr lang="en-US" b="1" dirty="0" smtClean="0">
                <a:solidFill>
                  <a:schemeClr val="accent1">
                    <a:lumMod val="50000"/>
                  </a:schemeClr>
                </a:solidFill>
                <a:latin typeface="Source Sans Pro"/>
              </a:rPr>
              <a:t>Defining parameters</a:t>
            </a:r>
            <a:endParaRPr lang="fr-FR" b="1" dirty="0">
              <a:solidFill>
                <a:schemeClr val="accent1">
                  <a:lumMod val="50000"/>
                </a:schemeClr>
              </a:solidFill>
              <a:latin typeface="Source Sans Pro"/>
            </a:endParaRPr>
          </a:p>
        </p:txBody>
      </p:sp>
      <p:sp>
        <p:nvSpPr>
          <p:cNvPr id="7" name="Rectangle 6"/>
          <p:cNvSpPr/>
          <p:nvPr/>
        </p:nvSpPr>
        <p:spPr>
          <a:xfrm>
            <a:off x="0" y="1280611"/>
            <a:ext cx="12004431" cy="369332"/>
          </a:xfrm>
          <a:prstGeom prst="rect">
            <a:avLst/>
          </a:prstGeom>
        </p:spPr>
        <p:txBody>
          <a:bodyPr wrap="square">
            <a:spAutoFit/>
          </a:bodyPr>
          <a:lstStyle/>
          <a:p>
            <a:r>
              <a:rPr lang="en-US" dirty="0">
                <a:solidFill>
                  <a:srgbClr val="1F1F1F"/>
                </a:solidFill>
                <a:latin typeface="Source Sans Pro"/>
              </a:rPr>
              <a:t>create a </a:t>
            </a:r>
            <a:r>
              <a:rPr lang="en-US" b="1" dirty="0" err="1">
                <a:solidFill>
                  <a:srgbClr val="1F1F1F"/>
                </a:solidFill>
                <a:latin typeface="Source Sans Pro"/>
              </a:rPr>
              <a:t>PipelineParameter</a:t>
            </a:r>
            <a:r>
              <a:rPr lang="en-US" dirty="0">
                <a:solidFill>
                  <a:srgbClr val="1F1F1F"/>
                </a:solidFill>
                <a:latin typeface="Source Sans Pro"/>
              </a:rPr>
              <a:t> object for each parameter, and specify each parameter in at least one step</a:t>
            </a:r>
            <a:endParaRPr lang="fr-FR" dirty="0"/>
          </a:p>
        </p:txBody>
      </p:sp>
      <p:pic>
        <p:nvPicPr>
          <p:cNvPr id="10" name="Image 9"/>
          <p:cNvPicPr>
            <a:picLocks noChangeAspect="1"/>
          </p:cNvPicPr>
          <p:nvPr/>
        </p:nvPicPr>
        <p:blipFill>
          <a:blip r:embed="rId2"/>
          <a:stretch>
            <a:fillRect/>
          </a:stretch>
        </p:blipFill>
        <p:spPr>
          <a:xfrm>
            <a:off x="486142" y="1729545"/>
            <a:ext cx="5947484" cy="2629560"/>
          </a:xfrm>
          <a:prstGeom prst="rect">
            <a:avLst/>
          </a:prstGeom>
        </p:spPr>
      </p:pic>
      <p:sp>
        <p:nvSpPr>
          <p:cNvPr id="14" name="Rectangle 13"/>
          <p:cNvSpPr/>
          <p:nvPr/>
        </p:nvSpPr>
        <p:spPr>
          <a:xfrm>
            <a:off x="-3233" y="4992530"/>
            <a:ext cx="8389034" cy="369332"/>
          </a:xfrm>
          <a:prstGeom prst="rect">
            <a:avLst/>
          </a:prstGeom>
        </p:spPr>
        <p:txBody>
          <a:bodyPr wrap="square">
            <a:spAutoFit/>
          </a:bodyPr>
          <a:lstStyle/>
          <a:p>
            <a:r>
              <a:rPr lang="en-US" b="1" dirty="0">
                <a:solidFill>
                  <a:schemeClr val="accent1">
                    <a:lumMod val="50000"/>
                  </a:schemeClr>
                </a:solidFill>
                <a:latin typeface="Source Sans Pro"/>
              </a:rPr>
              <a:t>Running a pipeline with a parameter</a:t>
            </a:r>
          </a:p>
        </p:txBody>
      </p:sp>
      <p:sp>
        <p:nvSpPr>
          <p:cNvPr id="2" name="ZoneTexte 1"/>
          <p:cNvSpPr txBox="1"/>
          <p:nvPr/>
        </p:nvSpPr>
        <p:spPr>
          <a:xfrm>
            <a:off x="7549662" y="2006456"/>
            <a:ext cx="3997569" cy="1077218"/>
          </a:xfrm>
          <a:prstGeom prst="rect">
            <a:avLst/>
          </a:prstGeom>
          <a:noFill/>
        </p:spPr>
        <p:txBody>
          <a:bodyPr wrap="square" rtlCol="0">
            <a:spAutoFit/>
          </a:bodyPr>
          <a:lstStyle/>
          <a:p>
            <a:r>
              <a:rPr lang="fr-FR" b="1" dirty="0" err="1" smtClean="0">
                <a:solidFill>
                  <a:srgbClr val="FF0000"/>
                </a:solidFill>
              </a:rPr>
              <a:t>Allow</a:t>
            </a:r>
            <a:r>
              <a:rPr lang="fr-FR" b="1" dirty="0" smtClean="0">
                <a:solidFill>
                  <a:srgbClr val="FF0000"/>
                </a:solidFill>
              </a:rPr>
              <a:t> </a:t>
            </a:r>
            <a:r>
              <a:rPr lang="fr-FR" b="1" dirty="0" err="1" smtClean="0">
                <a:solidFill>
                  <a:srgbClr val="FF0000"/>
                </a:solidFill>
              </a:rPr>
              <a:t>reuse</a:t>
            </a:r>
            <a:r>
              <a:rPr lang="fr-FR" b="1" dirty="0" smtClean="0">
                <a:solidFill>
                  <a:srgbClr val="FF0000"/>
                </a:solidFill>
              </a:rPr>
              <a:t>:</a:t>
            </a:r>
          </a:p>
          <a:p>
            <a:r>
              <a:rPr lang="fr-FR" sz="1400" dirty="0" err="1" smtClean="0"/>
              <a:t>We</a:t>
            </a:r>
            <a:r>
              <a:rPr lang="fr-FR" sz="1400" dirty="0" smtClean="0"/>
              <a:t> </a:t>
            </a:r>
            <a:r>
              <a:rPr lang="fr-FR" sz="1400" dirty="0" err="1" smtClean="0"/>
              <a:t>need</a:t>
            </a:r>
            <a:r>
              <a:rPr lang="fr-FR" sz="1400" dirty="0" smtClean="0"/>
              <a:t> to set </a:t>
            </a:r>
            <a:r>
              <a:rPr lang="fr-FR" sz="1400" dirty="0" err="1" smtClean="0"/>
              <a:t>it</a:t>
            </a:r>
            <a:r>
              <a:rPr lang="fr-FR" sz="1400" dirty="0" smtClean="0"/>
              <a:t> to false </a:t>
            </a:r>
            <a:r>
              <a:rPr lang="fr-FR" sz="1400" dirty="0" err="1" smtClean="0"/>
              <a:t>so</a:t>
            </a:r>
            <a:r>
              <a:rPr lang="fr-FR" sz="1400" dirty="0" smtClean="0"/>
              <a:t> </a:t>
            </a:r>
            <a:r>
              <a:rPr lang="fr-FR" sz="1400" dirty="0" err="1" smtClean="0"/>
              <a:t>that</a:t>
            </a:r>
            <a:r>
              <a:rPr lang="fr-FR" sz="1400" dirty="0" smtClean="0"/>
              <a:t> the </a:t>
            </a:r>
            <a:r>
              <a:rPr lang="fr-FR" sz="1400" dirty="0" err="1" smtClean="0"/>
              <a:t>steps</a:t>
            </a:r>
            <a:r>
              <a:rPr lang="fr-FR" sz="1400" dirty="0" smtClean="0"/>
              <a:t> </a:t>
            </a:r>
            <a:r>
              <a:rPr lang="fr-FR" sz="1400" dirty="0" err="1" smtClean="0"/>
              <a:t>wont</a:t>
            </a:r>
            <a:r>
              <a:rPr lang="fr-FR" sz="1400" dirty="0" smtClean="0"/>
              <a:t> use </a:t>
            </a:r>
            <a:r>
              <a:rPr lang="fr-FR" sz="1400" dirty="0" err="1" smtClean="0"/>
              <a:t>previous</a:t>
            </a:r>
            <a:r>
              <a:rPr lang="fr-FR" sz="1400" dirty="0" smtClean="0"/>
              <a:t> outputs  </a:t>
            </a:r>
          </a:p>
          <a:p>
            <a:endParaRPr lang="fr-FR" dirty="0"/>
          </a:p>
        </p:txBody>
      </p:sp>
      <p:pic>
        <p:nvPicPr>
          <p:cNvPr id="5" name="Image 4"/>
          <p:cNvPicPr>
            <a:picLocks noChangeAspect="1"/>
          </p:cNvPicPr>
          <p:nvPr/>
        </p:nvPicPr>
        <p:blipFill>
          <a:blip r:embed="rId3"/>
          <a:stretch>
            <a:fillRect/>
          </a:stretch>
        </p:blipFill>
        <p:spPr>
          <a:xfrm>
            <a:off x="9213606" y="1957357"/>
            <a:ext cx="2333625" cy="409575"/>
          </a:xfrm>
          <a:prstGeom prst="rect">
            <a:avLst/>
          </a:prstGeom>
        </p:spPr>
      </p:pic>
    </p:spTree>
    <p:extLst>
      <p:ext uri="{BB962C8B-B14F-4D97-AF65-F5344CB8AC3E}">
        <p14:creationId xmlns:p14="http://schemas.microsoft.com/office/powerpoint/2010/main" val="2730025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185" y="111060"/>
            <a:ext cx="11352628" cy="1354217"/>
          </a:xfrm>
          <a:prstGeom prst="rect">
            <a:avLst/>
          </a:prstGeom>
          <a:noFill/>
        </p:spPr>
        <p:txBody>
          <a:bodyPr wrap="square" rtlCol="0">
            <a:spAutoFit/>
          </a:bodyPr>
          <a:lstStyle/>
          <a:p>
            <a:r>
              <a:rPr lang="fr-FR" sz="3200" b="1" dirty="0" smtClean="0">
                <a:solidFill>
                  <a:srgbClr val="FF0000"/>
                </a:solidFill>
              </a:rPr>
              <a:t>Schedule </a:t>
            </a:r>
            <a:r>
              <a:rPr lang="fr-FR" sz="3200" b="1" dirty="0">
                <a:solidFill>
                  <a:srgbClr val="FF0000"/>
                </a:solidFill>
              </a:rPr>
              <a:t>pipelines</a:t>
            </a:r>
          </a:p>
          <a:p>
            <a:endParaRPr lang="fr-FR" sz="3200" b="1" dirty="0" smtClean="0">
              <a:solidFill>
                <a:srgbClr val="FF0000"/>
              </a:solidFill>
            </a:endParaRPr>
          </a:p>
          <a:p>
            <a:endParaRPr lang="fr-FR" dirty="0"/>
          </a:p>
        </p:txBody>
      </p:sp>
      <p:sp>
        <p:nvSpPr>
          <p:cNvPr id="2" name="Rectangle 1"/>
          <p:cNvSpPr/>
          <p:nvPr/>
        </p:nvSpPr>
        <p:spPr>
          <a:xfrm>
            <a:off x="0" y="881040"/>
            <a:ext cx="4903907" cy="369332"/>
          </a:xfrm>
          <a:prstGeom prst="rect">
            <a:avLst/>
          </a:prstGeom>
        </p:spPr>
        <p:txBody>
          <a:bodyPr wrap="none">
            <a:spAutoFit/>
          </a:bodyPr>
          <a:lstStyle/>
          <a:p>
            <a:r>
              <a:rPr lang="en-US" b="1" dirty="0">
                <a:solidFill>
                  <a:schemeClr val="accent1">
                    <a:lumMod val="50000"/>
                  </a:schemeClr>
                </a:solidFill>
                <a:latin typeface="Source Sans Pro"/>
              </a:rPr>
              <a:t>Scheduling a pipeline for periodic intervals</a:t>
            </a:r>
          </a:p>
        </p:txBody>
      </p:sp>
      <p:pic>
        <p:nvPicPr>
          <p:cNvPr id="5" name="Image 4"/>
          <p:cNvPicPr>
            <a:picLocks noChangeAspect="1"/>
          </p:cNvPicPr>
          <p:nvPr/>
        </p:nvPicPr>
        <p:blipFill>
          <a:blip r:embed="rId2"/>
          <a:stretch>
            <a:fillRect/>
          </a:stretch>
        </p:blipFill>
        <p:spPr>
          <a:xfrm>
            <a:off x="1596527" y="1552544"/>
            <a:ext cx="6014094" cy="2195523"/>
          </a:xfrm>
          <a:prstGeom prst="rect">
            <a:avLst/>
          </a:prstGeom>
        </p:spPr>
      </p:pic>
      <p:sp>
        <p:nvSpPr>
          <p:cNvPr id="11" name="Rectangle 10"/>
          <p:cNvSpPr/>
          <p:nvPr/>
        </p:nvSpPr>
        <p:spPr>
          <a:xfrm>
            <a:off x="5313958" y="804096"/>
            <a:ext cx="3024153" cy="523220"/>
          </a:xfrm>
          <a:prstGeom prst="rect">
            <a:avLst/>
          </a:prstGeom>
        </p:spPr>
        <p:txBody>
          <a:bodyPr wrap="square">
            <a:spAutoFit/>
          </a:bodyPr>
          <a:lstStyle/>
          <a:p>
            <a:r>
              <a:rPr lang="en-US" sz="1400" b="1" dirty="0">
                <a:solidFill>
                  <a:srgbClr val="FF0000"/>
                </a:solidFill>
              </a:rPr>
              <a:t>define a </a:t>
            </a:r>
            <a:r>
              <a:rPr lang="en-US" sz="1400" b="1" dirty="0" err="1">
                <a:solidFill>
                  <a:srgbClr val="FF0000"/>
                </a:solidFill>
              </a:rPr>
              <a:t>ScheduleRecurrence</a:t>
            </a:r>
            <a:r>
              <a:rPr lang="en-US" sz="1400" b="1" dirty="0">
                <a:solidFill>
                  <a:srgbClr val="FF0000"/>
                </a:solidFill>
              </a:rPr>
              <a:t> that determines the run frequency</a:t>
            </a:r>
            <a:endParaRPr lang="fr-FR" sz="1400" b="1" dirty="0">
              <a:solidFill>
                <a:srgbClr val="FF0000"/>
              </a:solidFill>
            </a:endParaRPr>
          </a:p>
        </p:txBody>
      </p:sp>
      <p:cxnSp>
        <p:nvCxnSpPr>
          <p:cNvPr id="12" name="Connecteur droit avec flèche 11"/>
          <p:cNvCxnSpPr/>
          <p:nvPr/>
        </p:nvCxnSpPr>
        <p:spPr>
          <a:xfrm>
            <a:off x="6143625" y="1414583"/>
            <a:ext cx="3957" cy="75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945002" y="2921126"/>
            <a:ext cx="4013982" cy="307777"/>
          </a:xfrm>
          <a:prstGeom prst="rect">
            <a:avLst/>
          </a:prstGeom>
        </p:spPr>
        <p:txBody>
          <a:bodyPr wrap="square">
            <a:spAutoFit/>
          </a:bodyPr>
          <a:lstStyle/>
          <a:p>
            <a:r>
              <a:rPr lang="en-US" sz="1400" b="1" dirty="0">
                <a:solidFill>
                  <a:srgbClr val="FF0000"/>
                </a:solidFill>
              </a:rPr>
              <a:t>use it to create a Schedule</a:t>
            </a:r>
            <a:endParaRPr lang="fr-FR" sz="1400" b="1" dirty="0">
              <a:solidFill>
                <a:srgbClr val="FF0000"/>
              </a:solidFill>
            </a:endParaRPr>
          </a:p>
        </p:txBody>
      </p:sp>
      <p:cxnSp>
        <p:nvCxnSpPr>
          <p:cNvPr id="15" name="Connecteur droit avec flèche 14"/>
          <p:cNvCxnSpPr/>
          <p:nvPr/>
        </p:nvCxnSpPr>
        <p:spPr>
          <a:xfrm flipV="1">
            <a:off x="3084484" y="2550345"/>
            <a:ext cx="502777" cy="437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4171947"/>
            <a:ext cx="4762907" cy="369332"/>
          </a:xfrm>
          <a:prstGeom prst="rect">
            <a:avLst/>
          </a:prstGeom>
        </p:spPr>
        <p:txBody>
          <a:bodyPr wrap="none">
            <a:spAutoFit/>
          </a:bodyPr>
          <a:lstStyle/>
          <a:p>
            <a:r>
              <a:rPr lang="en-US" b="1" dirty="0">
                <a:solidFill>
                  <a:schemeClr val="accent1">
                    <a:lumMod val="50000"/>
                  </a:schemeClr>
                </a:solidFill>
                <a:latin typeface="Source Sans Pro"/>
              </a:rPr>
              <a:t>Triggering a pipeline run on data changes</a:t>
            </a:r>
          </a:p>
        </p:txBody>
      </p:sp>
      <p:pic>
        <p:nvPicPr>
          <p:cNvPr id="17" name="Image 16"/>
          <p:cNvPicPr>
            <a:picLocks noChangeAspect="1"/>
          </p:cNvPicPr>
          <p:nvPr/>
        </p:nvPicPr>
        <p:blipFill>
          <a:blip r:embed="rId3"/>
          <a:stretch>
            <a:fillRect/>
          </a:stretch>
        </p:blipFill>
        <p:spPr>
          <a:xfrm>
            <a:off x="1945002" y="4654512"/>
            <a:ext cx="6101718" cy="2203488"/>
          </a:xfrm>
          <a:prstGeom prst="rect">
            <a:avLst/>
          </a:prstGeom>
        </p:spPr>
      </p:pic>
      <p:sp>
        <p:nvSpPr>
          <p:cNvPr id="18" name="Rectangle 17"/>
          <p:cNvSpPr/>
          <p:nvPr/>
        </p:nvSpPr>
        <p:spPr>
          <a:xfrm>
            <a:off x="6017601" y="4438033"/>
            <a:ext cx="6096000" cy="523220"/>
          </a:xfrm>
          <a:prstGeom prst="rect">
            <a:avLst/>
          </a:prstGeom>
        </p:spPr>
        <p:txBody>
          <a:bodyPr>
            <a:spAutoFit/>
          </a:bodyPr>
          <a:lstStyle/>
          <a:p>
            <a:r>
              <a:rPr lang="en-US" sz="1400" b="1" dirty="0">
                <a:solidFill>
                  <a:srgbClr val="FF0000"/>
                </a:solidFill>
                <a:latin typeface="Source Sans Pro"/>
              </a:rPr>
              <a:t>To schedule a pipeline to run whenever data changes, you must create a Schedule that monitors a specified path on a </a:t>
            </a:r>
            <a:r>
              <a:rPr lang="en-US" sz="1400" b="1" dirty="0" err="1">
                <a:solidFill>
                  <a:srgbClr val="FF0000"/>
                </a:solidFill>
                <a:latin typeface="Source Sans Pro"/>
              </a:rPr>
              <a:t>datastore</a:t>
            </a:r>
            <a:endParaRPr lang="fr-FR" sz="1400" b="1" dirty="0">
              <a:solidFill>
                <a:srgbClr val="FF0000"/>
              </a:solidFill>
            </a:endParaRPr>
          </a:p>
        </p:txBody>
      </p:sp>
      <p:cxnSp>
        <p:nvCxnSpPr>
          <p:cNvPr id="19" name="Connecteur droit avec flèche 18"/>
          <p:cNvCxnSpPr/>
          <p:nvPr/>
        </p:nvCxnSpPr>
        <p:spPr>
          <a:xfrm flipH="1">
            <a:off x="7230794" y="4961253"/>
            <a:ext cx="1525174" cy="1495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4"/>
          <a:srcRect r="1532"/>
          <a:stretch/>
        </p:blipFill>
        <p:spPr>
          <a:xfrm>
            <a:off x="8338111" y="765862"/>
            <a:ext cx="3673316" cy="3019425"/>
          </a:xfrm>
          <a:prstGeom prst="rect">
            <a:avLst/>
          </a:prstGeom>
        </p:spPr>
      </p:pic>
    </p:spTree>
    <p:extLst>
      <p:ext uri="{BB962C8B-B14F-4D97-AF65-F5344CB8AC3E}">
        <p14:creationId xmlns:p14="http://schemas.microsoft.com/office/powerpoint/2010/main" val="3400497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185" y="111060"/>
            <a:ext cx="11352628" cy="1846659"/>
          </a:xfrm>
          <a:prstGeom prst="rect">
            <a:avLst/>
          </a:prstGeom>
          <a:noFill/>
        </p:spPr>
        <p:txBody>
          <a:bodyPr wrap="square" rtlCol="0">
            <a:spAutoFit/>
          </a:bodyPr>
          <a:lstStyle/>
          <a:p>
            <a:r>
              <a:rPr lang="fr-FR" sz="3200" b="1" dirty="0" err="1" smtClean="0">
                <a:solidFill>
                  <a:srgbClr val="FF0000"/>
                </a:solidFill>
              </a:rPr>
              <a:t>Run</a:t>
            </a:r>
            <a:r>
              <a:rPr lang="fr-FR" sz="3200" b="1" dirty="0" smtClean="0">
                <a:solidFill>
                  <a:srgbClr val="FF0000"/>
                </a:solidFill>
              </a:rPr>
              <a:t> </a:t>
            </a:r>
            <a:r>
              <a:rPr lang="fr-FR" sz="3200" b="1" dirty="0" err="1" smtClean="0">
                <a:solidFill>
                  <a:srgbClr val="FF0000"/>
                </a:solidFill>
              </a:rPr>
              <a:t>experiments</a:t>
            </a:r>
            <a:r>
              <a:rPr lang="fr-FR" sz="3200" b="1" dirty="0" smtClean="0">
                <a:solidFill>
                  <a:srgbClr val="FF0000"/>
                </a:solidFill>
              </a:rPr>
              <a:t> </a:t>
            </a:r>
          </a:p>
          <a:p>
            <a:endParaRPr lang="fr-FR" sz="3200" b="1" dirty="0">
              <a:solidFill>
                <a:srgbClr val="FF0000"/>
              </a:solidFill>
            </a:endParaRPr>
          </a:p>
          <a:p>
            <a:endParaRPr lang="fr-FR" sz="3200" b="1" dirty="0" smtClean="0">
              <a:solidFill>
                <a:srgbClr val="FF0000"/>
              </a:solidFill>
            </a:endParaRPr>
          </a:p>
          <a:p>
            <a:endParaRPr lang="fr-FR" dirty="0"/>
          </a:p>
        </p:txBody>
      </p:sp>
      <p:sp>
        <p:nvSpPr>
          <p:cNvPr id="2" name="Rectangle 1"/>
          <p:cNvSpPr/>
          <p:nvPr/>
        </p:nvSpPr>
        <p:spPr>
          <a:xfrm>
            <a:off x="0" y="881040"/>
            <a:ext cx="2454518" cy="369332"/>
          </a:xfrm>
          <a:prstGeom prst="rect">
            <a:avLst/>
          </a:prstGeom>
        </p:spPr>
        <p:txBody>
          <a:bodyPr wrap="none">
            <a:spAutoFit/>
          </a:bodyPr>
          <a:lstStyle/>
          <a:p>
            <a:r>
              <a:rPr lang="en-US" b="1" dirty="0" smtClean="0">
                <a:solidFill>
                  <a:schemeClr val="accent1">
                    <a:lumMod val="50000"/>
                  </a:schemeClr>
                </a:solidFill>
                <a:latin typeface="Source Sans Pro"/>
              </a:rPr>
              <a:t>Retrieve metric logs </a:t>
            </a:r>
            <a:endParaRPr lang="en-US" b="1" dirty="0">
              <a:solidFill>
                <a:schemeClr val="accent1">
                  <a:lumMod val="50000"/>
                </a:schemeClr>
              </a:solidFill>
              <a:latin typeface="Source Sans Pro"/>
            </a:endParaRPr>
          </a:p>
        </p:txBody>
      </p:sp>
      <p:sp>
        <p:nvSpPr>
          <p:cNvPr id="16" name="Rectangle 15"/>
          <p:cNvSpPr/>
          <p:nvPr/>
        </p:nvSpPr>
        <p:spPr>
          <a:xfrm>
            <a:off x="0" y="4171947"/>
            <a:ext cx="4762907" cy="369332"/>
          </a:xfrm>
          <a:prstGeom prst="rect">
            <a:avLst/>
          </a:prstGeom>
        </p:spPr>
        <p:txBody>
          <a:bodyPr wrap="none">
            <a:spAutoFit/>
          </a:bodyPr>
          <a:lstStyle/>
          <a:p>
            <a:r>
              <a:rPr lang="en-US" b="1" dirty="0">
                <a:solidFill>
                  <a:schemeClr val="accent1">
                    <a:lumMod val="50000"/>
                  </a:schemeClr>
                </a:solidFill>
                <a:latin typeface="Source Sans Pro"/>
              </a:rPr>
              <a:t>Triggering a pipeline run on data changes</a:t>
            </a:r>
          </a:p>
        </p:txBody>
      </p:sp>
      <p:pic>
        <p:nvPicPr>
          <p:cNvPr id="3" name="Image 2"/>
          <p:cNvPicPr>
            <a:picLocks noChangeAspect="1"/>
          </p:cNvPicPr>
          <p:nvPr/>
        </p:nvPicPr>
        <p:blipFill>
          <a:blip r:embed="rId2"/>
          <a:stretch>
            <a:fillRect/>
          </a:stretch>
        </p:blipFill>
        <p:spPr>
          <a:xfrm>
            <a:off x="128185" y="1348885"/>
            <a:ext cx="4299114" cy="796437"/>
          </a:xfrm>
          <a:prstGeom prst="rect">
            <a:avLst/>
          </a:prstGeom>
        </p:spPr>
      </p:pic>
    </p:spTree>
    <p:extLst>
      <p:ext uri="{BB962C8B-B14F-4D97-AF65-F5344CB8AC3E}">
        <p14:creationId xmlns:p14="http://schemas.microsoft.com/office/powerpoint/2010/main" val="1351001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185" y="111060"/>
            <a:ext cx="11352628" cy="584775"/>
          </a:xfrm>
          <a:prstGeom prst="rect">
            <a:avLst/>
          </a:prstGeom>
          <a:noFill/>
        </p:spPr>
        <p:txBody>
          <a:bodyPr wrap="square" rtlCol="0">
            <a:spAutoFit/>
          </a:bodyPr>
          <a:lstStyle/>
          <a:p>
            <a:r>
              <a:rPr lang="fr-FR" sz="3200" b="1" dirty="0" smtClean="0">
                <a:solidFill>
                  <a:srgbClr val="FF0000"/>
                </a:solidFill>
              </a:rPr>
              <a:t>Manage Azure ressources for ML</a:t>
            </a:r>
            <a:endParaRPr lang="fr-FR" dirty="0"/>
          </a:p>
        </p:txBody>
      </p:sp>
      <p:sp>
        <p:nvSpPr>
          <p:cNvPr id="2" name="Rectangle 1"/>
          <p:cNvSpPr/>
          <p:nvPr/>
        </p:nvSpPr>
        <p:spPr>
          <a:xfrm>
            <a:off x="0" y="849723"/>
            <a:ext cx="2916183" cy="369332"/>
          </a:xfrm>
          <a:prstGeom prst="rect">
            <a:avLst/>
          </a:prstGeom>
        </p:spPr>
        <p:txBody>
          <a:bodyPr wrap="none">
            <a:spAutoFit/>
          </a:bodyPr>
          <a:lstStyle/>
          <a:p>
            <a:r>
              <a:rPr lang="en-US" b="1" dirty="0" smtClean="0">
                <a:solidFill>
                  <a:schemeClr val="accent1">
                    <a:lumMod val="50000"/>
                  </a:schemeClr>
                </a:solidFill>
                <a:latin typeface="Source Sans Pro"/>
              </a:rPr>
              <a:t>Azure compute instance </a:t>
            </a:r>
            <a:endParaRPr lang="en-US" b="1" dirty="0">
              <a:solidFill>
                <a:schemeClr val="accent1">
                  <a:lumMod val="50000"/>
                </a:schemeClr>
              </a:solidFill>
              <a:latin typeface="Source Sans Pro"/>
            </a:endParaRPr>
          </a:p>
        </p:txBody>
      </p:sp>
      <p:sp>
        <p:nvSpPr>
          <p:cNvPr id="16" name="Rectangle 15"/>
          <p:cNvSpPr/>
          <p:nvPr/>
        </p:nvSpPr>
        <p:spPr>
          <a:xfrm>
            <a:off x="-35168" y="4351982"/>
            <a:ext cx="2967479" cy="369332"/>
          </a:xfrm>
          <a:prstGeom prst="rect">
            <a:avLst/>
          </a:prstGeom>
        </p:spPr>
        <p:txBody>
          <a:bodyPr wrap="none">
            <a:spAutoFit/>
          </a:bodyPr>
          <a:lstStyle/>
          <a:p>
            <a:r>
              <a:rPr lang="en-US" b="1" dirty="0" smtClean="0">
                <a:solidFill>
                  <a:schemeClr val="accent1">
                    <a:lumMod val="50000"/>
                  </a:schemeClr>
                </a:solidFill>
                <a:latin typeface="Source Sans Pro"/>
              </a:rPr>
              <a:t>AKS rescaling technique </a:t>
            </a:r>
            <a:endParaRPr lang="en-US" b="1" dirty="0">
              <a:solidFill>
                <a:schemeClr val="accent1">
                  <a:lumMod val="50000"/>
                </a:schemeClr>
              </a:solidFill>
              <a:latin typeface="Source Sans Pro"/>
            </a:endParaRPr>
          </a:p>
        </p:txBody>
      </p:sp>
      <p:sp>
        <p:nvSpPr>
          <p:cNvPr id="5" name="ZoneTexte 4"/>
          <p:cNvSpPr txBox="1"/>
          <p:nvPr/>
        </p:nvSpPr>
        <p:spPr>
          <a:xfrm>
            <a:off x="128185" y="1219055"/>
            <a:ext cx="10657046" cy="738664"/>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A single VM </a:t>
            </a:r>
            <a:r>
              <a:rPr lang="fr-FR" sz="1400" dirty="0" err="1" smtClean="0"/>
              <a:t>which</a:t>
            </a:r>
            <a:r>
              <a:rPr lang="fr-FR" sz="1400" dirty="0" smtClean="0"/>
              <a:t> </a:t>
            </a:r>
            <a:r>
              <a:rPr lang="fr-FR" sz="1400" dirty="0" err="1" smtClean="0"/>
              <a:t>doesn’t</a:t>
            </a:r>
            <a:r>
              <a:rPr lang="fr-FR" sz="1400" dirty="0" smtClean="0"/>
              <a:t> </a:t>
            </a:r>
            <a:r>
              <a:rPr lang="fr-FR" sz="1400" dirty="0" err="1" smtClean="0"/>
              <a:t>scale</a:t>
            </a:r>
            <a:r>
              <a:rPr lang="fr-FR" sz="1400" dirty="0" smtClean="0"/>
              <a:t> down </a:t>
            </a:r>
            <a:r>
              <a:rPr lang="fr-FR" sz="1400" dirty="0" err="1" smtClean="0"/>
              <a:t>when</a:t>
            </a:r>
            <a:r>
              <a:rPr lang="fr-FR" sz="1400" dirty="0" smtClean="0"/>
              <a:t> </a:t>
            </a:r>
            <a:r>
              <a:rPr lang="fr-FR" sz="1400" dirty="0" err="1" smtClean="0"/>
              <a:t>idle</a:t>
            </a:r>
            <a:r>
              <a:rPr lang="fr-FR" sz="1400" dirty="0" smtClean="0"/>
              <a:t> and </a:t>
            </a:r>
            <a:r>
              <a:rPr lang="fr-FR" sz="1400" dirty="0" err="1" smtClean="0"/>
              <a:t>doesn’t</a:t>
            </a:r>
            <a:r>
              <a:rPr lang="fr-FR" sz="1400" dirty="0" smtClean="0"/>
              <a:t> </a:t>
            </a:r>
            <a:r>
              <a:rPr lang="fr-FR" sz="1400" dirty="0" err="1" smtClean="0"/>
              <a:t>scale</a:t>
            </a:r>
            <a:r>
              <a:rPr lang="fr-FR" sz="1400" dirty="0" smtClean="0"/>
              <a:t> up for high </a:t>
            </a:r>
            <a:r>
              <a:rPr lang="fr-FR" sz="1400" dirty="0" err="1" smtClean="0"/>
              <a:t>demand</a:t>
            </a:r>
            <a:r>
              <a:rPr lang="fr-FR" sz="1400" dirty="0" smtClean="0"/>
              <a:t> (</a:t>
            </a:r>
            <a:r>
              <a:rPr lang="fr-FR" sz="1400" dirty="0" err="1" smtClean="0"/>
              <a:t>managed</a:t>
            </a:r>
            <a:r>
              <a:rPr lang="fr-FR" sz="1400" dirty="0" smtClean="0"/>
              <a:t> </a:t>
            </a:r>
            <a:r>
              <a:rPr lang="fr-FR" sz="1400" dirty="0" err="1" smtClean="0"/>
              <a:t>manually</a:t>
            </a:r>
            <a:r>
              <a:rPr lang="fr-FR" sz="1400" dirty="0" smtClean="0"/>
              <a:t>) (</a:t>
            </a:r>
            <a:r>
              <a:rPr lang="fr-FR" sz="1400" dirty="0" err="1" smtClean="0"/>
              <a:t>need</a:t>
            </a:r>
            <a:r>
              <a:rPr lang="fr-FR" sz="1400" dirty="0" smtClean="0"/>
              <a:t> to </a:t>
            </a:r>
            <a:r>
              <a:rPr lang="fr-FR" sz="1400" dirty="0" err="1" smtClean="0"/>
              <a:t>be</a:t>
            </a:r>
            <a:r>
              <a:rPr lang="fr-FR" sz="1400" dirty="0" smtClean="0"/>
              <a:t> </a:t>
            </a:r>
            <a:r>
              <a:rPr lang="fr-FR" sz="1400" dirty="0" err="1" smtClean="0"/>
              <a:t>deleted</a:t>
            </a:r>
            <a:r>
              <a:rPr lang="fr-FR" sz="1400" dirty="0" smtClean="0"/>
              <a:t> for charges)</a:t>
            </a:r>
          </a:p>
          <a:p>
            <a:pPr marL="285750" indent="-285750">
              <a:buFont typeface="Arial" panose="020B0604020202020204" pitchFamily="34" charset="0"/>
              <a:buChar char="•"/>
            </a:pPr>
            <a:r>
              <a:rPr lang="fr-FR" sz="1400" dirty="0" smtClean="0"/>
              <a:t>Can </a:t>
            </a:r>
            <a:r>
              <a:rPr lang="fr-FR" sz="1400" dirty="0" err="1" smtClean="0"/>
              <a:t>be</a:t>
            </a:r>
            <a:r>
              <a:rPr lang="fr-FR" sz="1400" dirty="0" smtClean="0"/>
              <a:t> </a:t>
            </a:r>
            <a:r>
              <a:rPr lang="fr-FR" sz="1400" dirty="0" err="1" smtClean="0"/>
              <a:t>used</a:t>
            </a:r>
            <a:r>
              <a:rPr lang="fr-FR" sz="1400" dirty="0" smtClean="0"/>
              <a:t> for </a:t>
            </a:r>
            <a:r>
              <a:rPr lang="fr-FR" sz="1400" dirty="0" err="1" smtClean="0"/>
              <a:t>AutoML</a:t>
            </a:r>
            <a:r>
              <a:rPr lang="fr-FR" sz="1400" dirty="0" smtClean="0"/>
              <a:t> and running pipelines but not </a:t>
            </a:r>
            <a:r>
              <a:rPr lang="fr-FR" sz="1400" dirty="0" err="1" smtClean="0"/>
              <a:t>supported</a:t>
            </a:r>
            <a:r>
              <a:rPr lang="fr-FR" sz="1400" dirty="0" smtClean="0"/>
              <a:t> in the ML Designer  </a:t>
            </a:r>
          </a:p>
          <a:p>
            <a:pPr marL="285750" indent="-285750">
              <a:buFont typeface="Arial" panose="020B0604020202020204" pitchFamily="34" charset="0"/>
              <a:buChar char="•"/>
            </a:pPr>
            <a:r>
              <a:rPr lang="fr-FR" sz="1400" dirty="0" smtClean="0"/>
              <a:t>You </a:t>
            </a:r>
            <a:r>
              <a:rPr lang="fr-FR" sz="1400" dirty="0" err="1" smtClean="0"/>
              <a:t>cannot</a:t>
            </a:r>
            <a:r>
              <a:rPr lang="fr-FR" sz="1400" dirty="0" smtClean="0"/>
              <a:t> </a:t>
            </a:r>
            <a:r>
              <a:rPr lang="fr-FR" sz="1400" dirty="0" err="1" smtClean="0"/>
              <a:t>share</a:t>
            </a:r>
            <a:r>
              <a:rPr lang="fr-FR" sz="1400" dirty="0" smtClean="0"/>
              <a:t> </a:t>
            </a:r>
            <a:r>
              <a:rPr lang="fr-FR" sz="1400" dirty="0" err="1" smtClean="0"/>
              <a:t>your</a:t>
            </a:r>
            <a:r>
              <a:rPr lang="fr-FR" sz="1400" dirty="0" smtClean="0"/>
              <a:t> computer instance for </a:t>
            </a:r>
            <a:r>
              <a:rPr lang="fr-FR" sz="1400" dirty="0" err="1" smtClean="0"/>
              <a:t>developpment</a:t>
            </a:r>
            <a:r>
              <a:rPr lang="fr-FR" sz="1400" dirty="0" smtClean="0"/>
              <a:t> </a:t>
            </a:r>
            <a:endParaRPr lang="fr-FR" sz="1400" dirty="0"/>
          </a:p>
        </p:txBody>
      </p:sp>
      <p:sp>
        <p:nvSpPr>
          <p:cNvPr id="7" name="Rectangle 6"/>
          <p:cNvSpPr/>
          <p:nvPr/>
        </p:nvSpPr>
        <p:spPr>
          <a:xfrm>
            <a:off x="-35168" y="2144855"/>
            <a:ext cx="1441420" cy="369332"/>
          </a:xfrm>
          <a:prstGeom prst="rect">
            <a:avLst/>
          </a:prstGeom>
        </p:spPr>
        <p:txBody>
          <a:bodyPr wrap="none">
            <a:spAutoFit/>
          </a:bodyPr>
          <a:lstStyle/>
          <a:p>
            <a:r>
              <a:rPr lang="en-US" b="1" dirty="0" smtClean="0">
                <a:solidFill>
                  <a:schemeClr val="accent1">
                    <a:lumMod val="50000"/>
                  </a:schemeClr>
                </a:solidFill>
                <a:latin typeface="Source Sans Pro"/>
              </a:rPr>
              <a:t>Remote VM</a:t>
            </a:r>
            <a:endParaRPr lang="en-US" b="1" dirty="0">
              <a:solidFill>
                <a:schemeClr val="accent1">
                  <a:lumMod val="50000"/>
                </a:schemeClr>
              </a:solidFill>
              <a:latin typeface="Source Sans Pro"/>
            </a:endParaRPr>
          </a:p>
        </p:txBody>
      </p:sp>
      <p:sp>
        <p:nvSpPr>
          <p:cNvPr id="8" name="ZoneTexte 7"/>
          <p:cNvSpPr txBox="1"/>
          <p:nvPr/>
        </p:nvSpPr>
        <p:spPr>
          <a:xfrm>
            <a:off x="128185" y="2443402"/>
            <a:ext cx="5627846" cy="307777"/>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Not </a:t>
            </a:r>
            <a:r>
              <a:rPr lang="fr-FR" sz="1400" dirty="0" err="1" smtClean="0"/>
              <a:t>managed</a:t>
            </a:r>
            <a:r>
              <a:rPr lang="fr-FR" sz="1400" dirty="0" smtClean="0"/>
              <a:t> by Azure, </a:t>
            </a:r>
            <a:r>
              <a:rPr lang="fr-FR" sz="1400" dirty="0" err="1" smtClean="0"/>
              <a:t>scale</a:t>
            </a:r>
            <a:r>
              <a:rPr lang="fr-FR" sz="1400" dirty="0" smtClean="0"/>
              <a:t> up/down must </a:t>
            </a:r>
            <a:r>
              <a:rPr lang="fr-FR" sz="1400" dirty="0" err="1" smtClean="0"/>
              <a:t>be</a:t>
            </a:r>
            <a:r>
              <a:rPr lang="fr-FR" sz="1400" dirty="0" smtClean="0"/>
              <a:t> </a:t>
            </a:r>
            <a:r>
              <a:rPr lang="fr-FR" sz="1400" dirty="0" err="1" smtClean="0"/>
              <a:t>seperatly</a:t>
            </a:r>
            <a:r>
              <a:rPr lang="fr-FR" sz="1400" dirty="0" smtClean="0"/>
              <a:t> </a:t>
            </a:r>
            <a:r>
              <a:rPr lang="fr-FR" sz="1400" dirty="0" err="1" smtClean="0"/>
              <a:t>managed</a:t>
            </a:r>
            <a:r>
              <a:rPr lang="fr-FR" sz="1400" dirty="0" smtClean="0"/>
              <a:t> </a:t>
            </a:r>
            <a:endParaRPr lang="fr-FR" sz="1400" dirty="0"/>
          </a:p>
        </p:txBody>
      </p:sp>
      <p:sp>
        <p:nvSpPr>
          <p:cNvPr id="11" name="Rectangle 10"/>
          <p:cNvSpPr/>
          <p:nvPr/>
        </p:nvSpPr>
        <p:spPr>
          <a:xfrm>
            <a:off x="-35168" y="3006759"/>
            <a:ext cx="2133918" cy="369332"/>
          </a:xfrm>
          <a:prstGeom prst="rect">
            <a:avLst/>
          </a:prstGeom>
        </p:spPr>
        <p:txBody>
          <a:bodyPr wrap="none">
            <a:spAutoFit/>
          </a:bodyPr>
          <a:lstStyle/>
          <a:p>
            <a:r>
              <a:rPr lang="en-US" b="1" dirty="0" smtClean="0">
                <a:solidFill>
                  <a:schemeClr val="accent1">
                    <a:lumMod val="50000"/>
                  </a:schemeClr>
                </a:solidFill>
                <a:latin typeface="Source Sans Pro"/>
              </a:rPr>
              <a:t>Compute clusters</a:t>
            </a:r>
            <a:endParaRPr lang="en-US" b="1" dirty="0">
              <a:solidFill>
                <a:schemeClr val="accent1">
                  <a:lumMod val="50000"/>
                </a:schemeClr>
              </a:solidFill>
              <a:latin typeface="Source Sans Pro"/>
            </a:endParaRPr>
          </a:p>
        </p:txBody>
      </p:sp>
      <p:sp>
        <p:nvSpPr>
          <p:cNvPr id="12" name="ZoneTexte 11"/>
          <p:cNvSpPr txBox="1"/>
          <p:nvPr/>
        </p:nvSpPr>
        <p:spPr>
          <a:xfrm>
            <a:off x="102260" y="3324875"/>
            <a:ext cx="5627846" cy="954107"/>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Flexible and </a:t>
            </a:r>
            <a:r>
              <a:rPr lang="fr-FR" sz="1400" dirty="0" err="1" smtClean="0"/>
              <a:t>cost</a:t>
            </a:r>
            <a:r>
              <a:rPr lang="fr-FR" sz="1400" dirty="0" smtClean="0"/>
              <a:t> effective  </a:t>
            </a:r>
            <a:r>
              <a:rPr lang="fr-FR" sz="1400" dirty="0" err="1" smtClean="0"/>
              <a:t>environments</a:t>
            </a:r>
            <a:r>
              <a:rPr lang="fr-FR" sz="1400" dirty="0" smtClean="0"/>
              <a:t> for training </a:t>
            </a:r>
            <a:r>
              <a:rPr lang="fr-FR" sz="1400" dirty="0" err="1" smtClean="0"/>
              <a:t>experiments</a:t>
            </a:r>
            <a:endParaRPr lang="fr-FR" sz="1400" dirty="0" smtClean="0"/>
          </a:p>
          <a:p>
            <a:pPr marL="285750" indent="-285750">
              <a:buFont typeface="Arial" panose="020B0604020202020204" pitchFamily="34" charset="0"/>
              <a:buChar char="•"/>
            </a:pPr>
            <a:r>
              <a:rPr lang="fr-FR" sz="1400" dirty="0" err="1" smtClean="0"/>
              <a:t>Suitable</a:t>
            </a:r>
            <a:r>
              <a:rPr lang="fr-FR" sz="1400" dirty="0" smtClean="0"/>
              <a:t> for </a:t>
            </a:r>
            <a:r>
              <a:rPr lang="fr-FR" sz="1400" dirty="0" err="1" smtClean="0"/>
              <a:t>AutoML</a:t>
            </a:r>
            <a:r>
              <a:rPr lang="fr-FR" sz="1400" dirty="0" smtClean="0"/>
              <a:t> </a:t>
            </a:r>
            <a:r>
              <a:rPr lang="fr-FR" sz="1400" dirty="0" err="1" smtClean="0"/>
              <a:t>runs</a:t>
            </a:r>
            <a:endParaRPr lang="fr-FR" sz="1400" dirty="0" smtClean="0"/>
          </a:p>
          <a:p>
            <a:pPr marL="285750" indent="-285750">
              <a:buFont typeface="Arial" panose="020B0604020202020204" pitchFamily="34" charset="0"/>
              <a:buChar char="•"/>
            </a:pPr>
            <a:r>
              <a:rPr lang="fr-FR" sz="1400" dirty="0" smtClean="0"/>
              <a:t>Multi-</a:t>
            </a:r>
            <a:r>
              <a:rPr lang="fr-FR" sz="1400" dirty="0" err="1" smtClean="0"/>
              <a:t>node</a:t>
            </a:r>
            <a:r>
              <a:rPr lang="fr-FR" sz="1400" dirty="0" smtClean="0"/>
              <a:t> </a:t>
            </a:r>
            <a:r>
              <a:rPr lang="fr-FR" sz="1400" dirty="0" err="1" smtClean="0"/>
              <a:t>can</a:t>
            </a:r>
            <a:r>
              <a:rPr lang="fr-FR" sz="1400" dirty="0" smtClean="0"/>
              <a:t> </a:t>
            </a:r>
            <a:r>
              <a:rPr lang="fr-FR" sz="1400" dirty="0" err="1" smtClean="0"/>
              <a:t>scale</a:t>
            </a:r>
            <a:r>
              <a:rPr lang="fr-FR" sz="1400" dirty="0" smtClean="0"/>
              <a:t> up for training and </a:t>
            </a:r>
            <a:r>
              <a:rPr lang="fr-FR" sz="1400" dirty="0" err="1" smtClean="0"/>
              <a:t>scale</a:t>
            </a:r>
            <a:r>
              <a:rPr lang="fr-FR" sz="1400" dirty="0" smtClean="0"/>
              <a:t> down to 0 in </a:t>
            </a:r>
            <a:r>
              <a:rPr lang="fr-FR" sz="1400" dirty="0" err="1" smtClean="0"/>
              <a:t>idle</a:t>
            </a:r>
            <a:endParaRPr lang="fr-FR" sz="1400" dirty="0" smtClean="0"/>
          </a:p>
          <a:p>
            <a:pPr marL="285750" indent="-285750">
              <a:buFont typeface="Arial" panose="020B0604020202020204" pitchFamily="34" charset="0"/>
              <a:buChar char="•"/>
            </a:pPr>
            <a:r>
              <a:rPr lang="fr-FR" sz="1400" dirty="0" smtClean="0"/>
              <a:t>You </a:t>
            </a:r>
            <a:r>
              <a:rPr lang="fr-FR" sz="1400" dirty="0" err="1" smtClean="0"/>
              <a:t>can</a:t>
            </a:r>
            <a:r>
              <a:rPr lang="fr-FR" sz="1400" dirty="0" smtClean="0"/>
              <a:t> </a:t>
            </a:r>
            <a:r>
              <a:rPr lang="fr-FR" sz="1400" dirty="0" err="1" smtClean="0"/>
              <a:t>share</a:t>
            </a:r>
            <a:r>
              <a:rPr lang="fr-FR" sz="1400" dirty="0" smtClean="0"/>
              <a:t> </a:t>
            </a:r>
            <a:r>
              <a:rPr lang="fr-FR" sz="1400" dirty="0" err="1" smtClean="0"/>
              <a:t>your</a:t>
            </a:r>
            <a:r>
              <a:rPr lang="fr-FR" sz="1400" dirty="0" smtClean="0"/>
              <a:t> </a:t>
            </a:r>
            <a:r>
              <a:rPr lang="fr-FR" sz="1400" dirty="0" err="1" smtClean="0"/>
              <a:t>compute</a:t>
            </a:r>
            <a:r>
              <a:rPr lang="fr-FR" sz="1400" dirty="0" smtClean="0"/>
              <a:t> cluster for training  </a:t>
            </a:r>
            <a:endParaRPr lang="fr-FR" sz="1400" dirty="0"/>
          </a:p>
        </p:txBody>
      </p:sp>
      <p:pic>
        <p:nvPicPr>
          <p:cNvPr id="6" name="Image 5"/>
          <p:cNvPicPr>
            <a:picLocks noChangeAspect="1"/>
          </p:cNvPicPr>
          <p:nvPr/>
        </p:nvPicPr>
        <p:blipFill>
          <a:blip r:embed="rId2"/>
          <a:stretch>
            <a:fillRect/>
          </a:stretch>
        </p:blipFill>
        <p:spPr>
          <a:xfrm>
            <a:off x="128185" y="4655160"/>
            <a:ext cx="10516369" cy="923925"/>
          </a:xfrm>
          <a:prstGeom prst="rect">
            <a:avLst/>
          </a:prstGeom>
        </p:spPr>
      </p:pic>
      <p:sp>
        <p:nvSpPr>
          <p:cNvPr id="14" name="Rectangle 13"/>
          <p:cNvSpPr/>
          <p:nvPr/>
        </p:nvSpPr>
        <p:spPr>
          <a:xfrm>
            <a:off x="0" y="5574545"/>
            <a:ext cx="2967479" cy="369332"/>
          </a:xfrm>
          <a:prstGeom prst="rect">
            <a:avLst/>
          </a:prstGeom>
        </p:spPr>
        <p:txBody>
          <a:bodyPr wrap="none">
            <a:spAutoFit/>
          </a:bodyPr>
          <a:lstStyle/>
          <a:p>
            <a:r>
              <a:rPr lang="en-US" b="1" smtClean="0">
                <a:solidFill>
                  <a:schemeClr val="accent1">
                    <a:lumMod val="50000"/>
                  </a:schemeClr>
                </a:solidFill>
                <a:latin typeface="Source Sans Pro"/>
              </a:rPr>
              <a:t>Azure Container Instance</a:t>
            </a:r>
            <a:endParaRPr lang="en-US" b="1" dirty="0">
              <a:solidFill>
                <a:schemeClr val="accent1">
                  <a:lumMod val="50000"/>
                </a:schemeClr>
              </a:solidFill>
              <a:latin typeface="Source Sans Pro"/>
            </a:endParaRPr>
          </a:p>
        </p:txBody>
      </p:sp>
      <p:pic>
        <p:nvPicPr>
          <p:cNvPr id="13" name="Image 12"/>
          <p:cNvPicPr>
            <a:picLocks noChangeAspect="1"/>
          </p:cNvPicPr>
          <p:nvPr/>
        </p:nvPicPr>
        <p:blipFill>
          <a:blip r:embed="rId3"/>
          <a:stretch>
            <a:fillRect/>
          </a:stretch>
        </p:blipFill>
        <p:spPr>
          <a:xfrm>
            <a:off x="128185" y="6056209"/>
            <a:ext cx="11352628" cy="552450"/>
          </a:xfrm>
          <a:prstGeom prst="rect">
            <a:avLst/>
          </a:prstGeom>
        </p:spPr>
      </p:pic>
      <p:sp>
        <p:nvSpPr>
          <p:cNvPr id="17" name="Rectangle 16"/>
          <p:cNvSpPr/>
          <p:nvPr/>
        </p:nvSpPr>
        <p:spPr>
          <a:xfrm>
            <a:off x="5919384" y="2500083"/>
            <a:ext cx="2044149" cy="369332"/>
          </a:xfrm>
          <a:prstGeom prst="rect">
            <a:avLst/>
          </a:prstGeom>
        </p:spPr>
        <p:txBody>
          <a:bodyPr wrap="none">
            <a:spAutoFit/>
          </a:bodyPr>
          <a:lstStyle/>
          <a:p>
            <a:r>
              <a:rPr lang="en-US" b="1" dirty="0" smtClean="0">
                <a:solidFill>
                  <a:schemeClr val="accent1">
                    <a:lumMod val="50000"/>
                  </a:schemeClr>
                </a:solidFill>
                <a:latin typeface="Source Sans Pro"/>
              </a:rPr>
              <a:t>Azure HDInsight </a:t>
            </a:r>
            <a:endParaRPr lang="en-US" b="1" dirty="0">
              <a:solidFill>
                <a:schemeClr val="accent1">
                  <a:lumMod val="50000"/>
                </a:schemeClr>
              </a:solidFill>
              <a:latin typeface="Source Sans Pro"/>
            </a:endParaRPr>
          </a:p>
        </p:txBody>
      </p:sp>
      <p:sp>
        <p:nvSpPr>
          <p:cNvPr id="18" name="ZoneTexte 17"/>
          <p:cNvSpPr txBox="1"/>
          <p:nvPr/>
        </p:nvSpPr>
        <p:spPr>
          <a:xfrm>
            <a:off x="6063982" y="2847822"/>
            <a:ext cx="5627846" cy="954107"/>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Capable of running pipelines </a:t>
            </a:r>
          </a:p>
          <a:p>
            <a:pPr marL="285750" indent="-285750">
              <a:buFont typeface="Arial" panose="020B0604020202020204" pitchFamily="34" charset="0"/>
              <a:buChar char="•"/>
            </a:pPr>
            <a:r>
              <a:rPr lang="fr-FR" sz="1400" dirty="0" smtClean="0"/>
              <a:t>Not </a:t>
            </a:r>
            <a:r>
              <a:rPr lang="fr-FR" sz="1400" dirty="0" err="1" smtClean="0"/>
              <a:t>suitable</a:t>
            </a:r>
            <a:r>
              <a:rPr lang="fr-FR" sz="1400" dirty="0" smtClean="0"/>
              <a:t> for </a:t>
            </a:r>
            <a:r>
              <a:rPr lang="fr-FR" sz="1400" dirty="0" err="1" smtClean="0"/>
              <a:t>AutoMl</a:t>
            </a:r>
            <a:r>
              <a:rPr lang="fr-FR" sz="1400" dirty="0" smtClean="0"/>
              <a:t> and </a:t>
            </a:r>
            <a:r>
              <a:rPr lang="fr-FR" sz="1400" dirty="0" err="1" smtClean="0"/>
              <a:t>MLDesigner</a:t>
            </a:r>
            <a:endParaRPr lang="fr-FR" sz="1400" dirty="0" smtClean="0"/>
          </a:p>
          <a:p>
            <a:pPr marL="285750" indent="-285750">
              <a:buFont typeface="Arial" panose="020B0604020202020204" pitchFamily="34" charset="0"/>
              <a:buChar char="•"/>
            </a:pPr>
            <a:r>
              <a:rPr lang="fr-FR" sz="1400" dirty="0" smtClean="0"/>
              <a:t>Apache </a:t>
            </a:r>
            <a:r>
              <a:rPr lang="fr-FR" sz="1400" dirty="0" err="1" smtClean="0"/>
              <a:t>spark</a:t>
            </a:r>
            <a:r>
              <a:rPr lang="fr-FR" sz="1400" dirty="0" smtClean="0"/>
              <a:t> </a:t>
            </a:r>
            <a:r>
              <a:rPr lang="fr-FR" sz="1400" dirty="0" err="1" smtClean="0"/>
              <a:t>based</a:t>
            </a:r>
            <a:r>
              <a:rPr lang="fr-FR" sz="1400" dirty="0" smtClean="0"/>
              <a:t> </a:t>
            </a:r>
            <a:r>
              <a:rPr lang="fr-FR" sz="1400" dirty="0" err="1" smtClean="0"/>
              <a:t>big</a:t>
            </a:r>
            <a:r>
              <a:rPr lang="fr-FR" sz="1400" dirty="0" smtClean="0"/>
              <a:t>-data </a:t>
            </a:r>
            <a:r>
              <a:rPr lang="fr-FR" sz="1400" dirty="0" err="1" smtClean="0"/>
              <a:t>plateform</a:t>
            </a:r>
            <a:r>
              <a:rPr lang="fr-FR" sz="1400" dirty="0" smtClean="0"/>
              <a:t>. </a:t>
            </a:r>
            <a:r>
              <a:rPr lang="fr-FR" sz="1400" dirty="0" err="1" smtClean="0"/>
              <a:t>Used</a:t>
            </a:r>
            <a:r>
              <a:rPr lang="fr-FR" sz="1400" dirty="0" smtClean="0"/>
              <a:t> as an </a:t>
            </a:r>
            <a:r>
              <a:rPr lang="fr-FR" sz="1400" dirty="0" err="1" smtClean="0"/>
              <a:t>attached</a:t>
            </a:r>
            <a:r>
              <a:rPr lang="fr-FR" sz="1400" dirty="0" smtClean="0"/>
              <a:t> </a:t>
            </a:r>
            <a:r>
              <a:rPr lang="fr-FR" sz="1400" dirty="0" err="1" smtClean="0"/>
              <a:t>compute</a:t>
            </a:r>
            <a:r>
              <a:rPr lang="fr-FR" sz="1400" dirty="0" smtClean="0"/>
              <a:t> for training and not for </a:t>
            </a:r>
            <a:r>
              <a:rPr lang="fr-FR" sz="1400" dirty="0" err="1" smtClean="0"/>
              <a:t>inference</a:t>
            </a:r>
            <a:r>
              <a:rPr lang="fr-FR" sz="1400" dirty="0" smtClean="0"/>
              <a:t> </a:t>
            </a:r>
            <a:endParaRPr lang="fr-FR" sz="1400" dirty="0"/>
          </a:p>
        </p:txBody>
      </p:sp>
      <p:sp>
        <p:nvSpPr>
          <p:cNvPr id="15" name="Rectangle 14"/>
          <p:cNvSpPr/>
          <p:nvPr/>
        </p:nvSpPr>
        <p:spPr>
          <a:xfrm>
            <a:off x="128185" y="6533262"/>
            <a:ext cx="8299938" cy="338554"/>
          </a:xfrm>
          <a:prstGeom prst="rect">
            <a:avLst/>
          </a:prstGeom>
        </p:spPr>
        <p:txBody>
          <a:bodyPr wrap="square">
            <a:spAutoFit/>
          </a:bodyPr>
          <a:lstStyle/>
          <a:p>
            <a:r>
              <a:rPr lang="en-US" sz="1600" b="1" dirty="0">
                <a:solidFill>
                  <a:srgbClr val="505050"/>
                </a:solidFill>
                <a:latin typeface="Noto Sans"/>
              </a:rPr>
              <a:t>Deploy the model as a Web Service on Azure Container Instance</a:t>
            </a:r>
            <a:endParaRPr lang="fr-FR" sz="1600" b="1" dirty="0"/>
          </a:p>
        </p:txBody>
      </p:sp>
    </p:spTree>
    <p:extLst>
      <p:ext uri="{BB962C8B-B14F-4D97-AF65-F5344CB8AC3E}">
        <p14:creationId xmlns:p14="http://schemas.microsoft.com/office/powerpoint/2010/main" val="2764383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7508264" y="518013"/>
            <a:ext cx="4554782" cy="4133850"/>
          </a:xfrm>
          <a:prstGeom prst="rect">
            <a:avLst/>
          </a:prstGeom>
        </p:spPr>
      </p:pic>
      <p:sp>
        <p:nvSpPr>
          <p:cNvPr id="5" name="ZoneTexte 4"/>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Development</a:t>
            </a:r>
            <a:r>
              <a:rPr lang="fr-FR" sz="3200" b="1" dirty="0" smtClean="0">
                <a:solidFill>
                  <a:srgbClr val="FF0000"/>
                </a:solidFill>
              </a:rPr>
              <a:t> Cycle</a:t>
            </a:r>
            <a:endParaRPr lang="fr-FR" dirty="0"/>
          </a:p>
        </p:txBody>
      </p:sp>
      <p:sp>
        <p:nvSpPr>
          <p:cNvPr id="6" name="Rectangle 5"/>
          <p:cNvSpPr/>
          <p:nvPr/>
        </p:nvSpPr>
        <p:spPr>
          <a:xfrm>
            <a:off x="0" y="1061335"/>
            <a:ext cx="7508264" cy="5355312"/>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Data scientists follow an iterative workflow that keeps their work closely aligned to both business problems and their </a:t>
            </a:r>
            <a:r>
              <a:rPr lang="en-US" dirty="0" smtClean="0">
                <a:solidFill>
                  <a:srgbClr val="000000"/>
                </a:solidFill>
                <a:latin typeface="Helvetica Neue"/>
              </a:rPr>
              <a:t>data.</a:t>
            </a:r>
          </a:p>
          <a:p>
            <a:pPr marL="285750" indent="-285750">
              <a:buFont typeface="Arial" panose="020B0604020202020204" pitchFamily="34" charset="0"/>
              <a:buChar char="•"/>
            </a:pPr>
            <a:endParaRPr lang="en-US" dirty="0" smtClean="0">
              <a:solidFill>
                <a:srgbClr val="000000"/>
              </a:solidFill>
              <a:latin typeface="Helvetica Neue"/>
            </a:endParaRPr>
          </a:p>
          <a:p>
            <a:pPr marL="285750" indent="-285750">
              <a:buFont typeface="Arial" panose="020B0604020202020204" pitchFamily="34" charset="0"/>
              <a:buChar char="•"/>
            </a:pPr>
            <a:r>
              <a:rPr lang="en-US" dirty="0" smtClean="0">
                <a:solidFill>
                  <a:srgbClr val="000000"/>
                </a:solidFill>
                <a:latin typeface="Helvetica Neue"/>
              </a:rPr>
              <a:t>This </a:t>
            </a:r>
            <a:r>
              <a:rPr lang="en-US" dirty="0">
                <a:solidFill>
                  <a:srgbClr val="000000"/>
                </a:solidFill>
                <a:latin typeface="Helvetica Neue"/>
              </a:rPr>
              <a:t>cycle begins with a thorough understanding of the business problem and the data itself, a process called </a:t>
            </a:r>
            <a:r>
              <a:rPr lang="en-US" i="1" dirty="0">
                <a:solidFill>
                  <a:srgbClr val="000000"/>
                </a:solidFill>
                <a:latin typeface="Helvetica Neue"/>
              </a:rPr>
              <a:t>exploratory data analysis</a:t>
            </a:r>
            <a:r>
              <a:rPr lang="en-US" dirty="0">
                <a:solidFill>
                  <a:srgbClr val="000000"/>
                </a:solidFill>
                <a:latin typeface="Helvetica Neue"/>
              </a:rPr>
              <a:t>. Once the motivating business question and data are understood, the next step is preparing the data for modeling. </a:t>
            </a:r>
            <a:endParaRPr lang="en-US" dirty="0" smtClean="0">
              <a:solidFill>
                <a:srgbClr val="000000"/>
              </a:solidFill>
              <a:latin typeface="Helvetica Neue"/>
            </a:endParaRPr>
          </a:p>
          <a:p>
            <a:pPr marL="285750" indent="-285750">
              <a:buFont typeface="Arial" panose="020B0604020202020204" pitchFamily="34" charset="0"/>
              <a:buChar char="•"/>
            </a:pPr>
            <a:endParaRPr lang="en-US" dirty="0" smtClean="0">
              <a:solidFill>
                <a:srgbClr val="000000"/>
              </a:solidFill>
              <a:latin typeface="Helvetica Neue"/>
            </a:endParaRPr>
          </a:p>
          <a:p>
            <a:pPr marL="285750" indent="-285750">
              <a:buFont typeface="Arial" panose="020B0604020202020204" pitchFamily="34" charset="0"/>
              <a:buChar char="•"/>
            </a:pPr>
            <a:r>
              <a:rPr lang="en-US" dirty="0" smtClean="0">
                <a:solidFill>
                  <a:srgbClr val="000000"/>
                </a:solidFill>
                <a:latin typeface="Helvetica Neue"/>
              </a:rPr>
              <a:t>This </a:t>
            </a:r>
            <a:r>
              <a:rPr lang="en-US" dirty="0">
                <a:solidFill>
                  <a:srgbClr val="000000"/>
                </a:solidFill>
                <a:latin typeface="Helvetica Neue"/>
              </a:rPr>
              <a:t>includes removing or imputing missing values and outliers as well as creating features to train the model on. The majority of a data scientist's work is spent in these earlier </a:t>
            </a:r>
            <a:r>
              <a:rPr lang="en-US" dirty="0" smtClean="0">
                <a:solidFill>
                  <a:srgbClr val="000000"/>
                </a:solidFill>
                <a:latin typeface="Helvetica Neue"/>
              </a:rPr>
              <a:t>steps.</a:t>
            </a:r>
          </a:p>
          <a:p>
            <a:pPr marL="285750" indent="-285750">
              <a:buFont typeface="Arial" panose="020B0604020202020204" pitchFamily="34" charset="0"/>
              <a:buChar char="•"/>
            </a:pPr>
            <a:endParaRPr lang="en-US" dirty="0" smtClean="0">
              <a:solidFill>
                <a:srgbClr val="000000"/>
              </a:solidFill>
              <a:latin typeface="Helvetica Neue"/>
            </a:endParaRPr>
          </a:p>
          <a:p>
            <a:pPr marL="285750" indent="-285750">
              <a:buFont typeface="Arial" panose="020B0604020202020204" pitchFamily="34" charset="0"/>
              <a:buChar char="•"/>
            </a:pPr>
            <a:r>
              <a:rPr lang="en-US" dirty="0" smtClean="0">
                <a:solidFill>
                  <a:srgbClr val="000000"/>
                </a:solidFill>
                <a:latin typeface="Helvetica Neue"/>
              </a:rPr>
              <a:t>After </a:t>
            </a:r>
            <a:r>
              <a:rPr lang="en-US" dirty="0">
                <a:solidFill>
                  <a:srgbClr val="000000"/>
                </a:solidFill>
                <a:latin typeface="Helvetica Neue"/>
              </a:rPr>
              <a:t>preparing the features in a way that the model can benefit from, the modeling stage uses those features to determine the best way to represent the data. </a:t>
            </a:r>
            <a:endParaRPr lang="en-US" dirty="0" smtClean="0">
              <a:solidFill>
                <a:srgbClr val="000000"/>
              </a:solidFill>
              <a:latin typeface="Helvetica Neue"/>
            </a:endParaRPr>
          </a:p>
          <a:p>
            <a:pPr marL="285750" indent="-285750">
              <a:buFont typeface="Arial" panose="020B0604020202020204" pitchFamily="34" charset="0"/>
              <a:buChar char="•"/>
            </a:pPr>
            <a:endParaRPr lang="en-US" dirty="0">
              <a:solidFill>
                <a:srgbClr val="000000"/>
              </a:solidFill>
              <a:latin typeface="Helvetica Neue"/>
            </a:endParaRPr>
          </a:p>
          <a:p>
            <a:pPr marL="285750" indent="-285750">
              <a:buFont typeface="Arial" panose="020B0604020202020204" pitchFamily="34" charset="0"/>
              <a:buChar char="•"/>
            </a:pPr>
            <a:r>
              <a:rPr lang="en-US" dirty="0" smtClean="0">
                <a:solidFill>
                  <a:srgbClr val="000000"/>
                </a:solidFill>
                <a:latin typeface="Helvetica Neue"/>
              </a:rPr>
              <a:t>The </a:t>
            </a:r>
            <a:r>
              <a:rPr lang="en-US" dirty="0">
                <a:solidFill>
                  <a:srgbClr val="000000"/>
                </a:solidFill>
                <a:latin typeface="Helvetica Neue"/>
              </a:rPr>
              <a:t>various models are then evaluated and this whole process is repeated until the best solution is developed and deployed into production.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2648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185" y="111060"/>
            <a:ext cx="11352628" cy="584775"/>
          </a:xfrm>
          <a:prstGeom prst="rect">
            <a:avLst/>
          </a:prstGeom>
          <a:noFill/>
        </p:spPr>
        <p:txBody>
          <a:bodyPr wrap="square" rtlCol="0">
            <a:spAutoFit/>
          </a:bodyPr>
          <a:lstStyle/>
          <a:p>
            <a:r>
              <a:rPr lang="fr-FR" sz="3200" b="1" dirty="0" smtClean="0">
                <a:solidFill>
                  <a:srgbClr val="FF0000"/>
                </a:solidFill>
              </a:rPr>
              <a:t>Manage Azure ressources for ML</a:t>
            </a:r>
            <a:endParaRPr lang="fr-FR" dirty="0"/>
          </a:p>
        </p:txBody>
      </p:sp>
      <p:sp>
        <p:nvSpPr>
          <p:cNvPr id="2" name="Rectangle 1"/>
          <p:cNvSpPr/>
          <p:nvPr/>
        </p:nvSpPr>
        <p:spPr>
          <a:xfrm>
            <a:off x="0" y="849723"/>
            <a:ext cx="4006225" cy="369332"/>
          </a:xfrm>
          <a:prstGeom prst="rect">
            <a:avLst/>
          </a:prstGeom>
        </p:spPr>
        <p:txBody>
          <a:bodyPr wrap="none">
            <a:spAutoFit/>
          </a:bodyPr>
          <a:lstStyle/>
          <a:p>
            <a:r>
              <a:rPr lang="en-US" b="1" dirty="0" smtClean="0">
                <a:solidFill>
                  <a:schemeClr val="accent1">
                    <a:lumMod val="50000"/>
                  </a:schemeClr>
                </a:solidFill>
                <a:latin typeface="Source Sans Pro"/>
              </a:rPr>
              <a:t>Role Based access control (RBAC)</a:t>
            </a:r>
            <a:endParaRPr lang="en-US" b="1" dirty="0">
              <a:solidFill>
                <a:schemeClr val="accent1">
                  <a:lumMod val="50000"/>
                </a:schemeClr>
              </a:solidFill>
              <a:latin typeface="Source Sans Pro"/>
            </a:endParaRPr>
          </a:p>
        </p:txBody>
      </p:sp>
      <p:sp>
        <p:nvSpPr>
          <p:cNvPr id="5" name="ZoneTexte 4"/>
          <p:cNvSpPr txBox="1"/>
          <p:nvPr/>
        </p:nvSpPr>
        <p:spPr>
          <a:xfrm>
            <a:off x="128185" y="1219055"/>
            <a:ext cx="10657046" cy="738664"/>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A </a:t>
            </a:r>
            <a:r>
              <a:rPr lang="fr-FR" sz="1400" dirty="0" err="1" smtClean="0"/>
              <a:t>tool</a:t>
            </a:r>
            <a:r>
              <a:rPr lang="fr-FR" sz="1400" dirty="0" smtClean="0"/>
              <a:t> to manage and control the scope </a:t>
            </a:r>
            <a:r>
              <a:rPr lang="fr-FR" sz="1400" dirty="0" err="1" smtClean="0"/>
              <a:t>granted</a:t>
            </a:r>
            <a:r>
              <a:rPr lang="fr-FR" sz="1400" dirty="0" smtClean="0"/>
              <a:t> to an </a:t>
            </a:r>
            <a:r>
              <a:rPr lang="fr-FR" sz="1400" dirty="0" err="1" smtClean="0"/>
              <a:t>identity</a:t>
            </a:r>
            <a:r>
              <a:rPr lang="fr-FR" sz="1400" dirty="0" smtClean="0"/>
              <a:t> over a ressource. </a:t>
            </a:r>
            <a:r>
              <a:rPr lang="fr-FR" sz="1400" dirty="0" err="1" smtClean="0"/>
              <a:t>Helps</a:t>
            </a:r>
            <a:r>
              <a:rPr lang="fr-FR" sz="1400" dirty="0" smtClean="0"/>
              <a:t> </a:t>
            </a:r>
            <a:r>
              <a:rPr lang="fr-FR" sz="1400" dirty="0" err="1" smtClean="0"/>
              <a:t>you</a:t>
            </a:r>
            <a:r>
              <a:rPr lang="fr-FR" sz="1400" dirty="0" smtClean="0"/>
              <a:t> manage </a:t>
            </a:r>
            <a:r>
              <a:rPr lang="fr-FR" sz="1400" dirty="0" err="1" smtClean="0"/>
              <a:t>which</a:t>
            </a:r>
            <a:r>
              <a:rPr lang="fr-FR" sz="1400" dirty="0" smtClean="0"/>
              <a:t> user has </a:t>
            </a:r>
            <a:r>
              <a:rPr lang="fr-FR" sz="1400" dirty="0" err="1" smtClean="0"/>
              <a:t>access</a:t>
            </a:r>
            <a:r>
              <a:rPr lang="fr-FR" sz="1400" dirty="0" smtClean="0"/>
              <a:t> to the ressource and </a:t>
            </a:r>
            <a:r>
              <a:rPr lang="fr-FR" sz="1400" dirty="0" err="1" smtClean="0"/>
              <a:t>what</a:t>
            </a:r>
            <a:r>
              <a:rPr lang="fr-FR" sz="1400" dirty="0" smtClean="0"/>
              <a:t> </a:t>
            </a:r>
            <a:r>
              <a:rPr lang="fr-FR" sz="1400" dirty="0" err="1" smtClean="0"/>
              <a:t>can</a:t>
            </a:r>
            <a:r>
              <a:rPr lang="fr-FR" sz="1400" dirty="0" smtClean="0"/>
              <a:t> </a:t>
            </a:r>
            <a:r>
              <a:rPr lang="fr-FR" sz="1400" dirty="0" err="1" smtClean="0"/>
              <a:t>they</a:t>
            </a:r>
            <a:r>
              <a:rPr lang="fr-FR" sz="1400" dirty="0" smtClean="0"/>
              <a:t> do </a:t>
            </a:r>
            <a:r>
              <a:rPr lang="fr-FR" sz="1400" dirty="0" err="1" smtClean="0"/>
              <a:t>with</a:t>
            </a:r>
            <a:r>
              <a:rPr lang="fr-FR" sz="1400" dirty="0" smtClean="0"/>
              <a:t> </a:t>
            </a:r>
            <a:r>
              <a:rPr lang="fr-FR" sz="1400" dirty="0" err="1" smtClean="0"/>
              <a:t>it</a:t>
            </a:r>
            <a:r>
              <a:rPr lang="fr-FR" sz="1400" dirty="0" smtClean="0"/>
              <a:t>. Can </a:t>
            </a:r>
            <a:r>
              <a:rPr lang="fr-FR" sz="1400" dirty="0" err="1" smtClean="0"/>
              <a:t>be</a:t>
            </a:r>
            <a:r>
              <a:rPr lang="fr-FR" sz="1400" dirty="0" smtClean="0"/>
              <a:t> </a:t>
            </a:r>
            <a:r>
              <a:rPr lang="fr-FR" sz="1400" dirty="0" err="1" smtClean="0"/>
              <a:t>coupled</a:t>
            </a:r>
            <a:r>
              <a:rPr lang="fr-FR" sz="1400" dirty="0" smtClean="0"/>
              <a:t> </a:t>
            </a:r>
            <a:r>
              <a:rPr lang="fr-FR" sz="1400" dirty="0" err="1" smtClean="0"/>
              <a:t>with</a:t>
            </a:r>
            <a:r>
              <a:rPr lang="fr-FR" sz="1400" dirty="0" smtClean="0"/>
              <a:t> the authentification </a:t>
            </a:r>
            <a:r>
              <a:rPr lang="fr-FR" sz="1400" dirty="0" err="1" smtClean="0"/>
              <a:t>methods</a:t>
            </a:r>
            <a:r>
              <a:rPr lang="fr-FR" sz="1400" dirty="0" smtClean="0"/>
              <a:t> </a:t>
            </a:r>
            <a:r>
              <a:rPr lang="fr-FR" sz="1400" dirty="0" err="1" smtClean="0"/>
              <a:t>like</a:t>
            </a:r>
            <a:r>
              <a:rPr lang="fr-FR" sz="1400" dirty="0" smtClean="0"/>
              <a:t> Interactive, service principale or </a:t>
            </a:r>
            <a:r>
              <a:rPr lang="fr-FR" sz="1400" dirty="0" err="1" smtClean="0"/>
              <a:t>Managed</a:t>
            </a:r>
            <a:r>
              <a:rPr lang="fr-FR" sz="1400" dirty="0" smtClean="0"/>
              <a:t> </a:t>
            </a:r>
            <a:r>
              <a:rPr lang="fr-FR" sz="1400" dirty="0" err="1" smtClean="0"/>
              <a:t>identity</a:t>
            </a:r>
            <a:r>
              <a:rPr lang="fr-FR" sz="1400" dirty="0" smtClean="0"/>
              <a:t> 	</a:t>
            </a:r>
          </a:p>
        </p:txBody>
      </p:sp>
      <p:sp>
        <p:nvSpPr>
          <p:cNvPr id="7" name="Rectangle 6"/>
          <p:cNvSpPr/>
          <p:nvPr/>
        </p:nvSpPr>
        <p:spPr>
          <a:xfrm>
            <a:off x="0" y="1988809"/>
            <a:ext cx="2133918" cy="369332"/>
          </a:xfrm>
          <a:prstGeom prst="rect">
            <a:avLst/>
          </a:prstGeom>
        </p:spPr>
        <p:txBody>
          <a:bodyPr wrap="none">
            <a:spAutoFit/>
          </a:bodyPr>
          <a:lstStyle/>
          <a:p>
            <a:r>
              <a:rPr lang="en-US" b="1" dirty="0" smtClean="0">
                <a:solidFill>
                  <a:schemeClr val="accent1">
                    <a:lumMod val="50000"/>
                  </a:schemeClr>
                </a:solidFill>
                <a:latin typeface="Source Sans Pro"/>
              </a:rPr>
              <a:t>Managed Identity </a:t>
            </a:r>
            <a:endParaRPr lang="en-US" b="1" dirty="0">
              <a:solidFill>
                <a:schemeClr val="accent1">
                  <a:lumMod val="50000"/>
                </a:schemeClr>
              </a:solidFill>
              <a:latin typeface="Source Sans Pro"/>
            </a:endParaRPr>
          </a:p>
        </p:txBody>
      </p:sp>
      <p:sp>
        <p:nvSpPr>
          <p:cNvPr id="8" name="ZoneTexte 7"/>
          <p:cNvSpPr txBox="1"/>
          <p:nvPr/>
        </p:nvSpPr>
        <p:spPr>
          <a:xfrm>
            <a:off x="128184" y="2434356"/>
            <a:ext cx="10352247" cy="1169551"/>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Authentification </a:t>
            </a:r>
            <a:r>
              <a:rPr lang="fr-FR" sz="1400" dirty="0" err="1" smtClean="0"/>
              <a:t>method</a:t>
            </a:r>
            <a:r>
              <a:rPr lang="fr-FR" sz="1400" dirty="0" smtClean="0"/>
              <a:t> </a:t>
            </a:r>
            <a:r>
              <a:rPr lang="fr-FR" sz="1400" dirty="0" err="1" smtClean="0"/>
              <a:t>supported</a:t>
            </a:r>
            <a:r>
              <a:rPr lang="fr-FR" sz="1400" dirty="0" smtClean="0"/>
              <a:t> </a:t>
            </a:r>
            <a:r>
              <a:rPr lang="fr-FR" sz="1400" dirty="0" err="1" smtClean="0"/>
              <a:t>with</a:t>
            </a:r>
            <a:r>
              <a:rPr lang="fr-FR" sz="1400" dirty="0" smtClean="0"/>
              <a:t> the Azure SDK </a:t>
            </a:r>
            <a:r>
              <a:rPr lang="fr-FR" sz="1400" dirty="0" err="1" smtClean="0"/>
              <a:t>with</a:t>
            </a:r>
            <a:r>
              <a:rPr lang="fr-FR" sz="1400" dirty="0" smtClean="0"/>
              <a:t> Virtual Machine</a:t>
            </a:r>
          </a:p>
          <a:p>
            <a:pPr marL="285750" indent="-285750">
              <a:buFont typeface="Arial" panose="020B0604020202020204" pitchFamily="34" charset="0"/>
              <a:buChar char="•"/>
            </a:pPr>
            <a:r>
              <a:rPr lang="en-US" sz="1400" dirty="0"/>
              <a:t>managed identities are the best way to access to Key Vaults.</a:t>
            </a:r>
            <a:r>
              <a:rPr lang="fr-FR" sz="1400" dirty="0" smtClean="0"/>
              <a:t> </a:t>
            </a:r>
          </a:p>
          <a:p>
            <a:pPr marL="285750" indent="-285750">
              <a:buFont typeface="Arial" panose="020B0604020202020204" pitchFamily="34" charset="0"/>
              <a:buChar char="•"/>
            </a:pPr>
            <a:r>
              <a:rPr lang="fr-FR" sz="1400" dirty="0" smtClean="0"/>
              <a:t>System –</a:t>
            </a:r>
            <a:r>
              <a:rPr lang="fr-FR" sz="1400" dirty="0" err="1" smtClean="0"/>
              <a:t>assigned</a:t>
            </a:r>
            <a:r>
              <a:rPr lang="fr-FR" sz="1400" dirty="0" smtClean="0"/>
              <a:t> </a:t>
            </a:r>
            <a:r>
              <a:rPr lang="fr-FR" sz="1400" dirty="0" err="1" smtClean="0"/>
              <a:t>identity</a:t>
            </a:r>
            <a:r>
              <a:rPr lang="fr-FR" sz="1400" dirty="0" smtClean="0"/>
              <a:t>: </a:t>
            </a:r>
            <a:r>
              <a:rPr lang="fr-FR" sz="1400" dirty="0" err="1" smtClean="0"/>
              <a:t>linked</a:t>
            </a:r>
            <a:r>
              <a:rPr lang="fr-FR" sz="1400" dirty="0" smtClean="0"/>
              <a:t> </a:t>
            </a:r>
            <a:r>
              <a:rPr lang="fr-FR" sz="1400" dirty="0" err="1" smtClean="0"/>
              <a:t>directly</a:t>
            </a:r>
            <a:r>
              <a:rPr lang="fr-FR" sz="1400" dirty="0" smtClean="0"/>
              <a:t> to a single ressource and not </a:t>
            </a:r>
            <a:r>
              <a:rPr lang="fr-FR" sz="1400" dirty="0" err="1" smtClean="0"/>
              <a:t>accessing</a:t>
            </a:r>
            <a:r>
              <a:rPr lang="fr-FR" sz="1400" dirty="0" smtClean="0"/>
              <a:t> multiple ressources</a:t>
            </a:r>
          </a:p>
          <a:p>
            <a:pPr marL="285750" indent="-285750">
              <a:buFont typeface="Arial" panose="020B0604020202020204" pitchFamily="34" charset="0"/>
              <a:buChar char="•"/>
            </a:pPr>
            <a:r>
              <a:rPr lang="fr-FR" sz="1400" dirty="0" smtClean="0"/>
              <a:t>User-</a:t>
            </a:r>
            <a:r>
              <a:rPr lang="fr-FR" sz="1400" dirty="0" err="1" smtClean="0"/>
              <a:t>assigned</a:t>
            </a:r>
            <a:r>
              <a:rPr lang="fr-FR" sz="1400" dirty="0" smtClean="0"/>
              <a:t> </a:t>
            </a:r>
            <a:r>
              <a:rPr lang="fr-FR" sz="1400" dirty="0" err="1" smtClean="0"/>
              <a:t>identity</a:t>
            </a:r>
            <a:r>
              <a:rPr lang="fr-FR" sz="1400" dirty="0" smtClean="0"/>
              <a:t>:  </a:t>
            </a:r>
            <a:r>
              <a:rPr lang="fr-FR" sz="1400" dirty="0" err="1" smtClean="0"/>
              <a:t>provides</a:t>
            </a:r>
            <a:r>
              <a:rPr lang="fr-FR" sz="1400" dirty="0" smtClean="0"/>
              <a:t> </a:t>
            </a:r>
            <a:r>
              <a:rPr lang="fr-FR" sz="1400" dirty="0" err="1" smtClean="0"/>
              <a:t>reusability</a:t>
            </a:r>
            <a:r>
              <a:rPr lang="fr-FR" sz="1400" dirty="0" smtClean="0"/>
              <a:t> </a:t>
            </a:r>
            <a:r>
              <a:rPr lang="fr-FR" sz="1400" dirty="0" err="1" smtClean="0"/>
              <a:t>with</a:t>
            </a:r>
            <a:r>
              <a:rPr lang="fr-FR" sz="1400" dirty="0" smtClean="0"/>
              <a:t> the least administration, </a:t>
            </a:r>
            <a:r>
              <a:rPr lang="fr-FR" sz="1400" dirty="0" err="1" smtClean="0"/>
              <a:t>needs</a:t>
            </a:r>
            <a:r>
              <a:rPr lang="fr-FR" sz="1400" dirty="0" smtClean="0"/>
              <a:t> to </a:t>
            </a:r>
            <a:r>
              <a:rPr lang="fr-FR" sz="1400" dirty="0" err="1" smtClean="0"/>
              <a:t>be</a:t>
            </a:r>
            <a:r>
              <a:rPr lang="fr-FR" sz="1400" dirty="0" smtClean="0"/>
              <a:t> </a:t>
            </a:r>
            <a:r>
              <a:rPr lang="fr-FR" sz="1400" dirty="0" err="1" smtClean="0"/>
              <a:t>created</a:t>
            </a:r>
            <a:r>
              <a:rPr lang="fr-FR" sz="1400" dirty="0" smtClean="0"/>
              <a:t> </a:t>
            </a:r>
            <a:r>
              <a:rPr lang="fr-FR" sz="1400" dirty="0" err="1" smtClean="0"/>
              <a:t>seperatly</a:t>
            </a:r>
            <a:r>
              <a:rPr lang="fr-FR" sz="1400" dirty="0" smtClean="0"/>
              <a:t> in the azure AD and </a:t>
            </a:r>
            <a:r>
              <a:rPr lang="fr-FR" sz="1400" dirty="0" err="1" smtClean="0"/>
              <a:t>then</a:t>
            </a:r>
            <a:r>
              <a:rPr lang="fr-FR" sz="1400" dirty="0" smtClean="0"/>
              <a:t> </a:t>
            </a:r>
            <a:r>
              <a:rPr lang="fr-FR" sz="1400" dirty="0" err="1" smtClean="0"/>
              <a:t>attached</a:t>
            </a:r>
            <a:r>
              <a:rPr lang="fr-FR" sz="1400" dirty="0" smtClean="0"/>
              <a:t> to the </a:t>
            </a:r>
            <a:r>
              <a:rPr lang="fr-FR" sz="1400" dirty="0" err="1" smtClean="0"/>
              <a:t>compute</a:t>
            </a:r>
            <a:r>
              <a:rPr lang="fr-FR" sz="1400" dirty="0" smtClean="0"/>
              <a:t> </a:t>
            </a:r>
            <a:endParaRPr lang="fr-FR" sz="1400" dirty="0"/>
          </a:p>
        </p:txBody>
      </p:sp>
      <p:sp>
        <p:nvSpPr>
          <p:cNvPr id="11" name="Rectangle 10"/>
          <p:cNvSpPr/>
          <p:nvPr/>
        </p:nvSpPr>
        <p:spPr>
          <a:xfrm>
            <a:off x="-28134" y="3637988"/>
            <a:ext cx="2044149" cy="369332"/>
          </a:xfrm>
          <a:prstGeom prst="rect">
            <a:avLst/>
          </a:prstGeom>
        </p:spPr>
        <p:txBody>
          <a:bodyPr wrap="none">
            <a:spAutoFit/>
          </a:bodyPr>
          <a:lstStyle/>
          <a:p>
            <a:r>
              <a:rPr lang="en-US" b="1" dirty="0" smtClean="0">
                <a:solidFill>
                  <a:schemeClr val="accent1">
                    <a:lumMod val="50000"/>
                  </a:schemeClr>
                </a:solidFill>
                <a:latin typeface="Source Sans Pro"/>
              </a:rPr>
              <a:t>Service Principal</a:t>
            </a:r>
            <a:endParaRPr lang="en-US" b="1" dirty="0">
              <a:solidFill>
                <a:schemeClr val="accent1">
                  <a:lumMod val="50000"/>
                </a:schemeClr>
              </a:solidFill>
              <a:latin typeface="Source Sans Pro"/>
            </a:endParaRPr>
          </a:p>
        </p:txBody>
      </p:sp>
      <p:sp>
        <p:nvSpPr>
          <p:cNvPr id="12" name="ZoneTexte 11"/>
          <p:cNvSpPr txBox="1"/>
          <p:nvPr/>
        </p:nvSpPr>
        <p:spPr>
          <a:xfrm>
            <a:off x="104739" y="3990364"/>
            <a:ext cx="10680492" cy="738664"/>
          </a:xfrm>
          <a:prstGeom prst="rect">
            <a:avLst/>
          </a:prstGeom>
          <a:noFill/>
        </p:spPr>
        <p:txBody>
          <a:bodyPr wrap="square" rtlCol="0">
            <a:spAutoFit/>
          </a:bodyPr>
          <a:lstStyle/>
          <a:p>
            <a:pPr marL="285750" indent="-285750">
              <a:buFont typeface="Arial" panose="020B0604020202020204" pitchFamily="34" charset="0"/>
              <a:buChar char="•"/>
            </a:pPr>
            <a:r>
              <a:rPr lang="fr-FR" sz="1400" dirty="0" err="1" smtClean="0"/>
              <a:t>Preferred</a:t>
            </a:r>
            <a:r>
              <a:rPr lang="fr-FR" sz="1400" dirty="0" smtClean="0"/>
              <a:t> authentification </a:t>
            </a:r>
            <a:r>
              <a:rPr lang="fr-FR" sz="1400" dirty="0" err="1" smtClean="0"/>
              <a:t>method</a:t>
            </a:r>
            <a:r>
              <a:rPr lang="fr-FR" sz="1400" dirty="0" smtClean="0"/>
              <a:t> to the ML </a:t>
            </a:r>
            <a:r>
              <a:rPr lang="fr-FR" sz="1400" dirty="0" err="1" smtClean="0"/>
              <a:t>Workspace</a:t>
            </a:r>
            <a:r>
              <a:rPr lang="fr-FR" sz="1400" dirty="0" smtClean="0"/>
              <a:t> </a:t>
            </a:r>
            <a:r>
              <a:rPr lang="fr-FR" sz="1400" dirty="0" err="1" smtClean="0"/>
              <a:t>without</a:t>
            </a:r>
            <a:r>
              <a:rPr lang="fr-FR" sz="1400" dirty="0" smtClean="0"/>
              <a:t> </a:t>
            </a:r>
            <a:r>
              <a:rPr lang="fr-FR" sz="1400" dirty="0" err="1" smtClean="0"/>
              <a:t>users</a:t>
            </a:r>
            <a:r>
              <a:rPr lang="fr-FR" sz="1400" dirty="0" smtClean="0"/>
              <a:t> interaction as an </a:t>
            </a:r>
            <a:r>
              <a:rPr lang="fr-FR" sz="1400" dirty="0" err="1" smtClean="0"/>
              <a:t>automated</a:t>
            </a:r>
            <a:r>
              <a:rPr lang="fr-FR" sz="1400" dirty="0" smtClean="0"/>
              <a:t> </a:t>
            </a:r>
            <a:r>
              <a:rPr lang="fr-FR" sz="1400" dirty="0" err="1" smtClean="0"/>
              <a:t>process</a:t>
            </a:r>
            <a:r>
              <a:rPr lang="fr-FR" sz="1400" dirty="0" smtClean="0"/>
              <a:t> </a:t>
            </a:r>
          </a:p>
          <a:p>
            <a:pPr marL="285750" indent="-285750">
              <a:buFont typeface="Arial" panose="020B0604020202020204" pitchFamily="34" charset="0"/>
              <a:buChar char="•"/>
            </a:pPr>
            <a:r>
              <a:rPr lang="fr-FR" sz="1400" dirty="0" err="1" smtClean="0"/>
              <a:t>Useful</a:t>
            </a:r>
            <a:r>
              <a:rPr lang="fr-FR" sz="1400" dirty="0" smtClean="0"/>
              <a:t> to </a:t>
            </a:r>
            <a:r>
              <a:rPr lang="fr-FR" sz="1400" dirty="0" err="1" smtClean="0"/>
              <a:t>connect</a:t>
            </a:r>
            <a:r>
              <a:rPr lang="fr-FR" sz="1400" dirty="0" smtClean="0"/>
              <a:t> to </a:t>
            </a:r>
            <a:r>
              <a:rPr lang="fr-FR" sz="1400" dirty="0" err="1" smtClean="0"/>
              <a:t>other</a:t>
            </a:r>
            <a:r>
              <a:rPr lang="fr-FR" sz="1400" dirty="0" smtClean="0"/>
              <a:t> Azure ressources </a:t>
            </a:r>
            <a:r>
              <a:rPr lang="fr-FR" sz="1400" dirty="0" err="1" smtClean="0"/>
              <a:t>such</a:t>
            </a:r>
            <a:r>
              <a:rPr lang="fr-FR" sz="1400" dirty="0" smtClean="0"/>
              <a:t> as the </a:t>
            </a:r>
            <a:r>
              <a:rPr lang="fr-FR" sz="1400" dirty="0" err="1" smtClean="0"/>
              <a:t>DataLake</a:t>
            </a:r>
            <a:r>
              <a:rPr lang="fr-FR" sz="1400" dirty="0" smtClean="0"/>
              <a:t> Storage or the Azure SQL</a:t>
            </a:r>
          </a:p>
          <a:p>
            <a:pPr marL="285750" indent="-285750">
              <a:buFont typeface="Arial" panose="020B0604020202020204" pitchFamily="34" charset="0"/>
              <a:buChar char="•"/>
            </a:pPr>
            <a:endParaRPr lang="fr-FR" sz="1400" dirty="0"/>
          </a:p>
        </p:txBody>
      </p:sp>
      <p:sp>
        <p:nvSpPr>
          <p:cNvPr id="15" name="Rectangle 14"/>
          <p:cNvSpPr/>
          <p:nvPr/>
        </p:nvSpPr>
        <p:spPr>
          <a:xfrm>
            <a:off x="-28134" y="4608693"/>
            <a:ext cx="5177443" cy="646331"/>
          </a:xfrm>
          <a:prstGeom prst="rect">
            <a:avLst/>
          </a:prstGeom>
        </p:spPr>
        <p:txBody>
          <a:bodyPr wrap="none">
            <a:spAutoFit/>
          </a:bodyPr>
          <a:lstStyle/>
          <a:p>
            <a:r>
              <a:rPr lang="en-US" b="1" dirty="0" smtClean="0">
                <a:solidFill>
                  <a:schemeClr val="accent1">
                    <a:lumMod val="50000"/>
                  </a:schemeClr>
                </a:solidFill>
                <a:latin typeface="Source Sans Pro"/>
              </a:rPr>
              <a:t> </a:t>
            </a:r>
            <a:r>
              <a:rPr lang="en-US" b="1" dirty="0" err="1" smtClean="0">
                <a:solidFill>
                  <a:schemeClr val="accent1">
                    <a:lumMod val="50000"/>
                  </a:schemeClr>
                </a:solidFill>
                <a:latin typeface="Source Sans Pro"/>
              </a:rPr>
              <a:t>Authentification</a:t>
            </a:r>
            <a:r>
              <a:rPr lang="en-US" b="1" dirty="0" smtClean="0">
                <a:solidFill>
                  <a:schemeClr val="accent1">
                    <a:lumMod val="50000"/>
                  </a:schemeClr>
                </a:solidFill>
                <a:latin typeface="Source Sans Pro"/>
              </a:rPr>
              <a:t> to </a:t>
            </a:r>
            <a:r>
              <a:rPr lang="fr-FR" b="1" dirty="0" smtClean="0">
                <a:solidFill>
                  <a:schemeClr val="accent1">
                    <a:lumMod val="50000"/>
                  </a:schemeClr>
                </a:solidFill>
                <a:latin typeface="Source Sans Pro"/>
              </a:rPr>
              <a:t>a Blob </a:t>
            </a:r>
            <a:r>
              <a:rPr lang="fr-FR" b="1" dirty="0" err="1" smtClean="0">
                <a:solidFill>
                  <a:schemeClr val="accent1">
                    <a:lumMod val="50000"/>
                  </a:schemeClr>
                </a:solidFill>
                <a:latin typeface="Source Sans Pro"/>
              </a:rPr>
              <a:t>storage</a:t>
            </a:r>
            <a:r>
              <a:rPr lang="fr-FR" b="1" dirty="0" smtClean="0">
                <a:solidFill>
                  <a:schemeClr val="accent1">
                    <a:lumMod val="50000"/>
                  </a:schemeClr>
                </a:solidFill>
                <a:latin typeface="Source Sans Pro"/>
              </a:rPr>
              <a:t> container </a:t>
            </a:r>
            <a:endParaRPr lang="fr-FR"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pic>
        <p:nvPicPr>
          <p:cNvPr id="19" name="Image 18"/>
          <p:cNvPicPr>
            <a:picLocks noChangeAspect="1"/>
          </p:cNvPicPr>
          <p:nvPr/>
        </p:nvPicPr>
        <p:blipFill>
          <a:blip r:embed="rId2"/>
          <a:stretch>
            <a:fillRect/>
          </a:stretch>
        </p:blipFill>
        <p:spPr>
          <a:xfrm>
            <a:off x="381806" y="5041403"/>
            <a:ext cx="3393506" cy="429064"/>
          </a:xfrm>
          <a:prstGeom prst="rect">
            <a:avLst/>
          </a:prstGeom>
        </p:spPr>
      </p:pic>
      <p:pic>
        <p:nvPicPr>
          <p:cNvPr id="20" name="Image 19"/>
          <p:cNvPicPr>
            <a:picLocks noChangeAspect="1"/>
          </p:cNvPicPr>
          <p:nvPr/>
        </p:nvPicPr>
        <p:blipFill>
          <a:blip r:embed="rId3"/>
          <a:stretch>
            <a:fillRect/>
          </a:stretch>
        </p:blipFill>
        <p:spPr>
          <a:xfrm>
            <a:off x="346636" y="5439785"/>
            <a:ext cx="2938021" cy="648654"/>
          </a:xfrm>
          <a:prstGeom prst="rect">
            <a:avLst/>
          </a:prstGeom>
        </p:spPr>
      </p:pic>
      <p:sp>
        <p:nvSpPr>
          <p:cNvPr id="21" name="ZoneTexte 20"/>
          <p:cNvSpPr txBox="1"/>
          <p:nvPr/>
        </p:nvSpPr>
        <p:spPr>
          <a:xfrm>
            <a:off x="2923810" y="5101135"/>
            <a:ext cx="2522883" cy="369332"/>
          </a:xfrm>
          <a:prstGeom prst="rect">
            <a:avLst/>
          </a:prstGeom>
          <a:noFill/>
        </p:spPr>
        <p:txBody>
          <a:bodyPr wrap="square" rtlCol="0">
            <a:spAutoFit/>
          </a:bodyPr>
          <a:lstStyle/>
          <a:p>
            <a:r>
              <a:rPr lang="fr-FR" dirty="0" err="1" smtClean="0"/>
              <a:t>Shared</a:t>
            </a:r>
            <a:r>
              <a:rPr lang="fr-FR" dirty="0" smtClean="0"/>
              <a:t> </a:t>
            </a:r>
            <a:r>
              <a:rPr lang="fr-FR" dirty="0" err="1" smtClean="0"/>
              <a:t>access</a:t>
            </a:r>
            <a:r>
              <a:rPr lang="fr-FR" dirty="0" smtClean="0"/>
              <a:t> Keys </a:t>
            </a:r>
            <a:endParaRPr lang="fr-FR" dirty="0"/>
          </a:p>
        </p:txBody>
      </p:sp>
      <p:sp>
        <p:nvSpPr>
          <p:cNvPr id="22" name="Rectangle 21"/>
          <p:cNvSpPr/>
          <p:nvPr/>
        </p:nvSpPr>
        <p:spPr>
          <a:xfrm>
            <a:off x="2195" y="6088439"/>
            <a:ext cx="5352747" cy="646331"/>
          </a:xfrm>
          <a:prstGeom prst="rect">
            <a:avLst/>
          </a:prstGeom>
        </p:spPr>
        <p:txBody>
          <a:bodyPr wrap="none">
            <a:spAutoFit/>
          </a:bodyPr>
          <a:lstStyle/>
          <a:p>
            <a:r>
              <a:rPr lang="fr-FR" b="1" dirty="0" err="1" smtClean="0">
                <a:solidFill>
                  <a:schemeClr val="accent1">
                    <a:lumMod val="50000"/>
                  </a:schemeClr>
                </a:solidFill>
                <a:latin typeface="Source Sans Pro"/>
              </a:rPr>
              <a:t>Create</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access</a:t>
            </a:r>
            <a:r>
              <a:rPr lang="fr-FR" b="1" dirty="0" smtClean="0">
                <a:solidFill>
                  <a:schemeClr val="accent1">
                    <a:lumMod val="50000"/>
                  </a:schemeClr>
                </a:solidFill>
                <a:latin typeface="Source Sans Pro"/>
              </a:rPr>
              <a:t> for co-</a:t>
            </a:r>
            <a:r>
              <a:rPr lang="fr-FR" b="1" dirty="0" err="1" smtClean="0">
                <a:solidFill>
                  <a:schemeClr val="accent1">
                    <a:lumMod val="50000"/>
                  </a:schemeClr>
                </a:solidFill>
                <a:latin typeface="Source Sans Pro"/>
              </a:rPr>
              <a:t>workers</a:t>
            </a:r>
            <a:r>
              <a:rPr lang="fr-FR" b="1" dirty="0" smtClean="0">
                <a:solidFill>
                  <a:schemeClr val="accent1">
                    <a:lumMod val="50000"/>
                  </a:schemeClr>
                </a:solidFill>
                <a:latin typeface="Source Sans Pro"/>
              </a:rPr>
              <a:t> to the </a:t>
            </a:r>
            <a:r>
              <a:rPr lang="fr-FR" b="1" dirty="0" err="1" smtClean="0">
                <a:solidFill>
                  <a:schemeClr val="accent1">
                    <a:lumMod val="50000"/>
                  </a:schemeClr>
                </a:solidFill>
                <a:latin typeface="Source Sans Pro"/>
              </a:rPr>
              <a:t>workspace</a:t>
            </a:r>
            <a:endParaRPr lang="fr-FR"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pic>
        <p:nvPicPr>
          <p:cNvPr id="23" name="Image 22"/>
          <p:cNvPicPr>
            <a:picLocks noChangeAspect="1"/>
          </p:cNvPicPr>
          <p:nvPr/>
        </p:nvPicPr>
        <p:blipFill>
          <a:blip r:embed="rId4"/>
          <a:stretch>
            <a:fillRect/>
          </a:stretch>
        </p:blipFill>
        <p:spPr>
          <a:xfrm>
            <a:off x="5539903" y="6189646"/>
            <a:ext cx="2876550" cy="352425"/>
          </a:xfrm>
          <a:prstGeom prst="rect">
            <a:avLst/>
          </a:prstGeom>
        </p:spPr>
      </p:pic>
    </p:spTree>
    <p:extLst>
      <p:ext uri="{BB962C8B-B14F-4D97-AF65-F5344CB8AC3E}">
        <p14:creationId xmlns:p14="http://schemas.microsoft.com/office/powerpoint/2010/main" val="3569238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789623"/>
            <a:ext cx="6207790" cy="646331"/>
          </a:xfrm>
          <a:prstGeom prst="rect">
            <a:avLst/>
          </a:prstGeom>
        </p:spPr>
        <p:txBody>
          <a:bodyPr wrap="none">
            <a:spAutoFit/>
          </a:bodyPr>
          <a:lstStyle/>
          <a:p>
            <a:r>
              <a:rPr lang="fr-FR" b="1" dirty="0" err="1" smtClean="0">
                <a:solidFill>
                  <a:schemeClr val="accent1">
                    <a:lumMod val="50000"/>
                  </a:schemeClr>
                </a:solidFill>
                <a:latin typeface="Source Sans Pro"/>
              </a:rPr>
              <a:t>Recommanded</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way</a:t>
            </a:r>
            <a:r>
              <a:rPr lang="fr-FR" b="1" dirty="0" smtClean="0">
                <a:solidFill>
                  <a:schemeClr val="accent1">
                    <a:lumMod val="50000"/>
                  </a:schemeClr>
                </a:solidFill>
                <a:latin typeface="Source Sans Pro"/>
              </a:rPr>
              <a:t> of </a:t>
            </a:r>
            <a:r>
              <a:rPr lang="fr-FR" b="1" dirty="0" err="1" smtClean="0">
                <a:solidFill>
                  <a:schemeClr val="accent1">
                    <a:lumMod val="50000"/>
                  </a:schemeClr>
                </a:solidFill>
                <a:latin typeface="Source Sans Pro"/>
              </a:rPr>
              <a:t>accessing</a:t>
            </a:r>
            <a:r>
              <a:rPr lang="fr-FR" b="1" dirty="0" smtClean="0">
                <a:solidFill>
                  <a:schemeClr val="accent1">
                    <a:lumMod val="50000"/>
                  </a:schemeClr>
                </a:solidFill>
                <a:latin typeface="Source Sans Pro"/>
              </a:rPr>
              <a:t> data </a:t>
            </a:r>
            <a:r>
              <a:rPr lang="fr-FR" b="1" dirty="0" err="1" smtClean="0">
                <a:solidFill>
                  <a:schemeClr val="accent1">
                    <a:lumMod val="50000"/>
                  </a:schemeClr>
                </a:solidFill>
                <a:latin typeface="Source Sans Pro"/>
              </a:rPr>
              <a:t>from</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Workspace</a:t>
            </a:r>
            <a:endParaRPr lang="fr-FR"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4" name="ZoneTexte 13"/>
          <p:cNvSpPr txBox="1"/>
          <p:nvPr/>
        </p:nvSpPr>
        <p:spPr>
          <a:xfrm>
            <a:off x="-7034" y="79318"/>
            <a:ext cx="11352628" cy="584775"/>
          </a:xfrm>
          <a:prstGeom prst="rect">
            <a:avLst/>
          </a:prstGeom>
          <a:noFill/>
        </p:spPr>
        <p:txBody>
          <a:bodyPr wrap="square" rtlCol="0">
            <a:spAutoFit/>
          </a:bodyPr>
          <a:lstStyle/>
          <a:p>
            <a:r>
              <a:rPr lang="fr-FR" sz="3200" b="1" dirty="0" smtClean="0">
                <a:solidFill>
                  <a:srgbClr val="FF0000"/>
                </a:solidFill>
              </a:rPr>
              <a:t>Manage Azure ressources for ML</a:t>
            </a:r>
            <a:endParaRPr lang="fr-FR" dirty="0"/>
          </a:p>
        </p:txBody>
      </p:sp>
      <p:sp>
        <p:nvSpPr>
          <p:cNvPr id="15" name="ZoneTexte 14"/>
          <p:cNvSpPr txBox="1"/>
          <p:nvPr/>
        </p:nvSpPr>
        <p:spPr>
          <a:xfrm>
            <a:off x="116462" y="1301116"/>
            <a:ext cx="10657046" cy="738664"/>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For a </a:t>
            </a:r>
            <a:r>
              <a:rPr lang="fr-FR" sz="1400" dirty="0" err="1" smtClean="0"/>
              <a:t>structured</a:t>
            </a:r>
            <a:r>
              <a:rPr lang="fr-FR" sz="1400" dirty="0" smtClean="0"/>
              <a:t> data: </a:t>
            </a:r>
            <a:r>
              <a:rPr lang="fr-FR" sz="1400" dirty="0" err="1" smtClean="0"/>
              <a:t>Register</a:t>
            </a:r>
            <a:r>
              <a:rPr lang="fr-FR" sz="1400" dirty="0" smtClean="0"/>
              <a:t> as a </a:t>
            </a:r>
            <a:r>
              <a:rPr lang="fr-FR" sz="1400" dirty="0" err="1" smtClean="0"/>
              <a:t>tabular</a:t>
            </a:r>
            <a:r>
              <a:rPr lang="fr-FR" sz="1400" dirty="0" smtClean="0"/>
              <a:t> </a:t>
            </a:r>
            <a:r>
              <a:rPr lang="fr-FR" sz="1400" dirty="0" err="1" smtClean="0"/>
              <a:t>Dataset</a:t>
            </a:r>
            <a:r>
              <a:rPr lang="fr-FR" sz="1400" dirty="0" smtClean="0"/>
              <a:t> and </a:t>
            </a:r>
            <a:r>
              <a:rPr lang="fr-FR" sz="1400" dirty="0" err="1" smtClean="0"/>
              <a:t>access</a:t>
            </a:r>
            <a:r>
              <a:rPr lang="fr-FR" sz="1400" dirty="0" smtClean="0"/>
              <a:t> </a:t>
            </a:r>
            <a:r>
              <a:rPr lang="fr-FR" sz="1400" dirty="0" err="1" smtClean="0"/>
              <a:t>it</a:t>
            </a:r>
            <a:r>
              <a:rPr lang="fr-FR" sz="1400" dirty="0" smtClean="0"/>
              <a:t> by </a:t>
            </a:r>
            <a:r>
              <a:rPr lang="fr-FR" sz="1400" dirty="0" err="1" smtClean="0"/>
              <a:t>mounting</a:t>
            </a:r>
            <a:r>
              <a:rPr lang="fr-FR" sz="1400" dirty="0" smtClean="0"/>
              <a:t>  </a:t>
            </a:r>
          </a:p>
          <a:p>
            <a:pPr marL="285750" indent="-285750">
              <a:buFont typeface="Arial" panose="020B0604020202020204" pitchFamily="34" charset="0"/>
              <a:buChar char="•"/>
            </a:pPr>
            <a:r>
              <a:rPr lang="fr-FR" sz="1400" dirty="0" smtClean="0"/>
              <a:t>For </a:t>
            </a:r>
            <a:r>
              <a:rPr lang="fr-FR" sz="1400" dirty="0" err="1" smtClean="0"/>
              <a:t>unstructered</a:t>
            </a:r>
            <a:r>
              <a:rPr lang="fr-FR" sz="1400" dirty="0" smtClean="0"/>
              <a:t> data </a:t>
            </a:r>
            <a:r>
              <a:rPr lang="fr-FR" sz="1400" dirty="0" err="1" smtClean="0"/>
              <a:t>like</a:t>
            </a:r>
            <a:r>
              <a:rPr lang="fr-FR" sz="1400" dirty="0" smtClean="0"/>
              <a:t> images: </a:t>
            </a:r>
            <a:r>
              <a:rPr lang="fr-FR" sz="1400" dirty="0" err="1" smtClean="0"/>
              <a:t>Register</a:t>
            </a:r>
            <a:r>
              <a:rPr lang="fr-FR" sz="1400" dirty="0" smtClean="0"/>
              <a:t>  as file </a:t>
            </a:r>
            <a:r>
              <a:rPr lang="fr-FR" sz="1400" dirty="0" err="1" smtClean="0"/>
              <a:t>Dataset</a:t>
            </a:r>
            <a:r>
              <a:rPr lang="fr-FR" sz="1400" dirty="0" smtClean="0"/>
              <a:t> and </a:t>
            </a:r>
            <a:r>
              <a:rPr lang="fr-FR" sz="1400" dirty="0" err="1" smtClean="0"/>
              <a:t>access</a:t>
            </a:r>
            <a:r>
              <a:rPr lang="fr-FR" sz="1400" dirty="0" smtClean="0"/>
              <a:t> </a:t>
            </a:r>
            <a:r>
              <a:rPr lang="fr-FR" sz="1400" dirty="0" err="1" smtClean="0"/>
              <a:t>it</a:t>
            </a:r>
            <a:r>
              <a:rPr lang="fr-FR" sz="1400" dirty="0" smtClean="0"/>
              <a:t> by </a:t>
            </a:r>
            <a:r>
              <a:rPr lang="fr-FR" sz="1400" dirty="0" err="1" smtClean="0"/>
              <a:t>mounting</a:t>
            </a:r>
            <a:r>
              <a:rPr lang="fr-FR" sz="1400" dirty="0" smtClean="0"/>
              <a:t> </a:t>
            </a:r>
          </a:p>
          <a:p>
            <a:pPr marL="285750" indent="-285750">
              <a:buFont typeface="Arial" panose="020B0604020202020204" pitchFamily="34" charset="0"/>
              <a:buChar char="•"/>
            </a:pPr>
            <a:r>
              <a:rPr lang="fr-FR" sz="1400" dirty="0" smtClean="0"/>
              <a:t>For Large </a:t>
            </a:r>
            <a:r>
              <a:rPr lang="fr-FR" sz="1400" dirty="0" err="1" smtClean="0"/>
              <a:t>ammount</a:t>
            </a:r>
            <a:r>
              <a:rPr lang="fr-FR" sz="1400" dirty="0" smtClean="0"/>
              <a:t> of Data use the </a:t>
            </a:r>
            <a:r>
              <a:rPr lang="fr-FR" sz="1400" b="1" dirty="0" smtClean="0"/>
              <a:t>As </a:t>
            </a:r>
            <a:r>
              <a:rPr lang="fr-FR" sz="1400" b="1" dirty="0" err="1" smtClean="0"/>
              <a:t>mount</a:t>
            </a:r>
            <a:r>
              <a:rPr lang="fr-FR" sz="1400" dirty="0" smtClean="0"/>
              <a:t> </a:t>
            </a:r>
            <a:r>
              <a:rPr lang="fr-FR" sz="1400" dirty="0" err="1" smtClean="0"/>
              <a:t>instead</a:t>
            </a:r>
            <a:r>
              <a:rPr lang="fr-FR" sz="1400" dirty="0" smtClean="0"/>
              <a:t> of </a:t>
            </a:r>
            <a:r>
              <a:rPr lang="fr-FR" sz="1400" b="1" dirty="0" smtClean="0"/>
              <a:t>As </a:t>
            </a:r>
            <a:r>
              <a:rPr lang="fr-FR" sz="1400" b="1" dirty="0" err="1" smtClean="0"/>
              <a:t>Downlaod</a:t>
            </a:r>
            <a:endParaRPr lang="fr-FR" sz="1400" b="1" dirty="0"/>
          </a:p>
        </p:txBody>
      </p:sp>
      <p:sp>
        <p:nvSpPr>
          <p:cNvPr id="16" name="Rectangle 15"/>
          <p:cNvSpPr/>
          <p:nvPr/>
        </p:nvSpPr>
        <p:spPr>
          <a:xfrm>
            <a:off x="0" y="2067435"/>
            <a:ext cx="2941831" cy="646331"/>
          </a:xfrm>
          <a:prstGeom prst="rect">
            <a:avLst/>
          </a:prstGeom>
        </p:spPr>
        <p:txBody>
          <a:bodyPr wrap="none">
            <a:spAutoFit/>
          </a:bodyPr>
          <a:lstStyle/>
          <a:p>
            <a:r>
              <a:rPr lang="fr-FR" b="1" dirty="0" smtClean="0">
                <a:solidFill>
                  <a:schemeClr val="accent1">
                    <a:lumMod val="50000"/>
                  </a:schemeClr>
                </a:solidFill>
                <a:latin typeface="Source Sans Pro"/>
              </a:rPr>
              <a:t>Azure Data Lake </a:t>
            </a:r>
            <a:r>
              <a:rPr lang="fr-FR" b="1" dirty="0" err="1" smtClean="0">
                <a:solidFill>
                  <a:schemeClr val="accent1">
                    <a:lumMod val="50000"/>
                  </a:schemeClr>
                </a:solidFill>
                <a:latin typeface="Source Sans Pro"/>
              </a:rPr>
              <a:t>storage</a:t>
            </a:r>
            <a:r>
              <a:rPr lang="fr-FR" b="1" dirty="0" smtClean="0">
                <a:solidFill>
                  <a:schemeClr val="accent1">
                    <a:lumMod val="50000"/>
                  </a:schemeClr>
                </a:solidFill>
                <a:latin typeface="Source Sans Pro"/>
              </a:rPr>
              <a:t> </a:t>
            </a:r>
            <a:endParaRPr lang="fr-FR"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7" name="ZoneTexte 16"/>
          <p:cNvSpPr txBox="1"/>
          <p:nvPr/>
        </p:nvSpPr>
        <p:spPr>
          <a:xfrm>
            <a:off x="151631" y="2508590"/>
            <a:ext cx="10657046" cy="307777"/>
          </a:xfrm>
          <a:prstGeom prst="rect">
            <a:avLst/>
          </a:prstGeom>
          <a:noFill/>
        </p:spPr>
        <p:txBody>
          <a:bodyPr wrap="square" rtlCol="0">
            <a:spAutoFit/>
          </a:bodyPr>
          <a:lstStyle/>
          <a:p>
            <a:pPr marL="285750" indent="-285750">
              <a:buFont typeface="Arial" panose="020B0604020202020204" pitchFamily="34" charset="0"/>
              <a:buChar char="•"/>
            </a:pPr>
            <a:r>
              <a:rPr lang="fr-FR" sz="1400" dirty="0" err="1" smtClean="0"/>
              <a:t>Capability</a:t>
            </a:r>
            <a:r>
              <a:rPr lang="fr-FR" sz="1400" dirty="0" smtClean="0"/>
              <a:t> of </a:t>
            </a:r>
            <a:r>
              <a:rPr lang="fr-FR" sz="1400" dirty="0" err="1" smtClean="0"/>
              <a:t>managing</a:t>
            </a:r>
            <a:r>
              <a:rPr lang="fr-FR" sz="1400" dirty="0" smtClean="0"/>
              <a:t> </a:t>
            </a:r>
            <a:r>
              <a:rPr lang="fr-FR" sz="1400" dirty="0" err="1" smtClean="0"/>
              <a:t>hierarchical</a:t>
            </a:r>
            <a:r>
              <a:rPr lang="fr-FR" sz="1400" dirty="0" smtClean="0"/>
              <a:t> </a:t>
            </a:r>
            <a:r>
              <a:rPr lang="fr-FR" sz="1400" dirty="0" err="1" smtClean="0"/>
              <a:t>namespaces</a:t>
            </a:r>
            <a:r>
              <a:rPr lang="fr-FR" sz="1400" dirty="0" smtClean="0"/>
              <a:t> </a:t>
            </a:r>
          </a:p>
        </p:txBody>
      </p:sp>
      <p:sp>
        <p:nvSpPr>
          <p:cNvPr id="18" name="Rectangle 17"/>
          <p:cNvSpPr/>
          <p:nvPr/>
        </p:nvSpPr>
        <p:spPr>
          <a:xfrm>
            <a:off x="11724" y="2841154"/>
            <a:ext cx="2762295" cy="646331"/>
          </a:xfrm>
          <a:prstGeom prst="rect">
            <a:avLst/>
          </a:prstGeom>
        </p:spPr>
        <p:txBody>
          <a:bodyPr wrap="none">
            <a:spAutoFit/>
          </a:bodyPr>
          <a:lstStyle/>
          <a:p>
            <a:r>
              <a:rPr lang="fr-FR" b="1" dirty="0" smtClean="0">
                <a:solidFill>
                  <a:schemeClr val="accent1">
                    <a:lumMod val="50000"/>
                  </a:schemeClr>
                </a:solidFill>
                <a:latin typeface="Source Sans Pro"/>
              </a:rPr>
              <a:t>Azure Storage </a:t>
            </a:r>
            <a:r>
              <a:rPr lang="fr-FR" b="1" dirty="0" err="1" smtClean="0">
                <a:solidFill>
                  <a:schemeClr val="accent1">
                    <a:lumMod val="50000"/>
                  </a:schemeClr>
                </a:solidFill>
                <a:latin typeface="Source Sans Pro"/>
              </a:rPr>
              <a:t>account</a:t>
            </a:r>
            <a:r>
              <a:rPr lang="fr-FR" b="1" dirty="0" smtClean="0">
                <a:solidFill>
                  <a:schemeClr val="accent1">
                    <a:lumMod val="50000"/>
                  </a:schemeClr>
                </a:solidFill>
                <a:latin typeface="Source Sans Pro"/>
              </a:rPr>
              <a:t> </a:t>
            </a:r>
            <a:endParaRPr lang="fr-FR"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9" name="ZoneTexte 18"/>
          <p:cNvSpPr txBox="1"/>
          <p:nvPr/>
        </p:nvSpPr>
        <p:spPr>
          <a:xfrm>
            <a:off x="151631" y="3204495"/>
            <a:ext cx="10657046" cy="307777"/>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A flat non </a:t>
            </a:r>
            <a:r>
              <a:rPr lang="fr-FR" sz="1400" dirty="0" err="1" smtClean="0"/>
              <a:t>hierarchical</a:t>
            </a:r>
            <a:r>
              <a:rPr lang="fr-FR" sz="1400" dirty="0" smtClean="0"/>
              <a:t> </a:t>
            </a:r>
            <a:r>
              <a:rPr lang="fr-FR" sz="1400" dirty="0" err="1" smtClean="0"/>
              <a:t>storage</a:t>
            </a:r>
            <a:r>
              <a:rPr lang="fr-FR" sz="1400" dirty="0" smtClean="0"/>
              <a:t> </a:t>
            </a:r>
          </a:p>
        </p:txBody>
      </p:sp>
      <p:sp>
        <p:nvSpPr>
          <p:cNvPr id="21" name="Rectangle 20"/>
          <p:cNvSpPr/>
          <p:nvPr/>
        </p:nvSpPr>
        <p:spPr>
          <a:xfrm>
            <a:off x="0" y="3614873"/>
            <a:ext cx="2993127" cy="646331"/>
          </a:xfrm>
          <a:prstGeom prst="rect">
            <a:avLst/>
          </a:prstGeom>
        </p:spPr>
        <p:txBody>
          <a:bodyPr wrap="none">
            <a:spAutoFit/>
          </a:bodyPr>
          <a:lstStyle/>
          <a:p>
            <a:r>
              <a:rPr lang="fr-FR" b="1" dirty="0" smtClean="0">
                <a:solidFill>
                  <a:schemeClr val="accent1">
                    <a:lumMod val="50000"/>
                  </a:schemeClr>
                </a:solidFill>
                <a:latin typeface="Source Sans Pro"/>
              </a:rPr>
              <a:t>Azure application insight </a:t>
            </a:r>
            <a:endParaRPr lang="fr-FR"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22" name="ZoneTexte 21"/>
          <p:cNvSpPr txBox="1"/>
          <p:nvPr/>
        </p:nvSpPr>
        <p:spPr>
          <a:xfrm>
            <a:off x="151631" y="4074598"/>
            <a:ext cx="10657046" cy="307777"/>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Store monitoring data </a:t>
            </a:r>
            <a:r>
              <a:rPr lang="fr-FR" sz="1400" dirty="0" err="1" smtClean="0"/>
              <a:t>related</a:t>
            </a:r>
            <a:r>
              <a:rPr lang="fr-FR" sz="1400" dirty="0" smtClean="0"/>
              <a:t> to the </a:t>
            </a:r>
            <a:r>
              <a:rPr lang="fr-FR" sz="1400" dirty="0" err="1" smtClean="0"/>
              <a:t>models</a:t>
            </a:r>
            <a:r>
              <a:rPr lang="fr-FR" sz="1400" dirty="0" smtClean="0"/>
              <a:t> </a:t>
            </a:r>
          </a:p>
        </p:txBody>
      </p:sp>
    </p:spTree>
    <p:extLst>
      <p:ext uri="{BB962C8B-B14F-4D97-AF65-F5344CB8AC3E}">
        <p14:creationId xmlns:p14="http://schemas.microsoft.com/office/powerpoint/2010/main" val="297588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789623"/>
            <a:ext cx="4390946" cy="646331"/>
          </a:xfrm>
          <a:prstGeom prst="rect">
            <a:avLst/>
          </a:prstGeom>
        </p:spPr>
        <p:txBody>
          <a:bodyPr wrap="none">
            <a:spAutoFit/>
          </a:bodyPr>
          <a:lstStyle/>
          <a:p>
            <a:r>
              <a:rPr lang="fr-FR" b="1" dirty="0" err="1" smtClean="0">
                <a:solidFill>
                  <a:schemeClr val="accent1">
                    <a:lumMod val="50000"/>
                  </a:schemeClr>
                </a:solidFill>
                <a:latin typeface="Source Sans Pro"/>
              </a:rPr>
              <a:t>Predifined</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roles</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inside</a:t>
            </a:r>
            <a:r>
              <a:rPr lang="fr-FR" b="1" dirty="0" smtClean="0">
                <a:solidFill>
                  <a:schemeClr val="accent1">
                    <a:lumMod val="50000"/>
                  </a:schemeClr>
                </a:solidFill>
                <a:latin typeface="Source Sans Pro"/>
              </a:rPr>
              <a:t> the </a:t>
            </a:r>
            <a:r>
              <a:rPr lang="fr-FR" b="1" dirty="0" err="1" smtClean="0">
                <a:solidFill>
                  <a:schemeClr val="accent1">
                    <a:lumMod val="50000"/>
                  </a:schemeClr>
                </a:solidFill>
                <a:latin typeface="Source Sans Pro"/>
              </a:rPr>
              <a:t>workspace</a:t>
            </a:r>
            <a:r>
              <a:rPr lang="fr-FR" b="1" dirty="0" smtClean="0">
                <a:solidFill>
                  <a:schemeClr val="accent1">
                    <a:lumMod val="50000"/>
                  </a:schemeClr>
                </a:solidFill>
                <a:latin typeface="Source Sans Pro"/>
              </a:rPr>
              <a:t> </a:t>
            </a:r>
            <a:endParaRPr lang="fr-FR"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4" name="ZoneTexte 13"/>
          <p:cNvSpPr txBox="1"/>
          <p:nvPr/>
        </p:nvSpPr>
        <p:spPr>
          <a:xfrm>
            <a:off x="-7034" y="79318"/>
            <a:ext cx="11352628" cy="584775"/>
          </a:xfrm>
          <a:prstGeom prst="rect">
            <a:avLst/>
          </a:prstGeom>
          <a:noFill/>
        </p:spPr>
        <p:txBody>
          <a:bodyPr wrap="square" rtlCol="0">
            <a:spAutoFit/>
          </a:bodyPr>
          <a:lstStyle/>
          <a:p>
            <a:r>
              <a:rPr lang="fr-FR" sz="3200" b="1" dirty="0" smtClean="0">
                <a:solidFill>
                  <a:srgbClr val="FF0000"/>
                </a:solidFill>
              </a:rPr>
              <a:t>Manage Azure ressources for ML</a:t>
            </a:r>
            <a:endParaRPr lang="fr-FR" dirty="0"/>
          </a:p>
        </p:txBody>
      </p:sp>
      <p:sp>
        <p:nvSpPr>
          <p:cNvPr id="15" name="ZoneTexte 14"/>
          <p:cNvSpPr txBox="1"/>
          <p:nvPr/>
        </p:nvSpPr>
        <p:spPr>
          <a:xfrm>
            <a:off x="340756" y="1675462"/>
            <a:ext cx="11417489" cy="1169551"/>
          </a:xfrm>
          <a:prstGeom prst="rect">
            <a:avLst/>
          </a:prstGeom>
          <a:noFill/>
        </p:spPr>
        <p:txBody>
          <a:bodyPr wrap="square" rtlCol="0">
            <a:spAutoFit/>
          </a:bodyPr>
          <a:lstStyle/>
          <a:p>
            <a:pPr marL="285750" indent="-285750">
              <a:buFont typeface="Arial" panose="020B0604020202020204" pitchFamily="34" charset="0"/>
              <a:buChar char="•"/>
            </a:pPr>
            <a:r>
              <a:rPr lang="fr-FR" sz="1400" b="1" dirty="0" err="1" smtClean="0"/>
              <a:t>Owner</a:t>
            </a:r>
            <a:r>
              <a:rPr lang="fr-FR" sz="1400" dirty="0" smtClean="0"/>
              <a:t>: </a:t>
            </a:r>
            <a:r>
              <a:rPr lang="en-US" sz="1400" dirty="0"/>
              <a:t>Grants full access to manage all resources, including the ability to assign roles in Azure </a:t>
            </a:r>
            <a:r>
              <a:rPr lang="en-US" sz="1400" dirty="0" smtClean="0"/>
              <a:t>RBAC.</a:t>
            </a:r>
            <a:endParaRPr lang="fr-FR" sz="1400" dirty="0"/>
          </a:p>
          <a:p>
            <a:pPr marL="285750" indent="-285750">
              <a:buFont typeface="Arial" panose="020B0604020202020204" pitchFamily="34" charset="0"/>
              <a:buChar char="•"/>
            </a:pPr>
            <a:r>
              <a:rPr lang="fr-FR" sz="1400" b="1" dirty="0" err="1" smtClean="0"/>
              <a:t>Contributor</a:t>
            </a:r>
            <a:r>
              <a:rPr lang="fr-FR" sz="1400" dirty="0" smtClean="0"/>
              <a:t>: </a:t>
            </a:r>
            <a:r>
              <a:rPr lang="en-US" sz="1400" dirty="0"/>
              <a:t>Grants full access to manage all resources, but does not allow you to assign roles in Azure RBAC, manage assignments in Azure Blueprints, or share image </a:t>
            </a:r>
            <a:r>
              <a:rPr lang="en-US" sz="1400" dirty="0" smtClean="0"/>
              <a:t>galleries.</a:t>
            </a:r>
            <a:endParaRPr lang="fr-FR" sz="1400" dirty="0"/>
          </a:p>
          <a:p>
            <a:pPr marL="285750" indent="-285750">
              <a:buFont typeface="Arial" panose="020B0604020202020204" pitchFamily="34" charset="0"/>
              <a:buChar char="•"/>
            </a:pPr>
            <a:r>
              <a:rPr lang="fr-FR" sz="1400" b="1" dirty="0" smtClean="0"/>
              <a:t>Reader</a:t>
            </a:r>
            <a:r>
              <a:rPr lang="fr-FR" sz="1400" dirty="0" smtClean="0"/>
              <a:t>: </a:t>
            </a:r>
            <a:r>
              <a:rPr lang="en-US" sz="1400" dirty="0"/>
              <a:t>View all resources, but does not allow you to make any </a:t>
            </a:r>
            <a:r>
              <a:rPr lang="en-US" sz="1400" dirty="0" smtClean="0"/>
              <a:t>changes.</a:t>
            </a:r>
            <a:endParaRPr lang="fr-FR" sz="1400" dirty="0"/>
          </a:p>
          <a:p>
            <a:pPr marL="285750" indent="-285750">
              <a:buFont typeface="Arial" panose="020B0604020202020204" pitchFamily="34" charset="0"/>
              <a:buChar char="•"/>
            </a:pPr>
            <a:r>
              <a:rPr lang="fr-FR" sz="1400" b="1" dirty="0" smtClean="0"/>
              <a:t>User </a:t>
            </a:r>
            <a:r>
              <a:rPr lang="fr-FR" sz="1400" b="1" dirty="0" err="1" smtClean="0"/>
              <a:t>access</a:t>
            </a:r>
            <a:r>
              <a:rPr lang="fr-FR" sz="1400" b="1" dirty="0" smtClean="0"/>
              <a:t> </a:t>
            </a:r>
            <a:r>
              <a:rPr lang="fr-FR" sz="1400" b="1" dirty="0" err="1" smtClean="0"/>
              <a:t>administrator</a:t>
            </a:r>
            <a:r>
              <a:rPr lang="fr-FR" sz="1400" dirty="0" smtClean="0"/>
              <a:t>: </a:t>
            </a:r>
            <a:r>
              <a:rPr lang="en-US" sz="1400" dirty="0"/>
              <a:t>Lets you manage user access to Azure resources</a:t>
            </a:r>
            <a:r>
              <a:rPr lang="en-US" sz="1400" dirty="0" smtClean="0"/>
              <a:t>.</a:t>
            </a:r>
            <a:endParaRPr lang="fr-FR" sz="1400" dirty="0" smtClean="0"/>
          </a:p>
        </p:txBody>
      </p:sp>
      <p:sp>
        <p:nvSpPr>
          <p:cNvPr id="11" name="Rectangle 10"/>
          <p:cNvSpPr/>
          <p:nvPr/>
        </p:nvSpPr>
        <p:spPr>
          <a:xfrm>
            <a:off x="98627" y="1375488"/>
            <a:ext cx="851515" cy="307777"/>
          </a:xfrm>
          <a:prstGeom prst="rect">
            <a:avLst/>
          </a:prstGeom>
        </p:spPr>
        <p:txBody>
          <a:bodyPr wrap="none">
            <a:spAutoFit/>
          </a:bodyPr>
          <a:lstStyle/>
          <a:p>
            <a:r>
              <a:rPr lang="fr-FR" sz="1400" b="1" dirty="0" smtClean="0">
                <a:solidFill>
                  <a:schemeClr val="accent1"/>
                </a:solidFill>
                <a:latin typeface="Source Sans Pro"/>
              </a:rPr>
              <a:t>General</a:t>
            </a:r>
            <a:endParaRPr lang="fr-FR" sz="1400" b="1" dirty="0">
              <a:solidFill>
                <a:schemeClr val="accent1"/>
              </a:solidFill>
              <a:latin typeface="Source Sans Pro"/>
            </a:endParaRPr>
          </a:p>
        </p:txBody>
      </p:sp>
      <p:sp>
        <p:nvSpPr>
          <p:cNvPr id="12" name="ZoneTexte 11"/>
          <p:cNvSpPr txBox="1"/>
          <p:nvPr/>
        </p:nvSpPr>
        <p:spPr>
          <a:xfrm>
            <a:off x="238878" y="3084521"/>
            <a:ext cx="11417489" cy="954107"/>
          </a:xfrm>
          <a:prstGeom prst="rect">
            <a:avLst/>
          </a:prstGeom>
          <a:noFill/>
        </p:spPr>
        <p:txBody>
          <a:bodyPr wrap="square" rtlCol="0">
            <a:spAutoFit/>
          </a:bodyPr>
          <a:lstStyle/>
          <a:p>
            <a:pPr marL="285750" indent="-285750">
              <a:buFont typeface="Arial" panose="020B0604020202020204" pitchFamily="34" charset="0"/>
              <a:buChar char="•"/>
            </a:pPr>
            <a:r>
              <a:rPr lang="fr-FR" sz="1400" dirty="0" err="1"/>
              <a:t>Managed</a:t>
            </a:r>
            <a:r>
              <a:rPr lang="fr-FR" sz="1400" dirty="0"/>
              <a:t> Application </a:t>
            </a:r>
            <a:r>
              <a:rPr lang="fr-FR" sz="1400" dirty="0" err="1"/>
              <a:t>Contributor</a:t>
            </a:r>
            <a:r>
              <a:rPr lang="fr-FR" sz="1400" dirty="0"/>
              <a:t> </a:t>
            </a:r>
            <a:r>
              <a:rPr lang="fr-FR" sz="1400" dirty="0" err="1" smtClean="0"/>
              <a:t>Role</a:t>
            </a:r>
            <a:r>
              <a:rPr lang="fr-FR" sz="1400" dirty="0" smtClean="0"/>
              <a:t>: </a:t>
            </a:r>
            <a:r>
              <a:rPr lang="en-US" sz="1400" dirty="0" smtClean="0"/>
              <a:t>Allows </a:t>
            </a:r>
            <a:r>
              <a:rPr lang="en-US" sz="1400" dirty="0"/>
              <a:t>for creating managed application </a:t>
            </a:r>
            <a:r>
              <a:rPr lang="en-US" sz="1400" dirty="0" smtClean="0"/>
              <a:t>resources.</a:t>
            </a:r>
            <a:endParaRPr lang="fr-FR" sz="1400" dirty="0"/>
          </a:p>
          <a:p>
            <a:pPr marL="285750" indent="-285750">
              <a:buFont typeface="Arial" panose="020B0604020202020204" pitchFamily="34" charset="0"/>
              <a:buChar char="•"/>
            </a:pPr>
            <a:r>
              <a:rPr lang="fr-FR" sz="1400" dirty="0" err="1" smtClean="0"/>
              <a:t>Managed</a:t>
            </a:r>
            <a:r>
              <a:rPr lang="fr-FR" sz="1400" dirty="0" smtClean="0"/>
              <a:t> </a:t>
            </a:r>
            <a:r>
              <a:rPr lang="fr-FR" sz="1400" dirty="0"/>
              <a:t>Application </a:t>
            </a:r>
            <a:r>
              <a:rPr lang="fr-FR" sz="1400" dirty="0" err="1"/>
              <a:t>Operator</a:t>
            </a:r>
            <a:r>
              <a:rPr lang="fr-FR" sz="1400" dirty="0"/>
              <a:t> </a:t>
            </a:r>
            <a:r>
              <a:rPr lang="fr-FR" sz="1400" dirty="0" err="1" smtClean="0"/>
              <a:t>Role</a:t>
            </a:r>
            <a:r>
              <a:rPr lang="fr-FR" sz="1400" dirty="0" smtClean="0"/>
              <a:t>: </a:t>
            </a:r>
            <a:r>
              <a:rPr lang="en-US" sz="1400" dirty="0"/>
              <a:t>Lets you read and perform actions on Managed Application </a:t>
            </a:r>
            <a:r>
              <a:rPr lang="en-US" sz="1400" dirty="0" smtClean="0"/>
              <a:t>resources</a:t>
            </a:r>
            <a:endParaRPr lang="fr-FR" sz="1400" dirty="0" smtClean="0"/>
          </a:p>
          <a:p>
            <a:pPr marL="285750" indent="-285750">
              <a:buFont typeface="Arial" panose="020B0604020202020204" pitchFamily="34" charset="0"/>
              <a:buChar char="•"/>
            </a:pPr>
            <a:r>
              <a:rPr lang="fr-FR" sz="1400" dirty="0" err="1" smtClean="0"/>
              <a:t>Managed</a:t>
            </a:r>
            <a:r>
              <a:rPr lang="fr-FR" sz="1400" dirty="0" smtClean="0"/>
              <a:t> </a:t>
            </a:r>
            <a:r>
              <a:rPr lang="fr-FR" sz="1400" dirty="0"/>
              <a:t>Applications </a:t>
            </a:r>
            <a:r>
              <a:rPr lang="fr-FR" sz="1400" dirty="0" smtClean="0"/>
              <a:t>Reader: </a:t>
            </a:r>
            <a:r>
              <a:rPr lang="en-US" sz="1400" dirty="0"/>
              <a:t>Lets you read resources in a managed app and request JIT </a:t>
            </a:r>
            <a:r>
              <a:rPr lang="en-US" sz="1400" dirty="0" smtClean="0"/>
              <a:t>access.</a:t>
            </a:r>
          </a:p>
          <a:p>
            <a:pPr marL="285750" indent="-285750">
              <a:buFont typeface="Arial" panose="020B0604020202020204" pitchFamily="34" charset="0"/>
              <a:buChar char="•"/>
            </a:pPr>
            <a:r>
              <a:rPr lang="fr-FR" sz="1400" dirty="0" smtClean="0"/>
              <a:t>Resource </a:t>
            </a:r>
            <a:r>
              <a:rPr lang="fr-FR" sz="1400" dirty="0"/>
              <a:t>Policy </a:t>
            </a:r>
            <a:r>
              <a:rPr lang="fr-FR" sz="1400" dirty="0" err="1" smtClean="0"/>
              <a:t>Contributor</a:t>
            </a:r>
            <a:r>
              <a:rPr lang="fr-FR" sz="1400" dirty="0" smtClean="0"/>
              <a:t>: </a:t>
            </a:r>
            <a:r>
              <a:rPr lang="en-US" sz="1400" dirty="0"/>
              <a:t>Users with rights to create/modify resource policy, create support ticket and read resources/hierarchy</a:t>
            </a:r>
            <a:r>
              <a:rPr lang="en-US" sz="1400" dirty="0" smtClean="0"/>
              <a:t>.</a:t>
            </a:r>
            <a:endParaRPr lang="fr-FR" sz="1400" dirty="0" smtClean="0"/>
          </a:p>
        </p:txBody>
      </p:sp>
      <p:sp>
        <p:nvSpPr>
          <p:cNvPr id="13" name="Rectangle 12"/>
          <p:cNvSpPr/>
          <p:nvPr/>
        </p:nvSpPr>
        <p:spPr>
          <a:xfrm>
            <a:off x="-3251" y="2784547"/>
            <a:ext cx="1327608" cy="307777"/>
          </a:xfrm>
          <a:prstGeom prst="rect">
            <a:avLst/>
          </a:prstGeom>
        </p:spPr>
        <p:txBody>
          <a:bodyPr wrap="none">
            <a:spAutoFit/>
          </a:bodyPr>
          <a:lstStyle/>
          <a:p>
            <a:r>
              <a:rPr lang="fr-FR" sz="1400" b="1" dirty="0" smtClean="0">
                <a:solidFill>
                  <a:schemeClr val="accent1"/>
                </a:solidFill>
                <a:latin typeface="Source Sans Pro"/>
              </a:rPr>
              <a:t>Management </a:t>
            </a:r>
            <a:endParaRPr lang="fr-FR" sz="1400" b="1" dirty="0">
              <a:solidFill>
                <a:schemeClr val="accent1"/>
              </a:solidFill>
              <a:latin typeface="Source Sans Pro"/>
            </a:endParaRPr>
          </a:p>
        </p:txBody>
      </p:sp>
      <p:sp>
        <p:nvSpPr>
          <p:cNvPr id="25" name="ZoneTexte 24"/>
          <p:cNvSpPr txBox="1"/>
          <p:nvPr/>
        </p:nvSpPr>
        <p:spPr>
          <a:xfrm>
            <a:off x="238878" y="4440917"/>
            <a:ext cx="11417489" cy="738664"/>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Monitoring </a:t>
            </a:r>
            <a:r>
              <a:rPr lang="fr-FR" sz="1400" dirty="0" err="1" smtClean="0"/>
              <a:t>Contributor</a:t>
            </a:r>
            <a:r>
              <a:rPr lang="fr-FR" sz="1400" dirty="0" smtClean="0"/>
              <a:t>: </a:t>
            </a:r>
            <a:r>
              <a:rPr lang="en-US" sz="1400" dirty="0"/>
              <a:t>Can read all monitoring data and update monitoring </a:t>
            </a:r>
            <a:r>
              <a:rPr lang="en-US" sz="1400" dirty="0" smtClean="0"/>
              <a:t>settings.</a:t>
            </a:r>
          </a:p>
          <a:p>
            <a:pPr marL="285750" indent="-285750">
              <a:buFont typeface="Arial" panose="020B0604020202020204" pitchFamily="34" charset="0"/>
              <a:buChar char="•"/>
            </a:pPr>
            <a:r>
              <a:rPr lang="fr-FR" sz="1400" dirty="0" smtClean="0"/>
              <a:t>Monitoring </a:t>
            </a:r>
            <a:r>
              <a:rPr lang="fr-FR" sz="1400" dirty="0" err="1" smtClean="0"/>
              <a:t>metric</a:t>
            </a:r>
            <a:r>
              <a:rPr lang="fr-FR" sz="1400" dirty="0" smtClean="0"/>
              <a:t> </a:t>
            </a:r>
            <a:r>
              <a:rPr lang="fr-FR" sz="1400" dirty="0" err="1" smtClean="0"/>
              <a:t>publisher</a:t>
            </a:r>
            <a:r>
              <a:rPr lang="fr-FR" sz="1400" dirty="0" smtClean="0"/>
              <a:t> : </a:t>
            </a:r>
            <a:r>
              <a:rPr lang="en-US" sz="1400" dirty="0"/>
              <a:t>Enables publishing metrics against Azure </a:t>
            </a:r>
            <a:r>
              <a:rPr lang="en-US" sz="1400" dirty="0" smtClean="0"/>
              <a:t>resources</a:t>
            </a:r>
            <a:endParaRPr lang="fr-FR" sz="1400" dirty="0" smtClean="0"/>
          </a:p>
          <a:p>
            <a:pPr marL="285750" indent="-285750">
              <a:buFont typeface="Arial" panose="020B0604020202020204" pitchFamily="34" charset="0"/>
              <a:buChar char="•"/>
            </a:pPr>
            <a:r>
              <a:rPr lang="fr-FR" sz="1400" dirty="0" smtClean="0"/>
              <a:t>Monitoring Reader: </a:t>
            </a:r>
            <a:r>
              <a:rPr lang="en-US" sz="1400" dirty="0" smtClean="0"/>
              <a:t>Can read all monitoring data .</a:t>
            </a:r>
          </a:p>
        </p:txBody>
      </p:sp>
      <p:sp>
        <p:nvSpPr>
          <p:cNvPr id="26" name="Rectangle 25"/>
          <p:cNvSpPr/>
          <p:nvPr/>
        </p:nvSpPr>
        <p:spPr>
          <a:xfrm>
            <a:off x="-3251" y="4140943"/>
            <a:ext cx="840295" cy="307777"/>
          </a:xfrm>
          <a:prstGeom prst="rect">
            <a:avLst/>
          </a:prstGeom>
        </p:spPr>
        <p:txBody>
          <a:bodyPr wrap="none">
            <a:spAutoFit/>
          </a:bodyPr>
          <a:lstStyle/>
          <a:p>
            <a:r>
              <a:rPr lang="fr-FR" sz="1400" b="1" dirty="0" smtClean="0">
                <a:solidFill>
                  <a:schemeClr val="accent1"/>
                </a:solidFill>
                <a:latin typeface="Source Sans Pro"/>
              </a:rPr>
              <a:t>Monitor</a:t>
            </a:r>
            <a:endParaRPr lang="fr-FR" sz="1400" b="1" dirty="0">
              <a:solidFill>
                <a:schemeClr val="accent1"/>
              </a:solidFill>
              <a:latin typeface="Source Sans Pro"/>
            </a:endParaRPr>
          </a:p>
        </p:txBody>
      </p:sp>
      <p:sp>
        <p:nvSpPr>
          <p:cNvPr id="27" name="ZoneTexte 26"/>
          <p:cNvSpPr txBox="1"/>
          <p:nvPr/>
        </p:nvSpPr>
        <p:spPr>
          <a:xfrm>
            <a:off x="98627" y="5355479"/>
            <a:ext cx="11417489" cy="1600438"/>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Log </a:t>
            </a:r>
            <a:r>
              <a:rPr lang="fr-FR" sz="1400" dirty="0" err="1" smtClean="0"/>
              <a:t>analytics</a:t>
            </a:r>
            <a:r>
              <a:rPr lang="fr-FR" sz="1400" dirty="0" smtClean="0"/>
              <a:t> </a:t>
            </a:r>
            <a:r>
              <a:rPr lang="fr-FR" sz="1400" dirty="0" err="1" smtClean="0"/>
              <a:t>Contributor</a:t>
            </a:r>
            <a:r>
              <a:rPr lang="fr-FR" sz="1400" dirty="0" smtClean="0"/>
              <a:t>: </a:t>
            </a:r>
            <a:r>
              <a:rPr lang="en-US" sz="1400" dirty="0"/>
              <a:t>Log Analytics Contributor can read all monitoring data and edit monitoring settings. Editing monitoring settings includes adding the VM extension to VMs; reading storage account keys to be able to configure collection of logs from Azure Storage; adding solutions; and configuring Azure diagnostics on all Azure </a:t>
            </a:r>
            <a:r>
              <a:rPr lang="en-US" sz="1400" dirty="0" smtClean="0"/>
              <a:t>resources.</a:t>
            </a:r>
          </a:p>
          <a:p>
            <a:pPr marL="285750" indent="-285750">
              <a:buFont typeface="Arial" panose="020B0604020202020204" pitchFamily="34" charset="0"/>
              <a:buChar char="•"/>
            </a:pPr>
            <a:r>
              <a:rPr lang="fr-FR" sz="1400" dirty="0" smtClean="0"/>
              <a:t>Log </a:t>
            </a:r>
            <a:r>
              <a:rPr lang="fr-FR" sz="1400" dirty="0" err="1" smtClean="0"/>
              <a:t>analytics</a:t>
            </a:r>
            <a:r>
              <a:rPr lang="fr-FR" sz="1400" dirty="0" smtClean="0"/>
              <a:t> Reader : </a:t>
            </a:r>
            <a:r>
              <a:rPr lang="en-US" sz="1400" dirty="0"/>
              <a:t>Log Analytics Reader can view and search all monitoring data as well as and view monitoring settings, including viewing the configuration of Azure diagnostics on all Azure resources.</a:t>
            </a:r>
          </a:p>
          <a:p>
            <a:r>
              <a:rPr lang="en-US" sz="1400" dirty="0"/>
              <a:t/>
            </a:r>
            <a:br>
              <a:rPr lang="en-US" sz="1400" dirty="0"/>
            </a:br>
            <a:endParaRPr lang="fr-FR" sz="1400" dirty="0" smtClean="0"/>
          </a:p>
        </p:txBody>
      </p:sp>
      <p:sp>
        <p:nvSpPr>
          <p:cNvPr id="28" name="Rectangle 27"/>
          <p:cNvSpPr/>
          <p:nvPr/>
        </p:nvSpPr>
        <p:spPr>
          <a:xfrm>
            <a:off x="-3251" y="5113642"/>
            <a:ext cx="979755" cy="307777"/>
          </a:xfrm>
          <a:prstGeom prst="rect">
            <a:avLst/>
          </a:prstGeom>
        </p:spPr>
        <p:txBody>
          <a:bodyPr wrap="none">
            <a:spAutoFit/>
          </a:bodyPr>
          <a:lstStyle/>
          <a:p>
            <a:r>
              <a:rPr lang="fr-FR" sz="1400" b="1" dirty="0" err="1" smtClean="0">
                <a:solidFill>
                  <a:schemeClr val="accent1"/>
                </a:solidFill>
                <a:latin typeface="Source Sans Pro"/>
              </a:rPr>
              <a:t>Analytics</a:t>
            </a:r>
            <a:endParaRPr lang="fr-FR" sz="1400" b="1" dirty="0">
              <a:solidFill>
                <a:schemeClr val="accent1"/>
              </a:solidFill>
              <a:latin typeface="Source Sans Pro"/>
            </a:endParaRPr>
          </a:p>
        </p:txBody>
      </p:sp>
    </p:spTree>
    <p:extLst>
      <p:ext uri="{BB962C8B-B14F-4D97-AF65-F5344CB8AC3E}">
        <p14:creationId xmlns:p14="http://schemas.microsoft.com/office/powerpoint/2010/main" val="1266743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42260"/>
            <a:ext cx="11352628" cy="1354217"/>
          </a:xfrm>
          <a:prstGeom prst="rect">
            <a:avLst/>
          </a:prstGeom>
          <a:noFill/>
        </p:spPr>
        <p:txBody>
          <a:bodyPr wrap="square" rtlCol="0">
            <a:spAutoFit/>
          </a:bodyPr>
          <a:lstStyle/>
          <a:p>
            <a:r>
              <a:rPr lang="fr-FR" sz="3200" b="1" dirty="0" err="1" smtClean="0">
                <a:solidFill>
                  <a:srgbClr val="FF0000"/>
                </a:solidFill>
              </a:rPr>
              <a:t>Implement</a:t>
            </a:r>
            <a:r>
              <a:rPr lang="fr-FR" sz="3200" b="1" dirty="0" smtClean="0">
                <a:solidFill>
                  <a:srgbClr val="FF0000"/>
                </a:solidFill>
              </a:rPr>
              <a:t> </a:t>
            </a:r>
            <a:r>
              <a:rPr lang="fr-FR" sz="3200" b="1" dirty="0" err="1" smtClean="0">
                <a:solidFill>
                  <a:srgbClr val="FF0000"/>
                </a:solidFill>
              </a:rPr>
              <a:t>responsible</a:t>
            </a:r>
            <a:r>
              <a:rPr lang="fr-FR" sz="3200" b="1" dirty="0" smtClean="0">
                <a:solidFill>
                  <a:srgbClr val="FF0000"/>
                </a:solidFill>
              </a:rPr>
              <a:t> ML</a:t>
            </a:r>
            <a:endParaRPr lang="fr-FR" sz="3200" b="1" dirty="0">
              <a:solidFill>
                <a:srgbClr val="FF0000"/>
              </a:solidFill>
            </a:endParaRPr>
          </a:p>
          <a:p>
            <a:r>
              <a:rPr lang="fr-FR" sz="3200" b="1" dirty="0" err="1" smtClean="0">
                <a:solidFill>
                  <a:srgbClr val="FF0000"/>
                </a:solidFill>
              </a:rPr>
              <a:t>Deploy</a:t>
            </a:r>
            <a:r>
              <a:rPr lang="fr-FR" sz="3200" b="1" dirty="0" smtClean="0">
                <a:solidFill>
                  <a:srgbClr val="FF0000"/>
                </a:solidFill>
              </a:rPr>
              <a:t> </a:t>
            </a:r>
            <a:r>
              <a:rPr lang="fr-FR" sz="3200" b="1" dirty="0" err="1" smtClean="0">
                <a:solidFill>
                  <a:srgbClr val="FF0000"/>
                </a:solidFill>
              </a:rPr>
              <a:t>models</a:t>
            </a:r>
            <a:endParaRPr lang="fr-FR" sz="3200" b="1" dirty="0" smtClean="0">
              <a:solidFill>
                <a:srgbClr val="FF0000"/>
              </a:solidFill>
            </a:endParaRPr>
          </a:p>
          <a:p>
            <a:endParaRPr lang="fr-FR" dirty="0"/>
          </a:p>
        </p:txBody>
      </p:sp>
      <p:sp>
        <p:nvSpPr>
          <p:cNvPr id="2" name="Rectangle 1"/>
          <p:cNvSpPr/>
          <p:nvPr/>
        </p:nvSpPr>
        <p:spPr>
          <a:xfrm>
            <a:off x="7444741" y="42260"/>
            <a:ext cx="1056700" cy="369332"/>
          </a:xfrm>
          <a:prstGeom prst="rect">
            <a:avLst/>
          </a:prstGeom>
        </p:spPr>
        <p:txBody>
          <a:bodyPr wrap="none">
            <a:spAutoFit/>
          </a:bodyPr>
          <a:lstStyle/>
          <a:p>
            <a:r>
              <a:rPr lang="en-US" b="1" dirty="0" smtClean="0">
                <a:solidFill>
                  <a:srgbClr val="00B050"/>
                </a:solidFill>
                <a:latin typeface="Source Sans Pro"/>
              </a:rPr>
              <a:t>Note !!! </a:t>
            </a:r>
            <a:endParaRPr lang="en-US" b="1" dirty="0">
              <a:solidFill>
                <a:srgbClr val="00B050"/>
              </a:solidFill>
              <a:latin typeface="Source Sans Pro"/>
            </a:endParaRPr>
          </a:p>
        </p:txBody>
      </p:sp>
      <p:sp>
        <p:nvSpPr>
          <p:cNvPr id="16" name="Rectangle 15"/>
          <p:cNvSpPr/>
          <p:nvPr/>
        </p:nvSpPr>
        <p:spPr>
          <a:xfrm>
            <a:off x="-27533" y="3034426"/>
            <a:ext cx="5198859" cy="369332"/>
          </a:xfrm>
          <a:prstGeom prst="rect">
            <a:avLst/>
          </a:prstGeom>
        </p:spPr>
        <p:txBody>
          <a:bodyPr wrap="none">
            <a:spAutoFit/>
          </a:bodyPr>
          <a:lstStyle/>
          <a:p>
            <a:r>
              <a:rPr lang="en-US" b="1" dirty="0" smtClean="0">
                <a:solidFill>
                  <a:schemeClr val="accent1">
                    <a:lumMod val="50000"/>
                  </a:schemeClr>
                </a:solidFill>
                <a:latin typeface="Source Sans Pro"/>
              </a:rPr>
              <a:t>1. Register the trained </a:t>
            </a:r>
            <a:r>
              <a:rPr lang="en-US" b="1" dirty="0" smtClean="0">
                <a:solidFill>
                  <a:schemeClr val="accent1">
                    <a:lumMod val="50000"/>
                  </a:schemeClr>
                </a:solidFill>
                <a:latin typeface="Source Sans Pro"/>
              </a:rPr>
              <a:t>model (Not mandatory)</a:t>
            </a:r>
            <a:endParaRPr lang="en-US" b="1" dirty="0">
              <a:solidFill>
                <a:schemeClr val="accent1">
                  <a:lumMod val="50000"/>
                </a:schemeClr>
              </a:solidFill>
              <a:latin typeface="Source Sans Pro"/>
            </a:endParaRPr>
          </a:p>
        </p:txBody>
      </p:sp>
      <p:sp>
        <p:nvSpPr>
          <p:cNvPr id="3" name="Rectangle 2"/>
          <p:cNvSpPr/>
          <p:nvPr/>
        </p:nvSpPr>
        <p:spPr>
          <a:xfrm>
            <a:off x="290132" y="1709446"/>
            <a:ext cx="6096000" cy="1384995"/>
          </a:xfrm>
          <a:prstGeom prst="rect">
            <a:avLst/>
          </a:prstGeom>
        </p:spPr>
        <p:txBody>
          <a:bodyPr>
            <a:spAutoFit/>
          </a:bodyPr>
          <a:lstStyle/>
          <a:p>
            <a:r>
              <a:rPr lang="en-US" sz="1400" dirty="0" smtClean="0">
                <a:solidFill>
                  <a:srgbClr val="1F1F1F"/>
                </a:solidFill>
                <a:latin typeface="Source Sans Pro"/>
              </a:rPr>
              <a:t>-    </a:t>
            </a:r>
            <a:r>
              <a:rPr lang="en-US" sz="1400" dirty="0" smtClean="0">
                <a:solidFill>
                  <a:srgbClr val="0070C0"/>
                </a:solidFill>
                <a:latin typeface="Source Sans Pro"/>
              </a:rPr>
              <a:t>local compute</a:t>
            </a:r>
          </a:p>
          <a:p>
            <a:pPr marL="285750" indent="-285750">
              <a:buFontTx/>
              <a:buChar char="-"/>
            </a:pPr>
            <a:r>
              <a:rPr lang="en-US" sz="1400" dirty="0" smtClean="0">
                <a:solidFill>
                  <a:srgbClr val="0070C0"/>
                </a:solidFill>
                <a:latin typeface="Source Sans Pro"/>
              </a:rPr>
              <a:t>Azure </a:t>
            </a:r>
            <a:r>
              <a:rPr lang="en-US" sz="1400" dirty="0">
                <a:solidFill>
                  <a:srgbClr val="0070C0"/>
                </a:solidFill>
                <a:latin typeface="Source Sans Pro"/>
              </a:rPr>
              <a:t>Machine Learning compute </a:t>
            </a:r>
            <a:r>
              <a:rPr lang="en-US" sz="1400" dirty="0" smtClean="0">
                <a:solidFill>
                  <a:srgbClr val="0070C0"/>
                </a:solidFill>
                <a:latin typeface="Source Sans Pro"/>
              </a:rPr>
              <a:t>instance</a:t>
            </a:r>
          </a:p>
          <a:p>
            <a:pPr marL="285750" indent="-285750">
              <a:buFontTx/>
              <a:buChar char="-"/>
            </a:pPr>
            <a:r>
              <a:rPr lang="en-US" sz="1400" dirty="0" smtClean="0">
                <a:solidFill>
                  <a:srgbClr val="0070C0"/>
                </a:solidFill>
                <a:latin typeface="Source Sans Pro"/>
              </a:rPr>
              <a:t>Azure </a:t>
            </a:r>
            <a:r>
              <a:rPr lang="en-US" sz="1400" dirty="0">
                <a:solidFill>
                  <a:srgbClr val="0070C0"/>
                </a:solidFill>
                <a:latin typeface="Source Sans Pro"/>
              </a:rPr>
              <a:t>Container Instance (</a:t>
            </a:r>
            <a:r>
              <a:rPr lang="en-US" sz="1400" dirty="0" smtClean="0">
                <a:solidFill>
                  <a:srgbClr val="0070C0"/>
                </a:solidFill>
                <a:latin typeface="Source Sans Pro"/>
              </a:rPr>
              <a:t>ACI)</a:t>
            </a:r>
          </a:p>
          <a:p>
            <a:pPr marL="285750" indent="-285750">
              <a:buFontTx/>
              <a:buChar char="-"/>
            </a:pPr>
            <a:r>
              <a:rPr lang="en-US" sz="1400" dirty="0" smtClean="0">
                <a:solidFill>
                  <a:srgbClr val="0070C0"/>
                </a:solidFill>
                <a:latin typeface="Source Sans Pro"/>
              </a:rPr>
              <a:t>Azure </a:t>
            </a:r>
            <a:r>
              <a:rPr lang="en-US" sz="1400" dirty="0">
                <a:solidFill>
                  <a:srgbClr val="0070C0"/>
                </a:solidFill>
                <a:latin typeface="Source Sans Pro"/>
              </a:rPr>
              <a:t>Kubernetes Service (AKS) </a:t>
            </a:r>
            <a:r>
              <a:rPr lang="en-US" sz="1400" dirty="0" smtClean="0">
                <a:solidFill>
                  <a:srgbClr val="0070C0"/>
                </a:solidFill>
                <a:latin typeface="Source Sans Pro"/>
              </a:rPr>
              <a:t>cluster</a:t>
            </a:r>
          </a:p>
          <a:p>
            <a:pPr marL="285750" indent="-285750">
              <a:buFontTx/>
              <a:buChar char="-"/>
            </a:pPr>
            <a:r>
              <a:rPr lang="en-US" sz="1400" dirty="0" smtClean="0">
                <a:solidFill>
                  <a:srgbClr val="0070C0"/>
                </a:solidFill>
                <a:latin typeface="Source Sans Pro"/>
              </a:rPr>
              <a:t>Azure Function</a:t>
            </a:r>
          </a:p>
          <a:p>
            <a:pPr marL="285750" indent="-285750">
              <a:buFontTx/>
              <a:buChar char="-"/>
            </a:pPr>
            <a:r>
              <a:rPr lang="en-US" sz="1400" dirty="0" smtClean="0">
                <a:solidFill>
                  <a:srgbClr val="0070C0"/>
                </a:solidFill>
                <a:latin typeface="Source Sans Pro"/>
              </a:rPr>
              <a:t>Internet </a:t>
            </a:r>
            <a:r>
              <a:rPr lang="en-US" sz="1400" dirty="0">
                <a:solidFill>
                  <a:srgbClr val="0070C0"/>
                </a:solidFill>
                <a:latin typeface="Source Sans Pro"/>
              </a:rPr>
              <a:t>of Things (</a:t>
            </a:r>
            <a:r>
              <a:rPr lang="en-US" sz="1400" dirty="0" err="1">
                <a:solidFill>
                  <a:srgbClr val="0070C0"/>
                </a:solidFill>
                <a:latin typeface="Source Sans Pro"/>
              </a:rPr>
              <a:t>IoT</a:t>
            </a:r>
            <a:r>
              <a:rPr lang="en-US" sz="1400" dirty="0">
                <a:solidFill>
                  <a:srgbClr val="0070C0"/>
                </a:solidFill>
                <a:latin typeface="Source Sans Pro"/>
              </a:rPr>
              <a:t>) module</a:t>
            </a:r>
            <a:endParaRPr lang="fr-FR" sz="1400" dirty="0">
              <a:solidFill>
                <a:srgbClr val="0070C0"/>
              </a:solidFill>
            </a:endParaRPr>
          </a:p>
        </p:txBody>
      </p:sp>
      <p:sp>
        <p:nvSpPr>
          <p:cNvPr id="6" name="Rectangle 5"/>
          <p:cNvSpPr/>
          <p:nvPr/>
        </p:nvSpPr>
        <p:spPr>
          <a:xfrm>
            <a:off x="8501441" y="137959"/>
            <a:ext cx="3259150" cy="1200329"/>
          </a:xfrm>
          <a:prstGeom prst="rect">
            <a:avLst/>
          </a:prstGeom>
        </p:spPr>
        <p:txBody>
          <a:bodyPr wrap="square">
            <a:spAutoFit/>
          </a:bodyPr>
          <a:lstStyle/>
          <a:p>
            <a:r>
              <a:rPr lang="en-US" sz="1200" dirty="0" smtClean="0">
                <a:solidFill>
                  <a:srgbClr val="1F1F1F"/>
                </a:solidFill>
                <a:latin typeface="Source Sans Pro"/>
              </a:rPr>
              <a:t>Azure </a:t>
            </a:r>
          </a:p>
          <a:p>
            <a:r>
              <a:rPr lang="en-US" sz="1200" dirty="0" smtClean="0">
                <a:solidFill>
                  <a:srgbClr val="1F1F1F"/>
                </a:solidFill>
                <a:latin typeface="Source Sans Pro"/>
              </a:rPr>
              <a:t>uses</a:t>
            </a:r>
            <a:r>
              <a:rPr lang="en-US" sz="1200" dirty="0">
                <a:solidFill>
                  <a:srgbClr val="1F1F1F"/>
                </a:solidFill>
                <a:latin typeface="Source Sans Pro"/>
              </a:rPr>
              <a:t> </a:t>
            </a:r>
            <a:r>
              <a:rPr lang="en-US" sz="1200" i="1" dirty="0">
                <a:solidFill>
                  <a:srgbClr val="1F1F1F"/>
                </a:solidFill>
                <a:latin typeface="Source Sans Pro"/>
              </a:rPr>
              <a:t>containers</a:t>
            </a:r>
            <a:r>
              <a:rPr lang="en-US" sz="1200" dirty="0">
                <a:solidFill>
                  <a:srgbClr val="1F1F1F"/>
                </a:solidFill>
                <a:latin typeface="Source Sans Pro"/>
              </a:rPr>
              <a:t> as a deployment mechanism, packaging the model and the code to use it as an image that can be deployed to a container in your chosen compute target.</a:t>
            </a:r>
            <a:endParaRPr lang="fr-FR" sz="1200" dirty="0"/>
          </a:p>
        </p:txBody>
      </p:sp>
      <p:sp>
        <p:nvSpPr>
          <p:cNvPr id="20" name="Rectangle 19"/>
          <p:cNvSpPr/>
          <p:nvPr/>
        </p:nvSpPr>
        <p:spPr>
          <a:xfrm>
            <a:off x="-27533" y="1346684"/>
            <a:ext cx="2082621" cy="369332"/>
          </a:xfrm>
          <a:prstGeom prst="rect">
            <a:avLst/>
          </a:prstGeom>
        </p:spPr>
        <p:txBody>
          <a:bodyPr wrap="none">
            <a:spAutoFit/>
          </a:bodyPr>
          <a:lstStyle/>
          <a:p>
            <a:r>
              <a:rPr lang="en-US" b="1" dirty="0" smtClean="0">
                <a:solidFill>
                  <a:schemeClr val="accent1">
                    <a:lumMod val="50000"/>
                  </a:schemeClr>
                </a:solidFill>
                <a:latin typeface="Source Sans Pro"/>
              </a:rPr>
              <a:t>Compute targets </a:t>
            </a:r>
            <a:endParaRPr lang="en-US" b="1" dirty="0">
              <a:solidFill>
                <a:schemeClr val="accent1">
                  <a:lumMod val="50000"/>
                </a:schemeClr>
              </a:solidFill>
              <a:latin typeface="Source Sans Pro"/>
            </a:endParaRPr>
          </a:p>
        </p:txBody>
      </p:sp>
      <p:sp>
        <p:nvSpPr>
          <p:cNvPr id="21" name="Rectangle 20"/>
          <p:cNvSpPr/>
          <p:nvPr/>
        </p:nvSpPr>
        <p:spPr>
          <a:xfrm>
            <a:off x="225683" y="3616783"/>
            <a:ext cx="3249608" cy="369332"/>
          </a:xfrm>
          <a:prstGeom prst="rect">
            <a:avLst/>
          </a:prstGeom>
        </p:spPr>
        <p:txBody>
          <a:bodyPr wrap="none">
            <a:spAutoFit/>
          </a:bodyPr>
          <a:lstStyle/>
          <a:p>
            <a:r>
              <a:rPr lang="en-US" b="1" dirty="0" smtClean="0">
                <a:solidFill>
                  <a:schemeClr val="accent1">
                    <a:lumMod val="50000"/>
                  </a:schemeClr>
                </a:solidFill>
                <a:latin typeface="Source Sans Pro"/>
              </a:rPr>
              <a:t>1.1 Register from a local file</a:t>
            </a:r>
            <a:endParaRPr lang="en-US" b="1" dirty="0">
              <a:solidFill>
                <a:schemeClr val="accent1">
                  <a:lumMod val="50000"/>
                </a:schemeClr>
              </a:solidFill>
              <a:latin typeface="Source Sans Pro"/>
            </a:endParaRPr>
          </a:p>
        </p:txBody>
      </p:sp>
      <p:pic>
        <p:nvPicPr>
          <p:cNvPr id="7" name="Image 6"/>
          <p:cNvPicPr>
            <a:picLocks noChangeAspect="1"/>
          </p:cNvPicPr>
          <p:nvPr/>
        </p:nvPicPr>
        <p:blipFill>
          <a:blip r:embed="rId2"/>
          <a:stretch>
            <a:fillRect/>
          </a:stretch>
        </p:blipFill>
        <p:spPr>
          <a:xfrm>
            <a:off x="469209" y="4041315"/>
            <a:ext cx="4679852" cy="1330086"/>
          </a:xfrm>
          <a:prstGeom prst="rect">
            <a:avLst/>
          </a:prstGeom>
        </p:spPr>
      </p:pic>
      <p:sp>
        <p:nvSpPr>
          <p:cNvPr id="22" name="Rectangle 21"/>
          <p:cNvSpPr/>
          <p:nvPr/>
        </p:nvSpPr>
        <p:spPr>
          <a:xfrm>
            <a:off x="225683" y="5519095"/>
            <a:ext cx="4493538" cy="369332"/>
          </a:xfrm>
          <a:prstGeom prst="rect">
            <a:avLst/>
          </a:prstGeom>
        </p:spPr>
        <p:txBody>
          <a:bodyPr wrap="none">
            <a:spAutoFit/>
          </a:bodyPr>
          <a:lstStyle/>
          <a:p>
            <a:r>
              <a:rPr lang="en-US" b="1" dirty="0" smtClean="0">
                <a:solidFill>
                  <a:schemeClr val="accent1">
                    <a:lumMod val="50000"/>
                  </a:schemeClr>
                </a:solidFill>
                <a:latin typeface="Source Sans Pro"/>
              </a:rPr>
              <a:t>1.2 Register from a reference to the run</a:t>
            </a:r>
            <a:endParaRPr lang="en-US" b="1" dirty="0">
              <a:solidFill>
                <a:schemeClr val="accent1">
                  <a:lumMod val="50000"/>
                </a:schemeClr>
              </a:solidFill>
              <a:latin typeface="Source Sans Pro"/>
            </a:endParaRPr>
          </a:p>
        </p:txBody>
      </p:sp>
      <p:pic>
        <p:nvPicPr>
          <p:cNvPr id="8" name="Image 7"/>
          <p:cNvPicPr>
            <a:picLocks noChangeAspect="1"/>
          </p:cNvPicPr>
          <p:nvPr/>
        </p:nvPicPr>
        <p:blipFill>
          <a:blip r:embed="rId3"/>
          <a:stretch>
            <a:fillRect/>
          </a:stretch>
        </p:blipFill>
        <p:spPr>
          <a:xfrm>
            <a:off x="225683" y="5838057"/>
            <a:ext cx="5499865" cy="931811"/>
          </a:xfrm>
          <a:prstGeom prst="rect">
            <a:avLst/>
          </a:prstGeom>
        </p:spPr>
      </p:pic>
      <p:pic>
        <p:nvPicPr>
          <p:cNvPr id="9" name="Image 8"/>
          <p:cNvPicPr>
            <a:picLocks noChangeAspect="1"/>
          </p:cNvPicPr>
          <p:nvPr/>
        </p:nvPicPr>
        <p:blipFill>
          <a:blip r:embed="rId4"/>
          <a:stretch>
            <a:fillRect/>
          </a:stretch>
        </p:blipFill>
        <p:spPr>
          <a:xfrm>
            <a:off x="6850967" y="1273556"/>
            <a:ext cx="4506351" cy="762000"/>
          </a:xfrm>
          <a:prstGeom prst="rect">
            <a:avLst/>
          </a:prstGeom>
        </p:spPr>
      </p:pic>
      <p:pic>
        <p:nvPicPr>
          <p:cNvPr id="10" name="Image 9"/>
          <p:cNvPicPr>
            <a:picLocks noChangeAspect="1"/>
          </p:cNvPicPr>
          <p:nvPr/>
        </p:nvPicPr>
        <p:blipFill>
          <a:blip r:embed="rId5"/>
          <a:stretch>
            <a:fillRect/>
          </a:stretch>
        </p:blipFill>
        <p:spPr>
          <a:xfrm>
            <a:off x="6850967" y="2404888"/>
            <a:ext cx="4826965" cy="828675"/>
          </a:xfrm>
          <a:prstGeom prst="rect">
            <a:avLst/>
          </a:prstGeom>
        </p:spPr>
      </p:pic>
      <p:pic>
        <p:nvPicPr>
          <p:cNvPr id="14" name="Image 13"/>
          <p:cNvPicPr>
            <a:picLocks noChangeAspect="1"/>
          </p:cNvPicPr>
          <p:nvPr/>
        </p:nvPicPr>
        <p:blipFill>
          <a:blip r:embed="rId6"/>
          <a:stretch>
            <a:fillRect/>
          </a:stretch>
        </p:blipFill>
        <p:spPr>
          <a:xfrm>
            <a:off x="6850967" y="3602895"/>
            <a:ext cx="4826965" cy="733425"/>
          </a:xfrm>
          <a:prstGeom prst="rect">
            <a:avLst/>
          </a:prstGeom>
        </p:spPr>
      </p:pic>
      <p:sp>
        <p:nvSpPr>
          <p:cNvPr id="23" name="Rectangle 22"/>
          <p:cNvSpPr/>
          <p:nvPr/>
        </p:nvSpPr>
        <p:spPr>
          <a:xfrm>
            <a:off x="6822831" y="1273556"/>
            <a:ext cx="5036234" cy="32227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Organigramme : Connecteur 23"/>
          <p:cNvSpPr/>
          <p:nvPr/>
        </p:nvSpPr>
        <p:spPr>
          <a:xfrm>
            <a:off x="11370783" y="1429259"/>
            <a:ext cx="351692" cy="38403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25" name="Organigramme : Connecteur 24"/>
          <p:cNvSpPr/>
          <p:nvPr/>
        </p:nvSpPr>
        <p:spPr>
          <a:xfrm>
            <a:off x="9340948" y="2404888"/>
            <a:ext cx="351692" cy="38403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6" name="Organigramme : Connecteur 25"/>
          <p:cNvSpPr/>
          <p:nvPr/>
        </p:nvSpPr>
        <p:spPr>
          <a:xfrm>
            <a:off x="8514391" y="3410875"/>
            <a:ext cx="351692" cy="38403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9" name="Rectangle 18"/>
          <p:cNvSpPr/>
          <p:nvPr/>
        </p:nvSpPr>
        <p:spPr>
          <a:xfrm>
            <a:off x="5725548" y="4595068"/>
            <a:ext cx="6018030" cy="217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5880221" y="4794692"/>
            <a:ext cx="4653903" cy="923330"/>
          </a:xfrm>
          <a:prstGeom prst="rect">
            <a:avLst/>
          </a:prstGeom>
        </p:spPr>
        <p:txBody>
          <a:bodyPr wrap="none">
            <a:spAutoFit/>
          </a:bodyPr>
          <a:lstStyle/>
          <a:p>
            <a:pPr marL="285750" indent="-285750">
              <a:buFontTx/>
              <a:buChar char="-"/>
            </a:pPr>
            <a:r>
              <a:rPr lang="en-US" dirty="0" smtClean="0">
                <a:solidFill>
                  <a:srgbClr val="0070C0"/>
                </a:solidFill>
                <a:latin typeface="Source Sans Pro"/>
              </a:rPr>
              <a:t>Previous models will not be overwritten</a:t>
            </a:r>
          </a:p>
          <a:p>
            <a:pPr marL="285750" indent="-285750">
              <a:buFontTx/>
              <a:buChar char="-"/>
            </a:pPr>
            <a:endParaRPr lang="en-US" dirty="0">
              <a:solidFill>
                <a:srgbClr val="0070C0"/>
              </a:solidFill>
              <a:latin typeface="Source Sans Pro"/>
            </a:endParaRPr>
          </a:p>
          <a:p>
            <a:pPr marL="285750" indent="-285750">
              <a:buFontTx/>
              <a:buChar char="-"/>
            </a:pPr>
            <a:r>
              <a:rPr lang="en-US" dirty="0" smtClean="0">
                <a:solidFill>
                  <a:srgbClr val="0070C0"/>
                </a:solidFill>
                <a:latin typeface="Source Sans Pro"/>
              </a:rPr>
              <a:t>A new version of the model will be added</a:t>
            </a:r>
            <a:endParaRPr lang="fr-FR" dirty="0">
              <a:solidFill>
                <a:srgbClr val="0070C0"/>
              </a:solidFill>
            </a:endParaRPr>
          </a:p>
        </p:txBody>
      </p:sp>
    </p:spTree>
    <p:extLst>
      <p:ext uri="{BB962C8B-B14F-4D97-AF65-F5344CB8AC3E}">
        <p14:creationId xmlns:p14="http://schemas.microsoft.com/office/powerpoint/2010/main" val="3204911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42260"/>
            <a:ext cx="11352628" cy="1631216"/>
          </a:xfrm>
          <a:prstGeom prst="rect">
            <a:avLst/>
          </a:prstGeom>
          <a:noFill/>
        </p:spPr>
        <p:txBody>
          <a:bodyPr wrap="square" rtlCol="0">
            <a:spAutoFit/>
          </a:bodyPr>
          <a:lstStyle/>
          <a:p>
            <a:r>
              <a:rPr lang="fr-FR" sz="3200" b="1" dirty="0" err="1" smtClean="0">
                <a:solidFill>
                  <a:srgbClr val="FF0000"/>
                </a:solidFill>
              </a:rPr>
              <a:t>Deploy</a:t>
            </a:r>
            <a:r>
              <a:rPr lang="fr-FR" sz="3200" b="1" dirty="0" smtClean="0">
                <a:solidFill>
                  <a:srgbClr val="FF0000"/>
                </a:solidFill>
              </a:rPr>
              <a:t> model as real time service	</a:t>
            </a:r>
            <a:endParaRPr lang="fr-FR" sz="3200" b="1" dirty="0">
              <a:solidFill>
                <a:srgbClr val="FF0000"/>
              </a:solidFill>
            </a:endParaRPr>
          </a:p>
          <a:p>
            <a:endParaRPr lang="fr-FR" sz="3200" b="1" dirty="0" smtClean="0">
              <a:solidFill>
                <a:srgbClr val="FF0000"/>
              </a:solidFill>
            </a:endParaRPr>
          </a:p>
          <a:p>
            <a:endParaRPr lang="fr-FR" dirty="0" smtClean="0"/>
          </a:p>
          <a:p>
            <a:endParaRPr lang="fr-FR" dirty="0"/>
          </a:p>
        </p:txBody>
      </p:sp>
      <p:sp>
        <p:nvSpPr>
          <p:cNvPr id="20" name="Rectangle 19"/>
          <p:cNvSpPr/>
          <p:nvPr/>
        </p:nvSpPr>
        <p:spPr>
          <a:xfrm>
            <a:off x="0" y="789623"/>
            <a:ext cx="3390672" cy="369332"/>
          </a:xfrm>
          <a:prstGeom prst="rect">
            <a:avLst/>
          </a:prstGeom>
        </p:spPr>
        <p:txBody>
          <a:bodyPr wrap="none">
            <a:spAutoFit/>
          </a:bodyPr>
          <a:lstStyle/>
          <a:p>
            <a:r>
              <a:rPr lang="en-US" b="1" dirty="0" smtClean="0">
                <a:solidFill>
                  <a:schemeClr val="accent1">
                    <a:lumMod val="50000"/>
                  </a:schemeClr>
                </a:solidFill>
                <a:latin typeface="Source Sans Pro"/>
              </a:rPr>
              <a:t>2. Define an inference </a:t>
            </a:r>
            <a:r>
              <a:rPr lang="en-US" b="1" dirty="0" err="1" smtClean="0">
                <a:solidFill>
                  <a:schemeClr val="accent1">
                    <a:lumMod val="50000"/>
                  </a:schemeClr>
                </a:solidFill>
                <a:latin typeface="Source Sans Pro"/>
              </a:rPr>
              <a:t>config</a:t>
            </a:r>
            <a:r>
              <a:rPr lang="en-US" b="1" dirty="0" smtClean="0">
                <a:solidFill>
                  <a:schemeClr val="accent1">
                    <a:lumMod val="50000"/>
                  </a:schemeClr>
                </a:solidFill>
                <a:latin typeface="Source Sans Pro"/>
              </a:rPr>
              <a:t> </a:t>
            </a:r>
            <a:endParaRPr lang="en-US" b="1" dirty="0">
              <a:solidFill>
                <a:schemeClr val="accent1">
                  <a:lumMod val="50000"/>
                </a:schemeClr>
              </a:solidFill>
              <a:latin typeface="Source Sans Pro"/>
            </a:endParaRPr>
          </a:p>
        </p:txBody>
      </p:sp>
      <p:sp>
        <p:nvSpPr>
          <p:cNvPr id="21" name="Rectangle 20"/>
          <p:cNvSpPr/>
          <p:nvPr/>
        </p:nvSpPr>
        <p:spPr>
          <a:xfrm>
            <a:off x="141064" y="3207517"/>
            <a:ext cx="10733262" cy="1107996"/>
          </a:xfrm>
          <a:prstGeom prst="rect">
            <a:avLst/>
          </a:prstGeom>
        </p:spPr>
        <p:txBody>
          <a:bodyPr wrap="square">
            <a:spAutoFit/>
          </a:bodyPr>
          <a:lstStyle/>
          <a:p>
            <a:r>
              <a:rPr lang="en-US" b="1" dirty="0" smtClean="0">
                <a:solidFill>
                  <a:schemeClr val="accent1">
                    <a:lumMod val="50000"/>
                  </a:schemeClr>
                </a:solidFill>
                <a:latin typeface="Source Sans Pro"/>
              </a:rPr>
              <a:t>2.2 Create an environment  </a:t>
            </a:r>
          </a:p>
          <a:p>
            <a:r>
              <a:rPr lang="en-US" sz="1600" dirty="0" smtClean="0"/>
              <a:t>An </a:t>
            </a:r>
            <a:r>
              <a:rPr lang="en-US" sz="1600" dirty="0"/>
              <a:t>easy way to create this file is to use a </a:t>
            </a:r>
            <a:r>
              <a:rPr lang="en-US" sz="1600" b="1" dirty="0" err="1"/>
              <a:t>CondaDependencies</a:t>
            </a:r>
            <a:r>
              <a:rPr lang="en-US" sz="1600" dirty="0"/>
              <a:t> class to create a default environment (which includes the </a:t>
            </a:r>
            <a:r>
              <a:rPr lang="en-US" sz="1600" b="1" dirty="0" err="1"/>
              <a:t>azureml</a:t>
            </a:r>
            <a:r>
              <a:rPr lang="en-US" sz="1600" b="1" dirty="0"/>
              <a:t>-defaults</a:t>
            </a:r>
            <a:r>
              <a:rPr lang="en-US" sz="1600" dirty="0"/>
              <a:t> package and commonly-used packages like </a:t>
            </a:r>
            <a:r>
              <a:rPr lang="en-US" sz="1600" b="1" dirty="0" err="1"/>
              <a:t>numpy</a:t>
            </a:r>
            <a:r>
              <a:rPr lang="en-US" sz="1600" dirty="0"/>
              <a:t> and </a:t>
            </a:r>
            <a:r>
              <a:rPr lang="en-US" sz="1600" b="1" dirty="0"/>
              <a:t>pandas</a:t>
            </a:r>
            <a:r>
              <a:rPr lang="en-US" sz="1600" dirty="0"/>
              <a:t>), add any other required packages, and then serialize the environment to a string and save it</a:t>
            </a:r>
            <a:endParaRPr lang="en-US" sz="1600" b="1" dirty="0">
              <a:solidFill>
                <a:schemeClr val="accent1">
                  <a:lumMod val="50000"/>
                </a:schemeClr>
              </a:solidFill>
              <a:latin typeface="Source Sans Pro"/>
            </a:endParaRPr>
          </a:p>
        </p:txBody>
      </p:sp>
      <p:sp>
        <p:nvSpPr>
          <p:cNvPr id="5" name="Rectangle 4"/>
          <p:cNvSpPr/>
          <p:nvPr/>
        </p:nvSpPr>
        <p:spPr>
          <a:xfrm>
            <a:off x="246392" y="1771762"/>
            <a:ext cx="8158662" cy="1015663"/>
          </a:xfrm>
          <a:prstGeom prst="rect">
            <a:avLst/>
          </a:prstGeom>
        </p:spPr>
        <p:txBody>
          <a:bodyPr wrap="square">
            <a:spAutoFit/>
          </a:bodyPr>
          <a:lstStyle/>
          <a:p>
            <a:pPr>
              <a:buFont typeface="Arial" panose="020B0604020202020204" pitchFamily="34" charset="0"/>
              <a:buChar char="•"/>
            </a:pPr>
            <a:r>
              <a:rPr lang="en-US" sz="1400" b="1" dirty="0" err="1" smtClean="0">
                <a:solidFill>
                  <a:srgbClr val="1F1F1F"/>
                </a:solidFill>
                <a:latin typeface="unset"/>
              </a:rPr>
              <a:t>init</a:t>
            </a:r>
            <a:r>
              <a:rPr lang="en-US" sz="1400" b="1" dirty="0">
                <a:solidFill>
                  <a:srgbClr val="1F1F1F"/>
                </a:solidFill>
                <a:latin typeface="unset"/>
              </a:rPr>
              <a:t>()</a:t>
            </a:r>
            <a:r>
              <a:rPr lang="en-US" sz="1400" dirty="0">
                <a:solidFill>
                  <a:srgbClr val="1F1F1F"/>
                </a:solidFill>
                <a:latin typeface="Source Sans Pro"/>
              </a:rPr>
              <a:t>: Called when the service is initialized</a:t>
            </a:r>
            <a:r>
              <a:rPr lang="en-US" sz="1400" dirty="0" smtClean="0">
                <a:solidFill>
                  <a:srgbClr val="1F1F1F"/>
                </a:solidFill>
                <a:latin typeface="Source Sans Pro"/>
              </a:rPr>
              <a:t>.</a:t>
            </a:r>
          </a:p>
          <a:p>
            <a:endParaRPr lang="en-US" sz="1400" dirty="0" smtClean="0">
              <a:solidFill>
                <a:srgbClr val="1F1F1F"/>
              </a:solidFill>
              <a:latin typeface="Source Sans Pro"/>
            </a:endParaRPr>
          </a:p>
          <a:p>
            <a:pPr>
              <a:buFont typeface="Arial" panose="020B0604020202020204" pitchFamily="34" charset="0"/>
              <a:buChar char="•"/>
            </a:pPr>
            <a:endParaRPr lang="en-US" sz="1400" dirty="0">
              <a:solidFill>
                <a:srgbClr val="1F1F1F"/>
              </a:solidFill>
              <a:latin typeface="Source Sans Pro"/>
            </a:endParaRPr>
          </a:p>
          <a:p>
            <a:pPr>
              <a:buFont typeface="Arial" panose="020B0604020202020204" pitchFamily="34" charset="0"/>
              <a:buChar char="•"/>
            </a:pPr>
            <a:r>
              <a:rPr lang="en-US" sz="1400" b="1" dirty="0">
                <a:solidFill>
                  <a:srgbClr val="1F1F1F"/>
                </a:solidFill>
                <a:latin typeface="unset"/>
              </a:rPr>
              <a:t>run(</a:t>
            </a:r>
            <a:r>
              <a:rPr lang="en-US" sz="1400" b="1" dirty="0" err="1">
                <a:solidFill>
                  <a:srgbClr val="1F1F1F"/>
                </a:solidFill>
                <a:latin typeface="unset"/>
              </a:rPr>
              <a:t>raw_data</a:t>
            </a:r>
            <a:r>
              <a:rPr lang="en-US" sz="1400" b="1" dirty="0">
                <a:solidFill>
                  <a:srgbClr val="1F1F1F"/>
                </a:solidFill>
                <a:latin typeface="unset"/>
              </a:rPr>
              <a:t>)</a:t>
            </a:r>
            <a:r>
              <a:rPr lang="en-US" sz="1400" dirty="0">
                <a:solidFill>
                  <a:srgbClr val="1F1F1F"/>
                </a:solidFill>
                <a:latin typeface="Source Sans Pro"/>
              </a:rPr>
              <a:t>: Called when new data is submitted to the service</a:t>
            </a:r>
            <a:r>
              <a:rPr lang="en-US" dirty="0">
                <a:solidFill>
                  <a:srgbClr val="1F1F1F"/>
                </a:solidFill>
                <a:latin typeface="Source Sans Pro"/>
              </a:rPr>
              <a:t>.</a:t>
            </a:r>
            <a:endParaRPr lang="en-US" b="0" i="0" dirty="0">
              <a:solidFill>
                <a:srgbClr val="1F1F1F"/>
              </a:solidFill>
              <a:effectLst/>
              <a:latin typeface="Source Sans Pro"/>
            </a:endParaRPr>
          </a:p>
        </p:txBody>
      </p:sp>
      <p:pic>
        <p:nvPicPr>
          <p:cNvPr id="9" name="Image 8"/>
          <p:cNvPicPr>
            <a:picLocks noChangeAspect="1"/>
          </p:cNvPicPr>
          <p:nvPr/>
        </p:nvPicPr>
        <p:blipFill>
          <a:blip r:embed="rId2"/>
          <a:stretch>
            <a:fillRect/>
          </a:stretch>
        </p:blipFill>
        <p:spPr>
          <a:xfrm>
            <a:off x="6738424" y="222340"/>
            <a:ext cx="4135902" cy="1174137"/>
          </a:xfrm>
          <a:prstGeom prst="rect">
            <a:avLst/>
          </a:prstGeom>
        </p:spPr>
      </p:pic>
      <p:cxnSp>
        <p:nvCxnSpPr>
          <p:cNvPr id="11" name="Connecteur droit avec flèche 10"/>
          <p:cNvCxnSpPr/>
          <p:nvPr/>
        </p:nvCxnSpPr>
        <p:spPr>
          <a:xfrm flipH="1">
            <a:off x="4324135" y="1081836"/>
            <a:ext cx="2061096" cy="7418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 name="Image 11"/>
          <p:cNvPicPr>
            <a:picLocks noChangeAspect="1"/>
          </p:cNvPicPr>
          <p:nvPr/>
        </p:nvPicPr>
        <p:blipFill>
          <a:blip r:embed="rId3"/>
          <a:stretch>
            <a:fillRect/>
          </a:stretch>
        </p:blipFill>
        <p:spPr>
          <a:xfrm>
            <a:off x="6609777" y="1576557"/>
            <a:ext cx="4574037" cy="1261789"/>
          </a:xfrm>
          <a:prstGeom prst="rect">
            <a:avLst/>
          </a:prstGeom>
        </p:spPr>
      </p:pic>
      <p:cxnSp>
        <p:nvCxnSpPr>
          <p:cNvPr id="17" name="Connecteur droit avec flèche 16"/>
          <p:cNvCxnSpPr/>
          <p:nvPr/>
        </p:nvCxnSpPr>
        <p:spPr>
          <a:xfrm flipH="1" flipV="1">
            <a:off x="5676314" y="2243826"/>
            <a:ext cx="933463" cy="296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927" y="1336465"/>
            <a:ext cx="1826141" cy="369332"/>
          </a:xfrm>
          <a:prstGeom prst="rect">
            <a:avLst/>
          </a:prstGeom>
        </p:spPr>
        <p:txBody>
          <a:bodyPr wrap="none">
            <a:spAutoFit/>
          </a:bodyPr>
          <a:lstStyle/>
          <a:p>
            <a:r>
              <a:rPr lang="en-US" b="1" dirty="0">
                <a:solidFill>
                  <a:schemeClr val="accent1">
                    <a:lumMod val="50000"/>
                  </a:schemeClr>
                </a:solidFill>
                <a:latin typeface="Source Sans Pro"/>
              </a:rPr>
              <a:t>2</a:t>
            </a:r>
            <a:r>
              <a:rPr lang="en-US" b="1" dirty="0" smtClean="0">
                <a:solidFill>
                  <a:schemeClr val="accent1">
                    <a:lumMod val="50000"/>
                  </a:schemeClr>
                </a:solidFill>
                <a:latin typeface="Source Sans Pro"/>
              </a:rPr>
              <a:t>.1 entry script</a:t>
            </a:r>
            <a:endParaRPr lang="en-US" b="1" dirty="0">
              <a:solidFill>
                <a:schemeClr val="accent1">
                  <a:lumMod val="50000"/>
                </a:schemeClr>
              </a:solidFill>
              <a:latin typeface="Source Sans Pro"/>
            </a:endParaRPr>
          </a:p>
        </p:txBody>
      </p:sp>
      <p:sp>
        <p:nvSpPr>
          <p:cNvPr id="23" name="Rectangle 22"/>
          <p:cNvSpPr/>
          <p:nvPr/>
        </p:nvSpPr>
        <p:spPr>
          <a:xfrm>
            <a:off x="180645" y="4550939"/>
            <a:ext cx="7007046" cy="646331"/>
          </a:xfrm>
          <a:prstGeom prst="rect">
            <a:avLst/>
          </a:prstGeom>
        </p:spPr>
        <p:txBody>
          <a:bodyPr wrap="none">
            <a:spAutoFit/>
          </a:bodyPr>
          <a:lstStyle/>
          <a:p>
            <a:r>
              <a:rPr lang="en-US" b="1" dirty="0" smtClean="0">
                <a:solidFill>
                  <a:schemeClr val="accent1">
                    <a:lumMod val="50000"/>
                  </a:schemeClr>
                </a:solidFill>
                <a:latin typeface="Source Sans Pro"/>
              </a:rPr>
              <a:t>2.3 </a:t>
            </a:r>
            <a:r>
              <a:rPr lang="en-US" b="1" dirty="0">
                <a:solidFill>
                  <a:schemeClr val="accent1">
                    <a:lumMod val="50000"/>
                  </a:schemeClr>
                </a:solidFill>
                <a:latin typeface="Source Sans Pro"/>
              </a:rPr>
              <a:t>Combine the script and environment in an </a:t>
            </a:r>
            <a:r>
              <a:rPr lang="en-US" b="1" dirty="0" err="1">
                <a:solidFill>
                  <a:schemeClr val="accent1">
                    <a:lumMod val="50000"/>
                  </a:schemeClr>
                </a:solidFill>
                <a:latin typeface="Source Sans Pro"/>
              </a:rPr>
              <a:t>InferenceConfig</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pic>
        <p:nvPicPr>
          <p:cNvPr id="15" name="Image 14"/>
          <p:cNvPicPr>
            <a:picLocks noChangeAspect="1"/>
          </p:cNvPicPr>
          <p:nvPr/>
        </p:nvPicPr>
        <p:blipFill>
          <a:blip r:embed="rId4"/>
          <a:stretch>
            <a:fillRect/>
          </a:stretch>
        </p:blipFill>
        <p:spPr>
          <a:xfrm>
            <a:off x="2531132" y="4913583"/>
            <a:ext cx="6626936" cy="1944417"/>
          </a:xfrm>
          <a:prstGeom prst="rect">
            <a:avLst/>
          </a:prstGeom>
        </p:spPr>
      </p:pic>
    </p:spTree>
    <p:extLst>
      <p:ext uri="{BB962C8B-B14F-4D97-AF65-F5344CB8AC3E}">
        <p14:creationId xmlns:p14="http://schemas.microsoft.com/office/powerpoint/2010/main" val="1570974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42260"/>
            <a:ext cx="11352628" cy="1631216"/>
          </a:xfrm>
          <a:prstGeom prst="rect">
            <a:avLst/>
          </a:prstGeom>
          <a:noFill/>
        </p:spPr>
        <p:txBody>
          <a:bodyPr wrap="square" rtlCol="0">
            <a:spAutoFit/>
          </a:bodyPr>
          <a:lstStyle/>
          <a:p>
            <a:r>
              <a:rPr lang="fr-FR" sz="3200" b="1" dirty="0" err="1" smtClean="0">
                <a:solidFill>
                  <a:srgbClr val="FF0000"/>
                </a:solidFill>
              </a:rPr>
              <a:t>Deploy</a:t>
            </a:r>
            <a:r>
              <a:rPr lang="fr-FR" sz="3200" b="1" dirty="0" smtClean="0">
                <a:solidFill>
                  <a:srgbClr val="FF0000"/>
                </a:solidFill>
              </a:rPr>
              <a:t> model as real time service	</a:t>
            </a:r>
            <a:endParaRPr lang="fr-FR" sz="3200" b="1" dirty="0">
              <a:solidFill>
                <a:srgbClr val="FF0000"/>
              </a:solidFill>
            </a:endParaRPr>
          </a:p>
          <a:p>
            <a:endParaRPr lang="fr-FR" sz="3200" b="1" dirty="0" smtClean="0">
              <a:solidFill>
                <a:srgbClr val="FF0000"/>
              </a:solidFill>
            </a:endParaRPr>
          </a:p>
          <a:p>
            <a:endParaRPr lang="fr-FR" dirty="0" smtClean="0"/>
          </a:p>
          <a:p>
            <a:endParaRPr lang="fr-FR" dirty="0"/>
          </a:p>
        </p:txBody>
      </p:sp>
      <p:sp>
        <p:nvSpPr>
          <p:cNvPr id="20" name="Rectangle 19"/>
          <p:cNvSpPr/>
          <p:nvPr/>
        </p:nvSpPr>
        <p:spPr>
          <a:xfrm>
            <a:off x="0" y="789623"/>
            <a:ext cx="4237057" cy="646331"/>
          </a:xfrm>
          <a:prstGeom prst="rect">
            <a:avLst/>
          </a:prstGeom>
        </p:spPr>
        <p:txBody>
          <a:bodyPr wrap="none">
            <a:spAutoFit/>
          </a:bodyPr>
          <a:lstStyle/>
          <a:p>
            <a:r>
              <a:rPr lang="en-US" b="1" dirty="0">
                <a:solidFill>
                  <a:schemeClr val="accent1">
                    <a:lumMod val="50000"/>
                  </a:schemeClr>
                </a:solidFill>
                <a:latin typeface="Source Sans Pro"/>
              </a:rPr>
              <a:t>3. </a:t>
            </a:r>
            <a:r>
              <a:rPr lang="fr-FR" b="1" dirty="0" err="1">
                <a:solidFill>
                  <a:schemeClr val="accent1">
                    <a:lumMod val="50000"/>
                  </a:schemeClr>
                </a:solidFill>
                <a:latin typeface="Source Sans Pro"/>
              </a:rPr>
              <a:t>Define</a:t>
            </a:r>
            <a:r>
              <a:rPr lang="fr-FR" b="1" dirty="0">
                <a:solidFill>
                  <a:schemeClr val="accent1">
                    <a:lumMod val="50000"/>
                  </a:schemeClr>
                </a:solidFill>
                <a:latin typeface="Source Sans Pro"/>
              </a:rPr>
              <a:t> a </a:t>
            </a:r>
            <a:r>
              <a:rPr lang="fr-FR" b="1" dirty="0" err="1">
                <a:solidFill>
                  <a:schemeClr val="accent1">
                    <a:lumMod val="50000"/>
                  </a:schemeClr>
                </a:solidFill>
                <a:latin typeface="Source Sans Pro"/>
              </a:rPr>
              <a:t>deployment</a:t>
            </a:r>
            <a:r>
              <a:rPr lang="fr-FR" b="1" dirty="0">
                <a:solidFill>
                  <a:schemeClr val="accent1">
                    <a:lumMod val="50000"/>
                  </a:schemeClr>
                </a:solidFill>
                <a:latin typeface="Source Sans Pro"/>
              </a:rPr>
              <a:t> configuration</a:t>
            </a:r>
          </a:p>
          <a:p>
            <a:endParaRPr lang="en-US" b="1" dirty="0">
              <a:solidFill>
                <a:schemeClr val="accent1">
                  <a:lumMod val="50000"/>
                </a:schemeClr>
              </a:solidFill>
              <a:latin typeface="Source Sans Pro"/>
            </a:endParaRPr>
          </a:p>
        </p:txBody>
      </p:sp>
      <p:sp>
        <p:nvSpPr>
          <p:cNvPr id="21" name="Rectangle 20"/>
          <p:cNvSpPr/>
          <p:nvPr/>
        </p:nvSpPr>
        <p:spPr>
          <a:xfrm>
            <a:off x="0" y="2834318"/>
            <a:ext cx="10733262" cy="369332"/>
          </a:xfrm>
          <a:prstGeom prst="rect">
            <a:avLst/>
          </a:prstGeom>
        </p:spPr>
        <p:txBody>
          <a:bodyPr wrap="square">
            <a:spAutoFit/>
          </a:bodyPr>
          <a:lstStyle/>
          <a:p>
            <a:r>
              <a:rPr lang="en-US" b="1" smtClean="0">
                <a:solidFill>
                  <a:schemeClr val="accent1">
                    <a:lumMod val="50000"/>
                  </a:schemeClr>
                </a:solidFill>
                <a:latin typeface="Source Sans Pro"/>
              </a:rPr>
              <a:t>3.2 </a:t>
            </a:r>
            <a:r>
              <a:rPr lang="fr-FR" b="1">
                <a:solidFill>
                  <a:schemeClr val="accent1">
                    <a:lumMod val="50000"/>
                  </a:schemeClr>
                </a:solidFill>
                <a:latin typeface="Source Sans Pro"/>
              </a:rPr>
              <a:t>define the deployment </a:t>
            </a:r>
            <a:r>
              <a:rPr lang="fr-FR" b="1" smtClean="0">
                <a:solidFill>
                  <a:schemeClr val="accent1">
                    <a:lumMod val="50000"/>
                  </a:schemeClr>
                </a:solidFill>
                <a:latin typeface="Source Sans Pro"/>
              </a:rPr>
              <a:t>configuration</a:t>
            </a:r>
            <a:endParaRPr lang="en-US" b="1" dirty="0">
              <a:solidFill>
                <a:schemeClr val="accent1">
                  <a:lumMod val="50000"/>
                </a:schemeClr>
              </a:solidFill>
              <a:latin typeface="Source Sans Pro"/>
            </a:endParaRPr>
          </a:p>
        </p:txBody>
      </p:sp>
      <p:sp>
        <p:nvSpPr>
          <p:cNvPr id="19" name="Rectangle 18"/>
          <p:cNvSpPr/>
          <p:nvPr/>
        </p:nvSpPr>
        <p:spPr>
          <a:xfrm>
            <a:off x="175375" y="1168356"/>
            <a:ext cx="3057247" cy="369332"/>
          </a:xfrm>
          <a:prstGeom prst="rect">
            <a:avLst/>
          </a:prstGeom>
        </p:spPr>
        <p:txBody>
          <a:bodyPr wrap="none">
            <a:spAutoFit/>
          </a:bodyPr>
          <a:lstStyle/>
          <a:p>
            <a:r>
              <a:rPr lang="en-US" b="1" smtClean="0">
                <a:solidFill>
                  <a:schemeClr val="accent1">
                    <a:lumMod val="50000"/>
                  </a:schemeClr>
                </a:solidFill>
                <a:latin typeface="Source Sans Pro"/>
              </a:rPr>
              <a:t>3.1 </a:t>
            </a:r>
            <a:r>
              <a:rPr lang="fr-FR" b="1">
                <a:solidFill>
                  <a:schemeClr val="accent1">
                    <a:lumMod val="50000"/>
                  </a:schemeClr>
                </a:solidFill>
                <a:latin typeface="Source Sans Pro"/>
              </a:rPr>
              <a:t>configure the compute</a:t>
            </a:r>
            <a:endParaRPr lang="en-US" b="1" dirty="0">
              <a:solidFill>
                <a:schemeClr val="accent1">
                  <a:lumMod val="50000"/>
                </a:schemeClr>
              </a:solidFill>
              <a:latin typeface="Source Sans Pro"/>
            </a:endParaRPr>
          </a:p>
        </p:txBody>
      </p:sp>
      <p:pic>
        <p:nvPicPr>
          <p:cNvPr id="2" name="Image 1"/>
          <p:cNvPicPr>
            <a:picLocks noChangeAspect="1"/>
          </p:cNvPicPr>
          <p:nvPr/>
        </p:nvPicPr>
        <p:blipFill>
          <a:blip r:embed="rId2"/>
          <a:stretch>
            <a:fillRect/>
          </a:stretch>
        </p:blipFill>
        <p:spPr>
          <a:xfrm>
            <a:off x="1049396" y="1448568"/>
            <a:ext cx="4169718" cy="1392866"/>
          </a:xfrm>
          <a:prstGeom prst="rect">
            <a:avLst/>
          </a:prstGeom>
        </p:spPr>
      </p:pic>
      <p:pic>
        <p:nvPicPr>
          <p:cNvPr id="3" name="Image 2"/>
          <p:cNvPicPr>
            <a:picLocks noChangeAspect="1"/>
          </p:cNvPicPr>
          <p:nvPr/>
        </p:nvPicPr>
        <p:blipFill>
          <a:blip r:embed="rId3"/>
          <a:stretch>
            <a:fillRect/>
          </a:stretch>
        </p:blipFill>
        <p:spPr>
          <a:xfrm>
            <a:off x="1049396" y="3409468"/>
            <a:ext cx="4619884" cy="955024"/>
          </a:xfrm>
          <a:prstGeom prst="rect">
            <a:avLst/>
          </a:prstGeom>
        </p:spPr>
      </p:pic>
      <p:sp>
        <p:nvSpPr>
          <p:cNvPr id="6" name="Rectangle 5"/>
          <p:cNvSpPr/>
          <p:nvPr/>
        </p:nvSpPr>
        <p:spPr>
          <a:xfrm>
            <a:off x="5111078" y="993410"/>
            <a:ext cx="6785777"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1F1F1F"/>
                </a:solidFill>
                <a:latin typeface="Source Sans Pro"/>
              </a:rPr>
              <a:t>The code to configure an ACI deployment is similar, except that you do not need to explicitly create an ACI compute target, and you must use the </a:t>
            </a:r>
            <a:r>
              <a:rPr lang="en-US" sz="1600" b="1" dirty="0" err="1">
                <a:solidFill>
                  <a:srgbClr val="FF0000"/>
                </a:solidFill>
                <a:latin typeface="Source Sans Pro"/>
              </a:rPr>
              <a:t>deploy_configuration</a:t>
            </a:r>
            <a:r>
              <a:rPr lang="en-US" sz="1600" dirty="0">
                <a:solidFill>
                  <a:srgbClr val="1F1F1F"/>
                </a:solidFill>
                <a:latin typeface="Source Sans Pro"/>
              </a:rPr>
              <a:t> class </a:t>
            </a:r>
            <a:r>
              <a:rPr lang="en-US" sz="1600" dirty="0" smtClean="0">
                <a:solidFill>
                  <a:srgbClr val="1F1F1F"/>
                </a:solidFill>
                <a:latin typeface="Source Sans Pro"/>
              </a:rPr>
              <a:t>from</a:t>
            </a:r>
          </a:p>
          <a:p>
            <a:pPr marL="285750" indent="-285750">
              <a:buFont typeface="Arial" panose="020B0604020202020204" pitchFamily="34" charset="0"/>
              <a:buChar char="•"/>
            </a:pPr>
            <a:r>
              <a:rPr lang="en-US" sz="1600" dirty="0" smtClean="0">
                <a:solidFill>
                  <a:srgbClr val="1F1F1F"/>
                </a:solidFill>
                <a:latin typeface="Source Sans Pro"/>
              </a:rPr>
              <a:t>the</a:t>
            </a:r>
            <a:r>
              <a:rPr lang="en-US" sz="1600" dirty="0">
                <a:solidFill>
                  <a:srgbClr val="1F1F1F"/>
                </a:solidFill>
                <a:latin typeface="Source Sans Pro"/>
              </a:rPr>
              <a:t> </a:t>
            </a:r>
            <a:r>
              <a:rPr lang="en-US" sz="1600" b="1" dirty="0" err="1">
                <a:solidFill>
                  <a:srgbClr val="FF0000"/>
                </a:solidFill>
                <a:latin typeface="Source Sans Pro"/>
              </a:rPr>
              <a:t>azureml.core.webservice.AciWebservice</a:t>
            </a:r>
            <a:r>
              <a:rPr lang="en-US" sz="1600" dirty="0">
                <a:solidFill>
                  <a:srgbClr val="1F1F1F"/>
                </a:solidFill>
                <a:latin typeface="Source Sans Pro"/>
              </a:rPr>
              <a:t> </a:t>
            </a:r>
            <a:r>
              <a:rPr lang="en-US" sz="1600" dirty="0" smtClean="0">
                <a:solidFill>
                  <a:srgbClr val="1F1F1F"/>
                </a:solidFill>
                <a:latin typeface="Source Sans Pro"/>
              </a:rPr>
              <a:t>namespace</a:t>
            </a:r>
          </a:p>
          <a:p>
            <a:pPr marL="285750" indent="-285750">
              <a:buFont typeface="Arial" panose="020B0604020202020204" pitchFamily="34" charset="0"/>
              <a:buChar char="•"/>
            </a:pPr>
            <a:r>
              <a:rPr lang="en-US" sz="1600" dirty="0" smtClean="0">
                <a:solidFill>
                  <a:srgbClr val="1F1F1F"/>
                </a:solidFill>
                <a:latin typeface="Source Sans Pro"/>
              </a:rPr>
              <a:t>Similarly</a:t>
            </a:r>
            <a:r>
              <a:rPr lang="en-US" sz="1600" dirty="0">
                <a:solidFill>
                  <a:srgbClr val="1F1F1F"/>
                </a:solidFill>
                <a:latin typeface="Source Sans Pro"/>
              </a:rPr>
              <a:t>, you can </a:t>
            </a:r>
            <a:r>
              <a:rPr lang="en-US" sz="1600" dirty="0">
                <a:solidFill>
                  <a:srgbClr val="1F1F1F"/>
                </a:solidFill>
                <a:latin typeface="Source Sans Pro"/>
              </a:rPr>
              <a:t>use the </a:t>
            </a:r>
            <a:r>
              <a:rPr lang="en-US" sz="1600" b="1" dirty="0" err="1">
                <a:solidFill>
                  <a:srgbClr val="FF0000"/>
                </a:solidFill>
                <a:latin typeface="Source Sans Pro"/>
              </a:rPr>
              <a:t>azureml.core.webservice.LocalWebservice</a:t>
            </a:r>
            <a:r>
              <a:rPr lang="en-US" sz="1600" dirty="0">
                <a:solidFill>
                  <a:srgbClr val="1F1F1F"/>
                </a:solidFill>
                <a:latin typeface="Source Sans Pro"/>
              </a:rPr>
              <a:t> namespace to configure a local Docker-based service.</a:t>
            </a:r>
            <a:endParaRPr lang="fr-FR" sz="1600" dirty="0"/>
          </a:p>
          <a:p>
            <a:pPr marL="285750" indent="-285750">
              <a:buFont typeface="Arial" panose="020B0604020202020204" pitchFamily="34" charset="0"/>
              <a:buChar char="•"/>
            </a:pPr>
            <a:endParaRPr lang="fr-FR" sz="1600" dirty="0"/>
          </a:p>
        </p:txBody>
      </p:sp>
      <p:sp>
        <p:nvSpPr>
          <p:cNvPr id="16" name="Rectangle 15"/>
          <p:cNvSpPr/>
          <p:nvPr/>
        </p:nvSpPr>
        <p:spPr>
          <a:xfrm>
            <a:off x="7993381" y="333836"/>
            <a:ext cx="1056700" cy="369332"/>
          </a:xfrm>
          <a:prstGeom prst="rect">
            <a:avLst/>
          </a:prstGeom>
        </p:spPr>
        <p:txBody>
          <a:bodyPr wrap="none">
            <a:spAutoFit/>
          </a:bodyPr>
          <a:lstStyle/>
          <a:p>
            <a:r>
              <a:rPr lang="en-US" b="1" dirty="0" smtClean="0">
                <a:solidFill>
                  <a:srgbClr val="00B050"/>
                </a:solidFill>
                <a:latin typeface="Source Sans Pro"/>
              </a:rPr>
              <a:t>Note !!! </a:t>
            </a:r>
            <a:endParaRPr lang="en-US" b="1" dirty="0">
              <a:solidFill>
                <a:srgbClr val="00B050"/>
              </a:solidFill>
              <a:latin typeface="Source Sans Pro"/>
            </a:endParaRPr>
          </a:p>
        </p:txBody>
      </p:sp>
      <p:sp>
        <p:nvSpPr>
          <p:cNvPr id="18" name="Rectangle 17"/>
          <p:cNvSpPr/>
          <p:nvPr/>
        </p:nvSpPr>
        <p:spPr>
          <a:xfrm>
            <a:off x="-1" y="4570310"/>
            <a:ext cx="2364750" cy="646331"/>
          </a:xfrm>
          <a:prstGeom prst="rect">
            <a:avLst/>
          </a:prstGeom>
        </p:spPr>
        <p:txBody>
          <a:bodyPr wrap="none">
            <a:spAutoFit/>
          </a:bodyPr>
          <a:lstStyle/>
          <a:p>
            <a:r>
              <a:rPr lang="en-US" b="1" dirty="0" smtClean="0">
                <a:solidFill>
                  <a:schemeClr val="accent1">
                    <a:lumMod val="50000"/>
                  </a:schemeClr>
                </a:solidFill>
                <a:latin typeface="Source Sans Pro"/>
              </a:rPr>
              <a:t>4</a:t>
            </a:r>
            <a:r>
              <a:rPr lang="en-US" b="1" smtClean="0">
                <a:solidFill>
                  <a:schemeClr val="accent1">
                    <a:lumMod val="50000"/>
                  </a:schemeClr>
                </a:solidFill>
                <a:latin typeface="Source Sans Pro"/>
              </a:rPr>
              <a:t>. </a:t>
            </a:r>
            <a:r>
              <a:rPr lang="fr-FR" b="1" smtClean="0">
                <a:solidFill>
                  <a:schemeClr val="accent1">
                    <a:lumMod val="50000"/>
                  </a:schemeClr>
                </a:solidFill>
                <a:latin typeface="Source Sans Pro"/>
              </a:rPr>
              <a:t>Deploy the model</a:t>
            </a:r>
            <a:endParaRPr lang="fr-FR"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pic>
        <p:nvPicPr>
          <p:cNvPr id="7" name="Image 6"/>
          <p:cNvPicPr>
            <a:picLocks noChangeAspect="1"/>
          </p:cNvPicPr>
          <p:nvPr/>
        </p:nvPicPr>
        <p:blipFill>
          <a:blip r:embed="rId4"/>
          <a:stretch>
            <a:fillRect/>
          </a:stretch>
        </p:blipFill>
        <p:spPr>
          <a:xfrm>
            <a:off x="2729132" y="4745327"/>
            <a:ext cx="5353621" cy="2112673"/>
          </a:xfrm>
          <a:prstGeom prst="rect">
            <a:avLst/>
          </a:prstGeom>
        </p:spPr>
      </p:pic>
      <p:pic>
        <p:nvPicPr>
          <p:cNvPr id="5" name="Image 4"/>
          <p:cNvPicPr>
            <a:picLocks noChangeAspect="1"/>
          </p:cNvPicPr>
          <p:nvPr/>
        </p:nvPicPr>
        <p:blipFill>
          <a:blip r:embed="rId5"/>
          <a:stretch>
            <a:fillRect/>
          </a:stretch>
        </p:blipFill>
        <p:spPr>
          <a:xfrm>
            <a:off x="-21396" y="5738268"/>
            <a:ext cx="2750528" cy="390525"/>
          </a:xfrm>
          <a:prstGeom prst="rect">
            <a:avLst/>
          </a:prstGeom>
        </p:spPr>
      </p:pic>
      <p:sp>
        <p:nvSpPr>
          <p:cNvPr id="8" name="ZoneTexte 7"/>
          <p:cNvSpPr txBox="1"/>
          <p:nvPr/>
        </p:nvSpPr>
        <p:spPr>
          <a:xfrm>
            <a:off x="-757795" y="5202141"/>
            <a:ext cx="3880338" cy="369332"/>
          </a:xfrm>
          <a:prstGeom prst="rect">
            <a:avLst/>
          </a:prstGeom>
          <a:noFill/>
        </p:spPr>
        <p:txBody>
          <a:bodyPr wrap="square" rtlCol="0">
            <a:spAutoFit/>
          </a:bodyPr>
          <a:lstStyle/>
          <a:p>
            <a:r>
              <a:rPr lang="fr-FR" b="1" dirty="0" smtClean="0">
                <a:solidFill>
                  <a:srgbClr val="FF0000"/>
                </a:solidFill>
              </a:rPr>
              <a:t>	 </a:t>
            </a:r>
            <a:r>
              <a:rPr lang="fr-FR" b="1" dirty="0" err="1" smtClean="0">
                <a:solidFill>
                  <a:srgbClr val="FF0000"/>
                </a:solidFill>
              </a:rPr>
              <a:t>looking</a:t>
            </a:r>
            <a:r>
              <a:rPr lang="fr-FR" b="1" dirty="0" smtClean="0">
                <a:solidFill>
                  <a:srgbClr val="FF0000"/>
                </a:solidFill>
              </a:rPr>
              <a:t> for </a:t>
            </a:r>
            <a:r>
              <a:rPr lang="fr-FR" b="1" dirty="0" err="1" smtClean="0">
                <a:solidFill>
                  <a:srgbClr val="FF0000"/>
                </a:solidFill>
              </a:rPr>
              <a:t>endpoint</a:t>
            </a:r>
            <a:r>
              <a:rPr lang="fr-FR" b="1" dirty="0" smtClean="0">
                <a:solidFill>
                  <a:srgbClr val="FF0000"/>
                </a:solidFill>
              </a:rPr>
              <a:t> !!!</a:t>
            </a:r>
            <a:endParaRPr lang="fr-FR" b="1" dirty="0">
              <a:solidFill>
                <a:srgbClr val="FF0000"/>
              </a:solidFill>
            </a:endParaRPr>
          </a:p>
        </p:txBody>
      </p:sp>
      <p:pic>
        <p:nvPicPr>
          <p:cNvPr id="9" name="Image 8"/>
          <p:cNvPicPr>
            <a:picLocks noChangeAspect="1"/>
          </p:cNvPicPr>
          <p:nvPr/>
        </p:nvPicPr>
        <p:blipFill>
          <a:blip r:embed="rId6"/>
          <a:stretch>
            <a:fillRect/>
          </a:stretch>
        </p:blipFill>
        <p:spPr>
          <a:xfrm>
            <a:off x="8253046" y="3629321"/>
            <a:ext cx="3757421" cy="2048642"/>
          </a:xfrm>
          <a:prstGeom prst="rect">
            <a:avLst/>
          </a:prstGeom>
        </p:spPr>
      </p:pic>
      <p:pic>
        <p:nvPicPr>
          <p:cNvPr id="10" name="Image 9"/>
          <p:cNvPicPr>
            <a:picLocks noChangeAspect="1"/>
          </p:cNvPicPr>
          <p:nvPr/>
        </p:nvPicPr>
        <p:blipFill>
          <a:blip r:embed="rId7"/>
          <a:stretch>
            <a:fillRect/>
          </a:stretch>
        </p:blipFill>
        <p:spPr>
          <a:xfrm>
            <a:off x="8253046" y="4006663"/>
            <a:ext cx="1771650" cy="352425"/>
          </a:xfrm>
          <a:prstGeom prst="rect">
            <a:avLst/>
          </a:prstGeom>
        </p:spPr>
      </p:pic>
      <p:pic>
        <p:nvPicPr>
          <p:cNvPr id="11" name="Image 10"/>
          <p:cNvPicPr>
            <a:picLocks noChangeAspect="1"/>
          </p:cNvPicPr>
          <p:nvPr/>
        </p:nvPicPr>
        <p:blipFill>
          <a:blip r:embed="rId8"/>
          <a:stretch>
            <a:fillRect/>
          </a:stretch>
        </p:blipFill>
        <p:spPr>
          <a:xfrm>
            <a:off x="8361469" y="4653642"/>
            <a:ext cx="2305050" cy="409575"/>
          </a:xfrm>
          <a:prstGeom prst="rect">
            <a:avLst/>
          </a:prstGeom>
        </p:spPr>
      </p:pic>
      <p:sp>
        <p:nvSpPr>
          <p:cNvPr id="17" name="ZoneTexte 16"/>
          <p:cNvSpPr txBox="1"/>
          <p:nvPr/>
        </p:nvSpPr>
        <p:spPr>
          <a:xfrm>
            <a:off x="6312877" y="3207859"/>
            <a:ext cx="3880338" cy="369332"/>
          </a:xfrm>
          <a:prstGeom prst="rect">
            <a:avLst/>
          </a:prstGeom>
          <a:noFill/>
        </p:spPr>
        <p:txBody>
          <a:bodyPr wrap="square" rtlCol="0">
            <a:spAutoFit/>
          </a:bodyPr>
          <a:lstStyle/>
          <a:p>
            <a:r>
              <a:rPr lang="fr-FR" b="1" dirty="0" err="1" smtClean="0">
                <a:solidFill>
                  <a:srgbClr val="FF0000"/>
                </a:solidFill>
              </a:rPr>
              <a:t>Deploy</a:t>
            </a:r>
            <a:r>
              <a:rPr lang="fr-FR" b="1" dirty="0" smtClean="0">
                <a:solidFill>
                  <a:srgbClr val="FF0000"/>
                </a:solidFill>
              </a:rPr>
              <a:t> Via Azure CLI</a:t>
            </a:r>
            <a:endParaRPr lang="fr-FR" b="1" dirty="0">
              <a:solidFill>
                <a:srgbClr val="FF0000"/>
              </a:solidFill>
            </a:endParaRPr>
          </a:p>
        </p:txBody>
      </p:sp>
    </p:spTree>
    <p:extLst>
      <p:ext uri="{BB962C8B-B14F-4D97-AF65-F5344CB8AC3E}">
        <p14:creationId xmlns:p14="http://schemas.microsoft.com/office/powerpoint/2010/main" val="2328085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034" y="33564"/>
            <a:ext cx="11352628" cy="861774"/>
          </a:xfrm>
          <a:prstGeom prst="rect">
            <a:avLst/>
          </a:prstGeom>
          <a:noFill/>
        </p:spPr>
        <p:txBody>
          <a:bodyPr wrap="square" rtlCol="0">
            <a:spAutoFit/>
          </a:bodyPr>
          <a:lstStyle/>
          <a:p>
            <a:r>
              <a:rPr lang="en-US" sz="3200" b="1" dirty="0" smtClean="0">
                <a:solidFill>
                  <a:srgbClr val="FF0000"/>
                </a:solidFill>
              </a:rPr>
              <a:t>Consume </a:t>
            </a:r>
            <a:r>
              <a:rPr lang="en-US" sz="3200" b="1" dirty="0">
                <a:solidFill>
                  <a:srgbClr val="FF0000"/>
                </a:solidFill>
              </a:rPr>
              <a:t>a real-time inferencing </a:t>
            </a:r>
            <a:r>
              <a:rPr lang="en-US" sz="3200" b="1" dirty="0" smtClean="0">
                <a:solidFill>
                  <a:srgbClr val="FF0000"/>
                </a:solidFill>
              </a:rPr>
              <a:t>service</a:t>
            </a:r>
            <a:endParaRPr lang="fr-FR" dirty="0" smtClean="0"/>
          </a:p>
          <a:p>
            <a:endParaRPr lang="fr-FR" dirty="0"/>
          </a:p>
        </p:txBody>
      </p:sp>
      <p:sp>
        <p:nvSpPr>
          <p:cNvPr id="20" name="Rectangle 19"/>
          <p:cNvSpPr/>
          <p:nvPr/>
        </p:nvSpPr>
        <p:spPr>
          <a:xfrm>
            <a:off x="0" y="789623"/>
            <a:ext cx="1856021" cy="646331"/>
          </a:xfrm>
          <a:prstGeom prst="rect">
            <a:avLst/>
          </a:prstGeom>
        </p:spPr>
        <p:txBody>
          <a:bodyPr wrap="none">
            <a:spAutoFit/>
          </a:bodyPr>
          <a:lstStyle/>
          <a:p>
            <a:r>
              <a:rPr lang="en-US" b="1" smtClean="0">
                <a:solidFill>
                  <a:schemeClr val="accent1">
                    <a:lumMod val="50000"/>
                  </a:schemeClr>
                </a:solidFill>
                <a:latin typeface="Source Sans Pro"/>
              </a:rPr>
              <a:t> </a:t>
            </a:r>
            <a:r>
              <a:rPr lang="fr-FR" b="1" smtClean="0">
                <a:solidFill>
                  <a:schemeClr val="accent1">
                    <a:lumMod val="50000"/>
                  </a:schemeClr>
                </a:solidFill>
                <a:latin typeface="Source Sans Pro"/>
              </a:rPr>
              <a:t>Authentication</a:t>
            </a:r>
            <a:endParaRPr lang="fr-FR" b="1">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5" name="Rectangle 4"/>
          <p:cNvSpPr/>
          <p:nvPr/>
        </p:nvSpPr>
        <p:spPr>
          <a:xfrm>
            <a:off x="221735" y="1126170"/>
            <a:ext cx="11123859" cy="1569660"/>
          </a:xfrm>
          <a:prstGeom prst="rect">
            <a:avLst/>
          </a:prstGeom>
        </p:spPr>
        <p:txBody>
          <a:bodyPr wrap="square">
            <a:spAutoFit/>
          </a:bodyPr>
          <a:lstStyle/>
          <a:p>
            <a:pPr>
              <a:buFont typeface="Arial" panose="020B0604020202020204" pitchFamily="34" charset="0"/>
              <a:buChar char="•"/>
            </a:pPr>
            <a:r>
              <a:rPr lang="en-US" sz="1600" b="1" dirty="0">
                <a:solidFill>
                  <a:srgbClr val="00B050"/>
                </a:solidFill>
                <a:latin typeface="unset"/>
              </a:rPr>
              <a:t>Key</a:t>
            </a:r>
            <a:r>
              <a:rPr lang="en-US" sz="1600" dirty="0">
                <a:solidFill>
                  <a:srgbClr val="00B050"/>
                </a:solidFill>
                <a:latin typeface="Source Sans Pro"/>
              </a:rPr>
              <a:t>: </a:t>
            </a:r>
            <a:r>
              <a:rPr lang="en-US" sz="1600" dirty="0">
                <a:solidFill>
                  <a:srgbClr val="1F1F1F"/>
                </a:solidFill>
                <a:latin typeface="Source Sans Pro"/>
              </a:rPr>
              <a:t>Requests are authenticated by specifying the key associated with the service</a:t>
            </a:r>
            <a:r>
              <a:rPr lang="en-US" sz="1600" dirty="0" smtClean="0">
                <a:solidFill>
                  <a:srgbClr val="1F1F1F"/>
                </a:solidFill>
                <a:latin typeface="Source Sans Pro"/>
              </a:rPr>
              <a:t>.</a:t>
            </a:r>
          </a:p>
          <a:p>
            <a:endParaRPr lang="en-US" sz="1600" dirty="0">
              <a:solidFill>
                <a:srgbClr val="1F1F1F"/>
              </a:solidFill>
              <a:latin typeface="Source Sans Pro"/>
            </a:endParaRPr>
          </a:p>
          <a:p>
            <a:pPr>
              <a:buFont typeface="Arial" panose="020B0604020202020204" pitchFamily="34" charset="0"/>
              <a:buChar char="•"/>
            </a:pPr>
            <a:r>
              <a:rPr lang="en-US" sz="1600" b="1" dirty="0">
                <a:solidFill>
                  <a:srgbClr val="00B050"/>
                </a:solidFill>
                <a:latin typeface="unset"/>
              </a:rPr>
              <a:t>Token</a:t>
            </a:r>
            <a:r>
              <a:rPr lang="en-US" sz="1600" dirty="0">
                <a:solidFill>
                  <a:srgbClr val="1F1F1F"/>
                </a:solidFill>
                <a:latin typeface="Source Sans Pro"/>
              </a:rPr>
              <a:t>: Requests are authenticated by providing a JSON Web Token (JWT</a:t>
            </a:r>
            <a:r>
              <a:rPr lang="en-US" sz="1600" dirty="0" smtClean="0">
                <a:solidFill>
                  <a:srgbClr val="1F1F1F"/>
                </a:solidFill>
                <a:latin typeface="Source Sans Pro"/>
              </a:rPr>
              <a:t>).</a:t>
            </a:r>
          </a:p>
          <a:p>
            <a:pPr>
              <a:buFont typeface="Arial" panose="020B0604020202020204" pitchFamily="34" charset="0"/>
              <a:buChar char="•"/>
            </a:pPr>
            <a:endParaRPr lang="en-US" sz="1600" dirty="0">
              <a:solidFill>
                <a:srgbClr val="1F1F1F"/>
              </a:solidFill>
              <a:latin typeface="Source Sans Pro"/>
            </a:endParaRPr>
          </a:p>
          <a:p>
            <a:r>
              <a:rPr lang="en-US" sz="1600" dirty="0">
                <a:solidFill>
                  <a:srgbClr val="1F1F1F"/>
                </a:solidFill>
                <a:latin typeface="Source Sans Pro"/>
              </a:rPr>
              <a:t>By default, authentication is disabled for ACI services, and set to key-based authentication for AKS </a:t>
            </a:r>
            <a:r>
              <a:rPr lang="en-US" sz="1600" dirty="0" smtClean="0">
                <a:solidFill>
                  <a:srgbClr val="1F1F1F"/>
                </a:solidFill>
                <a:latin typeface="Source Sans Pro"/>
              </a:rPr>
              <a:t>services. </a:t>
            </a:r>
            <a:r>
              <a:rPr lang="en-US" sz="1600" dirty="0">
                <a:solidFill>
                  <a:srgbClr val="1F1F1F"/>
                </a:solidFill>
                <a:latin typeface="Source Sans Pro"/>
              </a:rPr>
              <a:t>You can optionally configure an AKS service to use token-based authentication (which is not supported for ACI services).</a:t>
            </a:r>
            <a:endParaRPr lang="en-US" sz="1600" b="0" i="0" dirty="0">
              <a:solidFill>
                <a:srgbClr val="1F1F1F"/>
              </a:solidFill>
              <a:effectLst/>
              <a:latin typeface="Source Sans Pro"/>
            </a:endParaRPr>
          </a:p>
        </p:txBody>
      </p:sp>
      <p:sp>
        <p:nvSpPr>
          <p:cNvPr id="8" name="Rectangle 7"/>
          <p:cNvSpPr/>
          <p:nvPr/>
        </p:nvSpPr>
        <p:spPr>
          <a:xfrm>
            <a:off x="221735" y="2926662"/>
            <a:ext cx="11763939" cy="584775"/>
          </a:xfrm>
          <a:prstGeom prst="rect">
            <a:avLst/>
          </a:prstGeom>
        </p:spPr>
        <p:txBody>
          <a:bodyPr wrap="square">
            <a:spAutoFit/>
          </a:bodyPr>
          <a:lstStyle/>
          <a:p>
            <a:r>
              <a:rPr lang="en-US" sz="1600" dirty="0">
                <a:solidFill>
                  <a:srgbClr val="1F1F1F"/>
                </a:solidFill>
                <a:latin typeface="Source Sans Pro"/>
              </a:rPr>
              <a:t>For token-based authentication, your client application needs to use service-principal authentication to verify its identity through Azure Active Directory (Azure AD) and call the </a:t>
            </a:r>
            <a:r>
              <a:rPr lang="en-US" sz="1600" b="1" dirty="0" err="1">
                <a:solidFill>
                  <a:srgbClr val="1F1F1F"/>
                </a:solidFill>
                <a:latin typeface="unset"/>
              </a:rPr>
              <a:t>get_token</a:t>
            </a:r>
            <a:r>
              <a:rPr lang="en-US" sz="1600" dirty="0">
                <a:solidFill>
                  <a:srgbClr val="1F1F1F"/>
                </a:solidFill>
                <a:latin typeface="Source Sans Pro"/>
              </a:rPr>
              <a:t> method of the service to retrieve a time-limited token</a:t>
            </a:r>
            <a:r>
              <a:rPr lang="en-US" sz="1600" dirty="0" smtClean="0">
                <a:solidFill>
                  <a:srgbClr val="1F1F1F"/>
                </a:solidFill>
                <a:latin typeface="Source Sans Pro"/>
              </a:rPr>
              <a:t>.</a:t>
            </a:r>
            <a:endParaRPr lang="en-US" sz="1600" dirty="0">
              <a:solidFill>
                <a:srgbClr val="1F1F1F"/>
              </a:solidFill>
              <a:latin typeface="Source Sans Pro"/>
            </a:endParaRPr>
          </a:p>
        </p:txBody>
      </p:sp>
      <p:pic>
        <p:nvPicPr>
          <p:cNvPr id="9" name="Image 8"/>
          <p:cNvPicPr>
            <a:picLocks noChangeAspect="1"/>
          </p:cNvPicPr>
          <p:nvPr/>
        </p:nvPicPr>
        <p:blipFill>
          <a:blip r:embed="rId2"/>
          <a:stretch>
            <a:fillRect/>
          </a:stretch>
        </p:blipFill>
        <p:spPr>
          <a:xfrm>
            <a:off x="4077139" y="3742269"/>
            <a:ext cx="5148922" cy="2968020"/>
          </a:xfrm>
          <a:prstGeom prst="rect">
            <a:avLst/>
          </a:prstGeom>
        </p:spPr>
      </p:pic>
      <p:pic>
        <p:nvPicPr>
          <p:cNvPr id="2" name="Image 1"/>
          <p:cNvPicPr>
            <a:picLocks noChangeAspect="1"/>
          </p:cNvPicPr>
          <p:nvPr/>
        </p:nvPicPr>
        <p:blipFill>
          <a:blip r:embed="rId3"/>
          <a:stretch>
            <a:fillRect/>
          </a:stretch>
        </p:blipFill>
        <p:spPr>
          <a:xfrm>
            <a:off x="160571" y="3809337"/>
            <a:ext cx="3390900" cy="390525"/>
          </a:xfrm>
          <a:prstGeom prst="rect">
            <a:avLst/>
          </a:prstGeom>
        </p:spPr>
      </p:pic>
    </p:spTree>
    <p:extLst>
      <p:ext uri="{BB962C8B-B14F-4D97-AF65-F5344CB8AC3E}">
        <p14:creationId xmlns:p14="http://schemas.microsoft.com/office/powerpoint/2010/main" val="924167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89238"/>
            <a:ext cx="11352628" cy="861774"/>
          </a:xfrm>
          <a:prstGeom prst="rect">
            <a:avLst/>
          </a:prstGeom>
          <a:noFill/>
        </p:spPr>
        <p:txBody>
          <a:bodyPr wrap="square" rtlCol="0">
            <a:spAutoFit/>
          </a:bodyPr>
          <a:lstStyle/>
          <a:p>
            <a:r>
              <a:rPr lang="en-US" sz="3200" b="1" dirty="0" smtClean="0">
                <a:solidFill>
                  <a:srgbClr val="FF0000"/>
                </a:solidFill>
              </a:rPr>
              <a:t>Creating </a:t>
            </a:r>
            <a:r>
              <a:rPr lang="en-US" sz="3200" b="1" dirty="0">
                <a:solidFill>
                  <a:srgbClr val="FF0000"/>
                </a:solidFill>
              </a:rPr>
              <a:t>a batch inference pipeline</a:t>
            </a:r>
          </a:p>
          <a:p>
            <a:endParaRPr lang="fr-FR" dirty="0"/>
          </a:p>
        </p:txBody>
      </p:sp>
      <p:sp>
        <p:nvSpPr>
          <p:cNvPr id="20" name="Rectangle 19"/>
          <p:cNvSpPr/>
          <p:nvPr/>
        </p:nvSpPr>
        <p:spPr>
          <a:xfrm>
            <a:off x="-113458" y="2887844"/>
            <a:ext cx="5314275" cy="646331"/>
          </a:xfrm>
          <a:prstGeom prst="rect">
            <a:avLst/>
          </a:prstGeom>
        </p:spPr>
        <p:txBody>
          <a:bodyPr wrap="none">
            <a:spAutoFit/>
          </a:bodyPr>
          <a:lstStyle/>
          <a:p>
            <a:r>
              <a:rPr lang="en-US" b="1" dirty="0" smtClean="0">
                <a:solidFill>
                  <a:schemeClr val="accent1">
                    <a:lumMod val="50000"/>
                  </a:schemeClr>
                </a:solidFill>
                <a:latin typeface="Source Sans Pro"/>
              </a:rPr>
              <a:t> Run </a:t>
            </a:r>
            <a:r>
              <a:rPr lang="en-US" b="1" dirty="0">
                <a:solidFill>
                  <a:schemeClr val="accent1">
                    <a:lumMod val="50000"/>
                  </a:schemeClr>
                </a:solidFill>
                <a:latin typeface="Source Sans Pro"/>
              </a:rPr>
              <a:t>the pipeline and retrieve the step output</a:t>
            </a:r>
          </a:p>
          <a:p>
            <a:endParaRPr lang="en-US" b="1" dirty="0">
              <a:solidFill>
                <a:schemeClr val="accent1">
                  <a:lumMod val="50000"/>
                </a:schemeClr>
              </a:solidFill>
              <a:latin typeface="Source Sans Pro"/>
            </a:endParaRPr>
          </a:p>
        </p:txBody>
      </p:sp>
      <p:sp>
        <p:nvSpPr>
          <p:cNvPr id="2" name="Rectangle 1"/>
          <p:cNvSpPr/>
          <p:nvPr/>
        </p:nvSpPr>
        <p:spPr>
          <a:xfrm>
            <a:off x="276664" y="1174343"/>
            <a:ext cx="11497993" cy="1600438"/>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1F1F1F"/>
                </a:solidFill>
                <a:latin typeface="Source Sans Pro"/>
              </a:rPr>
              <a:t>Azure Machine Learning provides a type of pipeline step specifically for performing parallel batch inferencing</a:t>
            </a:r>
            <a:r>
              <a:rPr lang="en-US" sz="1400" dirty="0" smtClean="0">
                <a:solidFill>
                  <a:srgbClr val="1F1F1F"/>
                </a:solidFill>
                <a:latin typeface="Source Sans Pro"/>
              </a:rPr>
              <a:t>.</a:t>
            </a:r>
          </a:p>
          <a:p>
            <a:endParaRPr lang="en-US" sz="1400" dirty="0">
              <a:solidFill>
                <a:srgbClr val="1F1F1F"/>
              </a:solidFill>
              <a:latin typeface="Source Sans Pro"/>
            </a:endParaRPr>
          </a:p>
          <a:p>
            <a:pPr marL="285750" indent="-285750">
              <a:buFont typeface="Arial" panose="020B0604020202020204" pitchFamily="34" charset="0"/>
              <a:buChar char="•"/>
            </a:pPr>
            <a:r>
              <a:rPr lang="en-US" sz="1400" dirty="0" smtClean="0">
                <a:solidFill>
                  <a:srgbClr val="1F1F1F"/>
                </a:solidFill>
                <a:latin typeface="Source Sans Pro"/>
              </a:rPr>
              <a:t>Using </a:t>
            </a:r>
            <a:r>
              <a:rPr lang="en-US" sz="1400" dirty="0">
                <a:solidFill>
                  <a:srgbClr val="1F1F1F"/>
                </a:solidFill>
                <a:latin typeface="Source Sans Pro"/>
              </a:rPr>
              <a:t>the </a:t>
            </a:r>
            <a:r>
              <a:rPr lang="en-US" sz="1400" b="1" dirty="0" err="1">
                <a:solidFill>
                  <a:srgbClr val="00B050"/>
                </a:solidFill>
                <a:latin typeface="Source Sans Pro"/>
              </a:rPr>
              <a:t>ParallelRunStep</a:t>
            </a:r>
            <a:r>
              <a:rPr lang="en-US" sz="1400" dirty="0">
                <a:solidFill>
                  <a:srgbClr val="1F1F1F"/>
                </a:solidFill>
                <a:latin typeface="Source Sans Pro"/>
              </a:rPr>
              <a:t> class, you can read batches of files from a </a:t>
            </a:r>
            <a:r>
              <a:rPr lang="en-US" sz="1400" b="1" dirty="0">
                <a:solidFill>
                  <a:srgbClr val="00B050"/>
                </a:solidFill>
                <a:latin typeface="Source Sans Pro"/>
              </a:rPr>
              <a:t>File</a:t>
            </a:r>
            <a:r>
              <a:rPr lang="en-US" sz="1400" dirty="0">
                <a:solidFill>
                  <a:srgbClr val="1F1F1F"/>
                </a:solidFill>
                <a:latin typeface="Source Sans Pro"/>
              </a:rPr>
              <a:t> dataset and write the processing output to a </a:t>
            </a:r>
            <a:r>
              <a:rPr lang="en-US" sz="1400" b="1" dirty="0" err="1">
                <a:solidFill>
                  <a:srgbClr val="00B050"/>
                </a:solidFill>
                <a:latin typeface="Source Sans Pro"/>
              </a:rPr>
              <a:t>OutputFileDatasetConfig</a:t>
            </a:r>
            <a:r>
              <a:rPr lang="en-US" sz="1400" dirty="0" smtClean="0">
                <a:solidFill>
                  <a:srgbClr val="1F1F1F"/>
                </a:solidFill>
                <a:latin typeface="Source Sans Pro"/>
              </a:rPr>
              <a:t>.</a:t>
            </a:r>
          </a:p>
          <a:p>
            <a:endParaRPr lang="en-US" sz="1400" dirty="0" smtClean="0">
              <a:solidFill>
                <a:srgbClr val="1F1F1F"/>
              </a:solidFill>
              <a:latin typeface="Source Sans Pro"/>
            </a:endParaRPr>
          </a:p>
          <a:p>
            <a:pPr marL="285750" indent="-285750">
              <a:buFont typeface="Arial" panose="020B0604020202020204" pitchFamily="34" charset="0"/>
              <a:buChar char="•"/>
            </a:pPr>
            <a:r>
              <a:rPr lang="en-US" sz="1400" dirty="0" smtClean="0">
                <a:solidFill>
                  <a:srgbClr val="1F1F1F"/>
                </a:solidFill>
                <a:latin typeface="Source Sans Pro"/>
              </a:rPr>
              <a:t>Additionally</a:t>
            </a:r>
            <a:r>
              <a:rPr lang="en-US" sz="1400" dirty="0">
                <a:solidFill>
                  <a:srgbClr val="1F1F1F"/>
                </a:solidFill>
                <a:latin typeface="Source Sans Pro"/>
              </a:rPr>
              <a:t>, you can set the </a:t>
            </a:r>
            <a:r>
              <a:rPr lang="en-US" sz="1400" b="1" dirty="0" err="1">
                <a:solidFill>
                  <a:srgbClr val="00B050"/>
                </a:solidFill>
                <a:latin typeface="Source Sans Pro"/>
              </a:rPr>
              <a:t>output_action</a:t>
            </a:r>
            <a:r>
              <a:rPr lang="en-US" sz="1400" dirty="0">
                <a:solidFill>
                  <a:srgbClr val="1F1F1F"/>
                </a:solidFill>
                <a:latin typeface="Source Sans Pro"/>
              </a:rPr>
              <a:t> setting for the step to "</a:t>
            </a:r>
            <a:r>
              <a:rPr lang="en-US" sz="1400" dirty="0" err="1">
                <a:solidFill>
                  <a:srgbClr val="1F1F1F"/>
                </a:solidFill>
                <a:latin typeface="Source Sans Pro"/>
              </a:rPr>
              <a:t>append_row</a:t>
            </a:r>
            <a:r>
              <a:rPr lang="en-US" sz="1400" dirty="0">
                <a:solidFill>
                  <a:srgbClr val="1F1F1F"/>
                </a:solidFill>
                <a:latin typeface="Source Sans Pro"/>
              </a:rPr>
              <a:t>", which will ensure that all instances of the step being run in parallel will collate their results to a single output file named </a:t>
            </a:r>
            <a:r>
              <a:rPr lang="en-US" sz="1400" i="1" dirty="0">
                <a:solidFill>
                  <a:srgbClr val="1F1F1F"/>
                </a:solidFill>
                <a:latin typeface="Source Sans Pro"/>
              </a:rPr>
              <a:t>parallel_run_step.txt</a:t>
            </a:r>
            <a:endParaRPr lang="fr-FR" sz="1400" dirty="0"/>
          </a:p>
        </p:txBody>
      </p:sp>
      <p:sp>
        <p:nvSpPr>
          <p:cNvPr id="10" name="Rectangle 9"/>
          <p:cNvSpPr/>
          <p:nvPr/>
        </p:nvSpPr>
        <p:spPr>
          <a:xfrm>
            <a:off x="0" y="851178"/>
            <a:ext cx="4805546" cy="646331"/>
          </a:xfrm>
          <a:prstGeom prst="rect">
            <a:avLst/>
          </a:prstGeom>
        </p:spPr>
        <p:txBody>
          <a:bodyPr wrap="none">
            <a:spAutoFit/>
          </a:bodyPr>
          <a:lstStyle/>
          <a:p>
            <a:r>
              <a:rPr lang="en-US" b="1" dirty="0" smtClean="0">
                <a:solidFill>
                  <a:schemeClr val="accent1">
                    <a:lumMod val="50000"/>
                  </a:schemeClr>
                </a:solidFill>
                <a:latin typeface="Source Sans Pro"/>
              </a:rPr>
              <a:t> Create </a:t>
            </a:r>
            <a:r>
              <a:rPr lang="en-US" b="1" dirty="0">
                <a:solidFill>
                  <a:schemeClr val="accent1">
                    <a:lumMod val="50000"/>
                  </a:schemeClr>
                </a:solidFill>
                <a:latin typeface="Source Sans Pro"/>
              </a:rPr>
              <a:t>a pipeline with a </a:t>
            </a:r>
            <a:r>
              <a:rPr lang="en-US" b="1" dirty="0" err="1">
                <a:solidFill>
                  <a:schemeClr val="accent1">
                    <a:lumMod val="50000"/>
                  </a:schemeClr>
                </a:solidFill>
                <a:latin typeface="Source Sans Pro"/>
              </a:rPr>
              <a:t>ParallelRunStep</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3" name="Rectangle 2"/>
          <p:cNvSpPr/>
          <p:nvPr/>
        </p:nvSpPr>
        <p:spPr>
          <a:xfrm>
            <a:off x="0" y="3322052"/>
            <a:ext cx="11694942"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1F1F1F"/>
                </a:solidFill>
                <a:latin typeface="Source Sans Pro"/>
              </a:rPr>
              <a:t>After your pipeline has been defined, you can run it and wait for it to complete. Then you can retrieve the </a:t>
            </a:r>
            <a:r>
              <a:rPr lang="en-US" b="1" dirty="0">
                <a:solidFill>
                  <a:srgbClr val="00B050"/>
                </a:solidFill>
                <a:latin typeface="Source Sans Pro"/>
              </a:rPr>
              <a:t>parallel_run_step.txt</a:t>
            </a:r>
            <a:r>
              <a:rPr lang="en-US" dirty="0">
                <a:solidFill>
                  <a:srgbClr val="1F1F1F"/>
                </a:solidFill>
                <a:latin typeface="Source Sans Pro"/>
              </a:rPr>
              <a:t> file from the output of the step to view the results</a:t>
            </a:r>
            <a:endParaRPr lang="fr-FR" dirty="0"/>
          </a:p>
        </p:txBody>
      </p:sp>
      <p:pic>
        <p:nvPicPr>
          <p:cNvPr id="5" name="Image 4"/>
          <p:cNvPicPr>
            <a:picLocks noChangeAspect="1"/>
          </p:cNvPicPr>
          <p:nvPr/>
        </p:nvPicPr>
        <p:blipFill>
          <a:blip r:embed="rId2"/>
          <a:stretch>
            <a:fillRect/>
          </a:stretch>
        </p:blipFill>
        <p:spPr>
          <a:xfrm>
            <a:off x="276664" y="3968383"/>
            <a:ext cx="10225200" cy="712203"/>
          </a:xfrm>
          <a:prstGeom prst="rect">
            <a:avLst/>
          </a:prstGeom>
        </p:spPr>
      </p:pic>
      <p:sp>
        <p:nvSpPr>
          <p:cNvPr id="8" name="Rectangle 7"/>
          <p:cNvSpPr/>
          <p:nvPr/>
        </p:nvSpPr>
        <p:spPr>
          <a:xfrm>
            <a:off x="0" y="4668203"/>
            <a:ext cx="3865161" cy="646331"/>
          </a:xfrm>
          <a:prstGeom prst="rect">
            <a:avLst/>
          </a:prstGeom>
        </p:spPr>
        <p:txBody>
          <a:bodyPr wrap="none">
            <a:spAutoFit/>
          </a:bodyPr>
          <a:lstStyle/>
          <a:p>
            <a:r>
              <a:rPr lang="en-US" b="1" dirty="0" smtClean="0">
                <a:solidFill>
                  <a:schemeClr val="accent1">
                    <a:lumMod val="50000"/>
                  </a:schemeClr>
                </a:solidFill>
                <a:latin typeface="Source Sans Pro"/>
              </a:rPr>
              <a:t>Monitor the execution of pipeline </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pic>
        <p:nvPicPr>
          <p:cNvPr id="6" name="Image 5"/>
          <p:cNvPicPr>
            <a:picLocks noChangeAspect="1"/>
          </p:cNvPicPr>
          <p:nvPr/>
        </p:nvPicPr>
        <p:blipFill>
          <a:blip r:embed="rId3"/>
          <a:stretch>
            <a:fillRect/>
          </a:stretch>
        </p:blipFill>
        <p:spPr>
          <a:xfrm>
            <a:off x="276664" y="5114794"/>
            <a:ext cx="5857875" cy="1428750"/>
          </a:xfrm>
          <a:prstGeom prst="rect">
            <a:avLst/>
          </a:prstGeom>
        </p:spPr>
      </p:pic>
    </p:spTree>
    <p:extLst>
      <p:ext uri="{BB962C8B-B14F-4D97-AF65-F5344CB8AC3E}">
        <p14:creationId xmlns:p14="http://schemas.microsoft.com/office/powerpoint/2010/main" val="1631146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89238"/>
            <a:ext cx="11352628" cy="861774"/>
          </a:xfrm>
          <a:prstGeom prst="rect">
            <a:avLst/>
          </a:prstGeom>
          <a:noFill/>
        </p:spPr>
        <p:txBody>
          <a:bodyPr wrap="square" rtlCol="0">
            <a:spAutoFit/>
          </a:bodyPr>
          <a:lstStyle/>
          <a:p>
            <a:r>
              <a:rPr lang="en-US" sz="3200" b="1" dirty="0" smtClean="0">
                <a:solidFill>
                  <a:srgbClr val="FF0000"/>
                </a:solidFill>
              </a:rPr>
              <a:t>Tune hyper-parameter with Azure ML</a:t>
            </a:r>
            <a:endParaRPr lang="en-US" sz="3200" b="1" dirty="0">
              <a:solidFill>
                <a:srgbClr val="FF0000"/>
              </a:solidFill>
            </a:endParaRPr>
          </a:p>
          <a:p>
            <a:endParaRPr lang="fr-FR" dirty="0"/>
          </a:p>
        </p:txBody>
      </p:sp>
      <p:sp>
        <p:nvSpPr>
          <p:cNvPr id="20" name="Rectangle 19"/>
          <p:cNvSpPr/>
          <p:nvPr/>
        </p:nvSpPr>
        <p:spPr>
          <a:xfrm>
            <a:off x="6002215" y="1035611"/>
            <a:ext cx="3441968" cy="646331"/>
          </a:xfrm>
          <a:prstGeom prst="rect">
            <a:avLst/>
          </a:prstGeom>
        </p:spPr>
        <p:txBody>
          <a:bodyPr wrap="none">
            <a:spAutoFit/>
          </a:bodyPr>
          <a:lstStyle/>
          <a:p>
            <a:r>
              <a:rPr lang="en-US" b="1" dirty="0" smtClean="0">
                <a:solidFill>
                  <a:schemeClr val="accent1">
                    <a:lumMod val="50000"/>
                  </a:schemeClr>
                </a:solidFill>
                <a:latin typeface="Source Sans Pro"/>
              </a:rPr>
              <a:t> Continuous Hyper-parameter</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0" name="Rectangle 9"/>
          <p:cNvSpPr/>
          <p:nvPr/>
        </p:nvSpPr>
        <p:spPr>
          <a:xfrm>
            <a:off x="0" y="1035612"/>
            <a:ext cx="3198311" cy="646331"/>
          </a:xfrm>
          <a:prstGeom prst="rect">
            <a:avLst/>
          </a:prstGeom>
        </p:spPr>
        <p:txBody>
          <a:bodyPr wrap="none">
            <a:spAutoFit/>
          </a:bodyPr>
          <a:lstStyle/>
          <a:p>
            <a:r>
              <a:rPr lang="en-US" b="1" dirty="0" smtClean="0">
                <a:solidFill>
                  <a:schemeClr val="accent1">
                    <a:lumMod val="50000"/>
                  </a:schemeClr>
                </a:solidFill>
                <a:latin typeface="Source Sans Pro"/>
              </a:rPr>
              <a:t> Discrete Hyper-parameters</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pic>
        <p:nvPicPr>
          <p:cNvPr id="6" name="Image 5"/>
          <p:cNvPicPr>
            <a:picLocks noChangeAspect="1"/>
          </p:cNvPicPr>
          <p:nvPr/>
        </p:nvPicPr>
        <p:blipFill>
          <a:blip r:embed="rId2"/>
          <a:stretch>
            <a:fillRect/>
          </a:stretch>
        </p:blipFill>
        <p:spPr>
          <a:xfrm>
            <a:off x="525450" y="1503386"/>
            <a:ext cx="4033545" cy="2442975"/>
          </a:xfrm>
          <a:prstGeom prst="rect">
            <a:avLst/>
          </a:prstGeom>
        </p:spPr>
      </p:pic>
      <p:pic>
        <p:nvPicPr>
          <p:cNvPr id="8" name="Image 7"/>
          <p:cNvPicPr>
            <a:picLocks noChangeAspect="1"/>
          </p:cNvPicPr>
          <p:nvPr/>
        </p:nvPicPr>
        <p:blipFill>
          <a:blip r:embed="rId3"/>
          <a:stretch>
            <a:fillRect/>
          </a:stretch>
        </p:blipFill>
        <p:spPr>
          <a:xfrm>
            <a:off x="6105633" y="1545240"/>
            <a:ext cx="4033545" cy="2359265"/>
          </a:xfrm>
          <a:prstGeom prst="rect">
            <a:avLst/>
          </a:prstGeom>
        </p:spPr>
      </p:pic>
      <p:pic>
        <p:nvPicPr>
          <p:cNvPr id="2" name="Image 1"/>
          <p:cNvPicPr>
            <a:picLocks noChangeAspect="1"/>
          </p:cNvPicPr>
          <p:nvPr/>
        </p:nvPicPr>
        <p:blipFill>
          <a:blip r:embed="rId4"/>
          <a:stretch>
            <a:fillRect/>
          </a:stretch>
        </p:blipFill>
        <p:spPr>
          <a:xfrm>
            <a:off x="216655" y="4281487"/>
            <a:ext cx="7905750" cy="733425"/>
          </a:xfrm>
          <a:prstGeom prst="rect">
            <a:avLst/>
          </a:prstGeom>
        </p:spPr>
      </p:pic>
    </p:spTree>
    <p:extLst>
      <p:ext uri="{BB962C8B-B14F-4D97-AF65-F5344CB8AC3E}">
        <p14:creationId xmlns:p14="http://schemas.microsoft.com/office/powerpoint/2010/main" val="1890897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89238"/>
            <a:ext cx="11352628" cy="861774"/>
          </a:xfrm>
          <a:prstGeom prst="rect">
            <a:avLst/>
          </a:prstGeom>
          <a:noFill/>
        </p:spPr>
        <p:txBody>
          <a:bodyPr wrap="square" rtlCol="0">
            <a:spAutoFit/>
          </a:bodyPr>
          <a:lstStyle/>
          <a:p>
            <a:r>
              <a:rPr lang="en-US" sz="3200" b="1" dirty="0" smtClean="0">
                <a:solidFill>
                  <a:srgbClr val="FF0000"/>
                </a:solidFill>
              </a:rPr>
              <a:t>Tune hyper-parameter with Azure ML</a:t>
            </a:r>
            <a:endParaRPr lang="en-US" sz="3200" b="1" dirty="0">
              <a:solidFill>
                <a:srgbClr val="FF0000"/>
              </a:solidFill>
            </a:endParaRPr>
          </a:p>
          <a:p>
            <a:endParaRPr lang="fr-FR" dirty="0"/>
          </a:p>
        </p:txBody>
      </p:sp>
      <p:sp>
        <p:nvSpPr>
          <p:cNvPr id="20" name="Rectangle 19"/>
          <p:cNvSpPr/>
          <p:nvPr/>
        </p:nvSpPr>
        <p:spPr>
          <a:xfrm>
            <a:off x="0" y="3211433"/>
            <a:ext cx="2274982" cy="646331"/>
          </a:xfrm>
          <a:prstGeom prst="rect">
            <a:avLst/>
          </a:prstGeom>
        </p:spPr>
        <p:txBody>
          <a:bodyPr wrap="none">
            <a:spAutoFit/>
          </a:bodyPr>
          <a:lstStyle/>
          <a:p>
            <a:r>
              <a:rPr lang="en-US" b="1" dirty="0" smtClean="0">
                <a:solidFill>
                  <a:schemeClr val="accent1">
                    <a:lumMod val="50000"/>
                  </a:schemeClr>
                </a:solidFill>
                <a:latin typeface="Source Sans Pro"/>
              </a:rPr>
              <a:t> Random Sampling</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0" name="Rectangle 9"/>
          <p:cNvSpPr/>
          <p:nvPr/>
        </p:nvSpPr>
        <p:spPr>
          <a:xfrm>
            <a:off x="0" y="1342993"/>
            <a:ext cx="1826141" cy="646331"/>
          </a:xfrm>
          <a:prstGeom prst="rect">
            <a:avLst/>
          </a:prstGeom>
        </p:spPr>
        <p:txBody>
          <a:bodyPr wrap="none">
            <a:spAutoFit/>
          </a:bodyPr>
          <a:lstStyle/>
          <a:p>
            <a:r>
              <a:rPr lang="en-US" b="1" dirty="0" smtClean="0">
                <a:solidFill>
                  <a:schemeClr val="accent1">
                    <a:lumMod val="50000"/>
                  </a:schemeClr>
                </a:solidFill>
                <a:latin typeface="Source Sans Pro"/>
              </a:rPr>
              <a:t> Grid Sampling</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9" name="Rectangle 8"/>
          <p:cNvSpPr/>
          <p:nvPr/>
        </p:nvSpPr>
        <p:spPr>
          <a:xfrm>
            <a:off x="698695" y="1919640"/>
            <a:ext cx="9880210" cy="646331"/>
          </a:xfrm>
          <a:prstGeom prst="rect">
            <a:avLst/>
          </a:prstGeom>
        </p:spPr>
        <p:txBody>
          <a:bodyPr wrap="square">
            <a:spAutoFit/>
          </a:bodyPr>
          <a:lstStyle/>
          <a:p>
            <a:r>
              <a:rPr lang="en-US" dirty="0">
                <a:solidFill>
                  <a:srgbClr val="1F1F1F"/>
                </a:solidFill>
                <a:latin typeface="Source Sans Pro"/>
              </a:rPr>
              <a:t>Grid sampling can only be employed when all </a:t>
            </a:r>
            <a:r>
              <a:rPr lang="en-US" dirty="0" err="1">
                <a:solidFill>
                  <a:srgbClr val="1F1F1F"/>
                </a:solidFill>
                <a:latin typeface="Source Sans Pro"/>
              </a:rPr>
              <a:t>hyperparameters</a:t>
            </a:r>
            <a:r>
              <a:rPr lang="en-US" dirty="0">
                <a:solidFill>
                  <a:srgbClr val="1F1F1F"/>
                </a:solidFill>
                <a:latin typeface="Source Sans Pro"/>
              </a:rPr>
              <a:t> are discrete, and is used to try every possible combination of parameters in the search space.</a:t>
            </a:r>
            <a:endParaRPr lang="fr-FR" dirty="0"/>
          </a:p>
        </p:txBody>
      </p:sp>
      <p:pic>
        <p:nvPicPr>
          <p:cNvPr id="11" name="Image 10"/>
          <p:cNvPicPr>
            <a:picLocks noChangeAspect="1"/>
          </p:cNvPicPr>
          <p:nvPr/>
        </p:nvPicPr>
        <p:blipFill>
          <a:blip r:embed="rId2"/>
          <a:stretch>
            <a:fillRect/>
          </a:stretch>
        </p:blipFill>
        <p:spPr>
          <a:xfrm>
            <a:off x="2618349" y="2586574"/>
            <a:ext cx="5442438" cy="441064"/>
          </a:xfrm>
          <a:prstGeom prst="rect">
            <a:avLst/>
          </a:prstGeom>
        </p:spPr>
      </p:pic>
      <p:sp>
        <p:nvSpPr>
          <p:cNvPr id="12" name="Rectangle 11"/>
          <p:cNvSpPr/>
          <p:nvPr/>
        </p:nvSpPr>
        <p:spPr>
          <a:xfrm>
            <a:off x="698695" y="3718519"/>
            <a:ext cx="9922413" cy="646331"/>
          </a:xfrm>
          <a:prstGeom prst="rect">
            <a:avLst/>
          </a:prstGeom>
        </p:spPr>
        <p:txBody>
          <a:bodyPr wrap="square">
            <a:spAutoFit/>
          </a:bodyPr>
          <a:lstStyle/>
          <a:p>
            <a:r>
              <a:rPr lang="en-US" dirty="0">
                <a:solidFill>
                  <a:srgbClr val="1F1F1F"/>
                </a:solidFill>
                <a:latin typeface="Source Sans Pro"/>
              </a:rPr>
              <a:t>Random sampling is used to randomly select a value for each </a:t>
            </a:r>
            <a:r>
              <a:rPr lang="en-US" dirty="0" err="1">
                <a:solidFill>
                  <a:srgbClr val="1F1F1F"/>
                </a:solidFill>
                <a:latin typeface="Source Sans Pro"/>
              </a:rPr>
              <a:t>hyperparameter</a:t>
            </a:r>
            <a:r>
              <a:rPr lang="en-US" dirty="0">
                <a:solidFill>
                  <a:srgbClr val="1F1F1F"/>
                </a:solidFill>
                <a:latin typeface="Source Sans Pro"/>
              </a:rPr>
              <a:t>, which can be a mix of discrete and continuous values</a:t>
            </a:r>
            <a:endParaRPr lang="fr-FR" dirty="0"/>
          </a:p>
        </p:txBody>
      </p:sp>
      <p:sp>
        <p:nvSpPr>
          <p:cNvPr id="14" name="Rectangle 13"/>
          <p:cNvSpPr/>
          <p:nvPr/>
        </p:nvSpPr>
        <p:spPr>
          <a:xfrm>
            <a:off x="0" y="4773112"/>
            <a:ext cx="2364750" cy="646331"/>
          </a:xfrm>
          <a:prstGeom prst="rect">
            <a:avLst/>
          </a:prstGeom>
        </p:spPr>
        <p:txBody>
          <a:bodyPr wrap="none">
            <a:spAutoFit/>
          </a:bodyPr>
          <a:lstStyle/>
          <a:p>
            <a:r>
              <a:rPr lang="en-US" b="1" dirty="0" smtClean="0">
                <a:solidFill>
                  <a:schemeClr val="accent1">
                    <a:lumMod val="50000"/>
                  </a:schemeClr>
                </a:solidFill>
                <a:latin typeface="Source Sans Pro"/>
              </a:rPr>
              <a:t> Bayesian Sampling</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3" name="Rectangle 12"/>
          <p:cNvSpPr/>
          <p:nvPr/>
        </p:nvSpPr>
        <p:spPr>
          <a:xfrm>
            <a:off x="698695" y="5227540"/>
            <a:ext cx="10511225"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1C1D1F"/>
                </a:solidFill>
                <a:latin typeface="sf pro text"/>
              </a:rPr>
              <a:t>Supports </a:t>
            </a:r>
            <a:r>
              <a:rPr lang="en-US" dirty="0">
                <a:solidFill>
                  <a:srgbClr val="1C1D1F"/>
                </a:solidFill>
                <a:latin typeface="sf pro text"/>
              </a:rPr>
              <a:t>discrete as well as </a:t>
            </a:r>
            <a:r>
              <a:rPr lang="en-US" dirty="0" err="1">
                <a:solidFill>
                  <a:srgbClr val="1C1D1F"/>
                </a:solidFill>
                <a:latin typeface="sf pro text"/>
              </a:rPr>
              <a:t>Continous</a:t>
            </a:r>
            <a:r>
              <a:rPr lang="en-US" dirty="0">
                <a:solidFill>
                  <a:srgbClr val="1C1D1F"/>
                </a:solidFill>
                <a:latin typeface="sf pro text"/>
              </a:rPr>
              <a:t> </a:t>
            </a:r>
            <a:r>
              <a:rPr lang="en-US" dirty="0" smtClean="0">
                <a:solidFill>
                  <a:srgbClr val="1C1D1F"/>
                </a:solidFill>
                <a:latin typeface="sf pro text"/>
              </a:rPr>
              <a:t>Hyper-parameters</a:t>
            </a:r>
          </a:p>
          <a:p>
            <a:pPr marL="285750" indent="-285750">
              <a:buFont typeface="Arial" panose="020B0604020202020204" pitchFamily="34" charset="0"/>
              <a:buChar char="•"/>
            </a:pPr>
            <a:r>
              <a:rPr lang="en-US" dirty="0" smtClean="0">
                <a:solidFill>
                  <a:srgbClr val="1C1D1F"/>
                </a:solidFill>
                <a:latin typeface="sf pro text"/>
              </a:rPr>
              <a:t>Select </a:t>
            </a:r>
            <a:r>
              <a:rPr lang="en-US" dirty="0">
                <a:solidFill>
                  <a:srgbClr val="1C1D1F"/>
                </a:solidFill>
                <a:latin typeface="sf pro text"/>
              </a:rPr>
              <a:t>the combination by learning from the previous </a:t>
            </a:r>
            <a:r>
              <a:rPr lang="en-US" dirty="0" smtClean="0">
                <a:solidFill>
                  <a:srgbClr val="1C1D1F"/>
                </a:solidFill>
                <a:latin typeface="sf pro text"/>
              </a:rPr>
              <a:t>run</a:t>
            </a:r>
          </a:p>
          <a:p>
            <a:pPr marL="285750" indent="-285750">
              <a:buFont typeface="Arial" panose="020B0604020202020204" pitchFamily="34" charset="0"/>
              <a:buChar char="•"/>
            </a:pPr>
            <a:r>
              <a:rPr lang="en-US" dirty="0" smtClean="0">
                <a:solidFill>
                  <a:srgbClr val="1C1D1F"/>
                </a:solidFill>
                <a:latin typeface="sf pro text"/>
              </a:rPr>
              <a:t>it </a:t>
            </a:r>
            <a:r>
              <a:rPr lang="en-US" dirty="0">
                <a:solidFill>
                  <a:srgbClr val="1C1D1F"/>
                </a:solidFill>
                <a:latin typeface="sf pro text"/>
              </a:rPr>
              <a:t>applies the Bayesian Optimization for getting the best </a:t>
            </a:r>
            <a:r>
              <a:rPr lang="en-US" dirty="0" smtClean="0">
                <a:solidFill>
                  <a:srgbClr val="1C1D1F"/>
                </a:solidFill>
                <a:latin typeface="sf pro text"/>
              </a:rPr>
              <a:t>combination</a:t>
            </a:r>
          </a:p>
          <a:p>
            <a:pPr marL="285750" indent="-285750">
              <a:buFont typeface="Arial" panose="020B0604020202020204" pitchFamily="34" charset="0"/>
              <a:buChar char="•"/>
            </a:pPr>
            <a:r>
              <a:rPr lang="en-US" dirty="0" smtClean="0">
                <a:solidFill>
                  <a:srgbClr val="1C1D1F"/>
                </a:solidFill>
                <a:latin typeface="sf pro text"/>
              </a:rPr>
              <a:t>Does </a:t>
            </a:r>
            <a:r>
              <a:rPr lang="en-US" dirty="0">
                <a:solidFill>
                  <a:srgbClr val="1C1D1F"/>
                </a:solidFill>
                <a:latin typeface="sf pro text"/>
              </a:rPr>
              <a:t>not supports early </a:t>
            </a:r>
            <a:r>
              <a:rPr lang="en-US" dirty="0" smtClean="0">
                <a:solidFill>
                  <a:srgbClr val="1C1D1F"/>
                </a:solidFill>
                <a:latin typeface="sf pro text"/>
              </a:rPr>
              <a:t>termination</a:t>
            </a:r>
          </a:p>
          <a:p>
            <a:pPr marL="285750" indent="-285750">
              <a:buFont typeface="Arial" panose="020B0604020202020204" pitchFamily="34" charset="0"/>
              <a:buChar char="•"/>
            </a:pPr>
            <a:r>
              <a:rPr lang="en-US" b="0" i="0" dirty="0" smtClean="0">
                <a:solidFill>
                  <a:srgbClr val="1C1D1F"/>
                </a:solidFill>
                <a:effectLst/>
                <a:latin typeface="sf pro text"/>
              </a:rPr>
              <a:t>Can’t use normal distribution but only </a:t>
            </a:r>
            <a:r>
              <a:rPr lang="en-US" b="0" i="0" dirty="0" err="1" smtClean="0">
                <a:solidFill>
                  <a:srgbClr val="1C1D1F"/>
                </a:solidFill>
                <a:effectLst/>
                <a:latin typeface="sf pro text"/>
              </a:rPr>
              <a:t>Choicen</a:t>
            </a:r>
            <a:r>
              <a:rPr lang="en-US" dirty="0" smtClean="0">
                <a:solidFill>
                  <a:srgbClr val="1C1D1F"/>
                </a:solidFill>
                <a:latin typeface="sf pro text"/>
              </a:rPr>
              <a:t>, uniform and </a:t>
            </a:r>
            <a:r>
              <a:rPr lang="en-US" dirty="0" err="1" smtClean="0">
                <a:solidFill>
                  <a:srgbClr val="1C1D1F"/>
                </a:solidFill>
                <a:latin typeface="sf pro text"/>
              </a:rPr>
              <a:t>qUniform</a:t>
            </a:r>
            <a:endParaRPr lang="en-US" b="0" i="0" dirty="0">
              <a:solidFill>
                <a:srgbClr val="1C1D1F"/>
              </a:solidFill>
              <a:effectLst/>
              <a:latin typeface="sf pro text"/>
            </a:endParaRPr>
          </a:p>
        </p:txBody>
      </p:sp>
    </p:spTree>
    <p:extLst>
      <p:ext uri="{BB962C8B-B14F-4D97-AF65-F5344CB8AC3E}">
        <p14:creationId xmlns:p14="http://schemas.microsoft.com/office/powerpoint/2010/main" val="2884742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83594" y="237557"/>
            <a:ext cx="6671090" cy="3056628"/>
          </a:xfrm>
          <a:prstGeom prst="rect">
            <a:avLst/>
          </a:prstGeom>
        </p:spPr>
      </p:pic>
      <p:pic>
        <p:nvPicPr>
          <p:cNvPr id="5" name="Image 4"/>
          <p:cNvPicPr>
            <a:picLocks noChangeAspect="1"/>
          </p:cNvPicPr>
          <p:nvPr/>
        </p:nvPicPr>
        <p:blipFill>
          <a:blip r:embed="rId3"/>
          <a:stretch>
            <a:fillRect/>
          </a:stretch>
        </p:blipFill>
        <p:spPr>
          <a:xfrm>
            <a:off x="2454813" y="3756074"/>
            <a:ext cx="6717322" cy="2961396"/>
          </a:xfrm>
          <a:prstGeom prst="rect">
            <a:avLst/>
          </a:prstGeom>
        </p:spPr>
      </p:pic>
      <p:sp>
        <p:nvSpPr>
          <p:cNvPr id="6" name="Flèche vers le bas 5"/>
          <p:cNvSpPr/>
          <p:nvPr/>
        </p:nvSpPr>
        <p:spPr>
          <a:xfrm rot="19805773">
            <a:off x="2440745" y="2998763"/>
            <a:ext cx="513470" cy="813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2454813" y="3886180"/>
            <a:ext cx="6717322" cy="2831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65459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89238"/>
            <a:ext cx="11352628" cy="861774"/>
          </a:xfrm>
          <a:prstGeom prst="rect">
            <a:avLst/>
          </a:prstGeom>
          <a:noFill/>
        </p:spPr>
        <p:txBody>
          <a:bodyPr wrap="square" rtlCol="0">
            <a:spAutoFit/>
          </a:bodyPr>
          <a:lstStyle/>
          <a:p>
            <a:r>
              <a:rPr lang="en-US" sz="3200" b="1" dirty="0" smtClean="0">
                <a:solidFill>
                  <a:srgbClr val="FF0000"/>
                </a:solidFill>
              </a:rPr>
              <a:t>Tune hyper-parameter with Azure ML</a:t>
            </a:r>
            <a:endParaRPr lang="en-US" sz="3200" b="1" dirty="0">
              <a:solidFill>
                <a:srgbClr val="FF0000"/>
              </a:solidFill>
            </a:endParaRPr>
          </a:p>
          <a:p>
            <a:endParaRPr lang="fr-FR" dirty="0"/>
          </a:p>
        </p:txBody>
      </p:sp>
      <p:sp>
        <p:nvSpPr>
          <p:cNvPr id="20" name="Rectangle 19"/>
          <p:cNvSpPr/>
          <p:nvPr/>
        </p:nvSpPr>
        <p:spPr>
          <a:xfrm>
            <a:off x="0" y="3211433"/>
            <a:ext cx="1646605" cy="646331"/>
          </a:xfrm>
          <a:prstGeom prst="rect">
            <a:avLst/>
          </a:prstGeom>
        </p:spPr>
        <p:txBody>
          <a:bodyPr wrap="none">
            <a:spAutoFit/>
          </a:bodyPr>
          <a:lstStyle/>
          <a:p>
            <a:r>
              <a:rPr lang="en-US" b="1" dirty="0" smtClean="0">
                <a:solidFill>
                  <a:schemeClr val="accent1">
                    <a:lumMod val="50000"/>
                  </a:schemeClr>
                </a:solidFill>
                <a:latin typeface="Source Sans Pro"/>
              </a:rPr>
              <a:t>Bandit Policy</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0" name="Rectangle 9"/>
          <p:cNvSpPr/>
          <p:nvPr/>
        </p:nvSpPr>
        <p:spPr>
          <a:xfrm>
            <a:off x="0" y="1342993"/>
            <a:ext cx="2723823" cy="369332"/>
          </a:xfrm>
          <a:prstGeom prst="rect">
            <a:avLst/>
          </a:prstGeom>
        </p:spPr>
        <p:txBody>
          <a:bodyPr wrap="none">
            <a:spAutoFit/>
          </a:bodyPr>
          <a:lstStyle/>
          <a:p>
            <a:r>
              <a:rPr lang="en-US" b="1" dirty="0" smtClean="0">
                <a:solidFill>
                  <a:schemeClr val="accent1">
                    <a:lumMod val="50000"/>
                  </a:schemeClr>
                </a:solidFill>
                <a:latin typeface="Source Sans Pro"/>
              </a:rPr>
              <a:t> </a:t>
            </a:r>
            <a:r>
              <a:rPr lang="en-US" b="1" dirty="0" err="1" smtClean="0">
                <a:solidFill>
                  <a:schemeClr val="accent1">
                    <a:lumMod val="50000"/>
                  </a:schemeClr>
                </a:solidFill>
                <a:latin typeface="Source Sans Pro"/>
              </a:rPr>
              <a:t>MedianStoppingPolicy</a:t>
            </a:r>
            <a:endParaRPr lang="en-US" b="1" dirty="0">
              <a:solidFill>
                <a:schemeClr val="accent1">
                  <a:lumMod val="50000"/>
                </a:schemeClr>
              </a:solidFill>
              <a:latin typeface="Source Sans Pro"/>
            </a:endParaRPr>
          </a:p>
        </p:txBody>
      </p:sp>
      <p:sp>
        <p:nvSpPr>
          <p:cNvPr id="9" name="Rectangle 8"/>
          <p:cNvSpPr/>
          <p:nvPr/>
        </p:nvSpPr>
        <p:spPr>
          <a:xfrm>
            <a:off x="698695" y="1919640"/>
            <a:ext cx="9880210" cy="923330"/>
          </a:xfrm>
          <a:prstGeom prst="rect">
            <a:avLst/>
          </a:prstGeom>
        </p:spPr>
        <p:txBody>
          <a:bodyPr wrap="square">
            <a:spAutoFit/>
          </a:bodyPr>
          <a:lstStyle/>
          <a:p>
            <a:r>
              <a:rPr lang="en-US" dirty="0"/>
              <a:t>- </a:t>
            </a:r>
            <a:r>
              <a:rPr lang="en-US" dirty="0" err="1"/>
              <a:t>ce</a:t>
            </a:r>
            <a:r>
              <a:rPr lang="en-US" dirty="0"/>
              <a:t> calculate the running average for each epoch</a:t>
            </a:r>
          </a:p>
          <a:p>
            <a:r>
              <a:rPr lang="en-US" dirty="0"/>
              <a:t>- Next we take the median running average as our </a:t>
            </a:r>
            <a:r>
              <a:rPr lang="en-US" dirty="0" err="1"/>
              <a:t>threshhold</a:t>
            </a:r>
            <a:endParaRPr lang="en-US" dirty="0"/>
          </a:p>
          <a:p>
            <a:r>
              <a:rPr lang="en-US" dirty="0"/>
              <a:t>- if the next epoch metric is less than the average we break</a:t>
            </a:r>
          </a:p>
        </p:txBody>
      </p:sp>
      <p:sp>
        <p:nvSpPr>
          <p:cNvPr id="12" name="Rectangle 11"/>
          <p:cNvSpPr/>
          <p:nvPr/>
        </p:nvSpPr>
        <p:spPr>
          <a:xfrm>
            <a:off x="656492" y="3534598"/>
            <a:ext cx="9922413" cy="2031325"/>
          </a:xfrm>
          <a:prstGeom prst="rect">
            <a:avLst/>
          </a:prstGeom>
        </p:spPr>
        <p:txBody>
          <a:bodyPr wrap="square">
            <a:spAutoFit/>
          </a:bodyPr>
          <a:lstStyle/>
          <a:p>
            <a:r>
              <a:rPr lang="en-US" dirty="0"/>
              <a:t>* delay </a:t>
            </a:r>
            <a:r>
              <a:rPr lang="en-US" dirty="0" err="1"/>
              <a:t>eval</a:t>
            </a:r>
            <a:r>
              <a:rPr lang="en-US" dirty="0"/>
              <a:t>: apply the policy after </a:t>
            </a:r>
            <a:r>
              <a:rPr lang="en-US" dirty="0" err="1"/>
              <a:t>delay_eval</a:t>
            </a:r>
            <a:r>
              <a:rPr lang="en-US" dirty="0"/>
              <a:t> intervals(epochs)</a:t>
            </a:r>
          </a:p>
          <a:p>
            <a:r>
              <a:rPr lang="en-US" dirty="0"/>
              <a:t>* </a:t>
            </a:r>
            <a:r>
              <a:rPr lang="en-US" dirty="0" err="1"/>
              <a:t>eval_interval</a:t>
            </a:r>
            <a:r>
              <a:rPr lang="en-US" dirty="0"/>
              <a:t>: frequency of appliance</a:t>
            </a:r>
          </a:p>
          <a:p>
            <a:r>
              <a:rPr lang="en-US" dirty="0"/>
              <a:t>*</a:t>
            </a:r>
            <a:r>
              <a:rPr lang="en-US" dirty="0" err="1"/>
              <a:t>slack_ammount</a:t>
            </a:r>
            <a:r>
              <a:rPr lang="en-US" dirty="0"/>
              <a:t>: During the first 10 epochs, if epoch 5 provides the best accuracy of 0.9 then if any epoch after 10 </a:t>
            </a:r>
            <a:r>
              <a:rPr lang="en-US" dirty="0" err="1"/>
              <a:t>th</a:t>
            </a:r>
            <a:r>
              <a:rPr lang="en-US" dirty="0"/>
              <a:t> one , reports accuracy less than (0.9- slack (0.1)= 0.8) the run will be terminated</a:t>
            </a:r>
          </a:p>
          <a:p>
            <a:r>
              <a:rPr lang="en-US" dirty="0"/>
              <a:t>* slack amount:  During the first 10 epochs, if epoch 5 provides the best </a:t>
            </a:r>
            <a:r>
              <a:rPr lang="en-US" dirty="0" err="1"/>
              <a:t>accuracyof</a:t>
            </a:r>
            <a:r>
              <a:rPr lang="en-US" dirty="0"/>
              <a:t> 0.9. Then if the epoch 11 reports an accuracy of 0.8, it will compare (0.8 + 0.8* </a:t>
            </a:r>
            <a:r>
              <a:rPr lang="en-US" dirty="0" err="1"/>
              <a:t>slack_factor</a:t>
            </a:r>
            <a:r>
              <a:rPr lang="en-US" dirty="0"/>
              <a:t>(0.1)= 0.88) . As 0.9 is greater than 0.88 the run will be terminated/stopped</a:t>
            </a:r>
          </a:p>
        </p:txBody>
      </p:sp>
      <p:sp>
        <p:nvSpPr>
          <p:cNvPr id="2" name="Rectangle 1"/>
          <p:cNvSpPr/>
          <p:nvPr/>
        </p:nvSpPr>
        <p:spPr>
          <a:xfrm>
            <a:off x="984738" y="5795886"/>
            <a:ext cx="10750062" cy="923330"/>
          </a:xfrm>
          <a:prstGeom prst="rect">
            <a:avLst/>
          </a:prstGeom>
        </p:spPr>
        <p:txBody>
          <a:bodyPr wrap="square">
            <a:spAutoFit/>
          </a:bodyPr>
          <a:lstStyle/>
          <a:p>
            <a:pPr marL="285750" indent="-285750">
              <a:buFontTx/>
              <a:buChar char="-"/>
            </a:pPr>
            <a:r>
              <a:rPr lang="en-US" b="1" dirty="0" smtClean="0">
                <a:solidFill>
                  <a:srgbClr val="FF0000"/>
                </a:solidFill>
                <a:latin typeface="Noto Sans"/>
              </a:rPr>
              <a:t>Truncation </a:t>
            </a:r>
            <a:r>
              <a:rPr lang="en-US" b="1" dirty="0">
                <a:solidFill>
                  <a:srgbClr val="FF0000"/>
                </a:solidFill>
                <a:latin typeface="Noto Sans"/>
              </a:rPr>
              <a:t>cancels a percentage of lowest performing runs at each evaluation </a:t>
            </a:r>
            <a:r>
              <a:rPr lang="en-US" b="1" dirty="0" smtClean="0">
                <a:solidFill>
                  <a:srgbClr val="FF0000"/>
                </a:solidFill>
                <a:latin typeface="Noto Sans"/>
              </a:rPr>
              <a:t>interval</a:t>
            </a:r>
            <a:endParaRPr lang="en-US" b="1" dirty="0">
              <a:solidFill>
                <a:srgbClr val="FF0000"/>
              </a:solidFill>
              <a:latin typeface="Noto Sans"/>
            </a:endParaRPr>
          </a:p>
          <a:p>
            <a:pPr marL="285750" indent="-285750">
              <a:buFontTx/>
              <a:buChar char="-"/>
            </a:pPr>
            <a:r>
              <a:rPr lang="en-US" b="1" dirty="0" smtClean="0">
                <a:solidFill>
                  <a:srgbClr val="FF0000"/>
                </a:solidFill>
                <a:latin typeface="Noto Sans"/>
              </a:rPr>
              <a:t>Bandit </a:t>
            </a:r>
            <a:r>
              <a:rPr lang="en-US" b="1" dirty="0">
                <a:solidFill>
                  <a:srgbClr val="FF0000"/>
                </a:solidFill>
                <a:latin typeface="Noto Sans"/>
              </a:rPr>
              <a:t>policy compares the value (Y + Y * </a:t>
            </a:r>
            <a:r>
              <a:rPr lang="en-US" b="1" dirty="0" err="1">
                <a:solidFill>
                  <a:srgbClr val="FF0000"/>
                </a:solidFill>
                <a:latin typeface="Noto Sans"/>
              </a:rPr>
              <a:t>slack_factor</a:t>
            </a:r>
            <a:r>
              <a:rPr lang="en-US" b="1" dirty="0">
                <a:solidFill>
                  <a:srgbClr val="FF0000"/>
                </a:solidFill>
                <a:latin typeface="Noto Sans"/>
              </a:rPr>
              <a:t>) to AUC value, and if smaller, cancels the run</a:t>
            </a:r>
            <a:r>
              <a:rPr lang="en-US" dirty="0">
                <a:solidFill>
                  <a:srgbClr val="505050"/>
                </a:solidFill>
                <a:latin typeface="Noto Sans"/>
              </a:rPr>
              <a:t>.</a:t>
            </a:r>
            <a:endParaRPr lang="fr-FR" dirty="0"/>
          </a:p>
        </p:txBody>
      </p:sp>
    </p:spTree>
    <p:extLst>
      <p:ext uri="{BB962C8B-B14F-4D97-AF65-F5344CB8AC3E}">
        <p14:creationId xmlns:p14="http://schemas.microsoft.com/office/powerpoint/2010/main" val="3696869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89238"/>
            <a:ext cx="11352628" cy="861774"/>
          </a:xfrm>
          <a:prstGeom prst="rect">
            <a:avLst/>
          </a:prstGeom>
          <a:noFill/>
        </p:spPr>
        <p:txBody>
          <a:bodyPr wrap="square" rtlCol="0">
            <a:spAutoFit/>
          </a:bodyPr>
          <a:lstStyle/>
          <a:p>
            <a:r>
              <a:rPr lang="en-US" sz="3200" b="1" dirty="0" smtClean="0">
                <a:solidFill>
                  <a:srgbClr val="FF0000"/>
                </a:solidFill>
              </a:rPr>
              <a:t>Running automated ML Experiments</a:t>
            </a:r>
            <a:endParaRPr lang="en-US" sz="3200" b="1" dirty="0">
              <a:solidFill>
                <a:srgbClr val="FF0000"/>
              </a:solidFill>
            </a:endParaRPr>
          </a:p>
          <a:p>
            <a:endParaRPr lang="fr-FR" dirty="0"/>
          </a:p>
        </p:txBody>
      </p:sp>
      <p:sp>
        <p:nvSpPr>
          <p:cNvPr id="20" name="Rectangle 19"/>
          <p:cNvSpPr/>
          <p:nvPr/>
        </p:nvSpPr>
        <p:spPr>
          <a:xfrm>
            <a:off x="0" y="3006734"/>
            <a:ext cx="4095993" cy="646331"/>
          </a:xfrm>
          <a:prstGeom prst="rect">
            <a:avLst/>
          </a:prstGeom>
        </p:spPr>
        <p:txBody>
          <a:bodyPr wrap="none">
            <a:spAutoFit/>
          </a:bodyPr>
          <a:lstStyle/>
          <a:p>
            <a:r>
              <a:rPr lang="en-US" b="1" dirty="0" smtClean="0">
                <a:solidFill>
                  <a:schemeClr val="accent1">
                    <a:lumMod val="50000"/>
                  </a:schemeClr>
                </a:solidFill>
                <a:latin typeface="Source Sans Pro"/>
              </a:rPr>
              <a:t> </a:t>
            </a:r>
            <a:r>
              <a:rPr lang="en-US" b="1" dirty="0">
                <a:solidFill>
                  <a:schemeClr val="accent1">
                    <a:lumMod val="50000"/>
                  </a:schemeClr>
                </a:solidFill>
                <a:latin typeface="Source Sans Pro"/>
              </a:rPr>
              <a:t>Retrieve the best run and its model</a:t>
            </a:r>
          </a:p>
          <a:p>
            <a:endParaRPr lang="en-US" b="1" dirty="0">
              <a:solidFill>
                <a:schemeClr val="accent1">
                  <a:lumMod val="50000"/>
                </a:schemeClr>
              </a:solidFill>
              <a:latin typeface="Source Sans Pro"/>
            </a:endParaRPr>
          </a:p>
        </p:txBody>
      </p:sp>
      <p:sp>
        <p:nvSpPr>
          <p:cNvPr id="10" name="Rectangle 9"/>
          <p:cNvSpPr/>
          <p:nvPr/>
        </p:nvSpPr>
        <p:spPr>
          <a:xfrm>
            <a:off x="0" y="1112535"/>
            <a:ext cx="2890535" cy="923330"/>
          </a:xfrm>
          <a:prstGeom prst="rect">
            <a:avLst/>
          </a:prstGeom>
        </p:spPr>
        <p:txBody>
          <a:bodyPr wrap="none">
            <a:spAutoFit/>
          </a:bodyPr>
          <a:lstStyle/>
          <a:p>
            <a:r>
              <a:rPr lang="en-US" b="1" dirty="0" smtClean="0">
                <a:solidFill>
                  <a:schemeClr val="accent1">
                    <a:lumMod val="50000"/>
                  </a:schemeClr>
                </a:solidFill>
                <a:latin typeface="Source Sans Pro"/>
              </a:rPr>
              <a:t> </a:t>
            </a:r>
            <a:r>
              <a:rPr lang="fr-FR" b="1" dirty="0" err="1">
                <a:solidFill>
                  <a:schemeClr val="accent1">
                    <a:lumMod val="50000"/>
                  </a:schemeClr>
                </a:solidFill>
                <a:latin typeface="Source Sans Pro"/>
              </a:rPr>
              <a:t>Specify</a:t>
            </a:r>
            <a:r>
              <a:rPr lang="fr-FR" b="1" dirty="0">
                <a:solidFill>
                  <a:schemeClr val="accent1">
                    <a:lumMod val="50000"/>
                  </a:schemeClr>
                </a:solidFill>
                <a:latin typeface="Source Sans Pro"/>
              </a:rPr>
              <a:t> data for training</a:t>
            </a:r>
          </a:p>
          <a:p>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4" name="Rectangle 13"/>
          <p:cNvSpPr/>
          <p:nvPr/>
        </p:nvSpPr>
        <p:spPr>
          <a:xfrm>
            <a:off x="0" y="4419601"/>
            <a:ext cx="3352200" cy="369332"/>
          </a:xfrm>
          <a:prstGeom prst="rect">
            <a:avLst/>
          </a:prstGeom>
        </p:spPr>
        <p:txBody>
          <a:bodyPr wrap="none">
            <a:spAutoFit/>
          </a:bodyPr>
          <a:lstStyle/>
          <a:p>
            <a:r>
              <a:rPr lang="fr-FR" b="1" dirty="0">
                <a:solidFill>
                  <a:schemeClr val="accent1">
                    <a:lumMod val="50000"/>
                  </a:schemeClr>
                </a:solidFill>
                <a:latin typeface="Source Sans Pro"/>
              </a:rPr>
              <a:t>Explore </a:t>
            </a:r>
            <a:r>
              <a:rPr lang="fr-FR" b="1" dirty="0" err="1">
                <a:solidFill>
                  <a:schemeClr val="accent1">
                    <a:lumMod val="50000"/>
                  </a:schemeClr>
                </a:solidFill>
                <a:latin typeface="Source Sans Pro"/>
              </a:rPr>
              <a:t>preprocessing</a:t>
            </a:r>
            <a:r>
              <a:rPr lang="fr-FR" b="1" dirty="0">
                <a:solidFill>
                  <a:schemeClr val="accent1">
                    <a:lumMod val="50000"/>
                  </a:schemeClr>
                </a:solidFill>
                <a:latin typeface="Source Sans Pro"/>
              </a:rPr>
              <a:t> </a:t>
            </a:r>
            <a:r>
              <a:rPr lang="fr-FR" b="1" dirty="0" err="1">
                <a:solidFill>
                  <a:schemeClr val="accent1">
                    <a:lumMod val="50000"/>
                  </a:schemeClr>
                </a:solidFill>
                <a:latin typeface="Source Sans Pro"/>
              </a:rPr>
              <a:t>steps</a:t>
            </a:r>
            <a:endParaRPr lang="fr-FR" b="1" dirty="0">
              <a:solidFill>
                <a:schemeClr val="accent1">
                  <a:lumMod val="50000"/>
                </a:schemeClr>
              </a:solidFill>
              <a:latin typeface="Source Sans Pro"/>
            </a:endParaRPr>
          </a:p>
        </p:txBody>
      </p:sp>
      <p:sp>
        <p:nvSpPr>
          <p:cNvPr id="2" name="Rectangle 1"/>
          <p:cNvSpPr/>
          <p:nvPr/>
        </p:nvSpPr>
        <p:spPr>
          <a:xfrm>
            <a:off x="286534" y="1575116"/>
            <a:ext cx="10746733" cy="1323439"/>
          </a:xfrm>
          <a:prstGeom prst="rect">
            <a:avLst/>
          </a:prstGeom>
        </p:spPr>
        <p:txBody>
          <a:bodyPr wrap="square">
            <a:spAutoFit/>
          </a:bodyPr>
          <a:lstStyle/>
          <a:p>
            <a:r>
              <a:rPr lang="en-US" sz="1600" dirty="0">
                <a:solidFill>
                  <a:srgbClr val="1F1F1F"/>
                </a:solidFill>
                <a:latin typeface="Source Sans Pro"/>
              </a:rPr>
              <a:t>When using the SDK to run an automated machine learning experiment, you can submit the data in the following ways:</a:t>
            </a:r>
          </a:p>
          <a:p>
            <a:pPr>
              <a:buFont typeface="Arial" panose="020B0604020202020204" pitchFamily="34" charset="0"/>
              <a:buChar char="•"/>
            </a:pPr>
            <a:r>
              <a:rPr lang="en-US" sz="1600" dirty="0">
                <a:solidFill>
                  <a:srgbClr val="1F1F1F"/>
                </a:solidFill>
                <a:latin typeface="Source Sans Pro"/>
              </a:rPr>
              <a:t>Specify a dataset or </a:t>
            </a:r>
            <a:r>
              <a:rPr lang="en-US" sz="1600" dirty="0" err="1">
                <a:solidFill>
                  <a:srgbClr val="1F1F1F"/>
                </a:solidFill>
                <a:latin typeface="Source Sans Pro"/>
              </a:rPr>
              <a:t>dataframe</a:t>
            </a:r>
            <a:r>
              <a:rPr lang="en-US" sz="1600" dirty="0">
                <a:solidFill>
                  <a:srgbClr val="1F1F1F"/>
                </a:solidFill>
                <a:latin typeface="Source Sans Pro"/>
              </a:rPr>
              <a:t> of </a:t>
            </a:r>
            <a:r>
              <a:rPr lang="en-US" sz="1600" i="1" dirty="0">
                <a:solidFill>
                  <a:srgbClr val="1F1F1F"/>
                </a:solidFill>
                <a:latin typeface="Source Sans Pro"/>
              </a:rPr>
              <a:t>training data</a:t>
            </a:r>
            <a:r>
              <a:rPr lang="en-US" sz="1600" dirty="0">
                <a:solidFill>
                  <a:srgbClr val="1F1F1F"/>
                </a:solidFill>
                <a:latin typeface="Source Sans Pro"/>
              </a:rPr>
              <a:t> that includes features and the label to be predicted.</a:t>
            </a:r>
          </a:p>
          <a:p>
            <a:pPr>
              <a:buFont typeface="Arial" panose="020B0604020202020204" pitchFamily="34" charset="0"/>
              <a:buChar char="•"/>
            </a:pPr>
            <a:r>
              <a:rPr lang="en-US" sz="1600" dirty="0">
                <a:solidFill>
                  <a:srgbClr val="1F1F1F"/>
                </a:solidFill>
                <a:latin typeface="Source Sans Pro"/>
              </a:rPr>
              <a:t>Optionally, specify a second </a:t>
            </a:r>
            <a:r>
              <a:rPr lang="en-US" sz="1600" i="1" dirty="0">
                <a:solidFill>
                  <a:srgbClr val="1F1F1F"/>
                </a:solidFill>
                <a:latin typeface="Source Sans Pro"/>
              </a:rPr>
              <a:t>validation data</a:t>
            </a:r>
            <a:r>
              <a:rPr lang="en-US" sz="1600" dirty="0">
                <a:solidFill>
                  <a:srgbClr val="1F1F1F"/>
                </a:solidFill>
                <a:latin typeface="Source Sans Pro"/>
              </a:rPr>
              <a:t> dataset or </a:t>
            </a:r>
            <a:r>
              <a:rPr lang="en-US" sz="1600" dirty="0" err="1">
                <a:solidFill>
                  <a:srgbClr val="1F1F1F"/>
                </a:solidFill>
                <a:latin typeface="Source Sans Pro"/>
              </a:rPr>
              <a:t>dataframe</a:t>
            </a:r>
            <a:r>
              <a:rPr lang="en-US" sz="1600" dirty="0">
                <a:solidFill>
                  <a:srgbClr val="1F1F1F"/>
                </a:solidFill>
                <a:latin typeface="Source Sans Pro"/>
              </a:rPr>
              <a:t> that will be used to validate the trained model. if this is not provided, Azure Machine Learning will apply cross-validation using the training data.</a:t>
            </a:r>
            <a:endParaRPr lang="en-US" sz="1600" b="0" i="0" dirty="0">
              <a:solidFill>
                <a:srgbClr val="1F1F1F"/>
              </a:solidFill>
              <a:effectLst/>
              <a:latin typeface="Source Sans Pro"/>
            </a:endParaRPr>
          </a:p>
        </p:txBody>
      </p:sp>
      <p:pic>
        <p:nvPicPr>
          <p:cNvPr id="3" name="Image 2"/>
          <p:cNvPicPr>
            <a:picLocks noChangeAspect="1"/>
          </p:cNvPicPr>
          <p:nvPr/>
        </p:nvPicPr>
        <p:blipFill>
          <a:blip r:embed="rId2"/>
          <a:stretch>
            <a:fillRect/>
          </a:stretch>
        </p:blipFill>
        <p:spPr>
          <a:xfrm>
            <a:off x="2890534" y="3440799"/>
            <a:ext cx="4410597" cy="978802"/>
          </a:xfrm>
          <a:prstGeom prst="rect">
            <a:avLst/>
          </a:prstGeom>
        </p:spPr>
      </p:pic>
      <p:pic>
        <p:nvPicPr>
          <p:cNvPr id="5" name="Image 4"/>
          <p:cNvPicPr>
            <a:picLocks noChangeAspect="1"/>
          </p:cNvPicPr>
          <p:nvPr/>
        </p:nvPicPr>
        <p:blipFill>
          <a:blip r:embed="rId3"/>
          <a:stretch>
            <a:fillRect/>
          </a:stretch>
        </p:blipFill>
        <p:spPr>
          <a:xfrm>
            <a:off x="2749856" y="4788933"/>
            <a:ext cx="4410597" cy="615405"/>
          </a:xfrm>
          <a:prstGeom prst="rect">
            <a:avLst/>
          </a:prstGeom>
        </p:spPr>
      </p:pic>
      <p:sp>
        <p:nvSpPr>
          <p:cNvPr id="9" name="Rectangle 8"/>
          <p:cNvSpPr/>
          <p:nvPr/>
        </p:nvSpPr>
        <p:spPr>
          <a:xfrm>
            <a:off x="0" y="5236013"/>
            <a:ext cx="3865225" cy="369332"/>
          </a:xfrm>
          <a:prstGeom prst="rect">
            <a:avLst/>
          </a:prstGeom>
        </p:spPr>
        <p:txBody>
          <a:bodyPr wrap="none">
            <a:spAutoFit/>
          </a:bodyPr>
          <a:lstStyle/>
          <a:p>
            <a:r>
              <a:rPr lang="fr-FR" b="1" dirty="0" err="1" smtClean="0">
                <a:solidFill>
                  <a:schemeClr val="accent1">
                    <a:lumMod val="50000"/>
                  </a:schemeClr>
                </a:solidFill>
                <a:latin typeface="Source Sans Pro"/>
              </a:rPr>
              <a:t>Troubleshoot</a:t>
            </a:r>
            <a:r>
              <a:rPr lang="fr-FR" b="1" dirty="0" smtClean="0">
                <a:solidFill>
                  <a:schemeClr val="accent1">
                    <a:lumMod val="50000"/>
                  </a:schemeClr>
                </a:solidFill>
                <a:latin typeface="Source Sans Pro"/>
              </a:rPr>
              <a:t> a </a:t>
            </a:r>
            <a:r>
              <a:rPr lang="fr-FR" b="1" dirty="0" err="1" smtClean="0">
                <a:solidFill>
                  <a:schemeClr val="accent1">
                    <a:lumMod val="50000"/>
                  </a:schemeClr>
                </a:solidFill>
                <a:latin typeface="Source Sans Pro"/>
              </a:rPr>
              <a:t>failed</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experiment</a:t>
            </a:r>
            <a:r>
              <a:rPr lang="fr-FR" b="1" dirty="0" smtClean="0">
                <a:solidFill>
                  <a:schemeClr val="accent1">
                    <a:lumMod val="50000"/>
                  </a:schemeClr>
                </a:solidFill>
                <a:latin typeface="Source Sans Pro"/>
              </a:rPr>
              <a:t> </a:t>
            </a:r>
          </a:p>
        </p:txBody>
      </p:sp>
      <p:pic>
        <p:nvPicPr>
          <p:cNvPr id="6" name="Image 5"/>
          <p:cNvPicPr>
            <a:picLocks noChangeAspect="1"/>
          </p:cNvPicPr>
          <p:nvPr/>
        </p:nvPicPr>
        <p:blipFill>
          <a:blip r:embed="rId4"/>
          <a:stretch>
            <a:fillRect/>
          </a:stretch>
        </p:blipFill>
        <p:spPr>
          <a:xfrm>
            <a:off x="2722703" y="5679561"/>
            <a:ext cx="6029325" cy="390525"/>
          </a:xfrm>
          <a:prstGeom prst="rect">
            <a:avLst/>
          </a:prstGeom>
        </p:spPr>
      </p:pic>
      <p:pic>
        <p:nvPicPr>
          <p:cNvPr id="7" name="Image 6"/>
          <p:cNvPicPr>
            <a:picLocks noChangeAspect="1"/>
          </p:cNvPicPr>
          <p:nvPr/>
        </p:nvPicPr>
        <p:blipFill>
          <a:blip r:embed="rId5"/>
          <a:stretch>
            <a:fillRect/>
          </a:stretch>
        </p:blipFill>
        <p:spPr>
          <a:xfrm>
            <a:off x="2664086" y="6028436"/>
            <a:ext cx="6017603" cy="390525"/>
          </a:xfrm>
          <a:prstGeom prst="rect">
            <a:avLst/>
          </a:prstGeom>
        </p:spPr>
      </p:pic>
    </p:spTree>
    <p:extLst>
      <p:ext uri="{BB962C8B-B14F-4D97-AF65-F5344CB8AC3E}">
        <p14:creationId xmlns:p14="http://schemas.microsoft.com/office/powerpoint/2010/main" val="1813340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861774"/>
          </a:xfrm>
          <a:prstGeom prst="rect">
            <a:avLst/>
          </a:prstGeom>
          <a:noFill/>
        </p:spPr>
        <p:txBody>
          <a:bodyPr wrap="square" rtlCol="0">
            <a:spAutoFit/>
          </a:bodyPr>
          <a:lstStyle/>
          <a:p>
            <a:r>
              <a:rPr lang="fr-FR" sz="3200" b="1" dirty="0" smtClean="0">
                <a:solidFill>
                  <a:srgbClr val="FF0000"/>
                </a:solidFill>
              </a:rPr>
              <a:t>Explore </a:t>
            </a:r>
            <a:r>
              <a:rPr lang="fr-FR" sz="3200" b="1" dirty="0" err="1">
                <a:solidFill>
                  <a:srgbClr val="FF0000"/>
                </a:solidFill>
              </a:rPr>
              <a:t>differential</a:t>
            </a:r>
            <a:r>
              <a:rPr lang="fr-FR" sz="3200" b="1" dirty="0">
                <a:solidFill>
                  <a:srgbClr val="FF0000"/>
                </a:solidFill>
              </a:rPr>
              <a:t> </a:t>
            </a:r>
            <a:r>
              <a:rPr lang="fr-FR" sz="3200" b="1" dirty="0" err="1">
                <a:solidFill>
                  <a:srgbClr val="FF0000"/>
                </a:solidFill>
              </a:rPr>
              <a:t>privacy</a:t>
            </a:r>
            <a:endParaRPr lang="fr-FR" sz="3200" b="1" dirty="0">
              <a:solidFill>
                <a:srgbClr val="FF0000"/>
              </a:solidFill>
            </a:endParaRPr>
          </a:p>
          <a:p>
            <a:endParaRPr lang="fr-FR" dirty="0"/>
          </a:p>
        </p:txBody>
      </p:sp>
      <p:sp>
        <p:nvSpPr>
          <p:cNvPr id="10" name="Rectangle 9"/>
          <p:cNvSpPr/>
          <p:nvPr/>
        </p:nvSpPr>
        <p:spPr>
          <a:xfrm>
            <a:off x="0" y="780863"/>
            <a:ext cx="2890535" cy="923330"/>
          </a:xfrm>
          <a:prstGeom prst="rect">
            <a:avLst/>
          </a:prstGeom>
        </p:spPr>
        <p:txBody>
          <a:bodyPr wrap="none">
            <a:spAutoFit/>
          </a:bodyPr>
          <a:lstStyle/>
          <a:p>
            <a:r>
              <a:rPr lang="en-US" b="1" dirty="0" smtClean="0">
                <a:solidFill>
                  <a:schemeClr val="accent1">
                    <a:lumMod val="50000"/>
                  </a:schemeClr>
                </a:solidFill>
                <a:latin typeface="Source Sans Pro"/>
              </a:rPr>
              <a:t> </a:t>
            </a:r>
            <a:r>
              <a:rPr lang="fr-FR" b="1" dirty="0" err="1">
                <a:solidFill>
                  <a:schemeClr val="accent1">
                    <a:lumMod val="50000"/>
                  </a:schemeClr>
                </a:solidFill>
                <a:latin typeface="Source Sans Pro"/>
              </a:rPr>
              <a:t>Specify</a:t>
            </a:r>
            <a:r>
              <a:rPr lang="fr-FR" b="1" dirty="0">
                <a:solidFill>
                  <a:schemeClr val="accent1">
                    <a:lumMod val="50000"/>
                  </a:schemeClr>
                </a:solidFill>
                <a:latin typeface="Source Sans Pro"/>
              </a:rPr>
              <a:t> data for training</a:t>
            </a:r>
          </a:p>
          <a:p>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4" name="Rectangle 13"/>
          <p:cNvSpPr/>
          <p:nvPr/>
        </p:nvSpPr>
        <p:spPr>
          <a:xfrm>
            <a:off x="0" y="3614798"/>
            <a:ext cx="2249334" cy="369332"/>
          </a:xfrm>
          <a:prstGeom prst="rect">
            <a:avLst/>
          </a:prstGeom>
        </p:spPr>
        <p:txBody>
          <a:bodyPr wrap="none">
            <a:spAutoFit/>
          </a:bodyPr>
          <a:lstStyle/>
          <a:p>
            <a:r>
              <a:rPr lang="fr-FR" b="1" dirty="0" smtClean="0">
                <a:solidFill>
                  <a:schemeClr val="accent1">
                    <a:lumMod val="50000"/>
                  </a:schemeClr>
                </a:solidFill>
                <a:latin typeface="Source Sans Pro"/>
              </a:rPr>
              <a:t>Look for the </a:t>
            </a:r>
            <a:r>
              <a:rPr lang="fr-FR" b="1" dirty="0" err="1" smtClean="0">
                <a:solidFill>
                  <a:schemeClr val="accent1">
                    <a:lumMod val="50000"/>
                  </a:schemeClr>
                </a:solidFill>
                <a:latin typeface="Source Sans Pro"/>
              </a:rPr>
              <a:t>mean</a:t>
            </a:r>
            <a:endParaRPr lang="fr-FR" b="1" dirty="0">
              <a:solidFill>
                <a:schemeClr val="accent1">
                  <a:lumMod val="50000"/>
                </a:schemeClr>
              </a:solidFill>
              <a:latin typeface="Source Sans Pro"/>
            </a:endParaRPr>
          </a:p>
        </p:txBody>
      </p:sp>
      <p:pic>
        <p:nvPicPr>
          <p:cNvPr id="6" name="Image 5"/>
          <p:cNvPicPr>
            <a:picLocks noChangeAspect="1"/>
          </p:cNvPicPr>
          <p:nvPr/>
        </p:nvPicPr>
        <p:blipFill>
          <a:blip r:embed="rId2"/>
          <a:stretch>
            <a:fillRect/>
          </a:stretch>
        </p:blipFill>
        <p:spPr>
          <a:xfrm>
            <a:off x="1676100" y="1242528"/>
            <a:ext cx="7879988" cy="2212578"/>
          </a:xfrm>
          <a:prstGeom prst="rect">
            <a:avLst/>
          </a:prstGeom>
        </p:spPr>
      </p:pic>
      <p:sp>
        <p:nvSpPr>
          <p:cNvPr id="7" name="Rectangle 6"/>
          <p:cNvSpPr/>
          <p:nvPr/>
        </p:nvSpPr>
        <p:spPr>
          <a:xfrm>
            <a:off x="1676101" y="4143822"/>
            <a:ext cx="8002472" cy="2462213"/>
          </a:xfrm>
          <a:prstGeom prst="rect">
            <a:avLst/>
          </a:prstGeom>
        </p:spPr>
        <p:txBody>
          <a:bodyPr wrap="square">
            <a:spAutoFit/>
          </a:bodyPr>
          <a:lstStyle/>
          <a:p>
            <a:r>
              <a:rPr lang="fr-FR" sz="1400" dirty="0" err="1">
                <a:solidFill>
                  <a:srgbClr val="0000FF"/>
                </a:solidFill>
                <a:latin typeface="Consolas" panose="020B0609020204030204" pitchFamily="49" charset="0"/>
              </a:rPr>
              <a:t>with</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sn.Analysis</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as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analysis</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load</a:t>
            </a:r>
            <a:r>
              <a:rPr lang="fr-FR" sz="1400" dirty="0">
                <a:solidFill>
                  <a:srgbClr val="008000"/>
                </a:solidFill>
                <a:latin typeface="Consolas" panose="020B0609020204030204" pitchFamily="49" charset="0"/>
              </a:rPr>
              <a:t> data</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data = </a:t>
            </a:r>
            <a:r>
              <a:rPr lang="fr-FR" sz="1400" dirty="0" err="1">
                <a:solidFill>
                  <a:srgbClr val="000000"/>
                </a:solidFill>
                <a:latin typeface="Consolas" panose="020B0609020204030204" pitchFamily="49" charset="0"/>
              </a:rPr>
              <a:t>sn.Dataset</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path</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data_path</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column_names</a:t>
            </a:r>
            <a:r>
              <a:rPr lang="fr-FR" sz="1400" dirty="0">
                <a:solidFill>
                  <a:srgbClr val="000000"/>
                </a:solidFill>
                <a:latin typeface="Consolas" panose="020B0609020204030204" pitchFamily="49" charset="0"/>
              </a:rPr>
              <a:t>=cols)</a:t>
            </a:r>
          </a:p>
          <a:p>
            <a:r>
              <a:rPr lang="fr-FR" sz="1400" dirty="0">
                <a:solidFill>
                  <a:srgbClr val="000000"/>
                </a:solidFill>
                <a:latin typeface="Consolas" panose="020B0609020204030204" pitchFamily="49" charset="0"/>
              </a:rPr>
              <a:t>    </a:t>
            </a:r>
            <a:r>
              <a:rPr lang="fr-FR" sz="1400" dirty="0" smtClean="0">
                <a:solidFill>
                  <a:srgbClr val="008000"/>
                </a:solidFill>
                <a:latin typeface="Consolas" panose="020B0609020204030204" pitchFamily="49" charset="0"/>
              </a:rPr>
              <a:t>#</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Convert</a:t>
            </a:r>
            <a:r>
              <a:rPr lang="fr-FR" sz="1400" dirty="0">
                <a:solidFill>
                  <a:srgbClr val="008000"/>
                </a:solidFill>
                <a:latin typeface="Consolas" panose="020B0609020204030204" pitchFamily="49" charset="0"/>
              </a:rPr>
              <a:t> Age to </a:t>
            </a:r>
            <a:r>
              <a:rPr lang="fr-FR" sz="1400" dirty="0" err="1">
                <a:solidFill>
                  <a:srgbClr val="008000"/>
                </a:solidFill>
                <a:latin typeface="Consolas" panose="020B0609020204030204" pitchFamily="49" charset="0"/>
              </a:rPr>
              <a:t>float</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age_dt</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sn.to_float</a:t>
            </a:r>
            <a:r>
              <a:rPr lang="fr-FR" sz="1400" dirty="0">
                <a:solidFill>
                  <a:srgbClr val="000000"/>
                </a:solidFill>
                <a:latin typeface="Consolas" panose="020B0609020204030204" pitchFamily="49" charset="0"/>
              </a:rPr>
              <a:t>(data[</a:t>
            </a:r>
            <a:r>
              <a:rPr lang="fr-FR" sz="1400" dirty="0">
                <a:solidFill>
                  <a:srgbClr val="A31515"/>
                </a:solidFill>
                <a:latin typeface="Consolas" panose="020B0609020204030204" pitchFamily="49" charset="0"/>
              </a:rPr>
              <a:t>'Age'</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get</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mean</a:t>
            </a:r>
            <a:r>
              <a:rPr lang="fr-FR" sz="1400" dirty="0">
                <a:solidFill>
                  <a:srgbClr val="008000"/>
                </a:solidFill>
                <a:latin typeface="Consolas" panose="020B0609020204030204" pitchFamily="49" charset="0"/>
              </a:rPr>
              <a:t> of </a:t>
            </a:r>
            <a:r>
              <a:rPr lang="fr-FR" sz="1400" dirty="0" err="1">
                <a:solidFill>
                  <a:srgbClr val="008000"/>
                </a:solidFill>
                <a:latin typeface="Consolas" panose="020B0609020204030204" pitchFamily="49" charset="0"/>
              </a:rPr>
              <a:t>age</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age_mean</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sn.dp_mean</a:t>
            </a:r>
            <a:r>
              <a:rPr lang="fr-FR" sz="1400" dirty="0">
                <a:solidFill>
                  <a:srgbClr val="000000"/>
                </a:solidFill>
                <a:latin typeface="Consolas" panose="020B0609020204030204" pitchFamily="49" charset="0"/>
              </a:rPr>
              <a:t>(data = </a:t>
            </a:r>
            <a:r>
              <a:rPr lang="fr-FR" sz="1400" dirty="0" err="1" smtClean="0">
                <a:solidFill>
                  <a:srgbClr val="000000"/>
                </a:solidFill>
                <a:latin typeface="Consolas" panose="020B0609020204030204" pitchFamily="49" charset="0"/>
              </a:rPr>
              <a:t>age_dt,privacy_usage</a:t>
            </a:r>
            <a:r>
              <a:rPr lang="fr-FR" sz="1400" dirty="0">
                <a:solidFill>
                  <a:srgbClr val="000000"/>
                </a:solidFill>
                <a:latin typeface="Consolas" panose="020B0609020204030204" pitchFamily="49" charset="0"/>
              </a:rPr>
              <a:t> = {</a:t>
            </a:r>
            <a:r>
              <a:rPr lang="fr-FR" sz="1400" dirty="0">
                <a:solidFill>
                  <a:srgbClr val="A31515"/>
                </a:solidFill>
                <a:latin typeface="Consolas" panose="020B0609020204030204" pitchFamily="49" charset="0"/>
              </a:rPr>
              <a:t>'epsilon'</a:t>
            </a:r>
            <a:r>
              <a:rPr lang="fr-FR" sz="1400" dirty="0">
                <a:solidFill>
                  <a:srgbClr val="000000"/>
                </a:solidFill>
                <a:latin typeface="Consolas" panose="020B0609020204030204" pitchFamily="49" charset="0"/>
              </a:rPr>
              <a:t>: </a:t>
            </a:r>
            <a:r>
              <a:rPr lang="fr-FR" sz="1400" dirty="0">
                <a:solidFill>
                  <a:srgbClr val="098658"/>
                </a:solidFill>
                <a:latin typeface="Consolas" panose="020B0609020204030204" pitchFamily="49" charset="0"/>
              </a:rPr>
              <a:t>.50</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data_lower</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age_range</a:t>
            </a:r>
            <a:r>
              <a:rPr lang="fr-FR" sz="1400" dirty="0">
                <a:solidFill>
                  <a:srgbClr val="000000"/>
                </a:solidFill>
                <a:latin typeface="Consolas" panose="020B0609020204030204" pitchFamily="49" charset="0"/>
              </a:rPr>
              <a:t>[</a:t>
            </a:r>
            <a:r>
              <a:rPr lang="fr-FR" sz="1400" dirty="0">
                <a:solidFill>
                  <a:srgbClr val="098658"/>
                </a:solidFill>
                <a:latin typeface="Consolas" panose="020B0609020204030204" pitchFamily="49" charset="0"/>
              </a:rPr>
              <a:t>0</a:t>
            </a:r>
            <a:r>
              <a:rPr lang="fr-FR" sz="1400" dirty="0" smtClean="0">
                <a:solidFill>
                  <a:srgbClr val="000000"/>
                </a:solidFill>
                <a:latin typeface="Consolas" panose="020B0609020204030204" pitchFamily="49" charset="0"/>
              </a:rPr>
              <a:t>],</a:t>
            </a:r>
            <a:r>
              <a:rPr lang="fr-FR" sz="1400" dirty="0" err="1" smtClean="0">
                <a:solidFill>
                  <a:srgbClr val="000000"/>
                </a:solidFill>
                <a:latin typeface="Consolas" panose="020B0609020204030204" pitchFamily="49" charset="0"/>
              </a:rPr>
              <a:t>data_upper</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age_range</a:t>
            </a:r>
            <a:r>
              <a:rPr lang="fr-FR" sz="1400" dirty="0">
                <a:solidFill>
                  <a:srgbClr val="000000"/>
                </a:solidFill>
                <a:latin typeface="Consolas" panose="020B0609020204030204" pitchFamily="49" charset="0"/>
              </a:rPr>
              <a:t>[</a:t>
            </a:r>
            <a:r>
              <a:rPr lang="fr-FR" sz="1400" dirty="0">
                <a:solidFill>
                  <a:srgbClr val="098658"/>
                </a:solidFill>
                <a:latin typeface="Consolas" panose="020B0609020204030204" pitchFamily="49" charset="0"/>
              </a:rPr>
              <a:t>1</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data_rows</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samples</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smtClean="0">
                <a:solidFill>
                  <a:srgbClr val="000000"/>
                </a:solidFill>
                <a:latin typeface="Consolas" panose="020B0609020204030204" pitchFamily="49" charset="0"/>
              </a:rPr>
              <a:t>)</a:t>
            </a:r>
            <a:r>
              <a:rPr lang="fr-FR" sz="1400" dirty="0">
                <a:solidFill>
                  <a:srgbClr val="000000"/>
                </a:solidFill>
                <a:latin typeface="Consolas" panose="020B0609020204030204" pitchFamily="49" charset="0"/>
              </a:rPr>
              <a:t>   </a:t>
            </a:r>
          </a:p>
          <a:p>
            <a:r>
              <a:rPr lang="fr-FR" sz="1400" dirty="0" err="1">
                <a:solidFill>
                  <a:srgbClr val="000000"/>
                </a:solidFill>
                <a:latin typeface="Consolas" panose="020B0609020204030204" pitchFamily="49" charset="0"/>
              </a:rPr>
              <a:t>analysis.release</a:t>
            </a:r>
            <a:r>
              <a:rPr lang="fr-FR" sz="1400" dirty="0">
                <a:solidFill>
                  <a:srgbClr val="000000"/>
                </a:solidFill>
                <a:latin typeface="Consolas" panose="020B0609020204030204" pitchFamily="49" charset="0"/>
              </a:rPr>
              <a:t>()</a:t>
            </a:r>
            <a:endParaRPr lang="fr-FR"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96913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smtClean="0">
                <a:solidFill>
                  <a:srgbClr val="FF0000"/>
                </a:solidFill>
              </a:rPr>
              <a:t>Use model </a:t>
            </a:r>
            <a:r>
              <a:rPr lang="fr-FR" sz="3200" b="1" dirty="0" err="1" smtClean="0">
                <a:solidFill>
                  <a:srgbClr val="FF0000"/>
                </a:solidFill>
              </a:rPr>
              <a:t>explainers</a:t>
            </a:r>
            <a:endParaRPr lang="fr-FR" dirty="0"/>
          </a:p>
        </p:txBody>
      </p:sp>
      <p:sp>
        <p:nvSpPr>
          <p:cNvPr id="10" name="Rectangle 9"/>
          <p:cNvSpPr/>
          <p:nvPr/>
        </p:nvSpPr>
        <p:spPr>
          <a:xfrm>
            <a:off x="0" y="780863"/>
            <a:ext cx="7146388" cy="646331"/>
          </a:xfrm>
          <a:prstGeom prst="rect">
            <a:avLst/>
          </a:prstGeom>
        </p:spPr>
        <p:txBody>
          <a:bodyPr wrap="square">
            <a:spAutoFit/>
          </a:bodyPr>
          <a:lstStyle/>
          <a:p>
            <a:r>
              <a:rPr lang="en-US"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Mimic</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explainer</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4" name="Rectangle 13"/>
          <p:cNvSpPr/>
          <p:nvPr/>
        </p:nvSpPr>
        <p:spPr>
          <a:xfrm>
            <a:off x="0" y="4288874"/>
            <a:ext cx="1744901" cy="369332"/>
          </a:xfrm>
          <a:prstGeom prst="rect">
            <a:avLst/>
          </a:prstGeom>
        </p:spPr>
        <p:txBody>
          <a:bodyPr wrap="none">
            <a:spAutoFit/>
          </a:bodyPr>
          <a:lstStyle/>
          <a:p>
            <a:r>
              <a:rPr lang="fr-FR" b="1" dirty="0" smtClean="0">
                <a:solidFill>
                  <a:schemeClr val="accent1">
                    <a:lumMod val="50000"/>
                  </a:schemeClr>
                </a:solidFill>
                <a:latin typeface="Source Sans Pro"/>
              </a:rPr>
              <a:t>Tab </a:t>
            </a:r>
            <a:r>
              <a:rPr lang="fr-FR" b="1" dirty="0" err="1" smtClean="0">
                <a:solidFill>
                  <a:schemeClr val="accent1">
                    <a:lumMod val="50000"/>
                  </a:schemeClr>
                </a:solidFill>
                <a:latin typeface="Source Sans Pro"/>
              </a:rPr>
              <a:t>Explainer</a:t>
            </a:r>
            <a:r>
              <a:rPr lang="fr-FR" b="1" dirty="0" smtClean="0">
                <a:solidFill>
                  <a:schemeClr val="accent1">
                    <a:lumMod val="50000"/>
                  </a:schemeClr>
                </a:solidFill>
                <a:latin typeface="Source Sans Pro"/>
              </a:rPr>
              <a:t> </a:t>
            </a:r>
            <a:endParaRPr lang="fr-FR" b="1" dirty="0">
              <a:solidFill>
                <a:schemeClr val="accent1">
                  <a:lumMod val="50000"/>
                </a:schemeClr>
              </a:solidFill>
              <a:latin typeface="Source Sans Pro"/>
            </a:endParaRPr>
          </a:p>
        </p:txBody>
      </p:sp>
      <p:pic>
        <p:nvPicPr>
          <p:cNvPr id="2" name="Image 1"/>
          <p:cNvPicPr>
            <a:picLocks noChangeAspect="1"/>
          </p:cNvPicPr>
          <p:nvPr/>
        </p:nvPicPr>
        <p:blipFill>
          <a:blip r:embed="rId2"/>
          <a:stretch>
            <a:fillRect/>
          </a:stretch>
        </p:blipFill>
        <p:spPr>
          <a:xfrm>
            <a:off x="2861383" y="797297"/>
            <a:ext cx="5846884" cy="930591"/>
          </a:xfrm>
          <a:prstGeom prst="rect">
            <a:avLst/>
          </a:prstGeom>
        </p:spPr>
      </p:pic>
      <p:sp>
        <p:nvSpPr>
          <p:cNvPr id="3" name="Rectangle 2"/>
          <p:cNvSpPr/>
          <p:nvPr/>
        </p:nvSpPr>
        <p:spPr>
          <a:xfrm>
            <a:off x="46891" y="1786874"/>
            <a:ext cx="12145109" cy="584775"/>
          </a:xfrm>
          <a:prstGeom prst="rect">
            <a:avLst/>
          </a:prstGeom>
        </p:spPr>
        <p:txBody>
          <a:bodyPr wrap="square">
            <a:spAutoFit/>
          </a:bodyPr>
          <a:lstStyle/>
          <a:p>
            <a:r>
              <a:rPr lang="en-US" sz="1600" dirty="0" err="1">
                <a:solidFill>
                  <a:srgbClr val="1F1F1F"/>
                </a:solidFill>
                <a:latin typeface="Source Sans Pro"/>
              </a:rPr>
              <a:t>MimicExplainer</a:t>
            </a:r>
            <a:r>
              <a:rPr lang="en-US" sz="1600" dirty="0">
                <a:solidFill>
                  <a:srgbClr val="1F1F1F"/>
                </a:solidFill>
                <a:latin typeface="Source Sans Pro"/>
              </a:rPr>
              <a:t> is an explainer that creates a global surrogate model </a:t>
            </a:r>
            <a:r>
              <a:rPr lang="en-US" sz="1600" dirty="0" smtClean="0">
                <a:solidFill>
                  <a:srgbClr val="1F1F1F"/>
                </a:solidFill>
                <a:latin typeface="Source Sans Pro"/>
              </a:rPr>
              <a:t>that approximates </a:t>
            </a:r>
            <a:r>
              <a:rPr lang="en-US" sz="1600" dirty="0">
                <a:solidFill>
                  <a:srgbClr val="1F1F1F"/>
                </a:solidFill>
                <a:latin typeface="Source Sans Pro"/>
              </a:rPr>
              <a:t>your trained model, and can be used to generate </a:t>
            </a:r>
            <a:r>
              <a:rPr lang="en-US" sz="1600" dirty="0" smtClean="0">
                <a:solidFill>
                  <a:srgbClr val="1F1F1F"/>
                </a:solidFill>
                <a:latin typeface="Source Sans Pro"/>
              </a:rPr>
              <a:t>explanations. This </a:t>
            </a:r>
            <a:r>
              <a:rPr lang="en-US" sz="1600" dirty="0">
                <a:solidFill>
                  <a:srgbClr val="1F1F1F"/>
                </a:solidFill>
                <a:latin typeface="Source Sans Pro"/>
              </a:rPr>
              <a:t>explainable model must have the same kind of architecture as you're </a:t>
            </a:r>
            <a:r>
              <a:rPr lang="en-US" sz="1600" dirty="0" smtClean="0">
                <a:solidFill>
                  <a:srgbClr val="1F1F1F"/>
                </a:solidFill>
                <a:latin typeface="Source Sans Pro"/>
              </a:rPr>
              <a:t>trained model</a:t>
            </a:r>
            <a:endParaRPr lang="en-US" sz="1600" b="0" i="0" dirty="0">
              <a:effectLst/>
              <a:latin typeface="OpenSans"/>
            </a:endParaRPr>
          </a:p>
        </p:txBody>
      </p:sp>
      <p:pic>
        <p:nvPicPr>
          <p:cNvPr id="5" name="Image 4"/>
          <p:cNvPicPr>
            <a:picLocks noChangeAspect="1"/>
          </p:cNvPicPr>
          <p:nvPr/>
        </p:nvPicPr>
        <p:blipFill>
          <a:blip r:embed="rId3"/>
          <a:stretch>
            <a:fillRect/>
          </a:stretch>
        </p:blipFill>
        <p:spPr>
          <a:xfrm>
            <a:off x="637296" y="2628805"/>
            <a:ext cx="4448175" cy="628650"/>
          </a:xfrm>
          <a:prstGeom prst="rect">
            <a:avLst/>
          </a:prstGeom>
        </p:spPr>
      </p:pic>
      <p:sp>
        <p:nvSpPr>
          <p:cNvPr id="11" name="Rectangle 10"/>
          <p:cNvSpPr/>
          <p:nvPr/>
        </p:nvSpPr>
        <p:spPr>
          <a:xfrm>
            <a:off x="5676314" y="2259473"/>
            <a:ext cx="1678665" cy="338554"/>
          </a:xfrm>
          <a:prstGeom prst="rect">
            <a:avLst/>
          </a:prstGeom>
        </p:spPr>
        <p:txBody>
          <a:bodyPr wrap="none">
            <a:spAutoFit/>
          </a:bodyPr>
          <a:lstStyle/>
          <a:p>
            <a:r>
              <a:rPr lang="fr-FR" sz="1600" b="1" dirty="0" smtClean="0">
                <a:solidFill>
                  <a:srgbClr val="00B050"/>
                </a:solidFill>
                <a:latin typeface="Source Sans Pro"/>
              </a:rPr>
              <a:t>Local </a:t>
            </a:r>
            <a:r>
              <a:rPr lang="fr-FR" sz="1600" b="1" dirty="0" err="1" smtClean="0">
                <a:solidFill>
                  <a:srgbClr val="00B050"/>
                </a:solidFill>
                <a:latin typeface="Source Sans Pro"/>
              </a:rPr>
              <a:t>explainer</a:t>
            </a:r>
            <a:endParaRPr lang="en-US" sz="1600" b="1" dirty="0">
              <a:solidFill>
                <a:srgbClr val="00B050"/>
              </a:solidFill>
              <a:latin typeface="Source Sans Pro"/>
            </a:endParaRPr>
          </a:p>
        </p:txBody>
      </p:sp>
      <p:pic>
        <p:nvPicPr>
          <p:cNvPr id="8" name="Image 7"/>
          <p:cNvPicPr>
            <a:picLocks noChangeAspect="1"/>
          </p:cNvPicPr>
          <p:nvPr/>
        </p:nvPicPr>
        <p:blipFill>
          <a:blip r:embed="rId4"/>
          <a:stretch>
            <a:fillRect/>
          </a:stretch>
        </p:blipFill>
        <p:spPr>
          <a:xfrm>
            <a:off x="5876161" y="2558222"/>
            <a:ext cx="4448175" cy="699233"/>
          </a:xfrm>
          <a:prstGeom prst="rect">
            <a:avLst/>
          </a:prstGeom>
        </p:spPr>
      </p:pic>
      <p:sp>
        <p:nvSpPr>
          <p:cNvPr id="9" name="Rectangle 8"/>
          <p:cNvSpPr/>
          <p:nvPr/>
        </p:nvSpPr>
        <p:spPr>
          <a:xfrm>
            <a:off x="4133598" y="1104028"/>
            <a:ext cx="4107766" cy="2250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p:nvPr/>
        </p:nvCxnSpPr>
        <p:spPr>
          <a:xfrm flipV="1">
            <a:off x="7962314" y="780863"/>
            <a:ext cx="558100" cy="780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8520414" y="519253"/>
            <a:ext cx="2999805" cy="523220"/>
          </a:xfrm>
          <a:prstGeom prst="rect">
            <a:avLst/>
          </a:prstGeom>
          <a:noFill/>
        </p:spPr>
        <p:txBody>
          <a:bodyPr wrap="square" rtlCol="0">
            <a:spAutoFit/>
          </a:bodyPr>
          <a:lstStyle/>
          <a:p>
            <a:r>
              <a:rPr lang="fr-FR" sz="1400" b="1" dirty="0" err="1" smtClean="0"/>
              <a:t>Same</a:t>
            </a:r>
            <a:r>
              <a:rPr lang="fr-FR" sz="1400" b="1" dirty="0" smtClean="0"/>
              <a:t> architecture as </a:t>
            </a:r>
            <a:r>
              <a:rPr lang="fr-FR" sz="1400" b="1" dirty="0" err="1" smtClean="0"/>
              <a:t>your</a:t>
            </a:r>
            <a:r>
              <a:rPr lang="fr-FR" sz="1400" b="1" dirty="0" smtClean="0"/>
              <a:t> </a:t>
            </a:r>
            <a:r>
              <a:rPr lang="fr-FR" sz="1400" b="1" dirty="0" err="1" smtClean="0"/>
              <a:t>trained</a:t>
            </a:r>
            <a:r>
              <a:rPr lang="fr-FR" sz="1400" b="1" dirty="0" smtClean="0"/>
              <a:t> model!!</a:t>
            </a:r>
            <a:endParaRPr lang="fr-FR" sz="1400" b="1" dirty="0"/>
          </a:p>
        </p:txBody>
      </p:sp>
      <p:pic>
        <p:nvPicPr>
          <p:cNvPr id="17" name="Image 16"/>
          <p:cNvPicPr>
            <a:picLocks noChangeAspect="1"/>
          </p:cNvPicPr>
          <p:nvPr/>
        </p:nvPicPr>
        <p:blipFill>
          <a:blip r:embed="rId5"/>
          <a:stretch>
            <a:fillRect/>
          </a:stretch>
        </p:blipFill>
        <p:spPr>
          <a:xfrm>
            <a:off x="3048652" y="4658206"/>
            <a:ext cx="5400675" cy="997006"/>
          </a:xfrm>
          <a:prstGeom prst="rect">
            <a:avLst/>
          </a:prstGeom>
        </p:spPr>
      </p:pic>
      <p:sp>
        <p:nvSpPr>
          <p:cNvPr id="18" name="Rectangle 17"/>
          <p:cNvSpPr/>
          <p:nvPr/>
        </p:nvSpPr>
        <p:spPr>
          <a:xfrm>
            <a:off x="89317" y="5984227"/>
            <a:ext cx="11573688" cy="584775"/>
          </a:xfrm>
          <a:prstGeom prst="rect">
            <a:avLst/>
          </a:prstGeom>
        </p:spPr>
        <p:txBody>
          <a:bodyPr wrap="square">
            <a:spAutoFit/>
          </a:bodyPr>
          <a:lstStyle/>
          <a:p>
            <a:r>
              <a:rPr lang="en-US" sz="1600" dirty="0" err="1">
                <a:solidFill>
                  <a:srgbClr val="1F1F1F"/>
                </a:solidFill>
                <a:latin typeface="Source Sans Pro"/>
              </a:rPr>
              <a:t>TabularExplainer</a:t>
            </a:r>
            <a:r>
              <a:rPr lang="en-US" sz="1600" dirty="0">
                <a:solidFill>
                  <a:srgbClr val="1F1F1F"/>
                </a:solidFill>
                <a:latin typeface="Source Sans Pro"/>
              </a:rPr>
              <a:t> is an explainer that acts as a wrapper around various </a:t>
            </a:r>
            <a:r>
              <a:rPr lang="en-US" sz="1600" dirty="0" smtClean="0">
                <a:solidFill>
                  <a:srgbClr val="1F1F1F"/>
                </a:solidFill>
                <a:latin typeface="Source Sans Pro"/>
              </a:rPr>
              <a:t>sharp explainer </a:t>
            </a:r>
            <a:r>
              <a:rPr lang="en-US" sz="1600" dirty="0">
                <a:solidFill>
                  <a:srgbClr val="1F1F1F"/>
                </a:solidFill>
                <a:latin typeface="Source Sans Pro"/>
              </a:rPr>
              <a:t>algorithms. </a:t>
            </a:r>
            <a:endParaRPr lang="en-US" sz="1600" dirty="0">
              <a:latin typeface="OpenSans"/>
            </a:endParaRPr>
          </a:p>
          <a:p>
            <a:r>
              <a:rPr lang="en-US" sz="1600" dirty="0">
                <a:solidFill>
                  <a:srgbClr val="1F1F1F"/>
                </a:solidFill>
                <a:latin typeface="Source Sans Pro"/>
              </a:rPr>
              <a:t>Automatically choosing the one that is most appropriate for </a:t>
            </a:r>
            <a:r>
              <a:rPr lang="en-US" sz="1600" dirty="0" smtClean="0">
                <a:solidFill>
                  <a:srgbClr val="1F1F1F"/>
                </a:solidFill>
                <a:latin typeface="Source Sans Pro"/>
              </a:rPr>
              <a:t>your </a:t>
            </a:r>
            <a:r>
              <a:rPr lang="en-US" sz="1600" dirty="0">
                <a:solidFill>
                  <a:srgbClr val="1F1F1F"/>
                </a:solidFill>
                <a:latin typeface="Source Sans Pro"/>
              </a:rPr>
              <a:t>model architecture</a:t>
            </a:r>
            <a:endParaRPr lang="en-US" sz="1600" b="0" i="0" dirty="0">
              <a:effectLst/>
              <a:latin typeface="OpenSans"/>
            </a:endParaRPr>
          </a:p>
        </p:txBody>
      </p:sp>
      <p:sp>
        <p:nvSpPr>
          <p:cNvPr id="19" name="Rectangle 18"/>
          <p:cNvSpPr/>
          <p:nvPr/>
        </p:nvSpPr>
        <p:spPr>
          <a:xfrm>
            <a:off x="46891" y="2259473"/>
            <a:ext cx="1782860" cy="338554"/>
          </a:xfrm>
          <a:prstGeom prst="rect">
            <a:avLst/>
          </a:prstGeom>
        </p:spPr>
        <p:txBody>
          <a:bodyPr wrap="none">
            <a:spAutoFit/>
          </a:bodyPr>
          <a:lstStyle/>
          <a:p>
            <a:r>
              <a:rPr lang="fr-FR" sz="1600" b="1" dirty="0" smtClean="0">
                <a:solidFill>
                  <a:srgbClr val="00B050"/>
                </a:solidFill>
                <a:latin typeface="Source Sans Pro"/>
              </a:rPr>
              <a:t>Global </a:t>
            </a:r>
            <a:r>
              <a:rPr lang="fr-FR" sz="1600" b="1" dirty="0" err="1" smtClean="0">
                <a:solidFill>
                  <a:srgbClr val="00B050"/>
                </a:solidFill>
                <a:latin typeface="Source Sans Pro"/>
              </a:rPr>
              <a:t>explainer</a:t>
            </a:r>
            <a:endParaRPr lang="en-US" sz="1600" b="1" dirty="0">
              <a:solidFill>
                <a:srgbClr val="00B050"/>
              </a:solidFill>
              <a:latin typeface="Source Sans Pro"/>
            </a:endParaRPr>
          </a:p>
        </p:txBody>
      </p:sp>
      <p:sp>
        <p:nvSpPr>
          <p:cNvPr id="20" name="Rectangle 19"/>
          <p:cNvSpPr/>
          <p:nvPr/>
        </p:nvSpPr>
        <p:spPr>
          <a:xfrm>
            <a:off x="0" y="3333873"/>
            <a:ext cx="5451231" cy="738664"/>
          </a:xfrm>
          <a:prstGeom prst="rect">
            <a:avLst/>
          </a:prstGeom>
        </p:spPr>
        <p:txBody>
          <a:bodyPr wrap="square">
            <a:spAutoFit/>
          </a:bodyPr>
          <a:lstStyle/>
          <a:p>
            <a:r>
              <a:rPr lang="en-US" sz="1400" b="1" dirty="0" smtClean="0">
                <a:solidFill>
                  <a:srgbClr val="1F1F1F"/>
                </a:solidFill>
                <a:latin typeface="Source Sans Pro"/>
              </a:rPr>
              <a:t>Global </a:t>
            </a:r>
            <a:r>
              <a:rPr lang="en-US" sz="1400" b="1" dirty="0" smtClean="0">
                <a:solidFill>
                  <a:srgbClr val="1F1F1F"/>
                </a:solidFill>
                <a:latin typeface="Source Sans Pro"/>
              </a:rPr>
              <a:t>means: </a:t>
            </a:r>
            <a:r>
              <a:rPr lang="en-US" sz="1400" b="1" dirty="0" smtClean="0">
                <a:solidFill>
                  <a:srgbClr val="1F1F1F"/>
                </a:solidFill>
                <a:latin typeface="Source Sans Pro"/>
              </a:rPr>
              <a:t>Understand the relative importance of features. We look for the features with highest global importance for the predictions </a:t>
            </a:r>
            <a:endParaRPr lang="en-US" sz="1400" b="1" i="0" dirty="0">
              <a:effectLst/>
              <a:latin typeface="OpenSans"/>
            </a:endParaRPr>
          </a:p>
        </p:txBody>
      </p:sp>
      <p:sp>
        <p:nvSpPr>
          <p:cNvPr id="21" name="Rectangle 20"/>
          <p:cNvSpPr/>
          <p:nvPr/>
        </p:nvSpPr>
        <p:spPr>
          <a:xfrm>
            <a:off x="5876161" y="3297644"/>
            <a:ext cx="5451231" cy="523220"/>
          </a:xfrm>
          <a:prstGeom prst="rect">
            <a:avLst/>
          </a:prstGeom>
        </p:spPr>
        <p:txBody>
          <a:bodyPr wrap="square">
            <a:spAutoFit/>
          </a:bodyPr>
          <a:lstStyle/>
          <a:p>
            <a:r>
              <a:rPr lang="en-US" sz="1400" b="1" dirty="0" smtClean="0">
                <a:solidFill>
                  <a:srgbClr val="1F1F1F"/>
                </a:solidFill>
                <a:latin typeface="Source Sans Pro"/>
              </a:rPr>
              <a:t>Local </a:t>
            </a:r>
            <a:r>
              <a:rPr lang="en-US" sz="1400" b="1" dirty="0" smtClean="0">
                <a:solidFill>
                  <a:srgbClr val="1F1F1F"/>
                </a:solidFill>
                <a:latin typeface="Source Sans Pro"/>
              </a:rPr>
              <a:t>means: </a:t>
            </a:r>
            <a:r>
              <a:rPr lang="en-US" sz="1400" b="1" dirty="0" smtClean="0">
                <a:solidFill>
                  <a:srgbClr val="1F1F1F"/>
                </a:solidFill>
                <a:latin typeface="Source Sans Pro"/>
              </a:rPr>
              <a:t>Understand how each feature contribute for </a:t>
            </a:r>
            <a:r>
              <a:rPr lang="en-US" sz="1400" b="1" dirty="0" smtClean="0">
                <a:solidFill>
                  <a:srgbClr val="1F1F1F"/>
                </a:solidFill>
                <a:latin typeface="Source Sans Pro"/>
              </a:rPr>
              <a:t>a specific </a:t>
            </a:r>
            <a:r>
              <a:rPr lang="en-US" sz="1400" b="1" dirty="0" smtClean="0">
                <a:solidFill>
                  <a:srgbClr val="1F1F1F"/>
                </a:solidFill>
                <a:latin typeface="Source Sans Pro"/>
              </a:rPr>
              <a:t>prediction</a:t>
            </a:r>
            <a:endParaRPr lang="en-US" sz="1400" b="1" i="0" dirty="0">
              <a:effectLst/>
              <a:latin typeface="OpenSans"/>
            </a:endParaRPr>
          </a:p>
        </p:txBody>
      </p:sp>
    </p:spTree>
    <p:extLst>
      <p:ext uri="{BB962C8B-B14F-4D97-AF65-F5344CB8AC3E}">
        <p14:creationId xmlns:p14="http://schemas.microsoft.com/office/powerpoint/2010/main" val="4177904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smtClean="0">
                <a:solidFill>
                  <a:srgbClr val="FF0000"/>
                </a:solidFill>
              </a:rPr>
              <a:t>Use model </a:t>
            </a:r>
            <a:r>
              <a:rPr lang="fr-FR" sz="3200" b="1" dirty="0" err="1" smtClean="0">
                <a:solidFill>
                  <a:srgbClr val="FF0000"/>
                </a:solidFill>
              </a:rPr>
              <a:t>explainers</a:t>
            </a:r>
            <a:endParaRPr lang="fr-FR" dirty="0"/>
          </a:p>
        </p:txBody>
      </p:sp>
      <p:sp>
        <p:nvSpPr>
          <p:cNvPr id="10" name="Rectangle 9"/>
          <p:cNvSpPr/>
          <p:nvPr/>
        </p:nvSpPr>
        <p:spPr>
          <a:xfrm>
            <a:off x="0" y="780863"/>
            <a:ext cx="7146388" cy="646331"/>
          </a:xfrm>
          <a:prstGeom prst="rect">
            <a:avLst/>
          </a:prstGeom>
        </p:spPr>
        <p:txBody>
          <a:bodyPr wrap="square">
            <a:spAutoFit/>
          </a:bodyPr>
          <a:lstStyle/>
          <a:p>
            <a:r>
              <a:rPr lang="en-US" b="1" dirty="0" smtClean="0">
                <a:solidFill>
                  <a:schemeClr val="accent1">
                    <a:lumMod val="50000"/>
                  </a:schemeClr>
                </a:solidFill>
                <a:latin typeface="Source Sans Pro"/>
              </a:rPr>
              <a:t> </a:t>
            </a:r>
            <a:r>
              <a:rPr lang="fr-FR" b="1" dirty="0" smtClean="0">
                <a:solidFill>
                  <a:schemeClr val="accent1">
                    <a:lumMod val="50000"/>
                  </a:schemeClr>
                </a:solidFill>
                <a:latin typeface="Source Sans Pro"/>
              </a:rPr>
              <a:t>PFI </a:t>
            </a:r>
            <a:r>
              <a:rPr lang="fr-FR" b="1" dirty="0" err="1" smtClean="0">
                <a:solidFill>
                  <a:schemeClr val="accent1">
                    <a:lumMod val="50000"/>
                  </a:schemeClr>
                </a:solidFill>
                <a:latin typeface="Source Sans Pro"/>
              </a:rPr>
              <a:t>Explainer</a:t>
            </a:r>
            <a:r>
              <a:rPr lang="fr-FR" b="1" dirty="0" smtClean="0">
                <a:solidFill>
                  <a:schemeClr val="accent1">
                    <a:lumMod val="50000"/>
                  </a:schemeClr>
                </a:solidFill>
                <a:latin typeface="Source Sans Pro"/>
              </a:rPr>
              <a:t> </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11" name="Rectangle 10"/>
          <p:cNvSpPr/>
          <p:nvPr/>
        </p:nvSpPr>
        <p:spPr>
          <a:xfrm>
            <a:off x="46891" y="3789696"/>
            <a:ext cx="1782860" cy="338554"/>
          </a:xfrm>
          <a:prstGeom prst="rect">
            <a:avLst/>
          </a:prstGeom>
        </p:spPr>
        <p:txBody>
          <a:bodyPr wrap="none">
            <a:spAutoFit/>
          </a:bodyPr>
          <a:lstStyle/>
          <a:p>
            <a:r>
              <a:rPr lang="fr-FR" sz="1600" b="1" dirty="0" smtClean="0">
                <a:solidFill>
                  <a:srgbClr val="00B050"/>
                </a:solidFill>
                <a:latin typeface="Source Sans Pro"/>
              </a:rPr>
              <a:t>Global </a:t>
            </a:r>
            <a:r>
              <a:rPr lang="fr-FR" sz="1600" b="1" dirty="0" err="1" smtClean="0">
                <a:solidFill>
                  <a:srgbClr val="00B050"/>
                </a:solidFill>
                <a:latin typeface="Source Sans Pro"/>
              </a:rPr>
              <a:t>explainer</a:t>
            </a:r>
            <a:endParaRPr lang="en-US" sz="1600" b="1" dirty="0">
              <a:solidFill>
                <a:srgbClr val="00B050"/>
              </a:solidFill>
              <a:latin typeface="Source Sans Pro"/>
            </a:endParaRPr>
          </a:p>
        </p:txBody>
      </p:sp>
      <p:sp>
        <p:nvSpPr>
          <p:cNvPr id="16" name="ZoneTexte 15"/>
          <p:cNvSpPr txBox="1"/>
          <p:nvPr/>
        </p:nvSpPr>
        <p:spPr>
          <a:xfrm>
            <a:off x="8520414" y="519253"/>
            <a:ext cx="2999805" cy="307777"/>
          </a:xfrm>
          <a:prstGeom prst="rect">
            <a:avLst/>
          </a:prstGeom>
          <a:noFill/>
        </p:spPr>
        <p:txBody>
          <a:bodyPr wrap="square" rtlCol="0">
            <a:spAutoFit/>
          </a:bodyPr>
          <a:lstStyle/>
          <a:p>
            <a:r>
              <a:rPr lang="fr-FR" sz="1400" b="1" dirty="0" err="1" smtClean="0"/>
              <a:t>Provide</a:t>
            </a:r>
            <a:r>
              <a:rPr lang="fr-FR" sz="1400" b="1" dirty="0" smtClean="0"/>
              <a:t> </a:t>
            </a:r>
            <a:r>
              <a:rPr lang="fr-FR" sz="1400" b="1" dirty="0" err="1" smtClean="0"/>
              <a:t>features</a:t>
            </a:r>
            <a:r>
              <a:rPr lang="fr-FR" sz="1400" b="1" dirty="0" smtClean="0"/>
              <a:t> to </a:t>
            </a:r>
            <a:r>
              <a:rPr lang="fr-FR" sz="1400" b="1" dirty="0" err="1" smtClean="0"/>
              <a:t>shuffle</a:t>
            </a:r>
            <a:r>
              <a:rPr lang="fr-FR" sz="1400" b="1" dirty="0" smtClean="0"/>
              <a:t>!!</a:t>
            </a:r>
            <a:endParaRPr lang="fr-FR" sz="1400" b="1" dirty="0"/>
          </a:p>
        </p:txBody>
      </p:sp>
      <p:pic>
        <p:nvPicPr>
          <p:cNvPr id="6" name="Image 5"/>
          <p:cNvPicPr>
            <a:picLocks noChangeAspect="1"/>
          </p:cNvPicPr>
          <p:nvPr/>
        </p:nvPicPr>
        <p:blipFill>
          <a:blip r:embed="rId2"/>
          <a:stretch>
            <a:fillRect/>
          </a:stretch>
        </p:blipFill>
        <p:spPr>
          <a:xfrm>
            <a:off x="3014964" y="1391116"/>
            <a:ext cx="5505450" cy="1019175"/>
          </a:xfrm>
          <a:prstGeom prst="rect">
            <a:avLst/>
          </a:prstGeom>
        </p:spPr>
      </p:pic>
      <p:sp>
        <p:nvSpPr>
          <p:cNvPr id="19" name="Rectangle 18"/>
          <p:cNvSpPr/>
          <p:nvPr/>
        </p:nvSpPr>
        <p:spPr>
          <a:xfrm>
            <a:off x="5092505" y="1945998"/>
            <a:ext cx="3356822" cy="1804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avec flèche 19"/>
          <p:cNvCxnSpPr/>
          <p:nvPr/>
        </p:nvCxnSpPr>
        <p:spPr>
          <a:xfrm flipV="1">
            <a:off x="7891227" y="938952"/>
            <a:ext cx="629187" cy="9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 14"/>
          <p:cNvPicPr>
            <a:picLocks noChangeAspect="1"/>
          </p:cNvPicPr>
          <p:nvPr/>
        </p:nvPicPr>
        <p:blipFill>
          <a:blip r:embed="rId3"/>
          <a:stretch>
            <a:fillRect/>
          </a:stretch>
        </p:blipFill>
        <p:spPr>
          <a:xfrm>
            <a:off x="150788" y="4277710"/>
            <a:ext cx="5391150" cy="866775"/>
          </a:xfrm>
          <a:prstGeom prst="rect">
            <a:avLst/>
          </a:prstGeom>
        </p:spPr>
      </p:pic>
      <p:sp>
        <p:nvSpPr>
          <p:cNvPr id="21" name="Rectangle 20"/>
          <p:cNvSpPr/>
          <p:nvPr/>
        </p:nvSpPr>
        <p:spPr>
          <a:xfrm>
            <a:off x="674916" y="5733340"/>
            <a:ext cx="6096000" cy="707886"/>
          </a:xfrm>
          <a:prstGeom prst="rect">
            <a:avLst/>
          </a:prstGeom>
        </p:spPr>
        <p:txBody>
          <a:bodyPr>
            <a:spAutoFit/>
          </a:bodyPr>
          <a:lstStyle/>
          <a:p>
            <a:r>
              <a:rPr lang="en-US" sz="2000" b="1" dirty="0">
                <a:solidFill>
                  <a:srgbClr val="FF0000"/>
                </a:solidFill>
                <a:latin typeface="Source Sans Pro"/>
              </a:rPr>
              <a:t>The </a:t>
            </a:r>
            <a:r>
              <a:rPr lang="en-US" sz="2000" b="1" dirty="0" err="1">
                <a:solidFill>
                  <a:srgbClr val="FF0000"/>
                </a:solidFill>
                <a:latin typeface="Source Sans Pro"/>
              </a:rPr>
              <a:t>PFIExplainer</a:t>
            </a:r>
            <a:r>
              <a:rPr lang="en-US" sz="2000" b="1" dirty="0">
                <a:solidFill>
                  <a:srgbClr val="FF0000"/>
                </a:solidFill>
                <a:latin typeface="Source Sans Pro"/>
              </a:rPr>
              <a:t> doesn't support local feature importance </a:t>
            </a:r>
            <a:r>
              <a:rPr lang="en-US" sz="2000" b="1" dirty="0" smtClean="0">
                <a:solidFill>
                  <a:srgbClr val="FF0000"/>
                </a:solidFill>
                <a:latin typeface="Source Sans Pro"/>
              </a:rPr>
              <a:t>explanations!!!</a:t>
            </a:r>
            <a:endParaRPr lang="fr-FR" sz="2000" b="1" dirty="0">
              <a:solidFill>
                <a:srgbClr val="FF0000"/>
              </a:solidFill>
            </a:endParaRPr>
          </a:p>
        </p:txBody>
      </p:sp>
      <p:sp>
        <p:nvSpPr>
          <p:cNvPr id="22" name="Rectangle 21"/>
          <p:cNvSpPr/>
          <p:nvPr/>
        </p:nvSpPr>
        <p:spPr>
          <a:xfrm>
            <a:off x="6119445" y="4277710"/>
            <a:ext cx="6096000" cy="646331"/>
          </a:xfrm>
          <a:prstGeom prst="rect">
            <a:avLst/>
          </a:prstGeom>
        </p:spPr>
        <p:txBody>
          <a:bodyPr>
            <a:spAutoFit/>
          </a:bodyPr>
          <a:lstStyle/>
          <a:p>
            <a:r>
              <a:rPr lang="en-US" dirty="0">
                <a:solidFill>
                  <a:srgbClr val="1F1F1F"/>
                </a:solidFill>
                <a:latin typeface="Source Sans Pro"/>
              </a:rPr>
              <a:t>The </a:t>
            </a:r>
            <a:r>
              <a:rPr lang="en-US" dirty="0" err="1">
                <a:solidFill>
                  <a:srgbClr val="1F1F1F"/>
                </a:solidFill>
                <a:latin typeface="Source Sans Pro"/>
              </a:rPr>
              <a:t>PFIExplainer</a:t>
            </a:r>
            <a:r>
              <a:rPr lang="en-US" dirty="0">
                <a:solidFill>
                  <a:srgbClr val="1F1F1F"/>
                </a:solidFill>
                <a:latin typeface="Source Sans Pro"/>
              </a:rPr>
              <a:t> requires the actual labels that correspond to the test </a:t>
            </a:r>
            <a:r>
              <a:rPr lang="en-US" dirty="0" smtClean="0">
                <a:solidFill>
                  <a:srgbClr val="1F1F1F"/>
                </a:solidFill>
                <a:latin typeface="Source Sans Pro"/>
              </a:rPr>
              <a:t>features</a:t>
            </a:r>
            <a:endParaRPr lang="en-US" b="0" i="0" dirty="0">
              <a:effectLst/>
              <a:latin typeface="OpenSans"/>
            </a:endParaRPr>
          </a:p>
        </p:txBody>
      </p:sp>
      <p:sp>
        <p:nvSpPr>
          <p:cNvPr id="23" name="Flèche droite 22"/>
          <p:cNvSpPr/>
          <p:nvPr/>
        </p:nvSpPr>
        <p:spPr>
          <a:xfrm>
            <a:off x="5541938" y="4494079"/>
            <a:ext cx="577507" cy="21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41558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smtClean="0">
                <a:solidFill>
                  <a:srgbClr val="FF0000"/>
                </a:solidFill>
              </a:rPr>
              <a:t>Use model </a:t>
            </a:r>
            <a:r>
              <a:rPr lang="fr-FR" sz="3200" b="1" dirty="0" err="1" smtClean="0">
                <a:solidFill>
                  <a:srgbClr val="FF0000"/>
                </a:solidFill>
              </a:rPr>
              <a:t>explainers</a:t>
            </a:r>
            <a:endParaRPr lang="fr-FR" dirty="0"/>
          </a:p>
        </p:txBody>
      </p:sp>
      <p:pic>
        <p:nvPicPr>
          <p:cNvPr id="6" name="Image 5"/>
          <p:cNvPicPr>
            <a:picLocks noChangeAspect="1"/>
          </p:cNvPicPr>
          <p:nvPr/>
        </p:nvPicPr>
        <p:blipFill>
          <a:blip r:embed="rId2"/>
          <a:stretch>
            <a:fillRect/>
          </a:stretch>
        </p:blipFill>
        <p:spPr>
          <a:xfrm>
            <a:off x="1207478" y="996462"/>
            <a:ext cx="9884756" cy="4841630"/>
          </a:xfrm>
          <a:prstGeom prst="rect">
            <a:avLst/>
          </a:prstGeom>
        </p:spPr>
      </p:pic>
      <p:sp>
        <p:nvSpPr>
          <p:cNvPr id="7" name="Rectangle 6"/>
          <p:cNvSpPr/>
          <p:nvPr/>
        </p:nvSpPr>
        <p:spPr>
          <a:xfrm>
            <a:off x="328245" y="811796"/>
            <a:ext cx="10656277" cy="369332"/>
          </a:xfrm>
          <a:prstGeom prst="rect">
            <a:avLst/>
          </a:prstGeom>
        </p:spPr>
        <p:txBody>
          <a:bodyPr wrap="square">
            <a:spAutoFit/>
          </a:bodyPr>
          <a:lstStyle/>
          <a:p>
            <a:r>
              <a:rPr lang="fr-FR" dirty="0">
                <a:hlinkClick r:id="rId3"/>
              </a:rPr>
              <a:t>https://medium.com/microsoftazure/automated-and-interpretable-machine-learning-d07975741298</a:t>
            </a:r>
            <a:endParaRPr lang="fr-FR" dirty="0"/>
          </a:p>
        </p:txBody>
      </p:sp>
    </p:spTree>
    <p:extLst>
      <p:ext uri="{BB962C8B-B14F-4D97-AF65-F5344CB8AC3E}">
        <p14:creationId xmlns:p14="http://schemas.microsoft.com/office/powerpoint/2010/main" val="1502190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smtClean="0">
                <a:solidFill>
                  <a:srgbClr val="FF0000"/>
                </a:solidFill>
              </a:rPr>
              <a:t>Use model </a:t>
            </a:r>
            <a:r>
              <a:rPr lang="fr-FR" sz="3200" b="1" dirty="0" err="1" smtClean="0">
                <a:solidFill>
                  <a:srgbClr val="FF0000"/>
                </a:solidFill>
              </a:rPr>
              <a:t>explainers</a:t>
            </a:r>
            <a:endParaRPr lang="fr-FR" dirty="0"/>
          </a:p>
        </p:txBody>
      </p:sp>
      <p:sp>
        <p:nvSpPr>
          <p:cNvPr id="10" name="Rectangle 9"/>
          <p:cNvSpPr/>
          <p:nvPr/>
        </p:nvSpPr>
        <p:spPr>
          <a:xfrm>
            <a:off x="0" y="1359739"/>
            <a:ext cx="7146388" cy="646331"/>
          </a:xfrm>
          <a:prstGeom prst="rect">
            <a:avLst/>
          </a:prstGeom>
        </p:spPr>
        <p:txBody>
          <a:bodyPr wrap="square">
            <a:spAutoFit/>
          </a:bodyPr>
          <a:lstStyle/>
          <a:p>
            <a:r>
              <a:rPr lang="en-US" b="1" dirty="0" smtClean="0">
                <a:solidFill>
                  <a:schemeClr val="accent1">
                    <a:lumMod val="50000"/>
                  </a:schemeClr>
                </a:solidFill>
                <a:latin typeface="Source Sans Pro"/>
              </a:rPr>
              <a:t> </a:t>
            </a:r>
            <a:r>
              <a:rPr lang="fr-FR" b="1" dirty="0" smtClean="0">
                <a:solidFill>
                  <a:schemeClr val="accent1">
                    <a:lumMod val="50000"/>
                  </a:schemeClr>
                </a:solidFill>
                <a:latin typeface="Source Sans Pro"/>
              </a:rPr>
              <a:t>Tab </a:t>
            </a:r>
            <a:r>
              <a:rPr lang="fr-FR" b="1" dirty="0" err="1" smtClean="0">
                <a:solidFill>
                  <a:schemeClr val="accent1">
                    <a:lumMod val="50000"/>
                  </a:schemeClr>
                </a:solidFill>
                <a:latin typeface="Source Sans Pro"/>
              </a:rPr>
              <a:t>Explainer</a:t>
            </a:r>
            <a:r>
              <a:rPr lang="fr-FR" b="1" dirty="0" smtClean="0">
                <a:solidFill>
                  <a:schemeClr val="accent1">
                    <a:lumMod val="50000"/>
                  </a:schemeClr>
                </a:solidFill>
                <a:latin typeface="Source Sans Pro"/>
              </a:rPr>
              <a:t>  for an </a:t>
            </a:r>
            <a:r>
              <a:rPr lang="fr-FR" b="1" dirty="0" err="1" smtClean="0">
                <a:solidFill>
                  <a:schemeClr val="accent1">
                    <a:lumMod val="50000"/>
                  </a:schemeClr>
                </a:solidFill>
                <a:latin typeface="Source Sans Pro"/>
              </a:rPr>
              <a:t>experiment</a:t>
            </a:r>
            <a:r>
              <a:rPr lang="fr-FR" b="1" dirty="0" smtClean="0">
                <a:solidFill>
                  <a:schemeClr val="accent1">
                    <a:lumMod val="50000"/>
                  </a:schemeClr>
                </a:solidFill>
                <a:latin typeface="Source Sans Pro"/>
              </a:rPr>
              <a:t> </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pic>
        <p:nvPicPr>
          <p:cNvPr id="2" name="Image 1"/>
          <p:cNvPicPr>
            <a:picLocks noChangeAspect="1"/>
          </p:cNvPicPr>
          <p:nvPr/>
        </p:nvPicPr>
        <p:blipFill>
          <a:blip r:embed="rId2"/>
          <a:stretch>
            <a:fillRect/>
          </a:stretch>
        </p:blipFill>
        <p:spPr>
          <a:xfrm>
            <a:off x="1205956" y="2006070"/>
            <a:ext cx="7915422" cy="2850869"/>
          </a:xfrm>
          <a:prstGeom prst="rect">
            <a:avLst/>
          </a:prstGeom>
        </p:spPr>
      </p:pic>
      <p:pic>
        <p:nvPicPr>
          <p:cNvPr id="3" name="Image 2"/>
          <p:cNvPicPr>
            <a:picLocks noChangeAspect="1"/>
          </p:cNvPicPr>
          <p:nvPr/>
        </p:nvPicPr>
        <p:blipFill>
          <a:blip r:embed="rId3"/>
          <a:stretch>
            <a:fillRect/>
          </a:stretch>
        </p:blipFill>
        <p:spPr>
          <a:xfrm>
            <a:off x="1317088" y="5326405"/>
            <a:ext cx="6578880" cy="1432741"/>
          </a:xfrm>
          <a:prstGeom prst="rect">
            <a:avLst/>
          </a:prstGeom>
        </p:spPr>
      </p:pic>
    </p:spTree>
    <p:extLst>
      <p:ext uri="{BB962C8B-B14F-4D97-AF65-F5344CB8AC3E}">
        <p14:creationId xmlns:p14="http://schemas.microsoft.com/office/powerpoint/2010/main" val="1351428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Detect</a:t>
            </a:r>
            <a:r>
              <a:rPr lang="fr-FR" sz="3200" b="1" dirty="0">
                <a:solidFill>
                  <a:srgbClr val="FF0000"/>
                </a:solidFill>
              </a:rPr>
              <a:t> </a:t>
            </a:r>
            <a:r>
              <a:rPr lang="fr-FR" sz="3200" b="1" dirty="0" smtClean="0">
                <a:solidFill>
                  <a:srgbClr val="FF0000"/>
                </a:solidFill>
              </a:rPr>
              <a:t>and </a:t>
            </a:r>
            <a:r>
              <a:rPr lang="fr-FR" sz="3200" b="1" dirty="0" err="1" smtClean="0">
                <a:solidFill>
                  <a:srgbClr val="FF0000"/>
                </a:solidFill>
              </a:rPr>
              <a:t>mitigate</a:t>
            </a:r>
            <a:r>
              <a:rPr lang="fr-FR" sz="3200" b="1" dirty="0" smtClean="0">
                <a:solidFill>
                  <a:srgbClr val="FF0000"/>
                </a:solidFill>
              </a:rPr>
              <a:t> </a:t>
            </a:r>
            <a:r>
              <a:rPr lang="fr-FR" sz="3200" b="1" dirty="0" err="1" smtClean="0">
                <a:solidFill>
                  <a:srgbClr val="FF0000"/>
                </a:solidFill>
              </a:rPr>
              <a:t>unfairness</a:t>
            </a:r>
            <a:r>
              <a:rPr lang="fr-FR" sz="3200" b="1" dirty="0" smtClean="0">
                <a:solidFill>
                  <a:srgbClr val="FF0000"/>
                </a:solidFill>
              </a:rPr>
              <a:t> </a:t>
            </a:r>
            <a:endParaRPr lang="fr-FR" dirty="0"/>
          </a:p>
        </p:txBody>
      </p:sp>
      <p:sp>
        <p:nvSpPr>
          <p:cNvPr id="10" name="Rectangle 9"/>
          <p:cNvSpPr/>
          <p:nvPr/>
        </p:nvSpPr>
        <p:spPr>
          <a:xfrm>
            <a:off x="0" y="1064317"/>
            <a:ext cx="7146388" cy="646331"/>
          </a:xfrm>
          <a:prstGeom prst="rect">
            <a:avLst/>
          </a:prstGeom>
        </p:spPr>
        <p:txBody>
          <a:bodyPr wrap="square">
            <a:spAutoFit/>
          </a:bodyPr>
          <a:lstStyle/>
          <a:p>
            <a:r>
              <a:rPr lang="en-US" b="1" dirty="0" smtClean="0">
                <a:solidFill>
                  <a:schemeClr val="accent1">
                    <a:lumMod val="50000"/>
                  </a:schemeClr>
                </a:solidFill>
                <a:latin typeface="Source Sans Pro"/>
              </a:rPr>
              <a:t> </a:t>
            </a:r>
            <a:r>
              <a:rPr lang="fr-FR" b="1" dirty="0" smtClean="0">
                <a:solidFill>
                  <a:schemeClr val="accent1">
                    <a:lumMod val="50000"/>
                  </a:schemeClr>
                </a:solidFill>
                <a:latin typeface="Source Sans Pro"/>
              </a:rPr>
              <a:t>Analyse </a:t>
            </a:r>
            <a:r>
              <a:rPr lang="fr-FR" b="1" dirty="0" err="1" smtClean="0">
                <a:solidFill>
                  <a:schemeClr val="accent1">
                    <a:lumMod val="50000"/>
                  </a:schemeClr>
                </a:solidFill>
                <a:latin typeface="Source Sans Pro"/>
              </a:rPr>
              <a:t>unfairness</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with</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Fairlearn</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pic>
        <p:nvPicPr>
          <p:cNvPr id="3" name="Image 2"/>
          <p:cNvPicPr>
            <a:picLocks noChangeAspect="1"/>
          </p:cNvPicPr>
          <p:nvPr/>
        </p:nvPicPr>
        <p:blipFill>
          <a:blip r:embed="rId2"/>
          <a:stretch>
            <a:fillRect/>
          </a:stretch>
        </p:blipFill>
        <p:spPr>
          <a:xfrm>
            <a:off x="7301133" y="2518117"/>
            <a:ext cx="4423000" cy="3390312"/>
          </a:xfrm>
          <a:prstGeom prst="rect">
            <a:avLst/>
          </a:prstGeom>
        </p:spPr>
      </p:pic>
      <p:sp>
        <p:nvSpPr>
          <p:cNvPr id="5" name="Rectangle 4"/>
          <p:cNvSpPr/>
          <p:nvPr/>
        </p:nvSpPr>
        <p:spPr>
          <a:xfrm>
            <a:off x="178191" y="1663616"/>
            <a:ext cx="11174437" cy="646331"/>
          </a:xfrm>
          <a:prstGeom prst="rect">
            <a:avLst/>
          </a:prstGeom>
        </p:spPr>
        <p:txBody>
          <a:bodyPr wrap="square">
            <a:spAutoFit/>
          </a:bodyPr>
          <a:lstStyle/>
          <a:p>
            <a:pPr marL="285750" indent="-285750">
              <a:buFont typeface="Arial" panose="020B0604020202020204" pitchFamily="34" charset="0"/>
              <a:buChar char="•"/>
            </a:pPr>
            <a:r>
              <a:rPr lang="en-US" dirty="0" err="1">
                <a:solidFill>
                  <a:srgbClr val="1F1F1F"/>
                </a:solidFill>
                <a:latin typeface="Source Sans Pro"/>
              </a:rPr>
              <a:t>Fairlearn</a:t>
            </a:r>
            <a:r>
              <a:rPr lang="en-US" dirty="0">
                <a:solidFill>
                  <a:srgbClr val="1F1F1F"/>
                </a:solidFill>
                <a:latin typeface="Source Sans Pro"/>
              </a:rPr>
              <a:t> is a Python package that you can use to analyze models and </a:t>
            </a:r>
            <a:r>
              <a:rPr lang="en-US" dirty="0" smtClean="0">
                <a:solidFill>
                  <a:srgbClr val="1F1F1F"/>
                </a:solidFill>
                <a:latin typeface="Source Sans Pro"/>
              </a:rPr>
              <a:t>evaluate </a:t>
            </a:r>
            <a:r>
              <a:rPr lang="en-US" dirty="0">
                <a:solidFill>
                  <a:srgbClr val="1F1F1F"/>
                </a:solidFill>
                <a:latin typeface="Source Sans Pro"/>
              </a:rPr>
              <a:t>disparity between predictions and prediction performance for one or </a:t>
            </a:r>
            <a:r>
              <a:rPr lang="en-US" dirty="0" smtClean="0">
                <a:solidFill>
                  <a:srgbClr val="1F1F1F"/>
                </a:solidFill>
                <a:latin typeface="Source Sans Pro"/>
              </a:rPr>
              <a:t>more </a:t>
            </a:r>
            <a:r>
              <a:rPr lang="en-US" dirty="0">
                <a:solidFill>
                  <a:srgbClr val="1F1F1F"/>
                </a:solidFill>
                <a:latin typeface="Source Sans Pro"/>
              </a:rPr>
              <a:t>sensitive features</a:t>
            </a:r>
            <a:endParaRPr lang="en-US" b="0" i="0" dirty="0">
              <a:effectLst/>
              <a:latin typeface="OpenSans"/>
            </a:endParaRPr>
          </a:p>
        </p:txBody>
      </p:sp>
      <p:sp>
        <p:nvSpPr>
          <p:cNvPr id="6" name="Rectangle 5"/>
          <p:cNvSpPr/>
          <p:nvPr/>
        </p:nvSpPr>
        <p:spPr>
          <a:xfrm>
            <a:off x="178191" y="3156748"/>
            <a:ext cx="6968197"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1F1F1F"/>
                </a:solidFill>
                <a:latin typeface="Source Sans Pro"/>
              </a:rPr>
              <a:t>For a binary classification model, you might start by comparing the selection </a:t>
            </a:r>
            <a:r>
              <a:rPr lang="en-US" dirty="0" smtClean="0">
                <a:solidFill>
                  <a:srgbClr val="1F1F1F"/>
                </a:solidFill>
                <a:latin typeface="Source Sans Pro"/>
              </a:rPr>
              <a:t>rate</a:t>
            </a:r>
            <a:r>
              <a:rPr lang="en-US" dirty="0">
                <a:solidFill>
                  <a:srgbClr val="1F1F1F"/>
                </a:solidFill>
                <a:latin typeface="Source Sans Pro"/>
              </a:rPr>
              <a:t>, the number of positive predictions for </a:t>
            </a:r>
            <a:r>
              <a:rPr lang="en-US" dirty="0" smtClean="0">
                <a:solidFill>
                  <a:srgbClr val="1F1F1F"/>
                </a:solidFill>
                <a:latin typeface="Source Sans Pro"/>
              </a:rPr>
              <a:t>each </a:t>
            </a:r>
            <a:r>
              <a:rPr lang="en-US" dirty="0">
                <a:solidFill>
                  <a:srgbClr val="1F1F1F"/>
                </a:solidFill>
                <a:latin typeface="Source Sans Pro"/>
              </a:rPr>
              <a:t>group by using the selection rate function. </a:t>
            </a:r>
            <a:endParaRPr lang="en-US" dirty="0">
              <a:latin typeface="OpenSans"/>
            </a:endParaRPr>
          </a:p>
          <a:p>
            <a:pPr marL="285750" indent="-285750">
              <a:buFont typeface="Arial" panose="020B0604020202020204" pitchFamily="34" charset="0"/>
              <a:buChar char="•"/>
            </a:pPr>
            <a:r>
              <a:rPr lang="en-US" dirty="0">
                <a:solidFill>
                  <a:srgbClr val="1F1F1F"/>
                </a:solidFill>
                <a:latin typeface="Source Sans Pro"/>
              </a:rPr>
              <a:t>This function returns the overall selection rate for the test data set</a:t>
            </a:r>
            <a:endParaRPr lang="en-US" b="0" i="0" dirty="0">
              <a:effectLst/>
              <a:latin typeface="OpenSans"/>
            </a:endParaRPr>
          </a:p>
        </p:txBody>
      </p:sp>
      <p:pic>
        <p:nvPicPr>
          <p:cNvPr id="7" name="Image 6"/>
          <p:cNvPicPr>
            <a:picLocks noChangeAspect="1"/>
          </p:cNvPicPr>
          <p:nvPr/>
        </p:nvPicPr>
        <p:blipFill>
          <a:blip r:embed="rId3"/>
          <a:stretch>
            <a:fillRect/>
          </a:stretch>
        </p:blipFill>
        <p:spPr>
          <a:xfrm>
            <a:off x="2181664" y="4984504"/>
            <a:ext cx="2286000" cy="1847850"/>
          </a:xfrm>
          <a:prstGeom prst="rect">
            <a:avLst/>
          </a:prstGeom>
        </p:spPr>
      </p:pic>
      <p:sp>
        <p:nvSpPr>
          <p:cNvPr id="8" name="Flèche vers le bas 7"/>
          <p:cNvSpPr/>
          <p:nvPr/>
        </p:nvSpPr>
        <p:spPr>
          <a:xfrm>
            <a:off x="3038622" y="4360985"/>
            <a:ext cx="225083" cy="5345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42991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Detect</a:t>
            </a:r>
            <a:r>
              <a:rPr lang="fr-FR" sz="3200" b="1" dirty="0">
                <a:solidFill>
                  <a:srgbClr val="FF0000"/>
                </a:solidFill>
              </a:rPr>
              <a:t> </a:t>
            </a:r>
            <a:r>
              <a:rPr lang="fr-FR" sz="3200" b="1" dirty="0" smtClean="0">
                <a:solidFill>
                  <a:srgbClr val="FF0000"/>
                </a:solidFill>
              </a:rPr>
              <a:t>and </a:t>
            </a:r>
            <a:r>
              <a:rPr lang="fr-FR" sz="3200" b="1" dirty="0" err="1" smtClean="0">
                <a:solidFill>
                  <a:srgbClr val="FF0000"/>
                </a:solidFill>
              </a:rPr>
              <a:t>mitigate</a:t>
            </a:r>
            <a:r>
              <a:rPr lang="fr-FR" sz="3200" b="1" dirty="0" smtClean="0">
                <a:solidFill>
                  <a:srgbClr val="FF0000"/>
                </a:solidFill>
              </a:rPr>
              <a:t> </a:t>
            </a:r>
            <a:r>
              <a:rPr lang="fr-FR" sz="3200" b="1" dirty="0" err="1" smtClean="0">
                <a:solidFill>
                  <a:srgbClr val="FF0000"/>
                </a:solidFill>
              </a:rPr>
              <a:t>unfairness</a:t>
            </a:r>
            <a:r>
              <a:rPr lang="fr-FR" sz="3200" b="1" dirty="0" smtClean="0">
                <a:solidFill>
                  <a:srgbClr val="FF0000"/>
                </a:solidFill>
              </a:rPr>
              <a:t> </a:t>
            </a:r>
            <a:endParaRPr lang="fr-FR" dirty="0"/>
          </a:p>
        </p:txBody>
      </p:sp>
      <p:sp>
        <p:nvSpPr>
          <p:cNvPr id="10" name="Rectangle 9"/>
          <p:cNvSpPr/>
          <p:nvPr/>
        </p:nvSpPr>
        <p:spPr>
          <a:xfrm>
            <a:off x="0" y="1064317"/>
            <a:ext cx="7146388" cy="646331"/>
          </a:xfrm>
          <a:prstGeom prst="rect">
            <a:avLst/>
          </a:prstGeom>
        </p:spPr>
        <p:txBody>
          <a:bodyPr wrap="square">
            <a:spAutoFit/>
          </a:bodyPr>
          <a:lstStyle/>
          <a:p>
            <a:r>
              <a:rPr lang="en-US"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Mitigating</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unfairness</a:t>
            </a:r>
            <a:r>
              <a:rPr lang="fr-FR" b="1" dirty="0" smtClean="0">
                <a:solidFill>
                  <a:schemeClr val="accent1">
                    <a:lumMod val="50000"/>
                  </a:schemeClr>
                </a:solidFill>
                <a:latin typeface="Source Sans Pro"/>
              </a:rPr>
              <a:t> in </a:t>
            </a:r>
            <a:r>
              <a:rPr lang="fr-FR" b="1" dirty="0" err="1" smtClean="0">
                <a:solidFill>
                  <a:schemeClr val="accent1">
                    <a:lumMod val="50000"/>
                  </a:schemeClr>
                </a:solidFill>
                <a:latin typeface="Source Sans Pro"/>
              </a:rPr>
              <a:t>models</a:t>
            </a:r>
            <a:endParaRPr lang="en-US" b="1" dirty="0">
              <a:solidFill>
                <a:schemeClr val="accent1">
                  <a:lumMod val="50000"/>
                </a:schemeClr>
              </a:solidFill>
              <a:latin typeface="Source Sans Pro"/>
            </a:endParaRPr>
          </a:p>
          <a:p>
            <a:endParaRPr lang="en-US" b="1" dirty="0">
              <a:solidFill>
                <a:schemeClr val="accent1">
                  <a:lumMod val="50000"/>
                </a:schemeClr>
              </a:solidFill>
              <a:latin typeface="Source Sans Pro"/>
            </a:endParaRPr>
          </a:p>
        </p:txBody>
      </p:sp>
      <p:sp>
        <p:nvSpPr>
          <p:cNvPr id="2" name="Rectangle 1"/>
          <p:cNvSpPr/>
          <p:nvPr/>
        </p:nvSpPr>
        <p:spPr>
          <a:xfrm>
            <a:off x="342313" y="3380827"/>
            <a:ext cx="10668002" cy="2062103"/>
          </a:xfrm>
          <a:prstGeom prst="rect">
            <a:avLst/>
          </a:prstGeom>
        </p:spPr>
        <p:txBody>
          <a:bodyPr wrap="square">
            <a:spAutoFit/>
          </a:bodyPr>
          <a:lstStyle/>
          <a:p>
            <a:pPr marL="285750" indent="-285750">
              <a:buFont typeface="Arial" panose="020B0604020202020204" pitchFamily="34" charset="0"/>
              <a:buChar char="•"/>
            </a:pPr>
            <a:r>
              <a:rPr lang="en-US" sz="1600" dirty="0" err="1" smtClean="0">
                <a:solidFill>
                  <a:srgbClr val="1F1F1F"/>
                </a:solidFill>
                <a:latin typeface="Source Sans Pro"/>
              </a:rPr>
              <a:t>Exponentiated</a:t>
            </a:r>
            <a:r>
              <a:rPr lang="en-US" sz="1600" dirty="0" smtClean="0">
                <a:solidFill>
                  <a:srgbClr val="1F1F1F"/>
                </a:solidFill>
                <a:latin typeface="Source Sans Pro"/>
              </a:rPr>
              <a:t> </a:t>
            </a:r>
            <a:r>
              <a:rPr lang="en-US" sz="1600" dirty="0">
                <a:solidFill>
                  <a:srgbClr val="1F1F1F"/>
                </a:solidFill>
                <a:latin typeface="Source Sans Pro"/>
              </a:rPr>
              <a:t>gradient, which is a reduction technique that applies a cost </a:t>
            </a:r>
            <a:r>
              <a:rPr lang="en-US" sz="1600" dirty="0" smtClean="0">
                <a:solidFill>
                  <a:srgbClr val="1F1F1F"/>
                </a:solidFill>
                <a:latin typeface="Source Sans Pro"/>
              </a:rPr>
              <a:t>minimization </a:t>
            </a:r>
            <a:r>
              <a:rPr lang="en-US" sz="1600" dirty="0">
                <a:solidFill>
                  <a:srgbClr val="1F1F1F"/>
                </a:solidFill>
                <a:latin typeface="Source Sans Pro"/>
              </a:rPr>
              <a:t>approach to learning the optimal trade off of overall </a:t>
            </a:r>
            <a:r>
              <a:rPr lang="en-US" sz="1600" dirty="0" smtClean="0">
                <a:solidFill>
                  <a:srgbClr val="1F1F1F"/>
                </a:solidFill>
                <a:latin typeface="Source Sans Pro"/>
              </a:rPr>
              <a:t>predictive </a:t>
            </a:r>
            <a:r>
              <a:rPr lang="en-US" sz="1600" dirty="0">
                <a:solidFill>
                  <a:srgbClr val="1F1F1F"/>
                </a:solidFill>
                <a:latin typeface="Source Sans Pro"/>
              </a:rPr>
              <a:t>performance and fairness disparity. </a:t>
            </a:r>
          </a:p>
          <a:p>
            <a:endParaRPr lang="en-US" sz="1600" dirty="0">
              <a:latin typeface="OpenSans"/>
            </a:endParaRPr>
          </a:p>
          <a:p>
            <a:pPr marL="285750" indent="-285750">
              <a:buFont typeface="Arial" panose="020B0604020202020204" pitchFamily="34" charset="0"/>
              <a:buChar char="•"/>
            </a:pPr>
            <a:r>
              <a:rPr lang="en-US" sz="1600" dirty="0">
                <a:solidFill>
                  <a:srgbClr val="1F1F1F"/>
                </a:solidFill>
                <a:latin typeface="Source Sans Pro"/>
              </a:rPr>
              <a:t>Grid search, which is a simplified version of the </a:t>
            </a:r>
            <a:r>
              <a:rPr lang="en-US" sz="1600" dirty="0" err="1">
                <a:solidFill>
                  <a:srgbClr val="1F1F1F"/>
                </a:solidFill>
                <a:latin typeface="Source Sans Pro"/>
              </a:rPr>
              <a:t>exponentiated</a:t>
            </a:r>
            <a:r>
              <a:rPr lang="en-US" sz="1600" dirty="0">
                <a:solidFill>
                  <a:srgbClr val="1F1F1F"/>
                </a:solidFill>
                <a:latin typeface="Source Sans Pro"/>
              </a:rPr>
              <a:t> gradient algorithm </a:t>
            </a:r>
            <a:r>
              <a:rPr lang="en-US" sz="1600" dirty="0" smtClean="0">
                <a:solidFill>
                  <a:srgbClr val="1F1F1F"/>
                </a:solidFill>
                <a:latin typeface="Source Sans Pro"/>
              </a:rPr>
              <a:t>that </a:t>
            </a:r>
            <a:r>
              <a:rPr lang="en-US" sz="1600" dirty="0">
                <a:solidFill>
                  <a:srgbClr val="1F1F1F"/>
                </a:solidFill>
                <a:latin typeface="Source Sans Pro"/>
              </a:rPr>
              <a:t>works efficiently with small numbers of constraints. </a:t>
            </a:r>
            <a:endParaRPr lang="en-US" sz="1600" dirty="0" smtClean="0">
              <a:solidFill>
                <a:srgbClr val="1F1F1F"/>
              </a:solidFill>
              <a:latin typeface="Source Sans Pro"/>
            </a:endParaRPr>
          </a:p>
          <a:p>
            <a:endParaRPr lang="en-US" sz="1600" dirty="0">
              <a:latin typeface="OpenSans"/>
            </a:endParaRPr>
          </a:p>
          <a:p>
            <a:pPr marL="285750" indent="-285750">
              <a:buFont typeface="Arial" panose="020B0604020202020204" pitchFamily="34" charset="0"/>
              <a:buChar char="•"/>
            </a:pPr>
            <a:r>
              <a:rPr lang="en-US" sz="1600" dirty="0" smtClean="0">
                <a:solidFill>
                  <a:srgbClr val="1F1F1F"/>
                </a:solidFill>
                <a:latin typeface="Source Sans Pro"/>
              </a:rPr>
              <a:t>Threshold </a:t>
            </a:r>
            <a:r>
              <a:rPr lang="en-US" sz="1600" dirty="0">
                <a:solidFill>
                  <a:srgbClr val="1F1F1F"/>
                </a:solidFill>
                <a:latin typeface="Source Sans Pro"/>
              </a:rPr>
              <a:t>optimizer, which is a post processing technique that applies </a:t>
            </a:r>
            <a:r>
              <a:rPr lang="en-US" sz="1600" dirty="0" smtClean="0">
                <a:solidFill>
                  <a:srgbClr val="1F1F1F"/>
                </a:solidFill>
                <a:latin typeface="Source Sans Pro"/>
              </a:rPr>
              <a:t>a </a:t>
            </a:r>
            <a:r>
              <a:rPr lang="en-US" sz="1600" dirty="0">
                <a:solidFill>
                  <a:srgbClr val="1F1F1F"/>
                </a:solidFill>
                <a:latin typeface="Source Sans Pro"/>
              </a:rPr>
              <a:t>constraint to an existing </a:t>
            </a:r>
            <a:r>
              <a:rPr lang="en-US" sz="1600" dirty="0" smtClean="0">
                <a:solidFill>
                  <a:srgbClr val="1F1F1F"/>
                </a:solidFill>
                <a:latin typeface="Source Sans Pro"/>
              </a:rPr>
              <a:t>classifier, transforming </a:t>
            </a:r>
            <a:r>
              <a:rPr lang="en-US" sz="1600" dirty="0">
                <a:solidFill>
                  <a:srgbClr val="1F1F1F"/>
                </a:solidFill>
                <a:latin typeface="Source Sans Pro"/>
              </a:rPr>
              <a:t>the prediction as appropriate</a:t>
            </a:r>
            <a:endParaRPr lang="en-US" sz="1600" b="0" i="0" dirty="0">
              <a:effectLst/>
              <a:latin typeface="OpenSans"/>
            </a:endParaRPr>
          </a:p>
        </p:txBody>
      </p:sp>
      <p:pic>
        <p:nvPicPr>
          <p:cNvPr id="9" name="Image 8"/>
          <p:cNvPicPr>
            <a:picLocks noChangeAspect="1"/>
          </p:cNvPicPr>
          <p:nvPr/>
        </p:nvPicPr>
        <p:blipFill>
          <a:blip r:embed="rId2"/>
          <a:stretch>
            <a:fillRect/>
          </a:stretch>
        </p:blipFill>
        <p:spPr>
          <a:xfrm>
            <a:off x="6665742" y="824279"/>
            <a:ext cx="4572000" cy="2114550"/>
          </a:xfrm>
          <a:prstGeom prst="rect">
            <a:avLst/>
          </a:prstGeom>
        </p:spPr>
      </p:pic>
      <p:sp>
        <p:nvSpPr>
          <p:cNvPr id="11" name="ZoneTexte 10"/>
          <p:cNvSpPr txBox="1"/>
          <p:nvPr/>
        </p:nvSpPr>
        <p:spPr>
          <a:xfrm>
            <a:off x="342313" y="5753686"/>
            <a:ext cx="10489810" cy="1200329"/>
          </a:xfrm>
          <a:prstGeom prst="rect">
            <a:avLst/>
          </a:prstGeom>
          <a:noFill/>
        </p:spPr>
        <p:txBody>
          <a:bodyPr wrap="square" rtlCol="0">
            <a:spAutoFit/>
          </a:bodyPr>
          <a:lstStyle/>
          <a:p>
            <a:r>
              <a:rPr lang="fr-FR" dirty="0" smtClean="0"/>
              <a:t>Note: </a:t>
            </a:r>
            <a:r>
              <a:rPr lang="en-US" dirty="0"/>
              <a:t> </a:t>
            </a:r>
          </a:p>
          <a:p>
            <a:r>
              <a:rPr lang="en-US" b="1" dirty="0">
                <a:solidFill>
                  <a:srgbClr val="00B050"/>
                </a:solidFill>
              </a:rPr>
              <a:t>It is important to note that all three techniques support </a:t>
            </a:r>
            <a:r>
              <a:rPr lang="en-US" b="1" dirty="0" smtClean="0">
                <a:solidFill>
                  <a:srgbClr val="00B050"/>
                </a:solidFill>
              </a:rPr>
              <a:t>binary </a:t>
            </a:r>
            <a:r>
              <a:rPr lang="en-US" b="1" dirty="0">
                <a:solidFill>
                  <a:srgbClr val="00B050"/>
                </a:solidFill>
              </a:rPr>
              <a:t>classification and regression. </a:t>
            </a:r>
          </a:p>
          <a:p>
            <a:r>
              <a:rPr lang="en-US" b="1" dirty="0">
                <a:solidFill>
                  <a:srgbClr val="00B050"/>
                </a:solidFill>
              </a:rPr>
              <a:t>While threshold optimizer only supports the binary classification model</a:t>
            </a:r>
          </a:p>
          <a:p>
            <a:endParaRPr lang="fr-FR" dirty="0"/>
          </a:p>
        </p:txBody>
      </p:sp>
    </p:spTree>
    <p:extLst>
      <p:ext uri="{BB962C8B-B14F-4D97-AF65-F5344CB8AC3E}">
        <p14:creationId xmlns:p14="http://schemas.microsoft.com/office/powerpoint/2010/main" val="57811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Detect</a:t>
            </a:r>
            <a:r>
              <a:rPr lang="fr-FR" sz="3200" b="1" dirty="0">
                <a:solidFill>
                  <a:srgbClr val="FF0000"/>
                </a:solidFill>
              </a:rPr>
              <a:t> </a:t>
            </a:r>
            <a:r>
              <a:rPr lang="fr-FR" sz="3200" b="1" dirty="0" smtClean="0">
                <a:solidFill>
                  <a:srgbClr val="FF0000"/>
                </a:solidFill>
              </a:rPr>
              <a:t>and </a:t>
            </a:r>
            <a:r>
              <a:rPr lang="fr-FR" sz="3200" b="1" dirty="0" err="1" smtClean="0">
                <a:solidFill>
                  <a:srgbClr val="FF0000"/>
                </a:solidFill>
              </a:rPr>
              <a:t>mitigate</a:t>
            </a:r>
            <a:r>
              <a:rPr lang="fr-FR" sz="3200" b="1" dirty="0" smtClean="0">
                <a:solidFill>
                  <a:srgbClr val="FF0000"/>
                </a:solidFill>
              </a:rPr>
              <a:t> </a:t>
            </a:r>
            <a:r>
              <a:rPr lang="fr-FR" sz="3200" b="1" dirty="0" err="1" smtClean="0">
                <a:solidFill>
                  <a:srgbClr val="FF0000"/>
                </a:solidFill>
              </a:rPr>
              <a:t>unfairness</a:t>
            </a:r>
            <a:r>
              <a:rPr lang="fr-FR" sz="3200" b="1" dirty="0" smtClean="0">
                <a:solidFill>
                  <a:srgbClr val="FF0000"/>
                </a:solidFill>
              </a:rPr>
              <a:t> </a:t>
            </a:r>
            <a:endParaRPr lang="fr-FR" dirty="0"/>
          </a:p>
        </p:txBody>
      </p:sp>
      <p:sp>
        <p:nvSpPr>
          <p:cNvPr id="10" name="Rectangle 9"/>
          <p:cNvSpPr/>
          <p:nvPr/>
        </p:nvSpPr>
        <p:spPr>
          <a:xfrm>
            <a:off x="0" y="825166"/>
            <a:ext cx="7146388" cy="369332"/>
          </a:xfrm>
          <a:prstGeom prst="rect">
            <a:avLst/>
          </a:prstGeom>
        </p:spPr>
        <p:txBody>
          <a:bodyPr wrap="square">
            <a:spAutoFit/>
          </a:bodyPr>
          <a:lstStyle/>
          <a:p>
            <a:r>
              <a:rPr lang="en-US"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Mitigating</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unfairness</a:t>
            </a:r>
            <a:r>
              <a:rPr lang="fr-FR" b="1" dirty="0" smtClean="0">
                <a:solidFill>
                  <a:schemeClr val="accent1">
                    <a:lumMod val="50000"/>
                  </a:schemeClr>
                </a:solidFill>
                <a:latin typeface="Source Sans Pro"/>
              </a:rPr>
              <a:t>: types of </a:t>
            </a:r>
            <a:r>
              <a:rPr lang="fr-FR" b="1" dirty="0" err="1" smtClean="0">
                <a:solidFill>
                  <a:schemeClr val="accent1">
                    <a:lumMod val="50000"/>
                  </a:schemeClr>
                </a:solidFill>
                <a:latin typeface="Source Sans Pro"/>
              </a:rPr>
              <a:t>parity</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constraints</a:t>
            </a:r>
            <a:r>
              <a:rPr lang="fr-FR" b="1" dirty="0" smtClean="0">
                <a:solidFill>
                  <a:schemeClr val="accent1">
                    <a:lumMod val="50000"/>
                  </a:schemeClr>
                </a:solidFill>
                <a:latin typeface="Source Sans Pro"/>
              </a:rPr>
              <a:t> </a:t>
            </a:r>
            <a:endParaRPr lang="en-US" b="1" dirty="0">
              <a:solidFill>
                <a:schemeClr val="accent1">
                  <a:lumMod val="50000"/>
                </a:schemeClr>
              </a:solidFill>
              <a:latin typeface="Source Sans Pro"/>
            </a:endParaRPr>
          </a:p>
        </p:txBody>
      </p:sp>
      <p:pic>
        <p:nvPicPr>
          <p:cNvPr id="3" name="Image 2"/>
          <p:cNvPicPr>
            <a:picLocks noChangeAspect="1"/>
          </p:cNvPicPr>
          <p:nvPr/>
        </p:nvPicPr>
        <p:blipFill>
          <a:blip r:embed="rId2"/>
          <a:stretch>
            <a:fillRect/>
          </a:stretch>
        </p:blipFill>
        <p:spPr>
          <a:xfrm>
            <a:off x="3285686" y="2252704"/>
            <a:ext cx="5970856" cy="3641660"/>
          </a:xfrm>
          <a:prstGeom prst="rect">
            <a:avLst/>
          </a:prstGeom>
        </p:spPr>
      </p:pic>
      <p:sp>
        <p:nvSpPr>
          <p:cNvPr id="5" name="Rectangle 4"/>
          <p:cNvSpPr/>
          <p:nvPr/>
        </p:nvSpPr>
        <p:spPr>
          <a:xfrm>
            <a:off x="1567963" y="1988893"/>
            <a:ext cx="2632123" cy="738664"/>
          </a:xfrm>
          <a:prstGeom prst="rect">
            <a:avLst/>
          </a:prstGeom>
        </p:spPr>
        <p:txBody>
          <a:bodyPr wrap="square">
            <a:spAutoFit/>
          </a:bodyPr>
          <a:lstStyle/>
          <a:p>
            <a:r>
              <a:rPr lang="en-US" sz="1400" b="1" dirty="0" smtClean="0">
                <a:solidFill>
                  <a:srgbClr val="1F1F1F"/>
                </a:solidFill>
                <a:latin typeface="Source Sans Pro"/>
              </a:rPr>
              <a:t>minimize disparity in the selection rate across sensitive feature groups</a:t>
            </a:r>
            <a:endParaRPr lang="fr-FR" sz="1400" b="1" dirty="0"/>
          </a:p>
        </p:txBody>
      </p:sp>
      <p:sp>
        <p:nvSpPr>
          <p:cNvPr id="6" name="Rectangle 5"/>
          <p:cNvSpPr/>
          <p:nvPr/>
        </p:nvSpPr>
        <p:spPr>
          <a:xfrm>
            <a:off x="7811086" y="1751467"/>
            <a:ext cx="2890911" cy="738664"/>
          </a:xfrm>
          <a:prstGeom prst="rect">
            <a:avLst/>
          </a:prstGeom>
        </p:spPr>
        <p:txBody>
          <a:bodyPr wrap="square">
            <a:spAutoFit/>
          </a:bodyPr>
          <a:lstStyle/>
          <a:p>
            <a:r>
              <a:rPr lang="en-US" sz="1400" b="1" dirty="0">
                <a:solidFill>
                  <a:srgbClr val="1F1F1F"/>
                </a:solidFill>
                <a:latin typeface="Source Sans Pro"/>
              </a:rPr>
              <a:t>minimize disparity in true positive rate across sensitive </a:t>
            </a:r>
          </a:p>
          <a:p>
            <a:r>
              <a:rPr lang="en-US" sz="1400" b="1" dirty="0">
                <a:solidFill>
                  <a:srgbClr val="1F1F1F"/>
                </a:solidFill>
                <a:latin typeface="Source Sans Pro"/>
              </a:rPr>
              <a:t>feature groups</a:t>
            </a:r>
          </a:p>
        </p:txBody>
      </p:sp>
      <p:sp>
        <p:nvSpPr>
          <p:cNvPr id="7" name="Rectangle 6"/>
          <p:cNvSpPr/>
          <p:nvPr/>
        </p:nvSpPr>
        <p:spPr>
          <a:xfrm>
            <a:off x="1030314" y="3595379"/>
            <a:ext cx="2793022" cy="738664"/>
          </a:xfrm>
          <a:prstGeom prst="rect">
            <a:avLst/>
          </a:prstGeom>
        </p:spPr>
        <p:txBody>
          <a:bodyPr wrap="square">
            <a:spAutoFit/>
          </a:bodyPr>
          <a:lstStyle/>
          <a:p>
            <a:r>
              <a:rPr lang="en-US" sz="1400" b="1" dirty="0">
                <a:solidFill>
                  <a:srgbClr val="1F1F1F"/>
                </a:solidFill>
                <a:latin typeface="Source Sans Pro"/>
              </a:rPr>
              <a:t>minimize disparity in false positive rate across sensitive </a:t>
            </a:r>
          </a:p>
          <a:p>
            <a:r>
              <a:rPr lang="en-US" sz="1400" b="1" dirty="0">
                <a:solidFill>
                  <a:srgbClr val="1F1F1F"/>
                </a:solidFill>
                <a:latin typeface="Source Sans Pro"/>
              </a:rPr>
              <a:t>feature groups</a:t>
            </a:r>
          </a:p>
        </p:txBody>
      </p:sp>
      <p:sp>
        <p:nvSpPr>
          <p:cNvPr id="8" name="Rectangle 7"/>
          <p:cNvSpPr/>
          <p:nvPr/>
        </p:nvSpPr>
        <p:spPr>
          <a:xfrm>
            <a:off x="8792308" y="3238140"/>
            <a:ext cx="2940147" cy="954107"/>
          </a:xfrm>
          <a:prstGeom prst="rect">
            <a:avLst/>
          </a:prstGeom>
        </p:spPr>
        <p:txBody>
          <a:bodyPr wrap="square">
            <a:spAutoFit/>
          </a:bodyPr>
          <a:lstStyle/>
          <a:p>
            <a:r>
              <a:rPr lang="en-US" sz="1400" b="1" dirty="0">
                <a:solidFill>
                  <a:srgbClr val="1F1F1F"/>
                </a:solidFill>
                <a:latin typeface="Source Sans Pro"/>
              </a:rPr>
              <a:t>minimize disparity in combined true positive rate and </a:t>
            </a:r>
            <a:r>
              <a:rPr lang="en-US" sz="1400" b="1" dirty="0" smtClean="0">
                <a:solidFill>
                  <a:srgbClr val="1F1F1F"/>
                </a:solidFill>
                <a:latin typeface="Source Sans Pro"/>
              </a:rPr>
              <a:t>false </a:t>
            </a:r>
            <a:r>
              <a:rPr lang="en-US" sz="1400" b="1" dirty="0">
                <a:solidFill>
                  <a:srgbClr val="1F1F1F"/>
                </a:solidFill>
                <a:latin typeface="Source Sans Pro"/>
              </a:rPr>
              <a:t>positive rate across sensitive feature groups</a:t>
            </a:r>
          </a:p>
        </p:txBody>
      </p:sp>
      <p:sp>
        <p:nvSpPr>
          <p:cNvPr id="12" name="Rectangle 11"/>
          <p:cNvSpPr/>
          <p:nvPr/>
        </p:nvSpPr>
        <p:spPr>
          <a:xfrm>
            <a:off x="422289" y="4988624"/>
            <a:ext cx="4009072" cy="1600438"/>
          </a:xfrm>
          <a:prstGeom prst="rect">
            <a:avLst/>
          </a:prstGeom>
        </p:spPr>
        <p:txBody>
          <a:bodyPr wrap="square">
            <a:spAutoFit/>
          </a:bodyPr>
          <a:lstStyle/>
          <a:p>
            <a:r>
              <a:rPr lang="en-US" sz="1400" b="1" dirty="0" smtClean="0">
                <a:solidFill>
                  <a:srgbClr val="1F1F1F"/>
                </a:solidFill>
                <a:latin typeface="Source Sans Pro"/>
              </a:rPr>
              <a:t>Use </a:t>
            </a:r>
            <a:r>
              <a:rPr lang="en-US" sz="1400" b="1" dirty="0">
                <a:solidFill>
                  <a:srgbClr val="1F1F1F"/>
                </a:solidFill>
                <a:latin typeface="Source Sans Pro"/>
              </a:rPr>
              <a:t>the error rate parity constraint with any of the reduction based mitigation algorithms </a:t>
            </a:r>
            <a:r>
              <a:rPr lang="en-US" sz="1400" b="1" dirty="0" err="1">
                <a:solidFill>
                  <a:srgbClr val="1F1F1F"/>
                </a:solidFill>
                <a:latin typeface="Source Sans Pro"/>
              </a:rPr>
              <a:t>exponentiated</a:t>
            </a:r>
            <a:r>
              <a:rPr lang="en-US" sz="1400" b="1" dirty="0">
                <a:solidFill>
                  <a:srgbClr val="1F1F1F"/>
                </a:solidFill>
                <a:latin typeface="Source Sans Pro"/>
              </a:rPr>
              <a:t> gradient and grid search to ensure that the error for each sensitive feature group does not deviate from the overall error rate by more than a specified amount</a:t>
            </a:r>
          </a:p>
        </p:txBody>
      </p:sp>
      <p:sp>
        <p:nvSpPr>
          <p:cNvPr id="13" name="Rectangle 12"/>
          <p:cNvSpPr/>
          <p:nvPr/>
        </p:nvSpPr>
        <p:spPr>
          <a:xfrm>
            <a:off x="8102990" y="4988624"/>
            <a:ext cx="3629465" cy="1169551"/>
          </a:xfrm>
          <a:prstGeom prst="rect">
            <a:avLst/>
          </a:prstGeom>
        </p:spPr>
        <p:txBody>
          <a:bodyPr wrap="square">
            <a:spAutoFit/>
          </a:bodyPr>
          <a:lstStyle/>
          <a:p>
            <a:r>
              <a:rPr lang="en-US" sz="1400" b="1" dirty="0">
                <a:solidFill>
                  <a:srgbClr val="1F1F1F"/>
                </a:solidFill>
                <a:latin typeface="Source Sans Pro"/>
              </a:rPr>
              <a:t>use the bounded group loss constraint with any of the reduction based mitigation algorithms to restrict the loss for each sensitive feature group in a regression model</a:t>
            </a:r>
          </a:p>
        </p:txBody>
      </p:sp>
    </p:spTree>
    <p:extLst>
      <p:ext uri="{BB962C8B-B14F-4D97-AF65-F5344CB8AC3E}">
        <p14:creationId xmlns:p14="http://schemas.microsoft.com/office/powerpoint/2010/main" val="15466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4582071" y="534572"/>
            <a:ext cx="7609929" cy="4506938"/>
          </a:xfrm>
          <a:prstGeom prst="rect">
            <a:avLst/>
          </a:prstGeom>
        </p:spPr>
      </p:pic>
      <p:pic>
        <p:nvPicPr>
          <p:cNvPr id="5" name="Image 4"/>
          <p:cNvPicPr>
            <a:picLocks noChangeAspect="1"/>
          </p:cNvPicPr>
          <p:nvPr/>
        </p:nvPicPr>
        <p:blipFill>
          <a:blip r:embed="rId3"/>
          <a:stretch>
            <a:fillRect/>
          </a:stretch>
        </p:blipFill>
        <p:spPr>
          <a:xfrm>
            <a:off x="1876645" y="285737"/>
            <a:ext cx="1640278" cy="1207501"/>
          </a:xfrm>
          <a:prstGeom prst="rect">
            <a:avLst/>
          </a:prstGeom>
        </p:spPr>
      </p:pic>
      <p:pic>
        <p:nvPicPr>
          <p:cNvPr id="6" name="Image 5"/>
          <p:cNvPicPr>
            <a:picLocks noChangeAspect="1"/>
          </p:cNvPicPr>
          <p:nvPr/>
        </p:nvPicPr>
        <p:blipFill>
          <a:blip r:embed="rId4"/>
          <a:stretch>
            <a:fillRect/>
          </a:stretch>
        </p:blipFill>
        <p:spPr>
          <a:xfrm>
            <a:off x="857553" y="1347569"/>
            <a:ext cx="3924642" cy="1851366"/>
          </a:xfrm>
          <a:prstGeom prst="rect">
            <a:avLst/>
          </a:prstGeom>
        </p:spPr>
      </p:pic>
      <p:pic>
        <p:nvPicPr>
          <p:cNvPr id="7" name="Image 6"/>
          <p:cNvPicPr>
            <a:picLocks noChangeAspect="1"/>
          </p:cNvPicPr>
          <p:nvPr/>
        </p:nvPicPr>
        <p:blipFill>
          <a:blip r:embed="rId5"/>
          <a:stretch>
            <a:fillRect/>
          </a:stretch>
        </p:blipFill>
        <p:spPr>
          <a:xfrm>
            <a:off x="863889" y="3140095"/>
            <a:ext cx="3809154" cy="1498359"/>
          </a:xfrm>
          <a:prstGeom prst="rect">
            <a:avLst/>
          </a:prstGeom>
        </p:spPr>
      </p:pic>
      <p:pic>
        <p:nvPicPr>
          <p:cNvPr id="8" name="Image 7"/>
          <p:cNvPicPr>
            <a:picLocks noChangeAspect="1"/>
          </p:cNvPicPr>
          <p:nvPr/>
        </p:nvPicPr>
        <p:blipFill>
          <a:blip r:embed="rId6"/>
          <a:stretch>
            <a:fillRect/>
          </a:stretch>
        </p:blipFill>
        <p:spPr>
          <a:xfrm>
            <a:off x="857553" y="4816072"/>
            <a:ext cx="2433271" cy="1735837"/>
          </a:xfrm>
          <a:prstGeom prst="rect">
            <a:avLst/>
          </a:prstGeom>
        </p:spPr>
      </p:pic>
    </p:spTree>
    <p:extLst>
      <p:ext uri="{BB962C8B-B14F-4D97-AF65-F5344CB8AC3E}">
        <p14:creationId xmlns:p14="http://schemas.microsoft.com/office/powerpoint/2010/main" val="3748579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smtClean="0">
                <a:solidFill>
                  <a:srgbClr val="FF0000"/>
                </a:solidFill>
              </a:rPr>
              <a:t>Monitor drift in </a:t>
            </a:r>
            <a:r>
              <a:rPr lang="fr-FR" sz="3200" b="1" dirty="0" err="1" smtClean="0">
                <a:solidFill>
                  <a:srgbClr val="FF0000"/>
                </a:solidFill>
              </a:rPr>
              <a:t>dataset</a:t>
            </a:r>
            <a:endParaRPr lang="fr-FR" dirty="0"/>
          </a:p>
        </p:txBody>
      </p:sp>
      <p:sp>
        <p:nvSpPr>
          <p:cNvPr id="10" name="Rectangle 9"/>
          <p:cNvSpPr/>
          <p:nvPr/>
        </p:nvSpPr>
        <p:spPr>
          <a:xfrm>
            <a:off x="0" y="825166"/>
            <a:ext cx="7146388" cy="369332"/>
          </a:xfrm>
          <a:prstGeom prst="rect">
            <a:avLst/>
          </a:prstGeom>
        </p:spPr>
        <p:txBody>
          <a:bodyPr wrap="square">
            <a:spAutoFit/>
          </a:bodyPr>
          <a:lstStyle/>
          <a:p>
            <a:r>
              <a:rPr lang="en-US"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Creating</a:t>
            </a:r>
            <a:r>
              <a:rPr lang="fr-FR" b="1" dirty="0" smtClean="0">
                <a:solidFill>
                  <a:schemeClr val="accent1">
                    <a:lumMod val="50000"/>
                  </a:schemeClr>
                </a:solidFill>
                <a:latin typeface="Source Sans Pro"/>
              </a:rPr>
              <a:t> a data drift Model </a:t>
            </a:r>
            <a:endParaRPr lang="en-US" b="1" dirty="0">
              <a:solidFill>
                <a:schemeClr val="accent1">
                  <a:lumMod val="50000"/>
                </a:schemeClr>
              </a:solidFill>
              <a:latin typeface="Source Sans Pro"/>
            </a:endParaRPr>
          </a:p>
        </p:txBody>
      </p:sp>
      <p:sp>
        <p:nvSpPr>
          <p:cNvPr id="14" name="Rectangle 13"/>
          <p:cNvSpPr/>
          <p:nvPr/>
        </p:nvSpPr>
        <p:spPr>
          <a:xfrm>
            <a:off x="0" y="1493598"/>
            <a:ext cx="7146388" cy="1077218"/>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rgbClr val="1F1F1F"/>
                </a:solidFill>
                <a:latin typeface="Source Sans Pro"/>
              </a:rPr>
              <a:t>We need </a:t>
            </a:r>
            <a:r>
              <a:rPr lang="en-US" sz="1600" dirty="0">
                <a:solidFill>
                  <a:srgbClr val="1F1F1F"/>
                </a:solidFill>
                <a:latin typeface="Source Sans Pro"/>
              </a:rPr>
              <a:t>to register two datasets: A baseline dataset, </a:t>
            </a:r>
            <a:r>
              <a:rPr lang="en-US" sz="1600" dirty="0" smtClean="0">
                <a:solidFill>
                  <a:srgbClr val="1F1F1F"/>
                </a:solidFill>
                <a:latin typeface="Source Sans Pro"/>
              </a:rPr>
              <a:t>which </a:t>
            </a:r>
            <a:r>
              <a:rPr lang="en-US" sz="1600" dirty="0">
                <a:solidFill>
                  <a:srgbClr val="1F1F1F"/>
                </a:solidFill>
                <a:latin typeface="Source Sans Pro"/>
              </a:rPr>
              <a:t>is usually the original training data, </a:t>
            </a:r>
            <a:r>
              <a:rPr lang="en-US" sz="1600" dirty="0" smtClean="0">
                <a:solidFill>
                  <a:srgbClr val="1F1F1F"/>
                </a:solidFill>
                <a:latin typeface="Source Sans Pro"/>
              </a:rPr>
              <a:t>and </a:t>
            </a:r>
            <a:r>
              <a:rPr lang="en-US" sz="1600" dirty="0">
                <a:solidFill>
                  <a:srgbClr val="1F1F1F"/>
                </a:solidFill>
                <a:latin typeface="Source Sans Pro"/>
              </a:rPr>
              <a:t>a target dataset that will be compared to </a:t>
            </a:r>
            <a:r>
              <a:rPr lang="en-US" sz="1600" dirty="0" smtClean="0">
                <a:solidFill>
                  <a:srgbClr val="1F1F1F"/>
                </a:solidFill>
                <a:latin typeface="Source Sans Pro"/>
              </a:rPr>
              <a:t>the </a:t>
            </a:r>
            <a:r>
              <a:rPr lang="en-US" sz="1600" dirty="0">
                <a:solidFill>
                  <a:srgbClr val="1F1F1F"/>
                </a:solidFill>
                <a:latin typeface="Source Sans Pro"/>
              </a:rPr>
              <a:t>baseline based on time </a:t>
            </a:r>
            <a:r>
              <a:rPr lang="en-US" sz="1600" dirty="0" smtClean="0">
                <a:solidFill>
                  <a:srgbClr val="1F1F1F"/>
                </a:solidFill>
                <a:latin typeface="Source Sans Pro"/>
              </a:rPr>
              <a:t>intervals.</a:t>
            </a:r>
            <a:endParaRPr lang="en-US" sz="1600" dirty="0">
              <a:solidFill>
                <a:srgbClr val="1F1F1F"/>
              </a:solidFill>
              <a:latin typeface="Source Sans Pro"/>
            </a:endParaRPr>
          </a:p>
          <a:p>
            <a:endParaRPr lang="en-US" sz="1600" dirty="0" smtClean="0">
              <a:solidFill>
                <a:srgbClr val="1F1F1F"/>
              </a:solidFill>
              <a:latin typeface="Source Sans Pro"/>
            </a:endParaRPr>
          </a:p>
        </p:txBody>
      </p:sp>
      <p:pic>
        <p:nvPicPr>
          <p:cNvPr id="9" name="Image 8"/>
          <p:cNvPicPr>
            <a:picLocks noChangeAspect="1"/>
          </p:cNvPicPr>
          <p:nvPr/>
        </p:nvPicPr>
        <p:blipFill>
          <a:blip r:embed="rId2"/>
          <a:stretch>
            <a:fillRect/>
          </a:stretch>
        </p:blipFill>
        <p:spPr>
          <a:xfrm>
            <a:off x="8289388" y="2570816"/>
            <a:ext cx="3810000" cy="2724150"/>
          </a:xfrm>
          <a:prstGeom prst="rect">
            <a:avLst/>
          </a:prstGeom>
        </p:spPr>
      </p:pic>
      <p:sp>
        <p:nvSpPr>
          <p:cNvPr id="2" name="Rectangle 1"/>
          <p:cNvSpPr/>
          <p:nvPr/>
        </p:nvSpPr>
        <p:spPr>
          <a:xfrm>
            <a:off x="8450179" y="5548240"/>
            <a:ext cx="6096000" cy="738664"/>
          </a:xfrm>
          <a:prstGeom prst="rect">
            <a:avLst/>
          </a:prstGeom>
        </p:spPr>
        <p:txBody>
          <a:bodyPr>
            <a:spAutoFit/>
          </a:bodyPr>
          <a:lstStyle/>
          <a:p>
            <a:r>
              <a:rPr lang="en-US" sz="1400" b="1" dirty="0">
                <a:solidFill>
                  <a:srgbClr val="1F1F1F"/>
                </a:solidFill>
                <a:latin typeface="Source Sans Pro"/>
              </a:rPr>
              <a:t>define a dataset monitor to detect </a:t>
            </a:r>
            <a:endParaRPr lang="en-US" sz="1400" b="1" dirty="0">
              <a:latin typeface="OpenSans"/>
            </a:endParaRPr>
          </a:p>
          <a:p>
            <a:r>
              <a:rPr lang="en-US" sz="1400" b="1" dirty="0">
                <a:solidFill>
                  <a:srgbClr val="1F1F1F"/>
                </a:solidFill>
                <a:latin typeface="Source Sans Pro"/>
              </a:rPr>
              <a:t>data drift and trigger alerts if the rate of </a:t>
            </a:r>
            <a:endParaRPr lang="en-US" sz="1400" b="1" dirty="0">
              <a:latin typeface="OpenSans"/>
            </a:endParaRPr>
          </a:p>
          <a:p>
            <a:r>
              <a:rPr lang="en-US" sz="1400" b="1" dirty="0">
                <a:solidFill>
                  <a:srgbClr val="1F1F1F"/>
                </a:solidFill>
                <a:latin typeface="Source Sans Pro"/>
              </a:rPr>
              <a:t>drift exceeds a specified threshold</a:t>
            </a:r>
            <a:endParaRPr lang="en-US" sz="1400" b="1" i="0" dirty="0">
              <a:effectLst/>
              <a:latin typeface="OpenSans"/>
            </a:endParaRPr>
          </a:p>
        </p:txBody>
      </p:sp>
      <p:pic>
        <p:nvPicPr>
          <p:cNvPr id="3" name="Image 2"/>
          <p:cNvPicPr>
            <a:picLocks noChangeAspect="1"/>
          </p:cNvPicPr>
          <p:nvPr/>
        </p:nvPicPr>
        <p:blipFill>
          <a:blip r:embed="rId3"/>
          <a:stretch>
            <a:fillRect/>
          </a:stretch>
        </p:blipFill>
        <p:spPr>
          <a:xfrm>
            <a:off x="334794" y="3021795"/>
            <a:ext cx="4283919" cy="1738179"/>
          </a:xfrm>
          <a:prstGeom prst="rect">
            <a:avLst/>
          </a:prstGeom>
        </p:spPr>
      </p:pic>
      <p:sp>
        <p:nvSpPr>
          <p:cNvPr id="8" name="Rectangle 7"/>
          <p:cNvSpPr/>
          <p:nvPr/>
        </p:nvSpPr>
        <p:spPr>
          <a:xfrm>
            <a:off x="216569" y="2714018"/>
            <a:ext cx="7146388" cy="307777"/>
          </a:xfrm>
          <a:prstGeom prst="rect">
            <a:avLst/>
          </a:prstGeom>
        </p:spPr>
        <p:txBody>
          <a:bodyPr wrap="square">
            <a:spAutoFit/>
          </a:bodyPr>
          <a:lstStyle/>
          <a:p>
            <a:r>
              <a:rPr lang="en-US" sz="1400" b="1" dirty="0" smtClean="0">
                <a:solidFill>
                  <a:schemeClr val="accent1">
                    <a:lumMod val="50000"/>
                  </a:schemeClr>
                </a:solidFill>
                <a:latin typeface="Source Sans Pro"/>
              </a:rPr>
              <a:t> </a:t>
            </a:r>
            <a:r>
              <a:rPr lang="fr-FR" sz="1400" b="1" dirty="0" err="1" smtClean="0">
                <a:solidFill>
                  <a:schemeClr val="accent1">
                    <a:lumMod val="50000"/>
                  </a:schemeClr>
                </a:solidFill>
                <a:latin typeface="Source Sans Pro"/>
              </a:rPr>
              <a:t>Create</a:t>
            </a:r>
            <a:r>
              <a:rPr lang="fr-FR" sz="1400" b="1" dirty="0" smtClean="0">
                <a:solidFill>
                  <a:schemeClr val="accent1">
                    <a:lumMod val="50000"/>
                  </a:schemeClr>
                </a:solidFill>
                <a:latin typeface="Source Sans Pro"/>
              </a:rPr>
              <a:t> </a:t>
            </a:r>
            <a:r>
              <a:rPr lang="fr-FR" sz="1400" b="1" dirty="0" err="1" smtClean="0">
                <a:solidFill>
                  <a:schemeClr val="accent1">
                    <a:lumMod val="50000"/>
                  </a:schemeClr>
                </a:solidFill>
                <a:latin typeface="Source Sans Pro"/>
              </a:rPr>
              <a:t>dataset</a:t>
            </a:r>
            <a:r>
              <a:rPr lang="fr-FR" sz="1400" b="1" dirty="0" smtClean="0">
                <a:solidFill>
                  <a:schemeClr val="accent1">
                    <a:lumMod val="50000"/>
                  </a:schemeClr>
                </a:solidFill>
                <a:latin typeface="Source Sans Pro"/>
              </a:rPr>
              <a:t> Monitor</a:t>
            </a:r>
            <a:endParaRPr lang="en-US" sz="1400" b="1" dirty="0">
              <a:solidFill>
                <a:schemeClr val="accent1">
                  <a:lumMod val="50000"/>
                </a:schemeClr>
              </a:solidFill>
              <a:latin typeface="Source Sans Pro"/>
            </a:endParaRPr>
          </a:p>
        </p:txBody>
      </p:sp>
      <p:pic>
        <p:nvPicPr>
          <p:cNvPr id="6" name="Image 5"/>
          <p:cNvPicPr>
            <a:picLocks noChangeAspect="1"/>
          </p:cNvPicPr>
          <p:nvPr/>
        </p:nvPicPr>
        <p:blipFill>
          <a:blip r:embed="rId4"/>
          <a:stretch>
            <a:fillRect/>
          </a:stretch>
        </p:blipFill>
        <p:spPr>
          <a:xfrm>
            <a:off x="334794" y="5705475"/>
            <a:ext cx="4283919" cy="1152525"/>
          </a:xfrm>
          <a:prstGeom prst="rect">
            <a:avLst/>
          </a:prstGeom>
        </p:spPr>
      </p:pic>
      <p:sp>
        <p:nvSpPr>
          <p:cNvPr id="7" name="Rectangle 6"/>
          <p:cNvSpPr/>
          <p:nvPr/>
        </p:nvSpPr>
        <p:spPr>
          <a:xfrm>
            <a:off x="216569" y="5182255"/>
            <a:ext cx="7269449" cy="523220"/>
          </a:xfrm>
          <a:prstGeom prst="rect">
            <a:avLst/>
          </a:prstGeom>
        </p:spPr>
        <p:txBody>
          <a:bodyPr wrap="square">
            <a:spAutoFit/>
          </a:bodyPr>
          <a:lstStyle/>
          <a:p>
            <a:r>
              <a:rPr lang="en-US" sz="1400" b="1" dirty="0">
                <a:solidFill>
                  <a:schemeClr val="accent1">
                    <a:lumMod val="50000"/>
                  </a:schemeClr>
                </a:solidFill>
                <a:latin typeface="Source Sans Pro"/>
              </a:rPr>
              <a:t>compare </a:t>
            </a:r>
            <a:r>
              <a:rPr lang="en-US" sz="1400" b="1" dirty="0" smtClean="0">
                <a:solidFill>
                  <a:schemeClr val="accent1">
                    <a:lumMod val="50000"/>
                  </a:schemeClr>
                </a:solidFill>
                <a:latin typeface="Source Sans Pro"/>
              </a:rPr>
              <a:t>the </a:t>
            </a:r>
            <a:r>
              <a:rPr lang="en-US" sz="1400" b="1" dirty="0">
                <a:solidFill>
                  <a:schemeClr val="accent1">
                    <a:lumMod val="50000"/>
                  </a:schemeClr>
                </a:solidFill>
                <a:latin typeface="Source Sans Pro"/>
              </a:rPr>
              <a:t>baseline dataset to </a:t>
            </a:r>
            <a:r>
              <a:rPr lang="en-US" sz="1400" b="1" dirty="0" smtClean="0">
                <a:solidFill>
                  <a:schemeClr val="accent1">
                    <a:lumMod val="50000"/>
                  </a:schemeClr>
                </a:solidFill>
                <a:latin typeface="Source Sans Pro"/>
              </a:rPr>
              <a:t>existing </a:t>
            </a:r>
            <a:r>
              <a:rPr lang="en-US" sz="1400" b="1" dirty="0">
                <a:solidFill>
                  <a:schemeClr val="accent1">
                    <a:lumMod val="50000"/>
                  </a:schemeClr>
                </a:solidFill>
                <a:latin typeface="Source Sans Pro"/>
              </a:rPr>
              <a:t>data in the target dataset, </a:t>
            </a:r>
            <a:r>
              <a:rPr lang="en-US" sz="1400" b="1" dirty="0" smtClean="0">
                <a:solidFill>
                  <a:schemeClr val="accent1">
                    <a:lumMod val="50000"/>
                  </a:schemeClr>
                </a:solidFill>
                <a:latin typeface="Source Sans Pro"/>
              </a:rPr>
              <a:t>which </a:t>
            </a:r>
            <a:r>
              <a:rPr lang="en-US" sz="1400" b="1" dirty="0">
                <a:solidFill>
                  <a:schemeClr val="accent1">
                    <a:lumMod val="50000"/>
                  </a:schemeClr>
                </a:solidFill>
                <a:latin typeface="Source Sans Pro"/>
              </a:rPr>
              <a:t>backfills the monitor based on </a:t>
            </a:r>
            <a:r>
              <a:rPr lang="en-US" sz="1400" b="1" dirty="0" smtClean="0">
                <a:solidFill>
                  <a:schemeClr val="accent1">
                    <a:lumMod val="50000"/>
                  </a:schemeClr>
                </a:solidFill>
                <a:latin typeface="Source Sans Pro"/>
              </a:rPr>
              <a:t>weekly </a:t>
            </a:r>
            <a:r>
              <a:rPr lang="en-US" sz="1400" b="1" dirty="0">
                <a:solidFill>
                  <a:schemeClr val="accent1">
                    <a:lumMod val="50000"/>
                  </a:schemeClr>
                </a:solidFill>
                <a:latin typeface="Source Sans Pro"/>
              </a:rPr>
              <a:t>changes in data for the previous six weeks</a:t>
            </a:r>
          </a:p>
        </p:txBody>
      </p:sp>
    </p:spTree>
    <p:extLst>
      <p:ext uri="{BB962C8B-B14F-4D97-AF65-F5344CB8AC3E}">
        <p14:creationId xmlns:p14="http://schemas.microsoft.com/office/powerpoint/2010/main" val="2196011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6569" y="1878931"/>
            <a:ext cx="7146388" cy="307777"/>
          </a:xfrm>
          <a:prstGeom prst="rect">
            <a:avLst/>
          </a:prstGeom>
        </p:spPr>
        <p:txBody>
          <a:bodyPr wrap="square">
            <a:spAutoFit/>
          </a:bodyPr>
          <a:lstStyle/>
          <a:p>
            <a:r>
              <a:rPr lang="en-US" sz="1400" b="1" dirty="0" smtClean="0">
                <a:solidFill>
                  <a:schemeClr val="accent1">
                    <a:lumMod val="50000"/>
                  </a:schemeClr>
                </a:solidFill>
                <a:latin typeface="Source Sans Pro"/>
              </a:rPr>
              <a:t> </a:t>
            </a:r>
            <a:r>
              <a:rPr lang="fr-FR" sz="1400" b="1" dirty="0" err="1" smtClean="0">
                <a:solidFill>
                  <a:schemeClr val="accent1">
                    <a:lumMod val="50000"/>
                  </a:schemeClr>
                </a:solidFill>
                <a:latin typeface="Source Sans Pro"/>
              </a:rPr>
              <a:t>Example</a:t>
            </a:r>
            <a:endParaRPr lang="en-US" sz="1400" b="1" dirty="0">
              <a:solidFill>
                <a:schemeClr val="accent1">
                  <a:lumMod val="50000"/>
                </a:schemeClr>
              </a:solidFill>
              <a:latin typeface="Source Sans Pro"/>
            </a:endParaRPr>
          </a:p>
        </p:txBody>
      </p:sp>
      <p:pic>
        <p:nvPicPr>
          <p:cNvPr id="5" name="Image 4"/>
          <p:cNvPicPr>
            <a:picLocks noChangeAspect="1"/>
          </p:cNvPicPr>
          <p:nvPr/>
        </p:nvPicPr>
        <p:blipFill>
          <a:blip r:embed="rId2"/>
          <a:stretch>
            <a:fillRect/>
          </a:stretch>
        </p:blipFill>
        <p:spPr>
          <a:xfrm>
            <a:off x="6906246" y="1817896"/>
            <a:ext cx="5141376" cy="2740960"/>
          </a:xfrm>
          <a:prstGeom prst="rect">
            <a:avLst/>
          </a:prstGeom>
        </p:spPr>
      </p:pic>
      <p:sp>
        <p:nvSpPr>
          <p:cNvPr id="11" name="Rectangle 10"/>
          <p:cNvSpPr/>
          <p:nvPr/>
        </p:nvSpPr>
        <p:spPr>
          <a:xfrm>
            <a:off x="7486018" y="5043755"/>
            <a:ext cx="4760495" cy="800219"/>
          </a:xfrm>
          <a:prstGeom prst="rect">
            <a:avLst/>
          </a:prstGeom>
        </p:spPr>
        <p:txBody>
          <a:bodyPr wrap="square">
            <a:spAutoFit/>
          </a:bodyPr>
          <a:lstStyle/>
          <a:p>
            <a:r>
              <a:rPr lang="en-US" dirty="0">
                <a:solidFill>
                  <a:srgbClr val="1F1F1F"/>
                </a:solidFill>
                <a:latin typeface="Source Sans Pro"/>
              </a:rPr>
              <a:t> </a:t>
            </a:r>
            <a:r>
              <a:rPr lang="en-US" sz="1400" b="1" dirty="0">
                <a:solidFill>
                  <a:srgbClr val="1F1F1F"/>
                </a:solidFill>
                <a:latin typeface="Source Sans Pro"/>
              </a:rPr>
              <a:t>you can specify </a:t>
            </a:r>
            <a:r>
              <a:rPr lang="en-US" sz="1400" b="1" dirty="0" smtClean="0">
                <a:solidFill>
                  <a:srgbClr val="1F1F1F"/>
                </a:solidFill>
                <a:latin typeface="Source Sans Pro"/>
              </a:rPr>
              <a:t>a </a:t>
            </a:r>
            <a:r>
              <a:rPr lang="en-US" sz="1400" b="1" dirty="0">
                <a:solidFill>
                  <a:srgbClr val="1F1F1F"/>
                </a:solidFill>
                <a:latin typeface="Source Sans Pro"/>
              </a:rPr>
              <a:t>threshold for the rate of data drift and </a:t>
            </a:r>
            <a:r>
              <a:rPr lang="en-US" sz="1400" b="1" dirty="0" smtClean="0">
                <a:solidFill>
                  <a:srgbClr val="1F1F1F"/>
                </a:solidFill>
                <a:latin typeface="Source Sans Pro"/>
              </a:rPr>
              <a:t>an </a:t>
            </a:r>
            <a:r>
              <a:rPr lang="en-US" sz="1400" b="1" dirty="0">
                <a:solidFill>
                  <a:srgbClr val="1F1F1F"/>
                </a:solidFill>
                <a:latin typeface="Source Sans Pro"/>
              </a:rPr>
              <a:t>operator email address for </a:t>
            </a:r>
            <a:r>
              <a:rPr lang="en-US" sz="1400" b="1" dirty="0" smtClean="0">
                <a:solidFill>
                  <a:srgbClr val="1F1F1F"/>
                </a:solidFill>
                <a:latin typeface="Source Sans Pro"/>
              </a:rPr>
              <a:t>notifications </a:t>
            </a:r>
            <a:r>
              <a:rPr lang="en-US" sz="1400" b="1" dirty="0">
                <a:solidFill>
                  <a:srgbClr val="1F1F1F"/>
                </a:solidFill>
                <a:latin typeface="Source Sans Pro"/>
              </a:rPr>
              <a:t>if this threshold is exceeded</a:t>
            </a:r>
          </a:p>
        </p:txBody>
      </p:sp>
      <p:pic>
        <p:nvPicPr>
          <p:cNvPr id="13" name="Image 12"/>
          <p:cNvPicPr>
            <a:picLocks noChangeAspect="1"/>
          </p:cNvPicPr>
          <p:nvPr/>
        </p:nvPicPr>
        <p:blipFill>
          <a:blip r:embed="rId3"/>
          <a:stretch>
            <a:fillRect/>
          </a:stretch>
        </p:blipFill>
        <p:spPr>
          <a:xfrm>
            <a:off x="334794" y="2671851"/>
            <a:ext cx="5125954" cy="1750506"/>
          </a:xfrm>
          <a:prstGeom prst="rect">
            <a:avLst/>
          </a:prstGeom>
        </p:spPr>
      </p:pic>
      <p:sp>
        <p:nvSpPr>
          <p:cNvPr id="17" name="Rectangle 16"/>
          <p:cNvSpPr/>
          <p:nvPr/>
        </p:nvSpPr>
        <p:spPr>
          <a:xfrm>
            <a:off x="334794" y="4907500"/>
            <a:ext cx="4682374" cy="923330"/>
          </a:xfrm>
          <a:prstGeom prst="rect">
            <a:avLst/>
          </a:prstGeom>
        </p:spPr>
        <p:txBody>
          <a:bodyPr wrap="square">
            <a:spAutoFit/>
          </a:bodyPr>
          <a:lstStyle/>
          <a:p>
            <a:r>
              <a:rPr lang="en-US" dirty="0">
                <a:solidFill>
                  <a:srgbClr val="1F1F1F"/>
                </a:solidFill>
                <a:latin typeface="Source Sans Pro"/>
              </a:rPr>
              <a:t>using Python code, </a:t>
            </a:r>
            <a:r>
              <a:rPr lang="en-US" dirty="0" smtClean="0">
                <a:solidFill>
                  <a:srgbClr val="1F1F1F"/>
                </a:solidFill>
                <a:latin typeface="Source Sans Pro"/>
              </a:rPr>
              <a:t>you </a:t>
            </a:r>
            <a:r>
              <a:rPr lang="en-US" dirty="0">
                <a:solidFill>
                  <a:srgbClr val="1F1F1F"/>
                </a:solidFill>
                <a:latin typeface="Source Sans Pro"/>
              </a:rPr>
              <a:t>can schedule a data drift monitor to run every week </a:t>
            </a:r>
            <a:r>
              <a:rPr lang="en-US" dirty="0" smtClean="0">
                <a:solidFill>
                  <a:srgbClr val="1F1F1F"/>
                </a:solidFill>
                <a:latin typeface="Source Sans Pro"/>
              </a:rPr>
              <a:t>and </a:t>
            </a:r>
            <a:r>
              <a:rPr lang="en-US" dirty="0">
                <a:solidFill>
                  <a:srgbClr val="1F1F1F"/>
                </a:solidFill>
                <a:latin typeface="Source Sans Pro"/>
              </a:rPr>
              <a:t>send an alert if </a:t>
            </a:r>
            <a:r>
              <a:rPr lang="en-US" dirty="0" smtClean="0">
                <a:solidFill>
                  <a:srgbClr val="1F1F1F"/>
                </a:solidFill>
                <a:latin typeface="Source Sans Pro"/>
              </a:rPr>
              <a:t>the </a:t>
            </a:r>
            <a:r>
              <a:rPr lang="en-US" dirty="0">
                <a:solidFill>
                  <a:srgbClr val="1F1F1F"/>
                </a:solidFill>
                <a:latin typeface="Source Sans Pro"/>
              </a:rPr>
              <a:t>drift magnitude is greater than 0.3</a:t>
            </a:r>
            <a:endParaRPr lang="en-US" b="0" i="0" dirty="0">
              <a:effectLst/>
              <a:latin typeface="OpenSans"/>
            </a:endParaRPr>
          </a:p>
        </p:txBody>
      </p:sp>
      <p:sp>
        <p:nvSpPr>
          <p:cNvPr id="9" name="ZoneTexte 8"/>
          <p:cNvSpPr txBox="1"/>
          <p:nvPr/>
        </p:nvSpPr>
        <p:spPr>
          <a:xfrm>
            <a:off x="0" y="36396"/>
            <a:ext cx="11352628" cy="584775"/>
          </a:xfrm>
          <a:prstGeom prst="rect">
            <a:avLst/>
          </a:prstGeom>
          <a:noFill/>
        </p:spPr>
        <p:txBody>
          <a:bodyPr wrap="square" rtlCol="0">
            <a:spAutoFit/>
          </a:bodyPr>
          <a:lstStyle/>
          <a:p>
            <a:r>
              <a:rPr lang="fr-FR" sz="3200" b="1" dirty="0" smtClean="0">
                <a:solidFill>
                  <a:srgbClr val="FF0000"/>
                </a:solidFill>
              </a:rPr>
              <a:t>Monitor drift in </a:t>
            </a:r>
            <a:r>
              <a:rPr lang="fr-FR" sz="3200" b="1" dirty="0" err="1" smtClean="0">
                <a:solidFill>
                  <a:srgbClr val="FF0000"/>
                </a:solidFill>
              </a:rPr>
              <a:t>dataset</a:t>
            </a:r>
            <a:endParaRPr lang="fr-FR" dirty="0"/>
          </a:p>
        </p:txBody>
      </p:sp>
    </p:spTree>
    <p:extLst>
      <p:ext uri="{BB962C8B-B14F-4D97-AF65-F5344CB8AC3E}">
        <p14:creationId xmlns:p14="http://schemas.microsoft.com/office/powerpoint/2010/main" val="2341350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Pyspark</a:t>
            </a:r>
            <a:r>
              <a:rPr lang="fr-FR" sz="3200" b="1" dirty="0" smtClean="0">
                <a:solidFill>
                  <a:srgbClr val="FF0000"/>
                </a:solidFill>
              </a:rPr>
              <a:t> </a:t>
            </a:r>
            <a:r>
              <a:rPr lang="fr-FR" sz="3200" b="1" dirty="0" err="1" smtClean="0">
                <a:solidFill>
                  <a:srgbClr val="FF0000"/>
                </a:solidFill>
              </a:rPr>
              <a:t>with</a:t>
            </a:r>
            <a:r>
              <a:rPr lang="fr-FR" sz="3200" b="1" dirty="0" smtClean="0">
                <a:solidFill>
                  <a:srgbClr val="FF0000"/>
                </a:solidFill>
              </a:rPr>
              <a:t> azure </a:t>
            </a:r>
            <a:r>
              <a:rPr lang="fr-FR" sz="3200" b="1" dirty="0" err="1" smtClean="0">
                <a:solidFill>
                  <a:srgbClr val="FF0000"/>
                </a:solidFill>
              </a:rPr>
              <a:t>Databricks</a:t>
            </a:r>
            <a:endParaRPr lang="fr-FR" dirty="0"/>
          </a:p>
        </p:txBody>
      </p:sp>
      <p:sp>
        <p:nvSpPr>
          <p:cNvPr id="10" name="Rectangle 9"/>
          <p:cNvSpPr/>
          <p:nvPr/>
        </p:nvSpPr>
        <p:spPr>
          <a:xfrm>
            <a:off x="0" y="825166"/>
            <a:ext cx="7146388" cy="369332"/>
          </a:xfrm>
          <a:prstGeom prst="rect">
            <a:avLst/>
          </a:prstGeom>
        </p:spPr>
        <p:txBody>
          <a:bodyPr wrap="square">
            <a:spAutoFit/>
          </a:bodyPr>
          <a:lstStyle/>
          <a:p>
            <a:r>
              <a:rPr lang="fr-FR" b="1" dirty="0" err="1" smtClean="0">
                <a:solidFill>
                  <a:schemeClr val="accent1">
                    <a:lumMod val="50000"/>
                  </a:schemeClr>
                </a:solidFill>
                <a:latin typeface="Source Sans Pro"/>
              </a:rPr>
              <a:t>View</a:t>
            </a:r>
            <a:r>
              <a:rPr lang="fr-FR" b="1" dirty="0" smtClean="0">
                <a:solidFill>
                  <a:schemeClr val="accent1">
                    <a:lumMod val="50000"/>
                  </a:schemeClr>
                </a:solidFill>
                <a:latin typeface="Source Sans Pro"/>
              </a:rPr>
              <a:t> file on the DBFS:</a:t>
            </a:r>
          </a:p>
        </p:txBody>
      </p:sp>
      <p:sp>
        <p:nvSpPr>
          <p:cNvPr id="8" name="Rectangle 7"/>
          <p:cNvSpPr/>
          <p:nvPr/>
        </p:nvSpPr>
        <p:spPr>
          <a:xfrm>
            <a:off x="0" y="1244604"/>
            <a:ext cx="7146388" cy="1169551"/>
          </a:xfrm>
          <a:prstGeom prst="rect">
            <a:avLst/>
          </a:prstGeom>
        </p:spPr>
        <p:txBody>
          <a:bodyPr wrap="square">
            <a:spAutoFit/>
          </a:bodyPr>
          <a:lstStyle/>
          <a:p>
            <a:r>
              <a:rPr lang="en-US" sz="1400" b="1" dirty="0" smtClean="0">
                <a:solidFill>
                  <a:schemeClr val="accent1">
                    <a:lumMod val="50000"/>
                  </a:schemeClr>
                </a:solidFill>
                <a:latin typeface="Source Sans Pro"/>
              </a:rPr>
              <a:t> </a:t>
            </a:r>
            <a:r>
              <a:rPr lang="fr-FR" sz="1400" b="1" dirty="0" smtClean="0">
                <a:solidFill>
                  <a:schemeClr val="accent1">
                    <a:lumMod val="50000"/>
                  </a:schemeClr>
                </a:solidFill>
                <a:latin typeface="Source Sans Pro"/>
              </a:rPr>
              <a:t>csv</a:t>
            </a:r>
            <a:r>
              <a:rPr lang="fr-FR" sz="1400" b="1" dirty="0">
                <a:solidFill>
                  <a:schemeClr val="accent1">
                    <a:lumMod val="50000"/>
                  </a:schemeClr>
                </a:solidFill>
                <a:latin typeface="Source Sans Pro"/>
              </a:rPr>
              <a:t>: </a:t>
            </a:r>
            <a:r>
              <a:rPr lang="fr-FR" sz="1200" dirty="0">
                <a:solidFill>
                  <a:srgbClr val="1F1F1F"/>
                </a:solidFill>
                <a:latin typeface="Source Sans Pro"/>
              </a:rPr>
              <a:t>%</a:t>
            </a:r>
            <a:r>
              <a:rPr lang="fr-FR" sz="1200" dirty="0" err="1">
                <a:solidFill>
                  <a:srgbClr val="1F1F1F"/>
                </a:solidFill>
                <a:latin typeface="Source Sans Pro"/>
              </a:rPr>
              <a:t>fs</a:t>
            </a:r>
            <a:r>
              <a:rPr lang="fr-FR" sz="1200" dirty="0">
                <a:solidFill>
                  <a:srgbClr val="1F1F1F"/>
                </a:solidFill>
                <a:latin typeface="Source Sans Pro"/>
              </a:rPr>
              <a:t> </a:t>
            </a:r>
            <a:r>
              <a:rPr lang="fr-FR" sz="1200" dirty="0" err="1">
                <a:solidFill>
                  <a:srgbClr val="1F1F1F"/>
                </a:solidFill>
                <a:latin typeface="Source Sans Pro"/>
              </a:rPr>
              <a:t>ls</a:t>
            </a:r>
            <a:r>
              <a:rPr lang="fr-FR" sz="1200" dirty="0">
                <a:solidFill>
                  <a:srgbClr val="1F1F1F"/>
                </a:solidFill>
                <a:latin typeface="Source Sans Pro"/>
              </a:rPr>
              <a:t> /</a:t>
            </a:r>
            <a:r>
              <a:rPr lang="fr-FR" sz="1200" dirty="0" err="1">
                <a:solidFill>
                  <a:srgbClr val="1F1F1F"/>
                </a:solidFill>
                <a:latin typeface="Source Sans Pro"/>
              </a:rPr>
              <a:t>mnt</a:t>
            </a:r>
            <a:r>
              <a:rPr lang="fr-FR" sz="1200" dirty="0">
                <a:solidFill>
                  <a:srgbClr val="1F1F1F"/>
                </a:solidFill>
                <a:latin typeface="Source Sans Pro"/>
              </a:rPr>
              <a:t>/training/</a:t>
            </a:r>
            <a:r>
              <a:rPr lang="fr-FR" sz="1200" dirty="0" err="1">
                <a:solidFill>
                  <a:srgbClr val="1F1F1F"/>
                </a:solidFill>
                <a:latin typeface="Source Sans Pro"/>
              </a:rPr>
              <a:t>wikipedia</a:t>
            </a:r>
            <a:r>
              <a:rPr lang="fr-FR" sz="1200" dirty="0">
                <a:solidFill>
                  <a:srgbClr val="1F1F1F"/>
                </a:solidFill>
                <a:latin typeface="Source Sans Pro"/>
              </a:rPr>
              <a:t>/</a:t>
            </a:r>
            <a:r>
              <a:rPr lang="fr-FR" sz="1200" dirty="0" err="1">
                <a:solidFill>
                  <a:srgbClr val="1F1F1F"/>
                </a:solidFill>
                <a:latin typeface="Source Sans Pro"/>
              </a:rPr>
              <a:t>pageviews</a:t>
            </a:r>
            <a:r>
              <a:rPr lang="fr-FR" sz="1200" dirty="0">
                <a:solidFill>
                  <a:srgbClr val="1F1F1F"/>
                </a:solidFill>
                <a:latin typeface="Source Sans Pro"/>
              </a:rPr>
              <a:t>/</a:t>
            </a:r>
          </a:p>
          <a:p>
            <a:r>
              <a:rPr lang="fr-FR" sz="1400" b="1" dirty="0" err="1" smtClean="0">
                <a:solidFill>
                  <a:schemeClr val="accent1">
                    <a:lumMod val="50000"/>
                  </a:schemeClr>
                </a:solidFill>
                <a:latin typeface="Source Sans Pro"/>
              </a:rPr>
              <a:t>Json</a:t>
            </a:r>
            <a:r>
              <a:rPr lang="fr-FR" sz="1400" b="1" dirty="0">
                <a:solidFill>
                  <a:schemeClr val="accent1">
                    <a:lumMod val="50000"/>
                  </a:schemeClr>
                </a:solidFill>
                <a:latin typeface="Source Sans Pro"/>
              </a:rPr>
              <a:t>: </a:t>
            </a:r>
            <a:r>
              <a:rPr lang="fr-FR" sz="1200" dirty="0">
                <a:solidFill>
                  <a:srgbClr val="1F1F1F"/>
                </a:solidFill>
                <a:latin typeface="Source Sans Pro"/>
              </a:rPr>
              <a:t>%</a:t>
            </a:r>
            <a:r>
              <a:rPr lang="fr-FR" sz="1200" dirty="0" err="1">
                <a:solidFill>
                  <a:srgbClr val="1F1F1F"/>
                </a:solidFill>
                <a:latin typeface="Source Sans Pro"/>
              </a:rPr>
              <a:t>fs</a:t>
            </a:r>
            <a:r>
              <a:rPr lang="fr-FR" sz="1200" dirty="0">
                <a:solidFill>
                  <a:srgbClr val="1F1F1F"/>
                </a:solidFill>
                <a:latin typeface="Source Sans Pro"/>
              </a:rPr>
              <a:t> </a:t>
            </a:r>
            <a:r>
              <a:rPr lang="fr-FR" sz="1200" dirty="0" err="1">
                <a:solidFill>
                  <a:srgbClr val="1F1F1F"/>
                </a:solidFill>
                <a:latin typeface="Source Sans Pro"/>
              </a:rPr>
              <a:t>ls</a:t>
            </a:r>
            <a:r>
              <a:rPr lang="fr-FR" sz="1200" dirty="0">
                <a:solidFill>
                  <a:srgbClr val="1F1F1F"/>
                </a:solidFill>
                <a:latin typeface="Source Sans Pro"/>
              </a:rPr>
              <a:t> </a:t>
            </a:r>
            <a:r>
              <a:rPr lang="fr-FR" sz="1200" dirty="0" err="1">
                <a:solidFill>
                  <a:srgbClr val="1F1F1F"/>
                </a:solidFill>
                <a:latin typeface="Source Sans Pro"/>
              </a:rPr>
              <a:t>dbfs</a:t>
            </a:r>
            <a:r>
              <a:rPr lang="fr-FR" sz="1200" dirty="0">
                <a:solidFill>
                  <a:srgbClr val="1F1F1F"/>
                </a:solidFill>
                <a:latin typeface="Source Sans Pro"/>
              </a:rPr>
              <a:t>:/</a:t>
            </a:r>
            <a:r>
              <a:rPr lang="fr-FR" sz="1200" dirty="0" err="1">
                <a:solidFill>
                  <a:srgbClr val="1F1F1F"/>
                </a:solidFill>
                <a:latin typeface="Source Sans Pro"/>
              </a:rPr>
              <a:t>mnt</a:t>
            </a:r>
            <a:r>
              <a:rPr lang="fr-FR" sz="1200" dirty="0">
                <a:solidFill>
                  <a:srgbClr val="1F1F1F"/>
                </a:solidFill>
                <a:latin typeface="Source Sans Pro"/>
              </a:rPr>
              <a:t>/training/</a:t>
            </a:r>
            <a:r>
              <a:rPr lang="fr-FR" sz="1200" dirty="0" err="1">
                <a:solidFill>
                  <a:srgbClr val="1F1F1F"/>
                </a:solidFill>
                <a:latin typeface="Source Sans Pro"/>
              </a:rPr>
              <a:t>wikipedia</a:t>
            </a:r>
            <a:r>
              <a:rPr lang="fr-FR" sz="1200" dirty="0">
                <a:solidFill>
                  <a:srgbClr val="1F1F1F"/>
                </a:solidFill>
                <a:latin typeface="Source Sans Pro"/>
              </a:rPr>
              <a:t>/</a:t>
            </a:r>
            <a:r>
              <a:rPr lang="fr-FR" sz="1200" dirty="0" err="1">
                <a:solidFill>
                  <a:srgbClr val="1F1F1F"/>
                </a:solidFill>
                <a:latin typeface="Source Sans Pro"/>
              </a:rPr>
              <a:t>edits</a:t>
            </a:r>
            <a:r>
              <a:rPr lang="fr-FR" sz="1200" dirty="0">
                <a:solidFill>
                  <a:srgbClr val="1F1F1F"/>
                </a:solidFill>
                <a:latin typeface="Source Sans Pro"/>
              </a:rPr>
              <a:t>/snapshot-2016-05-26.json</a:t>
            </a:r>
          </a:p>
          <a:p>
            <a:r>
              <a:rPr lang="fr-FR" sz="1400" b="1" dirty="0" smtClean="0">
                <a:solidFill>
                  <a:schemeClr val="accent1">
                    <a:lumMod val="50000"/>
                  </a:schemeClr>
                </a:solidFill>
                <a:latin typeface="Source Sans Pro"/>
              </a:rPr>
              <a:t>Parquet: </a:t>
            </a:r>
          </a:p>
          <a:p>
            <a:r>
              <a:rPr lang="fr-FR" sz="1400" b="1" dirty="0" smtClean="0">
                <a:solidFill>
                  <a:schemeClr val="accent1">
                    <a:lumMod val="50000"/>
                  </a:schemeClr>
                </a:solidFill>
                <a:latin typeface="Source Sans Pro"/>
              </a:rPr>
              <a:t>Table: </a:t>
            </a:r>
          </a:p>
          <a:p>
            <a:endParaRPr lang="en-US" sz="1400" b="1" dirty="0">
              <a:solidFill>
                <a:schemeClr val="accent1">
                  <a:lumMod val="50000"/>
                </a:schemeClr>
              </a:solidFill>
              <a:latin typeface="Source Sans Pro"/>
            </a:endParaRPr>
          </a:p>
        </p:txBody>
      </p:sp>
      <p:sp>
        <p:nvSpPr>
          <p:cNvPr id="9" name="Rectangle 8"/>
          <p:cNvSpPr/>
          <p:nvPr/>
        </p:nvSpPr>
        <p:spPr>
          <a:xfrm>
            <a:off x="152400" y="2470122"/>
            <a:ext cx="7146388" cy="646331"/>
          </a:xfrm>
          <a:prstGeom prst="rect">
            <a:avLst/>
          </a:prstGeom>
        </p:spPr>
        <p:txBody>
          <a:bodyPr wrap="square">
            <a:spAutoFit/>
          </a:bodyPr>
          <a:lstStyle/>
          <a:p>
            <a:r>
              <a:rPr lang="fr-FR" b="1" dirty="0" err="1" smtClean="0">
                <a:solidFill>
                  <a:schemeClr val="accent1">
                    <a:lumMod val="50000"/>
                  </a:schemeClr>
                </a:solidFill>
                <a:latin typeface="Source Sans Pro"/>
              </a:rPr>
              <a:t>Infer</a:t>
            </a:r>
            <a:r>
              <a:rPr lang="fr-FR" b="1" dirty="0" smtClean="0">
                <a:solidFill>
                  <a:schemeClr val="accent1">
                    <a:lumMod val="50000"/>
                  </a:schemeClr>
                </a:solidFill>
                <a:latin typeface="Source Sans Pro"/>
              </a:rPr>
              <a:t> </a:t>
            </a:r>
            <a:r>
              <a:rPr lang="fr-FR" b="1" dirty="0" err="1" smtClean="0">
                <a:solidFill>
                  <a:schemeClr val="accent1">
                    <a:lumMod val="50000"/>
                  </a:schemeClr>
                </a:solidFill>
                <a:latin typeface="Source Sans Pro"/>
              </a:rPr>
              <a:t>schema</a:t>
            </a:r>
            <a:r>
              <a:rPr lang="fr-FR" b="1" dirty="0" smtClean="0">
                <a:solidFill>
                  <a:schemeClr val="accent1">
                    <a:lumMod val="50000"/>
                  </a:schemeClr>
                </a:solidFill>
                <a:latin typeface="Source Sans Pro"/>
              </a:rPr>
              <a:t>:</a:t>
            </a:r>
          </a:p>
          <a:p>
            <a:endParaRPr lang="fr-FR" b="1" dirty="0" smtClean="0">
              <a:solidFill>
                <a:schemeClr val="accent1">
                  <a:lumMod val="50000"/>
                </a:schemeClr>
              </a:solidFill>
              <a:latin typeface="Source Sans Pro"/>
            </a:endParaRPr>
          </a:p>
        </p:txBody>
      </p:sp>
      <p:sp>
        <p:nvSpPr>
          <p:cNvPr id="12" name="Rectangle 11"/>
          <p:cNvSpPr/>
          <p:nvPr/>
        </p:nvSpPr>
        <p:spPr>
          <a:xfrm>
            <a:off x="0" y="2985545"/>
            <a:ext cx="5572125" cy="923330"/>
          </a:xfrm>
          <a:prstGeom prst="rect">
            <a:avLst/>
          </a:prstGeom>
        </p:spPr>
        <p:txBody>
          <a:bodyPr wrap="square">
            <a:spAutoFit/>
          </a:bodyPr>
          <a:lstStyle/>
          <a:p>
            <a:r>
              <a:rPr lang="en-US" sz="1400" b="1" dirty="0" smtClean="0">
                <a:solidFill>
                  <a:schemeClr val="accent1">
                    <a:lumMod val="50000"/>
                  </a:schemeClr>
                </a:solidFill>
                <a:latin typeface="Source Sans Pro"/>
              </a:rPr>
              <a:t> </a:t>
            </a:r>
            <a:r>
              <a:rPr lang="fr-FR" sz="1400" b="1" dirty="0" smtClean="0">
                <a:solidFill>
                  <a:schemeClr val="accent1">
                    <a:lumMod val="50000"/>
                  </a:schemeClr>
                </a:solidFill>
                <a:latin typeface="Source Sans Pro"/>
              </a:rPr>
              <a:t>csv: </a:t>
            </a:r>
            <a:r>
              <a:rPr lang="fr-FR" sz="1200" dirty="0" err="1" smtClean="0">
                <a:solidFill>
                  <a:srgbClr val="1F1F1F"/>
                </a:solidFill>
                <a:latin typeface="Source Sans Pro"/>
              </a:rPr>
              <a:t>CSVSchema</a:t>
            </a:r>
            <a:r>
              <a:rPr lang="fr-FR" sz="1200" dirty="0" smtClean="0">
                <a:solidFill>
                  <a:srgbClr val="1F1F1F"/>
                </a:solidFill>
                <a:latin typeface="Source Sans Pro"/>
              </a:rPr>
              <a:t> </a:t>
            </a:r>
            <a:r>
              <a:rPr lang="fr-FR" sz="1200" dirty="0">
                <a:solidFill>
                  <a:srgbClr val="1F1F1F"/>
                </a:solidFill>
                <a:latin typeface="Source Sans Pro"/>
              </a:rPr>
              <a:t>= </a:t>
            </a:r>
            <a:r>
              <a:rPr lang="fr-FR" sz="1200" dirty="0" err="1">
                <a:solidFill>
                  <a:srgbClr val="1F1F1F"/>
                </a:solidFill>
                <a:latin typeface="Source Sans Pro"/>
              </a:rPr>
              <a:t>StructType</a:t>
            </a:r>
            <a:r>
              <a:rPr lang="fr-FR" sz="1200" dirty="0">
                <a:solidFill>
                  <a:srgbClr val="1F1F1F"/>
                </a:solidFill>
                <a:latin typeface="Source Sans Pro"/>
              </a:rPr>
              <a:t>([,,,,,,]) </a:t>
            </a:r>
            <a:r>
              <a:rPr lang="fr-FR" sz="1200" dirty="0">
                <a:solidFill>
                  <a:srgbClr val="1F1F1F"/>
                </a:solidFill>
                <a:latin typeface="Source Sans Pro"/>
                <a:sym typeface="Wingdings" panose="05000000000000000000" pitchFamily="2" charset="2"/>
              </a:rPr>
              <a:t> .</a:t>
            </a:r>
            <a:r>
              <a:rPr lang="fr-FR" sz="1200" dirty="0" err="1">
                <a:solidFill>
                  <a:srgbClr val="1F1F1F"/>
                </a:solidFill>
                <a:latin typeface="Source Sans Pro"/>
                <a:sym typeface="Wingdings" panose="05000000000000000000" pitchFamily="2" charset="2"/>
              </a:rPr>
              <a:t>schema</a:t>
            </a:r>
            <a:r>
              <a:rPr lang="fr-FR" sz="1200" dirty="0">
                <a:solidFill>
                  <a:srgbClr val="1F1F1F"/>
                </a:solidFill>
                <a:latin typeface="Source Sans Pro"/>
                <a:sym typeface="Wingdings" panose="05000000000000000000" pitchFamily="2" charset="2"/>
              </a:rPr>
              <a:t>(</a:t>
            </a:r>
            <a:r>
              <a:rPr lang="fr-FR" sz="1200" dirty="0" err="1">
                <a:solidFill>
                  <a:srgbClr val="1F1F1F"/>
                </a:solidFill>
                <a:latin typeface="Source Sans Pro"/>
                <a:sym typeface="Wingdings" panose="05000000000000000000" pitchFamily="2" charset="2"/>
              </a:rPr>
              <a:t>jsonSchema</a:t>
            </a:r>
            <a:r>
              <a:rPr lang="fr-FR" sz="1200" dirty="0">
                <a:solidFill>
                  <a:srgbClr val="1F1F1F"/>
                </a:solidFill>
                <a:latin typeface="Source Sans Pro"/>
                <a:sym typeface="Wingdings" panose="05000000000000000000" pitchFamily="2" charset="2"/>
              </a:rPr>
              <a:t>)</a:t>
            </a:r>
            <a:endParaRPr lang="fr-FR" sz="1200" dirty="0">
              <a:solidFill>
                <a:srgbClr val="1F1F1F"/>
              </a:solidFill>
              <a:latin typeface="Source Sans Pro"/>
            </a:endParaRPr>
          </a:p>
          <a:p>
            <a:r>
              <a:rPr lang="fr-FR" sz="1400" b="1" dirty="0" err="1" smtClean="0">
                <a:solidFill>
                  <a:schemeClr val="accent1">
                    <a:lumMod val="50000"/>
                  </a:schemeClr>
                </a:solidFill>
                <a:latin typeface="Source Sans Pro"/>
              </a:rPr>
              <a:t>Json</a:t>
            </a:r>
            <a:r>
              <a:rPr lang="fr-FR" sz="1400" b="1" dirty="0" smtClean="0">
                <a:solidFill>
                  <a:schemeClr val="accent1">
                    <a:lumMod val="50000"/>
                  </a:schemeClr>
                </a:solidFill>
                <a:latin typeface="Source Sans Pro"/>
              </a:rPr>
              <a:t>: </a:t>
            </a:r>
            <a:r>
              <a:rPr lang="fr-FR" sz="1200" dirty="0" err="1" smtClean="0">
                <a:solidFill>
                  <a:srgbClr val="1F1F1F"/>
                </a:solidFill>
                <a:latin typeface="Source Sans Pro"/>
              </a:rPr>
              <a:t>jsonSchema</a:t>
            </a:r>
            <a:r>
              <a:rPr lang="fr-FR" sz="1200" dirty="0" smtClean="0">
                <a:solidFill>
                  <a:srgbClr val="1F1F1F"/>
                </a:solidFill>
                <a:latin typeface="Source Sans Pro"/>
              </a:rPr>
              <a:t> = </a:t>
            </a:r>
            <a:r>
              <a:rPr lang="fr-FR" sz="1200" dirty="0" err="1" smtClean="0">
                <a:solidFill>
                  <a:srgbClr val="1F1F1F"/>
                </a:solidFill>
                <a:latin typeface="Source Sans Pro"/>
              </a:rPr>
              <a:t>StructType</a:t>
            </a:r>
            <a:r>
              <a:rPr lang="fr-FR" sz="1200" dirty="0" smtClean="0">
                <a:solidFill>
                  <a:srgbClr val="1F1F1F"/>
                </a:solidFill>
                <a:latin typeface="Source Sans Pro"/>
              </a:rPr>
              <a:t>([,,,,,,]) </a:t>
            </a:r>
            <a:r>
              <a:rPr lang="fr-FR" sz="1200" dirty="0" smtClean="0">
                <a:solidFill>
                  <a:srgbClr val="1F1F1F"/>
                </a:solidFill>
                <a:latin typeface="Source Sans Pro"/>
                <a:sym typeface="Wingdings" panose="05000000000000000000" pitchFamily="2" charset="2"/>
              </a:rPr>
              <a:t> .</a:t>
            </a:r>
            <a:r>
              <a:rPr lang="fr-FR" sz="1200" dirty="0" err="1" smtClean="0">
                <a:solidFill>
                  <a:srgbClr val="1F1F1F"/>
                </a:solidFill>
                <a:latin typeface="Source Sans Pro"/>
                <a:sym typeface="Wingdings" panose="05000000000000000000" pitchFamily="2" charset="2"/>
              </a:rPr>
              <a:t>schema</a:t>
            </a:r>
            <a:r>
              <a:rPr lang="fr-FR" sz="1200" dirty="0" smtClean="0">
                <a:solidFill>
                  <a:srgbClr val="1F1F1F"/>
                </a:solidFill>
                <a:latin typeface="Source Sans Pro"/>
                <a:sym typeface="Wingdings" panose="05000000000000000000" pitchFamily="2" charset="2"/>
              </a:rPr>
              <a:t>(</a:t>
            </a:r>
            <a:r>
              <a:rPr lang="fr-FR" sz="1200" dirty="0" err="1" smtClean="0">
                <a:solidFill>
                  <a:srgbClr val="1F1F1F"/>
                </a:solidFill>
                <a:latin typeface="Source Sans Pro"/>
                <a:sym typeface="Wingdings" panose="05000000000000000000" pitchFamily="2" charset="2"/>
              </a:rPr>
              <a:t>jsonSchema</a:t>
            </a:r>
            <a:r>
              <a:rPr lang="fr-FR" sz="1200" dirty="0" smtClean="0">
                <a:solidFill>
                  <a:srgbClr val="1F1F1F"/>
                </a:solidFill>
                <a:latin typeface="Source Sans Pro"/>
                <a:sym typeface="Wingdings" panose="05000000000000000000" pitchFamily="2" charset="2"/>
              </a:rPr>
              <a:t>)</a:t>
            </a:r>
            <a:endParaRPr lang="fr-FR" sz="1200" dirty="0" smtClean="0">
              <a:solidFill>
                <a:srgbClr val="1F1F1F"/>
              </a:solidFill>
              <a:latin typeface="Source Sans Pro"/>
            </a:endParaRPr>
          </a:p>
          <a:p>
            <a:r>
              <a:rPr lang="fr-FR" sz="1400" b="1" dirty="0" smtClean="0">
                <a:solidFill>
                  <a:schemeClr val="accent1">
                    <a:lumMod val="50000"/>
                  </a:schemeClr>
                </a:solidFill>
                <a:latin typeface="Source Sans Pro"/>
              </a:rPr>
              <a:t>Parquet: </a:t>
            </a:r>
            <a:r>
              <a:rPr lang="fr-FR" sz="1200" dirty="0" err="1">
                <a:solidFill>
                  <a:srgbClr val="1F1F1F"/>
                </a:solidFill>
                <a:latin typeface="Source Sans Pro"/>
              </a:rPr>
              <a:t>Schema</a:t>
            </a:r>
            <a:r>
              <a:rPr lang="fr-FR" sz="1200" dirty="0">
                <a:solidFill>
                  <a:srgbClr val="1F1F1F"/>
                </a:solidFill>
                <a:latin typeface="Source Sans Pro"/>
              </a:rPr>
              <a:t> </a:t>
            </a:r>
            <a:r>
              <a:rPr lang="fr-FR" sz="1200" dirty="0" err="1">
                <a:solidFill>
                  <a:srgbClr val="1F1F1F"/>
                </a:solidFill>
                <a:latin typeface="Source Sans Pro"/>
              </a:rPr>
              <a:t>already</a:t>
            </a:r>
            <a:r>
              <a:rPr lang="fr-FR" sz="1200" dirty="0">
                <a:solidFill>
                  <a:srgbClr val="1F1F1F"/>
                </a:solidFill>
                <a:latin typeface="Source Sans Pro"/>
              </a:rPr>
              <a:t> </a:t>
            </a:r>
            <a:r>
              <a:rPr lang="fr-FR" sz="1200" dirty="0" err="1">
                <a:solidFill>
                  <a:srgbClr val="1F1F1F"/>
                </a:solidFill>
                <a:latin typeface="Source Sans Pro"/>
              </a:rPr>
              <a:t>exists</a:t>
            </a:r>
            <a:r>
              <a:rPr lang="fr-FR" sz="1200" dirty="0">
                <a:solidFill>
                  <a:srgbClr val="1F1F1F"/>
                </a:solidFill>
                <a:latin typeface="Source Sans Pro"/>
              </a:rPr>
              <a:t> in the </a:t>
            </a:r>
            <a:r>
              <a:rPr lang="fr-FR" sz="1200" dirty="0" err="1">
                <a:solidFill>
                  <a:srgbClr val="1F1F1F"/>
                </a:solidFill>
                <a:latin typeface="Source Sans Pro"/>
              </a:rPr>
              <a:t>meta</a:t>
            </a:r>
            <a:r>
              <a:rPr lang="fr-FR" sz="1200" dirty="0">
                <a:solidFill>
                  <a:srgbClr val="1F1F1F"/>
                </a:solidFill>
                <a:latin typeface="Source Sans Pro"/>
              </a:rPr>
              <a:t> data but </a:t>
            </a:r>
            <a:r>
              <a:rPr lang="fr-FR" sz="1200" dirty="0" err="1">
                <a:solidFill>
                  <a:srgbClr val="1F1F1F"/>
                </a:solidFill>
                <a:latin typeface="Source Sans Pro"/>
              </a:rPr>
              <a:t>we</a:t>
            </a:r>
            <a:r>
              <a:rPr lang="fr-FR" sz="1200" dirty="0">
                <a:solidFill>
                  <a:srgbClr val="1F1F1F"/>
                </a:solidFill>
                <a:latin typeface="Source Sans Pro"/>
              </a:rPr>
              <a:t> </a:t>
            </a:r>
            <a:r>
              <a:rPr lang="fr-FR" sz="1200" dirty="0" err="1">
                <a:solidFill>
                  <a:srgbClr val="1F1F1F"/>
                </a:solidFill>
                <a:latin typeface="Source Sans Pro"/>
              </a:rPr>
              <a:t>could</a:t>
            </a:r>
            <a:r>
              <a:rPr lang="fr-FR" sz="1200" dirty="0">
                <a:solidFill>
                  <a:srgbClr val="1F1F1F"/>
                </a:solidFill>
                <a:latin typeface="Source Sans Pro"/>
              </a:rPr>
              <a:t> do the </a:t>
            </a:r>
            <a:r>
              <a:rPr lang="fr-FR" sz="1200" dirty="0" err="1">
                <a:solidFill>
                  <a:srgbClr val="1F1F1F"/>
                </a:solidFill>
                <a:latin typeface="Source Sans Pro"/>
              </a:rPr>
              <a:t>same</a:t>
            </a:r>
            <a:r>
              <a:rPr lang="fr-FR" sz="1200" dirty="0">
                <a:solidFill>
                  <a:srgbClr val="1F1F1F"/>
                </a:solidFill>
                <a:latin typeface="Source Sans Pro"/>
              </a:rPr>
              <a:t> as JSON </a:t>
            </a:r>
          </a:p>
        </p:txBody>
      </p:sp>
      <p:sp>
        <p:nvSpPr>
          <p:cNvPr id="2" name="Rectangle 1"/>
          <p:cNvSpPr/>
          <p:nvPr/>
        </p:nvSpPr>
        <p:spPr>
          <a:xfrm>
            <a:off x="7146388" y="328783"/>
            <a:ext cx="1633781" cy="369332"/>
          </a:xfrm>
          <a:prstGeom prst="rect">
            <a:avLst/>
          </a:prstGeom>
        </p:spPr>
        <p:txBody>
          <a:bodyPr wrap="none">
            <a:spAutoFit/>
          </a:bodyPr>
          <a:lstStyle/>
          <a:p>
            <a:r>
              <a:rPr lang="fr-FR" b="1" dirty="0" smtClean="0">
                <a:solidFill>
                  <a:schemeClr val="accent1">
                    <a:lumMod val="50000"/>
                  </a:schemeClr>
                </a:solidFill>
                <a:latin typeface="Source Sans Pro"/>
              </a:rPr>
              <a:t>Parquet </a:t>
            </a:r>
            <a:r>
              <a:rPr lang="fr-FR" b="1" dirty="0">
                <a:solidFill>
                  <a:schemeClr val="accent1">
                    <a:lumMod val="50000"/>
                  </a:schemeClr>
                </a:solidFill>
                <a:latin typeface="Source Sans Pro"/>
              </a:rPr>
              <a:t>Files</a:t>
            </a:r>
          </a:p>
        </p:txBody>
      </p:sp>
      <p:sp>
        <p:nvSpPr>
          <p:cNvPr id="3" name="Rectangle 2"/>
          <p:cNvSpPr/>
          <p:nvPr/>
        </p:nvSpPr>
        <p:spPr>
          <a:xfrm>
            <a:off x="0" y="5389657"/>
            <a:ext cx="9472246" cy="369332"/>
          </a:xfrm>
          <a:prstGeom prst="rect">
            <a:avLst/>
          </a:prstGeom>
        </p:spPr>
        <p:txBody>
          <a:bodyPr wrap="square">
            <a:spAutoFit/>
          </a:bodyPr>
          <a:lstStyle/>
          <a:p>
            <a:r>
              <a:rPr lang="en-US" b="1" dirty="0" smtClean="0">
                <a:solidFill>
                  <a:schemeClr val="accent1">
                    <a:lumMod val="50000"/>
                  </a:schemeClr>
                </a:solidFill>
                <a:latin typeface="Source Sans Pro"/>
              </a:rPr>
              <a:t>Cache </a:t>
            </a:r>
            <a:r>
              <a:rPr lang="en-US" b="1" dirty="0">
                <a:solidFill>
                  <a:schemeClr val="accent1">
                    <a:lumMod val="50000"/>
                  </a:schemeClr>
                </a:solidFill>
                <a:latin typeface="Source Sans Pro"/>
              </a:rPr>
              <a:t>data into the memory</a:t>
            </a:r>
            <a:endParaRPr lang="fr-FR" b="1" dirty="0">
              <a:solidFill>
                <a:schemeClr val="accent1">
                  <a:lumMod val="50000"/>
                </a:schemeClr>
              </a:solidFill>
              <a:latin typeface="Source Sans Pro"/>
            </a:endParaRPr>
          </a:p>
        </p:txBody>
      </p:sp>
      <p:sp>
        <p:nvSpPr>
          <p:cNvPr id="6" name="Rectangle 5"/>
          <p:cNvSpPr/>
          <p:nvPr/>
        </p:nvSpPr>
        <p:spPr>
          <a:xfrm>
            <a:off x="246185" y="5857826"/>
            <a:ext cx="6096000" cy="830997"/>
          </a:xfrm>
          <a:prstGeom prst="rect">
            <a:avLst/>
          </a:prstGeom>
        </p:spPr>
        <p:txBody>
          <a:bodyPr>
            <a:spAutoFit/>
          </a:bodyPr>
          <a:lstStyle/>
          <a:p>
            <a:r>
              <a:rPr lang="en-US" sz="1200" dirty="0">
                <a:solidFill>
                  <a:srgbClr val="1F1F1F"/>
                </a:solidFill>
                <a:latin typeface="Source Sans Pro"/>
              </a:rPr>
              <a:t>(</a:t>
            </a:r>
            <a:r>
              <a:rPr lang="en-US" sz="1200" dirty="0" err="1">
                <a:solidFill>
                  <a:srgbClr val="1F1F1F"/>
                </a:solidFill>
                <a:latin typeface="Source Sans Pro"/>
              </a:rPr>
              <a:t>pagecountsEnAllDF</a:t>
            </a:r>
            <a:endParaRPr lang="en-US" sz="1200" dirty="0">
              <a:solidFill>
                <a:srgbClr val="1F1F1F"/>
              </a:solidFill>
              <a:latin typeface="Source Sans Pro"/>
            </a:endParaRPr>
          </a:p>
          <a:p>
            <a:r>
              <a:rPr lang="en-US" sz="1200" dirty="0" smtClean="0">
                <a:solidFill>
                  <a:srgbClr val="1F1F1F"/>
                </a:solidFill>
                <a:latin typeface="Source Sans Pro"/>
              </a:rPr>
              <a:t>  .cache()         </a:t>
            </a:r>
            <a:r>
              <a:rPr lang="en-US" sz="1200" dirty="0" smtClean="0">
                <a:solidFill>
                  <a:srgbClr val="00B050"/>
                </a:solidFill>
                <a:latin typeface="Source Sans Pro"/>
              </a:rPr>
              <a:t># Mark the </a:t>
            </a:r>
            <a:r>
              <a:rPr lang="en-US" sz="1200" dirty="0" err="1" smtClean="0">
                <a:solidFill>
                  <a:srgbClr val="00B050"/>
                </a:solidFill>
                <a:latin typeface="Source Sans Pro"/>
              </a:rPr>
              <a:t>DataFrame</a:t>
            </a:r>
            <a:r>
              <a:rPr lang="en-US" sz="1200" dirty="0" smtClean="0">
                <a:solidFill>
                  <a:srgbClr val="00B050"/>
                </a:solidFill>
                <a:latin typeface="Source Sans Pro"/>
              </a:rPr>
              <a:t> as cached</a:t>
            </a:r>
          </a:p>
          <a:p>
            <a:r>
              <a:rPr lang="en-US" sz="1200" dirty="0" smtClean="0">
                <a:solidFill>
                  <a:srgbClr val="1F1F1F"/>
                </a:solidFill>
                <a:latin typeface="Source Sans Pro"/>
              </a:rPr>
              <a:t>  </a:t>
            </a:r>
            <a:r>
              <a:rPr lang="en-US" sz="1200" dirty="0">
                <a:solidFill>
                  <a:srgbClr val="1F1F1F"/>
                </a:solidFill>
                <a:latin typeface="Source Sans Pro"/>
              </a:rPr>
              <a:t>.count</a:t>
            </a:r>
            <a:r>
              <a:rPr lang="en-US" sz="1200" dirty="0" smtClean="0">
                <a:solidFill>
                  <a:srgbClr val="1F1F1F"/>
                </a:solidFill>
                <a:latin typeface="Source Sans Pro"/>
              </a:rPr>
              <a:t>()         </a:t>
            </a:r>
            <a:r>
              <a:rPr lang="en-US" sz="1200" dirty="0" smtClean="0">
                <a:solidFill>
                  <a:srgbClr val="00B050"/>
                </a:solidFill>
                <a:latin typeface="Source Sans Pro"/>
              </a:rPr>
              <a:t># Materialize the cache</a:t>
            </a:r>
          </a:p>
          <a:p>
            <a:r>
              <a:rPr lang="en-US" sz="1200" dirty="0" smtClean="0">
                <a:solidFill>
                  <a:srgbClr val="1F1F1F"/>
                </a:solidFill>
                <a:latin typeface="Source Sans Pro"/>
              </a:rPr>
              <a:t>) </a:t>
            </a:r>
            <a:endParaRPr lang="en-US" sz="1200" dirty="0">
              <a:solidFill>
                <a:srgbClr val="1F1F1F"/>
              </a:solidFill>
              <a:latin typeface="Source Sans Pro"/>
            </a:endParaRPr>
          </a:p>
        </p:txBody>
      </p:sp>
      <p:sp>
        <p:nvSpPr>
          <p:cNvPr id="7" name="ZoneTexte 6"/>
          <p:cNvSpPr txBox="1"/>
          <p:nvPr/>
        </p:nvSpPr>
        <p:spPr>
          <a:xfrm>
            <a:off x="7146388" y="802227"/>
            <a:ext cx="3732627" cy="954107"/>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Efficient data compression</a:t>
            </a:r>
          </a:p>
          <a:p>
            <a:pPr marL="285750" indent="-285750">
              <a:buFont typeface="Arial" panose="020B0604020202020204" pitchFamily="34" charset="0"/>
              <a:buChar char="•"/>
            </a:pPr>
            <a:r>
              <a:rPr lang="fr-FR" sz="1400" dirty="0" smtClean="0"/>
              <a:t>Open source</a:t>
            </a:r>
          </a:p>
          <a:p>
            <a:pPr marL="285750" indent="-285750">
              <a:buFont typeface="Arial" panose="020B0604020202020204" pitchFamily="34" charset="0"/>
              <a:buChar char="•"/>
            </a:pPr>
            <a:r>
              <a:rPr lang="fr-FR" sz="1400" dirty="0" err="1" smtClean="0"/>
              <a:t>Splittable</a:t>
            </a:r>
            <a:r>
              <a:rPr lang="fr-FR" sz="1400" dirty="0" smtClean="0"/>
              <a:t> file format</a:t>
            </a:r>
          </a:p>
          <a:p>
            <a:pPr marL="285750" indent="-285750">
              <a:buFont typeface="Arial" panose="020B0604020202020204" pitchFamily="34" charset="0"/>
              <a:buChar char="•"/>
            </a:pPr>
            <a:r>
              <a:rPr lang="fr-FR" sz="1400" dirty="0" err="1" smtClean="0"/>
              <a:t>Column</a:t>
            </a:r>
            <a:r>
              <a:rPr lang="fr-FR" sz="1400" dirty="0" smtClean="0"/>
              <a:t> </a:t>
            </a:r>
            <a:r>
              <a:rPr lang="fr-FR" sz="1400" dirty="0" err="1" smtClean="0"/>
              <a:t>oriented</a:t>
            </a:r>
            <a:r>
              <a:rPr lang="fr-FR" sz="1400" dirty="0" smtClean="0"/>
              <a:t> </a:t>
            </a:r>
            <a:r>
              <a:rPr lang="fr-FR" sz="1400" dirty="0" err="1" smtClean="0"/>
              <a:t>datastore</a:t>
            </a:r>
            <a:endParaRPr lang="fr-FR" sz="1400" dirty="0"/>
          </a:p>
        </p:txBody>
      </p:sp>
    </p:spTree>
    <p:extLst>
      <p:ext uri="{BB962C8B-B14F-4D97-AF65-F5344CB8AC3E}">
        <p14:creationId xmlns:p14="http://schemas.microsoft.com/office/powerpoint/2010/main" val="25199440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851" y="2778429"/>
            <a:ext cx="10754311" cy="2308324"/>
          </a:xfrm>
          <a:prstGeom prst="rect">
            <a:avLst/>
          </a:prstGeom>
        </p:spPr>
        <p:txBody>
          <a:bodyPr wrap="square">
            <a:spAutoFit/>
          </a:bodyPr>
          <a:lstStyle/>
          <a:p>
            <a:r>
              <a:rPr lang="fr-FR" dirty="0" smtClean="0"/>
              <a:t>les </a:t>
            </a:r>
            <a:r>
              <a:rPr lang="fr-FR" dirty="0"/>
              <a:t>composants d'un cluster Azure </a:t>
            </a:r>
            <a:r>
              <a:rPr lang="fr-FR" dirty="0" err="1"/>
              <a:t>Databricks</a:t>
            </a:r>
            <a:r>
              <a:rPr lang="fr-FR" dirty="0"/>
              <a:t> </a:t>
            </a:r>
            <a:r>
              <a:rPr lang="fr-FR" dirty="0" err="1" smtClean="0"/>
              <a:t>Spark</a:t>
            </a:r>
            <a:r>
              <a:rPr lang="fr-FR" dirty="0" smtClean="0"/>
              <a:t>.</a:t>
            </a:r>
          </a:p>
          <a:p>
            <a:endParaRPr lang="fr-FR" dirty="0"/>
          </a:p>
          <a:p>
            <a:r>
              <a:rPr lang="fr-FR" dirty="0" smtClean="0"/>
              <a:t>Slot: Le </a:t>
            </a:r>
            <a:r>
              <a:rPr lang="fr-FR" dirty="0"/>
              <a:t>travail envoyé par les nœuds pilotes aux nœuds </a:t>
            </a:r>
            <a:endParaRPr lang="fr-FR" dirty="0" smtClean="0"/>
          </a:p>
          <a:p>
            <a:r>
              <a:rPr lang="fr-FR" dirty="0" err="1" smtClean="0"/>
              <a:t>Worker</a:t>
            </a:r>
            <a:r>
              <a:rPr lang="fr-FR" dirty="0" smtClean="0"/>
              <a:t>  </a:t>
            </a:r>
            <a:r>
              <a:rPr lang="fr-FR" dirty="0"/>
              <a:t>est affecté à des créneaux, leur ordonnant d'extraire des données d'une source de données </a:t>
            </a:r>
            <a:r>
              <a:rPr lang="fr-FR" dirty="0" smtClean="0"/>
              <a:t>spécifiée.</a:t>
            </a:r>
          </a:p>
          <a:p>
            <a:r>
              <a:rPr lang="fr-FR" dirty="0" smtClean="0"/>
              <a:t>Driver : Les </a:t>
            </a:r>
            <a:r>
              <a:rPr lang="fr-FR" dirty="0"/>
              <a:t>clusters </a:t>
            </a:r>
            <a:r>
              <a:rPr lang="fr-FR" dirty="0" err="1"/>
              <a:t>Spark</a:t>
            </a:r>
            <a:r>
              <a:rPr lang="fr-FR" dirty="0"/>
              <a:t>, ou ensembles de données, sont également appelés </a:t>
            </a:r>
            <a:r>
              <a:rPr lang="fr-FR" dirty="0" smtClean="0"/>
              <a:t>Driver .</a:t>
            </a:r>
          </a:p>
          <a:p>
            <a:r>
              <a:rPr lang="fr-FR" dirty="0" err="1" smtClean="0"/>
              <a:t>Task</a:t>
            </a:r>
            <a:r>
              <a:rPr lang="fr-FR" dirty="0" smtClean="0"/>
              <a:t>:  </a:t>
            </a:r>
            <a:r>
              <a:rPr lang="fr-FR" dirty="0"/>
              <a:t>tâche est envoyée du nœud pilote aux nœuds </a:t>
            </a:r>
            <a:r>
              <a:rPr lang="fr-FR" dirty="0" err="1"/>
              <a:t>ouvriers.PiloteDans</a:t>
            </a:r>
            <a:r>
              <a:rPr lang="fr-FR" dirty="0"/>
              <a:t> un cluster Apache </a:t>
            </a:r>
            <a:r>
              <a:rPr lang="fr-FR" dirty="0" err="1"/>
              <a:t>Spark</a:t>
            </a:r>
            <a:r>
              <a:rPr lang="fr-FR" dirty="0"/>
              <a:t>, le pilote est l'interface de l'ordinateur portable. Il contient la boucle principale du programme et crée des ensembles de données distribuées sur le </a:t>
            </a:r>
            <a:r>
              <a:rPr lang="fr-FR" dirty="0" err="1"/>
              <a:t>cluster.Traduit</a:t>
            </a:r>
            <a:r>
              <a:rPr lang="fr-FR" dirty="0"/>
              <a:t> </a:t>
            </a:r>
            <a:r>
              <a:rPr lang="fr-FR" dirty="0" smtClean="0"/>
              <a:t>avec)</a:t>
            </a:r>
            <a:endParaRPr lang="fr-FR" dirty="0"/>
          </a:p>
        </p:txBody>
      </p:sp>
      <p:pic>
        <p:nvPicPr>
          <p:cNvPr id="5" name="Image 4"/>
          <p:cNvPicPr>
            <a:picLocks noChangeAspect="1"/>
          </p:cNvPicPr>
          <p:nvPr/>
        </p:nvPicPr>
        <p:blipFill>
          <a:blip r:embed="rId2"/>
          <a:stretch>
            <a:fillRect/>
          </a:stretch>
        </p:blipFill>
        <p:spPr>
          <a:xfrm>
            <a:off x="3680827" y="185737"/>
            <a:ext cx="4076700" cy="2200275"/>
          </a:xfrm>
          <a:prstGeom prst="rect">
            <a:avLst/>
          </a:prstGeom>
        </p:spPr>
      </p:pic>
    </p:spTree>
    <p:extLst>
      <p:ext uri="{BB962C8B-B14F-4D97-AF65-F5344CB8AC3E}">
        <p14:creationId xmlns:p14="http://schemas.microsoft.com/office/powerpoint/2010/main" val="3762882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Pyspark</a:t>
            </a:r>
            <a:r>
              <a:rPr lang="fr-FR" sz="3200" b="1" dirty="0" smtClean="0">
                <a:solidFill>
                  <a:srgbClr val="FF0000"/>
                </a:solidFill>
              </a:rPr>
              <a:t> </a:t>
            </a:r>
            <a:r>
              <a:rPr lang="fr-FR" sz="3200" b="1" dirty="0" err="1" smtClean="0">
                <a:solidFill>
                  <a:srgbClr val="FF0000"/>
                </a:solidFill>
              </a:rPr>
              <a:t>with</a:t>
            </a:r>
            <a:r>
              <a:rPr lang="fr-FR" sz="3200" b="1" dirty="0" smtClean="0">
                <a:solidFill>
                  <a:srgbClr val="FF0000"/>
                </a:solidFill>
              </a:rPr>
              <a:t> azure </a:t>
            </a:r>
            <a:r>
              <a:rPr lang="fr-FR" sz="3200" b="1" dirty="0" err="1" smtClean="0">
                <a:solidFill>
                  <a:srgbClr val="FF0000"/>
                </a:solidFill>
              </a:rPr>
              <a:t>Databricks</a:t>
            </a:r>
            <a:endParaRPr lang="fr-FR" dirty="0"/>
          </a:p>
        </p:txBody>
      </p:sp>
      <p:sp>
        <p:nvSpPr>
          <p:cNvPr id="10" name="Rectangle 9"/>
          <p:cNvSpPr/>
          <p:nvPr/>
        </p:nvSpPr>
        <p:spPr>
          <a:xfrm>
            <a:off x="0" y="825166"/>
            <a:ext cx="7146388" cy="646331"/>
          </a:xfrm>
          <a:prstGeom prst="rect">
            <a:avLst/>
          </a:prstGeom>
        </p:spPr>
        <p:txBody>
          <a:bodyPr wrap="square">
            <a:spAutoFit/>
          </a:bodyPr>
          <a:lstStyle/>
          <a:p>
            <a:r>
              <a:rPr lang="fr-FR" b="1" dirty="0" smtClean="0">
                <a:solidFill>
                  <a:schemeClr val="accent1">
                    <a:lumMod val="50000"/>
                  </a:schemeClr>
                </a:solidFill>
                <a:latin typeface="Source Sans Pro"/>
              </a:rPr>
              <a:t>Delta </a:t>
            </a:r>
            <a:r>
              <a:rPr lang="fr-FR" b="1" dirty="0" err="1" smtClean="0">
                <a:solidFill>
                  <a:schemeClr val="accent1">
                    <a:lumMod val="50000"/>
                  </a:schemeClr>
                </a:solidFill>
                <a:latin typeface="Source Sans Pro"/>
              </a:rPr>
              <a:t>Lakes</a:t>
            </a:r>
            <a:r>
              <a:rPr lang="fr-FR" b="1" dirty="0" smtClean="0">
                <a:solidFill>
                  <a:schemeClr val="accent1">
                    <a:lumMod val="50000"/>
                  </a:schemeClr>
                </a:solidFill>
                <a:latin typeface="Source Sans Pro"/>
              </a:rPr>
              <a:t>: </a:t>
            </a:r>
          </a:p>
          <a:p>
            <a:endParaRPr lang="fr-FR" b="1" dirty="0" smtClean="0">
              <a:solidFill>
                <a:schemeClr val="accent1">
                  <a:lumMod val="50000"/>
                </a:schemeClr>
              </a:solidFill>
              <a:latin typeface="Source Sans Pro"/>
            </a:endParaRPr>
          </a:p>
        </p:txBody>
      </p:sp>
      <p:sp>
        <p:nvSpPr>
          <p:cNvPr id="8" name="Rectangle 7"/>
          <p:cNvSpPr/>
          <p:nvPr/>
        </p:nvSpPr>
        <p:spPr>
          <a:xfrm>
            <a:off x="0" y="1252155"/>
            <a:ext cx="5146431" cy="523220"/>
          </a:xfrm>
          <a:prstGeom prst="rect">
            <a:avLst/>
          </a:prstGeom>
        </p:spPr>
        <p:txBody>
          <a:bodyPr wrap="square">
            <a:spAutoFit/>
          </a:bodyPr>
          <a:lstStyle/>
          <a:p>
            <a:r>
              <a:rPr lang="en-US" sz="1400" b="1" dirty="0" smtClean="0">
                <a:solidFill>
                  <a:schemeClr val="accent1">
                    <a:lumMod val="50000"/>
                  </a:schemeClr>
                </a:solidFill>
                <a:latin typeface="Source Sans Pro"/>
              </a:rPr>
              <a:t> </a:t>
            </a:r>
            <a:r>
              <a:rPr lang="en-US" sz="1200" b="1" dirty="0" smtClean="0">
                <a:solidFill>
                  <a:schemeClr val="accent1">
                    <a:lumMod val="50000"/>
                  </a:schemeClr>
                </a:solidFill>
                <a:latin typeface="Source Sans Pro"/>
              </a:rPr>
              <a:t>Schema evolution</a:t>
            </a:r>
            <a:r>
              <a:rPr lang="en-US" sz="1400" b="1" dirty="0" smtClean="0">
                <a:solidFill>
                  <a:schemeClr val="accent1">
                    <a:lumMod val="50000"/>
                  </a:schemeClr>
                </a:solidFill>
                <a:latin typeface="Source Sans Pro"/>
              </a:rPr>
              <a:t>: </a:t>
            </a:r>
            <a:r>
              <a:rPr lang="en-US" sz="1400" dirty="0" smtClean="0"/>
              <a:t>make </a:t>
            </a:r>
            <a:r>
              <a:rPr lang="en-US" sz="1400" dirty="0"/>
              <a:t>changes to a table schema that can be applied automatically, without the need for DDL modifications.</a:t>
            </a:r>
            <a:endParaRPr lang="en-US" sz="1400" b="1" dirty="0">
              <a:solidFill>
                <a:schemeClr val="accent1">
                  <a:lumMod val="50000"/>
                </a:schemeClr>
              </a:solidFill>
              <a:latin typeface="Source Sans Pro"/>
            </a:endParaRPr>
          </a:p>
        </p:txBody>
      </p:sp>
      <p:sp>
        <p:nvSpPr>
          <p:cNvPr id="5" name="Rectangle 4"/>
          <p:cNvSpPr/>
          <p:nvPr/>
        </p:nvSpPr>
        <p:spPr>
          <a:xfrm>
            <a:off x="0" y="2223327"/>
            <a:ext cx="3784562" cy="307777"/>
          </a:xfrm>
          <a:prstGeom prst="rect">
            <a:avLst/>
          </a:prstGeom>
        </p:spPr>
        <p:txBody>
          <a:bodyPr wrap="none">
            <a:spAutoFit/>
          </a:bodyPr>
          <a:lstStyle/>
          <a:p>
            <a:r>
              <a:rPr lang="fr-FR" sz="1200" b="1" dirty="0">
                <a:solidFill>
                  <a:schemeClr val="accent1">
                    <a:lumMod val="50000"/>
                  </a:schemeClr>
                </a:solidFill>
                <a:latin typeface="Source Sans Pro"/>
              </a:rPr>
              <a:t>DESCRIBE DETAIL </a:t>
            </a:r>
            <a:r>
              <a:rPr lang="fr-FR" sz="1200" b="1" dirty="0" err="1" smtClean="0">
                <a:solidFill>
                  <a:schemeClr val="accent1">
                    <a:lumMod val="50000"/>
                  </a:schemeClr>
                </a:solidFill>
                <a:latin typeface="Source Sans Pro"/>
              </a:rPr>
              <a:t>tableName</a:t>
            </a:r>
            <a:r>
              <a:rPr lang="fr-FR" sz="1400" b="1" dirty="0" smtClean="0">
                <a:solidFill>
                  <a:schemeClr val="accent1">
                    <a:lumMod val="50000"/>
                  </a:schemeClr>
                </a:solidFill>
                <a:latin typeface="Source Sans Pro"/>
              </a:rPr>
              <a:t>: </a:t>
            </a:r>
            <a:r>
              <a:rPr lang="fr-FR" sz="1400" dirty="0"/>
              <a:t>Display </a:t>
            </a:r>
            <a:r>
              <a:rPr lang="fr-FR" sz="1400" dirty="0" err="1"/>
              <a:t>MetaData</a:t>
            </a:r>
            <a:endParaRPr lang="fr-FR" sz="1400" dirty="0"/>
          </a:p>
        </p:txBody>
      </p:sp>
      <p:sp>
        <p:nvSpPr>
          <p:cNvPr id="11" name="Rectangle 10"/>
          <p:cNvSpPr/>
          <p:nvPr/>
        </p:nvSpPr>
        <p:spPr>
          <a:xfrm>
            <a:off x="1" y="2558980"/>
            <a:ext cx="6682154" cy="523220"/>
          </a:xfrm>
          <a:prstGeom prst="rect">
            <a:avLst/>
          </a:prstGeom>
        </p:spPr>
        <p:txBody>
          <a:bodyPr wrap="square">
            <a:spAutoFit/>
          </a:bodyPr>
          <a:lstStyle/>
          <a:p>
            <a:r>
              <a:rPr lang="en-US" sz="1200" b="1" dirty="0">
                <a:solidFill>
                  <a:schemeClr val="accent1">
                    <a:lumMod val="50000"/>
                  </a:schemeClr>
                </a:solidFill>
                <a:latin typeface="Source Sans Pro"/>
              </a:rPr>
              <a:t>OPTIMIZE Customers ZORDER BY </a:t>
            </a:r>
            <a:r>
              <a:rPr lang="en-US" sz="1200" b="1" dirty="0" smtClean="0">
                <a:solidFill>
                  <a:schemeClr val="accent1">
                    <a:lumMod val="50000"/>
                  </a:schemeClr>
                </a:solidFill>
                <a:latin typeface="Source Sans Pro"/>
              </a:rPr>
              <a:t>City: </a:t>
            </a:r>
            <a:r>
              <a:rPr lang="en-US" sz="1400" dirty="0"/>
              <a:t>Ensures that all data backing, for example, City=’London’ is </a:t>
            </a:r>
            <a:r>
              <a:rPr lang="en-US" sz="1400" dirty="0" err="1"/>
              <a:t>colocated</a:t>
            </a:r>
            <a:r>
              <a:rPr lang="en-US" sz="1400" dirty="0"/>
              <a:t>, then rewrites the sorted data into new Parquet files.</a:t>
            </a:r>
            <a:endParaRPr lang="fr-FR" sz="1400" dirty="0"/>
          </a:p>
        </p:txBody>
      </p:sp>
      <p:sp>
        <p:nvSpPr>
          <p:cNvPr id="14" name="Rectangle 13"/>
          <p:cNvSpPr/>
          <p:nvPr/>
        </p:nvSpPr>
        <p:spPr>
          <a:xfrm>
            <a:off x="0" y="3119573"/>
            <a:ext cx="4445576" cy="307777"/>
          </a:xfrm>
          <a:prstGeom prst="rect">
            <a:avLst/>
          </a:prstGeom>
        </p:spPr>
        <p:txBody>
          <a:bodyPr wrap="none">
            <a:spAutoFit/>
          </a:bodyPr>
          <a:lstStyle/>
          <a:p>
            <a:r>
              <a:rPr lang="fr-FR" sz="1200" b="1" dirty="0">
                <a:solidFill>
                  <a:schemeClr val="accent1">
                    <a:lumMod val="50000"/>
                  </a:schemeClr>
                </a:solidFill>
                <a:latin typeface="Source Sans Pro"/>
              </a:rPr>
              <a:t>The </a:t>
            </a:r>
            <a:r>
              <a:rPr lang="fr-FR" sz="1200" b="1" dirty="0" err="1">
                <a:solidFill>
                  <a:schemeClr val="accent1">
                    <a:lumMod val="50000"/>
                  </a:schemeClr>
                </a:solidFill>
                <a:latin typeface="Source Sans Pro"/>
              </a:rPr>
              <a:t>Catalyst</a:t>
            </a:r>
            <a:r>
              <a:rPr lang="fr-FR" sz="1200" b="1" dirty="0">
                <a:solidFill>
                  <a:schemeClr val="accent1">
                    <a:lumMod val="50000"/>
                  </a:schemeClr>
                </a:solidFill>
                <a:latin typeface="Source Sans Pro"/>
              </a:rPr>
              <a:t> </a:t>
            </a:r>
            <a:r>
              <a:rPr lang="fr-FR" sz="1200" b="1" dirty="0" err="1" smtClean="0">
                <a:solidFill>
                  <a:schemeClr val="accent1">
                    <a:lumMod val="50000"/>
                  </a:schemeClr>
                </a:solidFill>
                <a:latin typeface="Source Sans Pro"/>
              </a:rPr>
              <a:t>Optimizer</a:t>
            </a:r>
            <a:r>
              <a:rPr lang="fr-FR" sz="1200" b="1" dirty="0" smtClean="0">
                <a:solidFill>
                  <a:schemeClr val="accent1">
                    <a:lumMod val="50000"/>
                  </a:schemeClr>
                </a:solidFill>
                <a:latin typeface="Source Sans Pro"/>
              </a:rPr>
              <a:t>: </a:t>
            </a:r>
            <a:r>
              <a:rPr lang="fr-FR" sz="1400" dirty="0" err="1"/>
              <a:t>can</a:t>
            </a:r>
            <a:r>
              <a:rPr lang="fr-FR" sz="1400" dirty="0"/>
              <a:t> </a:t>
            </a:r>
            <a:r>
              <a:rPr lang="fr-FR" sz="1400" dirty="0" err="1"/>
              <a:t>optimize</a:t>
            </a:r>
            <a:r>
              <a:rPr lang="fr-FR" sz="1400" dirty="0"/>
              <a:t> </a:t>
            </a:r>
            <a:r>
              <a:rPr lang="fr-FR" sz="1400" dirty="0" err="1"/>
              <a:t>sql</a:t>
            </a:r>
            <a:r>
              <a:rPr lang="fr-FR" sz="1400" dirty="0"/>
              <a:t> </a:t>
            </a:r>
            <a:r>
              <a:rPr lang="fr-FR" sz="1400" dirty="0" err="1"/>
              <a:t>built</a:t>
            </a:r>
            <a:r>
              <a:rPr lang="fr-FR" sz="1400" dirty="0"/>
              <a:t>-in </a:t>
            </a:r>
            <a:r>
              <a:rPr lang="fr-FR" sz="1400" dirty="0" err="1"/>
              <a:t>functions</a:t>
            </a:r>
            <a:r>
              <a:rPr lang="fr-FR" sz="1400" dirty="0"/>
              <a:t> </a:t>
            </a:r>
          </a:p>
        </p:txBody>
      </p:sp>
      <p:sp>
        <p:nvSpPr>
          <p:cNvPr id="15" name="Rectangle 14"/>
          <p:cNvSpPr/>
          <p:nvPr/>
        </p:nvSpPr>
        <p:spPr>
          <a:xfrm>
            <a:off x="736562" y="4540423"/>
            <a:ext cx="6096000" cy="738664"/>
          </a:xfrm>
          <a:prstGeom prst="rect">
            <a:avLst/>
          </a:prstGeom>
        </p:spPr>
        <p:txBody>
          <a:bodyPr>
            <a:spAutoFit/>
          </a:bodyPr>
          <a:lstStyle/>
          <a:p>
            <a:pPr marL="285750" indent="-285750">
              <a:buFont typeface="Arial" panose="020B0604020202020204" pitchFamily="34" charset="0"/>
              <a:buChar char="•"/>
            </a:pPr>
            <a:r>
              <a:rPr lang="en-US" sz="1400" dirty="0"/>
              <a:t>write, register and invoke UDFS right</a:t>
            </a:r>
          </a:p>
          <a:p>
            <a:pPr marL="285750" indent="-285750">
              <a:buFont typeface="Arial" panose="020B0604020202020204" pitchFamily="34" charset="0"/>
              <a:buChar char="•"/>
            </a:pPr>
            <a:r>
              <a:rPr lang="en-US" sz="1400" dirty="0"/>
              <a:t> register and invoke </a:t>
            </a:r>
            <a:r>
              <a:rPr lang="en-US" sz="1400" dirty="0" err="1"/>
              <a:t>vectorized</a:t>
            </a:r>
            <a:r>
              <a:rPr lang="en-US" sz="1400" dirty="0"/>
              <a:t> UDFs</a:t>
            </a:r>
          </a:p>
          <a:p>
            <a:pPr marL="285750" indent="-285750">
              <a:buFont typeface="Arial" panose="020B0604020202020204" pitchFamily="34" charset="0"/>
              <a:buChar char="•"/>
            </a:pPr>
            <a:r>
              <a:rPr lang="en-US" sz="1400" dirty="0"/>
              <a:t>articulate performance advantages of </a:t>
            </a:r>
            <a:r>
              <a:rPr lang="en-US" sz="1400" dirty="0" err="1"/>
              <a:t>vectorized</a:t>
            </a:r>
            <a:r>
              <a:rPr lang="en-US" sz="1400" dirty="0"/>
              <a:t> UDFs</a:t>
            </a:r>
          </a:p>
        </p:txBody>
      </p:sp>
      <p:sp>
        <p:nvSpPr>
          <p:cNvPr id="16" name="Rectangle 15"/>
          <p:cNvSpPr/>
          <p:nvPr/>
        </p:nvSpPr>
        <p:spPr>
          <a:xfrm>
            <a:off x="-11723" y="1732799"/>
            <a:ext cx="6693877" cy="523220"/>
          </a:xfrm>
          <a:prstGeom prst="rect">
            <a:avLst/>
          </a:prstGeom>
        </p:spPr>
        <p:txBody>
          <a:bodyPr wrap="square">
            <a:spAutoFit/>
          </a:bodyPr>
          <a:lstStyle/>
          <a:p>
            <a:r>
              <a:rPr lang="en-US" sz="1400" b="1" dirty="0" smtClean="0">
                <a:solidFill>
                  <a:schemeClr val="accent1">
                    <a:lumMod val="50000"/>
                  </a:schemeClr>
                </a:solidFill>
                <a:latin typeface="Source Sans Pro"/>
              </a:rPr>
              <a:t> </a:t>
            </a:r>
            <a:r>
              <a:rPr lang="en-US" sz="1200" b="1" dirty="0" smtClean="0">
                <a:solidFill>
                  <a:schemeClr val="accent1">
                    <a:lumMod val="50000"/>
                  </a:schemeClr>
                </a:solidFill>
                <a:latin typeface="Source Sans Pro"/>
              </a:rPr>
              <a:t>Time Travel</a:t>
            </a:r>
            <a:r>
              <a:rPr lang="en-US" sz="1400" b="1" dirty="0" smtClean="0">
                <a:solidFill>
                  <a:schemeClr val="accent1">
                    <a:lumMod val="50000"/>
                  </a:schemeClr>
                </a:solidFill>
                <a:latin typeface="Source Sans Pro"/>
              </a:rPr>
              <a:t>: </a:t>
            </a:r>
            <a:r>
              <a:rPr lang="en-US" sz="1400" dirty="0"/>
              <a:t>provides snapshots of data enabling developers to access and revert to earlier versions of data for audits, rollbacks or to reproduce </a:t>
            </a:r>
            <a:r>
              <a:rPr lang="en-US" sz="1400" dirty="0" smtClean="0"/>
              <a:t>experiments</a:t>
            </a:r>
            <a:endParaRPr lang="en-US" sz="1400" b="1" dirty="0">
              <a:solidFill>
                <a:schemeClr val="accent1">
                  <a:lumMod val="50000"/>
                </a:schemeClr>
              </a:solidFill>
              <a:latin typeface="Source Sans Pro"/>
            </a:endParaRPr>
          </a:p>
        </p:txBody>
      </p:sp>
    </p:spTree>
    <p:extLst>
      <p:ext uri="{BB962C8B-B14F-4D97-AF65-F5344CB8AC3E}">
        <p14:creationId xmlns:p14="http://schemas.microsoft.com/office/powerpoint/2010/main" val="35844793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MLFlow</a:t>
            </a:r>
            <a:endParaRPr lang="fr-FR" dirty="0"/>
          </a:p>
        </p:txBody>
      </p:sp>
      <p:sp>
        <p:nvSpPr>
          <p:cNvPr id="3" name="Rectangle 2"/>
          <p:cNvSpPr/>
          <p:nvPr/>
        </p:nvSpPr>
        <p:spPr>
          <a:xfrm>
            <a:off x="0" y="3901973"/>
            <a:ext cx="9472246" cy="369332"/>
          </a:xfrm>
          <a:prstGeom prst="rect">
            <a:avLst/>
          </a:prstGeom>
        </p:spPr>
        <p:txBody>
          <a:bodyPr wrap="square">
            <a:spAutoFit/>
          </a:bodyPr>
          <a:lstStyle/>
          <a:p>
            <a:r>
              <a:rPr lang="en-US" b="1" smtClean="0">
                <a:solidFill>
                  <a:schemeClr val="accent1">
                    <a:lumMod val="50000"/>
                  </a:schemeClr>
                </a:solidFill>
                <a:latin typeface="Source Sans Pro"/>
              </a:rPr>
              <a:t>MLFlow</a:t>
            </a:r>
            <a:endParaRPr lang="fr-FR" b="1" dirty="0">
              <a:solidFill>
                <a:schemeClr val="accent1">
                  <a:lumMod val="50000"/>
                </a:schemeClr>
              </a:solidFill>
              <a:latin typeface="Source Sans Pro"/>
            </a:endParaRPr>
          </a:p>
        </p:txBody>
      </p:sp>
      <p:sp>
        <p:nvSpPr>
          <p:cNvPr id="17" name="Rectangle 16"/>
          <p:cNvSpPr/>
          <p:nvPr/>
        </p:nvSpPr>
        <p:spPr>
          <a:xfrm>
            <a:off x="339970" y="5270353"/>
            <a:ext cx="11570677" cy="1354217"/>
          </a:xfrm>
          <a:prstGeom prst="rect">
            <a:avLst/>
          </a:prstGeom>
        </p:spPr>
        <p:txBody>
          <a:bodyPr wrap="square">
            <a:spAutoFit/>
          </a:bodyPr>
          <a:lstStyle/>
          <a:p>
            <a:pPr marL="285750" indent="-285750">
              <a:buFontTx/>
              <a:buChar char="-"/>
            </a:pPr>
            <a:r>
              <a:rPr lang="en-US" sz="1600" dirty="0" smtClean="0">
                <a:solidFill>
                  <a:srgbClr val="1F1F1F"/>
                </a:solidFill>
                <a:latin typeface="Source Sans Pro"/>
              </a:rPr>
              <a:t>managing </a:t>
            </a:r>
            <a:r>
              <a:rPr lang="en-US" sz="1600" dirty="0">
                <a:solidFill>
                  <a:srgbClr val="1F1F1F"/>
                </a:solidFill>
                <a:latin typeface="Source Sans Pro"/>
              </a:rPr>
              <a:t>the machine learning workflow is </a:t>
            </a:r>
            <a:r>
              <a:rPr lang="en-US" sz="1600" dirty="0" smtClean="0">
                <a:solidFill>
                  <a:srgbClr val="1F1F1F"/>
                </a:solidFill>
                <a:latin typeface="Source Sans Pro"/>
              </a:rPr>
              <a:t>challenging </a:t>
            </a:r>
            <a:r>
              <a:rPr lang="en-US" sz="1600" dirty="0">
                <a:solidFill>
                  <a:srgbClr val="1F1F1F"/>
                </a:solidFill>
                <a:latin typeface="Source Sans Pro"/>
              </a:rPr>
              <a:t>because of </a:t>
            </a:r>
            <a:r>
              <a:rPr lang="en-US" sz="1600" dirty="0" smtClean="0">
                <a:solidFill>
                  <a:srgbClr val="1F1F1F"/>
                </a:solidFill>
                <a:latin typeface="Source Sans Pro"/>
              </a:rPr>
              <a:t>difficulty in </a:t>
            </a:r>
            <a:r>
              <a:rPr lang="en-US" sz="1600" dirty="0">
                <a:solidFill>
                  <a:srgbClr val="1F1F1F"/>
                </a:solidFill>
                <a:latin typeface="Source Sans Pro"/>
              </a:rPr>
              <a:t>tracking various </a:t>
            </a:r>
            <a:r>
              <a:rPr lang="en-US" sz="1600" dirty="0" smtClean="0">
                <a:solidFill>
                  <a:srgbClr val="1F1F1F"/>
                </a:solidFill>
                <a:latin typeface="Source Sans Pro"/>
              </a:rPr>
              <a:t>experiments.</a:t>
            </a:r>
          </a:p>
          <a:p>
            <a:pPr marL="285750" indent="-285750">
              <a:buFontTx/>
              <a:buChar char="-"/>
            </a:pPr>
            <a:r>
              <a:rPr lang="en-US" sz="1600" dirty="0" smtClean="0">
                <a:solidFill>
                  <a:srgbClr val="1F1F1F"/>
                </a:solidFill>
                <a:latin typeface="Source Sans Pro"/>
              </a:rPr>
              <a:t>Ensuring </a:t>
            </a:r>
            <a:r>
              <a:rPr lang="en-US" sz="1600" dirty="0">
                <a:solidFill>
                  <a:srgbClr val="1F1F1F"/>
                </a:solidFill>
                <a:latin typeface="Source Sans Pro"/>
              </a:rPr>
              <a:t>that experiments are </a:t>
            </a:r>
            <a:r>
              <a:rPr lang="en-US" sz="1600" dirty="0" err="1">
                <a:solidFill>
                  <a:srgbClr val="1F1F1F"/>
                </a:solidFill>
                <a:latin typeface="Source Sans Pro"/>
              </a:rPr>
              <a:t>reproductible</a:t>
            </a:r>
            <a:r>
              <a:rPr lang="en-US" sz="1600" dirty="0">
                <a:solidFill>
                  <a:srgbClr val="1F1F1F"/>
                </a:solidFill>
                <a:latin typeface="Source Sans Pro"/>
              </a:rPr>
              <a:t>, </a:t>
            </a:r>
            <a:r>
              <a:rPr lang="en-US" sz="1600" dirty="0" smtClean="0">
                <a:solidFill>
                  <a:srgbClr val="1F1F1F"/>
                </a:solidFill>
                <a:latin typeface="Source Sans Pro"/>
              </a:rPr>
              <a:t>and </a:t>
            </a:r>
            <a:r>
              <a:rPr lang="en-US" sz="1600" dirty="0">
                <a:solidFill>
                  <a:srgbClr val="1F1F1F"/>
                </a:solidFill>
                <a:latin typeface="Source Sans Pro"/>
              </a:rPr>
              <a:t>providing a standard way to </a:t>
            </a:r>
            <a:r>
              <a:rPr lang="en-US" sz="1600" dirty="0" smtClean="0">
                <a:solidFill>
                  <a:srgbClr val="1F1F1F"/>
                </a:solidFill>
                <a:latin typeface="Source Sans Pro"/>
              </a:rPr>
              <a:t>package </a:t>
            </a:r>
            <a:r>
              <a:rPr lang="en-US" sz="1600" dirty="0">
                <a:solidFill>
                  <a:srgbClr val="1F1F1F"/>
                </a:solidFill>
                <a:latin typeface="Source Sans Pro"/>
              </a:rPr>
              <a:t>and deploy trained </a:t>
            </a:r>
            <a:r>
              <a:rPr lang="en-US" sz="1600" dirty="0" smtClean="0">
                <a:solidFill>
                  <a:srgbClr val="1F1F1F"/>
                </a:solidFill>
                <a:latin typeface="Source Sans Pro"/>
              </a:rPr>
              <a:t>models </a:t>
            </a:r>
          </a:p>
          <a:p>
            <a:pPr marL="285750" indent="-285750">
              <a:buFontTx/>
              <a:buChar char="-"/>
            </a:pPr>
            <a:r>
              <a:rPr lang="en-US" sz="1600" dirty="0">
                <a:solidFill>
                  <a:srgbClr val="1F1F1F"/>
                </a:solidFill>
                <a:latin typeface="Source Sans Pro"/>
              </a:rPr>
              <a:t>log metrics, and compare </a:t>
            </a:r>
            <a:r>
              <a:rPr lang="en-US" sz="1600" dirty="0" smtClean="0">
                <a:solidFill>
                  <a:srgbClr val="1F1F1F"/>
                </a:solidFill>
                <a:latin typeface="Source Sans Pro"/>
              </a:rPr>
              <a:t>runs</a:t>
            </a:r>
          </a:p>
          <a:p>
            <a:pPr marL="285750" indent="-285750">
              <a:buFontTx/>
              <a:buChar char="-"/>
            </a:pPr>
            <a:r>
              <a:rPr lang="en-US" sz="1600" dirty="0" smtClean="0">
                <a:solidFill>
                  <a:srgbClr val="1F1F1F"/>
                </a:solidFill>
                <a:latin typeface="Source Sans Pro"/>
              </a:rPr>
              <a:t>Logs and </a:t>
            </a:r>
            <a:r>
              <a:rPr lang="en-US" sz="1600" dirty="0" err="1" smtClean="0">
                <a:solidFill>
                  <a:srgbClr val="1F1F1F"/>
                </a:solidFill>
                <a:latin typeface="Source Sans Pro"/>
              </a:rPr>
              <a:t>artfacts</a:t>
            </a:r>
            <a:r>
              <a:rPr lang="en-US" sz="1600" dirty="0" smtClean="0">
                <a:solidFill>
                  <a:srgbClr val="1F1F1F"/>
                </a:solidFill>
                <a:latin typeface="Source Sans Pro"/>
              </a:rPr>
              <a:t> are stored in both Azure ML and Azure </a:t>
            </a:r>
            <a:r>
              <a:rPr lang="en-US" sz="1600" dirty="0" err="1" smtClean="0">
                <a:solidFill>
                  <a:srgbClr val="1F1F1F"/>
                </a:solidFill>
                <a:latin typeface="Source Sans Pro"/>
              </a:rPr>
              <a:t>Databricks</a:t>
            </a:r>
            <a:r>
              <a:rPr lang="en-US" sz="1600" dirty="0" smtClean="0">
                <a:solidFill>
                  <a:srgbClr val="1F1F1F"/>
                </a:solidFill>
                <a:latin typeface="Source Sans Pro"/>
              </a:rPr>
              <a:t> workspace </a:t>
            </a:r>
            <a:endParaRPr lang="en-US" sz="1600" dirty="0">
              <a:solidFill>
                <a:srgbClr val="1F1F1F"/>
              </a:solidFill>
              <a:latin typeface="Source Sans Pro"/>
            </a:endParaRPr>
          </a:p>
          <a:p>
            <a:pPr marL="285750" indent="-285750">
              <a:buFontTx/>
              <a:buChar char="-"/>
            </a:pPr>
            <a:endParaRPr lang="en-US" b="0" i="0" dirty="0">
              <a:effectLst/>
              <a:latin typeface="OpenSans"/>
            </a:endParaRPr>
          </a:p>
        </p:txBody>
      </p:sp>
      <p:sp>
        <p:nvSpPr>
          <p:cNvPr id="18" name="Rectangle 17"/>
          <p:cNvSpPr/>
          <p:nvPr/>
        </p:nvSpPr>
        <p:spPr>
          <a:xfrm>
            <a:off x="339970" y="4439356"/>
            <a:ext cx="10330375" cy="830997"/>
          </a:xfrm>
          <a:prstGeom prst="rect">
            <a:avLst/>
          </a:prstGeom>
        </p:spPr>
        <p:txBody>
          <a:bodyPr wrap="square">
            <a:spAutoFit/>
          </a:bodyPr>
          <a:lstStyle/>
          <a:p>
            <a:r>
              <a:rPr lang="en-US" sz="1600" b="1" dirty="0">
                <a:latin typeface="Helvetica Neue"/>
              </a:rPr>
              <a:t>In the past, when examining a problem, you would have to manually keep track of the many models you created, as well as their associated parameters and metrics. This can quickly become tedious and take up valuable time, which is where </a:t>
            </a:r>
            <a:r>
              <a:rPr lang="en-US" sz="1600" b="1" dirty="0" err="1">
                <a:latin typeface="Helvetica Neue"/>
              </a:rPr>
              <a:t>MLflow</a:t>
            </a:r>
            <a:r>
              <a:rPr lang="en-US" sz="1600" b="1" dirty="0">
                <a:latin typeface="Helvetica Neue"/>
              </a:rPr>
              <a:t> comes in</a:t>
            </a:r>
            <a:endParaRPr lang="fr-FR" sz="1600" b="1" dirty="0"/>
          </a:p>
        </p:txBody>
      </p:sp>
      <p:pic>
        <p:nvPicPr>
          <p:cNvPr id="2" name="Image 1"/>
          <p:cNvPicPr>
            <a:picLocks noChangeAspect="1"/>
          </p:cNvPicPr>
          <p:nvPr/>
        </p:nvPicPr>
        <p:blipFill>
          <a:blip r:embed="rId2"/>
          <a:stretch>
            <a:fillRect/>
          </a:stretch>
        </p:blipFill>
        <p:spPr>
          <a:xfrm>
            <a:off x="339971" y="753934"/>
            <a:ext cx="5533292" cy="2780415"/>
          </a:xfrm>
          <a:prstGeom prst="rect">
            <a:avLst/>
          </a:prstGeom>
        </p:spPr>
      </p:pic>
      <p:sp>
        <p:nvSpPr>
          <p:cNvPr id="6" name="Rectangle 5"/>
          <p:cNvSpPr/>
          <p:nvPr/>
        </p:nvSpPr>
        <p:spPr>
          <a:xfrm>
            <a:off x="5756031" y="278840"/>
            <a:ext cx="6154616" cy="3693319"/>
          </a:xfrm>
          <a:prstGeom prst="rect">
            <a:avLst/>
          </a:prstGeom>
        </p:spPr>
        <p:txBody>
          <a:bodyPr wrap="square">
            <a:spAutoFit/>
          </a:bodyPr>
          <a:lstStyle/>
          <a:p>
            <a:pPr marL="285750" indent="-285750">
              <a:buFont typeface="Arial" panose="020B0604020202020204" pitchFamily="34" charset="0"/>
              <a:buChar char="•"/>
            </a:pPr>
            <a:r>
              <a:rPr lang="en-US" dirty="0" err="1">
                <a:latin typeface="Helvetica Neue"/>
              </a:rPr>
              <a:t>MLflow</a:t>
            </a:r>
            <a:r>
              <a:rPr lang="en-US" dirty="0">
                <a:latin typeface="Helvetica Neue"/>
              </a:rPr>
              <a:t> Tracking is a logging API specific for machine </a:t>
            </a:r>
            <a:r>
              <a:rPr lang="en-US" dirty="0" smtClean="0">
                <a:latin typeface="Helvetica Neue"/>
              </a:rPr>
              <a:t>learning.</a:t>
            </a:r>
          </a:p>
          <a:p>
            <a:endParaRPr lang="en-US" dirty="0" smtClean="0">
              <a:latin typeface="Helvetica Neue"/>
            </a:endParaRPr>
          </a:p>
          <a:p>
            <a:pPr marL="285750" indent="-285750">
              <a:buFont typeface="Arial" panose="020B0604020202020204" pitchFamily="34" charset="0"/>
              <a:buChar char="•"/>
            </a:pPr>
            <a:r>
              <a:rPr lang="en-US" dirty="0" smtClean="0">
                <a:latin typeface="Helvetica Neue"/>
              </a:rPr>
              <a:t>Runs </a:t>
            </a:r>
            <a:r>
              <a:rPr lang="en-US" dirty="0">
                <a:latin typeface="Helvetica Neue"/>
              </a:rPr>
              <a:t>are aggregated into </a:t>
            </a:r>
            <a:r>
              <a:rPr lang="en-US" b="1" dirty="0">
                <a:latin typeface="Helvetica Neue"/>
              </a:rPr>
              <a:t>experiments</a:t>
            </a:r>
            <a:r>
              <a:rPr lang="en-US" dirty="0">
                <a:latin typeface="Helvetica Neue"/>
              </a:rPr>
              <a:t> where many runs can be a part of a given experiment and an </a:t>
            </a:r>
            <a:r>
              <a:rPr lang="en-US" dirty="0" err="1">
                <a:latin typeface="Helvetica Neue"/>
              </a:rPr>
              <a:t>MLflow</a:t>
            </a:r>
            <a:r>
              <a:rPr lang="en-US" dirty="0">
                <a:latin typeface="Helvetica Neue"/>
              </a:rPr>
              <a:t> server can host many </a:t>
            </a:r>
            <a:r>
              <a:rPr lang="en-US" dirty="0" smtClean="0">
                <a:latin typeface="Helvetica Neue"/>
              </a:rPr>
              <a:t>experiments.</a:t>
            </a:r>
          </a:p>
          <a:p>
            <a:endParaRPr lang="en-US" dirty="0" smtClean="0">
              <a:latin typeface="Helvetica Neue"/>
            </a:endParaRPr>
          </a:p>
          <a:p>
            <a:pPr marL="285750" indent="-285750">
              <a:buFont typeface="Arial" panose="020B0604020202020204" pitchFamily="34" charset="0"/>
              <a:buChar char="•"/>
            </a:pPr>
            <a:r>
              <a:rPr lang="en-US" dirty="0" err="1" smtClean="0">
                <a:latin typeface="Helvetica Neue"/>
              </a:rPr>
              <a:t>MLflow</a:t>
            </a:r>
            <a:r>
              <a:rPr lang="en-US" dirty="0" smtClean="0">
                <a:latin typeface="Helvetica Neue"/>
              </a:rPr>
              <a:t> </a:t>
            </a:r>
            <a:r>
              <a:rPr lang="en-US" dirty="0">
                <a:latin typeface="Helvetica Neue"/>
              </a:rPr>
              <a:t>tracking also serves as a </a:t>
            </a:r>
            <a:r>
              <a:rPr lang="en-US" b="1" dirty="0">
                <a:latin typeface="Helvetica Neue"/>
              </a:rPr>
              <a:t>model registry</a:t>
            </a:r>
            <a:r>
              <a:rPr lang="en-US" dirty="0">
                <a:latin typeface="Helvetica Neue"/>
              </a:rPr>
              <a:t> so tracked models can easily be stored and, as necessary, deployed into production. </a:t>
            </a:r>
            <a:endParaRPr lang="en-US" dirty="0" smtClean="0">
              <a:latin typeface="Helvetica Neue"/>
            </a:endParaRPr>
          </a:p>
          <a:p>
            <a:endParaRPr lang="en-US" dirty="0" smtClean="0">
              <a:latin typeface="Helvetica Neue"/>
            </a:endParaRPr>
          </a:p>
          <a:p>
            <a:pPr marL="285750" indent="-285750">
              <a:buFont typeface="Arial" panose="020B0604020202020204" pitchFamily="34" charset="0"/>
              <a:buChar char="•"/>
            </a:pPr>
            <a:r>
              <a:rPr lang="en-US" dirty="0" smtClean="0">
                <a:latin typeface="Helvetica Neue"/>
              </a:rPr>
              <a:t>Experiments </a:t>
            </a:r>
            <a:r>
              <a:rPr lang="en-US" dirty="0">
                <a:latin typeface="Helvetica Neue"/>
              </a:rPr>
              <a:t>can be tracked using libraries in Python, R, and Java as well as by using the CLI and REST calls</a:t>
            </a:r>
            <a:r>
              <a:rPr lang="en-US" dirty="0" smtClean="0">
                <a:latin typeface="Helvetica Neue"/>
              </a:rPr>
              <a:t>.</a:t>
            </a:r>
            <a:endParaRPr lang="en-US" b="0" i="0" dirty="0">
              <a:effectLst/>
              <a:latin typeface="Helvetica Neue"/>
            </a:endParaRPr>
          </a:p>
        </p:txBody>
      </p:sp>
    </p:spTree>
    <p:extLst>
      <p:ext uri="{BB962C8B-B14F-4D97-AF65-F5344CB8AC3E}">
        <p14:creationId xmlns:p14="http://schemas.microsoft.com/office/powerpoint/2010/main" val="2027036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MLFlow</a:t>
            </a:r>
            <a:endParaRPr lang="fr-FR" dirty="0"/>
          </a:p>
        </p:txBody>
      </p:sp>
      <p:pic>
        <p:nvPicPr>
          <p:cNvPr id="5" name="Image 4"/>
          <p:cNvPicPr>
            <a:picLocks noChangeAspect="1"/>
          </p:cNvPicPr>
          <p:nvPr/>
        </p:nvPicPr>
        <p:blipFill>
          <a:blip r:embed="rId2"/>
          <a:stretch>
            <a:fillRect/>
          </a:stretch>
        </p:blipFill>
        <p:spPr>
          <a:xfrm>
            <a:off x="216997" y="675205"/>
            <a:ext cx="3713046" cy="536694"/>
          </a:xfrm>
          <a:prstGeom prst="rect">
            <a:avLst/>
          </a:prstGeom>
        </p:spPr>
      </p:pic>
      <p:pic>
        <p:nvPicPr>
          <p:cNvPr id="7" name="Image 6"/>
          <p:cNvPicPr>
            <a:picLocks noChangeAspect="1"/>
          </p:cNvPicPr>
          <p:nvPr/>
        </p:nvPicPr>
        <p:blipFill>
          <a:blip r:embed="rId3"/>
          <a:stretch>
            <a:fillRect/>
          </a:stretch>
        </p:blipFill>
        <p:spPr>
          <a:xfrm>
            <a:off x="216997" y="1335648"/>
            <a:ext cx="3713046" cy="536694"/>
          </a:xfrm>
          <a:prstGeom prst="rect">
            <a:avLst/>
          </a:prstGeom>
        </p:spPr>
      </p:pic>
      <p:pic>
        <p:nvPicPr>
          <p:cNvPr id="8" name="Image 7"/>
          <p:cNvPicPr>
            <a:picLocks noChangeAspect="1"/>
          </p:cNvPicPr>
          <p:nvPr/>
        </p:nvPicPr>
        <p:blipFill>
          <a:blip r:embed="rId4"/>
          <a:stretch>
            <a:fillRect/>
          </a:stretch>
        </p:blipFill>
        <p:spPr>
          <a:xfrm>
            <a:off x="216997" y="2027537"/>
            <a:ext cx="3713046" cy="536352"/>
          </a:xfrm>
          <a:prstGeom prst="rect">
            <a:avLst/>
          </a:prstGeom>
        </p:spPr>
      </p:pic>
      <p:pic>
        <p:nvPicPr>
          <p:cNvPr id="9" name="Image 8"/>
          <p:cNvPicPr>
            <a:picLocks noChangeAspect="1"/>
          </p:cNvPicPr>
          <p:nvPr/>
        </p:nvPicPr>
        <p:blipFill>
          <a:blip r:embed="rId5"/>
          <a:stretch>
            <a:fillRect/>
          </a:stretch>
        </p:blipFill>
        <p:spPr>
          <a:xfrm>
            <a:off x="5257800" y="621171"/>
            <a:ext cx="3933092" cy="1727614"/>
          </a:xfrm>
          <a:prstGeom prst="rect">
            <a:avLst/>
          </a:prstGeom>
        </p:spPr>
      </p:pic>
      <p:sp>
        <p:nvSpPr>
          <p:cNvPr id="10" name="Rectangle 9"/>
          <p:cNvSpPr/>
          <p:nvPr/>
        </p:nvSpPr>
        <p:spPr>
          <a:xfrm>
            <a:off x="5676314" y="94190"/>
            <a:ext cx="2390398" cy="369332"/>
          </a:xfrm>
          <a:prstGeom prst="rect">
            <a:avLst/>
          </a:prstGeom>
        </p:spPr>
        <p:txBody>
          <a:bodyPr wrap="none">
            <a:spAutoFit/>
          </a:bodyPr>
          <a:lstStyle/>
          <a:p>
            <a:r>
              <a:rPr lang="fr-FR" b="1" dirty="0" err="1">
                <a:latin typeface="Helvetica Neue"/>
              </a:rPr>
              <a:t>Querying</a:t>
            </a:r>
            <a:r>
              <a:rPr lang="fr-FR" b="1" dirty="0">
                <a:latin typeface="Helvetica Neue"/>
              </a:rPr>
              <a:t> </a:t>
            </a:r>
            <a:r>
              <a:rPr lang="fr-FR" b="1" dirty="0" err="1">
                <a:latin typeface="Helvetica Neue"/>
              </a:rPr>
              <a:t>Past</a:t>
            </a:r>
            <a:r>
              <a:rPr lang="fr-FR" b="1" dirty="0">
                <a:latin typeface="Helvetica Neue"/>
              </a:rPr>
              <a:t> </a:t>
            </a:r>
            <a:r>
              <a:rPr lang="fr-FR" b="1" dirty="0" err="1">
                <a:latin typeface="Helvetica Neue"/>
              </a:rPr>
              <a:t>Runs</a:t>
            </a:r>
            <a:endParaRPr lang="fr-FR" b="1" i="0" dirty="0">
              <a:effectLst/>
              <a:latin typeface="Helvetica Neue"/>
            </a:endParaRPr>
          </a:p>
        </p:txBody>
      </p:sp>
      <p:sp>
        <p:nvSpPr>
          <p:cNvPr id="13" name="Rectangle 12"/>
          <p:cNvSpPr/>
          <p:nvPr/>
        </p:nvSpPr>
        <p:spPr>
          <a:xfrm>
            <a:off x="0" y="2728166"/>
            <a:ext cx="1915909" cy="369332"/>
          </a:xfrm>
          <a:prstGeom prst="rect">
            <a:avLst/>
          </a:prstGeom>
        </p:spPr>
        <p:txBody>
          <a:bodyPr wrap="none">
            <a:spAutoFit/>
          </a:bodyPr>
          <a:lstStyle/>
          <a:p>
            <a:r>
              <a:rPr lang="fr-FR" b="1" dirty="0" smtClean="0">
                <a:latin typeface="Helvetica Neue"/>
              </a:rPr>
              <a:t>Model </a:t>
            </a:r>
            <a:r>
              <a:rPr lang="fr-FR" b="1" dirty="0" err="1" smtClean="0">
                <a:latin typeface="Helvetica Neue"/>
              </a:rPr>
              <a:t>selection</a:t>
            </a:r>
            <a:endParaRPr lang="fr-FR" b="1" i="0" dirty="0">
              <a:effectLst/>
              <a:latin typeface="Helvetica Neue"/>
            </a:endParaRPr>
          </a:p>
        </p:txBody>
      </p:sp>
      <p:pic>
        <p:nvPicPr>
          <p:cNvPr id="11" name="Image 10"/>
          <p:cNvPicPr>
            <a:picLocks noChangeAspect="1"/>
          </p:cNvPicPr>
          <p:nvPr/>
        </p:nvPicPr>
        <p:blipFill>
          <a:blip r:embed="rId6"/>
          <a:stretch>
            <a:fillRect/>
          </a:stretch>
        </p:blipFill>
        <p:spPr>
          <a:xfrm>
            <a:off x="339970" y="3210372"/>
            <a:ext cx="3467100" cy="1485900"/>
          </a:xfrm>
          <a:prstGeom prst="rect">
            <a:avLst/>
          </a:prstGeom>
        </p:spPr>
      </p:pic>
      <p:pic>
        <p:nvPicPr>
          <p:cNvPr id="12" name="Image 11"/>
          <p:cNvPicPr>
            <a:picLocks noChangeAspect="1"/>
          </p:cNvPicPr>
          <p:nvPr/>
        </p:nvPicPr>
        <p:blipFill>
          <a:blip r:embed="rId7"/>
          <a:stretch>
            <a:fillRect/>
          </a:stretch>
        </p:blipFill>
        <p:spPr>
          <a:xfrm>
            <a:off x="5257800" y="3657046"/>
            <a:ext cx="6629400" cy="1597677"/>
          </a:xfrm>
          <a:prstGeom prst="rect">
            <a:avLst/>
          </a:prstGeom>
        </p:spPr>
      </p:pic>
    </p:spTree>
    <p:extLst>
      <p:ext uri="{BB962C8B-B14F-4D97-AF65-F5344CB8AC3E}">
        <p14:creationId xmlns:p14="http://schemas.microsoft.com/office/powerpoint/2010/main" val="36219892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MLFlow</a:t>
            </a:r>
            <a:endParaRPr lang="fr-FR" dirty="0"/>
          </a:p>
        </p:txBody>
      </p:sp>
      <p:sp>
        <p:nvSpPr>
          <p:cNvPr id="13" name="Rectangle 12"/>
          <p:cNvSpPr/>
          <p:nvPr/>
        </p:nvSpPr>
        <p:spPr>
          <a:xfrm>
            <a:off x="117230" y="723520"/>
            <a:ext cx="2646878" cy="369332"/>
          </a:xfrm>
          <a:prstGeom prst="rect">
            <a:avLst/>
          </a:prstGeom>
        </p:spPr>
        <p:txBody>
          <a:bodyPr wrap="none">
            <a:spAutoFit/>
          </a:bodyPr>
          <a:lstStyle/>
          <a:p>
            <a:r>
              <a:rPr lang="fr-FR" b="1" dirty="0" err="1" smtClean="0">
                <a:latin typeface="Helvetica Neue"/>
              </a:rPr>
              <a:t>MLFlow</a:t>
            </a:r>
            <a:r>
              <a:rPr lang="fr-FR" b="1" dirty="0" smtClean="0">
                <a:latin typeface="Helvetica Neue"/>
              </a:rPr>
              <a:t> </a:t>
            </a:r>
            <a:r>
              <a:rPr lang="fr-FR" b="1" dirty="0" err="1" smtClean="0">
                <a:latin typeface="Helvetica Neue"/>
              </a:rPr>
              <a:t>logging</a:t>
            </a:r>
            <a:r>
              <a:rPr lang="fr-FR" b="1" dirty="0" smtClean="0">
                <a:latin typeface="Helvetica Neue"/>
              </a:rPr>
              <a:t> </a:t>
            </a:r>
            <a:r>
              <a:rPr lang="fr-FR" b="1" dirty="0" err="1" smtClean="0">
                <a:latin typeface="Helvetica Neue"/>
              </a:rPr>
              <a:t>target</a:t>
            </a:r>
            <a:endParaRPr lang="fr-FR" b="1" i="0" dirty="0">
              <a:effectLst/>
              <a:latin typeface="Helvetica Neue"/>
            </a:endParaRPr>
          </a:p>
        </p:txBody>
      </p:sp>
      <p:pic>
        <p:nvPicPr>
          <p:cNvPr id="2" name="Image 1"/>
          <p:cNvPicPr>
            <a:picLocks noChangeAspect="1"/>
          </p:cNvPicPr>
          <p:nvPr/>
        </p:nvPicPr>
        <p:blipFill>
          <a:blip r:embed="rId2"/>
          <a:stretch>
            <a:fillRect/>
          </a:stretch>
        </p:blipFill>
        <p:spPr>
          <a:xfrm>
            <a:off x="117230" y="1195201"/>
            <a:ext cx="6224955" cy="1266825"/>
          </a:xfrm>
          <a:prstGeom prst="rect">
            <a:avLst/>
          </a:prstGeom>
        </p:spPr>
      </p:pic>
      <p:pic>
        <p:nvPicPr>
          <p:cNvPr id="3" name="Image 2"/>
          <p:cNvPicPr>
            <a:picLocks noChangeAspect="1"/>
          </p:cNvPicPr>
          <p:nvPr/>
        </p:nvPicPr>
        <p:blipFill>
          <a:blip r:embed="rId3"/>
          <a:stretch>
            <a:fillRect/>
          </a:stretch>
        </p:blipFill>
        <p:spPr>
          <a:xfrm>
            <a:off x="117230" y="2899996"/>
            <a:ext cx="5886450" cy="1104900"/>
          </a:xfrm>
          <a:prstGeom prst="rect">
            <a:avLst/>
          </a:prstGeom>
        </p:spPr>
      </p:pic>
      <p:sp>
        <p:nvSpPr>
          <p:cNvPr id="14" name="Rectangle 13"/>
          <p:cNvSpPr/>
          <p:nvPr/>
        </p:nvSpPr>
        <p:spPr>
          <a:xfrm>
            <a:off x="117230" y="2490981"/>
            <a:ext cx="2634054" cy="369332"/>
          </a:xfrm>
          <a:prstGeom prst="rect">
            <a:avLst/>
          </a:prstGeom>
        </p:spPr>
        <p:txBody>
          <a:bodyPr wrap="none">
            <a:spAutoFit/>
          </a:bodyPr>
          <a:lstStyle/>
          <a:p>
            <a:r>
              <a:rPr lang="fr-FR" b="1" dirty="0" smtClean="0">
                <a:latin typeface="Helvetica Neue"/>
              </a:rPr>
              <a:t>Configure </a:t>
            </a:r>
            <a:r>
              <a:rPr lang="fr-FR" b="1" dirty="0" err="1" smtClean="0">
                <a:latin typeface="Helvetica Neue"/>
              </a:rPr>
              <a:t>experiment</a:t>
            </a:r>
            <a:r>
              <a:rPr lang="fr-FR" b="1" dirty="0" smtClean="0">
                <a:latin typeface="Helvetica Neue"/>
              </a:rPr>
              <a:t> </a:t>
            </a:r>
            <a:endParaRPr lang="fr-FR" b="1" i="0" dirty="0">
              <a:effectLst/>
              <a:latin typeface="Helvetica Neue"/>
            </a:endParaRPr>
          </a:p>
        </p:txBody>
      </p:sp>
      <p:pic>
        <p:nvPicPr>
          <p:cNvPr id="6" name="Image 5"/>
          <p:cNvPicPr>
            <a:picLocks noChangeAspect="1"/>
          </p:cNvPicPr>
          <p:nvPr/>
        </p:nvPicPr>
        <p:blipFill>
          <a:blip r:embed="rId4"/>
          <a:stretch>
            <a:fillRect/>
          </a:stretch>
        </p:blipFill>
        <p:spPr>
          <a:xfrm>
            <a:off x="117230" y="4004896"/>
            <a:ext cx="3362325" cy="2743200"/>
          </a:xfrm>
          <a:prstGeom prst="rect">
            <a:avLst/>
          </a:prstGeom>
        </p:spPr>
      </p:pic>
      <p:sp>
        <p:nvSpPr>
          <p:cNvPr id="15" name="Rectangle 14"/>
          <p:cNvSpPr>
            <a:spLocks noChangeArrowheads="1"/>
          </p:cNvSpPr>
          <p:nvPr/>
        </p:nvSpPr>
        <p:spPr bwMode="auto">
          <a:xfrm>
            <a:off x="6515653" y="1095458"/>
            <a:ext cx="4749491" cy="1295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628650" lvl="1" indent="-171450">
              <a:buFont typeface="Arial" panose="020B0604020202020204" pitchFamily="34" charset="0"/>
              <a:buChar char="•"/>
            </a:pPr>
            <a:r>
              <a:rPr lang="en-US" sz="1600" b="1" dirty="0" smtClean="0"/>
              <a:t>Set tracking </a:t>
            </a:r>
            <a:r>
              <a:rPr lang="en-US" sz="1600" b="1" dirty="0" err="1" smtClean="0"/>
              <a:t>uri</a:t>
            </a:r>
            <a:r>
              <a:rPr lang="en-US" sz="1600" b="1" dirty="0" smtClean="0"/>
              <a:t> is required for </a:t>
            </a:r>
            <a:r>
              <a:rPr lang="en-US" sz="1600" b="1" dirty="0" err="1" smtClean="0"/>
              <a:t>MLFlow</a:t>
            </a:r>
            <a:r>
              <a:rPr lang="en-US" sz="1600" b="1" dirty="0" smtClean="0"/>
              <a:t> to point to the URI of a ML Workspace </a:t>
            </a:r>
          </a:p>
          <a:p>
            <a:pPr marL="628650" lvl="1" indent="-171450">
              <a:buFont typeface="Arial" panose="020B0604020202020204" pitchFamily="34" charset="0"/>
              <a:buChar char="•"/>
            </a:pPr>
            <a:r>
              <a:rPr lang="en-US" sz="1600" b="1" dirty="0" err="1" smtClean="0"/>
              <a:t>Get_mlflow_tracking_uri</a:t>
            </a:r>
            <a:r>
              <a:rPr lang="en-US" sz="1600" b="1" dirty="0" smtClean="0"/>
              <a:t>(): required to achieve a unique tracking URI to the workspace </a:t>
            </a:r>
            <a:endParaRPr lang="en-US" sz="1600" b="1" dirty="0"/>
          </a:p>
        </p:txBody>
      </p:sp>
    </p:spTree>
    <p:extLst>
      <p:ext uri="{BB962C8B-B14F-4D97-AF65-F5344CB8AC3E}">
        <p14:creationId xmlns:p14="http://schemas.microsoft.com/office/powerpoint/2010/main" val="1944251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94190"/>
            <a:ext cx="11352628" cy="584775"/>
          </a:xfrm>
          <a:prstGeom prst="rect">
            <a:avLst/>
          </a:prstGeom>
          <a:noFill/>
        </p:spPr>
        <p:txBody>
          <a:bodyPr wrap="square" rtlCol="0">
            <a:spAutoFit/>
          </a:bodyPr>
          <a:lstStyle/>
          <a:p>
            <a:r>
              <a:rPr lang="fr-FR" sz="3200" b="1" dirty="0" err="1" smtClean="0">
                <a:solidFill>
                  <a:srgbClr val="FF0000"/>
                </a:solidFill>
              </a:rPr>
              <a:t>MLFlow</a:t>
            </a:r>
            <a:endParaRPr lang="fr-FR" dirty="0"/>
          </a:p>
        </p:txBody>
      </p:sp>
      <p:sp>
        <p:nvSpPr>
          <p:cNvPr id="13" name="Rectangle 12"/>
          <p:cNvSpPr/>
          <p:nvPr/>
        </p:nvSpPr>
        <p:spPr>
          <a:xfrm>
            <a:off x="79684" y="841657"/>
            <a:ext cx="4613186" cy="369332"/>
          </a:xfrm>
          <a:prstGeom prst="rect">
            <a:avLst/>
          </a:prstGeom>
        </p:spPr>
        <p:txBody>
          <a:bodyPr wrap="none">
            <a:spAutoFit/>
          </a:bodyPr>
          <a:lstStyle/>
          <a:p>
            <a:pPr lvl="0" eaLnBrk="0" fontAlgn="base" hangingPunct="0">
              <a:spcBef>
                <a:spcPct val="0"/>
              </a:spcBef>
              <a:spcAft>
                <a:spcPct val="0"/>
              </a:spcAft>
            </a:pPr>
            <a:r>
              <a:rPr lang="fr-FR" altLang="fr-FR" b="1" dirty="0" err="1">
                <a:latin typeface="Helvetica Neue"/>
              </a:rPr>
              <a:t>Serving</a:t>
            </a:r>
            <a:r>
              <a:rPr lang="fr-FR" altLang="fr-FR" b="1" dirty="0">
                <a:latin typeface="Helvetica Neue"/>
              </a:rPr>
              <a:t> </a:t>
            </a:r>
            <a:r>
              <a:rPr lang="fr-FR" altLang="fr-FR" b="1" dirty="0" err="1">
                <a:latin typeface="Helvetica Neue"/>
              </a:rPr>
              <a:t>Models</a:t>
            </a:r>
            <a:r>
              <a:rPr lang="fr-FR" altLang="fr-FR" b="1" dirty="0">
                <a:latin typeface="Helvetica Neue"/>
              </a:rPr>
              <a:t> </a:t>
            </a:r>
            <a:r>
              <a:rPr lang="fr-FR" altLang="fr-FR" b="1" dirty="0" err="1">
                <a:latin typeface="Helvetica Neue"/>
              </a:rPr>
              <a:t>with</a:t>
            </a:r>
            <a:r>
              <a:rPr lang="fr-FR" altLang="fr-FR" b="1" dirty="0">
                <a:latin typeface="Helvetica Neue"/>
              </a:rPr>
              <a:t> Microsoft Azure ML</a:t>
            </a:r>
          </a:p>
        </p:txBody>
      </p:sp>
      <p:sp>
        <p:nvSpPr>
          <p:cNvPr id="2" name="Rectangle 1"/>
          <p:cNvSpPr>
            <a:spLocks noChangeArrowheads="1"/>
          </p:cNvSpPr>
          <p:nvPr/>
        </p:nvSpPr>
        <p:spPr bwMode="auto">
          <a:xfrm>
            <a:off x="190500" y="1589245"/>
            <a:ext cx="4189301" cy="248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err="1" smtClean="0">
                <a:ln>
                  <a:noFill/>
                </a:ln>
                <a:solidFill>
                  <a:srgbClr val="002060"/>
                </a:solidFill>
                <a:effectLst/>
                <a:latin typeface="Helvetica Neue"/>
              </a:rPr>
              <a:t>Build</a:t>
            </a:r>
            <a:r>
              <a:rPr kumimoji="0" lang="fr-FR" altLang="fr-FR" sz="1200" b="1" i="0" u="none" strike="noStrike" cap="none" normalizeH="0" baseline="0" dirty="0" smtClean="0">
                <a:ln>
                  <a:noFill/>
                </a:ln>
                <a:solidFill>
                  <a:srgbClr val="002060"/>
                </a:solidFill>
                <a:effectLst/>
                <a:latin typeface="Helvetica Neue"/>
              </a:rPr>
              <a:t> an Azure Container Image for model </a:t>
            </a:r>
            <a:r>
              <a:rPr kumimoji="0" lang="fr-FR" altLang="fr-FR" sz="1200" b="1" i="0" u="none" strike="noStrike" cap="none" normalizeH="0" baseline="0" dirty="0" err="1" smtClean="0">
                <a:ln>
                  <a:noFill/>
                </a:ln>
                <a:solidFill>
                  <a:srgbClr val="002060"/>
                </a:solidFill>
                <a:effectLst/>
                <a:latin typeface="Helvetica Neue"/>
              </a:rPr>
              <a:t>deployment</a:t>
            </a:r>
            <a:endParaRPr kumimoji="0" lang="fr-FR" altLang="fr-FR" sz="1200" b="1" i="0" u="none" strike="noStrike" cap="none" normalizeH="0" baseline="0" dirty="0" smtClean="0">
              <a:ln>
                <a:noFill/>
              </a:ln>
              <a:solidFill>
                <a:srgbClr val="002060"/>
              </a:solidFill>
              <a:effectLst/>
              <a:latin typeface="Helvetica Neue"/>
            </a:endParaRPr>
          </a:p>
        </p:txBody>
      </p:sp>
      <p:pic>
        <p:nvPicPr>
          <p:cNvPr id="1026" name="Picture 2" descr="Spark Logo Ti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200" y="657648863"/>
            <a:ext cx="266700" cy="24765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p:nvPicPr>
        <p:blipFill>
          <a:blip r:embed="rId3"/>
          <a:stretch>
            <a:fillRect/>
          </a:stretch>
        </p:blipFill>
        <p:spPr>
          <a:xfrm>
            <a:off x="190500" y="2216267"/>
            <a:ext cx="4514850" cy="1323318"/>
          </a:xfrm>
          <a:prstGeom prst="rect">
            <a:avLst/>
          </a:prstGeom>
        </p:spPr>
      </p:pic>
      <p:sp>
        <p:nvSpPr>
          <p:cNvPr id="14" name="Rectangle 13"/>
          <p:cNvSpPr>
            <a:spLocks noChangeArrowheads="1"/>
          </p:cNvSpPr>
          <p:nvPr/>
        </p:nvSpPr>
        <p:spPr bwMode="auto">
          <a:xfrm>
            <a:off x="79684" y="3739830"/>
            <a:ext cx="4749491" cy="618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200" dirty="0"/>
              <a:t>build </a:t>
            </a:r>
            <a:r>
              <a:rPr lang="en-US" sz="1200" dirty="0" smtClean="0"/>
              <a:t>container </a:t>
            </a:r>
            <a:r>
              <a:rPr lang="en-US" sz="1200" dirty="0"/>
              <a:t>images that can be deployed as </a:t>
            </a:r>
            <a:r>
              <a:rPr lang="en-US" sz="1200" dirty="0" smtClean="0"/>
              <a:t>a </a:t>
            </a:r>
            <a:r>
              <a:rPr lang="en-US" sz="1200" dirty="0"/>
              <a:t>scoring web service to </a:t>
            </a:r>
            <a:r>
              <a:rPr lang="en-US" sz="1200" dirty="0" smtClean="0"/>
              <a:t>either </a:t>
            </a:r>
            <a:r>
              <a:rPr lang="en-US" sz="1200" dirty="0"/>
              <a:t>ACI for development and test, </a:t>
            </a:r>
          </a:p>
          <a:p>
            <a:r>
              <a:rPr lang="en-US" sz="1200" dirty="0"/>
              <a:t>and then subsequently to </a:t>
            </a:r>
            <a:r>
              <a:rPr lang="en-US" sz="1200" dirty="0" smtClean="0"/>
              <a:t>AKS </a:t>
            </a:r>
            <a:r>
              <a:rPr lang="en-US" sz="1200" dirty="0"/>
              <a:t>to support production applications</a:t>
            </a:r>
          </a:p>
        </p:txBody>
      </p:sp>
      <p:sp>
        <p:nvSpPr>
          <p:cNvPr id="6" name="Rectangle 5"/>
          <p:cNvSpPr/>
          <p:nvPr/>
        </p:nvSpPr>
        <p:spPr>
          <a:xfrm>
            <a:off x="5019675" y="1575128"/>
            <a:ext cx="6096000" cy="276999"/>
          </a:xfrm>
          <a:prstGeom prst="rect">
            <a:avLst/>
          </a:prstGeom>
        </p:spPr>
        <p:txBody>
          <a:bodyPr>
            <a:spAutoFit/>
          </a:bodyPr>
          <a:lstStyle/>
          <a:p>
            <a:r>
              <a:rPr lang="en-US" sz="1200" b="1" dirty="0">
                <a:solidFill>
                  <a:srgbClr val="002060"/>
                </a:solidFill>
                <a:latin typeface="Helvetica Neue"/>
              </a:rPr>
              <a:t>Deploy to the model's image to the specified AKS cluster</a:t>
            </a:r>
          </a:p>
        </p:txBody>
      </p:sp>
      <p:pic>
        <p:nvPicPr>
          <p:cNvPr id="15" name="Image 14"/>
          <p:cNvPicPr>
            <a:picLocks noChangeAspect="1"/>
          </p:cNvPicPr>
          <p:nvPr/>
        </p:nvPicPr>
        <p:blipFill>
          <a:blip r:embed="rId4"/>
          <a:stretch>
            <a:fillRect/>
          </a:stretch>
        </p:blipFill>
        <p:spPr>
          <a:xfrm>
            <a:off x="5019675" y="2216267"/>
            <a:ext cx="4568825" cy="1209675"/>
          </a:xfrm>
          <a:prstGeom prst="rect">
            <a:avLst/>
          </a:prstGeom>
        </p:spPr>
      </p:pic>
    </p:spTree>
    <p:extLst>
      <p:ext uri="{BB962C8B-B14F-4D97-AF65-F5344CB8AC3E}">
        <p14:creationId xmlns:p14="http://schemas.microsoft.com/office/powerpoint/2010/main" val="9073009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6396"/>
            <a:ext cx="11352628" cy="584775"/>
          </a:xfrm>
          <a:prstGeom prst="rect">
            <a:avLst/>
          </a:prstGeom>
          <a:noFill/>
        </p:spPr>
        <p:txBody>
          <a:bodyPr wrap="square" rtlCol="0">
            <a:spAutoFit/>
          </a:bodyPr>
          <a:lstStyle/>
          <a:p>
            <a:r>
              <a:rPr lang="fr-FR" sz="3200" b="1" dirty="0" err="1" smtClean="0">
                <a:solidFill>
                  <a:srgbClr val="FF0000"/>
                </a:solidFill>
              </a:rPr>
              <a:t>Horovod</a:t>
            </a:r>
            <a:r>
              <a:rPr lang="fr-FR" sz="3200" b="1" dirty="0" smtClean="0">
                <a:solidFill>
                  <a:srgbClr val="FF0000"/>
                </a:solidFill>
              </a:rPr>
              <a:t>: </a:t>
            </a:r>
            <a:r>
              <a:rPr lang="fr-FR" sz="3200" b="1" dirty="0" err="1" smtClean="0">
                <a:solidFill>
                  <a:srgbClr val="FF0000"/>
                </a:solidFill>
              </a:rPr>
              <a:t>Deep</a:t>
            </a:r>
            <a:r>
              <a:rPr lang="fr-FR" sz="3200" b="1" dirty="0" smtClean="0">
                <a:solidFill>
                  <a:srgbClr val="FF0000"/>
                </a:solidFill>
              </a:rPr>
              <a:t> Learning</a:t>
            </a:r>
            <a:endParaRPr lang="fr-FR" dirty="0"/>
          </a:p>
        </p:txBody>
      </p:sp>
      <p:sp>
        <p:nvSpPr>
          <p:cNvPr id="2" name="Rectangle 1"/>
          <p:cNvSpPr/>
          <p:nvPr/>
        </p:nvSpPr>
        <p:spPr>
          <a:xfrm>
            <a:off x="164124" y="1028337"/>
            <a:ext cx="11676184" cy="646331"/>
          </a:xfrm>
          <a:prstGeom prst="rect">
            <a:avLst/>
          </a:prstGeom>
        </p:spPr>
        <p:txBody>
          <a:bodyPr wrap="square">
            <a:spAutoFit/>
          </a:bodyPr>
          <a:lstStyle/>
          <a:p>
            <a:r>
              <a:rPr lang="en-US" dirty="0">
                <a:solidFill>
                  <a:srgbClr val="1F1F1F"/>
                </a:solidFill>
                <a:latin typeface="Source Sans Pro"/>
              </a:rPr>
              <a:t>Azure </a:t>
            </a:r>
            <a:r>
              <a:rPr lang="en-US" dirty="0" err="1">
                <a:solidFill>
                  <a:srgbClr val="1F1F1F"/>
                </a:solidFill>
                <a:latin typeface="Source Sans Pro"/>
              </a:rPr>
              <a:t>Databricks</a:t>
            </a:r>
            <a:r>
              <a:rPr lang="en-US" dirty="0">
                <a:solidFill>
                  <a:srgbClr val="1F1F1F"/>
                </a:solidFill>
                <a:latin typeface="Source Sans Pro"/>
              </a:rPr>
              <a:t> </a:t>
            </a:r>
            <a:r>
              <a:rPr lang="en-US" dirty="0" smtClean="0">
                <a:solidFill>
                  <a:srgbClr val="1F1F1F"/>
                </a:solidFill>
                <a:latin typeface="Source Sans Pro"/>
              </a:rPr>
              <a:t>and </a:t>
            </a:r>
            <a:r>
              <a:rPr lang="en-US" dirty="0">
                <a:solidFill>
                  <a:srgbClr val="1F1F1F"/>
                </a:solidFill>
                <a:latin typeface="Source Sans Pro"/>
              </a:rPr>
              <a:t>run long running distributed </a:t>
            </a:r>
            <a:r>
              <a:rPr lang="en-US" dirty="0" smtClean="0">
                <a:solidFill>
                  <a:srgbClr val="1F1F1F"/>
                </a:solidFill>
                <a:latin typeface="Source Sans Pro"/>
              </a:rPr>
              <a:t>deep </a:t>
            </a:r>
            <a:r>
              <a:rPr lang="en-US" dirty="0">
                <a:solidFill>
                  <a:srgbClr val="1F1F1F"/>
                </a:solidFill>
                <a:latin typeface="Source Sans Pro"/>
              </a:rPr>
              <a:t>learning training jobs on </a:t>
            </a:r>
            <a:r>
              <a:rPr lang="en-US" dirty="0" smtClean="0">
                <a:solidFill>
                  <a:srgbClr val="1F1F1F"/>
                </a:solidFill>
                <a:latin typeface="Source Sans Pro"/>
              </a:rPr>
              <a:t>Spark, and </a:t>
            </a:r>
            <a:r>
              <a:rPr lang="en-US" dirty="0">
                <a:solidFill>
                  <a:srgbClr val="1F1F1F"/>
                </a:solidFill>
                <a:latin typeface="Source Sans Pro"/>
              </a:rPr>
              <a:t>use </a:t>
            </a:r>
            <a:r>
              <a:rPr lang="en-US" dirty="0" err="1">
                <a:solidFill>
                  <a:srgbClr val="1F1F1F"/>
                </a:solidFill>
                <a:latin typeface="Source Sans Pro"/>
              </a:rPr>
              <a:t>Petastorm</a:t>
            </a:r>
            <a:r>
              <a:rPr lang="en-US" dirty="0">
                <a:solidFill>
                  <a:srgbClr val="1F1F1F"/>
                </a:solidFill>
                <a:latin typeface="Source Sans Pro"/>
              </a:rPr>
              <a:t> to enable training and evaluation of </a:t>
            </a:r>
            <a:r>
              <a:rPr lang="en-US" dirty="0" smtClean="0">
                <a:solidFill>
                  <a:srgbClr val="1F1F1F"/>
                </a:solidFill>
                <a:latin typeface="Source Sans Pro"/>
              </a:rPr>
              <a:t>deep </a:t>
            </a:r>
            <a:r>
              <a:rPr lang="en-US" dirty="0">
                <a:solidFill>
                  <a:srgbClr val="1F1F1F"/>
                </a:solidFill>
                <a:latin typeface="Source Sans Pro"/>
              </a:rPr>
              <a:t>learning models from </a:t>
            </a:r>
            <a:r>
              <a:rPr lang="en-US" dirty="0" smtClean="0">
                <a:solidFill>
                  <a:srgbClr val="1F1F1F"/>
                </a:solidFill>
                <a:latin typeface="Source Sans Pro"/>
              </a:rPr>
              <a:t>data </a:t>
            </a:r>
            <a:r>
              <a:rPr lang="en-US" dirty="0">
                <a:solidFill>
                  <a:srgbClr val="1F1F1F"/>
                </a:solidFill>
                <a:latin typeface="Source Sans Pro"/>
              </a:rPr>
              <a:t>sets in Apache Parquet format</a:t>
            </a:r>
            <a:endParaRPr lang="en-US" b="0" i="0" dirty="0">
              <a:effectLst/>
              <a:latin typeface="OpenSans"/>
            </a:endParaRPr>
          </a:p>
        </p:txBody>
      </p:sp>
    </p:spTree>
    <p:extLst>
      <p:ext uri="{BB962C8B-B14F-4D97-AF65-F5344CB8AC3E}">
        <p14:creationId xmlns:p14="http://schemas.microsoft.com/office/powerpoint/2010/main" val="3846746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253270" y="426207"/>
            <a:ext cx="8982075" cy="2657475"/>
          </a:xfrm>
          <a:prstGeom prst="rect">
            <a:avLst/>
          </a:prstGeom>
        </p:spPr>
      </p:pic>
      <p:sp>
        <p:nvSpPr>
          <p:cNvPr id="5" name="Rectangle 4"/>
          <p:cNvSpPr/>
          <p:nvPr/>
        </p:nvSpPr>
        <p:spPr>
          <a:xfrm>
            <a:off x="178191" y="3083682"/>
            <a:ext cx="8881403" cy="2308324"/>
          </a:xfrm>
          <a:prstGeom prst="rect">
            <a:avLst/>
          </a:prstGeom>
        </p:spPr>
        <p:txBody>
          <a:bodyPr wrap="square">
            <a:spAutoFit/>
          </a:bodyPr>
          <a:lstStyle/>
          <a:p>
            <a:r>
              <a:rPr lang="en-US" dirty="0" smtClean="0">
                <a:solidFill>
                  <a:srgbClr val="1F1F1F"/>
                </a:solidFill>
                <a:latin typeface="Source Sans Pro"/>
              </a:rPr>
              <a:t>Docker image is nothing but a specification or a </a:t>
            </a:r>
            <a:r>
              <a:rPr lang="en-US" dirty="0" err="1" smtClean="0">
                <a:solidFill>
                  <a:srgbClr val="1F1F1F"/>
                </a:solidFill>
                <a:latin typeface="Source Sans Pro"/>
              </a:rPr>
              <a:t>wishlist</a:t>
            </a:r>
            <a:r>
              <a:rPr lang="en-US" dirty="0" smtClean="0">
                <a:solidFill>
                  <a:srgbClr val="1F1F1F"/>
                </a:solidFill>
                <a:latin typeface="Source Sans Pro"/>
              </a:rPr>
              <a:t> of various packages and libraries. </a:t>
            </a:r>
          </a:p>
          <a:p>
            <a:endParaRPr lang="en-US" dirty="0">
              <a:solidFill>
                <a:srgbClr val="1F1F1F"/>
              </a:solidFill>
              <a:latin typeface="Source Sans Pro"/>
            </a:endParaRPr>
          </a:p>
          <a:p>
            <a:r>
              <a:rPr lang="en-US" dirty="0" smtClean="0">
                <a:solidFill>
                  <a:srgbClr val="1F1F1F"/>
                </a:solidFill>
                <a:latin typeface="Source Sans Pro"/>
              </a:rPr>
              <a:t>Docker image can be considered a class and the container is an instance of that class</a:t>
            </a:r>
          </a:p>
          <a:p>
            <a:endParaRPr lang="en-US" smtClean="0">
              <a:solidFill>
                <a:srgbClr val="1F1F1F"/>
              </a:solidFill>
              <a:latin typeface="Source Sans Pro"/>
            </a:endParaRPr>
          </a:p>
          <a:p>
            <a:r>
              <a:rPr lang="en-US" smtClean="0">
                <a:solidFill>
                  <a:srgbClr val="1F1F1F"/>
                </a:solidFill>
                <a:latin typeface="Source Sans Pro"/>
              </a:rPr>
              <a:t>We </a:t>
            </a:r>
            <a:r>
              <a:rPr lang="en-US" dirty="0" smtClean="0">
                <a:solidFill>
                  <a:srgbClr val="1F1F1F"/>
                </a:solidFill>
                <a:latin typeface="Source Sans Pro"/>
              </a:rPr>
              <a:t>can create multiple set of containers using one Image </a:t>
            </a:r>
          </a:p>
          <a:p>
            <a:endParaRPr lang="en-US" dirty="0">
              <a:solidFill>
                <a:srgbClr val="1F1F1F"/>
              </a:solidFill>
              <a:latin typeface="Source Sans Pro"/>
            </a:endParaRPr>
          </a:p>
          <a:p>
            <a:r>
              <a:rPr lang="en-US" dirty="0" smtClean="0">
                <a:solidFill>
                  <a:srgbClr val="1F1F1F"/>
                </a:solidFill>
                <a:latin typeface="Source Sans Pro"/>
              </a:rPr>
              <a:t>  </a:t>
            </a:r>
            <a:endParaRPr lang="en-US" b="0" i="0" dirty="0">
              <a:solidFill>
                <a:srgbClr val="1F1F1F"/>
              </a:solidFill>
              <a:effectLst/>
              <a:latin typeface="Source Sans Pro"/>
            </a:endParaRPr>
          </a:p>
        </p:txBody>
      </p:sp>
    </p:spTree>
    <p:extLst>
      <p:ext uri="{BB962C8B-B14F-4D97-AF65-F5344CB8AC3E}">
        <p14:creationId xmlns:p14="http://schemas.microsoft.com/office/powerpoint/2010/main" val="33191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6763266" y="621171"/>
            <a:ext cx="5200134" cy="3376516"/>
          </a:xfrm>
          <a:prstGeom prst="rect">
            <a:avLst/>
          </a:prstGeom>
        </p:spPr>
      </p:pic>
      <p:sp>
        <p:nvSpPr>
          <p:cNvPr id="5" name="ZoneTexte 4"/>
          <p:cNvSpPr txBox="1"/>
          <p:nvPr/>
        </p:nvSpPr>
        <p:spPr>
          <a:xfrm>
            <a:off x="0" y="36396"/>
            <a:ext cx="11352628" cy="584775"/>
          </a:xfrm>
          <a:prstGeom prst="rect">
            <a:avLst/>
          </a:prstGeom>
          <a:noFill/>
        </p:spPr>
        <p:txBody>
          <a:bodyPr wrap="square" rtlCol="0">
            <a:spAutoFit/>
          </a:bodyPr>
          <a:lstStyle/>
          <a:p>
            <a:r>
              <a:rPr lang="fr-FR" sz="3200" b="1" dirty="0" smtClean="0">
                <a:solidFill>
                  <a:srgbClr val="FF0000"/>
                </a:solidFill>
              </a:rPr>
              <a:t>Docker container </a:t>
            </a:r>
            <a:endParaRPr lang="fr-FR" dirty="0"/>
          </a:p>
        </p:txBody>
      </p:sp>
      <p:sp>
        <p:nvSpPr>
          <p:cNvPr id="6" name="ZoneTexte 5"/>
          <p:cNvSpPr txBox="1"/>
          <p:nvPr/>
        </p:nvSpPr>
        <p:spPr>
          <a:xfrm>
            <a:off x="0" y="1029730"/>
            <a:ext cx="7026876" cy="738664"/>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t>Client docker </a:t>
            </a:r>
          </a:p>
          <a:p>
            <a:r>
              <a:rPr lang="fr-FR" sz="1200" dirty="0" smtClean="0">
                <a:solidFill>
                  <a:srgbClr val="002060"/>
                </a:solidFill>
              </a:rPr>
              <a:t>Fonctionne avec des instructions pour faire construire des images et manager des conteneurs avec des fonctions comme: </a:t>
            </a:r>
            <a:r>
              <a:rPr lang="fr-FR" sz="1200" b="1" dirty="0" err="1" smtClean="0">
                <a:solidFill>
                  <a:srgbClr val="002060"/>
                </a:solidFill>
              </a:rPr>
              <a:t>Build</a:t>
            </a:r>
            <a:r>
              <a:rPr lang="fr-FR" sz="1200" dirty="0" smtClean="0">
                <a:solidFill>
                  <a:srgbClr val="002060"/>
                </a:solidFill>
              </a:rPr>
              <a:t>, </a:t>
            </a:r>
            <a:r>
              <a:rPr lang="fr-FR" sz="1200" b="1" dirty="0" smtClean="0">
                <a:solidFill>
                  <a:srgbClr val="002060"/>
                </a:solidFill>
              </a:rPr>
              <a:t>Pull &amp;Push</a:t>
            </a:r>
            <a:r>
              <a:rPr lang="fr-FR" sz="1200" dirty="0" smtClean="0">
                <a:solidFill>
                  <a:srgbClr val="002060"/>
                </a:solidFill>
              </a:rPr>
              <a:t> et </a:t>
            </a:r>
            <a:r>
              <a:rPr lang="fr-FR" sz="1200" b="1" dirty="0" err="1" smtClean="0">
                <a:solidFill>
                  <a:srgbClr val="002060"/>
                </a:solidFill>
              </a:rPr>
              <a:t>Run</a:t>
            </a:r>
            <a:r>
              <a:rPr lang="fr-FR" sz="1200" dirty="0" smtClean="0">
                <a:solidFill>
                  <a:srgbClr val="002060"/>
                </a:solidFill>
              </a:rPr>
              <a:t>  </a:t>
            </a:r>
          </a:p>
        </p:txBody>
      </p:sp>
      <p:sp>
        <p:nvSpPr>
          <p:cNvPr id="7" name="ZoneTexte 6"/>
          <p:cNvSpPr txBox="1"/>
          <p:nvPr/>
        </p:nvSpPr>
        <p:spPr>
          <a:xfrm>
            <a:off x="0" y="1775044"/>
            <a:ext cx="7026876" cy="553998"/>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t>Docker Server </a:t>
            </a:r>
          </a:p>
          <a:p>
            <a:r>
              <a:rPr lang="fr-FR" sz="1200" dirty="0" smtClean="0">
                <a:solidFill>
                  <a:srgbClr val="002060"/>
                </a:solidFill>
              </a:rPr>
              <a:t>Communique avec le client docker via une REST-API et démarre le Docker Daemon &amp; Docker </a:t>
            </a:r>
            <a:r>
              <a:rPr lang="fr-FR" sz="1200" dirty="0" err="1" smtClean="0">
                <a:solidFill>
                  <a:srgbClr val="002060"/>
                </a:solidFill>
              </a:rPr>
              <a:t>registry</a:t>
            </a:r>
            <a:endParaRPr lang="fr-FR" sz="1200" dirty="0" smtClean="0">
              <a:solidFill>
                <a:srgbClr val="002060"/>
              </a:solidFill>
            </a:endParaRPr>
          </a:p>
        </p:txBody>
      </p:sp>
      <p:sp>
        <p:nvSpPr>
          <p:cNvPr id="8" name="ZoneTexte 7"/>
          <p:cNvSpPr txBox="1"/>
          <p:nvPr/>
        </p:nvSpPr>
        <p:spPr>
          <a:xfrm>
            <a:off x="0" y="2359819"/>
            <a:ext cx="7026876" cy="553998"/>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t>Docker Daemon </a:t>
            </a:r>
          </a:p>
          <a:p>
            <a:r>
              <a:rPr lang="fr-FR" sz="1200" dirty="0" smtClean="0">
                <a:solidFill>
                  <a:srgbClr val="002060"/>
                </a:solidFill>
              </a:rPr>
              <a:t>Processus qui s’occupe de construire des images et de manager des conteneurs </a:t>
            </a:r>
          </a:p>
        </p:txBody>
      </p:sp>
      <p:sp>
        <p:nvSpPr>
          <p:cNvPr id="9" name="ZoneTexte 8"/>
          <p:cNvSpPr txBox="1"/>
          <p:nvPr/>
        </p:nvSpPr>
        <p:spPr>
          <a:xfrm>
            <a:off x="0" y="2944594"/>
            <a:ext cx="6853881" cy="738664"/>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t>Image</a:t>
            </a:r>
          </a:p>
          <a:p>
            <a:r>
              <a:rPr lang="fr-FR" sz="1200" dirty="0" smtClean="0">
                <a:solidFill>
                  <a:srgbClr val="002060"/>
                </a:solidFill>
              </a:rPr>
              <a:t>L’image Docker est un </a:t>
            </a:r>
            <a:r>
              <a:rPr lang="fr-FR" sz="1200" dirty="0" err="1" smtClean="0">
                <a:solidFill>
                  <a:srgbClr val="002060"/>
                </a:solidFill>
              </a:rPr>
              <a:t>template</a:t>
            </a:r>
            <a:r>
              <a:rPr lang="fr-FR" sz="1200" dirty="0" smtClean="0">
                <a:solidFill>
                  <a:srgbClr val="002060"/>
                </a:solidFill>
              </a:rPr>
              <a:t> prêt à l’emploi sous forme de fichier docker file avec une liste d’instructions procédurale pour créer et démarrer le conteneur   </a:t>
            </a:r>
          </a:p>
        </p:txBody>
      </p:sp>
      <p:sp>
        <p:nvSpPr>
          <p:cNvPr id="10" name="ZoneTexte 9"/>
          <p:cNvSpPr txBox="1"/>
          <p:nvPr/>
        </p:nvSpPr>
        <p:spPr>
          <a:xfrm>
            <a:off x="0" y="3714035"/>
            <a:ext cx="6853881" cy="738664"/>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t>Conteneur</a:t>
            </a:r>
          </a:p>
          <a:p>
            <a:r>
              <a:rPr lang="fr-FR" sz="1200" dirty="0" smtClean="0">
                <a:solidFill>
                  <a:srgbClr val="002060"/>
                </a:solidFill>
              </a:rPr>
              <a:t>Un conteneur docker est une petite boite qui contient notre application et ces dépendances exécuté par notre daemon sur notre machine à partir d’une image construite ou chargé a partir de notre </a:t>
            </a:r>
            <a:r>
              <a:rPr lang="fr-FR" sz="1200" dirty="0" err="1" smtClean="0">
                <a:solidFill>
                  <a:srgbClr val="002060"/>
                </a:solidFill>
              </a:rPr>
              <a:t>registry</a:t>
            </a:r>
            <a:endParaRPr lang="fr-FR" sz="1200" dirty="0" smtClean="0">
              <a:solidFill>
                <a:srgbClr val="002060"/>
              </a:solidFill>
            </a:endParaRPr>
          </a:p>
        </p:txBody>
      </p:sp>
    </p:spTree>
    <p:extLst>
      <p:ext uri="{BB962C8B-B14F-4D97-AF65-F5344CB8AC3E}">
        <p14:creationId xmlns:p14="http://schemas.microsoft.com/office/powerpoint/2010/main" val="420788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744"/>
            <a:ext cx="11352628" cy="861774"/>
          </a:xfrm>
          <a:prstGeom prst="rect">
            <a:avLst/>
          </a:prstGeom>
          <a:noFill/>
        </p:spPr>
        <p:txBody>
          <a:bodyPr wrap="square" rtlCol="0">
            <a:spAutoFit/>
          </a:bodyPr>
          <a:lstStyle/>
          <a:p>
            <a:r>
              <a:rPr lang="fr-FR" sz="3200" b="1" dirty="0" err="1" smtClean="0">
                <a:solidFill>
                  <a:srgbClr val="FF0000"/>
                </a:solidFill>
              </a:rPr>
              <a:t>Register</a:t>
            </a:r>
            <a:r>
              <a:rPr lang="fr-FR" sz="3200" b="1" dirty="0" smtClean="0">
                <a:solidFill>
                  <a:srgbClr val="FF0000"/>
                </a:solidFill>
              </a:rPr>
              <a:t> Data</a:t>
            </a:r>
            <a:endParaRPr lang="fr-FR" sz="3200" b="1" dirty="0" smtClean="0">
              <a:solidFill>
                <a:srgbClr val="FF0000"/>
              </a:solidFill>
            </a:endParaRPr>
          </a:p>
          <a:p>
            <a:endParaRPr lang="fr-FR" dirty="0"/>
          </a:p>
        </p:txBody>
      </p:sp>
      <p:sp>
        <p:nvSpPr>
          <p:cNvPr id="9" name="Rectangle 8"/>
          <p:cNvSpPr/>
          <p:nvPr/>
        </p:nvSpPr>
        <p:spPr>
          <a:xfrm>
            <a:off x="0" y="949128"/>
            <a:ext cx="9303538" cy="400110"/>
          </a:xfrm>
          <a:prstGeom prst="rect">
            <a:avLst/>
          </a:prstGeom>
        </p:spPr>
        <p:txBody>
          <a:bodyPr wrap="square">
            <a:spAutoFit/>
          </a:bodyPr>
          <a:lstStyle/>
          <a:p>
            <a:r>
              <a:rPr lang="en-US" sz="2000" b="1" dirty="0" smtClean="0">
                <a:solidFill>
                  <a:schemeClr val="accent1">
                    <a:lumMod val="50000"/>
                  </a:schemeClr>
                </a:solidFill>
                <a:latin typeface="Source Sans Pro"/>
              </a:rPr>
              <a:t>Cosmos DB data</a:t>
            </a:r>
            <a:endParaRPr lang="en-US" sz="2000" b="1" dirty="0">
              <a:solidFill>
                <a:schemeClr val="accent1">
                  <a:lumMod val="50000"/>
                </a:schemeClr>
              </a:solidFill>
              <a:latin typeface="Source Sans Pro"/>
            </a:endParaRPr>
          </a:p>
        </p:txBody>
      </p:sp>
      <p:sp>
        <p:nvSpPr>
          <p:cNvPr id="11" name="Rectangle 10"/>
          <p:cNvSpPr/>
          <p:nvPr/>
        </p:nvSpPr>
        <p:spPr>
          <a:xfrm>
            <a:off x="0" y="4559984"/>
            <a:ext cx="5402569" cy="400110"/>
          </a:xfrm>
          <a:prstGeom prst="rect">
            <a:avLst/>
          </a:prstGeom>
        </p:spPr>
        <p:txBody>
          <a:bodyPr wrap="none">
            <a:spAutoFit/>
          </a:bodyPr>
          <a:lstStyle/>
          <a:p>
            <a:r>
              <a:rPr lang="en-US" sz="2000" b="1" dirty="0" smtClean="0">
                <a:solidFill>
                  <a:schemeClr val="accent1">
                    <a:lumMod val="50000"/>
                  </a:schemeClr>
                </a:solidFill>
                <a:latin typeface="Source Sans Pro"/>
              </a:rPr>
              <a:t>Using Azure Data factory with Cosmos DB </a:t>
            </a:r>
            <a:endParaRPr lang="en-US" sz="2000" b="1" dirty="0">
              <a:solidFill>
                <a:schemeClr val="accent1">
                  <a:lumMod val="50000"/>
                </a:schemeClr>
              </a:solidFill>
              <a:latin typeface="Source Sans Pro"/>
            </a:endParaRPr>
          </a:p>
        </p:txBody>
      </p:sp>
      <p:sp>
        <p:nvSpPr>
          <p:cNvPr id="3" name="Rectangle 2"/>
          <p:cNvSpPr/>
          <p:nvPr/>
        </p:nvSpPr>
        <p:spPr>
          <a:xfrm>
            <a:off x="147292" y="1523450"/>
            <a:ext cx="12044708" cy="2862322"/>
          </a:xfrm>
          <a:prstGeom prst="rect">
            <a:avLst/>
          </a:prstGeom>
        </p:spPr>
        <p:txBody>
          <a:bodyPr wrap="square">
            <a:spAutoFit/>
          </a:bodyPr>
          <a:lstStyle/>
          <a:p>
            <a:pPr marL="285750" indent="-285750">
              <a:buFont typeface="Arial" panose="020B0604020202020204" pitchFamily="34" charset="0"/>
              <a:buChar char="•"/>
            </a:pPr>
            <a:r>
              <a:rPr lang="en-US" dirty="0" smtClean="0"/>
              <a:t>We can transfer data from cosmos DB to a blob storage via Azure Data Factory	.</a:t>
            </a:r>
            <a:endParaRPr lang="en-US" dirty="0"/>
          </a:p>
          <a:p>
            <a:endParaRPr lang="en-US" dirty="0"/>
          </a:p>
          <a:p>
            <a:pPr marL="285750" indent="-285750">
              <a:buFont typeface="Arial" panose="020B0604020202020204" pitchFamily="34" charset="0"/>
              <a:buChar char="•"/>
            </a:pPr>
            <a:r>
              <a:rPr lang="en-US" dirty="0" smtClean="0"/>
              <a:t>Cosmos DB is not a </a:t>
            </a:r>
            <a:r>
              <a:rPr lang="en-US" dirty="0" err="1" smtClean="0"/>
              <a:t>Datastore</a:t>
            </a:r>
            <a:r>
              <a:rPr lang="en-US" dirty="0" smtClean="0"/>
              <a:t> or a Dataset or an SQL Data Storage </a:t>
            </a:r>
            <a:endParaRPr lang="en-US" dirty="0"/>
          </a:p>
          <a:p>
            <a:endParaRPr lang="en-US" dirty="0"/>
          </a:p>
          <a:p>
            <a:pPr marL="285750" indent="-285750">
              <a:buFont typeface="Arial" panose="020B0604020202020204" pitchFamily="34" charset="0"/>
              <a:buChar char="•"/>
            </a:pPr>
            <a:r>
              <a:rPr lang="en-US" dirty="0"/>
              <a:t>You can use RENAME TABLE and ADD COLUMN statements with the ALTER TABLE command, but other clauses are not supported, including DROP COLUMN, ALTER COLUMN, and ADD CONSTRAINT.</a:t>
            </a:r>
          </a:p>
          <a:p>
            <a:endParaRPr lang="en-US" dirty="0"/>
          </a:p>
          <a:p>
            <a:pPr marL="285750" indent="-285750">
              <a:buFont typeface="Arial" panose="020B0604020202020204" pitchFamily="34" charset="0"/>
              <a:buChar char="•"/>
            </a:pPr>
            <a:r>
              <a:rPr lang="en-US" dirty="0"/>
              <a:t>You can create a VIEW within SQLite, but thereafter views are read-only. You cannot execute a DELETE, INSERT, or UPDATE statement on a view. However, you can create a trigger that fires on an attempt to DELETE, INSERT, or UPDATE on a view and perform other operations in the body of the trigger.</a:t>
            </a:r>
            <a:endParaRPr lang="fr-FR" dirty="0"/>
          </a:p>
        </p:txBody>
      </p:sp>
      <p:pic>
        <p:nvPicPr>
          <p:cNvPr id="2" name="Image 1"/>
          <p:cNvPicPr>
            <a:picLocks noChangeAspect="1"/>
          </p:cNvPicPr>
          <p:nvPr/>
        </p:nvPicPr>
        <p:blipFill>
          <a:blip r:embed="rId2"/>
          <a:stretch>
            <a:fillRect/>
          </a:stretch>
        </p:blipFill>
        <p:spPr>
          <a:xfrm>
            <a:off x="147292" y="5134305"/>
            <a:ext cx="9999785" cy="797571"/>
          </a:xfrm>
          <a:prstGeom prst="rect">
            <a:avLst/>
          </a:prstGeom>
        </p:spPr>
      </p:pic>
    </p:spTree>
    <p:extLst>
      <p:ext uri="{BB962C8B-B14F-4D97-AF65-F5344CB8AC3E}">
        <p14:creationId xmlns:p14="http://schemas.microsoft.com/office/powerpoint/2010/main" val="1476490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744"/>
            <a:ext cx="11352628" cy="861774"/>
          </a:xfrm>
          <a:prstGeom prst="rect">
            <a:avLst/>
          </a:prstGeom>
          <a:noFill/>
        </p:spPr>
        <p:txBody>
          <a:bodyPr wrap="square" rtlCol="0">
            <a:spAutoFit/>
          </a:bodyPr>
          <a:lstStyle/>
          <a:p>
            <a:r>
              <a:rPr lang="fr-FR" sz="3200" b="1" dirty="0" smtClean="0">
                <a:solidFill>
                  <a:srgbClr val="FF0000"/>
                </a:solidFill>
              </a:rPr>
              <a:t>Azure Data </a:t>
            </a:r>
            <a:r>
              <a:rPr lang="fr-FR" sz="3200" b="1" dirty="0" err="1" smtClean="0">
                <a:solidFill>
                  <a:srgbClr val="FF0000"/>
                </a:solidFill>
              </a:rPr>
              <a:t>Factory</a:t>
            </a:r>
            <a:r>
              <a:rPr lang="fr-FR" sz="3200" b="1" dirty="0" smtClean="0">
                <a:solidFill>
                  <a:srgbClr val="FF0000"/>
                </a:solidFill>
              </a:rPr>
              <a:t> </a:t>
            </a:r>
            <a:endParaRPr lang="fr-FR" sz="3200" b="1" dirty="0" smtClean="0">
              <a:solidFill>
                <a:srgbClr val="FF0000"/>
              </a:solidFill>
            </a:endParaRPr>
          </a:p>
          <a:p>
            <a:endParaRPr lang="fr-FR" dirty="0"/>
          </a:p>
        </p:txBody>
      </p:sp>
      <p:pic>
        <p:nvPicPr>
          <p:cNvPr id="5" name="Image 4"/>
          <p:cNvPicPr>
            <a:picLocks noChangeAspect="1"/>
          </p:cNvPicPr>
          <p:nvPr/>
        </p:nvPicPr>
        <p:blipFill>
          <a:blip r:embed="rId2"/>
          <a:stretch>
            <a:fillRect/>
          </a:stretch>
        </p:blipFill>
        <p:spPr>
          <a:xfrm>
            <a:off x="2701284" y="1326765"/>
            <a:ext cx="6667500" cy="2009775"/>
          </a:xfrm>
          <a:prstGeom prst="rect">
            <a:avLst/>
          </a:prstGeom>
        </p:spPr>
      </p:pic>
      <p:sp>
        <p:nvSpPr>
          <p:cNvPr id="6" name="Rectangle 5"/>
          <p:cNvSpPr/>
          <p:nvPr/>
        </p:nvSpPr>
        <p:spPr>
          <a:xfrm>
            <a:off x="147292" y="851541"/>
            <a:ext cx="11906250" cy="338554"/>
          </a:xfrm>
          <a:prstGeom prst="rect">
            <a:avLst/>
          </a:prstGeom>
        </p:spPr>
        <p:txBody>
          <a:bodyPr wrap="square">
            <a:spAutoFit/>
          </a:bodyPr>
          <a:lstStyle/>
          <a:p>
            <a:r>
              <a:rPr lang="en-US" sz="1600" b="1" dirty="0" smtClean="0">
                <a:solidFill>
                  <a:schemeClr val="accent5"/>
                </a:solidFill>
              </a:rPr>
              <a:t>Azure Data Factory </a:t>
            </a:r>
            <a:r>
              <a:rPr lang="en-US" sz="1600" b="1" dirty="0" err="1" smtClean="0">
                <a:solidFill>
                  <a:schemeClr val="accent5"/>
                </a:solidFill>
              </a:rPr>
              <a:t>Orchestre</a:t>
            </a:r>
            <a:r>
              <a:rPr lang="en-US" sz="1600" b="1" dirty="0" smtClean="0">
                <a:solidFill>
                  <a:schemeClr val="accent5"/>
                </a:solidFill>
              </a:rPr>
              <a:t> les pipeline de data, le workflow et le scheduling </a:t>
            </a:r>
            <a:endParaRPr lang="fr-FR" sz="1600" b="1" dirty="0">
              <a:solidFill>
                <a:schemeClr val="accent5"/>
              </a:solidFill>
            </a:endParaRPr>
          </a:p>
        </p:txBody>
      </p:sp>
    </p:spTree>
    <p:extLst>
      <p:ext uri="{BB962C8B-B14F-4D97-AF65-F5344CB8AC3E}">
        <p14:creationId xmlns:p14="http://schemas.microsoft.com/office/powerpoint/2010/main" val="245236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4744"/>
            <a:ext cx="11352628" cy="861774"/>
          </a:xfrm>
          <a:prstGeom prst="rect">
            <a:avLst/>
          </a:prstGeom>
          <a:noFill/>
        </p:spPr>
        <p:txBody>
          <a:bodyPr wrap="square" rtlCol="0">
            <a:spAutoFit/>
          </a:bodyPr>
          <a:lstStyle/>
          <a:p>
            <a:r>
              <a:rPr lang="fr-FR" sz="3200" b="1" dirty="0" smtClean="0">
                <a:solidFill>
                  <a:srgbClr val="FF0000"/>
                </a:solidFill>
              </a:rPr>
              <a:t>Azure ML Designer </a:t>
            </a:r>
            <a:endParaRPr lang="fr-FR" sz="3200" b="1" dirty="0" smtClean="0">
              <a:solidFill>
                <a:srgbClr val="FF0000"/>
              </a:solidFill>
            </a:endParaRPr>
          </a:p>
          <a:p>
            <a:endParaRPr lang="fr-FR" dirty="0"/>
          </a:p>
        </p:txBody>
      </p:sp>
      <p:pic>
        <p:nvPicPr>
          <p:cNvPr id="2" name="Image 1"/>
          <p:cNvPicPr>
            <a:picLocks noChangeAspect="1"/>
          </p:cNvPicPr>
          <p:nvPr/>
        </p:nvPicPr>
        <p:blipFill>
          <a:blip r:embed="rId2"/>
          <a:stretch>
            <a:fillRect/>
          </a:stretch>
        </p:blipFill>
        <p:spPr>
          <a:xfrm>
            <a:off x="400783" y="1185130"/>
            <a:ext cx="2762250" cy="619125"/>
          </a:xfrm>
          <a:prstGeom prst="rect">
            <a:avLst/>
          </a:prstGeom>
        </p:spPr>
      </p:pic>
      <p:sp>
        <p:nvSpPr>
          <p:cNvPr id="7" name="ZoneTexte 6"/>
          <p:cNvSpPr txBox="1"/>
          <p:nvPr/>
        </p:nvSpPr>
        <p:spPr>
          <a:xfrm>
            <a:off x="3609937" y="1016518"/>
            <a:ext cx="10352247" cy="523220"/>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Import data module </a:t>
            </a:r>
            <a:r>
              <a:rPr lang="fr-FR" sz="1400" dirty="0" err="1" smtClean="0"/>
              <a:t>can</a:t>
            </a:r>
            <a:r>
              <a:rPr lang="fr-FR" sz="1400" dirty="0" smtClean="0"/>
              <a:t> </a:t>
            </a:r>
            <a:r>
              <a:rPr lang="fr-FR" sz="1400" dirty="0" err="1" smtClean="0"/>
              <a:t>cope</a:t>
            </a:r>
            <a:r>
              <a:rPr lang="fr-FR" sz="1400" dirty="0" smtClean="0"/>
              <a:t> </a:t>
            </a:r>
            <a:r>
              <a:rPr lang="fr-FR" sz="1400" dirty="0" err="1" smtClean="0"/>
              <a:t>with</a:t>
            </a:r>
            <a:r>
              <a:rPr lang="fr-FR" sz="1400" dirty="0" smtClean="0"/>
              <a:t> </a:t>
            </a:r>
            <a:r>
              <a:rPr lang="fr-FR" sz="1400" dirty="0" err="1" smtClean="0"/>
              <a:t>tabular</a:t>
            </a:r>
            <a:r>
              <a:rPr lang="fr-FR" sz="1400" dirty="0" smtClean="0"/>
              <a:t> data </a:t>
            </a:r>
            <a:r>
              <a:rPr lang="fr-FR" sz="1400" dirty="0" err="1" smtClean="0"/>
              <a:t>typically</a:t>
            </a:r>
            <a:r>
              <a:rPr lang="fr-FR" sz="1400" dirty="0" smtClean="0"/>
              <a:t> CSV, Not </a:t>
            </a:r>
            <a:r>
              <a:rPr lang="fr-FR" sz="1400" dirty="0" err="1" smtClean="0"/>
              <a:t>suitable</a:t>
            </a:r>
            <a:r>
              <a:rPr lang="fr-FR" sz="1400" dirty="0" smtClean="0"/>
              <a:t> for </a:t>
            </a:r>
            <a:r>
              <a:rPr lang="fr-FR" sz="1400" dirty="0" err="1" smtClean="0"/>
              <a:t>unstructed</a:t>
            </a:r>
            <a:r>
              <a:rPr lang="fr-FR" sz="1400" dirty="0" smtClean="0"/>
              <a:t> sources </a:t>
            </a:r>
          </a:p>
          <a:p>
            <a:pPr marL="285750" indent="-285750">
              <a:buFont typeface="Arial" panose="020B0604020202020204" pitchFamily="34" charset="0"/>
              <a:buChar char="•"/>
            </a:pPr>
            <a:r>
              <a:rPr lang="en-US" sz="1400" dirty="0"/>
              <a:t>managed identities are the best way to access to Key Vaults.</a:t>
            </a:r>
            <a:r>
              <a:rPr lang="fr-FR" sz="1400" dirty="0" smtClean="0"/>
              <a:t> </a:t>
            </a:r>
          </a:p>
        </p:txBody>
      </p:sp>
    </p:spTree>
    <p:extLst>
      <p:ext uri="{BB962C8B-B14F-4D97-AF65-F5344CB8AC3E}">
        <p14:creationId xmlns:p14="http://schemas.microsoft.com/office/powerpoint/2010/main" val="460029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22621</TotalTime>
  <Words>2924</Words>
  <Application>Microsoft Office PowerPoint</Application>
  <PresentationFormat>Grand écran</PresentationFormat>
  <Paragraphs>443</Paragraphs>
  <Slides>49</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49</vt:i4>
      </vt:variant>
    </vt:vector>
  </HeadingPairs>
  <TitlesOfParts>
    <vt:vector size="62" baseType="lpstr">
      <vt:lpstr>Arial</vt:lpstr>
      <vt:lpstr>Calibri</vt:lpstr>
      <vt:lpstr>Calibri Light</vt:lpstr>
      <vt:lpstr>Consolas</vt:lpstr>
      <vt:lpstr>Helvetica Neue</vt:lpstr>
      <vt:lpstr>Noto Sans</vt:lpstr>
      <vt:lpstr>OpenSans</vt:lpstr>
      <vt:lpstr>Segoe UI</vt:lpstr>
      <vt:lpstr>sf pro text</vt:lpstr>
      <vt:lpstr>Source Sans Pro</vt:lpstr>
      <vt:lpstr>unset</vt:lpstr>
      <vt:lpstr>Wingdings</vt:lpstr>
      <vt:lpstr>Thème Office</vt:lpstr>
      <vt:lpstr>DP-100 Coverage Exam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DP-100 Coverage Exam</dc:title>
  <dc:creator>Compte Microsoft</dc:creator>
  <cp:lastModifiedBy>Compte Microsoft</cp:lastModifiedBy>
  <cp:revision>87</cp:revision>
  <dcterms:created xsi:type="dcterms:W3CDTF">2021-10-26T14:18:02Z</dcterms:created>
  <dcterms:modified xsi:type="dcterms:W3CDTF">2021-12-06T10:56:35Z</dcterms:modified>
</cp:coreProperties>
</file>