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he Seasons" panose="020B0604020202020204" charset="0"/>
      <p:regular r:id="rId11"/>
    </p:embeddedFont>
    <p:embeddedFont>
      <p:font typeface="The Seaso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15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hyperlink" Target="https://databank.worldbank.org/reports.aspx?source=2&amp;series=NY.GNS.ICTR.ZS&amp;country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worldbank.org/indicator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3206581" y="6071427"/>
            <a:ext cx="10821542" cy="8814638"/>
          </a:xfrm>
          <a:custGeom>
            <a:avLst/>
            <a:gdLst/>
            <a:ahLst/>
            <a:cxnLst/>
            <a:rect l="l" t="t" r="r" b="b"/>
            <a:pathLst>
              <a:path w="10821542" h="8814638">
                <a:moveTo>
                  <a:pt x="10821542" y="0"/>
                </a:moveTo>
                <a:lnTo>
                  <a:pt x="0" y="0"/>
                </a:lnTo>
                <a:lnTo>
                  <a:pt x="0" y="8814638"/>
                </a:lnTo>
                <a:lnTo>
                  <a:pt x="10821542" y="8814638"/>
                </a:lnTo>
                <a:lnTo>
                  <a:pt x="108215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73039" y="6071427"/>
            <a:ext cx="10821542" cy="8814638"/>
          </a:xfrm>
          <a:custGeom>
            <a:avLst/>
            <a:gdLst/>
            <a:ahLst/>
            <a:cxnLst/>
            <a:rect l="l" t="t" r="r" b="b"/>
            <a:pathLst>
              <a:path w="10821542" h="8814638">
                <a:moveTo>
                  <a:pt x="0" y="0"/>
                </a:moveTo>
                <a:lnTo>
                  <a:pt x="10821542" y="0"/>
                </a:lnTo>
                <a:lnTo>
                  <a:pt x="10821542" y="8814638"/>
                </a:lnTo>
                <a:lnTo>
                  <a:pt x="0" y="8814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95375"/>
            <a:ext cx="16230600" cy="2621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89"/>
              </a:lnSpc>
            </a:pPr>
            <a:r>
              <a:rPr lang="en-US" sz="8999" spc="179">
                <a:solidFill>
                  <a:srgbClr val="2B5493"/>
                </a:solidFill>
                <a:latin typeface="The Seasons Bold"/>
              </a:rPr>
              <a:t>Visualization &amp; Storytelling using Tableau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21564" y="3904726"/>
            <a:ext cx="7037736" cy="68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The Seasons Medium"/>
              </a:rPr>
              <a:t>Presented by Manar Ayman</a:t>
            </a:r>
          </a:p>
        </p:txBody>
      </p:sp>
      <p:sp>
        <p:nvSpPr>
          <p:cNvPr id="6" name="Freeform 6"/>
          <p:cNvSpPr/>
          <p:nvPr/>
        </p:nvSpPr>
        <p:spPr>
          <a:xfrm rot="8402361" flipH="1">
            <a:off x="-1707719" y="4930339"/>
            <a:ext cx="3882141" cy="3910581"/>
          </a:xfrm>
          <a:custGeom>
            <a:avLst/>
            <a:gdLst/>
            <a:ahLst/>
            <a:cxnLst/>
            <a:rect l="l" t="t" r="r" b="b"/>
            <a:pathLst>
              <a:path w="3882141" h="3910581">
                <a:moveTo>
                  <a:pt x="3882141" y="0"/>
                </a:moveTo>
                <a:lnTo>
                  <a:pt x="0" y="0"/>
                </a:lnTo>
                <a:lnTo>
                  <a:pt x="0" y="3910582"/>
                </a:lnTo>
                <a:lnTo>
                  <a:pt x="3882141" y="3910582"/>
                </a:lnTo>
                <a:lnTo>
                  <a:pt x="388214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409860">
            <a:off x="16114135" y="4930339"/>
            <a:ext cx="3882141" cy="3910581"/>
          </a:xfrm>
          <a:custGeom>
            <a:avLst/>
            <a:gdLst/>
            <a:ahLst/>
            <a:cxnLst/>
            <a:rect l="l" t="t" r="r" b="b"/>
            <a:pathLst>
              <a:path w="3882141" h="3910581">
                <a:moveTo>
                  <a:pt x="0" y="0"/>
                </a:moveTo>
                <a:lnTo>
                  <a:pt x="3882140" y="0"/>
                </a:lnTo>
                <a:lnTo>
                  <a:pt x="3882140" y="3910582"/>
                </a:lnTo>
                <a:lnTo>
                  <a:pt x="0" y="39105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04190" y="3990451"/>
            <a:ext cx="9654888" cy="6641785"/>
          </a:xfrm>
          <a:custGeom>
            <a:avLst/>
            <a:gdLst/>
            <a:ahLst/>
            <a:cxnLst/>
            <a:rect l="l" t="t" r="r" b="b"/>
            <a:pathLst>
              <a:path w="9654888" h="6641785">
                <a:moveTo>
                  <a:pt x="0" y="0"/>
                </a:moveTo>
                <a:lnTo>
                  <a:pt x="9654888" y="0"/>
                </a:lnTo>
                <a:lnTo>
                  <a:pt x="9654888" y="6641786"/>
                </a:lnTo>
                <a:lnTo>
                  <a:pt x="0" y="6641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325531" y="7863129"/>
            <a:ext cx="8081965" cy="6583128"/>
          </a:xfrm>
          <a:custGeom>
            <a:avLst/>
            <a:gdLst/>
            <a:ahLst/>
            <a:cxnLst/>
            <a:rect l="l" t="t" r="r" b="b"/>
            <a:pathLst>
              <a:path w="8081965" h="6583128">
                <a:moveTo>
                  <a:pt x="8081966" y="0"/>
                </a:moveTo>
                <a:lnTo>
                  <a:pt x="0" y="0"/>
                </a:lnTo>
                <a:lnTo>
                  <a:pt x="0" y="6583128"/>
                </a:lnTo>
                <a:lnTo>
                  <a:pt x="8081966" y="6583128"/>
                </a:lnTo>
                <a:lnTo>
                  <a:pt x="80819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872934" flipH="1">
            <a:off x="-3387504" y="6357635"/>
            <a:ext cx="4823554" cy="4858891"/>
          </a:xfrm>
          <a:custGeom>
            <a:avLst/>
            <a:gdLst/>
            <a:ahLst/>
            <a:cxnLst/>
            <a:rect l="l" t="t" r="r" b="b"/>
            <a:pathLst>
              <a:path w="4823554" h="4858891">
                <a:moveTo>
                  <a:pt x="4823553" y="0"/>
                </a:moveTo>
                <a:lnTo>
                  <a:pt x="0" y="0"/>
                </a:lnTo>
                <a:lnTo>
                  <a:pt x="0" y="4858890"/>
                </a:lnTo>
                <a:lnTo>
                  <a:pt x="4823553" y="4858890"/>
                </a:lnTo>
                <a:lnTo>
                  <a:pt x="48235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3159849" y="-3808372"/>
            <a:ext cx="8198902" cy="6678378"/>
          </a:xfrm>
          <a:custGeom>
            <a:avLst/>
            <a:gdLst/>
            <a:ahLst/>
            <a:cxnLst/>
            <a:rect l="l" t="t" r="r" b="b"/>
            <a:pathLst>
              <a:path w="8198902" h="6678378">
                <a:moveTo>
                  <a:pt x="0" y="6678379"/>
                </a:moveTo>
                <a:lnTo>
                  <a:pt x="8198902" y="6678379"/>
                </a:lnTo>
                <a:lnTo>
                  <a:pt x="8198902" y="0"/>
                </a:lnTo>
                <a:lnTo>
                  <a:pt x="0" y="0"/>
                </a:lnTo>
                <a:lnTo>
                  <a:pt x="0" y="66783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262341">
            <a:off x="16708894" y="846920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0" y="0"/>
                </a:moveTo>
                <a:lnTo>
                  <a:pt x="3158212" y="0"/>
                </a:lnTo>
                <a:lnTo>
                  <a:pt x="3158212" y="3181350"/>
                </a:lnTo>
                <a:lnTo>
                  <a:pt x="0" y="318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9223" y="1193467"/>
            <a:ext cx="6285800" cy="83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6100" spc="61">
                <a:solidFill>
                  <a:srgbClr val="2B5493"/>
                </a:solidFill>
                <a:latin typeface="The Seasons Bold"/>
              </a:rPr>
              <a:t>Project Details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2649" y="2351870"/>
            <a:ext cx="14172109" cy="353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39" dirty="0">
                <a:solidFill>
                  <a:srgbClr val="000000"/>
                </a:solidFill>
                <a:latin typeface="The Seasons"/>
              </a:rPr>
              <a:t>1.Project data : </a:t>
            </a:r>
            <a:r>
              <a:rPr lang="en-US" sz="3999" u="sng" spc="39" dirty="0">
                <a:solidFill>
                  <a:srgbClr val="000000"/>
                </a:solidFill>
                <a:latin typeface="The Seasons"/>
                <a:hlinkClick r:id="rId6" tooltip="https://data.worldbank.org/indicator"/>
              </a:rPr>
              <a:t>https://data.worldbank.org/indicator </a:t>
            </a:r>
          </a:p>
          <a:p>
            <a:pPr>
              <a:lnSpc>
                <a:spcPts val="5599"/>
              </a:lnSpc>
            </a:pPr>
            <a:r>
              <a:rPr lang="en-US" sz="4000" dirty="0">
                <a:hlinkClick r:id="rId7"/>
              </a:rPr>
              <a:t>World Development Indicators | </a:t>
            </a:r>
            <a:r>
              <a:rPr lang="en-US" sz="4000" dirty="0" err="1">
                <a:hlinkClick r:id="rId7"/>
              </a:rPr>
              <a:t>DataBank</a:t>
            </a:r>
            <a:r>
              <a:rPr lang="en-US" sz="4000" dirty="0">
                <a:hlinkClick r:id="rId7"/>
              </a:rPr>
              <a:t> (worldbank.org)</a:t>
            </a:r>
            <a:endParaRPr lang="en-US" sz="3999" u="sng" spc="39" dirty="0">
              <a:solidFill>
                <a:srgbClr val="000000"/>
              </a:solidFill>
              <a:latin typeface="The Seasons"/>
              <a:hlinkClick r:id="rId6" tooltip="https://data.worldbank.org/indicator"/>
            </a:endParaRPr>
          </a:p>
          <a:p>
            <a:pPr>
              <a:lnSpc>
                <a:spcPts val="5599"/>
              </a:lnSpc>
            </a:pPr>
            <a:r>
              <a:rPr lang="en-US" sz="3999" spc="39" dirty="0">
                <a:solidFill>
                  <a:srgbClr val="000000"/>
                </a:solidFill>
                <a:latin typeface="The Seasons"/>
              </a:rPr>
              <a:t>2.Create Story that contains more than one dashboard</a:t>
            </a:r>
          </a:p>
          <a:p>
            <a:pPr>
              <a:lnSpc>
                <a:spcPts val="5599"/>
              </a:lnSpc>
            </a:pPr>
            <a:r>
              <a:rPr lang="en-US" sz="3999" spc="39" dirty="0">
                <a:solidFill>
                  <a:srgbClr val="000000"/>
                </a:solidFill>
                <a:latin typeface="The Seasons"/>
              </a:rPr>
              <a:t>3.Project duration : 2 Week till ( 15 May)</a:t>
            </a:r>
          </a:p>
          <a:p>
            <a:pPr>
              <a:lnSpc>
                <a:spcPts val="5599"/>
              </a:lnSpc>
            </a:pPr>
            <a:r>
              <a:rPr lang="en-US" sz="3999" spc="39" dirty="0">
                <a:solidFill>
                  <a:srgbClr val="000000"/>
                </a:solidFill>
                <a:latin typeface="The Seasons"/>
              </a:rPr>
              <a:t>4.Individual Project</a:t>
            </a:r>
          </a:p>
        </p:txBody>
      </p:sp>
      <p:sp>
        <p:nvSpPr>
          <p:cNvPr id="8" name="Freeform 8"/>
          <p:cNvSpPr/>
          <p:nvPr/>
        </p:nvSpPr>
        <p:spPr>
          <a:xfrm>
            <a:off x="4765313" y="4763079"/>
            <a:ext cx="9157424" cy="7237616"/>
          </a:xfrm>
          <a:custGeom>
            <a:avLst/>
            <a:gdLst/>
            <a:ahLst/>
            <a:cxnLst/>
            <a:rect l="l" t="t" r="r" b="b"/>
            <a:pathLst>
              <a:path w="9157424" h="7237616">
                <a:moveTo>
                  <a:pt x="0" y="0"/>
                </a:moveTo>
                <a:lnTo>
                  <a:pt x="9157424" y="0"/>
                </a:lnTo>
                <a:lnTo>
                  <a:pt x="9157424" y="7237616"/>
                </a:lnTo>
                <a:lnTo>
                  <a:pt x="0" y="7237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urple abstract shape"/>
          <p:cNvSpPr/>
          <p:nvPr/>
        </p:nvSpPr>
        <p:spPr>
          <a:xfrm rot="3525016" flipV="1">
            <a:off x="13960248" y="4549953"/>
            <a:ext cx="8198902" cy="6678378"/>
          </a:xfrm>
          <a:custGeom>
            <a:avLst/>
            <a:gdLst/>
            <a:ahLst/>
            <a:cxnLst/>
            <a:rect l="l" t="t" r="r" b="b"/>
            <a:pathLst>
              <a:path w="8198902" h="6678378">
                <a:moveTo>
                  <a:pt x="0" y="6678379"/>
                </a:moveTo>
                <a:lnTo>
                  <a:pt x="8198902" y="6678379"/>
                </a:lnTo>
                <a:lnTo>
                  <a:pt x="8198902" y="0"/>
                </a:lnTo>
                <a:lnTo>
                  <a:pt x="0" y="0"/>
                </a:lnTo>
                <a:lnTo>
                  <a:pt x="0" y="66783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Purple abstract shape"/>
          <p:cNvSpPr/>
          <p:nvPr/>
        </p:nvSpPr>
        <p:spPr>
          <a:xfrm flipH="1">
            <a:off x="-2325531" y="7863129"/>
            <a:ext cx="8081965" cy="6583128"/>
          </a:xfrm>
          <a:custGeom>
            <a:avLst/>
            <a:gdLst/>
            <a:ahLst/>
            <a:cxnLst/>
            <a:rect l="l" t="t" r="r" b="b"/>
            <a:pathLst>
              <a:path w="8081965" h="6583128">
                <a:moveTo>
                  <a:pt x="8081966" y="0"/>
                </a:moveTo>
                <a:lnTo>
                  <a:pt x="0" y="0"/>
                </a:lnTo>
                <a:lnTo>
                  <a:pt x="0" y="6583128"/>
                </a:lnTo>
                <a:lnTo>
                  <a:pt x="8081966" y="6583128"/>
                </a:lnTo>
                <a:lnTo>
                  <a:pt x="80819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Red Abstract Blob"/>
          <p:cNvSpPr/>
          <p:nvPr/>
        </p:nvSpPr>
        <p:spPr>
          <a:xfrm rot="-5737324">
            <a:off x="13942471" y="9024413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0" y="0"/>
                </a:moveTo>
                <a:lnTo>
                  <a:pt x="3158213" y="0"/>
                </a:lnTo>
                <a:lnTo>
                  <a:pt x="3158213" y="3181350"/>
                </a:lnTo>
                <a:lnTo>
                  <a:pt x="0" y="318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 descr="Red Abstract Blob"/>
          <p:cNvSpPr/>
          <p:nvPr/>
        </p:nvSpPr>
        <p:spPr>
          <a:xfrm rot="2872934" flipH="1">
            <a:off x="2377235" y="8513629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3158213" y="0"/>
                </a:moveTo>
                <a:lnTo>
                  <a:pt x="0" y="0"/>
                </a:lnTo>
                <a:lnTo>
                  <a:pt x="0" y="3181350"/>
                </a:lnTo>
                <a:lnTo>
                  <a:pt x="3158213" y="3181350"/>
                </a:lnTo>
                <a:lnTo>
                  <a:pt x="31582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77706" y="620624"/>
            <a:ext cx="12628064" cy="1283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450"/>
              </a:lnSpc>
            </a:pPr>
            <a:r>
              <a:rPr lang="en-US" sz="9000" spc="179">
                <a:solidFill>
                  <a:srgbClr val="2B5493"/>
                </a:solidFill>
                <a:latin typeface="The Seasons Bold"/>
              </a:rPr>
              <a:t>Project Requirements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3707" y="2044094"/>
            <a:ext cx="16166587" cy="7031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Min 2 dataset 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Using Dashboard Actions and Interactivity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Create Story and Answer Business Questions (4-5 Pages)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Use Tableau Features ( Parameters, Filters, Sets, Groups , Dashboard Actions, Calculated Fields, ….)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Prepare data for Visualization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Use more than 5 different chart types</a:t>
            </a:r>
          </a:p>
          <a:p>
            <a:pPr marL="863598" lvl="1" indent="-431799">
              <a:lnSpc>
                <a:spcPts val="5599"/>
              </a:lnSpc>
              <a:buFont typeface="Arial"/>
              <a:buChar char="•"/>
            </a:pPr>
            <a:r>
              <a:rPr lang="en-US" sz="3999" spc="39">
                <a:solidFill>
                  <a:srgbClr val="000000"/>
                </a:solidFill>
                <a:latin typeface="The Seasons"/>
              </a:rPr>
              <a:t>Create 1 Slide that shows all Project steps ( Data preparation, Datasets and sources used, Topic , Questions, Dashboard features used, KPIs)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325531" y="7863129"/>
            <a:ext cx="8081965" cy="6583128"/>
          </a:xfrm>
          <a:custGeom>
            <a:avLst/>
            <a:gdLst/>
            <a:ahLst/>
            <a:cxnLst/>
            <a:rect l="l" t="t" r="r" b="b"/>
            <a:pathLst>
              <a:path w="8081965" h="6583128">
                <a:moveTo>
                  <a:pt x="8081966" y="0"/>
                </a:moveTo>
                <a:lnTo>
                  <a:pt x="0" y="0"/>
                </a:lnTo>
                <a:lnTo>
                  <a:pt x="0" y="6583128"/>
                </a:lnTo>
                <a:lnTo>
                  <a:pt x="8081966" y="6583128"/>
                </a:lnTo>
                <a:lnTo>
                  <a:pt x="80819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3159849" y="-3808372"/>
            <a:ext cx="8198902" cy="6678378"/>
          </a:xfrm>
          <a:custGeom>
            <a:avLst/>
            <a:gdLst/>
            <a:ahLst/>
            <a:cxnLst/>
            <a:rect l="l" t="t" r="r" b="b"/>
            <a:pathLst>
              <a:path w="8198902" h="6678378">
                <a:moveTo>
                  <a:pt x="0" y="6678379"/>
                </a:moveTo>
                <a:lnTo>
                  <a:pt x="8198902" y="6678379"/>
                </a:lnTo>
                <a:lnTo>
                  <a:pt x="8198902" y="0"/>
                </a:lnTo>
                <a:lnTo>
                  <a:pt x="0" y="0"/>
                </a:lnTo>
                <a:lnTo>
                  <a:pt x="0" y="66783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262341">
            <a:off x="16708894" y="846920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0" y="0"/>
                </a:moveTo>
                <a:lnTo>
                  <a:pt x="3158212" y="0"/>
                </a:lnTo>
                <a:lnTo>
                  <a:pt x="3158212" y="3181350"/>
                </a:lnTo>
                <a:lnTo>
                  <a:pt x="0" y="318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033966"/>
            <a:ext cx="9340639" cy="108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5"/>
              </a:lnSpc>
            </a:pPr>
            <a:r>
              <a:rPr lang="en-US" sz="7410" spc="148">
                <a:solidFill>
                  <a:srgbClr val="2B5493"/>
                </a:solidFill>
                <a:latin typeface="The Seasons Bold"/>
              </a:rPr>
              <a:t>Bonus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9977" y="2323093"/>
            <a:ext cx="8126018" cy="350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6040" lvl="1" indent="-433020">
              <a:lnSpc>
                <a:spcPts val="5615"/>
              </a:lnSpc>
              <a:buFont typeface="Arial"/>
              <a:buChar char="•"/>
            </a:pPr>
            <a:r>
              <a:rPr lang="en-US" sz="4011" spc="40">
                <a:solidFill>
                  <a:srgbClr val="000000"/>
                </a:solidFill>
                <a:latin typeface="The Seasons Medium"/>
              </a:rPr>
              <a:t>Advanced Charts and Calculations</a:t>
            </a:r>
          </a:p>
          <a:p>
            <a:pPr marL="866040" lvl="1" indent="-433020">
              <a:lnSpc>
                <a:spcPts val="5615"/>
              </a:lnSpc>
              <a:buFont typeface="Arial"/>
              <a:buChar char="•"/>
            </a:pPr>
            <a:r>
              <a:rPr lang="en-US" sz="4011" spc="40">
                <a:solidFill>
                  <a:srgbClr val="000000"/>
                </a:solidFill>
                <a:latin typeface="The Seasons Medium"/>
              </a:rPr>
              <a:t>Extra Data sources</a:t>
            </a:r>
          </a:p>
          <a:p>
            <a:pPr marL="866040" lvl="1" indent="-433020">
              <a:lnSpc>
                <a:spcPts val="5615"/>
              </a:lnSpc>
              <a:buFont typeface="Arial"/>
              <a:buChar char="•"/>
            </a:pPr>
            <a:r>
              <a:rPr lang="en-US" sz="4011" spc="40">
                <a:solidFill>
                  <a:srgbClr val="000000"/>
                </a:solidFill>
                <a:latin typeface="The Seasons Medium"/>
              </a:rPr>
              <a:t>Tableau Prep</a:t>
            </a:r>
          </a:p>
          <a:p>
            <a:pPr marL="866040" lvl="1" indent="-433020">
              <a:lnSpc>
                <a:spcPts val="5615"/>
              </a:lnSpc>
              <a:buFont typeface="Arial"/>
              <a:buChar char="•"/>
            </a:pPr>
            <a:r>
              <a:rPr lang="en-US" sz="4011" spc="40">
                <a:solidFill>
                  <a:srgbClr val="000000"/>
                </a:solidFill>
                <a:latin typeface="The Seasons Medium"/>
              </a:rPr>
              <a:t>Custom Maps</a:t>
            </a:r>
          </a:p>
        </p:txBody>
      </p:sp>
      <p:sp>
        <p:nvSpPr>
          <p:cNvPr id="7" name="Freeform 7"/>
          <p:cNvSpPr/>
          <p:nvPr/>
        </p:nvSpPr>
        <p:spPr>
          <a:xfrm rot="2872934" flipH="1">
            <a:off x="4119913" y="8839200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3158213" y="0"/>
                </a:moveTo>
                <a:lnTo>
                  <a:pt x="0" y="0"/>
                </a:lnTo>
                <a:lnTo>
                  <a:pt x="0" y="3181350"/>
                </a:lnTo>
                <a:lnTo>
                  <a:pt x="3158213" y="3181350"/>
                </a:lnTo>
                <a:lnTo>
                  <a:pt x="31582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85994" y="2408818"/>
            <a:ext cx="7192072" cy="6488126"/>
          </a:xfrm>
          <a:custGeom>
            <a:avLst/>
            <a:gdLst/>
            <a:ahLst/>
            <a:cxnLst/>
            <a:rect l="l" t="t" r="r" b="b"/>
            <a:pathLst>
              <a:path w="7192072" h="6488126">
                <a:moveTo>
                  <a:pt x="0" y="0"/>
                </a:moveTo>
                <a:lnTo>
                  <a:pt x="7192073" y="0"/>
                </a:lnTo>
                <a:lnTo>
                  <a:pt x="7192073" y="6488126"/>
                </a:lnTo>
                <a:lnTo>
                  <a:pt x="0" y="6488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325531" y="7863129"/>
            <a:ext cx="8081965" cy="6583128"/>
          </a:xfrm>
          <a:custGeom>
            <a:avLst/>
            <a:gdLst/>
            <a:ahLst/>
            <a:cxnLst/>
            <a:rect l="l" t="t" r="r" b="b"/>
            <a:pathLst>
              <a:path w="8081965" h="6583128">
                <a:moveTo>
                  <a:pt x="8081966" y="0"/>
                </a:moveTo>
                <a:lnTo>
                  <a:pt x="0" y="0"/>
                </a:lnTo>
                <a:lnTo>
                  <a:pt x="0" y="6583128"/>
                </a:lnTo>
                <a:lnTo>
                  <a:pt x="8081966" y="6583128"/>
                </a:lnTo>
                <a:lnTo>
                  <a:pt x="80819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3159849" y="-3808372"/>
            <a:ext cx="8198902" cy="6678378"/>
          </a:xfrm>
          <a:custGeom>
            <a:avLst/>
            <a:gdLst/>
            <a:ahLst/>
            <a:cxnLst/>
            <a:rect l="l" t="t" r="r" b="b"/>
            <a:pathLst>
              <a:path w="8198902" h="6678378">
                <a:moveTo>
                  <a:pt x="0" y="6678379"/>
                </a:moveTo>
                <a:lnTo>
                  <a:pt x="8198902" y="6678379"/>
                </a:lnTo>
                <a:lnTo>
                  <a:pt x="8198902" y="0"/>
                </a:lnTo>
                <a:lnTo>
                  <a:pt x="0" y="0"/>
                </a:lnTo>
                <a:lnTo>
                  <a:pt x="0" y="66783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262341">
            <a:off x="16708894" y="846920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0" y="0"/>
                </a:moveTo>
                <a:lnTo>
                  <a:pt x="3158212" y="0"/>
                </a:lnTo>
                <a:lnTo>
                  <a:pt x="3158212" y="3181350"/>
                </a:lnTo>
                <a:lnTo>
                  <a:pt x="0" y="318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3143" y="3190956"/>
            <a:ext cx="7700857" cy="394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27"/>
              </a:lnSpc>
            </a:pPr>
            <a:r>
              <a:rPr lang="en-US" sz="12772" spc="127">
                <a:solidFill>
                  <a:srgbClr val="2B5493"/>
                </a:solidFill>
                <a:latin typeface="The Seasons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 rot="2872934" flipH="1">
            <a:off x="2377235" y="8513629"/>
            <a:ext cx="3158213" cy="3181350"/>
          </a:xfrm>
          <a:custGeom>
            <a:avLst/>
            <a:gdLst/>
            <a:ahLst/>
            <a:cxnLst/>
            <a:rect l="l" t="t" r="r" b="b"/>
            <a:pathLst>
              <a:path w="3158213" h="3181350">
                <a:moveTo>
                  <a:pt x="3158213" y="0"/>
                </a:moveTo>
                <a:lnTo>
                  <a:pt x="0" y="0"/>
                </a:lnTo>
                <a:lnTo>
                  <a:pt x="0" y="3181350"/>
                </a:lnTo>
                <a:lnTo>
                  <a:pt x="3158213" y="3181350"/>
                </a:lnTo>
                <a:lnTo>
                  <a:pt x="31582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83226" y="1762504"/>
            <a:ext cx="7553245" cy="6813948"/>
          </a:xfrm>
          <a:custGeom>
            <a:avLst/>
            <a:gdLst/>
            <a:ahLst/>
            <a:cxnLst/>
            <a:rect l="l" t="t" r="r" b="b"/>
            <a:pathLst>
              <a:path w="7553245" h="6813948">
                <a:moveTo>
                  <a:pt x="0" y="0"/>
                </a:moveTo>
                <a:lnTo>
                  <a:pt x="7553246" y="0"/>
                </a:lnTo>
                <a:lnTo>
                  <a:pt x="7553246" y="6813947"/>
                </a:lnTo>
                <a:lnTo>
                  <a:pt x="0" y="68139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153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The Seasons</vt:lpstr>
      <vt:lpstr>The Seasons Bold</vt:lpstr>
      <vt:lpstr>The Seasons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cp:lastModifiedBy>Manar Ayman Fathi</cp:lastModifiedBy>
  <cp:revision>4</cp:revision>
  <dcterms:created xsi:type="dcterms:W3CDTF">2006-08-16T00:00:00Z</dcterms:created>
  <dcterms:modified xsi:type="dcterms:W3CDTF">2024-04-30T11:10:42Z</dcterms:modified>
  <dc:identifier>DAGD4Bru4DY</dc:identifier>
</cp:coreProperties>
</file>