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71" r:id="rId8"/>
    <p:sldId id="269" r:id="rId9"/>
    <p:sldId id="270" r:id="rId10"/>
    <p:sldId id="272" r:id="rId11"/>
    <p:sldId id="273" r:id="rId12"/>
    <p:sldId id="259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74857E-76A0-438E-A2B7-2352250C21E6}">
          <p14:sldIdLst>
            <p14:sldId id="256"/>
            <p14:sldId id="265"/>
            <p14:sldId id="264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</p14:sldIdLst>
        </p14:section>
        <p14:section name="Techinical stuff" id="{B6F216AF-CA09-491F-A3E2-978EF050BB0B}">
          <p14:sldIdLst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8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1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4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8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6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3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759E0134-F08E-6E93-631F-A6EE3E31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70F88-7F59-FC7A-0F36-E9E96F2B6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21733"/>
            <a:ext cx="11548533" cy="183140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54CA5-0464-2887-76C3-AA2082A4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804417"/>
          </a:xfrm>
        </p:spPr>
        <p:txBody>
          <a:bodyPr anchor="b">
            <a:normAutofit/>
          </a:bodyPr>
          <a:lstStyle/>
          <a:p>
            <a:pPr fontAlgn="base">
              <a:spcAft>
                <a:spcPts val="1200"/>
              </a:spcAft>
            </a:pPr>
            <a:r>
              <a:rPr lang="en-US" sz="11500" b="1" i="0">
                <a:solidFill>
                  <a:schemeClr val="bg1"/>
                </a:solidFill>
                <a:effectLst/>
                <a:latin typeface="zeitung"/>
              </a:rPr>
              <a:t>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6772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FB079-8106-3965-8CA3-6FDE2DF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71" y="1005839"/>
            <a:ext cx="4687845" cy="3833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Some of in </a:t>
            </a:r>
            <a:r>
              <a:rPr lang="en-US" sz="3100" dirty="0" err="1">
                <a:solidFill>
                  <a:srgbClr val="FFFFFF"/>
                </a:solidFill>
              </a:rPr>
              <a:t>tranasctions</a:t>
            </a:r>
            <a:r>
              <a:rPr lang="en-US" sz="3100" dirty="0">
                <a:solidFill>
                  <a:srgbClr val="FFFFFF"/>
                </a:solidFill>
              </a:rPr>
              <a:t> are refund for fraud</a:t>
            </a:r>
            <a:br>
              <a:rPr lang="en-US" sz="3100" dirty="0">
                <a:solidFill>
                  <a:srgbClr val="FFFFFF"/>
                </a:solidFill>
              </a:rPr>
            </a:b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and out of these charges, only 3.7% were refunded.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98C37-B61A-7E53-FD6D-73E796C1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64" y="639877"/>
            <a:ext cx="5144272" cy="80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1DB24-D0C7-0B05-D1E6-FE62824A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12" y="3891059"/>
            <a:ext cx="3525510" cy="2749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C29B7-E368-6C5F-6780-EF7BD588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327" y="1449753"/>
            <a:ext cx="5144272" cy="881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5DD09-CFE9-973C-6F5F-641F04DDA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327" y="2331042"/>
            <a:ext cx="516492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3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EE2A-BF69-5E16-AE86-09ED1890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3868"/>
            <a:ext cx="11029616" cy="1188720"/>
          </a:xfrm>
        </p:spPr>
        <p:txBody>
          <a:bodyPr/>
          <a:lstStyle/>
          <a:p>
            <a:r>
              <a:rPr lang="en-US" dirty="0"/>
              <a:t>Dashboard is included within project folder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5457-74AB-9DF5-AA0F-5C66DF65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7157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pages are some code/technical stuff  you can check if you are interested.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6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AFF7-4A22-C7FF-EB4A-723B9772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340" y="1196501"/>
            <a:ext cx="5005727" cy="1171029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Removed errors early on, but they don’t </a:t>
            </a:r>
            <a:r>
              <a:rPr lang="en-US" dirty="0" err="1"/>
              <a:t>realyy</a:t>
            </a:r>
            <a:r>
              <a:rPr lang="en-US" dirty="0"/>
              <a:t> represent a huge chunk of data, so left them on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DFE19-C2C5-0443-E6BB-35C33409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801218"/>
            <a:ext cx="5892087" cy="1372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C7236-CA04-D475-948B-BB8AB3100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" y="2291043"/>
            <a:ext cx="2326381" cy="1619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9E36B-2E9F-8AA1-D926-AB2622C2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474" y="2367530"/>
            <a:ext cx="7131436" cy="1736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09755A-07C0-37A6-57B4-4905560BF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44" y="4125819"/>
            <a:ext cx="2000529" cy="2133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71E71-9620-0093-2B39-408506360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474" y="4207997"/>
            <a:ext cx="692859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E77985-FD3D-E9A2-78F6-E4AFEA40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74" r="-1" b="-1"/>
          <a:stretch>
            <a:fillRect/>
          </a:stretch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882B-52EE-C78D-350F-61C98DDF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Distribution of (income –debt – credit score)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--outliers can be observed specially within female group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87A855-C9E1-C370-1C97-258715CC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" y="1413783"/>
            <a:ext cx="2581232" cy="1923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10349-421B-DBC0-D962-1161BB80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032" y="1451529"/>
            <a:ext cx="2581233" cy="18475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C766E-0B40-90C3-DAE1-E4F3E4C1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Defining debt categories and income group –Most of our users are in mid debt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E749FB-E757-F2DF-44B2-C924EA41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26650" y="1455791"/>
            <a:ext cx="2606281" cy="1834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A6E3D3-8E73-F48A-769E-F8C516F27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64" y="1445564"/>
            <a:ext cx="2606285" cy="18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0B830-66B8-3BAC-6780-BB637EB0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40" y="1041468"/>
            <a:ext cx="3554868" cy="243508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56876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20EC1E5-E0A0-91E0-6F2C-FDB04D14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43" y="1574697"/>
            <a:ext cx="3554870" cy="13686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D2CF-AA65-676C-0D84-63C7903E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Age distrbution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A783E-9F28-F6AF-71DC-26F001A6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744" y="574893"/>
            <a:ext cx="3554865" cy="336823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8BD25D-8B66-4F26-8257-6DC07362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33477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0C24-7D31-2926-FDD6-4F109814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Insights In case you want to skip the technical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6F3A-DC56-4889-88A8-AF340B73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51560"/>
            <a:ext cx="10897575" cy="4992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47EF-9319-9EA1-5E97-EDFB461A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56" y="-708403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Top and bottom cities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9282F-1BE0-FDA1-5334-3837005E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686" y="2694495"/>
            <a:ext cx="2955933" cy="9826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Users counts are low in cities like Delaware ,</a:t>
            </a:r>
            <a:r>
              <a:rPr lang="en-US" dirty="0" err="1"/>
              <a:t>idaho</a:t>
            </a:r>
            <a:r>
              <a:rPr lang="en-US" dirty="0"/>
              <a:t>, </a:t>
            </a:r>
            <a:r>
              <a:rPr lang="en-US" dirty="0" err="1"/>
              <a:t>southdakota</a:t>
            </a:r>
            <a:r>
              <a:rPr lang="en-US" dirty="0"/>
              <a:t> ,Washington 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2883F-85AB-E846-914F-8C69C4D3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526" y="730780"/>
            <a:ext cx="8241982" cy="4987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005F3-3574-083A-6C39-2E488B87EDC7}"/>
              </a:ext>
            </a:extLst>
          </p:cNvPr>
          <p:cNvSpPr txBox="1"/>
          <p:nvPr/>
        </p:nvSpPr>
        <p:spPr>
          <a:xfrm>
            <a:off x="8172272" y="3288535"/>
            <a:ext cx="361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Advertisement campaigns  in Washington would greatly increase number of users</a:t>
            </a:r>
          </a:p>
        </p:txBody>
      </p:sp>
    </p:spTree>
    <p:extLst>
      <p:ext uri="{BB962C8B-B14F-4D97-AF65-F5344CB8AC3E}">
        <p14:creationId xmlns:p14="http://schemas.microsoft.com/office/powerpoint/2010/main" val="36547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AEBF-7BEB-CC8E-1C21-BD244F8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Cards issued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82DA-2589-1DA9-487B-C0E221A0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39" y="1306634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cards increased by </a:t>
            </a:r>
            <a:r>
              <a:rPr lang="en-US" sz="1800" dirty="0">
                <a:effectLst/>
                <a:latin typeface="Segoe UI" panose="020B0502040204020203" pitchFamily="34" charset="0"/>
              </a:rPr>
              <a:t>1178 new card  in the first 2 months of 2020, whatever </a:t>
            </a:r>
            <a:r>
              <a:rPr lang="en-US" sz="1800" dirty="0">
                <a:latin typeface="Segoe UI" panose="020B0502040204020203" pitchFamily="34" charset="0"/>
              </a:rPr>
              <a:t>they did, it worked, we also notice an increase of total number of users, as we have get </a:t>
            </a:r>
            <a:r>
              <a:rPr lang="en-US" sz="1800" dirty="0">
                <a:effectLst/>
                <a:latin typeface="Segoe UI" panose="020B0502040204020203" pitchFamily="34" charset="0"/>
              </a:rPr>
              <a:t>729 new users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49CCD-5C61-80FB-F448-4ACD8181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852872"/>
            <a:ext cx="7859948" cy="34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470793-92EB-D5A2-4234-12336306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Spent on merchants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B738-9AD9-BA56-6BC2-B0EA95F3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4" y="1352337"/>
            <a:ext cx="3409782" cy="44550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 the last 10 years, people spent HUGE amounts on automotive service shops.</a:t>
            </a:r>
          </a:p>
          <a:p>
            <a:r>
              <a:rPr lang="en-US" dirty="0">
                <a:solidFill>
                  <a:srgbClr val="FFFFFF"/>
                </a:solidFill>
              </a:rPr>
              <a:t>Partnership with insurance companies might be useful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F7ABC-C217-C510-801F-B910DD4D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17134"/>
            <a:ext cx="6831503" cy="44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9F6A-56F4-4E00-B711-10383E1E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89353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Transfers- counts/amount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2A42-7A8E-2603-EF43-842CC8DC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Total transfer amounts/count increased over the span of the last 10 years despite this drop, as it is caused by not having sufficient data for 2020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28DC-022D-C7AC-D64F-EF776CF0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" y="3358956"/>
            <a:ext cx="11297469" cy="28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919AB-28C6-D515-A1E8-91904B34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3" y="601200"/>
            <a:ext cx="3219127" cy="471153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Errors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are mostly due to user 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issue,however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we can see 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alot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of tech glitches</a:t>
            </a:r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9821A-3406-5672-A47F-3D6F79A11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830" y="604756"/>
            <a:ext cx="7500587" cy="5845045"/>
          </a:xfrm>
        </p:spPr>
      </p:pic>
    </p:spTree>
    <p:extLst>
      <p:ext uri="{BB962C8B-B14F-4D97-AF65-F5344CB8AC3E}">
        <p14:creationId xmlns:p14="http://schemas.microsoft.com/office/powerpoint/2010/main" val="42781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EEDF-01C3-B17B-AE7D-161E1436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2C2E44-BD83-5C85-DD8F-9E43CC70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Mastercard is the most used card both in # of transactions and sum of total amount.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55B2E-AF49-8956-0800-565CF8A4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14"/>
          <a:stretch>
            <a:fillRect/>
          </a:stretch>
        </p:blipFill>
        <p:spPr>
          <a:xfrm>
            <a:off x="4241830" y="601200"/>
            <a:ext cx="7503636" cy="346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1C209-6D3E-E223-79DA-0D2F9979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33" y="4257796"/>
            <a:ext cx="7576584" cy="23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9E9E-2290-C6D8-2A77-9FBA41CA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FRAuD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4B2A3A-55AC-46CC-AF47-B19BF19F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4" y="1334066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fraud transactions went towards Department Stores, and Wholesales Clubs, as most people target gift cards.</a:t>
            </a:r>
          </a:p>
          <a:p>
            <a:r>
              <a:rPr lang="en-US" dirty="0"/>
              <a:t>Client ID 1102 faced the most # of fraud transactions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053A2-E802-CDE3-471F-2DBDD828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702155"/>
            <a:ext cx="6831503" cy="2912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F3AB0-D04F-3E33-F662-93AE943B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0" y="3673316"/>
            <a:ext cx="6831503" cy="27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4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320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Avenir Next LT Pro</vt:lpstr>
      <vt:lpstr>Consolas</vt:lpstr>
      <vt:lpstr>Gill Sans MT</vt:lpstr>
      <vt:lpstr>Segoe UI</vt:lpstr>
      <vt:lpstr>Wingdings 2</vt:lpstr>
      <vt:lpstr>zeitung</vt:lpstr>
      <vt:lpstr>DividendVTI</vt:lpstr>
      <vt:lpstr>Financial Transactions</vt:lpstr>
      <vt:lpstr>1. Insights In case you want to skip the technical stuff</vt:lpstr>
      <vt:lpstr>Top and bottom cities</vt:lpstr>
      <vt:lpstr>Cards issued</vt:lpstr>
      <vt:lpstr>Spent on merchants</vt:lpstr>
      <vt:lpstr>Transfers- counts/amount</vt:lpstr>
      <vt:lpstr>Errors   errors are mostly due to user issue,however we can see alot of tech glitches   </vt:lpstr>
      <vt:lpstr>cards</vt:lpstr>
      <vt:lpstr>FRAuD</vt:lpstr>
      <vt:lpstr>Some of in tranasctions are refund for fraud  and out of these charges, only 3.7% were refunded. </vt:lpstr>
      <vt:lpstr>Dashboard is included within project folder </vt:lpstr>
      <vt:lpstr>Removed errors early on, but they don’t realyy represent a huge chunk of data, so left them on dashboard</vt:lpstr>
      <vt:lpstr>Distribution of (income –debt – credit score)  --outliers can be observed specially within female group</vt:lpstr>
      <vt:lpstr>Defining debt categories and income group –Most of our users are in mid debt</vt:lpstr>
      <vt:lpstr>Age distrbution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حسين البيبانى</dc:creator>
  <cp:lastModifiedBy>احمد حسين البيبانى</cp:lastModifiedBy>
  <cp:revision>2</cp:revision>
  <dcterms:created xsi:type="dcterms:W3CDTF">2025-09-24T17:58:22Z</dcterms:created>
  <dcterms:modified xsi:type="dcterms:W3CDTF">2025-09-24T20:15:38Z</dcterms:modified>
</cp:coreProperties>
</file>