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1" r:id="rId12"/>
    <p:sldId id="285" r:id="rId13"/>
    <p:sldId id="28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DF2D-05C3-4045-B01A-379F476B38BA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E9E4-F3F2-4C0B-BE16-6C9AE2C83E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90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01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387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55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55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55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1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00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5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81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1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4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6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47D3D73-F034-486B-BFDD-0367A040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DB0DCB69-207F-4AC2-BC62-9A09B6A1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487AD3B-BD03-43D3-B1F7-A0A6D51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7399B2C-151E-4EAF-A390-E145BD6D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55B20C3-1BA1-40E8-A106-BBF1526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1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8A37265-0B06-442D-B075-BE023B05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D2F68257-F138-40AF-BC63-9FDF2FEB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61FB7FC-0049-4B2A-9131-3388CD0D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B3D8846-1696-4A10-AC8C-9A6BCA5D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6BC2A81-DABC-4787-8425-AC691C59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1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AB1C459B-E770-41F6-BBAA-84F291DBE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7D9BB05-1888-4AA9-8D7E-03BCDF3C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BB0EF55-CAF7-4F53-8D99-1D03566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AA0DB58-FB01-460B-8F85-88C532CB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ACBE477-5CCE-420D-9D66-938E2E8A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0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2689C7B-1655-4D18-8265-EB1353BF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53672E5-614B-41D8-B43E-1327B7ED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AB38C7B-E510-4042-8CEC-A81597B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D7701BC-2485-4B03-AC04-4D5C267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9AF127B-86C3-482A-8C8A-E75808F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7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202D77D-A323-4594-87D2-72714B78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623D1EF-13A6-4FD8-9BA9-6916CF0A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727D6BB-6A95-4696-A662-4A623DD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3BCB3F4-FD3B-4B52-BDBF-AA3C2495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78AB991-A4F6-4985-A570-1CAD18E4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8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36CA8F-CBB2-4A4F-B3AC-F5C725B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9A0889-D1FE-472D-B0CB-6B04D3BC4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2B4C92-B3DA-4999-9585-7AD6EF1C3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9DE2BC0A-9D9D-467F-9495-876F2D3A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41D4773-9820-46A8-AC13-67389324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93E89A30-B35F-4EF8-9496-621227B6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32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11513B5-49FE-4DF8-AACD-6D9FB30F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47C718B-E4F5-4AEE-B7A8-19C0FB5E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01DA2FDE-958A-4875-96FC-525F05A9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56268312-3D17-4A78-B014-F76A0B39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9086FBB-CCAB-4A84-9AF8-67D7B376E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5AA43294-320C-4ABF-97CE-E249ABC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C7A98B3B-A702-4C13-943F-9301B203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1DC77F96-3670-45B0-8811-86E4D01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E2AA8AE-B6FB-48A9-B525-EFA71D1F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7292FC81-1CF6-4B45-A66E-7C3CB322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B2A3030-C44B-4C6F-A77F-939DE5AD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DD1F8EC-40C9-4569-9EC4-9B4B7F3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E1FEFA63-6845-4714-AF7E-74266DB5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BAD75A67-BD90-4AB2-9B26-0FE4B331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89419574-00FA-4BD1-ABE2-62EFED7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01AD366-FC0F-4D12-9BEB-0DADB848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B4C2663-ADC8-4D55-B6AD-6FFD1FB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36BA35B-C31E-46D5-99F4-C0B9C608C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A1FA84E-51B9-4334-9183-D03E2362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B18BD19-28A0-4419-B06C-3020CEEC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D332F072-8D4E-4E31-8EC4-50984DD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E183D0-EEB1-4A4B-A791-AF52F43F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0BE596C7-9AF3-4422-B796-F545679F2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2D671D4-C713-4306-97D5-39068F4A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7062470-A458-491D-987E-5365A5C1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35BD463-8B0E-450F-BFB8-C4734C1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9155BDD4-C627-4A82-9C9E-8218EA2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7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EF5F5C20-1677-42A0-BE70-EEF27801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70C08B2-F66C-4FC5-AF7B-B8694120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C66D746-794A-4E68-BD2D-E950431BB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47F7-BE61-4279-ACD1-4F02A733015D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2276193-43D5-46F8-9EDE-326EF3BD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F8F2EA8-E797-4E6E-8817-38B887797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5246-873E-4AA2-A897-0FFE01134B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345133" y="419573"/>
            <a:ext cx="7899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0" b="1" dirty="0">
                <a:solidFill>
                  <a:srgbClr val="CDAE13"/>
                </a:solidFill>
              </a:rPr>
              <a:t>PROGETTO H-18</a:t>
            </a:r>
          </a:p>
          <a:p>
            <a:pPr algn="r"/>
            <a:r>
              <a:rPr lang="it-IT" sz="2800" b="1" dirty="0">
                <a:solidFill>
                  <a:srgbClr val="CDAE13"/>
                </a:solidFill>
              </a:rPr>
              <a:t>Applicazione Prenotazione Treno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31" y="512166"/>
            <a:ext cx="2016821" cy="1939105"/>
          </a:xfrm>
          <a:prstGeom prst="rect">
            <a:avLst/>
          </a:prstGeom>
        </p:spPr>
      </p:pic>
      <p:sp>
        <p:nvSpPr>
          <p:cNvPr id="41" name="Rettangolo 40"/>
          <p:cNvSpPr/>
          <p:nvPr/>
        </p:nvSpPr>
        <p:spPr>
          <a:xfrm>
            <a:off x="943297" y="4741131"/>
            <a:ext cx="312136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Alberico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Aramini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Giovanni Levantino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Luca Castelli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Laurence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Ngankem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Simone D'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sz="2400" b="1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943297" y="2626705"/>
            <a:ext cx="38186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Università degli studi di Pavia</a:t>
            </a:r>
          </a:p>
          <a:p>
            <a:endParaRPr lang="it-IT" sz="2400" dirty="0"/>
          </a:p>
          <a:p>
            <a:r>
              <a:rPr lang="it-IT" sz="2800" b="1" dirty="0"/>
              <a:t>Ingegneria del Software</a:t>
            </a:r>
          </a:p>
          <a:p>
            <a:endParaRPr lang="it-IT" sz="2400" dirty="0"/>
          </a:p>
          <a:p>
            <a:r>
              <a:rPr lang="it-IT" sz="2400" dirty="0"/>
              <a:t>A.A. 2017 - 2018</a:t>
            </a:r>
          </a:p>
        </p:txBody>
      </p:sp>
    </p:spTree>
    <p:extLst>
      <p:ext uri="{BB962C8B-B14F-4D97-AF65-F5344CB8AC3E}">
        <p14:creationId xmlns:p14="http://schemas.microsoft.com/office/powerpoint/2010/main" val="38186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B98F10FB-79B1-4409-B47F-8EC5F40C0EF2}"/>
              </a:ext>
            </a:extLst>
          </p:cNvPr>
          <p:cNvSpPr/>
          <p:nvPr/>
        </p:nvSpPr>
        <p:spPr>
          <a:xfrm>
            <a:off x="550413" y="621456"/>
            <a:ext cx="7523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di dominio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B95254E7-DDF2-4603-97C0-EB78506699A3}"/>
              </a:ext>
            </a:extLst>
          </p:cNvPr>
          <p:cNvSpPr/>
          <p:nvPr/>
        </p:nvSpPr>
        <p:spPr>
          <a:xfrm>
            <a:off x="539867" y="1267787"/>
            <a:ext cx="10148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caso di scambio la corrispondenza tra 2 treni viene fatta solo se i 2 treni appartengono alla stessa compagnia.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vagone ha una classe che decide il prezzo di ciascun posto (es. Prima classe, seconda classe, economy, standard, etc.).</a:t>
            </a:r>
          </a:p>
        </p:txBody>
      </p:sp>
    </p:spTree>
    <p:extLst>
      <p:ext uri="{BB962C8B-B14F-4D97-AF65-F5344CB8AC3E}">
        <p14:creationId xmlns:p14="http://schemas.microsoft.com/office/powerpoint/2010/main" val="36339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801AFBDF-755A-4042-8FEA-C7FEF77FB21C}"/>
              </a:ext>
            </a:extLst>
          </p:cNvPr>
          <p:cNvSpPr/>
          <p:nvPr/>
        </p:nvSpPr>
        <p:spPr>
          <a:xfrm>
            <a:off x="539868" y="99680"/>
            <a:ext cx="64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smtClean="0"/>
              <a:t>Gestione persistenza del sistema</a:t>
            </a:r>
            <a:endParaRPr lang="it-IT" sz="36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-5212987" y="649242"/>
            <a:ext cx="184666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it-IT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99751" y="834836"/>
            <a:ext cx="11569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Per gestire la persistenza del nostro sistema, ci siamo riferiti al pattern DAO ( Data Access Object ) che ci consente una</a:t>
            </a:r>
          </a:p>
          <a:p>
            <a:r>
              <a:rPr lang="it-IT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certa flessibilità nel caricamento e salvataggio dei dati di elaborazione. </a:t>
            </a:r>
          </a:p>
          <a:p>
            <a:r>
              <a:rPr lang="it-IT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Per memorizzare i nostri dati abbiamo scelto di utilizzare un </a:t>
            </a:r>
            <a:r>
              <a:rPr lang="it-IT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database relazionale </a:t>
            </a:r>
            <a:r>
              <a:rPr lang="it-IT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MySql</a:t>
            </a:r>
            <a:r>
              <a:rPr lang="it-IT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. Gli oggetti d’accesso al database </a:t>
            </a:r>
          </a:p>
          <a:p>
            <a:r>
              <a:rPr lang="it-IT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che abbiamo implementato sono rappresentati nel diagramma UML che segue.</a:t>
            </a:r>
          </a:p>
          <a:p>
            <a:endParaRPr lang="it-IT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5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76" y="686514"/>
            <a:ext cx="9160360" cy="523324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801AFBDF-755A-4042-8FEA-C7FEF77FB21C}"/>
              </a:ext>
            </a:extLst>
          </p:cNvPr>
          <p:cNvSpPr/>
          <p:nvPr/>
        </p:nvSpPr>
        <p:spPr>
          <a:xfrm>
            <a:off x="539868" y="99680"/>
            <a:ext cx="64590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smtClean="0"/>
              <a:t>Gestione persistenza del sistema</a:t>
            </a:r>
          </a:p>
          <a:p>
            <a:r>
              <a:rPr lang="it-IT" b="1" dirty="0" smtClean="0"/>
              <a:t> UML DAO</a:t>
            </a:r>
          </a:p>
          <a:p>
            <a:r>
              <a:rPr lang="it-IT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8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801AFBDF-755A-4042-8FEA-C7FEF77FB21C}"/>
              </a:ext>
            </a:extLst>
          </p:cNvPr>
          <p:cNvSpPr/>
          <p:nvPr/>
        </p:nvSpPr>
        <p:spPr>
          <a:xfrm>
            <a:off x="539868" y="99680"/>
            <a:ext cx="64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smtClean="0"/>
              <a:t>Gestione persistenza del sistema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75029" y="732283"/>
            <a:ext cx="1130970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 smtClean="0"/>
          </a:p>
          <a:p>
            <a:r>
              <a:rPr lang="it-IT" dirty="0" err="1" smtClean="0"/>
              <a:t>DaoFactory</a:t>
            </a:r>
            <a:r>
              <a:rPr lang="it-IT" dirty="0" smtClean="0"/>
              <a:t> è un oggetto Singleton attraverso il quale stabiliamo una connessione con il database e di </a:t>
            </a:r>
            <a:r>
              <a:rPr lang="it-IT" dirty="0"/>
              <a:t>cui è possibile </a:t>
            </a:r>
            <a:endParaRPr lang="it-IT" dirty="0" smtClean="0"/>
          </a:p>
          <a:p>
            <a:r>
              <a:rPr lang="it-IT" dirty="0"/>
              <a:t>o</a:t>
            </a:r>
            <a:r>
              <a:rPr lang="it-IT" dirty="0" smtClean="0"/>
              <a:t>ttenere un </a:t>
            </a:r>
            <a:r>
              <a:rPr lang="it-IT" dirty="0"/>
              <a:t>istanza attraverso il metodo </a:t>
            </a:r>
            <a:r>
              <a:rPr lang="it-IT" dirty="0" err="1"/>
              <a:t>getInstance</a:t>
            </a:r>
            <a:r>
              <a:rPr lang="it-IT" dirty="0"/>
              <a:t>()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Inoltre è di tipo </a:t>
            </a:r>
            <a:r>
              <a:rPr lang="it-IT" dirty="0" err="1" smtClean="0"/>
              <a:t>Factory</a:t>
            </a:r>
            <a:r>
              <a:rPr lang="it-IT" dirty="0"/>
              <a:t> </a:t>
            </a:r>
            <a:r>
              <a:rPr lang="it-IT" dirty="0" smtClean="0"/>
              <a:t>e permette di istanziare gli altri oggetti d’accesso al database attraverso dei metodi appositi.</a:t>
            </a:r>
          </a:p>
          <a:p>
            <a:r>
              <a:rPr lang="it-IT" dirty="0" smtClean="0"/>
              <a:t>Gli oggetti che istanzia sono di tipo Pure </a:t>
            </a:r>
            <a:r>
              <a:rPr lang="it-IT" dirty="0" err="1" smtClean="0"/>
              <a:t>Fabrication</a:t>
            </a:r>
            <a:r>
              <a:rPr lang="it-IT" dirty="0" smtClean="0"/>
              <a:t> e gestiscono l’interazione tra il sistema e il database:</a:t>
            </a:r>
          </a:p>
          <a:p>
            <a:endParaRPr lang="it-IT" dirty="0" smtClean="0"/>
          </a:p>
          <a:p>
            <a:r>
              <a:rPr lang="it-IT" dirty="0" err="1" smtClean="0"/>
              <a:t>DaoServiceInitializer</a:t>
            </a:r>
            <a:r>
              <a:rPr lang="it-IT" dirty="0" smtClean="0"/>
              <a:t>, permette di caricare tutte le informazioni necessarie per l’esecuzione delle operazioni di sistema.</a:t>
            </a:r>
          </a:p>
          <a:p>
            <a:r>
              <a:rPr lang="it-IT" dirty="0" err="1" smtClean="0"/>
              <a:t>DaoRegistrator</a:t>
            </a:r>
            <a:r>
              <a:rPr lang="it-IT" dirty="0" smtClean="0"/>
              <a:t>, permette di registrare una prenotazione.</a:t>
            </a:r>
          </a:p>
          <a:p>
            <a:r>
              <a:rPr lang="it-IT" dirty="0" err="1" smtClean="0"/>
              <a:t>DaoTracker</a:t>
            </a:r>
            <a:r>
              <a:rPr lang="it-IT" dirty="0" smtClean="0"/>
              <a:t>, permette di rintracciare una prenotazione registrata precedentemente.</a:t>
            </a:r>
            <a:endParaRPr lang="it-IT" dirty="0"/>
          </a:p>
          <a:p>
            <a:r>
              <a:rPr lang="it-IT" dirty="0" err="1" smtClean="0"/>
              <a:t>DaoCanceller</a:t>
            </a:r>
            <a:r>
              <a:rPr lang="it-IT" dirty="0" smtClean="0"/>
              <a:t>, permette di cancellare una prenotazione.</a:t>
            </a:r>
          </a:p>
        </p:txBody>
      </p:sp>
    </p:spTree>
    <p:extLst>
      <p:ext uri="{BB962C8B-B14F-4D97-AF65-F5344CB8AC3E}">
        <p14:creationId xmlns:p14="http://schemas.microsoft.com/office/powerpoint/2010/main" val="68955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39868" y="99680"/>
            <a:ext cx="38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Scopo del progetto</a:t>
            </a: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AC343613-C4CF-4DA0-8873-107981F6A8D0}"/>
              </a:ext>
            </a:extLst>
          </p:cNvPr>
          <p:cNvSpPr/>
          <p:nvPr/>
        </p:nvSpPr>
        <p:spPr>
          <a:xfrm>
            <a:off x="539867" y="1051554"/>
            <a:ext cx="108091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Arial" panose="020B0604020202020204" pitchFamily="34" charset="0"/>
              </a:rPr>
              <a:t>Questo progetto ha l’obbiettivo di creare un sistema di prenotazione per i posti sui treni a lunga percorrenza. </a:t>
            </a:r>
          </a:p>
          <a:p>
            <a:r>
              <a:rPr lang="it-IT" sz="2800" dirty="0">
                <a:effectLst/>
                <a:latin typeface="Arial" panose="020B0604020202020204" pitchFamily="34" charset="0"/>
              </a:rPr>
              <a:t>Il sistema deve consentire ai clienti di cercare i posti disponibili sui treni di loro interesse tenendo conto però della classe,</a:t>
            </a:r>
          </a:p>
          <a:p>
            <a:r>
              <a:rPr lang="it-IT" sz="2800" dirty="0">
                <a:effectLst/>
                <a:latin typeface="Arial" panose="020B0604020202020204" pitchFamily="34" charset="0"/>
              </a:rPr>
              <a:t>della tipologia del posto e della tratta da percorrere.</a:t>
            </a:r>
          </a:p>
        </p:txBody>
      </p:sp>
    </p:spTree>
    <p:extLst>
      <p:ext uri="{BB962C8B-B14F-4D97-AF65-F5344CB8AC3E}">
        <p14:creationId xmlns:p14="http://schemas.microsoft.com/office/powerpoint/2010/main" val="41372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3587" y="405114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INDICE</a:t>
            </a:r>
          </a:p>
        </p:txBody>
      </p:sp>
      <p:sp>
        <p:nvSpPr>
          <p:cNvPr id="25" name="Figura a mano libera: forma 24"/>
          <p:cNvSpPr/>
          <p:nvPr/>
        </p:nvSpPr>
        <p:spPr>
          <a:xfrm>
            <a:off x="1041721" y="555585"/>
            <a:ext cx="1435261" cy="6302415"/>
          </a:xfrm>
          <a:custGeom>
            <a:avLst/>
            <a:gdLst>
              <a:gd name="connsiteX0" fmla="*/ 1417899 w 1417899"/>
              <a:gd name="connsiteY0" fmla="*/ 0 h 6261904"/>
              <a:gd name="connsiteX1" fmla="*/ 1417899 w 1417899"/>
              <a:gd name="connsiteY1" fmla="*/ 6261904 h 6261904"/>
              <a:gd name="connsiteX2" fmla="*/ 0 w 1417899"/>
              <a:gd name="connsiteY2" fmla="*/ 6261904 h 6261904"/>
              <a:gd name="connsiteX3" fmla="*/ 0 w 1417899"/>
              <a:gd name="connsiteY3" fmla="*/ 758142 h 6261904"/>
              <a:gd name="connsiteX4" fmla="*/ 1417899 w 1417899"/>
              <a:gd name="connsiteY4" fmla="*/ 0 h 6261904"/>
              <a:gd name="connsiteX0" fmla="*/ 1435261 w 1435261"/>
              <a:gd name="connsiteY0" fmla="*/ 0 h 6261904"/>
              <a:gd name="connsiteX1" fmla="*/ 1435261 w 1435261"/>
              <a:gd name="connsiteY1" fmla="*/ 6261904 h 6261904"/>
              <a:gd name="connsiteX2" fmla="*/ 17362 w 1435261"/>
              <a:gd name="connsiteY2" fmla="*/ 6261904 h 6261904"/>
              <a:gd name="connsiteX3" fmla="*/ 0 w 1435261"/>
              <a:gd name="connsiteY3" fmla="*/ 413134 h 6261904"/>
              <a:gd name="connsiteX4" fmla="*/ 1435261 w 1435261"/>
              <a:gd name="connsiteY4" fmla="*/ 0 h 626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261" h="6261904">
                <a:moveTo>
                  <a:pt x="1435261" y="0"/>
                </a:moveTo>
                <a:lnTo>
                  <a:pt x="1435261" y="6261904"/>
                </a:lnTo>
                <a:lnTo>
                  <a:pt x="17362" y="6261904"/>
                </a:lnTo>
                <a:cubicBezTo>
                  <a:pt x="11575" y="4312314"/>
                  <a:pt x="5787" y="2362724"/>
                  <a:pt x="0" y="413134"/>
                </a:cubicBezTo>
                <a:lnTo>
                  <a:pt x="1435261" y="0"/>
                </a:lnTo>
                <a:close/>
              </a:path>
            </a:pathLst>
          </a:cu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3113587" y="1377949"/>
            <a:ext cx="7425431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Analisi dei requisiti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Architettura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Progettazione e implementazione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Gestione persistenza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Verifica e convalida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1852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D1BA806A-8722-4411-A41D-978F5D92356A}"/>
              </a:ext>
            </a:extLst>
          </p:cNvPr>
          <p:cNvSpPr/>
          <p:nvPr/>
        </p:nvSpPr>
        <p:spPr>
          <a:xfrm>
            <a:off x="556478" y="1376677"/>
            <a:ext cx="9860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UC1: Prenotazione posti per sola andata</a:t>
            </a:r>
          </a:p>
          <a:p>
            <a:r>
              <a:rPr lang="it-IT" sz="2400" dirty="0"/>
              <a:t>L'utente apre l'applicazione, inserisce i dati di ricerca del viaggio specificando la modalità di ANDATA semplice. Il sistema elabora i dati inseriti dall'utente e gli propone delle soluzioni di viaggio corrispondenti. L'utente seleziona la soluzione che gli soddisfa, seleziona la classe ed i posti che desidera poi dà la sua conferma. Il sistema registra la sua prenotazione e gli comunica il codice di tracciamento.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27042B55-FA36-4877-AA59-8D98B0046637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36391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2223FE72-C594-45EC-AE52-DA0F7E220D36}"/>
              </a:ext>
            </a:extLst>
          </p:cNvPr>
          <p:cNvSpPr/>
          <p:nvPr/>
        </p:nvSpPr>
        <p:spPr>
          <a:xfrm>
            <a:off x="550413" y="1374064"/>
            <a:ext cx="112288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UC2: Prenotazione posti per andata e ritorno</a:t>
            </a:r>
          </a:p>
          <a:p>
            <a:r>
              <a:rPr lang="it-IT" sz="2400" dirty="0"/>
              <a:t>L'utente apre l'applicazione, inserisce i dati di ricerca del viaggio specificando la modalità di ANDATA/RITORNO. Il sistema elabora i dati inseriti e propone all'utente le soluzioni di viaggio per l'andata, l'utente seleziona una soluzione, la classe ed i posti che desidera poi conferma. Il sistema registra i posti prenotati per l'andata poi propone all'utente soluzioni di viaggio per il ritorno, l'utente di nuovo seleziona una soluzione, la classe ed i posti che desidera poi dà la sua conferma. Il sistema registra la sua prenotazione e gli comunica il codice di tracciamento.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8A0DCF2A-391A-4C55-9ABE-5AFE55E85797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31D1855B-46AE-40B8-A990-AF8E07DF080C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12134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3088D6B0-67EA-4E8F-9E39-5DB53E3026FF}"/>
              </a:ext>
            </a:extLst>
          </p:cNvPr>
          <p:cNvSpPr/>
          <p:nvPr/>
        </p:nvSpPr>
        <p:spPr>
          <a:xfrm>
            <a:off x="550413" y="1374064"/>
            <a:ext cx="10645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UC3: Traccia della prenotazione</a:t>
            </a:r>
          </a:p>
          <a:p>
            <a:r>
              <a:rPr lang="it-IT" sz="2400" dirty="0"/>
              <a:t>L'utente apre l'applicazione ed entra nella pagina di tracciamento delle prenotazioni. Inserisce il codice di una prenotazione precedentemente richiesta, il sistema controlla la validità del codice inserito e mostra all'utente i dettagli della prenotazione corrispondente.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24AEF719-2950-446C-B1FA-D61C49401494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0E7D87D6-65CB-41BD-A78C-0E8BF4E54647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33542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8774DDC5-E5B3-4EC0-856A-5857AA5B8392}"/>
              </a:ext>
            </a:extLst>
          </p:cNvPr>
          <p:cNvSpPr/>
          <p:nvPr/>
        </p:nvSpPr>
        <p:spPr>
          <a:xfrm>
            <a:off x="550413" y="621456"/>
            <a:ext cx="3589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Modello di dominio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70D8937-71B7-45F9-A186-6F2D94816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27" y="794825"/>
            <a:ext cx="8016145" cy="51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8774DDC5-E5B3-4EC0-856A-5857AA5B8392}"/>
              </a:ext>
            </a:extLst>
          </p:cNvPr>
          <p:cNvSpPr/>
          <p:nvPr/>
        </p:nvSpPr>
        <p:spPr>
          <a:xfrm>
            <a:off x="550413" y="621456"/>
            <a:ext cx="7443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funzionali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13D6D738-2F32-4E70-B888-198677F3AFEC}"/>
              </a:ext>
            </a:extLst>
          </p:cNvPr>
          <p:cNvSpPr/>
          <p:nvPr/>
        </p:nvSpPr>
        <p:spPr>
          <a:xfrm>
            <a:off x="552702" y="1145843"/>
            <a:ext cx="10306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verificare la coerenza dei dati inseriti dall'utente, se non coerenti richiedergli di modificarli.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per ogni soluzione di viaggio la compagnia , l'orario di partenza e di arrivo del viaggio.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proporre in caso di modalità di viaggio ANDATA/RITORNO soluzioni di viaggi all'utente solo se ne esistono sia per l'andata che il ritorno.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caso di scambio durante il viaggio il sistema deve assicurare che la corrispondenza tra 2 treni minimizza la durata del viaggio.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per ogni classe il prezzo unitario del biglietto.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prima di consentire ad un utente di scegliere un posto deve verificare la sua effettiva disponibilità.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selezionare tanti posti quanti ne ha specificato e memorizzare i posti prenotati.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il costo totale della prenotazione.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annullare la procedura di prenotazione se non ancora conclusa.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Terminata una prenotazione il sistema deve consentire all'utente di eseguire un'altra di seguito.</a:t>
            </a:r>
          </a:p>
        </p:txBody>
      </p:sp>
    </p:spTree>
    <p:extLst>
      <p:ext uri="{BB962C8B-B14F-4D97-AF65-F5344CB8AC3E}">
        <p14:creationId xmlns:p14="http://schemas.microsoft.com/office/powerpoint/2010/main" val="252677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478B533E-5ED9-4253-ADE2-CC038E1F530A}"/>
              </a:ext>
            </a:extLst>
          </p:cNvPr>
          <p:cNvSpPr/>
          <p:nvPr/>
        </p:nvSpPr>
        <p:spPr>
          <a:xfrm>
            <a:off x="550413" y="621456"/>
            <a:ext cx="8122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non funzionali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E3A5C8A7-E7B9-493A-BB87-0F084FF01240}"/>
              </a:ext>
            </a:extLst>
          </p:cNvPr>
          <p:cNvSpPr/>
          <p:nvPr/>
        </p:nvSpPr>
        <p:spPr>
          <a:xfrm>
            <a:off x="122639" y="1267787"/>
            <a:ext cx="10657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Lo strato del dominio applicativo deve essere implementato in java.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L'interfaccia utente deve essere implementata con pagine </a:t>
            </a:r>
            <a:r>
              <a:rPr lang="it-IT" sz="2000" dirty="0" err="1"/>
              <a:t>jsp</a:t>
            </a:r>
            <a:r>
              <a:rPr lang="it-IT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Il collegamento tra l'interfaccia utente e lo strato applicazione deve farsi con delle </a:t>
            </a:r>
            <a:r>
              <a:rPr lang="it-IT" sz="2000" dirty="0" err="1"/>
              <a:t>servlet</a:t>
            </a:r>
            <a:r>
              <a:rPr lang="it-IT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Deve essere utilizzato un DBMS relazionale per memorizzare i dati di inizializzazione e di elaborazione delle diverse sessioni.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Il sistema deve essere facile da utilizzare anche per utenti non addestrati.</a:t>
            </a:r>
          </a:p>
        </p:txBody>
      </p:sp>
    </p:spTree>
    <p:extLst>
      <p:ext uri="{BB962C8B-B14F-4D97-AF65-F5344CB8AC3E}">
        <p14:creationId xmlns:p14="http://schemas.microsoft.com/office/powerpoint/2010/main" val="323755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989</Words>
  <Application>Microsoft Macintosh PowerPoint</Application>
  <PresentationFormat>Personalizzato</PresentationFormat>
  <Paragraphs>126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Castelli</dc:creator>
  <cp:lastModifiedBy>Simone D'souza</cp:lastModifiedBy>
  <cp:revision>23</cp:revision>
  <dcterms:created xsi:type="dcterms:W3CDTF">2018-09-15T09:40:00Z</dcterms:created>
  <dcterms:modified xsi:type="dcterms:W3CDTF">2018-09-17T15:22:46Z</dcterms:modified>
</cp:coreProperties>
</file>