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 id="2147483749" r:id="rId5"/>
    <p:sldMasterId id="2147483775" r:id="rId6"/>
    <p:sldMasterId id="2147483885" r:id="rId7"/>
  </p:sldMasterIdLst>
  <p:notesMasterIdLst>
    <p:notesMasterId r:id="rId32"/>
  </p:notesMasterIdLst>
  <p:handoutMasterIdLst>
    <p:handoutMasterId r:id="rId33"/>
  </p:handoutMasterIdLst>
  <p:sldIdLst>
    <p:sldId id="330" r:id="rId8"/>
    <p:sldId id="509" r:id="rId9"/>
    <p:sldId id="766" r:id="rId10"/>
    <p:sldId id="769" r:id="rId11"/>
    <p:sldId id="770" r:id="rId12"/>
    <p:sldId id="771" r:id="rId13"/>
    <p:sldId id="772" r:id="rId14"/>
    <p:sldId id="773" r:id="rId15"/>
    <p:sldId id="774" r:id="rId16"/>
    <p:sldId id="775" r:id="rId17"/>
    <p:sldId id="777" r:id="rId18"/>
    <p:sldId id="778" r:id="rId19"/>
    <p:sldId id="779" r:id="rId20"/>
    <p:sldId id="776" r:id="rId21"/>
    <p:sldId id="786" r:id="rId22"/>
    <p:sldId id="780" r:id="rId23"/>
    <p:sldId id="781" r:id="rId24"/>
    <p:sldId id="782" r:id="rId25"/>
    <p:sldId id="783" r:id="rId26"/>
    <p:sldId id="787" r:id="rId27"/>
    <p:sldId id="784" r:id="rId28"/>
    <p:sldId id="785" r:id="rId29"/>
    <p:sldId id="788" r:id="rId30"/>
    <p:sldId id="789" r:id="rId31"/>
  </p:sldIdLst>
  <p:sldSz cx="12188825" cy="6858000"/>
  <p:notesSz cx="7023100" cy="93091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2BF143-2A19-4EE7-8BD5-6798161C09D7}">
          <p14:sldIdLst>
            <p14:sldId id="330"/>
            <p14:sldId id="509"/>
            <p14:sldId id="766"/>
            <p14:sldId id="769"/>
            <p14:sldId id="770"/>
            <p14:sldId id="771"/>
            <p14:sldId id="772"/>
            <p14:sldId id="773"/>
            <p14:sldId id="774"/>
            <p14:sldId id="775"/>
            <p14:sldId id="777"/>
            <p14:sldId id="778"/>
            <p14:sldId id="779"/>
            <p14:sldId id="776"/>
            <p14:sldId id="786"/>
            <p14:sldId id="780"/>
            <p14:sldId id="781"/>
            <p14:sldId id="782"/>
            <p14:sldId id="783"/>
            <p14:sldId id="787"/>
            <p14:sldId id="784"/>
            <p14:sldId id="785"/>
            <p14:sldId id="788"/>
            <p14:sldId id="789"/>
          </p14:sldIdLst>
        </p14:section>
      </p14:sectionLst>
    </p:ext>
    <p:ext uri="{EFAFB233-063F-42B5-8137-9DF3F51BA10A}">
      <p15:sldGuideLst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3300"/>
    <a:srgbClr val="3399FF"/>
    <a:srgbClr val="00AEEF"/>
    <a:srgbClr val="5BADFF"/>
    <a:srgbClr val="9A009A"/>
    <a:srgbClr val="92D050"/>
    <a:srgbClr val="000000"/>
    <a:srgbClr val="A6A6A6"/>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C42622-E38E-47CE-BDE0-0390F444DF04}" v="29" dt="2019-01-31T23:12:51.164"/>
  </p1510:revLst>
</p1510:revInfo>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16" autoAdjust="0"/>
    <p:restoredTop sz="86521" autoAdjust="0"/>
  </p:normalViewPr>
  <p:slideViewPr>
    <p:cSldViewPr snapToGrid="0">
      <p:cViewPr varScale="1">
        <p:scale>
          <a:sx n="86" d="100"/>
          <a:sy n="86" d="100"/>
        </p:scale>
        <p:origin x="237" y="33"/>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42" d="100"/>
        <a:sy n="42" d="100"/>
      </p:scale>
      <p:origin x="0" y="0"/>
    </p:cViewPr>
  </p:sorterViewPr>
  <p:notesViewPr>
    <p:cSldViewPr snapToGrid="0" showGuides="1">
      <p:cViewPr varScale="1">
        <p:scale>
          <a:sx n="84" d="100"/>
          <a:sy n="84" d="100"/>
        </p:scale>
        <p:origin x="3786" y="10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microsoft.com/office/2015/10/relationships/revisionInfo" Target="revisionInfo.xml"/><Relationship Id="rId21" Type="http://schemas.openxmlformats.org/officeDocument/2006/relationships/slide" Target="slides/slide14.xml"/><Relationship Id="rId34"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presProps" Target="presProps.xml"/><Relationship Id="rId8" Type="http://schemas.openxmlformats.org/officeDocument/2006/relationships/slide" Target="slides/slide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a:latin typeface="Segoe UI" pitchFamily="34" charset="0"/>
              </a:rPr>
              <a:t>Windows Azure Overview</a:t>
            </a: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t>2/13/2019</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a:t>Windows Azure Overview</a:t>
            </a:r>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2/13/2019</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5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3406364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dirty="0"/>
              <a:t>Show them a demo</a:t>
            </a:r>
          </a:p>
          <a:p>
            <a:pPr marL="285750" indent="-285750">
              <a:buFontTx/>
              <a:buChar char="-"/>
            </a:pPr>
            <a:r>
              <a:rPr lang="en-US" dirty="0"/>
              <a:t>Show how can you read from var</a:t>
            </a:r>
          </a:p>
          <a:p>
            <a:pPr marL="285750" indent="-285750">
              <a:buFontTx/>
              <a:buChar char="-"/>
            </a:pPr>
            <a:r>
              <a:rPr lang="en-US" dirty="0"/>
              <a:t>Show how can you associate to another resource.</a:t>
            </a:r>
          </a:p>
          <a:p>
            <a:pPr marL="285750" indent="-285750">
              <a:buFontTx/>
              <a:buChar char="-"/>
            </a:pPr>
            <a:r>
              <a:rPr lang="en-US" dirty="0"/>
              <a:t>Show them how to google any resource type</a:t>
            </a:r>
          </a:p>
          <a:p>
            <a:pPr marL="285750" indent="-285750">
              <a:buFontTx/>
              <a:buChar char="-"/>
            </a:pPr>
            <a:endParaRPr lang="en-US" dirty="0"/>
          </a:p>
          <a:p>
            <a:pPr marL="285750" indent="-285750">
              <a:buFontTx/>
              <a:buChar char="-"/>
            </a:pPr>
            <a:r>
              <a:rPr lang="en-US" dirty="0"/>
              <a:t>Talk about VS code</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360451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2042060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https://learn.hashicorp.com/terraform/getting-started/variables.html</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1428683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254247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1619669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dirty="0"/>
              <a:t>Show them a demo</a:t>
            </a:r>
          </a:p>
          <a:p>
            <a:pPr marL="285750" indent="-285750">
              <a:buFontTx/>
              <a:buChar char="-"/>
            </a:pPr>
            <a:r>
              <a:rPr lang="en-US" dirty="0"/>
              <a:t>Show how can you read from var</a:t>
            </a:r>
          </a:p>
          <a:p>
            <a:pPr marL="285750" indent="-285750">
              <a:buFontTx/>
              <a:buChar char="-"/>
            </a:pPr>
            <a:r>
              <a:rPr lang="en-US" dirty="0"/>
              <a:t>Show how can you associate to another resource.</a:t>
            </a:r>
          </a:p>
          <a:p>
            <a:pPr marL="285750" indent="-285750">
              <a:buFontTx/>
              <a:buChar char="-"/>
            </a:pPr>
            <a:r>
              <a:rPr lang="en-US" dirty="0"/>
              <a:t>Show them how to google any resource type</a:t>
            </a:r>
          </a:p>
          <a:p>
            <a:pPr marL="285750" indent="-285750">
              <a:buFontTx/>
              <a:buChar char="-"/>
            </a:pPr>
            <a:endParaRPr lang="en-US" dirty="0"/>
          </a:p>
          <a:p>
            <a:pPr marL="285750" indent="-285750">
              <a:buFontTx/>
              <a:buChar char="-"/>
            </a:pPr>
            <a:r>
              <a:rPr lang="en-US" dirty="0"/>
              <a:t>Talk about VS code</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3659783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dirty="0"/>
              <a:t>Show them a demo</a:t>
            </a:r>
          </a:p>
          <a:p>
            <a:pPr marL="285750" indent="-285750">
              <a:buFontTx/>
              <a:buChar char="-"/>
            </a:pPr>
            <a:r>
              <a:rPr lang="en-US" dirty="0"/>
              <a:t>Show how can you read from var</a:t>
            </a:r>
          </a:p>
          <a:p>
            <a:pPr marL="285750" indent="-285750">
              <a:buFontTx/>
              <a:buChar char="-"/>
            </a:pPr>
            <a:r>
              <a:rPr lang="en-US" dirty="0"/>
              <a:t>Show how can you associate to another resource.</a:t>
            </a:r>
          </a:p>
          <a:p>
            <a:pPr marL="285750" indent="-285750">
              <a:buFontTx/>
              <a:buChar char="-"/>
            </a:pPr>
            <a:r>
              <a:rPr lang="en-US" dirty="0"/>
              <a:t>Show them how to google any resource type</a:t>
            </a:r>
          </a:p>
          <a:p>
            <a:pPr marL="285750" indent="-285750">
              <a:buFontTx/>
              <a:buChar char="-"/>
            </a:pPr>
            <a:endParaRPr lang="en-US" dirty="0"/>
          </a:p>
          <a:p>
            <a:pPr marL="285750" indent="-285750">
              <a:buFontTx/>
              <a:buChar char="-"/>
            </a:pPr>
            <a:r>
              <a:rPr lang="en-US" dirty="0"/>
              <a:t>Talk about VS code</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2909577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dirty="0"/>
              <a:t>Show them a demo</a:t>
            </a:r>
          </a:p>
          <a:p>
            <a:pPr marL="285750" indent="-285750">
              <a:buFontTx/>
              <a:buChar char="-"/>
            </a:pPr>
            <a:r>
              <a:rPr lang="en-US" dirty="0"/>
              <a:t>Show how can you read from var</a:t>
            </a:r>
          </a:p>
          <a:p>
            <a:pPr marL="285750" indent="-285750">
              <a:buFontTx/>
              <a:buChar char="-"/>
            </a:pPr>
            <a:r>
              <a:rPr lang="en-US" dirty="0"/>
              <a:t>Show how can you associate to another resource.</a:t>
            </a:r>
          </a:p>
          <a:p>
            <a:pPr marL="285750" indent="-285750">
              <a:buFontTx/>
              <a:buChar char="-"/>
            </a:pPr>
            <a:r>
              <a:rPr lang="en-US" dirty="0"/>
              <a:t>Show them how to google any resource type</a:t>
            </a:r>
          </a:p>
          <a:p>
            <a:pPr marL="285750" indent="-285750">
              <a:buFontTx/>
              <a:buChar char="-"/>
            </a:pPr>
            <a:endParaRPr lang="en-US" dirty="0"/>
          </a:p>
          <a:p>
            <a:pPr marL="285750" indent="-285750">
              <a:buFontTx/>
              <a:buChar char="-"/>
            </a:pPr>
            <a:r>
              <a:rPr lang="en-US" dirty="0"/>
              <a:t>Talk about VS code</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34959956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dirty="0"/>
              <a:t>Show them a demo</a:t>
            </a:r>
          </a:p>
          <a:p>
            <a:pPr marL="285750" indent="-285750">
              <a:buFontTx/>
              <a:buChar char="-"/>
            </a:pPr>
            <a:r>
              <a:rPr lang="en-US" dirty="0"/>
              <a:t>Show how can you read from var</a:t>
            </a:r>
          </a:p>
          <a:p>
            <a:pPr marL="285750" indent="-285750">
              <a:buFontTx/>
              <a:buChar char="-"/>
            </a:pPr>
            <a:r>
              <a:rPr lang="en-US" dirty="0"/>
              <a:t>Show how can you associate to another resource.</a:t>
            </a:r>
          </a:p>
          <a:p>
            <a:pPr marL="285750" indent="-285750">
              <a:buFontTx/>
              <a:buChar char="-"/>
            </a:pPr>
            <a:r>
              <a:rPr lang="en-US" dirty="0"/>
              <a:t>Show them how to google any resource type</a:t>
            </a:r>
          </a:p>
          <a:p>
            <a:pPr marL="285750" indent="-285750">
              <a:buFontTx/>
              <a:buChar char="-"/>
            </a:pPr>
            <a:endParaRPr lang="en-US" dirty="0"/>
          </a:p>
          <a:p>
            <a:pPr marL="285750" indent="-285750">
              <a:buFontTx/>
              <a:buChar char="-"/>
            </a:pPr>
            <a:r>
              <a:rPr lang="en-US" dirty="0"/>
              <a:t>Talk about VS code</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1010660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4933452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27076232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dirty="0"/>
              <a:t>Show them a demo</a:t>
            </a:r>
          </a:p>
          <a:p>
            <a:pPr marL="285750" indent="-285750">
              <a:buFontTx/>
              <a:buChar char="-"/>
            </a:pPr>
            <a:r>
              <a:rPr lang="en-US" dirty="0"/>
              <a:t>Show how can you read from var</a:t>
            </a:r>
          </a:p>
          <a:p>
            <a:pPr marL="285750" indent="-285750">
              <a:buFontTx/>
              <a:buChar char="-"/>
            </a:pPr>
            <a:r>
              <a:rPr lang="en-US" dirty="0"/>
              <a:t>Show how can you associate to another resource.</a:t>
            </a:r>
          </a:p>
          <a:p>
            <a:pPr marL="285750" indent="-285750">
              <a:buFontTx/>
              <a:buChar char="-"/>
            </a:pPr>
            <a:r>
              <a:rPr lang="en-US" dirty="0"/>
              <a:t>Show them how to google any resource type</a:t>
            </a:r>
          </a:p>
          <a:p>
            <a:pPr marL="285750" indent="-285750">
              <a:buFontTx/>
              <a:buChar char="-"/>
            </a:pPr>
            <a:endParaRPr lang="en-US" dirty="0"/>
          </a:p>
          <a:p>
            <a:pPr marL="285750" indent="-285750">
              <a:buFontTx/>
              <a:buChar char="-"/>
            </a:pPr>
            <a:r>
              <a:rPr lang="en-US" dirty="0"/>
              <a:t>Talk about VS code</a:t>
            </a:r>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3648826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dirty="0"/>
              <a:t>Show them a demo</a:t>
            </a:r>
          </a:p>
          <a:p>
            <a:pPr marL="285750" indent="-285750">
              <a:buFontTx/>
              <a:buChar char="-"/>
            </a:pPr>
            <a:r>
              <a:rPr lang="en-US" dirty="0"/>
              <a:t>Show how can you read from var</a:t>
            </a:r>
          </a:p>
          <a:p>
            <a:pPr marL="285750" indent="-285750">
              <a:buFontTx/>
              <a:buChar char="-"/>
            </a:pPr>
            <a:r>
              <a:rPr lang="en-US" dirty="0"/>
              <a:t>Show how can you associate to another resource.</a:t>
            </a:r>
          </a:p>
          <a:p>
            <a:pPr marL="285750" indent="-285750">
              <a:buFontTx/>
              <a:buChar char="-"/>
            </a:pPr>
            <a:r>
              <a:rPr lang="en-US" dirty="0"/>
              <a:t>Show them how to google any resource type</a:t>
            </a:r>
          </a:p>
          <a:p>
            <a:pPr marL="285750" indent="-285750">
              <a:buFontTx/>
              <a:buChar char="-"/>
            </a:pPr>
            <a:endParaRPr lang="en-US" dirty="0"/>
          </a:p>
          <a:p>
            <a:pPr marL="285750" indent="-285750">
              <a:buFontTx/>
              <a:buChar char="-"/>
            </a:pPr>
            <a:r>
              <a:rPr lang="en-US" dirty="0"/>
              <a:t>Talk about VS code</a:t>
            </a:r>
          </a:p>
        </p:txBody>
      </p:sp>
      <p:sp>
        <p:nvSpPr>
          <p:cNvPr id="4" name="Slide Number Placeholder 3"/>
          <p:cNvSpPr>
            <a:spLocks noGrp="1"/>
          </p:cNvSpPr>
          <p:nvPr>
            <p:ph type="sldNum" sz="quarter" idx="10"/>
          </p:nvPr>
        </p:nvSpPr>
        <p:spPr/>
        <p:txBody>
          <a:bodyPr/>
          <a:lstStyle/>
          <a:p>
            <a:fld id="{82AABF77-E2E4-44CA-BA5C-65E132CF08D8}" type="slidenum">
              <a:rPr lang="en-US" smtClean="0"/>
              <a:pPr/>
              <a:t>23</a:t>
            </a:fld>
            <a:endParaRPr lang="en-US" dirty="0"/>
          </a:p>
        </p:txBody>
      </p:sp>
    </p:spTree>
    <p:extLst>
      <p:ext uri="{BB962C8B-B14F-4D97-AF65-F5344CB8AC3E}">
        <p14:creationId xmlns:p14="http://schemas.microsoft.com/office/powerpoint/2010/main" val="4284105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24</a:t>
            </a:fld>
            <a:endParaRPr lang="en-US" dirty="0"/>
          </a:p>
        </p:txBody>
      </p:sp>
    </p:spTree>
    <p:extLst>
      <p:ext uri="{BB962C8B-B14F-4D97-AF65-F5344CB8AC3E}">
        <p14:creationId xmlns:p14="http://schemas.microsoft.com/office/powerpoint/2010/main" val="1773553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4034067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1420618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3841906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2680169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1052077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3205687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3302347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a:t>Name</a:t>
            </a:r>
          </a:p>
          <a:p>
            <a:pPr lvl="0"/>
            <a:r>
              <a:rPr lang="en-US" dirty="0"/>
              <a:t>Title</a:t>
            </a:r>
          </a:p>
          <a:p>
            <a:pPr lvl="0"/>
            <a:r>
              <a:rPr lang="en-US" dirty="0"/>
              <a:t>Microsoft Corporation</a:t>
            </a:r>
          </a:p>
        </p:txBody>
      </p:sp>
    </p:spTree>
    <p:extLst>
      <p:ext uri="{BB962C8B-B14F-4D97-AF65-F5344CB8AC3E}">
        <p14:creationId xmlns:p14="http://schemas.microsoft.com/office/powerpoint/2010/main" val="15449157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452793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a:t>Presentation title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
        <p:nvSpPr>
          <p:cNvPr id="7" name="TextBox 7"/>
          <p:cNvSpPr txBox="1"/>
          <p:nvPr/>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650951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18349" y="6057329"/>
            <a:ext cx="1522008" cy="32616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1176913" y="1720227"/>
            <a:ext cx="7176400" cy="3173453"/>
          </a:xfrm>
          <a:prstGeom prst="rect">
            <a:avLst/>
          </a:prstGeom>
        </p:spPr>
      </p:pic>
    </p:spTree>
    <p:extLst>
      <p:ext uri="{BB962C8B-B14F-4D97-AF65-F5344CB8AC3E}">
        <p14:creationId xmlns:p14="http://schemas.microsoft.com/office/powerpoint/2010/main" val="40175892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5229182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Video title</a:t>
            </a:r>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7999206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23477717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38697243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24752196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40106873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92512922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970589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66060643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94820901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70805632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60510610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98005674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0491001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37465619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73759120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fidentiality Slide">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12" y="-312"/>
            <a:ext cx="12188202" cy="6858623"/>
          </a:xfrm>
          <a:prstGeom prst="rect">
            <a:avLst/>
          </a:prstGeom>
        </p:spPr>
      </p:pic>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4347838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61047872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210591179"/>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1251304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22017865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40344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82263103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255122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a:t>Click to edit Master subtitle style</a:t>
            </a:r>
            <a:endParaRPr lang="en-US" dirty="0"/>
          </a:p>
        </p:txBody>
      </p:sp>
      <p:pic>
        <p:nvPicPr>
          <p:cNvPr id="4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6509" y="1733063"/>
            <a:ext cx="2844059" cy="11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02886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a:t>Fifth level</a:t>
            </a:r>
            <a:endParaRPr lang="en-US" dirty="0"/>
          </a:p>
        </p:txBody>
      </p:sp>
    </p:spTree>
    <p:extLst>
      <p:ext uri="{BB962C8B-B14F-4D97-AF65-F5344CB8AC3E}">
        <p14:creationId xmlns:p14="http://schemas.microsoft.com/office/powerpoint/2010/main" val="14949902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a:t>Presentation title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
        <p:nvSpPr>
          <p:cNvPr id="7" name="TextBox 7"/>
          <p:cNvSpPr txBox="1"/>
          <p:nvPr/>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859281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18349" y="6057329"/>
            <a:ext cx="1522008" cy="32616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1176913" y="1720227"/>
            <a:ext cx="7176400" cy="3173453"/>
          </a:xfrm>
          <a:prstGeom prst="rect">
            <a:avLst/>
          </a:prstGeom>
        </p:spPr>
      </p:pic>
    </p:spTree>
    <p:extLst>
      <p:ext uri="{BB962C8B-B14F-4D97-AF65-F5344CB8AC3E}">
        <p14:creationId xmlns:p14="http://schemas.microsoft.com/office/powerpoint/2010/main" val="20630455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3207796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495060882"/>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Video title</a:t>
            </a:r>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2356042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29927530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068695141"/>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03307424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803126966"/>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93955062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91097664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29474124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771462681"/>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22101020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09013636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517328088"/>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6596424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479340960"/>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02057910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Confidentiality Slide">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12" y="-312"/>
            <a:ext cx="12188202" cy="6858623"/>
          </a:xfrm>
          <a:prstGeom prst="rect">
            <a:avLst/>
          </a:prstGeom>
        </p:spPr>
      </p:pic>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00445998"/>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2238025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14010103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617258298"/>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7362226"/>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79540581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spTree>
    <p:extLst>
      <p:ext uri="{BB962C8B-B14F-4D97-AF65-F5344CB8AC3E}">
        <p14:creationId xmlns:p14="http://schemas.microsoft.com/office/powerpoint/2010/main" val="1805291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1903273"/>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a:t>Click to edit Master subtitle style</a:t>
            </a:r>
            <a:endParaRPr lang="en-US" dirty="0"/>
          </a:p>
        </p:txBody>
      </p:sp>
      <p:pic>
        <p:nvPicPr>
          <p:cNvPr id="4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6509" y="1733063"/>
            <a:ext cx="2844059" cy="11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8567123"/>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a:t>Fifth level</a:t>
            </a:r>
            <a:endParaRPr lang="en-US" dirty="0"/>
          </a:p>
        </p:txBody>
      </p:sp>
    </p:spTree>
    <p:extLst>
      <p:ext uri="{BB962C8B-B14F-4D97-AF65-F5344CB8AC3E}">
        <p14:creationId xmlns:p14="http://schemas.microsoft.com/office/powerpoint/2010/main" val="8681820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5849007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3381331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Callouts - JB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15070"/>
            <a:ext cx="10448925" cy="747897"/>
          </a:xfrm>
        </p:spPr>
        <p:txBody>
          <a:bodyPr/>
          <a:lstStyle>
            <a:lvl1pPr>
              <a:defRPr sz="540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1219200" y="1895903"/>
            <a:ext cx="10448925" cy="1533096"/>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6" name="Footer Placeholder 2"/>
          <p:cNvSpPr txBox="1">
            <a:spLocks/>
          </p:cNvSpPr>
          <p:nvPr userDrawn="1"/>
        </p:nvSpPr>
        <p:spPr>
          <a:xfrm>
            <a:off x="1048599" y="6441941"/>
            <a:ext cx="4631312" cy="173219"/>
          </a:xfrm>
          <a:prstGeom prst="rect">
            <a:avLst/>
          </a:prstGeom>
        </p:spPr>
        <p:txBody>
          <a:bodyPr vert="horz" lIns="119461" tIns="59730" rIns="119461" bIns="59730" rtlCol="0" anchor="ctr"/>
          <a:lstStyle>
            <a:defPPr>
              <a:defRPr lang="en-US"/>
            </a:defPPr>
            <a:lvl1pPr marL="0" algn="r" defTabSz="914400" rtl="0" eaLnBrk="1" latinLnBrk="0" hangingPunct="1">
              <a:defRPr sz="800"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76" dirty="0">
                <a:solidFill>
                  <a:schemeClr val="accent6">
                    <a:lumMod val="20000"/>
                    <a:lumOff val="80000"/>
                  </a:schemeClr>
                </a:solidFill>
                <a:latin typeface="Segoe UI"/>
              </a:rPr>
              <a:t>MICROSOFT CONFIDENTIAL –  SUBJECT TO NDA </a:t>
            </a:r>
          </a:p>
        </p:txBody>
      </p:sp>
      <p:sp>
        <p:nvSpPr>
          <p:cNvPr id="7" name="Rectangle 6"/>
          <p:cNvSpPr/>
          <p:nvPr userDrawn="1"/>
        </p:nvSpPr>
        <p:spPr bwMode="auto">
          <a:xfrm rot="16200000">
            <a:off x="-3129098" y="3129097"/>
            <a:ext cx="6858001" cy="5998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878797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26" Type="http://schemas.openxmlformats.org/officeDocument/2006/relationships/slideLayout" Target="../slideLayouts/slideLayout36.xml"/><Relationship Id="rId3" Type="http://schemas.openxmlformats.org/officeDocument/2006/relationships/slideLayout" Target="../slideLayouts/slideLayout13.xml"/><Relationship Id="rId21" Type="http://schemas.openxmlformats.org/officeDocument/2006/relationships/slideLayout" Target="../slideLayouts/slideLayout31.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 Id="rId27"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slideLayout" Target="../slideLayouts/slideLayout62.xml"/><Relationship Id="rId3" Type="http://schemas.openxmlformats.org/officeDocument/2006/relationships/slideLayout" Target="../slideLayouts/slideLayout39.xml"/><Relationship Id="rId21" Type="http://schemas.openxmlformats.org/officeDocument/2006/relationships/slideLayout" Target="../slideLayouts/slideLayout57.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slideLayout" Target="../slideLayouts/slideLayout61.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59" r:id="rId6"/>
    <p:sldLayoutId id="2147483768" r:id="rId7"/>
    <p:sldLayoutId id="2147483770" r:id="rId8"/>
    <p:sldLayoutId id="2147483771"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p:fade/>
  </p:transition>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5259753"/>
      </p:ext>
    </p:extLst>
  </p:cSld>
  <p:clrMap bg1="dk1" tx1="lt1" bg2="dk2" tx2="lt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 id="2147483793" r:id="rId18"/>
    <p:sldLayoutId id="2147483794" r:id="rId19"/>
    <p:sldLayoutId id="2147483795" r:id="rId20"/>
    <p:sldLayoutId id="2147483796" r:id="rId21"/>
    <p:sldLayoutId id="2147483797" r:id="rId22"/>
    <p:sldLayoutId id="2147483798" r:id="rId23"/>
    <p:sldLayoutId id="2147483799" r:id="rId24"/>
    <p:sldLayoutId id="2147483800" r:id="rId25"/>
    <p:sldLayoutId id="2147483801" r:id="rId26"/>
  </p:sldLayoutIdLst>
  <p:transition>
    <p:fade/>
  </p:transition>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3552668"/>
      </p:ext>
    </p:extLst>
  </p:cSld>
  <p:clrMap bg1="dk1" tx1="lt1" bg2="dk2" tx2="lt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 id="2147483897" r:id="rId12"/>
    <p:sldLayoutId id="2147483898" r:id="rId13"/>
    <p:sldLayoutId id="2147483899" r:id="rId14"/>
    <p:sldLayoutId id="2147483900" r:id="rId15"/>
    <p:sldLayoutId id="2147483901" r:id="rId16"/>
    <p:sldLayoutId id="2147483902" r:id="rId17"/>
    <p:sldLayoutId id="2147483903" r:id="rId18"/>
    <p:sldLayoutId id="2147483904" r:id="rId19"/>
    <p:sldLayoutId id="2147483905" r:id="rId20"/>
    <p:sldLayoutId id="2147483906" r:id="rId21"/>
    <p:sldLayoutId id="2147483907" r:id="rId22"/>
    <p:sldLayoutId id="2147483908" r:id="rId23"/>
    <p:sldLayoutId id="2147483909" r:id="rId24"/>
    <p:sldLayoutId id="2147483910" r:id="rId25"/>
    <p:sldLayoutId id="2147483911" r:id="rId26"/>
  </p:sldLayoutIdLst>
  <p:transition>
    <p:fade/>
  </p:transition>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93764" y="2559929"/>
            <a:ext cx="10921961" cy="1878252"/>
          </a:xfrm>
        </p:spPr>
        <p:txBody>
          <a:bodyPr/>
          <a:lstStyle/>
          <a:p>
            <a:r>
              <a:rPr lang="en-US" sz="8800" cap="all" dirty="0"/>
              <a:t>Terraform</a:t>
            </a:r>
            <a:endParaRPr lang="en-US" sz="7200" cap="all" dirty="0"/>
          </a:p>
        </p:txBody>
      </p:sp>
      <p:sp>
        <p:nvSpPr>
          <p:cNvPr id="2" name="Text Placeholder 1"/>
          <p:cNvSpPr>
            <a:spLocks noGrp="1"/>
          </p:cNvSpPr>
          <p:nvPr>
            <p:ph type="body" sz="quarter" idx="11"/>
          </p:nvPr>
        </p:nvSpPr>
        <p:spPr>
          <a:xfrm>
            <a:off x="745231" y="4583030"/>
            <a:ext cx="9702828" cy="775597"/>
          </a:xfrm>
        </p:spPr>
        <p:txBody>
          <a:bodyPr/>
          <a:lstStyle/>
          <a:p>
            <a:r>
              <a:rPr lang="en-GB" sz="2800" cap="all" dirty="0"/>
              <a:t>Build,  Combine,  and  Launch  Infrastructure</a:t>
            </a:r>
            <a:endParaRPr lang="en-US" sz="2000" dirty="0">
              <a:solidFill>
                <a:schemeClr val="accent6">
                  <a:lumMod val="40000"/>
                  <a:lumOff val="60000"/>
                  <a:alpha val="98000"/>
                </a:schemeClr>
              </a:solidFill>
            </a:endParaRPr>
          </a:p>
        </p:txBody>
      </p:sp>
      <p:pic>
        <p:nvPicPr>
          <p:cNvPr id="5" name="Picture 4">
            <a:extLst>
              <a:ext uri="{FF2B5EF4-FFF2-40B4-BE49-F238E27FC236}">
                <a16:creationId xmlns:a16="http://schemas.microsoft.com/office/drawing/2014/main" id="{220FFB3C-872D-44E0-A122-3819B3B2E9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53298" y="2415080"/>
            <a:ext cx="2023101" cy="2023101"/>
          </a:xfrm>
          <a:prstGeom prst="rect">
            <a:avLst/>
          </a:prstGeom>
        </p:spPr>
      </p:pic>
    </p:spTree>
    <p:extLst>
      <p:ext uri="{BB962C8B-B14F-4D97-AF65-F5344CB8AC3E}">
        <p14:creationId xmlns:p14="http://schemas.microsoft.com/office/powerpoint/2010/main" val="40291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905" y="2869081"/>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pPr marL="2645" algn="ctr" defTabSz="761566">
              <a:lnSpc>
                <a:spcPct val="120000"/>
              </a:lnSpc>
              <a:spcBef>
                <a:spcPts val="0"/>
              </a:spcBef>
              <a:spcAft>
                <a:spcPts val="750"/>
              </a:spcAft>
            </a:pPr>
            <a:r>
              <a:rPr lang="en-US" spc="-83" dirty="0"/>
              <a:t>Terraform main files</a:t>
            </a:r>
          </a:p>
        </p:txBody>
      </p:sp>
    </p:spTree>
    <p:extLst>
      <p:ext uri="{BB962C8B-B14F-4D97-AF65-F5344CB8AC3E}">
        <p14:creationId xmlns:p14="http://schemas.microsoft.com/office/powerpoint/2010/main" val="387665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a:solidFill>
                  <a:schemeClr val="bg1"/>
                </a:solidFill>
              </a:rPr>
              <a:t>Resources files</a:t>
            </a:r>
          </a:p>
        </p:txBody>
      </p:sp>
      <p:sp>
        <p:nvSpPr>
          <p:cNvPr id="10" name="Content Placeholder 4">
            <a:extLst>
              <a:ext uri="{FF2B5EF4-FFF2-40B4-BE49-F238E27FC236}">
                <a16:creationId xmlns:a16="http://schemas.microsoft.com/office/drawing/2014/main" id="{99F14555-085F-43D0-8F62-1AB6EC74350D}"/>
              </a:ext>
            </a:extLst>
          </p:cNvPr>
          <p:cNvSpPr txBox="1">
            <a:spLocks/>
          </p:cNvSpPr>
          <p:nvPr/>
        </p:nvSpPr>
        <p:spPr>
          <a:xfrm>
            <a:off x="519112" y="1472123"/>
            <a:ext cx="10672629" cy="5186254"/>
          </a:xfrm>
          <a:prstGeom prst="rect">
            <a:avLst/>
          </a:prstGeom>
        </p:spPr>
        <p:txBody>
          <a:bodyPr>
            <a:normAutofit fontScale="92500" lnSpcReduction="20000"/>
          </a:bodyPr>
          <a:lst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45" defTabSz="761566">
              <a:lnSpc>
                <a:spcPct val="200000"/>
              </a:lnSpc>
              <a:spcBef>
                <a:spcPts val="0"/>
              </a:spcBef>
              <a:spcAft>
                <a:spcPts val="750"/>
              </a:spcAft>
            </a:pPr>
            <a:r>
              <a:rPr lang="en-US" sz="3599" spc="-83" dirty="0">
                <a:latin typeface="Segoe UI Light" pitchFamily="34" charset="0"/>
              </a:rPr>
              <a:t>Contains your resources definition</a:t>
            </a:r>
          </a:p>
          <a:p>
            <a:pPr marL="2645" defTabSz="761566">
              <a:lnSpc>
                <a:spcPct val="200000"/>
              </a:lnSpc>
              <a:spcBef>
                <a:spcPts val="0"/>
              </a:spcBef>
              <a:spcAft>
                <a:spcPts val="750"/>
              </a:spcAft>
            </a:pPr>
            <a:r>
              <a:rPr lang="en-US" sz="3599" spc="-83" dirty="0">
                <a:latin typeface="Segoe UI Light" pitchFamily="34" charset="0"/>
              </a:rPr>
              <a:t>Not mandatory to be a single file (as many files as you like)</a:t>
            </a:r>
          </a:p>
          <a:p>
            <a:pPr marL="2645" defTabSz="761566">
              <a:lnSpc>
                <a:spcPct val="200000"/>
              </a:lnSpc>
              <a:spcBef>
                <a:spcPts val="0"/>
              </a:spcBef>
              <a:spcAft>
                <a:spcPts val="750"/>
              </a:spcAft>
            </a:pPr>
            <a:r>
              <a:rPr lang="en-US" sz="3599" spc="-83" dirty="0">
                <a:latin typeface="Segoe UI Light" pitchFamily="34" charset="0"/>
              </a:rPr>
              <a:t>Each resource has a set of defined params</a:t>
            </a:r>
          </a:p>
          <a:p>
            <a:pPr marL="2645" defTabSz="761566">
              <a:lnSpc>
                <a:spcPct val="200000"/>
              </a:lnSpc>
              <a:spcBef>
                <a:spcPts val="0"/>
              </a:spcBef>
              <a:spcAft>
                <a:spcPts val="750"/>
              </a:spcAft>
            </a:pPr>
            <a:r>
              <a:rPr lang="en-US" sz="3599" spc="-83" dirty="0">
                <a:latin typeface="Segoe UI Light" pitchFamily="34" charset="0"/>
              </a:rPr>
              <a:t>Can read variables from variables files</a:t>
            </a:r>
          </a:p>
          <a:p>
            <a:pPr marL="2645" defTabSz="761566">
              <a:lnSpc>
                <a:spcPct val="200000"/>
              </a:lnSpc>
              <a:spcBef>
                <a:spcPts val="0"/>
              </a:spcBef>
              <a:spcAft>
                <a:spcPts val="750"/>
              </a:spcAft>
            </a:pPr>
            <a:r>
              <a:rPr lang="en-US" sz="3599" spc="-83" dirty="0">
                <a:latin typeface="Segoe UI Light" pitchFamily="34" charset="0"/>
              </a:rPr>
              <a:t>Can easily associate to other defined resources</a:t>
            </a:r>
          </a:p>
          <a:p>
            <a:pPr marL="2645" defTabSz="761566">
              <a:spcBef>
                <a:spcPts val="0"/>
              </a:spcBef>
              <a:spcAft>
                <a:spcPts val="750"/>
              </a:spcAft>
            </a:pPr>
            <a:endParaRPr lang="en-US" sz="3599" spc="-83" dirty="0">
              <a:latin typeface="Segoe UI Light" pitchFamily="34" charset="0"/>
            </a:endParaRPr>
          </a:p>
        </p:txBody>
      </p:sp>
    </p:spTree>
    <p:extLst>
      <p:ext uri="{BB962C8B-B14F-4D97-AF65-F5344CB8AC3E}">
        <p14:creationId xmlns:p14="http://schemas.microsoft.com/office/powerpoint/2010/main" val="3608912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a:solidFill>
                  <a:schemeClr val="bg1"/>
                </a:solidFill>
              </a:rPr>
              <a:t>Variables file</a:t>
            </a:r>
          </a:p>
        </p:txBody>
      </p:sp>
      <p:sp>
        <p:nvSpPr>
          <p:cNvPr id="10" name="Content Placeholder 4">
            <a:extLst>
              <a:ext uri="{FF2B5EF4-FFF2-40B4-BE49-F238E27FC236}">
                <a16:creationId xmlns:a16="http://schemas.microsoft.com/office/drawing/2014/main" id="{99F14555-085F-43D0-8F62-1AB6EC74350D}"/>
              </a:ext>
            </a:extLst>
          </p:cNvPr>
          <p:cNvSpPr txBox="1">
            <a:spLocks/>
          </p:cNvSpPr>
          <p:nvPr/>
        </p:nvSpPr>
        <p:spPr>
          <a:xfrm>
            <a:off x="519112" y="1472123"/>
            <a:ext cx="11432482" cy="5186254"/>
          </a:xfrm>
          <a:prstGeom prst="rect">
            <a:avLst/>
          </a:prstGeom>
        </p:spPr>
        <p:txBody>
          <a:bodyPr>
            <a:normAutofit/>
          </a:bodyPr>
          <a:lst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45" defTabSz="761566">
              <a:lnSpc>
                <a:spcPct val="200000"/>
              </a:lnSpc>
              <a:spcBef>
                <a:spcPts val="0"/>
              </a:spcBef>
              <a:spcAft>
                <a:spcPts val="750"/>
              </a:spcAft>
            </a:pPr>
            <a:r>
              <a:rPr lang="en-US" sz="3599" spc="-83" dirty="0">
                <a:latin typeface="Segoe UI Light" pitchFamily="34" charset="0"/>
              </a:rPr>
              <a:t>Declare the variables with default values</a:t>
            </a:r>
          </a:p>
          <a:p>
            <a:pPr marL="2645" defTabSz="761566">
              <a:lnSpc>
                <a:spcPct val="200000"/>
              </a:lnSpc>
              <a:spcBef>
                <a:spcPts val="0"/>
              </a:spcBef>
              <a:spcAft>
                <a:spcPts val="750"/>
              </a:spcAft>
            </a:pPr>
            <a:r>
              <a:rPr lang="en-US" sz="3599" spc="-83" dirty="0">
                <a:latin typeface="Segoe UI Light" pitchFamily="34" charset="0"/>
              </a:rPr>
              <a:t>Can be overridden by </a:t>
            </a:r>
            <a:r>
              <a:rPr lang="en-US" sz="3599" spc="-83" dirty="0" err="1">
                <a:latin typeface="Segoe UI Light" pitchFamily="34" charset="0"/>
              </a:rPr>
              <a:t>tfvars</a:t>
            </a:r>
            <a:r>
              <a:rPr lang="en-US" sz="3599" spc="-83" dirty="0">
                <a:latin typeface="Segoe UI Light" pitchFamily="34" charset="0"/>
              </a:rPr>
              <a:t> files (for each environment)</a:t>
            </a:r>
          </a:p>
          <a:p>
            <a:pPr marL="2645" defTabSz="761566">
              <a:lnSpc>
                <a:spcPct val="200000"/>
              </a:lnSpc>
              <a:spcBef>
                <a:spcPts val="0"/>
              </a:spcBef>
              <a:spcAft>
                <a:spcPts val="750"/>
              </a:spcAft>
            </a:pPr>
            <a:r>
              <a:rPr lang="en-US" sz="3599" spc="-83" dirty="0">
                <a:latin typeface="Segoe UI Light" pitchFamily="34" charset="0"/>
              </a:rPr>
              <a:t>Contains the information about the backend and provider</a:t>
            </a:r>
          </a:p>
          <a:p>
            <a:pPr marL="2645" defTabSz="761566">
              <a:spcBef>
                <a:spcPts val="0"/>
              </a:spcBef>
              <a:spcAft>
                <a:spcPts val="750"/>
              </a:spcAft>
            </a:pPr>
            <a:endParaRPr lang="en-US" sz="3599" spc="-83" dirty="0">
              <a:latin typeface="Segoe UI Light" pitchFamily="34" charset="0"/>
            </a:endParaRPr>
          </a:p>
        </p:txBody>
      </p:sp>
    </p:spTree>
    <p:extLst>
      <p:ext uri="{BB962C8B-B14F-4D97-AF65-F5344CB8AC3E}">
        <p14:creationId xmlns:p14="http://schemas.microsoft.com/office/powerpoint/2010/main" val="314571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a:solidFill>
                  <a:schemeClr val="bg1"/>
                </a:solidFill>
              </a:rPr>
              <a:t>Variables types</a:t>
            </a:r>
          </a:p>
        </p:txBody>
      </p:sp>
      <p:pic>
        <p:nvPicPr>
          <p:cNvPr id="2" name="Picture 1">
            <a:extLst>
              <a:ext uri="{FF2B5EF4-FFF2-40B4-BE49-F238E27FC236}">
                <a16:creationId xmlns:a16="http://schemas.microsoft.com/office/drawing/2014/main" id="{7F3CBD67-2B29-463D-8DB3-7CC19C45C184}"/>
              </a:ext>
            </a:extLst>
          </p:cNvPr>
          <p:cNvPicPr>
            <a:picLocks noChangeAspect="1"/>
          </p:cNvPicPr>
          <p:nvPr/>
        </p:nvPicPr>
        <p:blipFill>
          <a:blip r:embed="rId3"/>
          <a:stretch>
            <a:fillRect/>
          </a:stretch>
        </p:blipFill>
        <p:spPr>
          <a:xfrm>
            <a:off x="519112" y="1500724"/>
            <a:ext cx="5124562" cy="5146587"/>
          </a:xfrm>
          <a:prstGeom prst="rect">
            <a:avLst/>
          </a:prstGeom>
        </p:spPr>
      </p:pic>
      <p:sp>
        <p:nvSpPr>
          <p:cNvPr id="3" name="TextBox 2">
            <a:extLst>
              <a:ext uri="{FF2B5EF4-FFF2-40B4-BE49-F238E27FC236}">
                <a16:creationId xmlns:a16="http://schemas.microsoft.com/office/drawing/2014/main" id="{1A85F37F-C564-4CB2-AFA0-63DEF51537D7}"/>
              </a:ext>
            </a:extLst>
          </p:cNvPr>
          <p:cNvSpPr txBox="1"/>
          <p:nvPr/>
        </p:nvSpPr>
        <p:spPr>
          <a:xfrm>
            <a:off x="6999669" y="1730413"/>
            <a:ext cx="2453425" cy="443198"/>
          </a:xfrm>
          <a:prstGeom prst="rect">
            <a:avLst/>
          </a:prstGeom>
          <a:noFill/>
        </p:spPr>
        <p:txBody>
          <a:bodyPr wrap="square" lIns="0" tIns="0" rIns="0" bIns="0" rtlCol="0">
            <a:spAutoFit/>
          </a:bodyPr>
          <a:lstStyle/>
          <a:p>
            <a:pPr>
              <a:lnSpc>
                <a:spcPct val="90000"/>
              </a:lnSpc>
              <a:spcBef>
                <a:spcPct val="20000"/>
              </a:spcBef>
              <a:buSzPct val="80000"/>
            </a:pPr>
            <a:r>
              <a:rPr lang="en-AU" sz="3200" dirty="0">
                <a:solidFill>
                  <a:schemeClr val="bg1"/>
                </a:solidFill>
              </a:rPr>
              <a:t>Normal</a:t>
            </a:r>
          </a:p>
        </p:txBody>
      </p:sp>
      <p:sp>
        <p:nvSpPr>
          <p:cNvPr id="6" name="TextBox 5">
            <a:extLst>
              <a:ext uri="{FF2B5EF4-FFF2-40B4-BE49-F238E27FC236}">
                <a16:creationId xmlns:a16="http://schemas.microsoft.com/office/drawing/2014/main" id="{B518808D-D65A-46B8-BB17-B0B885DDB969}"/>
              </a:ext>
            </a:extLst>
          </p:cNvPr>
          <p:cNvSpPr txBox="1"/>
          <p:nvPr/>
        </p:nvSpPr>
        <p:spPr>
          <a:xfrm>
            <a:off x="6999669" y="3572864"/>
            <a:ext cx="2453425" cy="443198"/>
          </a:xfrm>
          <a:prstGeom prst="rect">
            <a:avLst/>
          </a:prstGeom>
          <a:noFill/>
        </p:spPr>
        <p:txBody>
          <a:bodyPr wrap="square" lIns="0" tIns="0" rIns="0" bIns="0" rtlCol="0">
            <a:spAutoFit/>
          </a:bodyPr>
          <a:lstStyle/>
          <a:p>
            <a:pPr>
              <a:lnSpc>
                <a:spcPct val="90000"/>
              </a:lnSpc>
              <a:spcBef>
                <a:spcPct val="20000"/>
              </a:spcBef>
              <a:buSzPct val="80000"/>
            </a:pPr>
            <a:r>
              <a:rPr lang="en-AU" sz="3200" dirty="0">
                <a:solidFill>
                  <a:schemeClr val="bg1"/>
                </a:solidFill>
              </a:rPr>
              <a:t>Map</a:t>
            </a:r>
          </a:p>
        </p:txBody>
      </p:sp>
      <p:sp>
        <p:nvSpPr>
          <p:cNvPr id="7" name="TextBox 6">
            <a:extLst>
              <a:ext uri="{FF2B5EF4-FFF2-40B4-BE49-F238E27FC236}">
                <a16:creationId xmlns:a16="http://schemas.microsoft.com/office/drawing/2014/main" id="{FE84BCB5-3F13-43B4-AE51-B6559D140934}"/>
              </a:ext>
            </a:extLst>
          </p:cNvPr>
          <p:cNvSpPr txBox="1"/>
          <p:nvPr/>
        </p:nvSpPr>
        <p:spPr>
          <a:xfrm>
            <a:off x="6924306" y="5759354"/>
            <a:ext cx="2453425" cy="443198"/>
          </a:xfrm>
          <a:prstGeom prst="rect">
            <a:avLst/>
          </a:prstGeom>
          <a:noFill/>
        </p:spPr>
        <p:txBody>
          <a:bodyPr wrap="square" lIns="0" tIns="0" rIns="0" bIns="0" rtlCol="0">
            <a:spAutoFit/>
          </a:bodyPr>
          <a:lstStyle/>
          <a:p>
            <a:pPr>
              <a:lnSpc>
                <a:spcPct val="90000"/>
              </a:lnSpc>
              <a:spcBef>
                <a:spcPct val="20000"/>
              </a:spcBef>
              <a:buSzPct val="80000"/>
            </a:pPr>
            <a:r>
              <a:rPr lang="en-AU" sz="3200" dirty="0">
                <a:solidFill>
                  <a:schemeClr val="bg1"/>
                </a:solidFill>
              </a:rPr>
              <a:t>Array</a:t>
            </a:r>
          </a:p>
        </p:txBody>
      </p:sp>
    </p:spTree>
    <p:extLst>
      <p:ext uri="{BB962C8B-B14F-4D97-AF65-F5344CB8AC3E}">
        <p14:creationId xmlns:p14="http://schemas.microsoft.com/office/powerpoint/2010/main" val="3857778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905" y="2869081"/>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pPr algn="ctr"/>
            <a:r>
              <a:rPr lang="en-US" dirty="0">
                <a:solidFill>
                  <a:schemeClr val="bg1"/>
                </a:solidFill>
              </a:rPr>
              <a:t>Show me something!</a:t>
            </a:r>
          </a:p>
        </p:txBody>
      </p:sp>
    </p:spTree>
    <p:extLst>
      <p:ext uri="{BB962C8B-B14F-4D97-AF65-F5344CB8AC3E}">
        <p14:creationId xmlns:p14="http://schemas.microsoft.com/office/powerpoint/2010/main" val="132017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905" y="2869081"/>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pPr algn="ctr"/>
            <a:r>
              <a:rPr lang="en-US" dirty="0">
                <a:solidFill>
                  <a:schemeClr val="bg1"/>
                </a:solidFill>
              </a:rPr>
              <a:t>Main Commands</a:t>
            </a:r>
          </a:p>
        </p:txBody>
      </p:sp>
    </p:spTree>
    <p:extLst>
      <p:ext uri="{BB962C8B-B14F-4D97-AF65-F5344CB8AC3E}">
        <p14:creationId xmlns:p14="http://schemas.microsoft.com/office/powerpoint/2010/main" val="73182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a:solidFill>
                  <a:schemeClr val="bg1"/>
                </a:solidFill>
              </a:rPr>
              <a:t>Terraform </a:t>
            </a:r>
            <a:r>
              <a:rPr lang="en-US" dirty="0" err="1">
                <a:solidFill>
                  <a:schemeClr val="bg1"/>
                </a:solidFill>
              </a:rPr>
              <a:t>init</a:t>
            </a:r>
            <a:endParaRPr lang="en-US" dirty="0">
              <a:solidFill>
                <a:schemeClr val="bg1"/>
              </a:solidFill>
            </a:endParaRPr>
          </a:p>
        </p:txBody>
      </p:sp>
      <p:sp>
        <p:nvSpPr>
          <p:cNvPr id="10" name="Content Placeholder 4">
            <a:extLst>
              <a:ext uri="{FF2B5EF4-FFF2-40B4-BE49-F238E27FC236}">
                <a16:creationId xmlns:a16="http://schemas.microsoft.com/office/drawing/2014/main" id="{99F14555-085F-43D0-8F62-1AB6EC74350D}"/>
              </a:ext>
            </a:extLst>
          </p:cNvPr>
          <p:cNvSpPr txBox="1">
            <a:spLocks/>
          </p:cNvSpPr>
          <p:nvPr/>
        </p:nvSpPr>
        <p:spPr>
          <a:xfrm>
            <a:off x="519112" y="1472123"/>
            <a:ext cx="10672629" cy="5186254"/>
          </a:xfrm>
          <a:prstGeom prst="rect">
            <a:avLst/>
          </a:prstGeom>
        </p:spPr>
        <p:txBody>
          <a:bodyPr>
            <a:normAutofit fontScale="77500" lnSpcReduction="20000"/>
          </a:bodyPr>
          <a:lst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45" defTabSz="761566">
              <a:lnSpc>
                <a:spcPct val="200000"/>
              </a:lnSpc>
              <a:spcBef>
                <a:spcPts val="0"/>
              </a:spcBef>
              <a:spcAft>
                <a:spcPts val="750"/>
              </a:spcAft>
            </a:pPr>
            <a:r>
              <a:rPr lang="en-GB" sz="3599" spc="-83" dirty="0">
                <a:latin typeface="Segoe UI Light" pitchFamily="34" charset="0"/>
              </a:rPr>
              <a:t>Very first command you need to run</a:t>
            </a:r>
          </a:p>
          <a:p>
            <a:pPr marL="2645" defTabSz="761566">
              <a:lnSpc>
                <a:spcPct val="200000"/>
              </a:lnSpc>
              <a:spcBef>
                <a:spcPts val="0"/>
              </a:spcBef>
              <a:spcAft>
                <a:spcPts val="750"/>
              </a:spcAft>
            </a:pPr>
            <a:r>
              <a:rPr lang="en-GB" sz="3599" spc="-83" dirty="0">
                <a:latin typeface="Segoe UI Light" pitchFamily="34" charset="0"/>
              </a:rPr>
              <a:t>Initialize a working directory containing Terraform configuration files</a:t>
            </a:r>
          </a:p>
          <a:p>
            <a:pPr marL="2645" defTabSz="761566">
              <a:lnSpc>
                <a:spcPct val="200000"/>
              </a:lnSpc>
              <a:spcBef>
                <a:spcPts val="0"/>
              </a:spcBef>
              <a:spcAft>
                <a:spcPts val="750"/>
              </a:spcAft>
            </a:pPr>
            <a:r>
              <a:rPr lang="en-GB" sz="3599" spc="-83" dirty="0">
                <a:latin typeface="Segoe UI Light" pitchFamily="34" charset="0"/>
              </a:rPr>
              <a:t>Detects your provider from your code</a:t>
            </a:r>
          </a:p>
          <a:p>
            <a:pPr marL="2645" defTabSz="761566">
              <a:lnSpc>
                <a:spcPct val="200000"/>
              </a:lnSpc>
              <a:spcBef>
                <a:spcPts val="0"/>
              </a:spcBef>
              <a:spcAft>
                <a:spcPts val="750"/>
              </a:spcAft>
            </a:pPr>
            <a:r>
              <a:rPr lang="en-GB" sz="3599" spc="-83" dirty="0">
                <a:latin typeface="Segoe UI Light" pitchFamily="34" charset="0"/>
              </a:rPr>
              <a:t>Downloads a .terraform folder containing provider modules.</a:t>
            </a:r>
          </a:p>
          <a:p>
            <a:pPr marL="2645" defTabSz="761566">
              <a:lnSpc>
                <a:spcPct val="200000"/>
              </a:lnSpc>
              <a:spcBef>
                <a:spcPts val="0"/>
              </a:spcBef>
              <a:spcAft>
                <a:spcPts val="750"/>
              </a:spcAft>
            </a:pPr>
            <a:r>
              <a:rPr lang="en-US" sz="3599" spc="-83" dirty="0">
                <a:latin typeface="Segoe UI Light" pitchFamily="34" charset="0"/>
              </a:rPr>
              <a:t>Safe to run 100 times</a:t>
            </a:r>
          </a:p>
          <a:p>
            <a:pPr marL="2645" defTabSz="761566">
              <a:spcBef>
                <a:spcPts val="0"/>
              </a:spcBef>
              <a:spcAft>
                <a:spcPts val="750"/>
              </a:spcAft>
            </a:pPr>
            <a:endParaRPr lang="en-US" sz="3599" spc="-83" dirty="0">
              <a:latin typeface="Segoe UI Light" pitchFamily="34" charset="0"/>
            </a:endParaRPr>
          </a:p>
        </p:txBody>
      </p:sp>
    </p:spTree>
    <p:extLst>
      <p:ext uri="{BB962C8B-B14F-4D97-AF65-F5344CB8AC3E}">
        <p14:creationId xmlns:p14="http://schemas.microsoft.com/office/powerpoint/2010/main" val="376069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a:solidFill>
                  <a:schemeClr val="bg1"/>
                </a:solidFill>
              </a:rPr>
              <a:t>Terraform validate</a:t>
            </a:r>
          </a:p>
        </p:txBody>
      </p:sp>
      <p:sp>
        <p:nvSpPr>
          <p:cNvPr id="10" name="Content Placeholder 4">
            <a:extLst>
              <a:ext uri="{FF2B5EF4-FFF2-40B4-BE49-F238E27FC236}">
                <a16:creationId xmlns:a16="http://schemas.microsoft.com/office/drawing/2014/main" id="{99F14555-085F-43D0-8F62-1AB6EC74350D}"/>
              </a:ext>
            </a:extLst>
          </p:cNvPr>
          <p:cNvSpPr txBox="1">
            <a:spLocks/>
          </p:cNvSpPr>
          <p:nvPr/>
        </p:nvSpPr>
        <p:spPr>
          <a:xfrm>
            <a:off x="519112" y="1472123"/>
            <a:ext cx="11342330" cy="5186254"/>
          </a:xfrm>
          <a:prstGeom prst="rect">
            <a:avLst/>
          </a:prstGeom>
        </p:spPr>
        <p:txBody>
          <a:bodyPr>
            <a:normAutofit/>
          </a:bodyPr>
          <a:lst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45" defTabSz="761566">
              <a:lnSpc>
                <a:spcPct val="200000"/>
              </a:lnSpc>
              <a:spcBef>
                <a:spcPts val="0"/>
              </a:spcBef>
              <a:spcAft>
                <a:spcPts val="750"/>
              </a:spcAft>
            </a:pPr>
            <a:r>
              <a:rPr lang="en-GB" sz="3599" spc="-83" dirty="0">
                <a:latin typeface="Segoe UI Light" pitchFamily="34" charset="0"/>
              </a:rPr>
              <a:t>Validates the syntax of the terraform files</a:t>
            </a:r>
          </a:p>
          <a:p>
            <a:pPr marL="2645" defTabSz="761566">
              <a:lnSpc>
                <a:spcPct val="200000"/>
              </a:lnSpc>
              <a:spcBef>
                <a:spcPts val="0"/>
              </a:spcBef>
              <a:spcAft>
                <a:spcPts val="750"/>
              </a:spcAft>
            </a:pPr>
            <a:r>
              <a:rPr lang="en-GB" sz="3599" spc="-83" dirty="0">
                <a:latin typeface="Segoe UI Light" pitchFamily="34" charset="0"/>
              </a:rPr>
              <a:t>Will only return an output if you have syntax issues</a:t>
            </a:r>
          </a:p>
          <a:p>
            <a:pPr marL="2645" defTabSz="761566">
              <a:lnSpc>
                <a:spcPct val="200000"/>
              </a:lnSpc>
              <a:spcBef>
                <a:spcPts val="0"/>
              </a:spcBef>
              <a:spcAft>
                <a:spcPts val="750"/>
              </a:spcAft>
            </a:pPr>
            <a:r>
              <a:rPr lang="en-GB" sz="3599" spc="-83" dirty="0">
                <a:latin typeface="Segoe UI Light" pitchFamily="34" charset="0"/>
              </a:rPr>
              <a:t>Doesn’t check formatting</a:t>
            </a:r>
          </a:p>
        </p:txBody>
      </p:sp>
    </p:spTree>
    <p:extLst>
      <p:ext uri="{BB962C8B-B14F-4D97-AF65-F5344CB8AC3E}">
        <p14:creationId xmlns:p14="http://schemas.microsoft.com/office/powerpoint/2010/main" val="120283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a:solidFill>
                  <a:schemeClr val="bg1"/>
                </a:solidFill>
              </a:rPr>
              <a:t>Terraform plan</a:t>
            </a:r>
          </a:p>
        </p:txBody>
      </p:sp>
      <p:sp>
        <p:nvSpPr>
          <p:cNvPr id="10" name="Content Placeholder 4">
            <a:extLst>
              <a:ext uri="{FF2B5EF4-FFF2-40B4-BE49-F238E27FC236}">
                <a16:creationId xmlns:a16="http://schemas.microsoft.com/office/drawing/2014/main" id="{99F14555-085F-43D0-8F62-1AB6EC74350D}"/>
              </a:ext>
            </a:extLst>
          </p:cNvPr>
          <p:cNvSpPr txBox="1">
            <a:spLocks/>
          </p:cNvSpPr>
          <p:nvPr/>
        </p:nvSpPr>
        <p:spPr>
          <a:xfrm>
            <a:off x="519112" y="1472123"/>
            <a:ext cx="11342330" cy="5186254"/>
          </a:xfrm>
          <a:prstGeom prst="rect">
            <a:avLst/>
          </a:prstGeom>
        </p:spPr>
        <p:txBody>
          <a:bodyPr>
            <a:normAutofit fontScale="92500" lnSpcReduction="20000"/>
          </a:bodyPr>
          <a:lst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45" defTabSz="761566">
              <a:lnSpc>
                <a:spcPct val="200000"/>
              </a:lnSpc>
              <a:spcBef>
                <a:spcPts val="0"/>
              </a:spcBef>
              <a:spcAft>
                <a:spcPts val="750"/>
              </a:spcAft>
            </a:pPr>
            <a:r>
              <a:rPr lang="en-GB" sz="3599" spc="-83" dirty="0">
                <a:latin typeface="Segoe UI Light" pitchFamily="34" charset="0"/>
              </a:rPr>
              <a:t>Creates an execution plan</a:t>
            </a:r>
          </a:p>
          <a:p>
            <a:pPr marL="2645" defTabSz="761566">
              <a:lnSpc>
                <a:spcPct val="200000"/>
              </a:lnSpc>
              <a:spcBef>
                <a:spcPts val="0"/>
              </a:spcBef>
              <a:spcAft>
                <a:spcPts val="750"/>
              </a:spcAft>
            </a:pPr>
            <a:r>
              <a:rPr lang="en-GB" sz="3599" spc="-83" dirty="0">
                <a:latin typeface="Segoe UI Light" pitchFamily="34" charset="0"/>
              </a:rPr>
              <a:t>Makes a diff between what you have in your code and the </a:t>
            </a:r>
            <a:r>
              <a:rPr lang="en-GB" sz="3599" spc="-83" dirty="0" err="1">
                <a:latin typeface="Segoe UI Light" pitchFamily="34" charset="0"/>
              </a:rPr>
              <a:t>tfstate</a:t>
            </a:r>
            <a:r>
              <a:rPr lang="en-GB" sz="3599" spc="-83" dirty="0">
                <a:latin typeface="Segoe UI Light" pitchFamily="34" charset="0"/>
              </a:rPr>
              <a:t> file.</a:t>
            </a:r>
          </a:p>
          <a:p>
            <a:pPr marL="2645" defTabSz="761566">
              <a:lnSpc>
                <a:spcPct val="200000"/>
              </a:lnSpc>
              <a:spcBef>
                <a:spcPts val="0"/>
              </a:spcBef>
              <a:spcAft>
                <a:spcPts val="750"/>
              </a:spcAft>
            </a:pPr>
            <a:r>
              <a:rPr lang="en-GB" sz="3599" spc="-83" dirty="0">
                <a:latin typeface="Segoe UI Light" pitchFamily="34" charset="0"/>
              </a:rPr>
              <a:t>Accepts parameters if you want to override variables’ values</a:t>
            </a:r>
          </a:p>
          <a:p>
            <a:pPr marL="2645" defTabSz="761566">
              <a:lnSpc>
                <a:spcPct val="200000"/>
              </a:lnSpc>
              <a:spcBef>
                <a:spcPts val="0"/>
              </a:spcBef>
              <a:spcAft>
                <a:spcPts val="750"/>
              </a:spcAft>
            </a:pPr>
            <a:r>
              <a:rPr lang="en-GB" sz="3599" spc="-83" dirty="0">
                <a:latin typeface="Segoe UI Light" pitchFamily="34" charset="0"/>
              </a:rPr>
              <a:t>Safe to run many times.</a:t>
            </a:r>
          </a:p>
          <a:p>
            <a:pPr marL="2645" defTabSz="761566">
              <a:spcBef>
                <a:spcPts val="0"/>
              </a:spcBef>
              <a:spcAft>
                <a:spcPts val="750"/>
              </a:spcAft>
            </a:pPr>
            <a:endParaRPr lang="en-US" sz="3599" spc="-83" dirty="0">
              <a:latin typeface="Segoe UI Light" pitchFamily="34" charset="0"/>
            </a:endParaRPr>
          </a:p>
        </p:txBody>
      </p:sp>
    </p:spTree>
    <p:extLst>
      <p:ext uri="{BB962C8B-B14F-4D97-AF65-F5344CB8AC3E}">
        <p14:creationId xmlns:p14="http://schemas.microsoft.com/office/powerpoint/2010/main" val="3341722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a:solidFill>
                  <a:schemeClr val="bg1"/>
                </a:solidFill>
              </a:rPr>
              <a:t>Terraform apply</a:t>
            </a:r>
          </a:p>
        </p:txBody>
      </p:sp>
      <p:sp>
        <p:nvSpPr>
          <p:cNvPr id="10" name="Content Placeholder 4">
            <a:extLst>
              <a:ext uri="{FF2B5EF4-FFF2-40B4-BE49-F238E27FC236}">
                <a16:creationId xmlns:a16="http://schemas.microsoft.com/office/drawing/2014/main" id="{99F14555-085F-43D0-8F62-1AB6EC74350D}"/>
              </a:ext>
            </a:extLst>
          </p:cNvPr>
          <p:cNvSpPr txBox="1">
            <a:spLocks/>
          </p:cNvSpPr>
          <p:nvPr/>
        </p:nvSpPr>
        <p:spPr>
          <a:xfrm>
            <a:off x="519112" y="1472123"/>
            <a:ext cx="11342330" cy="5186254"/>
          </a:xfrm>
          <a:prstGeom prst="rect">
            <a:avLst/>
          </a:prstGeom>
        </p:spPr>
        <p:txBody>
          <a:bodyPr>
            <a:normAutofit fontScale="92500"/>
          </a:bodyPr>
          <a:lst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45" defTabSz="761566">
              <a:lnSpc>
                <a:spcPct val="200000"/>
              </a:lnSpc>
              <a:spcBef>
                <a:spcPts val="0"/>
              </a:spcBef>
              <a:spcAft>
                <a:spcPts val="750"/>
              </a:spcAft>
            </a:pPr>
            <a:r>
              <a:rPr lang="en-GB" sz="3599" spc="-83" dirty="0">
                <a:latin typeface="Segoe UI Light" pitchFamily="34" charset="0"/>
              </a:rPr>
              <a:t>Executes the plan that you got when you ran “terraform plan”</a:t>
            </a:r>
          </a:p>
          <a:p>
            <a:pPr marL="2645" defTabSz="761566">
              <a:lnSpc>
                <a:spcPct val="200000"/>
              </a:lnSpc>
              <a:spcBef>
                <a:spcPts val="0"/>
              </a:spcBef>
              <a:spcAft>
                <a:spcPts val="750"/>
              </a:spcAft>
            </a:pPr>
            <a:r>
              <a:rPr lang="en-GB" sz="3599" spc="-83" dirty="0">
                <a:latin typeface="Segoe UI Light" pitchFamily="34" charset="0"/>
              </a:rPr>
              <a:t>Applies the changes required to reach the desired state of the configuration.</a:t>
            </a:r>
          </a:p>
          <a:p>
            <a:pPr marL="2645" defTabSz="761566">
              <a:lnSpc>
                <a:spcPct val="200000"/>
              </a:lnSpc>
              <a:spcBef>
                <a:spcPts val="0"/>
              </a:spcBef>
              <a:spcAft>
                <a:spcPts val="750"/>
              </a:spcAft>
            </a:pPr>
            <a:r>
              <a:rPr lang="en-GB" sz="3599" spc="-83" dirty="0">
                <a:latin typeface="Segoe UI Light" pitchFamily="34" charset="0"/>
              </a:rPr>
              <a:t>Accepts parameters if you want to override variables’ values</a:t>
            </a:r>
          </a:p>
          <a:p>
            <a:pPr marL="2645" defTabSz="761566">
              <a:spcBef>
                <a:spcPts val="0"/>
              </a:spcBef>
              <a:spcAft>
                <a:spcPts val="750"/>
              </a:spcAft>
            </a:pPr>
            <a:r>
              <a:rPr lang="en-US" sz="3599" spc="-83" dirty="0">
                <a:latin typeface="Segoe UI Light" pitchFamily="34" charset="0"/>
              </a:rPr>
              <a:t>Updates the tfstate file</a:t>
            </a:r>
          </a:p>
        </p:txBody>
      </p:sp>
    </p:spTree>
    <p:extLst>
      <p:ext uri="{BB962C8B-B14F-4D97-AF65-F5344CB8AC3E}">
        <p14:creationId xmlns:p14="http://schemas.microsoft.com/office/powerpoint/2010/main" val="182571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a:solidFill>
                  <a:schemeClr val="bg1"/>
                </a:solidFill>
              </a:rPr>
              <a:t>Agenda</a:t>
            </a:r>
          </a:p>
        </p:txBody>
      </p:sp>
      <p:sp>
        <p:nvSpPr>
          <p:cNvPr id="10" name="Content Placeholder 4">
            <a:extLst>
              <a:ext uri="{FF2B5EF4-FFF2-40B4-BE49-F238E27FC236}">
                <a16:creationId xmlns:a16="http://schemas.microsoft.com/office/drawing/2014/main" id="{CBB24671-40A0-4F2D-8729-674D4823D6DB}"/>
              </a:ext>
            </a:extLst>
          </p:cNvPr>
          <p:cNvSpPr txBox="1">
            <a:spLocks/>
          </p:cNvSpPr>
          <p:nvPr/>
        </p:nvSpPr>
        <p:spPr>
          <a:xfrm>
            <a:off x="519112" y="1472123"/>
            <a:ext cx="11633056" cy="5463150"/>
          </a:xfrm>
          <a:prstGeom prst="rect">
            <a:avLst/>
          </a:prstGeom>
        </p:spPr>
        <p:txBody>
          <a:bodyPr>
            <a:normAutofit fontScale="85000" lnSpcReduction="20000"/>
          </a:bodyPr>
          <a:lst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45" defTabSz="761566">
              <a:lnSpc>
                <a:spcPct val="120000"/>
              </a:lnSpc>
              <a:spcBef>
                <a:spcPts val="0"/>
              </a:spcBef>
              <a:spcAft>
                <a:spcPts val="750"/>
              </a:spcAft>
            </a:pPr>
            <a:r>
              <a:rPr lang="en-US" sz="3599" spc="-83" dirty="0">
                <a:latin typeface="Segoe UI Light" pitchFamily="34" charset="0"/>
              </a:rPr>
              <a:t>What is Terraform?</a:t>
            </a:r>
          </a:p>
          <a:p>
            <a:pPr marL="2645" defTabSz="761566">
              <a:lnSpc>
                <a:spcPct val="120000"/>
              </a:lnSpc>
              <a:spcBef>
                <a:spcPts val="0"/>
              </a:spcBef>
              <a:spcAft>
                <a:spcPts val="750"/>
              </a:spcAft>
            </a:pPr>
            <a:r>
              <a:rPr lang="en-US" sz="3599" spc="-83" dirty="0">
                <a:latin typeface="Segoe UI Light" pitchFamily="34" charset="0"/>
              </a:rPr>
              <a:t>Why Terraform?</a:t>
            </a:r>
          </a:p>
          <a:p>
            <a:pPr marL="2645" defTabSz="761566">
              <a:lnSpc>
                <a:spcPct val="120000"/>
              </a:lnSpc>
              <a:spcBef>
                <a:spcPts val="0"/>
              </a:spcBef>
              <a:spcAft>
                <a:spcPts val="750"/>
              </a:spcAft>
            </a:pPr>
            <a:r>
              <a:rPr lang="en-US" sz="3599" spc="-83" dirty="0">
                <a:latin typeface="Segoe UI Light" pitchFamily="34" charset="0"/>
              </a:rPr>
              <a:t>How to install?</a:t>
            </a:r>
          </a:p>
          <a:p>
            <a:pPr marL="2645" defTabSz="761566">
              <a:lnSpc>
                <a:spcPct val="120000"/>
              </a:lnSpc>
              <a:spcBef>
                <a:spcPts val="0"/>
              </a:spcBef>
              <a:spcAft>
                <a:spcPts val="750"/>
              </a:spcAft>
            </a:pPr>
            <a:r>
              <a:rPr lang="en-US" sz="3599" spc="-83" dirty="0">
                <a:latin typeface="Segoe UI Light" pitchFamily="34" charset="0"/>
              </a:rPr>
              <a:t>State file</a:t>
            </a:r>
          </a:p>
          <a:p>
            <a:pPr marL="2645" defTabSz="761566">
              <a:lnSpc>
                <a:spcPct val="120000"/>
              </a:lnSpc>
              <a:spcBef>
                <a:spcPts val="0"/>
              </a:spcBef>
              <a:spcAft>
                <a:spcPts val="750"/>
              </a:spcAft>
            </a:pPr>
            <a:r>
              <a:rPr lang="en-US" sz="3599" spc="-83" dirty="0">
                <a:latin typeface="Segoe UI Light" pitchFamily="34" charset="0"/>
              </a:rPr>
              <a:t>Terraform main files</a:t>
            </a:r>
          </a:p>
          <a:p>
            <a:pPr marL="2645" defTabSz="761566">
              <a:lnSpc>
                <a:spcPct val="120000"/>
              </a:lnSpc>
              <a:spcBef>
                <a:spcPts val="0"/>
              </a:spcBef>
              <a:spcAft>
                <a:spcPts val="750"/>
              </a:spcAft>
            </a:pPr>
            <a:r>
              <a:rPr lang="en-US" sz="3599" spc="-83" dirty="0">
                <a:latin typeface="Segoe UI Light" pitchFamily="34" charset="0"/>
              </a:rPr>
              <a:t>Main commands</a:t>
            </a:r>
          </a:p>
          <a:p>
            <a:pPr marL="2645" defTabSz="761566">
              <a:lnSpc>
                <a:spcPct val="120000"/>
              </a:lnSpc>
              <a:spcBef>
                <a:spcPts val="0"/>
              </a:spcBef>
              <a:spcAft>
                <a:spcPts val="750"/>
              </a:spcAft>
            </a:pPr>
            <a:r>
              <a:rPr lang="en-US" sz="3599" spc="-83" dirty="0">
                <a:latin typeface="Segoe UI Light" pitchFamily="34" charset="0"/>
              </a:rPr>
              <a:t>Modules</a:t>
            </a:r>
          </a:p>
          <a:p>
            <a:pPr marL="2645" defTabSz="761566">
              <a:lnSpc>
                <a:spcPct val="120000"/>
              </a:lnSpc>
              <a:spcBef>
                <a:spcPts val="0"/>
              </a:spcBef>
              <a:spcAft>
                <a:spcPts val="750"/>
              </a:spcAft>
            </a:pPr>
            <a:r>
              <a:rPr lang="en-US" sz="3599" spc="-83" dirty="0">
                <a:latin typeface="Segoe UI Light" pitchFamily="34" charset="0"/>
              </a:rPr>
              <a:t>Azure DevOps integration</a:t>
            </a:r>
          </a:p>
          <a:p>
            <a:pPr marL="2645" defTabSz="761566">
              <a:lnSpc>
                <a:spcPct val="120000"/>
              </a:lnSpc>
              <a:spcBef>
                <a:spcPts val="0"/>
              </a:spcBef>
              <a:spcAft>
                <a:spcPts val="750"/>
              </a:spcAft>
            </a:pPr>
            <a:r>
              <a:rPr lang="en-US" sz="3599" spc="-83" dirty="0">
                <a:latin typeface="Segoe UI Light" pitchFamily="34" charset="0"/>
              </a:rPr>
              <a:t>Q&amp;A</a:t>
            </a:r>
          </a:p>
        </p:txBody>
      </p:sp>
    </p:spTree>
    <p:extLst>
      <p:ext uri="{BB962C8B-B14F-4D97-AF65-F5344CB8AC3E}">
        <p14:creationId xmlns:p14="http://schemas.microsoft.com/office/powerpoint/2010/main" val="3440057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905" y="2869081"/>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pPr algn="ctr"/>
            <a:r>
              <a:rPr lang="en-US" dirty="0">
                <a:solidFill>
                  <a:schemeClr val="bg1"/>
                </a:solidFill>
              </a:rPr>
              <a:t>Complete Demo</a:t>
            </a:r>
          </a:p>
        </p:txBody>
      </p:sp>
    </p:spTree>
    <p:extLst>
      <p:ext uri="{BB962C8B-B14F-4D97-AF65-F5344CB8AC3E}">
        <p14:creationId xmlns:p14="http://schemas.microsoft.com/office/powerpoint/2010/main" val="3763481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905" y="2869081"/>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pPr algn="ctr"/>
            <a:r>
              <a:rPr lang="en-US" dirty="0">
                <a:solidFill>
                  <a:schemeClr val="bg1"/>
                </a:solidFill>
              </a:rPr>
              <a:t>Modules</a:t>
            </a:r>
          </a:p>
        </p:txBody>
      </p:sp>
    </p:spTree>
    <p:extLst>
      <p:ext uri="{BB962C8B-B14F-4D97-AF65-F5344CB8AC3E}">
        <p14:creationId xmlns:p14="http://schemas.microsoft.com/office/powerpoint/2010/main" val="105092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a:solidFill>
                  <a:schemeClr val="bg1"/>
                </a:solidFill>
              </a:rPr>
              <a:t>Modules</a:t>
            </a:r>
          </a:p>
        </p:txBody>
      </p:sp>
      <p:sp>
        <p:nvSpPr>
          <p:cNvPr id="10" name="Content Placeholder 4">
            <a:extLst>
              <a:ext uri="{FF2B5EF4-FFF2-40B4-BE49-F238E27FC236}">
                <a16:creationId xmlns:a16="http://schemas.microsoft.com/office/drawing/2014/main" id="{99F14555-085F-43D0-8F62-1AB6EC74350D}"/>
              </a:ext>
            </a:extLst>
          </p:cNvPr>
          <p:cNvSpPr txBox="1">
            <a:spLocks/>
          </p:cNvSpPr>
          <p:nvPr/>
        </p:nvSpPr>
        <p:spPr>
          <a:xfrm>
            <a:off x="519112" y="1472123"/>
            <a:ext cx="11342330" cy="5186254"/>
          </a:xfrm>
          <a:prstGeom prst="rect">
            <a:avLst/>
          </a:prstGeom>
        </p:spPr>
        <p:txBody>
          <a:bodyPr>
            <a:normAutofit/>
          </a:bodyPr>
          <a:lst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45" defTabSz="761566">
              <a:lnSpc>
                <a:spcPct val="150000"/>
              </a:lnSpc>
              <a:spcBef>
                <a:spcPts val="0"/>
              </a:spcBef>
              <a:spcAft>
                <a:spcPts val="750"/>
              </a:spcAft>
            </a:pPr>
            <a:r>
              <a:rPr lang="en-GB" sz="3599" spc="-83" dirty="0">
                <a:latin typeface="Segoe UI Light" pitchFamily="34" charset="0"/>
              </a:rPr>
              <a:t>Logical separation of your infrastructure</a:t>
            </a:r>
          </a:p>
          <a:p>
            <a:pPr marL="2645" defTabSz="761566">
              <a:lnSpc>
                <a:spcPct val="150000"/>
              </a:lnSpc>
              <a:spcBef>
                <a:spcPts val="0"/>
              </a:spcBef>
              <a:spcAft>
                <a:spcPts val="750"/>
              </a:spcAft>
            </a:pPr>
            <a:r>
              <a:rPr lang="en-GB" sz="3599" spc="-83" dirty="0">
                <a:latin typeface="Segoe UI Light" pitchFamily="34" charset="0"/>
              </a:rPr>
              <a:t>Consider separating your infrastructure if it makes sense</a:t>
            </a:r>
          </a:p>
          <a:p>
            <a:pPr marL="2645" defTabSz="761566">
              <a:lnSpc>
                <a:spcPct val="150000"/>
              </a:lnSpc>
              <a:spcBef>
                <a:spcPts val="0"/>
              </a:spcBef>
              <a:spcAft>
                <a:spcPts val="750"/>
              </a:spcAft>
            </a:pPr>
            <a:r>
              <a:rPr lang="en-US" sz="3599" spc="-83" dirty="0">
                <a:latin typeface="Segoe UI Light" pitchFamily="34" charset="0"/>
              </a:rPr>
              <a:t>Not mandatory</a:t>
            </a:r>
          </a:p>
        </p:txBody>
      </p:sp>
    </p:spTree>
    <p:extLst>
      <p:ext uri="{BB962C8B-B14F-4D97-AF65-F5344CB8AC3E}">
        <p14:creationId xmlns:p14="http://schemas.microsoft.com/office/powerpoint/2010/main" val="165547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a:solidFill>
                  <a:schemeClr val="bg1"/>
                </a:solidFill>
              </a:rPr>
              <a:t>Azure DevOps integration</a:t>
            </a:r>
          </a:p>
        </p:txBody>
      </p:sp>
      <p:sp>
        <p:nvSpPr>
          <p:cNvPr id="10" name="Content Placeholder 4">
            <a:extLst>
              <a:ext uri="{FF2B5EF4-FFF2-40B4-BE49-F238E27FC236}">
                <a16:creationId xmlns:a16="http://schemas.microsoft.com/office/drawing/2014/main" id="{99F14555-085F-43D0-8F62-1AB6EC74350D}"/>
              </a:ext>
            </a:extLst>
          </p:cNvPr>
          <p:cNvSpPr txBox="1">
            <a:spLocks/>
          </p:cNvSpPr>
          <p:nvPr/>
        </p:nvSpPr>
        <p:spPr>
          <a:xfrm>
            <a:off x="519112" y="1472123"/>
            <a:ext cx="11342330" cy="5186254"/>
          </a:xfrm>
          <a:prstGeom prst="rect">
            <a:avLst/>
          </a:prstGeom>
        </p:spPr>
        <p:txBody>
          <a:bodyPr>
            <a:normAutofit/>
          </a:bodyPr>
          <a:lst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45" defTabSz="761566">
              <a:lnSpc>
                <a:spcPct val="150000"/>
              </a:lnSpc>
              <a:spcBef>
                <a:spcPts val="0"/>
              </a:spcBef>
              <a:spcAft>
                <a:spcPts val="750"/>
              </a:spcAft>
            </a:pPr>
            <a:r>
              <a:rPr lang="en-GB" sz="3599" spc="-83" dirty="0">
                <a:latin typeface="Segoe UI Light" pitchFamily="34" charset="0"/>
              </a:rPr>
              <a:t>Install tools from the marketplace.</a:t>
            </a:r>
          </a:p>
          <a:p>
            <a:pPr marL="2645" defTabSz="761566">
              <a:lnSpc>
                <a:spcPct val="150000"/>
              </a:lnSpc>
              <a:spcBef>
                <a:spcPts val="0"/>
              </a:spcBef>
              <a:spcAft>
                <a:spcPts val="750"/>
              </a:spcAft>
            </a:pPr>
            <a:r>
              <a:rPr lang="en-GB" sz="3599" spc="-83" dirty="0">
                <a:latin typeface="Segoe UI Light" pitchFamily="34" charset="0"/>
              </a:rPr>
              <a:t>You can always have a plan, confirmation then Apply.</a:t>
            </a:r>
          </a:p>
        </p:txBody>
      </p:sp>
    </p:spTree>
    <p:extLst>
      <p:ext uri="{BB962C8B-B14F-4D97-AF65-F5344CB8AC3E}">
        <p14:creationId xmlns:p14="http://schemas.microsoft.com/office/powerpoint/2010/main" val="3306528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905" y="2869081"/>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pPr algn="ctr"/>
            <a:r>
              <a:rPr lang="en-US" dirty="0">
                <a:solidFill>
                  <a:schemeClr val="bg1"/>
                </a:solidFill>
              </a:rPr>
              <a:t>Q&amp;A</a:t>
            </a:r>
          </a:p>
        </p:txBody>
      </p:sp>
    </p:spTree>
    <p:extLst>
      <p:ext uri="{BB962C8B-B14F-4D97-AF65-F5344CB8AC3E}">
        <p14:creationId xmlns:p14="http://schemas.microsoft.com/office/powerpoint/2010/main" val="2408516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a:solidFill>
                  <a:schemeClr val="bg1"/>
                </a:solidFill>
              </a:rPr>
              <a:t>What is Terraform?</a:t>
            </a:r>
          </a:p>
        </p:txBody>
      </p:sp>
      <p:sp>
        <p:nvSpPr>
          <p:cNvPr id="10" name="Content Placeholder 4">
            <a:extLst>
              <a:ext uri="{FF2B5EF4-FFF2-40B4-BE49-F238E27FC236}">
                <a16:creationId xmlns:a16="http://schemas.microsoft.com/office/drawing/2014/main" id="{99F14555-085F-43D0-8F62-1AB6EC74350D}"/>
              </a:ext>
            </a:extLst>
          </p:cNvPr>
          <p:cNvSpPr txBox="1">
            <a:spLocks/>
          </p:cNvSpPr>
          <p:nvPr/>
        </p:nvSpPr>
        <p:spPr>
          <a:xfrm>
            <a:off x="519112" y="1472123"/>
            <a:ext cx="10672629" cy="5192694"/>
          </a:xfrm>
          <a:prstGeom prst="rect">
            <a:avLst/>
          </a:prstGeom>
        </p:spPr>
        <p:txBody>
          <a:bodyPr>
            <a:normAutofit/>
          </a:bodyPr>
          <a:lst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45" defTabSz="761566">
              <a:lnSpc>
                <a:spcPct val="150000"/>
              </a:lnSpc>
              <a:spcBef>
                <a:spcPts val="0"/>
              </a:spcBef>
              <a:spcAft>
                <a:spcPts val="750"/>
              </a:spcAft>
            </a:pPr>
            <a:r>
              <a:rPr lang="en-US" sz="3599" spc="-83" dirty="0">
                <a:latin typeface="Segoe UI Light" pitchFamily="34" charset="0"/>
              </a:rPr>
              <a:t>Open Source</a:t>
            </a:r>
          </a:p>
          <a:p>
            <a:pPr marL="2645" defTabSz="761566">
              <a:lnSpc>
                <a:spcPct val="150000"/>
              </a:lnSpc>
              <a:spcBef>
                <a:spcPts val="0"/>
              </a:spcBef>
              <a:spcAft>
                <a:spcPts val="750"/>
              </a:spcAft>
            </a:pPr>
            <a:r>
              <a:rPr lang="en-US" sz="3599" spc="-83" dirty="0">
                <a:latin typeface="Segoe UI Light" pitchFamily="34" charset="0"/>
              </a:rPr>
              <a:t>Written in GO</a:t>
            </a:r>
          </a:p>
          <a:p>
            <a:pPr marL="2645" defTabSz="761566">
              <a:lnSpc>
                <a:spcPct val="150000"/>
              </a:lnSpc>
              <a:spcBef>
                <a:spcPts val="0"/>
              </a:spcBef>
              <a:spcAft>
                <a:spcPts val="750"/>
              </a:spcAft>
            </a:pPr>
            <a:r>
              <a:rPr lang="en-US" sz="3599" spc="-83" dirty="0">
                <a:latin typeface="Segoe UI Light" pitchFamily="34" charset="0"/>
              </a:rPr>
              <a:t>Created by </a:t>
            </a:r>
            <a:r>
              <a:rPr lang="en-US" sz="3599" spc="-83" dirty="0" err="1">
                <a:latin typeface="Segoe UI Light" pitchFamily="34" charset="0"/>
              </a:rPr>
              <a:t>HashiCorp</a:t>
            </a:r>
            <a:endParaRPr lang="en-US" sz="3599" spc="-83" dirty="0">
              <a:latin typeface="Segoe UI Light" pitchFamily="34" charset="0"/>
            </a:endParaRPr>
          </a:p>
          <a:p>
            <a:pPr marL="2645" defTabSz="761566">
              <a:lnSpc>
                <a:spcPct val="150000"/>
              </a:lnSpc>
              <a:spcBef>
                <a:spcPts val="0"/>
              </a:spcBef>
              <a:spcAft>
                <a:spcPts val="750"/>
              </a:spcAft>
            </a:pPr>
            <a:r>
              <a:rPr lang="en-US" sz="3599" spc="-83" dirty="0">
                <a:latin typeface="Segoe UI Light" pitchFamily="34" charset="0"/>
              </a:rPr>
              <a:t>Used to script infrastructure just like ARM templates</a:t>
            </a:r>
          </a:p>
          <a:p>
            <a:pPr marL="2645" defTabSz="761566">
              <a:lnSpc>
                <a:spcPct val="150000"/>
              </a:lnSpc>
              <a:spcBef>
                <a:spcPts val="0"/>
              </a:spcBef>
              <a:spcAft>
                <a:spcPts val="750"/>
              </a:spcAft>
            </a:pPr>
            <a:r>
              <a:rPr lang="en-US" sz="3599" spc="-83" dirty="0">
                <a:latin typeface="Segoe UI Light" pitchFamily="34" charset="0"/>
              </a:rPr>
              <a:t>Supports Azure, AWS, Google Cloud, and others.</a:t>
            </a:r>
          </a:p>
          <a:p>
            <a:pPr marL="2645" defTabSz="761566">
              <a:spcBef>
                <a:spcPts val="0"/>
              </a:spcBef>
              <a:spcAft>
                <a:spcPts val="750"/>
              </a:spcAft>
            </a:pPr>
            <a:endParaRPr lang="en-US" sz="3599" spc="-83" dirty="0">
              <a:latin typeface="Segoe UI Light" pitchFamily="34" charset="0"/>
            </a:endParaRPr>
          </a:p>
        </p:txBody>
      </p:sp>
      <p:pic>
        <p:nvPicPr>
          <p:cNvPr id="1026" name="Picture 2" descr="Image result for hashicorp icon">
            <a:extLst>
              <a:ext uri="{FF2B5EF4-FFF2-40B4-BE49-F238E27FC236}">
                <a16:creationId xmlns:a16="http://schemas.microsoft.com/office/drawing/2014/main" id="{FC8FC9ED-8EEB-40FE-B6F2-2EEDD49875A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6552" y="2005885"/>
            <a:ext cx="4728116" cy="1423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2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905" y="2869081"/>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pPr algn="ctr"/>
            <a:r>
              <a:rPr lang="en-US" dirty="0">
                <a:solidFill>
                  <a:schemeClr val="bg1"/>
                </a:solidFill>
              </a:rPr>
              <a:t>Why Terraform?</a:t>
            </a:r>
          </a:p>
        </p:txBody>
      </p:sp>
    </p:spTree>
    <p:extLst>
      <p:ext uri="{BB962C8B-B14F-4D97-AF65-F5344CB8AC3E}">
        <p14:creationId xmlns:p14="http://schemas.microsoft.com/office/powerpoint/2010/main" val="532442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905" y="492928"/>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a:solidFill>
                  <a:schemeClr val="bg1"/>
                </a:solidFill>
              </a:rPr>
              <a:t>Human readable – ARM </a:t>
            </a:r>
            <a:r>
              <a:rPr lang="en-AU" dirty="0">
                <a:solidFill>
                  <a:schemeClr val="bg1"/>
                </a:solidFill>
              </a:rPr>
              <a:t>💩</a:t>
            </a:r>
            <a:endParaRPr lang="en-US" dirty="0">
              <a:solidFill>
                <a:schemeClr val="bg1"/>
              </a:solidFill>
            </a:endParaRPr>
          </a:p>
        </p:txBody>
      </p:sp>
      <p:pic>
        <p:nvPicPr>
          <p:cNvPr id="4" name="Picture 3">
            <a:extLst>
              <a:ext uri="{FF2B5EF4-FFF2-40B4-BE49-F238E27FC236}">
                <a16:creationId xmlns:a16="http://schemas.microsoft.com/office/drawing/2014/main" id="{D138ED49-F4FD-4B26-A0F8-7ED1FF9B83CD}"/>
              </a:ext>
            </a:extLst>
          </p:cNvPr>
          <p:cNvPicPr>
            <a:picLocks noChangeAspect="1"/>
          </p:cNvPicPr>
          <p:nvPr/>
        </p:nvPicPr>
        <p:blipFill>
          <a:blip r:embed="rId3"/>
          <a:stretch>
            <a:fillRect/>
          </a:stretch>
        </p:blipFill>
        <p:spPr>
          <a:xfrm>
            <a:off x="519905" y="1345105"/>
            <a:ext cx="10586530" cy="5261757"/>
          </a:xfrm>
          <a:prstGeom prst="rect">
            <a:avLst/>
          </a:prstGeom>
        </p:spPr>
      </p:pic>
    </p:spTree>
    <p:extLst>
      <p:ext uri="{BB962C8B-B14F-4D97-AF65-F5344CB8AC3E}">
        <p14:creationId xmlns:p14="http://schemas.microsoft.com/office/powerpoint/2010/main" val="4024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905" y="492928"/>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a:solidFill>
                  <a:schemeClr val="bg1"/>
                </a:solidFill>
              </a:rPr>
              <a:t>Human readable – Terraform </a:t>
            </a:r>
          </a:p>
        </p:txBody>
      </p:sp>
      <p:pic>
        <p:nvPicPr>
          <p:cNvPr id="3" name="Picture 2">
            <a:extLst>
              <a:ext uri="{FF2B5EF4-FFF2-40B4-BE49-F238E27FC236}">
                <a16:creationId xmlns:a16="http://schemas.microsoft.com/office/drawing/2014/main" id="{3B0DD755-C89C-4F42-9D37-09CBE23A15D0}"/>
              </a:ext>
            </a:extLst>
          </p:cNvPr>
          <p:cNvPicPr>
            <a:picLocks noChangeAspect="1"/>
          </p:cNvPicPr>
          <p:nvPr/>
        </p:nvPicPr>
        <p:blipFill>
          <a:blip r:embed="rId3"/>
          <a:stretch>
            <a:fillRect/>
          </a:stretch>
        </p:blipFill>
        <p:spPr>
          <a:xfrm>
            <a:off x="519905" y="1377302"/>
            <a:ext cx="10436225" cy="5267298"/>
          </a:xfrm>
          <a:prstGeom prst="rect">
            <a:avLst/>
          </a:prstGeom>
        </p:spPr>
      </p:pic>
    </p:spTree>
    <p:extLst>
      <p:ext uri="{BB962C8B-B14F-4D97-AF65-F5344CB8AC3E}">
        <p14:creationId xmlns:p14="http://schemas.microsoft.com/office/powerpoint/2010/main" val="370893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905" y="492928"/>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a:solidFill>
                  <a:schemeClr val="bg1"/>
                </a:solidFill>
              </a:rPr>
              <a:t>Tracks changes</a:t>
            </a:r>
          </a:p>
        </p:txBody>
      </p:sp>
      <p:pic>
        <p:nvPicPr>
          <p:cNvPr id="2050" name="Picture 2" descr="https://tgnpm.appfoliowebsite.com/wp-content/uploads/sites/1576/2016/05/Inspection-300x300.jpg">
            <a:extLst>
              <a:ext uri="{FF2B5EF4-FFF2-40B4-BE49-F238E27FC236}">
                <a16:creationId xmlns:a16="http://schemas.microsoft.com/office/drawing/2014/main" id="{7DA9C048-8B5B-477F-B2DB-4D4DDF75C2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1446" y="1601004"/>
            <a:ext cx="4625931" cy="4625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671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a:solidFill>
                  <a:schemeClr val="bg1"/>
                </a:solidFill>
              </a:rPr>
              <a:t>How to install?</a:t>
            </a:r>
          </a:p>
        </p:txBody>
      </p:sp>
      <p:sp>
        <p:nvSpPr>
          <p:cNvPr id="10" name="Content Placeholder 4">
            <a:extLst>
              <a:ext uri="{FF2B5EF4-FFF2-40B4-BE49-F238E27FC236}">
                <a16:creationId xmlns:a16="http://schemas.microsoft.com/office/drawing/2014/main" id="{99F14555-085F-43D0-8F62-1AB6EC74350D}"/>
              </a:ext>
            </a:extLst>
          </p:cNvPr>
          <p:cNvSpPr txBox="1">
            <a:spLocks/>
          </p:cNvSpPr>
          <p:nvPr/>
        </p:nvSpPr>
        <p:spPr>
          <a:xfrm>
            <a:off x="519112" y="1472123"/>
            <a:ext cx="10672629" cy="747897"/>
          </a:xfrm>
          <a:prstGeom prst="rect">
            <a:avLst/>
          </a:prstGeom>
        </p:spPr>
        <p:txBody>
          <a:bodyPr>
            <a:normAutofit/>
          </a:bodyPr>
          <a:lst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45" defTabSz="761566">
              <a:spcBef>
                <a:spcPts val="0"/>
              </a:spcBef>
              <a:spcAft>
                <a:spcPts val="750"/>
              </a:spcAft>
            </a:pPr>
            <a:r>
              <a:rPr lang="en-US" sz="3599" spc="-83" dirty="0">
                <a:latin typeface="Segoe UI Light" pitchFamily="34" charset="0"/>
              </a:rPr>
              <a:t>Windows:</a:t>
            </a:r>
          </a:p>
          <a:p>
            <a:pPr marL="2645" defTabSz="761566">
              <a:spcBef>
                <a:spcPts val="0"/>
              </a:spcBef>
              <a:spcAft>
                <a:spcPts val="750"/>
              </a:spcAft>
            </a:pPr>
            <a:endParaRPr lang="en-US" sz="3599" spc="-83" dirty="0">
              <a:latin typeface="Segoe UI Light" pitchFamily="34" charset="0"/>
            </a:endParaRPr>
          </a:p>
        </p:txBody>
      </p:sp>
      <p:pic>
        <p:nvPicPr>
          <p:cNvPr id="2" name="Picture 1">
            <a:extLst>
              <a:ext uri="{FF2B5EF4-FFF2-40B4-BE49-F238E27FC236}">
                <a16:creationId xmlns:a16="http://schemas.microsoft.com/office/drawing/2014/main" id="{74F63C2C-587F-456E-BAF6-7959256CFB48}"/>
              </a:ext>
            </a:extLst>
          </p:cNvPr>
          <p:cNvPicPr>
            <a:picLocks noChangeAspect="1"/>
          </p:cNvPicPr>
          <p:nvPr/>
        </p:nvPicPr>
        <p:blipFill>
          <a:blip r:embed="rId3"/>
          <a:stretch>
            <a:fillRect/>
          </a:stretch>
        </p:blipFill>
        <p:spPr>
          <a:xfrm>
            <a:off x="1481070" y="2128684"/>
            <a:ext cx="9118243" cy="825571"/>
          </a:xfrm>
          <a:prstGeom prst="rect">
            <a:avLst/>
          </a:prstGeom>
        </p:spPr>
      </p:pic>
      <p:sp>
        <p:nvSpPr>
          <p:cNvPr id="6" name="Content Placeholder 4">
            <a:extLst>
              <a:ext uri="{FF2B5EF4-FFF2-40B4-BE49-F238E27FC236}">
                <a16:creationId xmlns:a16="http://schemas.microsoft.com/office/drawing/2014/main" id="{5951D395-8695-40CF-8959-8D31D1BC3610}"/>
              </a:ext>
            </a:extLst>
          </p:cNvPr>
          <p:cNvSpPr txBox="1">
            <a:spLocks/>
          </p:cNvSpPr>
          <p:nvPr/>
        </p:nvSpPr>
        <p:spPr>
          <a:xfrm>
            <a:off x="519112" y="3610816"/>
            <a:ext cx="10672629" cy="747897"/>
          </a:xfrm>
          <a:prstGeom prst="rect">
            <a:avLst/>
          </a:prstGeom>
        </p:spPr>
        <p:txBody>
          <a:bodyPr>
            <a:normAutofit/>
          </a:bodyPr>
          <a:lst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45" defTabSz="761566">
              <a:spcBef>
                <a:spcPts val="0"/>
              </a:spcBef>
              <a:spcAft>
                <a:spcPts val="750"/>
              </a:spcAft>
            </a:pPr>
            <a:r>
              <a:rPr lang="en-US" sz="3599" spc="-83" dirty="0">
                <a:latin typeface="Segoe UI Light" pitchFamily="34" charset="0"/>
              </a:rPr>
              <a:t>MacOS:</a:t>
            </a:r>
          </a:p>
          <a:p>
            <a:pPr marL="2645" defTabSz="761566">
              <a:spcBef>
                <a:spcPts val="0"/>
              </a:spcBef>
              <a:spcAft>
                <a:spcPts val="750"/>
              </a:spcAft>
            </a:pPr>
            <a:endParaRPr lang="en-US" sz="3599" spc="-83" dirty="0">
              <a:latin typeface="Segoe UI Light" pitchFamily="34" charset="0"/>
            </a:endParaRPr>
          </a:p>
        </p:txBody>
      </p:sp>
      <p:pic>
        <p:nvPicPr>
          <p:cNvPr id="4" name="Picture 3">
            <a:extLst>
              <a:ext uri="{FF2B5EF4-FFF2-40B4-BE49-F238E27FC236}">
                <a16:creationId xmlns:a16="http://schemas.microsoft.com/office/drawing/2014/main" id="{85FB6E79-A01C-4104-9114-D27A5F30DA97}"/>
              </a:ext>
            </a:extLst>
          </p:cNvPr>
          <p:cNvPicPr>
            <a:picLocks noChangeAspect="1"/>
          </p:cNvPicPr>
          <p:nvPr/>
        </p:nvPicPr>
        <p:blipFill>
          <a:blip r:embed="rId4"/>
          <a:stretch>
            <a:fillRect/>
          </a:stretch>
        </p:blipFill>
        <p:spPr>
          <a:xfrm>
            <a:off x="1481070" y="4358713"/>
            <a:ext cx="9118243" cy="866775"/>
          </a:xfrm>
          <a:prstGeom prst="rect">
            <a:avLst/>
          </a:prstGeom>
        </p:spPr>
      </p:pic>
      <p:sp>
        <p:nvSpPr>
          <p:cNvPr id="12" name="Content Placeholder 4">
            <a:extLst>
              <a:ext uri="{FF2B5EF4-FFF2-40B4-BE49-F238E27FC236}">
                <a16:creationId xmlns:a16="http://schemas.microsoft.com/office/drawing/2014/main" id="{659B7DBD-AD20-4E94-8246-E8C2D3F343BB}"/>
              </a:ext>
            </a:extLst>
          </p:cNvPr>
          <p:cNvSpPr txBox="1">
            <a:spLocks/>
          </p:cNvSpPr>
          <p:nvPr/>
        </p:nvSpPr>
        <p:spPr>
          <a:xfrm>
            <a:off x="703876" y="5761480"/>
            <a:ext cx="10672629" cy="747897"/>
          </a:xfrm>
          <a:prstGeom prst="rect">
            <a:avLst/>
          </a:prstGeom>
        </p:spPr>
        <p:txBody>
          <a:bodyPr>
            <a:normAutofit/>
          </a:bodyPr>
          <a:lst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761566">
              <a:spcBef>
                <a:spcPts val="0"/>
              </a:spcBef>
              <a:spcAft>
                <a:spcPts val="750"/>
              </a:spcAft>
              <a:buNone/>
            </a:pPr>
            <a:r>
              <a:rPr lang="en-US" sz="3599" spc="-83" dirty="0">
                <a:latin typeface="Segoe UI Light" pitchFamily="34" charset="0"/>
              </a:rPr>
              <a:t>Verify by running terraform in your terminal/PowerShell</a:t>
            </a:r>
          </a:p>
          <a:p>
            <a:pPr marL="2645" defTabSz="761566">
              <a:spcBef>
                <a:spcPts val="0"/>
              </a:spcBef>
              <a:spcAft>
                <a:spcPts val="750"/>
              </a:spcAft>
            </a:pPr>
            <a:endParaRPr lang="en-US" sz="3599" spc="-83" dirty="0">
              <a:latin typeface="Segoe UI Light" pitchFamily="34" charset="0"/>
            </a:endParaRPr>
          </a:p>
        </p:txBody>
      </p:sp>
    </p:spTree>
    <p:extLst>
      <p:ext uri="{BB962C8B-B14F-4D97-AF65-F5344CB8AC3E}">
        <p14:creationId xmlns:p14="http://schemas.microsoft.com/office/powerpoint/2010/main" val="1043694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a:solidFill>
                  <a:schemeClr val="bg1"/>
                </a:solidFill>
              </a:rPr>
              <a:t>State file</a:t>
            </a:r>
          </a:p>
        </p:txBody>
      </p:sp>
      <p:sp>
        <p:nvSpPr>
          <p:cNvPr id="10" name="Content Placeholder 4">
            <a:extLst>
              <a:ext uri="{FF2B5EF4-FFF2-40B4-BE49-F238E27FC236}">
                <a16:creationId xmlns:a16="http://schemas.microsoft.com/office/drawing/2014/main" id="{99F14555-085F-43D0-8F62-1AB6EC74350D}"/>
              </a:ext>
            </a:extLst>
          </p:cNvPr>
          <p:cNvSpPr txBox="1">
            <a:spLocks/>
          </p:cNvSpPr>
          <p:nvPr/>
        </p:nvSpPr>
        <p:spPr>
          <a:xfrm>
            <a:off x="519112" y="1472123"/>
            <a:ext cx="10672629" cy="5186254"/>
          </a:xfrm>
          <a:prstGeom prst="rect">
            <a:avLst/>
          </a:prstGeom>
        </p:spPr>
        <p:txBody>
          <a:bodyPr>
            <a:normAutofit/>
          </a:bodyPr>
          <a:lst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45" defTabSz="761566">
              <a:lnSpc>
                <a:spcPct val="200000"/>
              </a:lnSpc>
              <a:spcBef>
                <a:spcPts val="0"/>
              </a:spcBef>
              <a:spcAft>
                <a:spcPts val="750"/>
              </a:spcAft>
            </a:pPr>
            <a:r>
              <a:rPr lang="en-US" sz="3599" spc="-83" dirty="0">
                <a:latin typeface="Segoe UI Light" pitchFamily="34" charset="0"/>
              </a:rPr>
              <a:t>Created when you run terraform apply</a:t>
            </a:r>
          </a:p>
          <a:p>
            <a:pPr marL="2645" defTabSz="761566">
              <a:lnSpc>
                <a:spcPct val="200000"/>
              </a:lnSpc>
              <a:spcBef>
                <a:spcPts val="0"/>
              </a:spcBef>
              <a:spcAft>
                <a:spcPts val="750"/>
              </a:spcAft>
            </a:pPr>
            <a:r>
              <a:rPr lang="en-US" sz="3599" spc="-83" dirty="0">
                <a:latin typeface="Segoe UI Light" pitchFamily="34" charset="0"/>
              </a:rPr>
              <a:t>Saves the current state of your infrastructure</a:t>
            </a:r>
          </a:p>
          <a:p>
            <a:pPr marL="2645" defTabSz="761566">
              <a:lnSpc>
                <a:spcPct val="200000"/>
              </a:lnSpc>
              <a:spcBef>
                <a:spcPts val="0"/>
              </a:spcBef>
              <a:spcAft>
                <a:spcPts val="750"/>
              </a:spcAft>
            </a:pPr>
            <a:r>
              <a:rPr lang="en-US" sz="3599" spc="-83" dirty="0">
                <a:latin typeface="Segoe UI Light" pitchFamily="34" charset="0"/>
              </a:rPr>
              <a:t>Saved in a file.</a:t>
            </a:r>
          </a:p>
          <a:p>
            <a:pPr marL="2645" defTabSz="761566">
              <a:lnSpc>
                <a:spcPct val="200000"/>
              </a:lnSpc>
              <a:spcBef>
                <a:spcPts val="0"/>
              </a:spcBef>
              <a:spcAft>
                <a:spcPts val="750"/>
              </a:spcAft>
            </a:pPr>
            <a:r>
              <a:rPr lang="en-US" sz="3599" spc="-83" dirty="0">
                <a:latin typeface="Segoe UI Light" pitchFamily="34" charset="0"/>
              </a:rPr>
              <a:t>The file can be shared in the cloud.</a:t>
            </a:r>
          </a:p>
          <a:p>
            <a:pPr marL="2645" defTabSz="761566">
              <a:spcBef>
                <a:spcPts val="0"/>
              </a:spcBef>
              <a:spcAft>
                <a:spcPts val="750"/>
              </a:spcAft>
            </a:pPr>
            <a:endParaRPr lang="en-US" sz="3599" spc="-83" dirty="0">
              <a:latin typeface="Segoe UI Light" pitchFamily="34" charset="0"/>
            </a:endParaRPr>
          </a:p>
        </p:txBody>
      </p:sp>
    </p:spTree>
    <p:extLst>
      <p:ext uri="{BB962C8B-B14F-4D97-AF65-F5344CB8AC3E}">
        <p14:creationId xmlns:p14="http://schemas.microsoft.com/office/powerpoint/2010/main" val="4267274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6_BO_CT_Template_16x9.potx" id="{05790B7F-9C8A-4494-AA7C-1F0E14ABDB8A}" vid="{5189F93C-271B-4C72-BA44-3870AC796CE0}"/>
    </a:ext>
  </a:extLst>
</a:theme>
</file>

<file path=ppt/theme/theme4.xml><?xml version="1.0" encoding="utf-8"?>
<a:theme xmlns:a="http://schemas.openxmlformats.org/drawingml/2006/main" name="4_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6_BO_CT_Template_16x9.potx" id="{05790B7F-9C8A-4494-AA7C-1F0E14ABDB8A}" vid="{5189F93C-271B-4C72-BA44-3870AC796CE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3D5A1351-83CF-45BD-AB30-2C1F7AE191BE">Final</Status>
    <Content_x0020_Type xmlns="3D5A1351-83CF-45BD-AB30-2C1F7AE191BE">Slide Presentation</Content_x0020_Type>
    <Module xmlns="3D5A1351-83CF-45BD-AB30-2C1F7AE191BE">1</Modul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AE468DA37CF8947B8096BD772FC41E8" ma:contentTypeVersion="" ma:contentTypeDescription="Create a new document." ma:contentTypeScope="" ma:versionID="954d86a6fc3cd1cb44b28cfacb5c41ef">
  <xsd:schema xmlns:xsd="http://www.w3.org/2001/XMLSchema" xmlns:xs="http://www.w3.org/2001/XMLSchema" xmlns:p="http://schemas.microsoft.com/office/2006/metadata/properties" xmlns:ns2="3D5A1351-83CF-45BD-AB30-2C1F7AE191BE" targetNamespace="http://schemas.microsoft.com/office/2006/metadata/properties" ma:root="true" ma:fieldsID="629d69f6531b7cace63b5ff27c477896" ns2:_="">
    <xsd:import namespace="3D5A1351-83CF-45BD-AB30-2C1F7AE191BE"/>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5A1351-83CF-45BD-AB30-2C1F7AE191BE"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Slide Presentation"/>
          <xsd:enumeration value="Video"/>
        </xsd:restriction>
      </xsd:simpleType>
    </xsd:element>
    <xsd:element name="Module" ma:index="9" nillable="true" ma:displayName="Module" ma:decimals="0" ma:internalName="Module">
      <xsd:simpleType>
        <xsd:restriction base="dms:Number">
          <xsd:maxInclusive value="2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B2F97D-0457-4986-9734-D03EB073C5EA}">
  <ds:schemaRefs>
    <ds:schemaRef ds:uri="http://schemas.openxmlformats.org/package/2006/metadata/core-properties"/>
    <ds:schemaRef ds:uri="http://schemas.microsoft.com/office/2006/metadata/properties"/>
    <ds:schemaRef ds:uri="http://www.w3.org/XML/1998/namespace"/>
    <ds:schemaRef ds:uri="3D5A1351-83CF-45BD-AB30-2C1F7AE191BE"/>
    <ds:schemaRef ds:uri="http://purl.org/dc/dcmitype/"/>
    <ds:schemaRef ds:uri="http://schemas.microsoft.com/office/2006/documentManagement/types"/>
    <ds:schemaRef ds:uri="http://purl.org/dc/elements/1.1/"/>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DE259DE6-3E5B-4E33-BF93-11A152954D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5A1351-83CF-45BD-AB30-2C1F7AE191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19305</TotalTime>
  <Words>651</Words>
  <Application>Microsoft Office PowerPoint</Application>
  <PresentationFormat>Custom</PresentationFormat>
  <Paragraphs>145</Paragraphs>
  <Slides>24</Slides>
  <Notes>24</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24</vt:i4>
      </vt:variant>
    </vt:vector>
  </HeadingPairs>
  <TitlesOfParts>
    <vt:vector size="35" baseType="lpstr">
      <vt:lpstr>メイリオ</vt:lpstr>
      <vt:lpstr>Arial</vt:lpstr>
      <vt:lpstr>Consolas</vt:lpstr>
      <vt:lpstr>Segoe Semibold</vt:lpstr>
      <vt:lpstr>Segoe UI</vt:lpstr>
      <vt:lpstr>Segoe UI Light</vt:lpstr>
      <vt:lpstr>Wingdings</vt:lpstr>
      <vt:lpstr>MS1444_Windows Azure Template 16x9_r08a</vt:lpstr>
      <vt:lpstr>White with Consolas font for code slides</vt:lpstr>
      <vt:lpstr>5-30404_TR16_BO_CT_Template_16x9</vt:lpstr>
      <vt:lpstr>4_5-30404_TR16_BO_CT_Template_16x9</vt:lpstr>
      <vt:lpstr>Terraform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Artitudes 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dc:title>
  <dc:subject>Windows Azure</dc:subject>
  <dc:creator>ahmed.alsayed@readify.net</dc:creator>
  <cp:lastModifiedBy>Ahmed ElSayed</cp:lastModifiedBy>
  <cp:revision>664</cp:revision>
  <cp:lastPrinted>2011-12-06T05:57:58Z</cp:lastPrinted>
  <dcterms:created xsi:type="dcterms:W3CDTF">2011-03-29T16:07:22Z</dcterms:created>
  <dcterms:modified xsi:type="dcterms:W3CDTF">2019-02-13T02:24:19Z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0x0101009AE468DA37CF8947B8096BD772FC41E8</vt:lpwstr>
  </property>
  <property fmtid="{D5CDD505-2E9C-101B-9397-08002B2CF9AE}" pid="3" name="IsMyDocuments">
    <vt:bool>true</vt:bool>
  </property>
</Properties>
</file>