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29"/>
  </p:notesMasterIdLst>
  <p:handoutMasterIdLst>
    <p:handoutMasterId r:id="rId30"/>
  </p:handoutMasterIdLst>
  <p:sldIdLst>
    <p:sldId id="330" r:id="rId8"/>
    <p:sldId id="509" r:id="rId9"/>
    <p:sldId id="766" r:id="rId10"/>
    <p:sldId id="769" r:id="rId11"/>
    <p:sldId id="770" r:id="rId12"/>
    <p:sldId id="771" r:id="rId13"/>
    <p:sldId id="772" r:id="rId14"/>
    <p:sldId id="773" r:id="rId15"/>
    <p:sldId id="774" r:id="rId16"/>
    <p:sldId id="775" r:id="rId17"/>
    <p:sldId id="777" r:id="rId18"/>
    <p:sldId id="778" r:id="rId19"/>
    <p:sldId id="779" r:id="rId20"/>
    <p:sldId id="776" r:id="rId21"/>
    <p:sldId id="780" r:id="rId22"/>
    <p:sldId id="781" r:id="rId23"/>
    <p:sldId id="782" r:id="rId24"/>
    <p:sldId id="783" r:id="rId25"/>
    <p:sldId id="784" r:id="rId26"/>
    <p:sldId id="785" r:id="rId27"/>
    <p:sldId id="786" r:id="rId28"/>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509"/>
            <p14:sldId id="766"/>
            <p14:sldId id="769"/>
            <p14:sldId id="770"/>
            <p14:sldId id="771"/>
            <p14:sldId id="772"/>
            <p14:sldId id="773"/>
            <p14:sldId id="774"/>
            <p14:sldId id="775"/>
            <p14:sldId id="777"/>
            <p14:sldId id="778"/>
            <p14:sldId id="779"/>
            <p14:sldId id="776"/>
            <p14:sldId id="780"/>
            <p14:sldId id="781"/>
            <p14:sldId id="782"/>
            <p14:sldId id="783"/>
            <p14:sldId id="784"/>
            <p14:sldId id="785"/>
            <p14:sldId id="786"/>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42622-E38E-47CE-BDE0-0390F444DF04}" v="29" dt="2019-01-31T23:12:51.164"/>
  </p1510:revLst>
</p1510:revInfo>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86521" autoAdjust="0"/>
  </p:normalViewPr>
  <p:slideViewPr>
    <p:cSldViewPr snapToGrid="0">
      <p:cViewPr varScale="1">
        <p:scale>
          <a:sx n="86" d="100"/>
          <a:sy n="86" d="100"/>
        </p:scale>
        <p:origin x="237" y="3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2/4/2019</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2/4/2019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40636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6045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04206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https://learn.hashicorp.com/terraform/getting-started/variables.html</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2868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424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65978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0957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49599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01066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70762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648826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Show them a demo</a:t>
            </a:r>
          </a:p>
          <a:p>
            <a:pPr marL="285750" indent="-285750">
              <a:buFontTx/>
              <a:buChar char="-"/>
            </a:pPr>
            <a:r>
              <a:rPr lang="en-US" dirty="0"/>
              <a:t>Show how can you read from var</a:t>
            </a:r>
          </a:p>
          <a:p>
            <a:pPr marL="285750" indent="-285750">
              <a:buFontTx/>
              <a:buChar char="-"/>
            </a:pPr>
            <a:r>
              <a:rPr lang="en-US" dirty="0"/>
              <a:t>Show how can you associate to another resource.</a:t>
            </a:r>
          </a:p>
          <a:p>
            <a:pPr marL="285750" indent="-285750">
              <a:buFontTx/>
              <a:buChar char="-"/>
            </a:pPr>
            <a:r>
              <a:rPr lang="en-US" dirty="0"/>
              <a:t>Show them how to google any resource type</a:t>
            </a:r>
          </a:p>
          <a:p>
            <a:pPr marL="285750" indent="-285750">
              <a:buFontTx/>
              <a:buChar char="-"/>
            </a:pPr>
            <a:endParaRPr lang="en-US" dirty="0"/>
          </a:p>
          <a:p>
            <a:pPr marL="285750" indent="-285750">
              <a:buFontTx/>
              <a:buChar char="-"/>
            </a:pPr>
            <a:r>
              <a:rPr lang="en-US" dirty="0"/>
              <a:t>Talk about VS code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27181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03406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42061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4190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68016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05207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20568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302347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347838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4459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8800" cap="all" dirty="0"/>
              <a:t>Terraform</a:t>
            </a:r>
            <a:endParaRPr lang="en-US" sz="7200" cap="all" dirty="0"/>
          </a:p>
        </p:txBody>
      </p:sp>
      <p:sp>
        <p:nvSpPr>
          <p:cNvPr id="2" name="Text Placeholder 1"/>
          <p:cNvSpPr>
            <a:spLocks noGrp="1"/>
          </p:cNvSpPr>
          <p:nvPr>
            <p:ph type="body" sz="quarter" idx="11"/>
          </p:nvPr>
        </p:nvSpPr>
        <p:spPr>
          <a:xfrm>
            <a:off x="745231" y="4583030"/>
            <a:ext cx="9702828" cy="775597"/>
          </a:xfrm>
        </p:spPr>
        <p:txBody>
          <a:bodyPr/>
          <a:lstStyle/>
          <a:p>
            <a:r>
              <a:rPr lang="en-GB" sz="2800" cap="all" dirty="0"/>
              <a:t>Build,  Combine,  and  Launch  Infrastructure</a:t>
            </a:r>
            <a:endParaRPr lang="en-US" sz="2000" dirty="0">
              <a:solidFill>
                <a:schemeClr val="accent6">
                  <a:lumMod val="40000"/>
                  <a:lumOff val="60000"/>
                  <a:alpha val="98000"/>
                </a:schemeClr>
              </a:solidFill>
            </a:endParaRPr>
          </a:p>
        </p:txBody>
      </p:sp>
      <p:pic>
        <p:nvPicPr>
          <p:cNvPr id="5" name="Picture 4">
            <a:extLst>
              <a:ext uri="{FF2B5EF4-FFF2-40B4-BE49-F238E27FC236}">
                <a16:creationId xmlns:a16="http://schemas.microsoft.com/office/drawing/2014/main" id="{220FFB3C-872D-44E0-A122-3819B3B2E9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3298" y="2415080"/>
            <a:ext cx="2023101" cy="202310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marL="2645" algn="ctr" defTabSz="761566">
              <a:lnSpc>
                <a:spcPct val="120000"/>
              </a:lnSpc>
              <a:spcBef>
                <a:spcPts val="0"/>
              </a:spcBef>
              <a:spcAft>
                <a:spcPts val="750"/>
              </a:spcAft>
            </a:pPr>
            <a:r>
              <a:rPr lang="en-US" spc="-83" dirty="0"/>
              <a:t>Terraform main files</a:t>
            </a:r>
          </a:p>
        </p:txBody>
      </p:sp>
    </p:spTree>
    <p:extLst>
      <p:ext uri="{BB962C8B-B14F-4D97-AF65-F5344CB8AC3E}">
        <p14:creationId xmlns:p14="http://schemas.microsoft.com/office/powerpoint/2010/main" val="387665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Main file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fontScale="92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Contains your resources definition</a:t>
            </a:r>
          </a:p>
          <a:p>
            <a:pPr marL="2645" defTabSz="761566">
              <a:lnSpc>
                <a:spcPct val="200000"/>
              </a:lnSpc>
              <a:spcBef>
                <a:spcPts val="0"/>
              </a:spcBef>
              <a:spcAft>
                <a:spcPts val="750"/>
              </a:spcAft>
            </a:pPr>
            <a:r>
              <a:rPr lang="en-US" sz="3599" spc="-83" dirty="0">
                <a:latin typeface="Segoe UI Light" pitchFamily="34" charset="0"/>
              </a:rPr>
              <a:t>Not mandatory to be a single file (as many files as you like)</a:t>
            </a:r>
          </a:p>
          <a:p>
            <a:pPr marL="2645" defTabSz="761566">
              <a:lnSpc>
                <a:spcPct val="200000"/>
              </a:lnSpc>
              <a:spcBef>
                <a:spcPts val="0"/>
              </a:spcBef>
              <a:spcAft>
                <a:spcPts val="750"/>
              </a:spcAft>
            </a:pPr>
            <a:r>
              <a:rPr lang="en-US" sz="3599" spc="-83" dirty="0">
                <a:latin typeface="Segoe UI Light" pitchFamily="34" charset="0"/>
              </a:rPr>
              <a:t>Each resource has a set of defined params</a:t>
            </a:r>
          </a:p>
          <a:p>
            <a:pPr marL="2645" defTabSz="761566">
              <a:lnSpc>
                <a:spcPct val="200000"/>
              </a:lnSpc>
              <a:spcBef>
                <a:spcPts val="0"/>
              </a:spcBef>
              <a:spcAft>
                <a:spcPts val="750"/>
              </a:spcAft>
            </a:pPr>
            <a:r>
              <a:rPr lang="en-US" sz="3599" spc="-83" dirty="0">
                <a:latin typeface="Segoe UI Light" pitchFamily="34" charset="0"/>
              </a:rPr>
              <a:t>Can read variables from variables files</a:t>
            </a:r>
          </a:p>
          <a:p>
            <a:pPr marL="2645" defTabSz="761566">
              <a:lnSpc>
                <a:spcPct val="200000"/>
              </a:lnSpc>
              <a:spcBef>
                <a:spcPts val="0"/>
              </a:spcBef>
              <a:spcAft>
                <a:spcPts val="750"/>
              </a:spcAft>
            </a:pPr>
            <a:r>
              <a:rPr lang="en-US" sz="3599" spc="-83" dirty="0">
                <a:latin typeface="Segoe UI Light" pitchFamily="34" charset="0"/>
              </a:rPr>
              <a:t>Can easily associate to other defined resources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60891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Variables file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432482"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Declare the variables with default values</a:t>
            </a:r>
          </a:p>
          <a:p>
            <a:pPr marL="2645" defTabSz="761566">
              <a:lnSpc>
                <a:spcPct val="200000"/>
              </a:lnSpc>
              <a:spcBef>
                <a:spcPts val="0"/>
              </a:spcBef>
              <a:spcAft>
                <a:spcPts val="750"/>
              </a:spcAft>
            </a:pPr>
            <a:r>
              <a:rPr lang="en-US" sz="3599" spc="-83" dirty="0">
                <a:latin typeface="Segoe UI Light" pitchFamily="34" charset="0"/>
              </a:rPr>
              <a:t>Can be overridden by </a:t>
            </a:r>
            <a:r>
              <a:rPr lang="en-US" sz="3599" spc="-83" dirty="0" err="1">
                <a:latin typeface="Segoe UI Light" pitchFamily="34" charset="0"/>
              </a:rPr>
              <a:t>tfvars</a:t>
            </a:r>
            <a:r>
              <a:rPr lang="en-US" sz="3599" spc="-83" dirty="0">
                <a:latin typeface="Segoe UI Light" pitchFamily="34" charset="0"/>
              </a:rPr>
              <a:t> files (for each environment)</a:t>
            </a:r>
          </a:p>
          <a:p>
            <a:pPr marL="2645" defTabSz="761566">
              <a:lnSpc>
                <a:spcPct val="200000"/>
              </a:lnSpc>
              <a:spcBef>
                <a:spcPts val="0"/>
              </a:spcBef>
              <a:spcAft>
                <a:spcPts val="750"/>
              </a:spcAft>
            </a:pPr>
            <a:r>
              <a:rPr lang="en-US" sz="3599" spc="-83" dirty="0">
                <a:latin typeface="Segoe UI Light" pitchFamily="34" charset="0"/>
              </a:rPr>
              <a:t>Contains the information about the backend and provider</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14571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Variables types</a:t>
            </a:r>
          </a:p>
        </p:txBody>
      </p:sp>
      <p:pic>
        <p:nvPicPr>
          <p:cNvPr id="2" name="Picture 1">
            <a:extLst>
              <a:ext uri="{FF2B5EF4-FFF2-40B4-BE49-F238E27FC236}">
                <a16:creationId xmlns:a16="http://schemas.microsoft.com/office/drawing/2014/main" id="{7F3CBD67-2B29-463D-8DB3-7CC19C45C184}"/>
              </a:ext>
            </a:extLst>
          </p:cNvPr>
          <p:cNvPicPr>
            <a:picLocks noChangeAspect="1"/>
          </p:cNvPicPr>
          <p:nvPr/>
        </p:nvPicPr>
        <p:blipFill>
          <a:blip r:embed="rId3"/>
          <a:stretch>
            <a:fillRect/>
          </a:stretch>
        </p:blipFill>
        <p:spPr>
          <a:xfrm>
            <a:off x="519112" y="1500724"/>
            <a:ext cx="5124562" cy="5146587"/>
          </a:xfrm>
          <a:prstGeom prst="rect">
            <a:avLst/>
          </a:prstGeom>
        </p:spPr>
      </p:pic>
      <p:sp>
        <p:nvSpPr>
          <p:cNvPr id="3" name="TextBox 2">
            <a:extLst>
              <a:ext uri="{FF2B5EF4-FFF2-40B4-BE49-F238E27FC236}">
                <a16:creationId xmlns:a16="http://schemas.microsoft.com/office/drawing/2014/main" id="{1A85F37F-C564-4CB2-AFA0-63DEF51537D7}"/>
              </a:ext>
            </a:extLst>
          </p:cNvPr>
          <p:cNvSpPr txBox="1"/>
          <p:nvPr/>
        </p:nvSpPr>
        <p:spPr>
          <a:xfrm>
            <a:off x="6999669" y="1730413"/>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Normal</a:t>
            </a:r>
          </a:p>
        </p:txBody>
      </p:sp>
      <p:sp>
        <p:nvSpPr>
          <p:cNvPr id="6" name="TextBox 5">
            <a:extLst>
              <a:ext uri="{FF2B5EF4-FFF2-40B4-BE49-F238E27FC236}">
                <a16:creationId xmlns:a16="http://schemas.microsoft.com/office/drawing/2014/main" id="{B518808D-D65A-46B8-BB17-B0B885DDB969}"/>
              </a:ext>
            </a:extLst>
          </p:cNvPr>
          <p:cNvSpPr txBox="1"/>
          <p:nvPr/>
        </p:nvSpPr>
        <p:spPr>
          <a:xfrm>
            <a:off x="6999669" y="3572864"/>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Map</a:t>
            </a:r>
          </a:p>
        </p:txBody>
      </p:sp>
      <p:sp>
        <p:nvSpPr>
          <p:cNvPr id="7" name="TextBox 6">
            <a:extLst>
              <a:ext uri="{FF2B5EF4-FFF2-40B4-BE49-F238E27FC236}">
                <a16:creationId xmlns:a16="http://schemas.microsoft.com/office/drawing/2014/main" id="{FE84BCB5-3F13-43B4-AE51-B6559D140934}"/>
              </a:ext>
            </a:extLst>
          </p:cNvPr>
          <p:cNvSpPr txBox="1"/>
          <p:nvPr/>
        </p:nvSpPr>
        <p:spPr>
          <a:xfrm>
            <a:off x="6924306" y="5759354"/>
            <a:ext cx="2453425" cy="443198"/>
          </a:xfrm>
          <a:prstGeom prst="rect">
            <a:avLst/>
          </a:prstGeom>
          <a:noFill/>
        </p:spPr>
        <p:txBody>
          <a:bodyPr wrap="square" lIns="0" tIns="0" rIns="0" bIns="0" rtlCol="0">
            <a:spAutoFit/>
          </a:bodyPr>
          <a:lstStyle/>
          <a:p>
            <a:pPr>
              <a:lnSpc>
                <a:spcPct val="90000"/>
              </a:lnSpc>
              <a:spcBef>
                <a:spcPct val="20000"/>
              </a:spcBef>
              <a:buSzPct val="80000"/>
            </a:pPr>
            <a:r>
              <a:rPr lang="en-AU" sz="3200" dirty="0">
                <a:solidFill>
                  <a:schemeClr val="bg1"/>
                </a:solidFill>
              </a:rPr>
              <a:t>Array</a:t>
            </a:r>
          </a:p>
        </p:txBody>
      </p:sp>
    </p:spTree>
    <p:extLst>
      <p:ext uri="{BB962C8B-B14F-4D97-AF65-F5344CB8AC3E}">
        <p14:creationId xmlns:p14="http://schemas.microsoft.com/office/powerpoint/2010/main" val="385777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Main Commands</a:t>
            </a:r>
          </a:p>
        </p:txBody>
      </p:sp>
    </p:spTree>
    <p:extLst>
      <p:ext uri="{BB962C8B-B14F-4D97-AF65-F5344CB8AC3E}">
        <p14:creationId xmlns:p14="http://schemas.microsoft.com/office/powerpoint/2010/main" val="132017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a:t>
            </a:r>
            <a:r>
              <a:rPr lang="en-US" dirty="0" err="1">
                <a:solidFill>
                  <a:schemeClr val="bg1"/>
                </a:solidFill>
              </a:rPr>
              <a:t>init</a:t>
            </a:r>
            <a:endParaRPr lang="en-US" dirty="0">
              <a:solidFill>
                <a:schemeClr val="bg1"/>
              </a:solidFill>
            </a:endParaRP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fontScale="77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Very first command you need to run</a:t>
            </a:r>
          </a:p>
          <a:p>
            <a:pPr marL="2645" defTabSz="761566">
              <a:lnSpc>
                <a:spcPct val="200000"/>
              </a:lnSpc>
              <a:spcBef>
                <a:spcPts val="0"/>
              </a:spcBef>
              <a:spcAft>
                <a:spcPts val="750"/>
              </a:spcAft>
            </a:pPr>
            <a:r>
              <a:rPr lang="en-GB" sz="3599" spc="-83" dirty="0">
                <a:latin typeface="Segoe UI Light" pitchFamily="34" charset="0"/>
              </a:rPr>
              <a:t>Initialize a working directory containing Terraform configuration files</a:t>
            </a:r>
          </a:p>
          <a:p>
            <a:pPr marL="2645" defTabSz="761566">
              <a:lnSpc>
                <a:spcPct val="200000"/>
              </a:lnSpc>
              <a:spcBef>
                <a:spcPts val="0"/>
              </a:spcBef>
              <a:spcAft>
                <a:spcPts val="750"/>
              </a:spcAft>
            </a:pPr>
            <a:r>
              <a:rPr lang="en-GB" sz="3599" spc="-83" dirty="0">
                <a:latin typeface="Segoe UI Light" pitchFamily="34" charset="0"/>
              </a:rPr>
              <a:t>Detects your provider from your code</a:t>
            </a:r>
          </a:p>
          <a:p>
            <a:pPr marL="2645" defTabSz="761566">
              <a:lnSpc>
                <a:spcPct val="200000"/>
              </a:lnSpc>
              <a:spcBef>
                <a:spcPts val="0"/>
              </a:spcBef>
              <a:spcAft>
                <a:spcPts val="750"/>
              </a:spcAft>
            </a:pPr>
            <a:r>
              <a:rPr lang="en-GB" sz="3599" spc="-83" dirty="0">
                <a:latin typeface="Segoe UI Light" pitchFamily="34" charset="0"/>
              </a:rPr>
              <a:t>Downloads a .terraform folder containing provider modules.</a:t>
            </a:r>
          </a:p>
          <a:p>
            <a:pPr marL="2645" defTabSz="761566">
              <a:lnSpc>
                <a:spcPct val="200000"/>
              </a:lnSpc>
              <a:spcBef>
                <a:spcPts val="0"/>
              </a:spcBef>
              <a:spcAft>
                <a:spcPts val="750"/>
              </a:spcAft>
            </a:pPr>
            <a:r>
              <a:rPr lang="en-US" sz="3599" spc="-83" dirty="0">
                <a:latin typeface="Segoe UI Light" pitchFamily="34" charset="0"/>
              </a:rPr>
              <a:t>Safe to run 100 times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7606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validate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Validates the syntax of the terraform files</a:t>
            </a:r>
          </a:p>
          <a:p>
            <a:pPr marL="2645" defTabSz="761566">
              <a:lnSpc>
                <a:spcPct val="200000"/>
              </a:lnSpc>
              <a:spcBef>
                <a:spcPts val="0"/>
              </a:spcBef>
              <a:spcAft>
                <a:spcPts val="750"/>
              </a:spcAft>
            </a:pPr>
            <a:r>
              <a:rPr lang="en-GB" sz="3599" spc="-83" dirty="0">
                <a:latin typeface="Segoe UI Light" pitchFamily="34" charset="0"/>
              </a:rPr>
              <a:t>Will only return an output if you have syntax issues</a:t>
            </a:r>
          </a:p>
          <a:p>
            <a:pPr marL="2645" defTabSz="761566">
              <a:lnSpc>
                <a:spcPct val="200000"/>
              </a:lnSpc>
              <a:spcBef>
                <a:spcPts val="0"/>
              </a:spcBef>
              <a:spcAft>
                <a:spcPts val="750"/>
              </a:spcAft>
            </a:pPr>
            <a:r>
              <a:rPr lang="en-GB" sz="3599" spc="-83" dirty="0">
                <a:latin typeface="Segoe UI Light" pitchFamily="34" charset="0"/>
              </a:rPr>
              <a:t>Doesn’t check formatting</a:t>
            </a:r>
          </a:p>
        </p:txBody>
      </p:sp>
    </p:spTree>
    <p:extLst>
      <p:ext uri="{BB962C8B-B14F-4D97-AF65-F5344CB8AC3E}">
        <p14:creationId xmlns:p14="http://schemas.microsoft.com/office/powerpoint/2010/main" val="120283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plan</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fontScale="92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Creates an execution plan</a:t>
            </a:r>
          </a:p>
          <a:p>
            <a:pPr marL="2645" defTabSz="761566">
              <a:lnSpc>
                <a:spcPct val="200000"/>
              </a:lnSpc>
              <a:spcBef>
                <a:spcPts val="0"/>
              </a:spcBef>
              <a:spcAft>
                <a:spcPts val="750"/>
              </a:spcAft>
            </a:pPr>
            <a:r>
              <a:rPr lang="en-GB" sz="3599" spc="-83" dirty="0">
                <a:latin typeface="Segoe UI Light" pitchFamily="34" charset="0"/>
              </a:rPr>
              <a:t>Makes a diff between what you have in your code and the </a:t>
            </a:r>
            <a:r>
              <a:rPr lang="en-GB" sz="3599" spc="-83" dirty="0" err="1">
                <a:latin typeface="Segoe UI Light" pitchFamily="34" charset="0"/>
              </a:rPr>
              <a:t>tfstate</a:t>
            </a:r>
            <a:r>
              <a:rPr lang="en-GB" sz="3599" spc="-83" dirty="0">
                <a:latin typeface="Segoe UI Light" pitchFamily="34" charset="0"/>
              </a:rPr>
              <a:t> file.</a:t>
            </a:r>
          </a:p>
          <a:p>
            <a:pPr marL="2645" defTabSz="761566">
              <a:lnSpc>
                <a:spcPct val="200000"/>
              </a:lnSpc>
              <a:spcBef>
                <a:spcPts val="0"/>
              </a:spcBef>
              <a:spcAft>
                <a:spcPts val="750"/>
              </a:spcAft>
            </a:pPr>
            <a:r>
              <a:rPr lang="en-GB" sz="3599" spc="-83" dirty="0">
                <a:latin typeface="Segoe UI Light" pitchFamily="34" charset="0"/>
              </a:rPr>
              <a:t>Accepts parameters if you want to override variables’ values</a:t>
            </a:r>
          </a:p>
          <a:p>
            <a:pPr marL="2645" defTabSz="761566">
              <a:lnSpc>
                <a:spcPct val="200000"/>
              </a:lnSpc>
              <a:spcBef>
                <a:spcPts val="0"/>
              </a:spcBef>
              <a:spcAft>
                <a:spcPts val="750"/>
              </a:spcAft>
            </a:pPr>
            <a:r>
              <a:rPr lang="en-GB" sz="3599" spc="-83" dirty="0">
                <a:latin typeface="Segoe UI Light" pitchFamily="34" charset="0"/>
              </a:rPr>
              <a:t>Safe to run many times.</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334172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Terraform apply</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fontScale="925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GB" sz="3599" spc="-83" dirty="0">
                <a:latin typeface="Segoe UI Light" pitchFamily="34" charset="0"/>
              </a:rPr>
              <a:t>Executes the plan that you got when you ran “terraform plan”</a:t>
            </a:r>
          </a:p>
          <a:p>
            <a:pPr marL="2645" defTabSz="761566">
              <a:lnSpc>
                <a:spcPct val="200000"/>
              </a:lnSpc>
              <a:spcBef>
                <a:spcPts val="0"/>
              </a:spcBef>
              <a:spcAft>
                <a:spcPts val="750"/>
              </a:spcAft>
            </a:pPr>
            <a:r>
              <a:rPr lang="en-GB" sz="3599" spc="-83" dirty="0">
                <a:latin typeface="Segoe UI Light" pitchFamily="34" charset="0"/>
              </a:rPr>
              <a:t>Applies the changes required to reach the desired state of the configuration.</a:t>
            </a:r>
          </a:p>
          <a:p>
            <a:pPr marL="2645" defTabSz="761566">
              <a:lnSpc>
                <a:spcPct val="200000"/>
              </a:lnSpc>
              <a:spcBef>
                <a:spcPts val="0"/>
              </a:spcBef>
              <a:spcAft>
                <a:spcPts val="750"/>
              </a:spcAft>
            </a:pPr>
            <a:r>
              <a:rPr lang="en-GB" sz="3599" spc="-83" dirty="0">
                <a:latin typeface="Segoe UI Light" pitchFamily="34" charset="0"/>
              </a:rPr>
              <a:t>Accepts parameters if you want to override variables’ values</a:t>
            </a:r>
          </a:p>
          <a:p>
            <a:pPr marL="2645" defTabSz="761566">
              <a:spcBef>
                <a:spcPts val="0"/>
              </a:spcBef>
              <a:spcAft>
                <a:spcPts val="750"/>
              </a:spcAft>
            </a:pPr>
            <a:r>
              <a:rPr lang="en-US" sz="3599" spc="-83" dirty="0">
                <a:latin typeface="Segoe UI Light" pitchFamily="34" charset="0"/>
              </a:rPr>
              <a:t>Updates the tfstate file</a:t>
            </a:r>
          </a:p>
        </p:txBody>
      </p:sp>
    </p:spTree>
    <p:extLst>
      <p:ext uri="{BB962C8B-B14F-4D97-AF65-F5344CB8AC3E}">
        <p14:creationId xmlns:p14="http://schemas.microsoft.com/office/powerpoint/2010/main" val="18257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Modules</a:t>
            </a:r>
          </a:p>
        </p:txBody>
      </p:sp>
    </p:spTree>
    <p:extLst>
      <p:ext uri="{BB962C8B-B14F-4D97-AF65-F5344CB8AC3E}">
        <p14:creationId xmlns:p14="http://schemas.microsoft.com/office/powerpoint/2010/main" val="10509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Agenda</a:t>
            </a:r>
          </a:p>
        </p:txBody>
      </p:sp>
      <p:sp>
        <p:nvSpPr>
          <p:cNvPr id="10" name="Content Placeholder 4">
            <a:extLst>
              <a:ext uri="{FF2B5EF4-FFF2-40B4-BE49-F238E27FC236}">
                <a16:creationId xmlns:a16="http://schemas.microsoft.com/office/drawing/2014/main" id="{CBB24671-40A0-4F2D-8729-674D4823D6DB}"/>
              </a:ext>
            </a:extLst>
          </p:cNvPr>
          <p:cNvSpPr txBox="1">
            <a:spLocks/>
          </p:cNvSpPr>
          <p:nvPr/>
        </p:nvSpPr>
        <p:spPr>
          <a:xfrm>
            <a:off x="519112" y="1472123"/>
            <a:ext cx="11633056" cy="5463150"/>
          </a:xfrm>
          <a:prstGeom prst="rect">
            <a:avLst/>
          </a:prstGeom>
        </p:spPr>
        <p:txBody>
          <a:bodyPr>
            <a:normAutofit fontScale="77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20000"/>
              </a:lnSpc>
              <a:spcBef>
                <a:spcPts val="0"/>
              </a:spcBef>
              <a:spcAft>
                <a:spcPts val="750"/>
              </a:spcAft>
            </a:pPr>
            <a:r>
              <a:rPr lang="en-US" sz="3599" spc="-83" dirty="0">
                <a:latin typeface="Segoe UI Light" pitchFamily="34" charset="0"/>
              </a:rPr>
              <a:t>What is Terraform?</a:t>
            </a:r>
          </a:p>
          <a:p>
            <a:pPr marL="2645" defTabSz="761566">
              <a:lnSpc>
                <a:spcPct val="120000"/>
              </a:lnSpc>
              <a:spcBef>
                <a:spcPts val="0"/>
              </a:spcBef>
              <a:spcAft>
                <a:spcPts val="750"/>
              </a:spcAft>
            </a:pPr>
            <a:r>
              <a:rPr lang="en-US" sz="3599" spc="-83" dirty="0">
                <a:latin typeface="Segoe UI Light" pitchFamily="34" charset="0"/>
              </a:rPr>
              <a:t>Why Terraform?</a:t>
            </a:r>
          </a:p>
          <a:p>
            <a:pPr marL="2645" defTabSz="761566">
              <a:lnSpc>
                <a:spcPct val="120000"/>
              </a:lnSpc>
              <a:spcBef>
                <a:spcPts val="0"/>
              </a:spcBef>
              <a:spcAft>
                <a:spcPts val="750"/>
              </a:spcAft>
            </a:pPr>
            <a:r>
              <a:rPr lang="en-US" sz="3599" spc="-83" dirty="0">
                <a:latin typeface="Segoe UI Light" pitchFamily="34" charset="0"/>
              </a:rPr>
              <a:t>How to install?</a:t>
            </a:r>
          </a:p>
          <a:p>
            <a:pPr marL="2645" defTabSz="761566">
              <a:lnSpc>
                <a:spcPct val="120000"/>
              </a:lnSpc>
              <a:spcBef>
                <a:spcPts val="0"/>
              </a:spcBef>
              <a:spcAft>
                <a:spcPts val="750"/>
              </a:spcAft>
            </a:pPr>
            <a:r>
              <a:rPr lang="en-US" sz="3599" spc="-83" dirty="0">
                <a:latin typeface="Segoe UI Light" pitchFamily="34" charset="0"/>
              </a:rPr>
              <a:t>State file</a:t>
            </a:r>
          </a:p>
          <a:p>
            <a:pPr marL="2645" defTabSz="761566">
              <a:lnSpc>
                <a:spcPct val="120000"/>
              </a:lnSpc>
              <a:spcBef>
                <a:spcPts val="0"/>
              </a:spcBef>
              <a:spcAft>
                <a:spcPts val="750"/>
              </a:spcAft>
            </a:pPr>
            <a:r>
              <a:rPr lang="en-US" sz="3599" spc="-83" dirty="0">
                <a:latin typeface="Segoe UI Light" pitchFamily="34" charset="0"/>
              </a:rPr>
              <a:t>Terraform main files</a:t>
            </a:r>
          </a:p>
          <a:p>
            <a:pPr marL="2645" defTabSz="761566">
              <a:lnSpc>
                <a:spcPct val="120000"/>
              </a:lnSpc>
              <a:spcBef>
                <a:spcPts val="0"/>
              </a:spcBef>
              <a:spcAft>
                <a:spcPts val="750"/>
              </a:spcAft>
            </a:pPr>
            <a:r>
              <a:rPr lang="en-US" sz="3599" spc="-83" dirty="0">
                <a:latin typeface="Segoe UI Light" pitchFamily="34" charset="0"/>
              </a:rPr>
              <a:t>Main commands</a:t>
            </a:r>
          </a:p>
          <a:p>
            <a:pPr marL="2645" defTabSz="761566">
              <a:lnSpc>
                <a:spcPct val="120000"/>
              </a:lnSpc>
              <a:spcBef>
                <a:spcPts val="0"/>
              </a:spcBef>
              <a:spcAft>
                <a:spcPts val="750"/>
              </a:spcAft>
            </a:pPr>
            <a:r>
              <a:rPr lang="en-US" sz="3599" spc="-83" dirty="0">
                <a:latin typeface="Segoe UI Light" pitchFamily="34" charset="0"/>
              </a:rPr>
              <a:t>Modules</a:t>
            </a:r>
          </a:p>
          <a:p>
            <a:pPr marL="2645" defTabSz="761566">
              <a:lnSpc>
                <a:spcPct val="120000"/>
              </a:lnSpc>
              <a:spcBef>
                <a:spcPts val="0"/>
              </a:spcBef>
              <a:spcAft>
                <a:spcPts val="750"/>
              </a:spcAft>
            </a:pPr>
            <a:r>
              <a:rPr lang="en-US" sz="3599" spc="-83" dirty="0">
                <a:latin typeface="Segoe UI Light" pitchFamily="34" charset="0"/>
              </a:rPr>
              <a:t>Azure DevOps integration</a:t>
            </a:r>
          </a:p>
          <a:p>
            <a:pPr marL="2645" defTabSz="761566">
              <a:lnSpc>
                <a:spcPct val="120000"/>
              </a:lnSpc>
              <a:spcBef>
                <a:spcPts val="0"/>
              </a:spcBef>
              <a:spcAft>
                <a:spcPts val="750"/>
              </a:spcAft>
            </a:pPr>
            <a:r>
              <a:rPr lang="en-US" sz="3599" spc="-83" dirty="0">
                <a:latin typeface="Segoe UI Light" pitchFamily="34" charset="0"/>
              </a:rPr>
              <a:t>WooliesX practices</a:t>
            </a:r>
          </a:p>
          <a:p>
            <a:pPr marL="2645" defTabSz="761566">
              <a:lnSpc>
                <a:spcPct val="120000"/>
              </a:lnSpc>
              <a:spcBef>
                <a:spcPts val="0"/>
              </a:spcBef>
              <a:spcAft>
                <a:spcPts val="750"/>
              </a:spcAft>
            </a:pPr>
            <a:r>
              <a:rPr lang="en-US" sz="3599" spc="-83" dirty="0">
                <a:latin typeface="Segoe UI Light" pitchFamily="34" charset="0"/>
              </a:rPr>
              <a:t>Q&amp;A</a:t>
            </a: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Modules</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GB" sz="3599" spc="-83" dirty="0">
                <a:latin typeface="Segoe UI Light" pitchFamily="34" charset="0"/>
              </a:rPr>
              <a:t>Logical separation of your infrastructure</a:t>
            </a:r>
          </a:p>
          <a:p>
            <a:pPr marL="2645" defTabSz="761566">
              <a:lnSpc>
                <a:spcPct val="150000"/>
              </a:lnSpc>
              <a:spcBef>
                <a:spcPts val="0"/>
              </a:spcBef>
              <a:spcAft>
                <a:spcPts val="750"/>
              </a:spcAft>
            </a:pPr>
            <a:r>
              <a:rPr lang="en-GB" sz="3599" spc="-83" dirty="0">
                <a:latin typeface="Segoe UI Light" pitchFamily="34" charset="0"/>
              </a:rPr>
              <a:t>Consider separating your infrastructure if it makes sense</a:t>
            </a:r>
          </a:p>
          <a:p>
            <a:pPr marL="2645" defTabSz="761566">
              <a:lnSpc>
                <a:spcPct val="150000"/>
              </a:lnSpc>
              <a:spcBef>
                <a:spcPts val="0"/>
              </a:spcBef>
              <a:spcAft>
                <a:spcPts val="750"/>
              </a:spcAft>
            </a:pPr>
            <a:r>
              <a:rPr lang="en-US" sz="3599" spc="-83" dirty="0">
                <a:latin typeface="Segoe UI Light" pitchFamily="34" charset="0"/>
              </a:rPr>
              <a:t>Not mandatory</a:t>
            </a:r>
          </a:p>
        </p:txBody>
      </p:sp>
    </p:spTree>
    <p:extLst>
      <p:ext uri="{BB962C8B-B14F-4D97-AF65-F5344CB8AC3E}">
        <p14:creationId xmlns:p14="http://schemas.microsoft.com/office/powerpoint/2010/main" val="165547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WooliesX practices</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1342330"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GB" sz="3599" spc="-83" dirty="0">
                <a:latin typeface="Segoe UI Light" pitchFamily="34" charset="0"/>
              </a:rPr>
              <a:t>Don’t run locally from your machine. Must be through build pipelines.</a:t>
            </a:r>
          </a:p>
          <a:p>
            <a:pPr marL="2645" defTabSz="761566">
              <a:lnSpc>
                <a:spcPct val="150000"/>
              </a:lnSpc>
              <a:spcBef>
                <a:spcPts val="0"/>
              </a:spcBef>
              <a:spcAft>
                <a:spcPts val="750"/>
              </a:spcAft>
            </a:pPr>
            <a:r>
              <a:rPr lang="en-GB" sz="3599" spc="-83" dirty="0">
                <a:latin typeface="Segoe UI Light" pitchFamily="34" charset="0"/>
              </a:rPr>
              <a:t>All state files are saved in a single storage account</a:t>
            </a:r>
          </a:p>
        </p:txBody>
      </p:sp>
    </p:spTree>
    <p:extLst>
      <p:ext uri="{BB962C8B-B14F-4D97-AF65-F5344CB8AC3E}">
        <p14:creationId xmlns:p14="http://schemas.microsoft.com/office/powerpoint/2010/main" val="33391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What is Terraform?</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9269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150000"/>
              </a:lnSpc>
              <a:spcBef>
                <a:spcPts val="0"/>
              </a:spcBef>
              <a:spcAft>
                <a:spcPts val="750"/>
              </a:spcAft>
            </a:pPr>
            <a:r>
              <a:rPr lang="en-US" sz="3599" spc="-83" dirty="0">
                <a:latin typeface="Segoe UI Light" pitchFamily="34" charset="0"/>
              </a:rPr>
              <a:t>Open Source</a:t>
            </a:r>
          </a:p>
          <a:p>
            <a:pPr marL="2645" defTabSz="761566">
              <a:lnSpc>
                <a:spcPct val="150000"/>
              </a:lnSpc>
              <a:spcBef>
                <a:spcPts val="0"/>
              </a:spcBef>
              <a:spcAft>
                <a:spcPts val="750"/>
              </a:spcAft>
            </a:pPr>
            <a:r>
              <a:rPr lang="en-US" sz="3599" spc="-83" dirty="0">
                <a:latin typeface="Segoe UI Light" pitchFamily="34" charset="0"/>
              </a:rPr>
              <a:t>Written in GO</a:t>
            </a:r>
          </a:p>
          <a:p>
            <a:pPr marL="2645" defTabSz="761566">
              <a:lnSpc>
                <a:spcPct val="150000"/>
              </a:lnSpc>
              <a:spcBef>
                <a:spcPts val="0"/>
              </a:spcBef>
              <a:spcAft>
                <a:spcPts val="750"/>
              </a:spcAft>
            </a:pPr>
            <a:r>
              <a:rPr lang="en-US" sz="3599" spc="-83" dirty="0">
                <a:latin typeface="Segoe UI Light" pitchFamily="34" charset="0"/>
              </a:rPr>
              <a:t>Created by </a:t>
            </a:r>
            <a:r>
              <a:rPr lang="en-US" sz="3599" spc="-83" dirty="0" err="1">
                <a:latin typeface="Segoe UI Light" pitchFamily="34" charset="0"/>
              </a:rPr>
              <a:t>HashiCorp</a:t>
            </a:r>
            <a:endParaRPr lang="en-US" sz="3599" spc="-83" dirty="0">
              <a:latin typeface="Segoe UI Light" pitchFamily="34" charset="0"/>
            </a:endParaRPr>
          </a:p>
          <a:p>
            <a:pPr marL="2645" defTabSz="761566">
              <a:lnSpc>
                <a:spcPct val="150000"/>
              </a:lnSpc>
              <a:spcBef>
                <a:spcPts val="0"/>
              </a:spcBef>
              <a:spcAft>
                <a:spcPts val="750"/>
              </a:spcAft>
            </a:pPr>
            <a:r>
              <a:rPr lang="en-US" sz="3599" spc="-83" dirty="0">
                <a:latin typeface="Segoe UI Light" pitchFamily="34" charset="0"/>
              </a:rPr>
              <a:t>Used to script infrastructure just like ARM templates</a:t>
            </a:r>
          </a:p>
          <a:p>
            <a:pPr marL="2645" defTabSz="761566">
              <a:lnSpc>
                <a:spcPct val="150000"/>
              </a:lnSpc>
              <a:spcBef>
                <a:spcPts val="0"/>
              </a:spcBef>
              <a:spcAft>
                <a:spcPts val="750"/>
              </a:spcAft>
            </a:pPr>
            <a:r>
              <a:rPr lang="en-US" sz="3599" spc="-83" dirty="0">
                <a:latin typeface="Segoe UI Light" pitchFamily="34" charset="0"/>
              </a:rPr>
              <a:t>Supports Azure, AWS, Google Cloud, and others.</a:t>
            </a:r>
          </a:p>
          <a:p>
            <a:pPr marL="2645" defTabSz="761566">
              <a:spcBef>
                <a:spcPts val="0"/>
              </a:spcBef>
              <a:spcAft>
                <a:spcPts val="750"/>
              </a:spcAft>
            </a:pPr>
            <a:endParaRPr lang="en-US" sz="3599" spc="-83" dirty="0">
              <a:latin typeface="Segoe UI Light" pitchFamily="34" charset="0"/>
            </a:endParaRPr>
          </a:p>
        </p:txBody>
      </p:sp>
      <p:pic>
        <p:nvPicPr>
          <p:cNvPr id="1026" name="Picture 2" descr="Image result for hashicorp icon">
            <a:extLst>
              <a:ext uri="{FF2B5EF4-FFF2-40B4-BE49-F238E27FC236}">
                <a16:creationId xmlns:a16="http://schemas.microsoft.com/office/drawing/2014/main" id="{FC8FC9ED-8EEB-40FE-B6F2-2EEDD4987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552" y="2005885"/>
            <a:ext cx="4728116" cy="142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286908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dirty="0">
                <a:solidFill>
                  <a:schemeClr val="bg1"/>
                </a:solidFill>
              </a:rPr>
              <a:t>Why Terraform?</a:t>
            </a:r>
          </a:p>
        </p:txBody>
      </p:sp>
    </p:spTree>
    <p:extLst>
      <p:ext uri="{BB962C8B-B14F-4D97-AF65-F5344CB8AC3E}">
        <p14:creationId xmlns:p14="http://schemas.microsoft.com/office/powerpoint/2010/main" val="5324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Human readable – ARM </a:t>
            </a:r>
            <a:r>
              <a:rPr lang="en-AU" dirty="0">
                <a:solidFill>
                  <a:schemeClr val="bg1"/>
                </a:solidFill>
              </a:rPr>
              <a:t>💩</a:t>
            </a:r>
            <a:endParaRPr lang="en-US" dirty="0">
              <a:solidFill>
                <a:schemeClr val="bg1"/>
              </a:solidFill>
            </a:endParaRPr>
          </a:p>
        </p:txBody>
      </p:sp>
      <p:pic>
        <p:nvPicPr>
          <p:cNvPr id="4" name="Picture 3">
            <a:extLst>
              <a:ext uri="{FF2B5EF4-FFF2-40B4-BE49-F238E27FC236}">
                <a16:creationId xmlns:a16="http://schemas.microsoft.com/office/drawing/2014/main" id="{D138ED49-F4FD-4B26-A0F8-7ED1FF9B83CD}"/>
              </a:ext>
            </a:extLst>
          </p:cNvPr>
          <p:cNvPicPr>
            <a:picLocks noChangeAspect="1"/>
          </p:cNvPicPr>
          <p:nvPr/>
        </p:nvPicPr>
        <p:blipFill>
          <a:blip r:embed="rId3"/>
          <a:stretch>
            <a:fillRect/>
          </a:stretch>
        </p:blipFill>
        <p:spPr>
          <a:xfrm>
            <a:off x="519905" y="1345105"/>
            <a:ext cx="10586530" cy="5261757"/>
          </a:xfrm>
          <a:prstGeom prst="rect">
            <a:avLst/>
          </a:prstGeom>
        </p:spPr>
      </p:pic>
    </p:spTree>
    <p:extLst>
      <p:ext uri="{BB962C8B-B14F-4D97-AF65-F5344CB8AC3E}">
        <p14:creationId xmlns:p14="http://schemas.microsoft.com/office/powerpoint/2010/main" val="4024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Human readable – Terraform </a:t>
            </a:r>
          </a:p>
        </p:txBody>
      </p:sp>
      <p:pic>
        <p:nvPicPr>
          <p:cNvPr id="3" name="Picture 2">
            <a:extLst>
              <a:ext uri="{FF2B5EF4-FFF2-40B4-BE49-F238E27FC236}">
                <a16:creationId xmlns:a16="http://schemas.microsoft.com/office/drawing/2014/main" id="{3B0DD755-C89C-4F42-9D37-09CBE23A15D0}"/>
              </a:ext>
            </a:extLst>
          </p:cNvPr>
          <p:cNvPicPr>
            <a:picLocks noChangeAspect="1"/>
          </p:cNvPicPr>
          <p:nvPr/>
        </p:nvPicPr>
        <p:blipFill>
          <a:blip r:embed="rId3"/>
          <a:stretch>
            <a:fillRect/>
          </a:stretch>
        </p:blipFill>
        <p:spPr>
          <a:xfrm>
            <a:off x="519905" y="1377302"/>
            <a:ext cx="10436225" cy="5267298"/>
          </a:xfrm>
          <a:prstGeom prst="rect">
            <a:avLst/>
          </a:prstGeom>
        </p:spPr>
      </p:pic>
    </p:spTree>
    <p:extLst>
      <p:ext uri="{BB962C8B-B14F-4D97-AF65-F5344CB8AC3E}">
        <p14:creationId xmlns:p14="http://schemas.microsoft.com/office/powerpoint/2010/main" val="37089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905" y="492928"/>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Tracks changes</a:t>
            </a:r>
          </a:p>
        </p:txBody>
      </p:sp>
      <p:pic>
        <p:nvPicPr>
          <p:cNvPr id="2050" name="Picture 2" descr="https://tgnpm.appfoliowebsite.com/wp-content/uploads/sites/1576/2016/05/Inspection-300x300.jpg">
            <a:extLst>
              <a:ext uri="{FF2B5EF4-FFF2-40B4-BE49-F238E27FC236}">
                <a16:creationId xmlns:a16="http://schemas.microsoft.com/office/drawing/2014/main" id="{7DA9C048-8B5B-477F-B2DB-4D4DDF75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46" y="1601004"/>
            <a:ext cx="4625931" cy="462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6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How to install?</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spcBef>
                <a:spcPts val="0"/>
              </a:spcBef>
              <a:spcAft>
                <a:spcPts val="750"/>
              </a:spcAft>
            </a:pPr>
            <a:r>
              <a:rPr lang="en-US" sz="3599" spc="-83" dirty="0">
                <a:latin typeface="Segoe UI Light" pitchFamily="34" charset="0"/>
              </a:rPr>
              <a:t>Windows:</a:t>
            </a:r>
          </a:p>
          <a:p>
            <a:pPr marL="2645" defTabSz="761566">
              <a:spcBef>
                <a:spcPts val="0"/>
              </a:spcBef>
              <a:spcAft>
                <a:spcPts val="750"/>
              </a:spcAft>
            </a:pPr>
            <a:endParaRPr lang="en-US" sz="3599" spc="-83" dirty="0">
              <a:latin typeface="Segoe UI Light" pitchFamily="34" charset="0"/>
            </a:endParaRPr>
          </a:p>
        </p:txBody>
      </p:sp>
      <p:pic>
        <p:nvPicPr>
          <p:cNvPr id="2" name="Picture 1">
            <a:extLst>
              <a:ext uri="{FF2B5EF4-FFF2-40B4-BE49-F238E27FC236}">
                <a16:creationId xmlns:a16="http://schemas.microsoft.com/office/drawing/2014/main" id="{74F63C2C-587F-456E-BAF6-7959256CFB48}"/>
              </a:ext>
            </a:extLst>
          </p:cNvPr>
          <p:cNvPicPr>
            <a:picLocks noChangeAspect="1"/>
          </p:cNvPicPr>
          <p:nvPr/>
        </p:nvPicPr>
        <p:blipFill>
          <a:blip r:embed="rId3"/>
          <a:stretch>
            <a:fillRect/>
          </a:stretch>
        </p:blipFill>
        <p:spPr>
          <a:xfrm>
            <a:off x="1481070" y="2128684"/>
            <a:ext cx="9118243" cy="825571"/>
          </a:xfrm>
          <a:prstGeom prst="rect">
            <a:avLst/>
          </a:prstGeom>
        </p:spPr>
      </p:pic>
      <p:sp>
        <p:nvSpPr>
          <p:cNvPr id="6" name="Content Placeholder 4">
            <a:extLst>
              <a:ext uri="{FF2B5EF4-FFF2-40B4-BE49-F238E27FC236}">
                <a16:creationId xmlns:a16="http://schemas.microsoft.com/office/drawing/2014/main" id="{5951D395-8695-40CF-8959-8D31D1BC3610}"/>
              </a:ext>
            </a:extLst>
          </p:cNvPr>
          <p:cNvSpPr txBox="1">
            <a:spLocks/>
          </p:cNvSpPr>
          <p:nvPr/>
        </p:nvSpPr>
        <p:spPr>
          <a:xfrm>
            <a:off x="519112" y="3610816"/>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spcBef>
                <a:spcPts val="0"/>
              </a:spcBef>
              <a:spcAft>
                <a:spcPts val="750"/>
              </a:spcAft>
            </a:pPr>
            <a:r>
              <a:rPr lang="en-US" sz="3599" spc="-83" dirty="0">
                <a:latin typeface="Segoe UI Light" pitchFamily="34" charset="0"/>
              </a:rPr>
              <a:t>MacOS:</a:t>
            </a:r>
          </a:p>
          <a:p>
            <a:pPr marL="2645" defTabSz="761566">
              <a:spcBef>
                <a:spcPts val="0"/>
              </a:spcBef>
              <a:spcAft>
                <a:spcPts val="750"/>
              </a:spcAft>
            </a:pPr>
            <a:endParaRPr lang="en-US" sz="3599" spc="-83" dirty="0">
              <a:latin typeface="Segoe UI Light" pitchFamily="34" charset="0"/>
            </a:endParaRPr>
          </a:p>
        </p:txBody>
      </p:sp>
      <p:pic>
        <p:nvPicPr>
          <p:cNvPr id="4" name="Picture 3">
            <a:extLst>
              <a:ext uri="{FF2B5EF4-FFF2-40B4-BE49-F238E27FC236}">
                <a16:creationId xmlns:a16="http://schemas.microsoft.com/office/drawing/2014/main" id="{85FB6E79-A01C-4104-9114-D27A5F30DA97}"/>
              </a:ext>
            </a:extLst>
          </p:cNvPr>
          <p:cNvPicPr>
            <a:picLocks noChangeAspect="1"/>
          </p:cNvPicPr>
          <p:nvPr/>
        </p:nvPicPr>
        <p:blipFill>
          <a:blip r:embed="rId4"/>
          <a:stretch>
            <a:fillRect/>
          </a:stretch>
        </p:blipFill>
        <p:spPr>
          <a:xfrm>
            <a:off x="1481070" y="4358713"/>
            <a:ext cx="9118243" cy="866775"/>
          </a:xfrm>
          <a:prstGeom prst="rect">
            <a:avLst/>
          </a:prstGeom>
        </p:spPr>
      </p:pic>
      <p:sp>
        <p:nvSpPr>
          <p:cNvPr id="12" name="Content Placeholder 4">
            <a:extLst>
              <a:ext uri="{FF2B5EF4-FFF2-40B4-BE49-F238E27FC236}">
                <a16:creationId xmlns:a16="http://schemas.microsoft.com/office/drawing/2014/main" id="{659B7DBD-AD20-4E94-8246-E8C2D3F343BB}"/>
              </a:ext>
            </a:extLst>
          </p:cNvPr>
          <p:cNvSpPr txBox="1">
            <a:spLocks/>
          </p:cNvSpPr>
          <p:nvPr/>
        </p:nvSpPr>
        <p:spPr>
          <a:xfrm>
            <a:off x="703876" y="5761480"/>
            <a:ext cx="10672629" cy="747897"/>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61566">
              <a:spcBef>
                <a:spcPts val="0"/>
              </a:spcBef>
              <a:spcAft>
                <a:spcPts val="750"/>
              </a:spcAft>
              <a:buNone/>
            </a:pPr>
            <a:r>
              <a:rPr lang="en-US" sz="3599" spc="-83" dirty="0">
                <a:latin typeface="Segoe UI Light" pitchFamily="34" charset="0"/>
              </a:rPr>
              <a:t>Verify by running terraform in your terminal/PowerShell</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104369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State file</a:t>
            </a:r>
          </a:p>
        </p:txBody>
      </p:sp>
      <p:sp>
        <p:nvSpPr>
          <p:cNvPr id="10" name="Content Placeholder 4">
            <a:extLst>
              <a:ext uri="{FF2B5EF4-FFF2-40B4-BE49-F238E27FC236}">
                <a16:creationId xmlns:a16="http://schemas.microsoft.com/office/drawing/2014/main" id="{99F14555-085F-43D0-8F62-1AB6EC74350D}"/>
              </a:ext>
            </a:extLst>
          </p:cNvPr>
          <p:cNvSpPr txBox="1">
            <a:spLocks/>
          </p:cNvSpPr>
          <p:nvPr/>
        </p:nvSpPr>
        <p:spPr>
          <a:xfrm>
            <a:off x="519112" y="1472123"/>
            <a:ext cx="10672629" cy="5186254"/>
          </a:xfrm>
          <a:prstGeom prst="rect">
            <a:avLst/>
          </a:prstGeom>
        </p:spPr>
        <p:txBody>
          <a:bodyPr>
            <a:norm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45" defTabSz="761566">
              <a:lnSpc>
                <a:spcPct val="200000"/>
              </a:lnSpc>
              <a:spcBef>
                <a:spcPts val="0"/>
              </a:spcBef>
              <a:spcAft>
                <a:spcPts val="750"/>
              </a:spcAft>
            </a:pPr>
            <a:r>
              <a:rPr lang="en-US" sz="3599" spc="-83" dirty="0">
                <a:latin typeface="Segoe UI Light" pitchFamily="34" charset="0"/>
              </a:rPr>
              <a:t>Created when you run terraform apply</a:t>
            </a:r>
          </a:p>
          <a:p>
            <a:pPr marL="2645" defTabSz="761566">
              <a:lnSpc>
                <a:spcPct val="200000"/>
              </a:lnSpc>
              <a:spcBef>
                <a:spcPts val="0"/>
              </a:spcBef>
              <a:spcAft>
                <a:spcPts val="750"/>
              </a:spcAft>
            </a:pPr>
            <a:r>
              <a:rPr lang="en-US" sz="3599" spc="-83" dirty="0">
                <a:latin typeface="Segoe UI Light" pitchFamily="34" charset="0"/>
              </a:rPr>
              <a:t>Saves the current state of your infrastructure</a:t>
            </a:r>
          </a:p>
          <a:p>
            <a:pPr marL="2645" defTabSz="761566">
              <a:lnSpc>
                <a:spcPct val="200000"/>
              </a:lnSpc>
              <a:spcBef>
                <a:spcPts val="0"/>
              </a:spcBef>
              <a:spcAft>
                <a:spcPts val="750"/>
              </a:spcAft>
            </a:pPr>
            <a:r>
              <a:rPr lang="en-US" sz="3599" spc="-83" dirty="0">
                <a:latin typeface="Segoe UI Light" pitchFamily="34" charset="0"/>
              </a:rPr>
              <a:t>Saved in a file.</a:t>
            </a:r>
          </a:p>
          <a:p>
            <a:pPr marL="2645" defTabSz="761566">
              <a:lnSpc>
                <a:spcPct val="200000"/>
              </a:lnSpc>
              <a:spcBef>
                <a:spcPts val="0"/>
              </a:spcBef>
              <a:spcAft>
                <a:spcPts val="750"/>
              </a:spcAft>
            </a:pPr>
            <a:r>
              <a:rPr lang="en-US" sz="3599" spc="-83" dirty="0">
                <a:latin typeface="Segoe UI Light" pitchFamily="34" charset="0"/>
              </a:rPr>
              <a:t>The file can be shared in the cloud.</a:t>
            </a:r>
          </a:p>
          <a:p>
            <a:pPr marL="2645" defTabSz="761566">
              <a:spcBef>
                <a:spcPts val="0"/>
              </a:spcBef>
              <a:spcAft>
                <a:spcPts val="750"/>
              </a:spcAft>
            </a:pPr>
            <a:endParaRPr lang="en-US" sz="3599" spc="-83" dirty="0">
              <a:latin typeface="Segoe UI Light" pitchFamily="34" charset="0"/>
            </a:endParaRPr>
          </a:p>
        </p:txBody>
      </p:sp>
    </p:spTree>
    <p:extLst>
      <p:ext uri="{BB962C8B-B14F-4D97-AF65-F5344CB8AC3E}">
        <p14:creationId xmlns:p14="http://schemas.microsoft.com/office/powerpoint/2010/main" val="426727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www.w3.org/XML/1998/namespace"/>
    <ds:schemaRef ds:uri="3D5A1351-83CF-45BD-AB30-2C1F7AE191BE"/>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19291</TotalTime>
  <Words>646</Words>
  <Application>Microsoft Office PowerPoint</Application>
  <PresentationFormat>Custom</PresentationFormat>
  <Paragraphs>140</Paragraphs>
  <Slides>21</Slides>
  <Notes>21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21</vt:i4>
      </vt:variant>
    </vt:vector>
  </HeadingPairs>
  <TitlesOfParts>
    <vt:vector size="32" baseType="lpstr">
      <vt:lpstr>メイリオ</vt:lpstr>
      <vt:lpstr>Arial</vt:lpstr>
      <vt:lpstr>Consolas</vt:lpstr>
      <vt:lpstr>Segoe Semibold</vt:lpstr>
      <vt:lpstr>Segoe UI</vt:lpstr>
      <vt:lpstr>Segoe UI Light</vt:lpstr>
      <vt:lpstr>Wingdings</vt:lpstr>
      <vt:lpstr>MS1444_Windows Azure Template 16x9_r08a</vt:lpstr>
      <vt:lpstr>White with Consolas font for code slides</vt:lpstr>
      <vt:lpstr>5-30404_TR16_BO_CT_Template_16x9</vt:lpstr>
      <vt:lpstr>4_5-30404_TR16_BO_CT_Template_16x9</vt:lpstr>
      <vt:lpstr>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dc:title>
  <dc:subject>Windows Azure</dc:subject>
  <dc:creator>ahmed.alsayed@readify.net</dc:creator>
  <cp:lastModifiedBy>Ahmed Elsayed</cp:lastModifiedBy>
  <cp:revision>661</cp:revision>
  <cp:lastPrinted>2011-12-06T05:57:58Z</cp:lastPrinted>
  <dcterms:created xsi:type="dcterms:W3CDTF">2011-03-29T16:07:22Z</dcterms:created>
  <dcterms:modified xsi:type="dcterms:W3CDTF">2019-02-04T07:09:44Z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