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10"/>
  </p:notesMasterIdLst>
  <p:handoutMasterIdLst>
    <p:handoutMasterId r:id="rId11"/>
  </p:handoutMasterIdLst>
  <p:sldIdLst>
    <p:sldId id="704" r:id="rId2"/>
    <p:sldId id="697" r:id="rId3"/>
    <p:sldId id="705" r:id="rId4"/>
    <p:sldId id="698" r:id="rId5"/>
    <p:sldId id="699" r:id="rId6"/>
    <p:sldId id="700" r:id="rId7"/>
    <p:sldId id="701" r:id="rId8"/>
    <p:sldId id="702" r:id="rId9"/>
  </p:sldIdLst>
  <p:sldSz cx="9144000" cy="6858000" type="screen4x3"/>
  <p:notesSz cx="7315200" cy="9601200"/>
  <p:custDataLst>
    <p:tags r:id="rId12"/>
  </p:custDataLst>
  <p:defaultTextStyle>
    <a:defPPr>
      <a:defRPr lang="en-US"/>
    </a:defPPr>
    <a:lvl1pPr algn="l" rtl="0" fontAlgn="base">
      <a:spcBef>
        <a:spcPct val="0"/>
      </a:spcBef>
      <a:spcAft>
        <a:spcPct val="0"/>
      </a:spcAft>
      <a:defRPr kumimoji="1" sz="2400" b="1" kern="1200">
        <a:solidFill>
          <a:schemeClr val="tx1"/>
        </a:solidFill>
        <a:latin typeface="Tahoma" pitchFamily="34" charset="0"/>
        <a:ea typeface="ＭＳ Ｐゴシック" charset="-128"/>
        <a:cs typeface="+mn-cs"/>
      </a:defRPr>
    </a:lvl1pPr>
    <a:lvl2pPr marL="457200" algn="l" rtl="0" fontAlgn="base">
      <a:spcBef>
        <a:spcPct val="0"/>
      </a:spcBef>
      <a:spcAft>
        <a:spcPct val="0"/>
      </a:spcAft>
      <a:defRPr kumimoji="1" sz="2400" b="1" kern="1200">
        <a:solidFill>
          <a:schemeClr val="tx1"/>
        </a:solidFill>
        <a:latin typeface="Tahoma" pitchFamily="34" charset="0"/>
        <a:ea typeface="ＭＳ Ｐゴシック" charset="-128"/>
        <a:cs typeface="+mn-cs"/>
      </a:defRPr>
    </a:lvl2pPr>
    <a:lvl3pPr marL="914400" algn="l" rtl="0" fontAlgn="base">
      <a:spcBef>
        <a:spcPct val="0"/>
      </a:spcBef>
      <a:spcAft>
        <a:spcPct val="0"/>
      </a:spcAft>
      <a:defRPr kumimoji="1" sz="2400" b="1" kern="1200">
        <a:solidFill>
          <a:schemeClr val="tx1"/>
        </a:solidFill>
        <a:latin typeface="Tahoma" pitchFamily="34" charset="0"/>
        <a:ea typeface="ＭＳ Ｐゴシック" charset="-128"/>
        <a:cs typeface="+mn-cs"/>
      </a:defRPr>
    </a:lvl3pPr>
    <a:lvl4pPr marL="1371600" algn="l" rtl="0" fontAlgn="base">
      <a:spcBef>
        <a:spcPct val="0"/>
      </a:spcBef>
      <a:spcAft>
        <a:spcPct val="0"/>
      </a:spcAft>
      <a:defRPr kumimoji="1" sz="2400" b="1" kern="1200">
        <a:solidFill>
          <a:schemeClr val="tx1"/>
        </a:solidFill>
        <a:latin typeface="Tahoma" pitchFamily="34" charset="0"/>
        <a:ea typeface="ＭＳ Ｐゴシック" charset="-128"/>
        <a:cs typeface="+mn-cs"/>
      </a:defRPr>
    </a:lvl4pPr>
    <a:lvl5pPr marL="1828800" algn="l" rtl="0" fontAlgn="base">
      <a:spcBef>
        <a:spcPct val="0"/>
      </a:spcBef>
      <a:spcAft>
        <a:spcPct val="0"/>
      </a:spcAft>
      <a:defRPr kumimoji="1" sz="2400" b="1" kern="1200">
        <a:solidFill>
          <a:schemeClr val="tx1"/>
        </a:solidFill>
        <a:latin typeface="Tahoma" pitchFamily="34" charset="0"/>
        <a:ea typeface="ＭＳ Ｐゴシック" charset="-128"/>
        <a:cs typeface="+mn-cs"/>
      </a:defRPr>
    </a:lvl5pPr>
    <a:lvl6pPr marL="2286000" algn="l" defTabSz="914400" rtl="0" eaLnBrk="1" latinLnBrk="0" hangingPunct="1">
      <a:defRPr kumimoji="1" sz="2400" b="1" kern="1200">
        <a:solidFill>
          <a:schemeClr val="tx1"/>
        </a:solidFill>
        <a:latin typeface="Tahoma" pitchFamily="34" charset="0"/>
        <a:ea typeface="ＭＳ Ｐゴシック" charset="-128"/>
        <a:cs typeface="+mn-cs"/>
      </a:defRPr>
    </a:lvl6pPr>
    <a:lvl7pPr marL="2743200" algn="l" defTabSz="914400" rtl="0" eaLnBrk="1" latinLnBrk="0" hangingPunct="1">
      <a:defRPr kumimoji="1" sz="2400" b="1" kern="1200">
        <a:solidFill>
          <a:schemeClr val="tx1"/>
        </a:solidFill>
        <a:latin typeface="Tahoma" pitchFamily="34" charset="0"/>
        <a:ea typeface="ＭＳ Ｐゴシック" charset="-128"/>
        <a:cs typeface="+mn-cs"/>
      </a:defRPr>
    </a:lvl7pPr>
    <a:lvl8pPr marL="3200400" algn="l" defTabSz="914400" rtl="0" eaLnBrk="1" latinLnBrk="0" hangingPunct="1">
      <a:defRPr kumimoji="1" sz="2400" b="1" kern="1200">
        <a:solidFill>
          <a:schemeClr val="tx1"/>
        </a:solidFill>
        <a:latin typeface="Tahoma" pitchFamily="34" charset="0"/>
        <a:ea typeface="ＭＳ Ｐゴシック" charset="-128"/>
        <a:cs typeface="+mn-cs"/>
      </a:defRPr>
    </a:lvl8pPr>
    <a:lvl9pPr marL="3657600" algn="l" defTabSz="914400" rtl="0" eaLnBrk="1" latinLnBrk="0" hangingPunct="1">
      <a:defRPr kumimoji="1" sz="2400" b="1" kern="1200">
        <a:solidFill>
          <a:schemeClr val="tx1"/>
        </a:solidFill>
        <a:latin typeface="Tahoma" pitchFamily="34" charset="0"/>
        <a:ea typeface="ＭＳ Ｐゴシック" charset="-128"/>
        <a:cs typeface="+mn-cs"/>
      </a:defRPr>
    </a:lvl9pPr>
  </p:defaultTextStyle>
  <p:extLst>
    <p:ext uri="{EFAFB233-063F-42B5-8137-9DF3F51BA10A}">
      <p15:sldGuideLst xmlns:p15="http://schemas.microsoft.com/office/powerpoint/2012/main">
        <p15:guide id="1" orient="horz" pos="2352">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EAEAEA"/>
    <a:srgbClr val="DDDDDD"/>
    <a:srgbClr val="C0C0C0"/>
    <a:srgbClr val="B2B2B2"/>
    <a:srgbClr val="FF9900"/>
    <a:srgbClr val="8000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222" autoAdjust="0"/>
    <p:restoredTop sz="84848" autoAdjust="0"/>
  </p:normalViewPr>
  <p:slideViewPr>
    <p:cSldViewPr>
      <p:cViewPr varScale="1">
        <p:scale>
          <a:sx n="110" d="100"/>
          <a:sy n="110" d="100"/>
        </p:scale>
        <p:origin x="751" y="58"/>
      </p:cViewPr>
      <p:guideLst>
        <p:guide orient="horz" pos="2352"/>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p:cViewPr varScale="1">
        <p:scale>
          <a:sx n="82" d="100"/>
          <a:sy n="82" d="100"/>
        </p:scale>
        <p:origin x="-3096" y="-78"/>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68650" cy="479425"/>
          </a:xfrm>
          <a:prstGeom prst="rect">
            <a:avLst/>
          </a:prstGeom>
          <a:noFill/>
          <a:ln w="9525">
            <a:noFill/>
            <a:miter lim="800000"/>
            <a:headEnd/>
            <a:tailEnd/>
          </a:ln>
          <a:effectLst/>
        </p:spPr>
        <p:txBody>
          <a:bodyPr vert="horz" wrap="square" lIns="91461" tIns="45731" rIns="91461" bIns="45731" numCol="1" anchor="t" anchorCtr="0" compatLnSpc="1">
            <a:prstTxWarp prst="textNoShape">
              <a:avLst/>
            </a:prstTxWarp>
          </a:bodyPr>
          <a:lstStyle>
            <a:lvl1pPr defTabSz="912813" eaLnBrk="0" hangingPunct="0">
              <a:defRPr sz="900" b="0">
                <a:latin typeface="Times New Roman" pitchFamily="18" charset="0"/>
              </a:defRPr>
            </a:lvl1pPr>
          </a:lstStyle>
          <a:p>
            <a:r>
              <a:rPr lang="ja-JP" altLang="en-US"/>
              <a:t>SENG521: Software Reliability and Testing</a:t>
            </a:r>
            <a:endParaRPr lang="en-US" altLang="ja-JP"/>
          </a:p>
          <a:p>
            <a:r>
              <a:rPr lang="en-US" altLang="ja-JP"/>
              <a:t>B.H.Far (University of Calgary)</a:t>
            </a:r>
            <a:endParaRPr lang="ja-JP" altLang="en-US"/>
          </a:p>
        </p:txBody>
      </p:sp>
      <p:sp>
        <p:nvSpPr>
          <p:cNvPr id="4099" name="Rectangle 3"/>
          <p:cNvSpPr>
            <a:spLocks noGrp="1" noChangeArrowheads="1"/>
          </p:cNvSpPr>
          <p:nvPr>
            <p:ph type="dt" sz="quarter" idx="1"/>
          </p:nvPr>
        </p:nvSpPr>
        <p:spPr bwMode="auto">
          <a:xfrm>
            <a:off x="4146550" y="0"/>
            <a:ext cx="3168650" cy="479425"/>
          </a:xfrm>
          <a:prstGeom prst="rect">
            <a:avLst/>
          </a:prstGeom>
          <a:noFill/>
          <a:ln w="9525">
            <a:noFill/>
            <a:miter lim="800000"/>
            <a:headEnd/>
            <a:tailEnd/>
          </a:ln>
          <a:effectLst/>
        </p:spPr>
        <p:txBody>
          <a:bodyPr vert="horz" wrap="square" lIns="91461" tIns="45731" rIns="91461" bIns="45731" numCol="1" anchor="t" anchorCtr="0" compatLnSpc="1">
            <a:prstTxWarp prst="textNoShape">
              <a:avLst/>
            </a:prstTxWarp>
          </a:bodyPr>
          <a:lstStyle>
            <a:lvl1pPr algn="r" defTabSz="912813" eaLnBrk="0" hangingPunct="0">
              <a:defRPr sz="900" b="0">
                <a:latin typeface="Times New Roman" pitchFamily="18" charset="0"/>
              </a:defRPr>
            </a:lvl1pPr>
          </a:lstStyle>
          <a:p>
            <a:r>
              <a:rPr lang="en-CA" dirty="0"/>
              <a:t>Winter 2008</a:t>
            </a:r>
            <a:endParaRPr lang="en-US" altLang="ja-JP" dirty="0"/>
          </a:p>
        </p:txBody>
      </p:sp>
      <p:sp>
        <p:nvSpPr>
          <p:cNvPr id="4100" name="Rectangle 4"/>
          <p:cNvSpPr>
            <a:spLocks noGrp="1" noChangeArrowheads="1"/>
          </p:cNvSpPr>
          <p:nvPr>
            <p:ph type="ftr" sz="quarter" idx="2"/>
          </p:nvPr>
        </p:nvSpPr>
        <p:spPr bwMode="auto">
          <a:xfrm>
            <a:off x="0" y="9121775"/>
            <a:ext cx="4013200" cy="479425"/>
          </a:xfrm>
          <a:prstGeom prst="rect">
            <a:avLst/>
          </a:prstGeom>
          <a:noFill/>
          <a:ln w="9525">
            <a:noFill/>
            <a:miter lim="800000"/>
            <a:headEnd/>
            <a:tailEnd/>
          </a:ln>
          <a:effectLst/>
        </p:spPr>
        <p:txBody>
          <a:bodyPr vert="horz" wrap="square" lIns="91461" tIns="45731" rIns="91461" bIns="45731" numCol="1" anchor="b" anchorCtr="0" compatLnSpc="1">
            <a:prstTxWarp prst="textNoShape">
              <a:avLst/>
            </a:prstTxWarp>
          </a:bodyPr>
          <a:lstStyle>
            <a:lvl1pPr defTabSz="912813" eaLnBrk="0" hangingPunct="0">
              <a:defRPr sz="900" b="0">
                <a:latin typeface="Times New Roman" pitchFamily="18" charset="0"/>
              </a:defRPr>
            </a:lvl1pPr>
          </a:lstStyle>
          <a:p>
            <a:r>
              <a:rPr lang="ja-JP" altLang="en-US"/>
              <a:t>http://www.enel.ucalgary.ca/People/far/Lecture/SENG521/</a:t>
            </a:r>
            <a:endParaRPr lang="en-US" altLang="ja-JP"/>
          </a:p>
          <a:p>
            <a:r>
              <a:rPr lang="en-US" altLang="ja-JP"/>
              <a:t>far@ucalgary.ca</a:t>
            </a:r>
          </a:p>
        </p:txBody>
      </p:sp>
      <p:sp>
        <p:nvSpPr>
          <p:cNvPr id="4101" name="Rectangle 5"/>
          <p:cNvSpPr>
            <a:spLocks noGrp="1" noChangeArrowheads="1"/>
          </p:cNvSpPr>
          <p:nvPr>
            <p:ph type="sldNum" sz="quarter" idx="3"/>
          </p:nvPr>
        </p:nvSpPr>
        <p:spPr bwMode="auto">
          <a:xfrm>
            <a:off x="4146550" y="9121775"/>
            <a:ext cx="3168650" cy="479425"/>
          </a:xfrm>
          <a:prstGeom prst="rect">
            <a:avLst/>
          </a:prstGeom>
          <a:noFill/>
          <a:ln w="9525">
            <a:noFill/>
            <a:miter lim="800000"/>
            <a:headEnd/>
            <a:tailEnd/>
          </a:ln>
          <a:effectLst/>
        </p:spPr>
        <p:txBody>
          <a:bodyPr vert="horz" wrap="square" lIns="91461" tIns="45731" rIns="91461" bIns="45731" numCol="1" anchor="b" anchorCtr="0" compatLnSpc="1">
            <a:prstTxWarp prst="textNoShape">
              <a:avLst/>
            </a:prstTxWarp>
          </a:bodyPr>
          <a:lstStyle>
            <a:lvl1pPr algn="r" defTabSz="912813" eaLnBrk="0" hangingPunct="0">
              <a:defRPr sz="900" b="0">
                <a:latin typeface="Times New Roman" pitchFamily="18" charset="0"/>
              </a:defRPr>
            </a:lvl1pPr>
          </a:lstStyle>
          <a:p>
            <a:fld id="{CE4FBD32-EB7D-492D-BD24-4B7A13FA78EA}" type="slidenum">
              <a:rPr lang="ja-JP" altLang="en-US"/>
              <a:pPr/>
              <a:t>‹#›</a:t>
            </a:fld>
            <a:endParaRPr lang="en-US" altLang="ja-JP"/>
          </a:p>
        </p:txBody>
      </p:sp>
    </p:spTree>
    <p:extLst>
      <p:ext uri="{BB962C8B-B14F-4D97-AF65-F5344CB8AC3E}">
        <p14:creationId xmlns:p14="http://schemas.microsoft.com/office/powerpoint/2010/main" val="33149963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68650" cy="479425"/>
          </a:xfrm>
          <a:prstGeom prst="rect">
            <a:avLst/>
          </a:prstGeom>
          <a:noFill/>
          <a:ln w="9525">
            <a:noFill/>
            <a:miter lim="800000"/>
            <a:headEnd/>
            <a:tailEnd/>
          </a:ln>
          <a:effectLst/>
        </p:spPr>
        <p:txBody>
          <a:bodyPr vert="horz" wrap="square" lIns="91461" tIns="45731" rIns="91461" bIns="45731" numCol="1" anchor="t" anchorCtr="0" compatLnSpc="1">
            <a:prstTxWarp prst="textNoShape">
              <a:avLst/>
            </a:prstTxWarp>
          </a:bodyPr>
          <a:lstStyle>
            <a:lvl1pPr defTabSz="912813" eaLnBrk="0" hangingPunct="0">
              <a:defRPr sz="900" b="0">
                <a:latin typeface="Times New Roman" pitchFamily="18" charset="0"/>
              </a:defRPr>
            </a:lvl1pPr>
          </a:lstStyle>
          <a:p>
            <a:r>
              <a:rPr lang="ja-JP" altLang="en-US"/>
              <a:t>SENG521: Software Reliability and Testing</a:t>
            </a:r>
            <a:endParaRPr lang="en-US" altLang="ja-JP"/>
          </a:p>
        </p:txBody>
      </p:sp>
      <p:sp>
        <p:nvSpPr>
          <p:cNvPr id="6147" name="Rectangle 3"/>
          <p:cNvSpPr>
            <a:spLocks noGrp="1" noChangeArrowheads="1"/>
          </p:cNvSpPr>
          <p:nvPr>
            <p:ph type="dt" idx="1"/>
          </p:nvPr>
        </p:nvSpPr>
        <p:spPr bwMode="auto">
          <a:xfrm>
            <a:off x="4146550" y="0"/>
            <a:ext cx="3168650" cy="479425"/>
          </a:xfrm>
          <a:prstGeom prst="rect">
            <a:avLst/>
          </a:prstGeom>
          <a:noFill/>
          <a:ln w="9525">
            <a:noFill/>
            <a:miter lim="800000"/>
            <a:headEnd/>
            <a:tailEnd/>
          </a:ln>
          <a:effectLst/>
        </p:spPr>
        <p:txBody>
          <a:bodyPr vert="horz" wrap="square" lIns="91461" tIns="45731" rIns="91461" bIns="45731" numCol="1" anchor="t" anchorCtr="0" compatLnSpc="1">
            <a:prstTxWarp prst="textNoShape">
              <a:avLst/>
            </a:prstTxWarp>
          </a:bodyPr>
          <a:lstStyle>
            <a:lvl1pPr algn="r" defTabSz="912813" eaLnBrk="0" hangingPunct="0">
              <a:defRPr sz="900" b="0">
                <a:latin typeface="Times New Roman" pitchFamily="18" charset="0"/>
              </a:defRPr>
            </a:lvl1pPr>
          </a:lstStyle>
          <a:p>
            <a:r>
              <a:rPr lang="en-CA"/>
              <a:t>Fall 2006</a:t>
            </a:r>
            <a:endParaRPr lang="en-US" altLang="ja-JP"/>
          </a:p>
        </p:txBody>
      </p:sp>
      <p:sp>
        <p:nvSpPr>
          <p:cNvPr id="6148" name="Rectangle 4"/>
          <p:cNvSpPr>
            <a:spLocks noGrp="1" noRot="1" noChangeAspect="1" noChangeArrowheads="1"/>
          </p:cNvSpPr>
          <p:nvPr>
            <p:ph type="sldImg" idx="2"/>
          </p:nvPr>
        </p:nvSpPr>
        <p:spPr bwMode="auto">
          <a:xfrm>
            <a:off x="1262063" y="722313"/>
            <a:ext cx="4799012" cy="3598862"/>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76313" y="4557713"/>
            <a:ext cx="5362575" cy="4321175"/>
          </a:xfrm>
          <a:prstGeom prst="rect">
            <a:avLst/>
          </a:prstGeom>
          <a:noFill/>
          <a:ln w="9525">
            <a:noFill/>
            <a:miter lim="800000"/>
            <a:headEnd/>
            <a:tailEnd/>
          </a:ln>
          <a:effectLst/>
        </p:spPr>
        <p:txBody>
          <a:bodyPr vert="horz" wrap="square" lIns="91461" tIns="45731" rIns="91461" bIns="45731" numCol="1" anchor="t" anchorCtr="0" compatLnSpc="1">
            <a:prstTxWarp prst="textNoShape">
              <a:avLst/>
            </a:prstTxWarp>
          </a:bodyPr>
          <a:lstStyle/>
          <a:p>
            <a:pPr lvl="0"/>
            <a:r>
              <a:rPr lang="ja-JP" altLang="en-US"/>
              <a:t>マスターテキストの書式設定</a:t>
            </a:r>
          </a:p>
          <a:p>
            <a:pPr lvl="1"/>
            <a:r>
              <a:rPr lang="ja-JP" altLang="en-US"/>
              <a:t>第 2 レベル</a:t>
            </a:r>
          </a:p>
          <a:p>
            <a:pPr lvl="2"/>
            <a:r>
              <a:rPr lang="ja-JP" altLang="en-US"/>
              <a:t>第 3 レベル</a:t>
            </a:r>
          </a:p>
          <a:p>
            <a:pPr lvl="3"/>
            <a:r>
              <a:rPr lang="ja-JP" altLang="en-US"/>
              <a:t>第 4 レベル</a:t>
            </a:r>
          </a:p>
          <a:p>
            <a:pPr lvl="4"/>
            <a:r>
              <a:rPr lang="ja-JP" altLang="en-US"/>
              <a:t>第 5 レベル</a:t>
            </a:r>
          </a:p>
        </p:txBody>
      </p:sp>
      <p:sp>
        <p:nvSpPr>
          <p:cNvPr id="6150" name="Rectangle 6"/>
          <p:cNvSpPr>
            <a:spLocks noGrp="1" noChangeArrowheads="1"/>
          </p:cNvSpPr>
          <p:nvPr>
            <p:ph type="ftr" sz="quarter" idx="4"/>
          </p:nvPr>
        </p:nvSpPr>
        <p:spPr bwMode="auto">
          <a:xfrm>
            <a:off x="0" y="9121775"/>
            <a:ext cx="3168650" cy="479425"/>
          </a:xfrm>
          <a:prstGeom prst="rect">
            <a:avLst/>
          </a:prstGeom>
          <a:noFill/>
          <a:ln w="9525">
            <a:noFill/>
            <a:miter lim="800000"/>
            <a:headEnd/>
            <a:tailEnd/>
          </a:ln>
          <a:effectLst/>
        </p:spPr>
        <p:txBody>
          <a:bodyPr vert="horz" wrap="square" lIns="91461" tIns="45731" rIns="91461" bIns="45731" numCol="1" anchor="b" anchorCtr="0" compatLnSpc="1">
            <a:prstTxWarp prst="textNoShape">
              <a:avLst/>
            </a:prstTxWarp>
          </a:bodyPr>
          <a:lstStyle>
            <a:lvl1pPr defTabSz="912813" eaLnBrk="0" hangingPunct="0">
              <a:defRPr sz="900" b="0">
                <a:latin typeface="Times New Roman" pitchFamily="18" charset="0"/>
              </a:defRPr>
            </a:lvl1pPr>
          </a:lstStyle>
          <a:p>
            <a:r>
              <a:rPr lang="ja-JP" altLang="en-US"/>
              <a:t>http://www.enel.ucalgary.ca/People/far/Lecture/SENG521/</a:t>
            </a:r>
            <a:endParaRPr lang="en-US" altLang="ja-JP"/>
          </a:p>
        </p:txBody>
      </p:sp>
      <p:sp>
        <p:nvSpPr>
          <p:cNvPr id="6151" name="Rectangle 7"/>
          <p:cNvSpPr>
            <a:spLocks noGrp="1" noChangeArrowheads="1"/>
          </p:cNvSpPr>
          <p:nvPr>
            <p:ph type="sldNum" sz="quarter" idx="5"/>
          </p:nvPr>
        </p:nvSpPr>
        <p:spPr bwMode="auto">
          <a:xfrm>
            <a:off x="4146550" y="9121775"/>
            <a:ext cx="3168650" cy="479425"/>
          </a:xfrm>
          <a:prstGeom prst="rect">
            <a:avLst/>
          </a:prstGeom>
          <a:noFill/>
          <a:ln w="9525">
            <a:noFill/>
            <a:miter lim="800000"/>
            <a:headEnd/>
            <a:tailEnd/>
          </a:ln>
          <a:effectLst/>
        </p:spPr>
        <p:txBody>
          <a:bodyPr vert="horz" wrap="square" lIns="91461" tIns="45731" rIns="91461" bIns="45731" numCol="1" anchor="b" anchorCtr="0" compatLnSpc="1">
            <a:prstTxWarp prst="textNoShape">
              <a:avLst/>
            </a:prstTxWarp>
          </a:bodyPr>
          <a:lstStyle>
            <a:lvl1pPr algn="r" defTabSz="912813" eaLnBrk="0" hangingPunct="0">
              <a:defRPr sz="900" b="0">
                <a:latin typeface="Times New Roman" pitchFamily="18" charset="0"/>
              </a:defRPr>
            </a:lvl1pPr>
          </a:lstStyle>
          <a:p>
            <a:fld id="{66AB684B-4771-4832-B527-9B303267B3C8}" type="slidenum">
              <a:rPr lang="ja-JP" altLang="en-US"/>
              <a:pPr/>
              <a:t>‹#›</a:t>
            </a:fld>
            <a:endParaRPr lang="en-US" altLang="ja-JP"/>
          </a:p>
        </p:txBody>
      </p:sp>
    </p:spTree>
    <p:extLst>
      <p:ext uri="{BB962C8B-B14F-4D97-AF65-F5344CB8AC3E}">
        <p14:creationId xmlns:p14="http://schemas.microsoft.com/office/powerpoint/2010/main" val="649605658"/>
      </p:ext>
    </p:extLst>
  </p:cSld>
  <p:clrMap bg1="lt1" tx1="dk1" bg2="lt2" tx2="dk2" accent1="accent1" accent2="accent2" accent3="accent3" accent4="accent4" accent5="accent5" accent6="accent6" hlink="hlink" folHlink="folHlink"/>
  <p:hf/>
  <p:notesStyle>
    <a:lvl1pPr algn="l" rtl="0" fontAlgn="base">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dirty="0"/>
              <a:t>Q. Why to create a mock when I have the dependent objects?</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dirty="0"/>
              <a:t>A. You may not have the complete implementation of the methods of the dependent objects (BB testing) but may have the expected behavior</a:t>
            </a:r>
            <a:r>
              <a:rPr lang="en-US" sz="1200" baseline="0" dirty="0"/>
              <a:t> of them (from spec). Or even if you have the code (WB testing) you may not be able to locate whether the bug is in the caller object or the implementation of the called one.</a:t>
            </a:r>
            <a:r>
              <a:rPr lang="en-US" sz="1200" dirty="0"/>
              <a:t> </a:t>
            </a:r>
          </a:p>
          <a:p>
            <a:endParaRPr lang="en-CA" dirty="0"/>
          </a:p>
        </p:txBody>
      </p:sp>
      <p:sp>
        <p:nvSpPr>
          <p:cNvPr id="4" name="Header Placeholder 3"/>
          <p:cNvSpPr>
            <a:spLocks noGrp="1"/>
          </p:cNvSpPr>
          <p:nvPr>
            <p:ph type="hdr" sz="quarter" idx="10"/>
          </p:nvPr>
        </p:nvSpPr>
        <p:spPr/>
        <p:txBody>
          <a:bodyPr/>
          <a:lstStyle/>
          <a:p>
            <a:r>
              <a:rPr lang="ja-JP" altLang="en-US"/>
              <a:t>SENG521: Software Reliability and Testing</a:t>
            </a:r>
            <a:endParaRPr lang="en-US" altLang="ja-JP"/>
          </a:p>
        </p:txBody>
      </p:sp>
      <p:sp>
        <p:nvSpPr>
          <p:cNvPr id="5" name="Date Placeholder 4"/>
          <p:cNvSpPr>
            <a:spLocks noGrp="1"/>
          </p:cNvSpPr>
          <p:nvPr>
            <p:ph type="dt" idx="11"/>
          </p:nvPr>
        </p:nvSpPr>
        <p:spPr/>
        <p:txBody>
          <a:bodyPr/>
          <a:lstStyle/>
          <a:p>
            <a:r>
              <a:rPr lang="en-CA"/>
              <a:t>Fall 2006</a:t>
            </a:r>
            <a:endParaRPr lang="en-US" altLang="ja-JP"/>
          </a:p>
        </p:txBody>
      </p:sp>
      <p:sp>
        <p:nvSpPr>
          <p:cNvPr id="6" name="Footer Placeholder 5"/>
          <p:cNvSpPr>
            <a:spLocks noGrp="1"/>
          </p:cNvSpPr>
          <p:nvPr>
            <p:ph type="ftr" sz="quarter" idx="12"/>
          </p:nvPr>
        </p:nvSpPr>
        <p:spPr/>
        <p:txBody>
          <a:bodyPr/>
          <a:lstStyle/>
          <a:p>
            <a:r>
              <a:rPr lang="ja-JP" altLang="en-US"/>
              <a:t>http://www.enel.ucalgary.ca/People/far/Lecture/SENG521/</a:t>
            </a:r>
            <a:endParaRPr lang="en-US" altLang="ja-JP"/>
          </a:p>
        </p:txBody>
      </p:sp>
      <p:sp>
        <p:nvSpPr>
          <p:cNvPr id="7" name="Slide Number Placeholder 6"/>
          <p:cNvSpPr>
            <a:spLocks noGrp="1"/>
          </p:cNvSpPr>
          <p:nvPr>
            <p:ph type="sldNum" sz="quarter" idx="13"/>
          </p:nvPr>
        </p:nvSpPr>
        <p:spPr/>
        <p:txBody>
          <a:bodyPr/>
          <a:lstStyle/>
          <a:p>
            <a:fld id="{66AB684B-4771-4832-B527-9B303267B3C8}" type="slidenum">
              <a:rPr lang="ja-JP" altLang="en-US" smtClean="0"/>
              <a:pPr/>
              <a:t>8</a:t>
            </a:fld>
            <a:endParaRPr lang="en-US" altLang="ja-JP"/>
          </a:p>
        </p:txBody>
      </p:sp>
    </p:spTree>
    <p:extLst>
      <p:ext uri="{BB962C8B-B14F-4D97-AF65-F5344CB8AC3E}">
        <p14:creationId xmlns:p14="http://schemas.microsoft.com/office/powerpoint/2010/main" val="16632049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48203" name="Picture 11" descr="WP138"/>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pic>
        <p:nvPicPr>
          <p:cNvPr id="648195" name="Picture 3" descr="logo1"/>
          <p:cNvPicPr>
            <a:picLocks noChangeAspect="1" noChangeArrowheads="1"/>
          </p:cNvPicPr>
          <p:nvPr/>
        </p:nvPicPr>
        <p:blipFill>
          <a:blip r:embed="rId3" cstate="print"/>
          <a:srcRect/>
          <a:stretch>
            <a:fillRect/>
          </a:stretch>
        </p:blipFill>
        <p:spPr bwMode="auto">
          <a:xfrm>
            <a:off x="219075" y="1916113"/>
            <a:ext cx="1473200" cy="1512887"/>
          </a:xfrm>
          <a:prstGeom prst="rect">
            <a:avLst/>
          </a:prstGeom>
          <a:noFill/>
        </p:spPr>
      </p:pic>
      <p:sp>
        <p:nvSpPr>
          <p:cNvPr id="648196" name="Line 4"/>
          <p:cNvSpPr>
            <a:spLocks noChangeShapeType="1"/>
          </p:cNvSpPr>
          <p:nvPr/>
        </p:nvSpPr>
        <p:spPr bwMode="auto">
          <a:xfrm>
            <a:off x="177800" y="3573463"/>
            <a:ext cx="8642350" cy="0"/>
          </a:xfrm>
          <a:prstGeom prst="line">
            <a:avLst/>
          </a:prstGeom>
          <a:noFill/>
          <a:ln w="28575">
            <a:solidFill>
              <a:srgbClr val="FF9900"/>
            </a:solidFill>
            <a:miter lim="800000"/>
            <a:headEnd type="oval" w="med" len="med"/>
            <a:tailEnd type="oval" w="med" len="med"/>
          </a:ln>
          <a:effectLst/>
        </p:spPr>
        <p:txBody>
          <a:bodyPr wrap="none"/>
          <a:lstStyle/>
          <a:p>
            <a:endParaRPr lang="en-CA"/>
          </a:p>
        </p:txBody>
      </p:sp>
      <p:sp>
        <p:nvSpPr>
          <p:cNvPr id="648198" name="Rectangle 6"/>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r>
              <a:rPr lang="ja-JP" altLang="en-US"/>
              <a:t>far@ucalgary.ca</a:t>
            </a:r>
            <a:endParaRPr lang="en-US" altLang="ja-JP"/>
          </a:p>
        </p:txBody>
      </p:sp>
      <p:sp>
        <p:nvSpPr>
          <p:cNvPr id="648199" name="Rectangle 7"/>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11476637-B788-40C1-B031-FB8B2F2D7A5F}" type="slidenum">
              <a:rPr lang="ja-JP" altLang="en-US"/>
              <a:pPr/>
              <a:t>‹#›</a:t>
            </a:fld>
            <a:endParaRPr lang="en-US" altLang="ja-JP" dirty="0"/>
          </a:p>
        </p:txBody>
      </p:sp>
      <p:sp>
        <p:nvSpPr>
          <p:cNvPr id="648200" name="Rectangle 8"/>
          <p:cNvSpPr>
            <a:spLocks noGrp="1" noChangeArrowheads="1"/>
          </p:cNvSpPr>
          <p:nvPr>
            <p:ph type="subTitle" idx="1"/>
          </p:nvPr>
        </p:nvSpPr>
        <p:spPr>
          <a:xfrm>
            <a:off x="1835150" y="3716338"/>
            <a:ext cx="6985000" cy="1752600"/>
          </a:xfrm>
        </p:spPr>
        <p:txBody>
          <a:bodyPr/>
          <a:lstStyle>
            <a:lvl1pPr marL="0" indent="0" algn="ctr">
              <a:buFont typeface="Wingdings" pitchFamily="2" charset="2"/>
              <a:buNone/>
              <a:defRPr b="1">
                <a:effectLst>
                  <a:outerShdw blurRad="38100" dist="38100" dir="2700000" algn="tl">
                    <a:srgbClr val="C0C0C0"/>
                  </a:outerShdw>
                </a:effectLst>
              </a:defRPr>
            </a:lvl1pPr>
          </a:lstStyle>
          <a:p>
            <a:r>
              <a:rPr lang="en-US" altLang="ja-JP"/>
              <a:t>Click to edit Master subtitle style</a:t>
            </a:r>
          </a:p>
        </p:txBody>
      </p:sp>
      <p:sp>
        <p:nvSpPr>
          <p:cNvPr id="648201" name="Rectangle 9"/>
          <p:cNvSpPr>
            <a:spLocks noGrp="1" noChangeArrowheads="1"/>
          </p:cNvSpPr>
          <p:nvPr>
            <p:ph type="ctrTitle"/>
          </p:nvPr>
        </p:nvSpPr>
        <p:spPr>
          <a:xfrm>
            <a:off x="1835150" y="1371600"/>
            <a:ext cx="6927850" cy="2128838"/>
          </a:xfrm>
        </p:spPr>
        <p:txBody>
          <a:bodyPr/>
          <a:lstStyle>
            <a:lvl1pPr>
              <a:defRPr>
                <a:ea typeface="Arial Unicode MS" pitchFamily="34" charset="-128"/>
                <a:cs typeface="Arial Unicode MS" pitchFamily="34" charset="-128"/>
              </a:defRPr>
            </a:lvl1pPr>
          </a:lstStyle>
          <a:p>
            <a:r>
              <a:rPr lang="en-US" altLang="ja-JP"/>
              <a:t>Click to edit Master title style</a:t>
            </a:r>
          </a:p>
        </p:txBody>
      </p:sp>
      <p:pic>
        <p:nvPicPr>
          <p:cNvPr id="10" name="Picture 13" descr="New Picture"/>
          <p:cNvPicPr>
            <a:picLocks noChangeAspect="1" noChangeArrowheads="1"/>
          </p:cNvPicPr>
          <p:nvPr userDrawn="1"/>
        </p:nvPicPr>
        <p:blipFill>
          <a:blip r:embed="rId4" cstate="print"/>
          <a:srcRect/>
          <a:stretch>
            <a:fillRect/>
          </a:stretch>
        </p:blipFill>
        <p:spPr bwMode="auto">
          <a:xfrm>
            <a:off x="7092950" y="260350"/>
            <a:ext cx="1895475" cy="923925"/>
          </a:xfrm>
          <a:prstGeom prst="rect">
            <a:avLst/>
          </a:prstGeom>
          <a:noFill/>
        </p:spPr>
      </p:pic>
    </p:spTree>
  </p:cSld>
  <p:clrMapOvr>
    <a:masterClrMapping/>
  </p:clrMapOvr>
  <p:transition>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Footer Placeholder 4"/>
          <p:cNvSpPr>
            <a:spLocks noGrp="1"/>
          </p:cNvSpPr>
          <p:nvPr>
            <p:ph type="ftr" sz="quarter" idx="11"/>
          </p:nvPr>
        </p:nvSpPr>
        <p:spPr/>
        <p:txBody>
          <a:bodyPr/>
          <a:lstStyle>
            <a:lvl1pPr>
              <a:defRPr/>
            </a:lvl1p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lvl1pPr>
              <a:defRPr/>
            </a:lvl1pPr>
          </a:lstStyle>
          <a:p>
            <a:fld id="{E0C33045-984B-4F44-A077-3B45BEEE9467}" type="slidenum">
              <a:rPr lang="ja-JP" altLang="en-US"/>
              <a:pPr/>
              <a:t>‹#›</a:t>
            </a:fld>
            <a:endParaRPr lang="en-US" altLang="ja-JP"/>
          </a:p>
        </p:txBody>
      </p:sp>
    </p:spTree>
  </p:cSld>
  <p:clrMapOvr>
    <a:masterClrMapping/>
  </p:clrMapOvr>
  <p:transition>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900113" y="1560513"/>
            <a:ext cx="3924300" cy="4532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976813" y="1560513"/>
            <a:ext cx="3924300" cy="4532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11"/>
          </p:nvPr>
        </p:nvSpPr>
        <p:spPr/>
        <p:txBody>
          <a:bodyPr/>
          <a:lstStyle>
            <a:lvl1pPr>
              <a:defRPr/>
            </a:lvl1pPr>
          </a:lstStyle>
          <a:p>
            <a:r>
              <a:rPr lang="ja-JP" altLang="en-US"/>
              <a:t>far@ucalgary.ca</a:t>
            </a:r>
            <a:endParaRPr lang="en-US" altLang="ja-JP"/>
          </a:p>
        </p:txBody>
      </p:sp>
      <p:sp>
        <p:nvSpPr>
          <p:cNvPr id="7" name="Slide Number Placeholder 6"/>
          <p:cNvSpPr>
            <a:spLocks noGrp="1"/>
          </p:cNvSpPr>
          <p:nvPr>
            <p:ph type="sldNum" sz="quarter" idx="12"/>
          </p:nvPr>
        </p:nvSpPr>
        <p:spPr/>
        <p:txBody>
          <a:bodyPr/>
          <a:lstStyle>
            <a:lvl1pPr>
              <a:defRPr/>
            </a:lvl1pPr>
          </a:lstStyle>
          <a:p>
            <a:fld id="{50905F4E-659F-4346-A486-8B490C3B6B08}" type="slidenum">
              <a:rPr lang="ja-JP" altLang="en-US"/>
              <a:pPr/>
              <a:t>‹#›</a:t>
            </a:fld>
            <a:endParaRPr lang="en-US" altLang="ja-JP"/>
          </a:p>
        </p:txBody>
      </p:sp>
    </p:spTree>
  </p:cSld>
  <p:clrMapOvr>
    <a:masterClrMapping/>
  </p:clrMapOvr>
  <p:transition>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4" name="Footer Placeholder 3"/>
          <p:cNvSpPr>
            <a:spLocks noGrp="1"/>
          </p:cNvSpPr>
          <p:nvPr>
            <p:ph type="ftr" sz="quarter" idx="11"/>
          </p:nvPr>
        </p:nvSpPr>
        <p:spPr/>
        <p:txBody>
          <a:bodyPr/>
          <a:lstStyle>
            <a:lvl1pPr>
              <a:defRPr/>
            </a:lvl1pPr>
          </a:lstStyle>
          <a:p>
            <a:r>
              <a:rPr lang="ja-JP" altLang="en-US"/>
              <a:t>far@ucalgary.ca</a:t>
            </a:r>
            <a:endParaRPr lang="en-US" altLang="ja-JP"/>
          </a:p>
        </p:txBody>
      </p:sp>
      <p:sp>
        <p:nvSpPr>
          <p:cNvPr id="5" name="Slide Number Placeholder 4"/>
          <p:cNvSpPr>
            <a:spLocks noGrp="1"/>
          </p:cNvSpPr>
          <p:nvPr>
            <p:ph type="sldNum" sz="quarter" idx="12"/>
          </p:nvPr>
        </p:nvSpPr>
        <p:spPr/>
        <p:txBody>
          <a:bodyPr/>
          <a:lstStyle>
            <a:lvl1pPr>
              <a:defRPr/>
            </a:lvl1pPr>
          </a:lstStyle>
          <a:p>
            <a:fld id="{B51D33B8-4CD8-40E8-BBD8-E8D2E048FFB4}" type="slidenum">
              <a:rPr lang="ja-JP" altLang="en-US"/>
              <a:pPr/>
              <a:t>‹#›</a:t>
            </a:fld>
            <a:endParaRPr lang="en-US" altLang="ja-JP"/>
          </a:p>
        </p:txBody>
      </p:sp>
    </p:spTree>
  </p:cSld>
  <p:clrMapOvr>
    <a:masterClrMapping/>
  </p:clrMapOvr>
  <p:transition>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a:defRPr/>
            </a:lvl1pPr>
          </a:lstStyle>
          <a:p>
            <a:r>
              <a:rPr lang="ja-JP" altLang="en-US"/>
              <a:t>far@ucalgary.ca</a:t>
            </a:r>
            <a:endParaRPr lang="en-US" altLang="ja-JP"/>
          </a:p>
        </p:txBody>
      </p:sp>
      <p:sp>
        <p:nvSpPr>
          <p:cNvPr id="4" name="Slide Number Placeholder 3"/>
          <p:cNvSpPr>
            <a:spLocks noGrp="1"/>
          </p:cNvSpPr>
          <p:nvPr>
            <p:ph type="sldNum" sz="quarter" idx="12"/>
          </p:nvPr>
        </p:nvSpPr>
        <p:spPr/>
        <p:txBody>
          <a:bodyPr/>
          <a:lstStyle>
            <a:lvl1pPr>
              <a:defRPr/>
            </a:lvl1pPr>
          </a:lstStyle>
          <a:p>
            <a:fld id="{CB2DFA4B-F3B1-4A97-BB63-E04BB62541BD}" type="slidenum">
              <a:rPr lang="ja-JP" altLang="en-US"/>
              <a:pPr/>
              <a:t>‹#›</a:t>
            </a:fld>
            <a:endParaRPr lang="en-US" altLang="ja-JP"/>
          </a:p>
        </p:txBody>
      </p:sp>
    </p:spTree>
  </p:cSld>
  <p:clrMapOvr>
    <a:masterClrMapping/>
  </p:clrMapOvr>
  <p:transition>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47194" name="Picture 26" descr="WP138"/>
          <p:cNvPicPr>
            <a:picLocks noChangeAspect="1" noChangeArrowheads="1"/>
          </p:cNvPicPr>
          <p:nvPr userDrawn="1"/>
        </p:nvPicPr>
        <p:blipFill>
          <a:blip r:embed="rId7" cstate="print"/>
          <a:srcRect/>
          <a:stretch>
            <a:fillRect/>
          </a:stretch>
        </p:blipFill>
        <p:spPr bwMode="auto">
          <a:xfrm>
            <a:off x="0" y="0"/>
            <a:ext cx="9144000" cy="6858000"/>
          </a:xfrm>
          <a:prstGeom prst="rect">
            <a:avLst/>
          </a:prstGeom>
          <a:noFill/>
        </p:spPr>
      </p:pic>
      <p:pic>
        <p:nvPicPr>
          <p:cNvPr id="647171" name="Picture 3" descr="logo4"/>
          <p:cNvPicPr>
            <a:picLocks noChangeAspect="1" noChangeArrowheads="1"/>
          </p:cNvPicPr>
          <p:nvPr/>
        </p:nvPicPr>
        <p:blipFill>
          <a:blip r:embed="rId8" cstate="print"/>
          <a:srcRect/>
          <a:stretch>
            <a:fillRect/>
          </a:stretch>
        </p:blipFill>
        <p:spPr bwMode="auto">
          <a:xfrm>
            <a:off x="250825" y="6180138"/>
            <a:ext cx="1152525" cy="488950"/>
          </a:xfrm>
          <a:prstGeom prst="rect">
            <a:avLst/>
          </a:prstGeom>
          <a:noFill/>
        </p:spPr>
      </p:pic>
      <p:sp>
        <p:nvSpPr>
          <p:cNvPr id="647172" name="Line 4"/>
          <p:cNvSpPr>
            <a:spLocks noChangeShapeType="1"/>
          </p:cNvSpPr>
          <p:nvPr/>
        </p:nvSpPr>
        <p:spPr bwMode="auto">
          <a:xfrm>
            <a:off x="827088" y="1412875"/>
            <a:ext cx="8066087" cy="0"/>
          </a:xfrm>
          <a:prstGeom prst="line">
            <a:avLst/>
          </a:prstGeom>
          <a:noFill/>
          <a:ln w="38100">
            <a:solidFill>
              <a:srgbClr val="FF9900"/>
            </a:solidFill>
            <a:miter lim="800000"/>
            <a:headEnd type="oval" w="med" len="med"/>
            <a:tailEnd type="oval" w="med" len="med"/>
          </a:ln>
          <a:effectLst/>
        </p:spPr>
        <p:txBody>
          <a:bodyPr wrap="none"/>
          <a:lstStyle/>
          <a:p>
            <a:endParaRPr lang="en-CA"/>
          </a:p>
        </p:txBody>
      </p:sp>
      <p:sp>
        <p:nvSpPr>
          <p:cNvPr id="647177" name="Rectangle 9"/>
          <p:cNvSpPr>
            <a:spLocks noGrp="1" noChangeArrowheads="1"/>
          </p:cNvSpPr>
          <p:nvPr>
            <p:ph type="body" idx="1"/>
          </p:nvPr>
        </p:nvSpPr>
        <p:spPr bwMode="auto">
          <a:xfrm>
            <a:off x="900113" y="1560513"/>
            <a:ext cx="8001000" cy="45323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p>
        </p:txBody>
      </p:sp>
      <p:sp>
        <p:nvSpPr>
          <p:cNvPr id="647179" name="Rectangle 11"/>
          <p:cNvSpPr>
            <a:spLocks noGrp="1" noChangeArrowheads="1"/>
          </p:cNvSpPr>
          <p:nvPr>
            <p:ph type="ftr" sz="quarter" idx="3"/>
          </p:nvPr>
        </p:nvSpPr>
        <p:spPr bwMode="auto">
          <a:xfrm>
            <a:off x="3352800" y="6413500"/>
            <a:ext cx="2895600" cy="4000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200" b="0"/>
            </a:lvl1pPr>
          </a:lstStyle>
          <a:p>
            <a:r>
              <a:rPr lang="ja-JP" altLang="en-US" dirty="0"/>
              <a:t>far@ucalgary.ca</a:t>
            </a:r>
            <a:endParaRPr lang="en-US" altLang="ja-JP" dirty="0"/>
          </a:p>
        </p:txBody>
      </p:sp>
      <p:sp>
        <p:nvSpPr>
          <p:cNvPr id="647180" name="Rectangle 12"/>
          <p:cNvSpPr>
            <a:spLocks noGrp="1" noChangeArrowheads="1"/>
          </p:cNvSpPr>
          <p:nvPr>
            <p:ph type="sldNum" sz="quarter" idx="4"/>
          </p:nvPr>
        </p:nvSpPr>
        <p:spPr bwMode="auto">
          <a:xfrm>
            <a:off x="6781800" y="6413500"/>
            <a:ext cx="1905000" cy="4000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200" b="0"/>
            </a:lvl1pPr>
          </a:lstStyle>
          <a:p>
            <a:fld id="{BCA84CCD-73A2-4DB1-AC44-718D6A6EDB6A}" type="slidenum">
              <a:rPr lang="ja-JP" altLang="en-US" smtClean="0"/>
              <a:pPr/>
              <a:t>‹#›</a:t>
            </a:fld>
            <a:endParaRPr lang="en-US" altLang="ja-JP" dirty="0"/>
          </a:p>
        </p:txBody>
      </p:sp>
      <p:sp>
        <p:nvSpPr>
          <p:cNvPr id="647181" name="Line 13"/>
          <p:cNvSpPr>
            <a:spLocks noChangeShapeType="1"/>
          </p:cNvSpPr>
          <p:nvPr/>
        </p:nvSpPr>
        <p:spPr bwMode="auto">
          <a:xfrm>
            <a:off x="827088" y="6453188"/>
            <a:ext cx="7993062" cy="0"/>
          </a:xfrm>
          <a:prstGeom prst="line">
            <a:avLst/>
          </a:prstGeom>
          <a:noFill/>
          <a:ln w="19050">
            <a:solidFill>
              <a:srgbClr val="FF9900"/>
            </a:solidFill>
            <a:miter lim="800000"/>
            <a:headEnd type="oval" w="med" len="med"/>
            <a:tailEnd type="oval" w="med" len="med"/>
          </a:ln>
          <a:effectLst/>
        </p:spPr>
        <p:txBody>
          <a:bodyPr wrap="none"/>
          <a:lstStyle/>
          <a:p>
            <a:endParaRPr lang="en-CA"/>
          </a:p>
        </p:txBody>
      </p:sp>
      <p:sp>
        <p:nvSpPr>
          <p:cNvPr id="647182" name="Rectangle 14"/>
          <p:cNvSpPr>
            <a:spLocks noGrp="1" noChangeArrowheads="1"/>
          </p:cNvSpPr>
          <p:nvPr>
            <p:ph type="title"/>
          </p:nvPr>
        </p:nvSpPr>
        <p:spPr bwMode="auto">
          <a:xfrm>
            <a:off x="1066800" y="260350"/>
            <a:ext cx="7877175"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ltLang="ja-JP"/>
              <a:t>Click to edit Master title style</a:t>
            </a:r>
          </a:p>
        </p:txBody>
      </p:sp>
      <p:pic>
        <p:nvPicPr>
          <p:cNvPr id="647193" name="Picture 25"/>
          <p:cNvPicPr>
            <a:picLocks noChangeAspect="1" noChangeArrowheads="1"/>
          </p:cNvPicPr>
          <p:nvPr userDrawn="1"/>
        </p:nvPicPr>
        <p:blipFill>
          <a:blip r:embed="rId9" cstate="print">
            <a:clrChange>
              <a:clrFrom>
                <a:srgbClr val="FFFFFF"/>
              </a:clrFrom>
              <a:clrTo>
                <a:srgbClr val="FFFFFF">
                  <a:alpha val="0"/>
                </a:srgbClr>
              </a:clrTo>
            </a:clrChange>
          </a:blip>
          <a:srcRect/>
          <a:stretch>
            <a:fillRect/>
          </a:stretch>
        </p:blipFill>
        <p:spPr bwMode="auto">
          <a:xfrm>
            <a:off x="34925" y="620713"/>
            <a:ext cx="1111250" cy="1152525"/>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7" r:id="rId3"/>
    <p:sldLayoutId id="2147483659" r:id="rId4"/>
    <p:sldLayoutId id="2147483660" r:id="rId5"/>
  </p:sldLayoutIdLst>
  <p:transition>
    <p:dissolve/>
  </p:transition>
  <p:hf hdr="0"/>
  <p:txStyles>
    <p:titleStyle>
      <a:lvl1pPr algn="l" rtl="0" fontAlgn="base">
        <a:spcBef>
          <a:spcPct val="0"/>
        </a:spcBef>
        <a:spcAft>
          <a:spcPct val="0"/>
        </a:spcAft>
        <a:defRPr kumimoji="1" sz="4000" b="1">
          <a:solidFill>
            <a:schemeClr val="tx2"/>
          </a:solidFill>
          <a:effectLst>
            <a:outerShdw blurRad="38100" dist="38100" dir="2700000" algn="tl">
              <a:srgbClr val="C0C0C0"/>
            </a:outerShdw>
          </a:effectLst>
          <a:latin typeface="+mj-lt"/>
          <a:ea typeface="+mj-ea"/>
          <a:cs typeface="+mj-cs"/>
        </a:defRPr>
      </a:lvl1pPr>
      <a:lvl2pPr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2pPr>
      <a:lvl3pPr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3pPr>
      <a:lvl4pPr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4pPr>
      <a:lvl5pPr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5pPr>
      <a:lvl6pPr marL="4572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6pPr>
      <a:lvl7pPr marL="9144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7pPr>
      <a:lvl8pPr marL="13716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8pPr>
      <a:lvl9pPr marL="18288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kumimoji="1"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kumimoji="1"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kumimoji="1"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ja-JP" altLang="en-US"/>
              <a:t>far@ucalgary.ca</a:t>
            </a:r>
            <a:endParaRPr lang="en-US" altLang="ja-JP"/>
          </a:p>
        </p:txBody>
      </p:sp>
      <p:sp>
        <p:nvSpPr>
          <p:cNvPr id="3" name="Slide Number Placeholder 2"/>
          <p:cNvSpPr>
            <a:spLocks noGrp="1"/>
          </p:cNvSpPr>
          <p:nvPr>
            <p:ph type="sldNum" sz="quarter" idx="4"/>
          </p:nvPr>
        </p:nvSpPr>
        <p:spPr/>
        <p:txBody>
          <a:bodyPr/>
          <a:lstStyle/>
          <a:p>
            <a:fld id="{11476637-B788-40C1-B031-FB8B2F2D7A5F}" type="slidenum">
              <a:rPr lang="ja-JP" altLang="en-US" smtClean="0"/>
              <a:pPr/>
              <a:t>1</a:t>
            </a:fld>
            <a:endParaRPr lang="en-US" altLang="ja-JP" dirty="0"/>
          </a:p>
        </p:txBody>
      </p:sp>
      <p:sp>
        <p:nvSpPr>
          <p:cNvPr id="4" name="Subtitle 3"/>
          <p:cNvSpPr>
            <a:spLocks noGrp="1"/>
          </p:cNvSpPr>
          <p:nvPr>
            <p:ph type="subTitle" idx="1"/>
          </p:nvPr>
        </p:nvSpPr>
        <p:spPr/>
        <p:txBody>
          <a:bodyPr/>
          <a:lstStyle/>
          <a:p>
            <a:r>
              <a:rPr lang="en-US" dirty="0"/>
              <a:t>Assignment 2</a:t>
            </a:r>
            <a:endParaRPr lang="en-CA" dirty="0"/>
          </a:p>
        </p:txBody>
      </p:sp>
      <p:sp>
        <p:nvSpPr>
          <p:cNvPr id="5" name="Title 4"/>
          <p:cNvSpPr>
            <a:spLocks noGrp="1"/>
          </p:cNvSpPr>
          <p:nvPr>
            <p:ph type="ctrTitle"/>
          </p:nvPr>
        </p:nvSpPr>
        <p:spPr/>
        <p:txBody>
          <a:bodyPr/>
          <a:lstStyle/>
          <a:p>
            <a:r>
              <a:rPr lang="en-US" altLang="ja-JP" dirty="0">
                <a:solidFill>
                  <a:srgbClr val="800000"/>
                </a:solidFill>
                <a:ea typeface="ＭＳ Ｐゴシック" charset="-128"/>
              </a:rPr>
              <a:t>SENG 637</a:t>
            </a:r>
            <a:br>
              <a:rPr lang="en-US" altLang="ja-JP" dirty="0">
                <a:ea typeface="ＭＳ Ｐゴシック" charset="-128"/>
              </a:rPr>
            </a:br>
            <a:r>
              <a:rPr lang="en-CA" altLang="ja-JP">
                <a:ea typeface="ＭＳ Ｐゴシック" charset="-128"/>
              </a:rPr>
              <a:t>Dependability &amp; Reliability of Software Systems</a:t>
            </a:r>
            <a:endParaRPr lang="en-CA" dirty="0"/>
          </a:p>
        </p:txBody>
      </p:sp>
      <p:pic>
        <p:nvPicPr>
          <p:cNvPr id="6"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5004048" y="4592638"/>
            <a:ext cx="3503303" cy="1500198"/>
          </a:xfrm>
          <a:prstGeom prst="rect">
            <a:avLst/>
          </a:prstGeom>
          <a:noFill/>
          <a:ln w="9525">
            <a:noFill/>
            <a:miter lim="800000"/>
            <a:headEnd/>
            <a:tailEnd/>
          </a:ln>
        </p:spPr>
      </p:pic>
    </p:spTree>
    <p:extLst>
      <p:ext uri="{BB962C8B-B14F-4D97-AF65-F5344CB8AC3E}">
        <p14:creationId xmlns:p14="http://schemas.microsoft.com/office/powerpoint/2010/main" val="752585963"/>
      </p:ext>
    </p:extLst>
  </p:cSld>
  <p:clrMapOvr>
    <a:masterClrMapping/>
  </p:clrMapOvr>
  <p:transition>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2</a:t>
            </a:r>
            <a:endParaRPr lang="en-CA" dirty="0"/>
          </a:p>
        </p:txBody>
      </p:sp>
      <p:sp>
        <p:nvSpPr>
          <p:cNvPr id="3" name="Content Placeholder 2"/>
          <p:cNvSpPr>
            <a:spLocks noGrp="1"/>
          </p:cNvSpPr>
          <p:nvPr>
            <p:ph idx="1"/>
          </p:nvPr>
        </p:nvSpPr>
        <p:spPr/>
        <p:txBody>
          <a:bodyPr/>
          <a:lstStyle/>
          <a:p>
            <a:r>
              <a:rPr lang="en-CA" dirty="0"/>
              <a:t>Requirement-based testing</a:t>
            </a:r>
          </a:p>
          <a:p>
            <a:pPr lvl="1"/>
            <a:r>
              <a:rPr lang="en-CA" dirty="0"/>
              <a:t>SUT   -   </a:t>
            </a:r>
            <a:r>
              <a:rPr lang="en-CA" dirty="0" err="1"/>
              <a:t>JFreeChart</a:t>
            </a:r>
            <a:endParaRPr lang="en-CA" dirty="0"/>
          </a:p>
          <a:p>
            <a:pPr lvl="1"/>
            <a:r>
              <a:rPr lang="en-CA" dirty="0"/>
              <a:t>Requirements</a:t>
            </a:r>
          </a:p>
          <a:p>
            <a:pPr lvl="1"/>
            <a:r>
              <a:rPr lang="en-US" dirty="0"/>
              <a:t>Test design</a:t>
            </a:r>
            <a:endParaRPr lang="en-CA" dirty="0"/>
          </a:p>
          <a:p>
            <a:pPr lvl="1"/>
            <a:r>
              <a:rPr lang="en-CA" dirty="0"/>
              <a:t>Test execution</a:t>
            </a:r>
          </a:p>
        </p:txBody>
      </p:sp>
      <p:sp>
        <p:nvSpPr>
          <p:cNvPr id="4" name="Footer Placeholder 3"/>
          <p:cNvSpPr>
            <a:spLocks noGrp="1"/>
          </p:cNvSpPr>
          <p:nvPr>
            <p:ph type="ftr" sz="quarter" idx="11"/>
          </p:nvPr>
        </p:nvSpPr>
        <p:spPr/>
        <p:txBody>
          <a:bodyPr/>
          <a:lstStyle/>
          <a:p>
            <a:r>
              <a:rPr lang="ja-JP" altLang="en-US"/>
              <a:t>far@ucalgary.ca</a:t>
            </a:r>
            <a:endParaRPr lang="en-US" altLang="ja-JP"/>
          </a:p>
        </p:txBody>
      </p:sp>
      <p:sp>
        <p:nvSpPr>
          <p:cNvPr id="5" name="Slide Number Placeholder 4"/>
          <p:cNvSpPr>
            <a:spLocks noGrp="1"/>
          </p:cNvSpPr>
          <p:nvPr>
            <p:ph type="sldNum" sz="quarter" idx="12"/>
          </p:nvPr>
        </p:nvSpPr>
        <p:spPr/>
        <p:txBody>
          <a:bodyPr/>
          <a:lstStyle/>
          <a:p>
            <a:fld id="{E0C33045-984B-4F44-A077-3B45BEEE9467}" type="slidenum">
              <a:rPr lang="ja-JP" altLang="en-US" smtClean="0"/>
              <a:pPr/>
              <a:t>2</a:t>
            </a:fld>
            <a:endParaRPr lang="en-US" altLang="ja-JP"/>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2120" y="3924827"/>
            <a:ext cx="2890664" cy="216799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33562631"/>
      </p:ext>
    </p:extLst>
  </p:cSld>
  <p:clrMapOvr>
    <a:masterClrMapping/>
  </p:clrMapOvr>
  <p:transition>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Activities</a:t>
            </a:r>
            <a:endParaRPr lang="en-CA" dirty="0"/>
          </a:p>
        </p:txBody>
      </p:sp>
      <p:sp>
        <p:nvSpPr>
          <p:cNvPr id="3" name="Content Placeholder 2"/>
          <p:cNvSpPr>
            <a:spLocks noGrp="1"/>
          </p:cNvSpPr>
          <p:nvPr>
            <p:ph idx="1"/>
          </p:nvPr>
        </p:nvSpPr>
        <p:spPr/>
        <p:txBody>
          <a:bodyPr/>
          <a:lstStyle/>
          <a:p>
            <a:r>
              <a:rPr lang="en-US" dirty="0">
                <a:solidFill>
                  <a:srgbClr val="FF0000"/>
                </a:solidFill>
              </a:rPr>
              <a:t>1</a:t>
            </a:r>
            <a:r>
              <a:rPr lang="en-US" baseline="30000" dirty="0">
                <a:solidFill>
                  <a:srgbClr val="FF0000"/>
                </a:solidFill>
              </a:rPr>
              <a:t>st</a:t>
            </a:r>
            <a:r>
              <a:rPr lang="en-US" dirty="0">
                <a:solidFill>
                  <a:srgbClr val="FF0000"/>
                </a:solidFill>
              </a:rPr>
              <a:t> week: </a:t>
            </a:r>
            <a:r>
              <a:rPr lang="en-US" dirty="0"/>
              <a:t>Familiarization (setup Eclipse, Junit, mock framework, ensure they work together)</a:t>
            </a:r>
          </a:p>
          <a:p>
            <a:r>
              <a:rPr lang="en-US" dirty="0">
                <a:solidFill>
                  <a:srgbClr val="FF0000"/>
                </a:solidFill>
              </a:rPr>
              <a:t>1</a:t>
            </a:r>
            <a:r>
              <a:rPr lang="en-US" baseline="30000" dirty="0">
                <a:solidFill>
                  <a:srgbClr val="FF0000"/>
                </a:solidFill>
              </a:rPr>
              <a:t>st</a:t>
            </a:r>
            <a:r>
              <a:rPr lang="en-US" dirty="0">
                <a:solidFill>
                  <a:srgbClr val="FF0000"/>
                </a:solidFill>
              </a:rPr>
              <a:t> week: </a:t>
            </a:r>
            <a:r>
              <a:rPr lang="en-US" dirty="0"/>
              <a:t>Writing tests (write test cases and suite for Junit, prepare stubs or mocks)</a:t>
            </a:r>
          </a:p>
          <a:p>
            <a:r>
              <a:rPr lang="en-US" dirty="0">
                <a:solidFill>
                  <a:srgbClr val="FF0000"/>
                </a:solidFill>
              </a:rPr>
              <a:t>2</a:t>
            </a:r>
            <a:r>
              <a:rPr lang="en-US" baseline="30000" dirty="0">
                <a:solidFill>
                  <a:srgbClr val="FF0000"/>
                </a:solidFill>
              </a:rPr>
              <a:t>nd</a:t>
            </a:r>
            <a:r>
              <a:rPr lang="en-US" dirty="0">
                <a:solidFill>
                  <a:srgbClr val="FF0000"/>
                </a:solidFill>
              </a:rPr>
              <a:t> week: </a:t>
            </a:r>
            <a:r>
              <a:rPr lang="en-US" dirty="0"/>
              <a:t>Executing unit test using Junit and demo </a:t>
            </a:r>
          </a:p>
          <a:p>
            <a:r>
              <a:rPr lang="en-US" dirty="0">
                <a:solidFill>
                  <a:srgbClr val="FF0000"/>
                </a:solidFill>
              </a:rPr>
              <a:t>2</a:t>
            </a:r>
            <a:r>
              <a:rPr lang="en-US" baseline="30000" dirty="0">
                <a:solidFill>
                  <a:srgbClr val="FF0000"/>
                </a:solidFill>
              </a:rPr>
              <a:t>nd</a:t>
            </a:r>
            <a:r>
              <a:rPr lang="en-US" dirty="0">
                <a:solidFill>
                  <a:srgbClr val="FF0000"/>
                </a:solidFill>
              </a:rPr>
              <a:t> week: </a:t>
            </a:r>
            <a:r>
              <a:rPr lang="en-US" dirty="0"/>
              <a:t>Reporting the results</a:t>
            </a:r>
          </a:p>
          <a:p>
            <a:endParaRPr lang="en-US" dirty="0"/>
          </a:p>
          <a:p>
            <a:endParaRPr lang="en-CA" dirty="0"/>
          </a:p>
        </p:txBody>
      </p:sp>
      <p:sp>
        <p:nvSpPr>
          <p:cNvPr id="4" name="Footer Placeholder 3"/>
          <p:cNvSpPr>
            <a:spLocks noGrp="1"/>
          </p:cNvSpPr>
          <p:nvPr>
            <p:ph type="ftr" sz="quarter" idx="11"/>
          </p:nvPr>
        </p:nvSpPr>
        <p:spPr/>
        <p:txBody>
          <a:bodyPr/>
          <a:lstStyle/>
          <a:p>
            <a:r>
              <a:rPr lang="ja-JP" altLang="en-US"/>
              <a:t>far@ucalgary.ca</a:t>
            </a:r>
            <a:endParaRPr lang="en-US" altLang="ja-JP"/>
          </a:p>
        </p:txBody>
      </p:sp>
      <p:sp>
        <p:nvSpPr>
          <p:cNvPr id="5" name="Slide Number Placeholder 4"/>
          <p:cNvSpPr>
            <a:spLocks noGrp="1"/>
          </p:cNvSpPr>
          <p:nvPr>
            <p:ph type="sldNum" sz="quarter" idx="12"/>
          </p:nvPr>
        </p:nvSpPr>
        <p:spPr/>
        <p:txBody>
          <a:bodyPr/>
          <a:lstStyle/>
          <a:p>
            <a:fld id="{E0C33045-984B-4F44-A077-3B45BEEE9467}" type="slidenum">
              <a:rPr lang="ja-JP" altLang="en-US" smtClean="0"/>
              <a:pPr/>
              <a:t>3</a:t>
            </a:fld>
            <a:endParaRPr lang="en-US" altLang="ja-JP"/>
          </a:p>
        </p:txBody>
      </p:sp>
    </p:spTree>
    <p:extLst>
      <p:ext uri="{BB962C8B-B14F-4D97-AF65-F5344CB8AC3E}">
        <p14:creationId xmlns:p14="http://schemas.microsoft.com/office/powerpoint/2010/main" val="1159700866"/>
      </p:ext>
    </p:extLst>
  </p:cSld>
  <p:clrMapOvr>
    <a:masterClrMapping/>
  </p:clrMapOvr>
  <p:transition>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0" dirty="0"/>
              <a:t>SUT: </a:t>
            </a:r>
            <a:r>
              <a:rPr lang="en-CA" b="0" dirty="0" err="1"/>
              <a:t>JFreeChart</a:t>
            </a:r>
            <a:endParaRPr lang="en-CA" dirty="0"/>
          </a:p>
        </p:txBody>
      </p:sp>
      <p:sp>
        <p:nvSpPr>
          <p:cNvPr id="3" name="Content Placeholder 2"/>
          <p:cNvSpPr>
            <a:spLocks noGrp="1"/>
          </p:cNvSpPr>
          <p:nvPr>
            <p:ph idx="1"/>
          </p:nvPr>
        </p:nvSpPr>
        <p:spPr>
          <a:xfrm>
            <a:off x="900113" y="1560513"/>
            <a:ext cx="8001000" cy="1508447"/>
          </a:xfrm>
        </p:spPr>
        <p:txBody>
          <a:bodyPr/>
          <a:lstStyle/>
          <a:p>
            <a:r>
              <a:rPr lang="en-CA" sz="2400" dirty="0"/>
              <a:t>The </a:t>
            </a:r>
            <a:r>
              <a:rPr lang="en-CA" sz="2400" dirty="0" err="1"/>
              <a:t>JFreeChart</a:t>
            </a:r>
            <a:r>
              <a:rPr lang="en-CA" sz="2400" dirty="0"/>
              <a:t> framework is a free/open-source chart library intended to be integrated into other systems as a quick and simple way to add charting functionality to Java applications</a:t>
            </a:r>
          </a:p>
        </p:txBody>
      </p:sp>
      <p:sp>
        <p:nvSpPr>
          <p:cNvPr id="4" name="Footer Placeholder 3"/>
          <p:cNvSpPr>
            <a:spLocks noGrp="1"/>
          </p:cNvSpPr>
          <p:nvPr>
            <p:ph type="ftr" sz="quarter" idx="11"/>
          </p:nvPr>
        </p:nvSpPr>
        <p:spPr/>
        <p:txBody>
          <a:bodyPr/>
          <a:lstStyle/>
          <a:p>
            <a:r>
              <a:rPr lang="ja-JP" altLang="en-US"/>
              <a:t>far@ucalgary.ca</a:t>
            </a:r>
            <a:endParaRPr lang="en-US" altLang="ja-JP"/>
          </a:p>
        </p:txBody>
      </p:sp>
      <p:sp>
        <p:nvSpPr>
          <p:cNvPr id="5" name="Slide Number Placeholder 4"/>
          <p:cNvSpPr>
            <a:spLocks noGrp="1"/>
          </p:cNvSpPr>
          <p:nvPr>
            <p:ph type="sldNum" sz="quarter" idx="12"/>
          </p:nvPr>
        </p:nvSpPr>
        <p:spPr/>
        <p:txBody>
          <a:bodyPr/>
          <a:lstStyle/>
          <a:p>
            <a:fld id="{E0C33045-984B-4F44-A077-3B45BEEE9467}" type="slidenum">
              <a:rPr lang="ja-JP" altLang="en-US" smtClean="0"/>
              <a:pPr/>
              <a:t>4</a:t>
            </a:fld>
            <a:endParaRPr lang="en-US" altLang="ja-JP"/>
          </a:p>
        </p:txBody>
      </p:sp>
      <p:sp>
        <p:nvSpPr>
          <p:cNvPr id="7" name="Rectangle 6"/>
          <p:cNvSpPr/>
          <p:nvPr/>
        </p:nvSpPr>
        <p:spPr>
          <a:xfrm>
            <a:off x="1066800" y="5762173"/>
            <a:ext cx="3175806" cy="369332"/>
          </a:xfrm>
          <a:prstGeom prst="rect">
            <a:avLst/>
          </a:prstGeom>
        </p:spPr>
        <p:txBody>
          <a:bodyPr wrap="none">
            <a:spAutoFit/>
          </a:bodyPr>
          <a:lstStyle/>
          <a:p>
            <a:r>
              <a:rPr lang="en-CA" sz="1800" b="0" dirty="0">
                <a:solidFill>
                  <a:srgbClr val="663300"/>
                </a:solidFill>
                <a:latin typeface="Calibri" panose="020F0502020204030204" pitchFamily="34" charset="0"/>
              </a:rPr>
              <a:t>http://www.jfree.org/jfreechart</a:t>
            </a:r>
            <a:endParaRPr lang="en-CA" sz="18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8082" y="3523888"/>
            <a:ext cx="2345818" cy="1390358"/>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7687" y="4374713"/>
            <a:ext cx="2345818" cy="1390358"/>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7687" y="2901391"/>
            <a:ext cx="2345818" cy="1390358"/>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28712" y="2901391"/>
            <a:ext cx="2345818" cy="1390358"/>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28712" y="4383548"/>
            <a:ext cx="2345818" cy="1390358"/>
          </a:xfrm>
          <a:prstGeom prst="rect">
            <a:avLst/>
          </a:prstGeom>
        </p:spPr>
      </p:pic>
    </p:spTree>
    <p:extLst>
      <p:ext uri="{BB962C8B-B14F-4D97-AF65-F5344CB8AC3E}">
        <p14:creationId xmlns:p14="http://schemas.microsoft.com/office/powerpoint/2010/main" val="2101653930"/>
      </p:ext>
    </p:extLst>
  </p:cSld>
  <p:clrMapOvr>
    <a:masterClrMapping/>
  </p:clrMapOvr>
  <p:transition>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0" dirty="0" err="1"/>
              <a:t>JFreeChart</a:t>
            </a:r>
            <a:r>
              <a:rPr lang="en-CA" b="0" dirty="0"/>
              <a:t> – Requirements</a:t>
            </a:r>
            <a:endParaRPr lang="en-CA" dirty="0"/>
          </a:p>
        </p:txBody>
      </p:sp>
      <p:sp>
        <p:nvSpPr>
          <p:cNvPr id="3" name="Content Placeholder 2"/>
          <p:cNvSpPr>
            <a:spLocks noGrp="1"/>
          </p:cNvSpPr>
          <p:nvPr>
            <p:ph idx="1"/>
          </p:nvPr>
        </p:nvSpPr>
        <p:spPr/>
        <p:txBody>
          <a:bodyPr/>
          <a:lstStyle/>
          <a:p>
            <a:r>
              <a:rPr lang="en-CA" sz="2400" b="1" dirty="0"/>
              <a:t>Reminder: </a:t>
            </a:r>
            <a:r>
              <a:rPr lang="en-CA" sz="2400" dirty="0"/>
              <a:t>SW Requirements can come in many different formats, e.g., plain English, UML models, Javadoc, …</a:t>
            </a:r>
          </a:p>
          <a:p>
            <a:r>
              <a:rPr lang="en-CA" sz="2400" dirty="0"/>
              <a:t>In Assignment 2, we will use the Javadoc documentation of </a:t>
            </a:r>
            <a:r>
              <a:rPr lang="en-CA" sz="2400" dirty="0" err="1"/>
              <a:t>JFreeChart</a:t>
            </a:r>
            <a:r>
              <a:rPr lang="en-CA" sz="2400" dirty="0"/>
              <a:t> as its requirements</a:t>
            </a:r>
          </a:p>
          <a:p>
            <a:pPr lvl="1"/>
            <a:r>
              <a:rPr lang="en-CA" sz="2000" dirty="0"/>
              <a:t>Online now</a:t>
            </a:r>
          </a:p>
        </p:txBody>
      </p:sp>
      <p:sp>
        <p:nvSpPr>
          <p:cNvPr id="4" name="Footer Placeholder 3"/>
          <p:cNvSpPr>
            <a:spLocks noGrp="1"/>
          </p:cNvSpPr>
          <p:nvPr>
            <p:ph type="ftr" sz="quarter" idx="11"/>
          </p:nvPr>
        </p:nvSpPr>
        <p:spPr/>
        <p:txBody>
          <a:bodyPr/>
          <a:lstStyle/>
          <a:p>
            <a:r>
              <a:rPr lang="ja-JP" altLang="en-US"/>
              <a:t>far@ucalgary.ca</a:t>
            </a:r>
            <a:endParaRPr lang="en-US" altLang="ja-JP"/>
          </a:p>
        </p:txBody>
      </p:sp>
      <p:sp>
        <p:nvSpPr>
          <p:cNvPr id="5" name="Slide Number Placeholder 4"/>
          <p:cNvSpPr>
            <a:spLocks noGrp="1"/>
          </p:cNvSpPr>
          <p:nvPr>
            <p:ph type="sldNum" sz="quarter" idx="12"/>
          </p:nvPr>
        </p:nvSpPr>
        <p:spPr/>
        <p:txBody>
          <a:bodyPr/>
          <a:lstStyle/>
          <a:p>
            <a:fld id="{E0C33045-984B-4F44-A077-3B45BEEE9467}" type="slidenum">
              <a:rPr lang="ja-JP" altLang="en-US" smtClean="0"/>
              <a:pPr/>
              <a:t>5</a:t>
            </a:fld>
            <a:endParaRPr lang="en-US" altLang="ja-JP"/>
          </a:p>
        </p:txBody>
      </p:sp>
      <p:pic>
        <p:nvPicPr>
          <p:cNvPr id="7" name="Picture 6"/>
          <p:cNvPicPr>
            <a:picLocks noChangeAspect="1"/>
          </p:cNvPicPr>
          <p:nvPr/>
        </p:nvPicPr>
        <p:blipFill>
          <a:blip r:embed="rId2"/>
          <a:stretch>
            <a:fillRect/>
          </a:stretch>
        </p:blipFill>
        <p:spPr>
          <a:xfrm>
            <a:off x="2627784" y="3501008"/>
            <a:ext cx="5992642" cy="267697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17169265"/>
      </p:ext>
    </p:extLst>
  </p:cSld>
  <p:clrMapOvr>
    <a:masterClrMapping/>
  </p:clrMapOvr>
  <p:transition>
    <p:dissolv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0" dirty="0"/>
              <a:t>Test Requirements</a:t>
            </a:r>
            <a:endParaRPr lang="en-CA" dirty="0"/>
          </a:p>
        </p:txBody>
      </p:sp>
      <p:sp>
        <p:nvSpPr>
          <p:cNvPr id="3" name="Content Placeholder 2"/>
          <p:cNvSpPr>
            <a:spLocks noGrp="1"/>
          </p:cNvSpPr>
          <p:nvPr>
            <p:ph idx="1"/>
          </p:nvPr>
        </p:nvSpPr>
        <p:spPr/>
        <p:txBody>
          <a:bodyPr/>
          <a:lstStyle/>
          <a:p>
            <a:r>
              <a:rPr lang="en-CA" dirty="0" err="1"/>
              <a:t>JFreeChart</a:t>
            </a:r>
            <a:r>
              <a:rPr lang="en-CA" dirty="0"/>
              <a:t> classes under test</a:t>
            </a:r>
          </a:p>
          <a:p>
            <a:r>
              <a:rPr lang="en-CA" dirty="0" err="1">
                <a:latin typeface="Calibri" panose="020F0502020204030204" pitchFamily="34" charset="0"/>
                <a:cs typeface="Calibri" panose="020F0502020204030204" pitchFamily="34" charset="0"/>
              </a:rPr>
              <a:t>org.jfree.data.DataUtilities</a:t>
            </a:r>
            <a:endParaRPr lang="en-CA" dirty="0"/>
          </a:p>
          <a:p>
            <a:pPr lvl="1"/>
            <a:r>
              <a:rPr lang="en-CA" dirty="0"/>
              <a:t>Has 9 methods</a:t>
            </a:r>
          </a:p>
          <a:p>
            <a:r>
              <a:rPr lang="en-CA" dirty="0" err="1">
                <a:latin typeface="Calibri" panose="020F0502020204030204" pitchFamily="34" charset="0"/>
                <a:cs typeface="Calibri" panose="020F0502020204030204" pitchFamily="34" charset="0"/>
              </a:rPr>
              <a:t>org.jfree.data.Range</a:t>
            </a:r>
            <a:endParaRPr lang="en-CA" dirty="0">
              <a:latin typeface="Calibri" panose="020F0502020204030204" pitchFamily="34" charset="0"/>
              <a:cs typeface="Calibri" panose="020F0502020204030204" pitchFamily="34" charset="0"/>
            </a:endParaRPr>
          </a:p>
          <a:p>
            <a:pPr lvl="1"/>
            <a:r>
              <a:rPr lang="en-CA" dirty="0"/>
              <a:t>Has 19 methods</a:t>
            </a:r>
          </a:p>
          <a:p>
            <a:r>
              <a:rPr lang="en-CA" dirty="0"/>
              <a:t>You have to write tests for 5 methods from each class</a:t>
            </a:r>
          </a:p>
        </p:txBody>
      </p:sp>
      <p:sp>
        <p:nvSpPr>
          <p:cNvPr id="4" name="Footer Placeholder 3"/>
          <p:cNvSpPr>
            <a:spLocks noGrp="1"/>
          </p:cNvSpPr>
          <p:nvPr>
            <p:ph type="ftr" sz="quarter" idx="11"/>
          </p:nvPr>
        </p:nvSpPr>
        <p:spPr/>
        <p:txBody>
          <a:bodyPr/>
          <a:lstStyle/>
          <a:p>
            <a:r>
              <a:rPr lang="ja-JP" altLang="en-US"/>
              <a:t>far@ucalgary.ca</a:t>
            </a:r>
            <a:endParaRPr lang="en-US" altLang="ja-JP"/>
          </a:p>
        </p:txBody>
      </p:sp>
      <p:sp>
        <p:nvSpPr>
          <p:cNvPr id="5" name="Slide Number Placeholder 4"/>
          <p:cNvSpPr>
            <a:spLocks noGrp="1"/>
          </p:cNvSpPr>
          <p:nvPr>
            <p:ph type="sldNum" sz="quarter" idx="12"/>
          </p:nvPr>
        </p:nvSpPr>
        <p:spPr/>
        <p:txBody>
          <a:bodyPr/>
          <a:lstStyle/>
          <a:p>
            <a:fld id="{E0C33045-984B-4F44-A077-3B45BEEE9467}" type="slidenum">
              <a:rPr lang="ja-JP" altLang="en-US" smtClean="0"/>
              <a:pPr/>
              <a:t>6</a:t>
            </a:fld>
            <a:endParaRPr lang="en-US" altLang="ja-JP"/>
          </a:p>
        </p:txBody>
      </p:sp>
    </p:spTree>
    <p:extLst>
      <p:ext uri="{BB962C8B-B14F-4D97-AF65-F5344CB8AC3E}">
        <p14:creationId xmlns:p14="http://schemas.microsoft.com/office/powerpoint/2010/main" val="2908550654"/>
      </p:ext>
    </p:extLst>
  </p:cSld>
  <p:clrMapOvr>
    <a:masterClrMapping/>
  </p:clrMapOvr>
  <p:transition>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0" dirty="0"/>
              <a:t>Test Design</a:t>
            </a:r>
            <a:endParaRPr lang="en-CA" dirty="0"/>
          </a:p>
        </p:txBody>
      </p:sp>
      <p:sp>
        <p:nvSpPr>
          <p:cNvPr id="3" name="Content Placeholder 2"/>
          <p:cNvSpPr>
            <a:spLocks noGrp="1"/>
          </p:cNvSpPr>
          <p:nvPr>
            <p:ph idx="1"/>
          </p:nvPr>
        </p:nvSpPr>
        <p:spPr>
          <a:xfrm>
            <a:off x="900113" y="1560513"/>
            <a:ext cx="3527871" cy="4532312"/>
          </a:xfrm>
        </p:spPr>
        <p:txBody>
          <a:bodyPr/>
          <a:lstStyle/>
          <a:p>
            <a:r>
              <a:rPr lang="en-CA" dirty="0"/>
              <a:t>Equivalence class testing</a:t>
            </a:r>
          </a:p>
          <a:p>
            <a:r>
              <a:rPr lang="en-CA" dirty="0"/>
              <a:t>Boundary value analysis</a:t>
            </a:r>
          </a:p>
          <a:p>
            <a:r>
              <a:rPr lang="en-CA" dirty="0"/>
              <a:t>Robustness testing</a:t>
            </a:r>
          </a:p>
          <a:p>
            <a:r>
              <a:rPr lang="en-CA" dirty="0"/>
              <a:t>Worst case testing</a:t>
            </a:r>
          </a:p>
        </p:txBody>
      </p:sp>
      <p:sp>
        <p:nvSpPr>
          <p:cNvPr id="4" name="Footer Placeholder 3"/>
          <p:cNvSpPr>
            <a:spLocks noGrp="1"/>
          </p:cNvSpPr>
          <p:nvPr>
            <p:ph type="ftr" sz="quarter" idx="11"/>
          </p:nvPr>
        </p:nvSpPr>
        <p:spPr/>
        <p:txBody>
          <a:bodyPr/>
          <a:lstStyle/>
          <a:p>
            <a:r>
              <a:rPr lang="ja-JP" altLang="en-US"/>
              <a:t>far@ucalgary.ca</a:t>
            </a:r>
            <a:endParaRPr lang="en-US" altLang="ja-JP"/>
          </a:p>
        </p:txBody>
      </p:sp>
      <p:sp>
        <p:nvSpPr>
          <p:cNvPr id="5" name="Slide Number Placeholder 4"/>
          <p:cNvSpPr>
            <a:spLocks noGrp="1"/>
          </p:cNvSpPr>
          <p:nvPr>
            <p:ph type="sldNum" sz="quarter" idx="12"/>
          </p:nvPr>
        </p:nvSpPr>
        <p:spPr/>
        <p:txBody>
          <a:bodyPr/>
          <a:lstStyle/>
          <a:p>
            <a:fld id="{E0C33045-984B-4F44-A077-3B45BEEE9467}" type="slidenum">
              <a:rPr lang="ja-JP" altLang="en-US" smtClean="0"/>
              <a:pPr/>
              <a:t>7</a:t>
            </a:fld>
            <a:endParaRPr lang="en-US" altLang="ja-JP"/>
          </a:p>
        </p:txBody>
      </p:sp>
      <p:pic>
        <p:nvPicPr>
          <p:cNvPr id="6" name="Picture 5"/>
          <p:cNvPicPr>
            <a:picLocks noChangeAspect="1"/>
          </p:cNvPicPr>
          <p:nvPr/>
        </p:nvPicPr>
        <p:blipFill>
          <a:blip r:embed="rId2"/>
          <a:stretch>
            <a:fillRect/>
          </a:stretch>
        </p:blipFill>
        <p:spPr>
          <a:xfrm>
            <a:off x="4427984" y="1759328"/>
            <a:ext cx="4196212" cy="345199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02204518"/>
      </p:ext>
    </p:extLst>
  </p:cSld>
  <p:clrMapOvr>
    <a:masterClrMapping/>
  </p:clrMapOvr>
  <p:transition>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0" dirty="0"/>
              <a:t>Test Execution</a:t>
            </a:r>
            <a:endParaRPr lang="en-CA" dirty="0"/>
          </a:p>
        </p:txBody>
      </p:sp>
      <p:sp>
        <p:nvSpPr>
          <p:cNvPr id="3" name="Content Placeholder 2"/>
          <p:cNvSpPr>
            <a:spLocks noGrp="1"/>
          </p:cNvSpPr>
          <p:nvPr>
            <p:ph idx="1"/>
          </p:nvPr>
        </p:nvSpPr>
        <p:spPr/>
        <p:txBody>
          <a:bodyPr/>
          <a:lstStyle/>
          <a:p>
            <a:r>
              <a:rPr lang="en-CA"/>
              <a:t>Junit 4 or 5</a:t>
            </a:r>
            <a:endParaRPr lang="en-CA" dirty="0"/>
          </a:p>
          <a:p>
            <a:r>
              <a:rPr lang="en-CA" dirty="0"/>
              <a:t>You need to use </a:t>
            </a:r>
            <a:r>
              <a:rPr lang="en-CA" b="1" dirty="0"/>
              <a:t>mocking</a:t>
            </a:r>
          </a:p>
          <a:p>
            <a:pPr lvl="1"/>
            <a:r>
              <a:rPr lang="en-CA" dirty="0"/>
              <a:t>For “</a:t>
            </a:r>
            <a:r>
              <a:rPr lang="en-CA" dirty="0">
                <a:latin typeface="Calibri" panose="020F0502020204030204" pitchFamily="34" charset="0"/>
                <a:cs typeface="Calibri" panose="020F0502020204030204" pitchFamily="34" charset="0"/>
              </a:rPr>
              <a:t>Values2D</a:t>
            </a:r>
            <a:r>
              <a:rPr lang="en-CA" dirty="0"/>
              <a:t>” and “</a:t>
            </a:r>
            <a:r>
              <a:rPr lang="en-CA" dirty="0" err="1">
                <a:latin typeface="Calibri" panose="020F0502020204030204" pitchFamily="34" charset="0"/>
                <a:cs typeface="Calibri" panose="020F0502020204030204" pitchFamily="34" charset="0"/>
              </a:rPr>
              <a:t>KeyedValues</a:t>
            </a:r>
            <a:r>
              <a:rPr lang="en-CA" dirty="0"/>
              <a:t>”</a:t>
            </a:r>
          </a:p>
          <a:p>
            <a:pPr lvl="1"/>
            <a:endParaRPr lang="en-CA" dirty="0"/>
          </a:p>
          <a:p>
            <a:r>
              <a:rPr lang="en-CA" sz="2800" dirty="0"/>
              <a:t>You are free to choose your mocking </a:t>
            </a:r>
            <a:r>
              <a:rPr lang="en-US" sz="2800" dirty="0"/>
              <a:t>framework</a:t>
            </a:r>
            <a:endParaRPr lang="en-CA" sz="2800" dirty="0"/>
          </a:p>
          <a:p>
            <a:r>
              <a:rPr lang="en-CA" sz="2800" dirty="0"/>
              <a:t>Example of </a:t>
            </a:r>
            <a:r>
              <a:rPr lang="en-CA" sz="2800" dirty="0" err="1"/>
              <a:t>jMock</a:t>
            </a:r>
            <a:r>
              <a:rPr lang="en-CA" sz="2800" dirty="0"/>
              <a:t> tests for the SUT of the Assignment 2 will be given</a:t>
            </a:r>
            <a:endParaRPr lang="en-CA" dirty="0"/>
          </a:p>
          <a:p>
            <a:pPr lvl="1"/>
            <a:r>
              <a:rPr lang="en-CA" dirty="0" err="1"/>
              <a:t>jMock</a:t>
            </a:r>
            <a:r>
              <a:rPr lang="en-CA" dirty="0"/>
              <a:t> or any other mocking framework</a:t>
            </a:r>
          </a:p>
        </p:txBody>
      </p:sp>
      <p:sp>
        <p:nvSpPr>
          <p:cNvPr id="4" name="Footer Placeholder 3"/>
          <p:cNvSpPr>
            <a:spLocks noGrp="1"/>
          </p:cNvSpPr>
          <p:nvPr>
            <p:ph type="ftr" sz="quarter" idx="11"/>
          </p:nvPr>
        </p:nvSpPr>
        <p:spPr/>
        <p:txBody>
          <a:bodyPr/>
          <a:lstStyle/>
          <a:p>
            <a:r>
              <a:rPr lang="ja-JP" altLang="en-US"/>
              <a:t>far@ucalgary.ca</a:t>
            </a:r>
            <a:endParaRPr lang="en-US" altLang="ja-JP"/>
          </a:p>
        </p:txBody>
      </p:sp>
      <p:sp>
        <p:nvSpPr>
          <p:cNvPr id="5" name="Slide Number Placeholder 4"/>
          <p:cNvSpPr>
            <a:spLocks noGrp="1"/>
          </p:cNvSpPr>
          <p:nvPr>
            <p:ph type="sldNum" sz="quarter" idx="12"/>
          </p:nvPr>
        </p:nvSpPr>
        <p:spPr/>
        <p:txBody>
          <a:bodyPr/>
          <a:lstStyle/>
          <a:p>
            <a:fld id="{E0C33045-984B-4F44-A077-3B45BEEE9467}" type="slidenum">
              <a:rPr lang="ja-JP" altLang="en-US" smtClean="0"/>
              <a:pPr/>
              <a:t>8</a:t>
            </a:fld>
            <a:endParaRPr lang="en-US" altLang="ja-JP"/>
          </a:p>
        </p:txBody>
      </p:sp>
    </p:spTree>
    <p:extLst>
      <p:ext uri="{BB962C8B-B14F-4D97-AF65-F5344CB8AC3E}">
        <p14:creationId xmlns:p14="http://schemas.microsoft.com/office/powerpoint/2010/main" val="2983308140"/>
      </p:ext>
    </p:extLst>
  </p:cSld>
  <p:clrMapOvr>
    <a:masterClrMapping/>
  </p:clrMapOvr>
  <p:transition>
    <p:dissolve/>
  </p:transition>
</p:sld>
</file>

<file path=ppt/tags/tag1.xml><?xml version="1.0" encoding="utf-8"?>
<p:tagLst xmlns:a="http://schemas.openxmlformats.org/drawingml/2006/main" xmlns:r="http://schemas.openxmlformats.org/officeDocument/2006/relationships" xmlns:p="http://schemas.openxmlformats.org/presentationml/2006/main">
  <p:tag name="PWATCHLASTPREPREVISION" val="51"/>
  <p:tag name="MMPROD_NEXTUNIQUEID" val="10012"/>
  <p:tag name="MMPROD_UIDATA" val="&lt;database version=&quot;7.0&quot;&gt;&lt;object type=&quot;1&quot; unique_id=&quot;10001&quot;&gt;&lt;object type=&quot;2&quot; unique_id=&quot;10735&quot;&gt;&lt;object type=&quot;3&quot; unique_id=&quot;10736&quot;&gt;&lt;property id=&quot;20148&quot; value=&quot;5&quot;/&gt;&lt;property id=&quot;20300&quot; value=&quot;Slide 1 - &amp;quot;SENG 521&amp;#x0D;&amp;#x0A;Software Reliability &amp;amp; Software Quality&amp;quot;&quot;/&gt;&lt;property id=&quot;20307&quot; value=&quot;585&quot;/&gt;&lt;/object&gt;&lt;object type=&quot;3&quot; unique_id=&quot;10737&quot;&gt;&lt;property id=&quot;20148&quot; value=&quot;5&quot;/&gt;&lt;property id=&quot;20300&quot; value=&quot;Slide 2 - &amp;quot;Contents&amp;quot;&quot;/&gt;&lt;property id=&quot;20307&quot; value=&quot;527&quot;/&gt;&lt;/object&gt;&lt;object type=&quot;3&quot; unique_id=&quot;10739&quot;&gt;&lt;property id=&quot;20148&quot; value=&quot;5&quot;/&gt;&lt;property id=&quot;20300&quot; value=&quot;Slide 6 - &amp;quot;Terminology &amp;amp; Scope&amp;quot;&quot;/&gt;&lt;property id=&quot;20307&quot; value=&quot;1656&quot;/&gt;&lt;/object&gt;&lt;object type=&quot;3&quot; unique_id=&quot;10740&quot;&gt;&lt;property id=&quot;20148&quot; value=&quot;5&quot;/&gt;&lt;property id=&quot;20300&quot; value=&quot;Slide 8 - &amp;quot;Software Quality&amp;quot;&quot;/&gt;&lt;property id=&quot;20307&quot; value=&quot;1650&quot;/&gt;&lt;/object&gt;&lt;object type=&quot;3&quot; unique_id=&quot;10742&quot;&gt;&lt;property id=&quot;20148&quot; value=&quot;5&quot;/&gt;&lt;property id=&quot;20300&quot; value=&quot;Slide 9 - &amp;quot;At The End …&amp;quot;&quot;/&gt;&lt;property id=&quot;20307&quot; value=&quot;1652&quot;/&gt;&lt;/object&gt;&lt;object type=&quot;3&quot; unique_id=&quot;10743&quot;&gt;&lt;property id=&quot;20148&quot; value=&quot;5&quot;/&gt;&lt;property id=&quot;20300&quot; value=&quot;Slide 10 - &amp;quot;Question to Ask&amp;quot;&quot;/&gt;&lt;property id=&quot;20307&quot; value=&quot;1648&quot;/&gt;&lt;/object&gt;&lt;object type=&quot;3&quot; unique_id=&quot;10744&quot;&gt;&lt;property id=&quot;20148&quot; value=&quot;5&quot;/&gt;&lt;property id=&quot;20300&quot; value=&quot;Slide 11 - &amp;quot;Moral&amp;quot;&quot;/&gt;&lt;property id=&quot;20307&quot; value=&quot;1653&quot;/&gt;&lt;/object&gt;&lt;object type=&quot;3&quot; unique_id=&quot;10745&quot;&gt;&lt;property id=&quot;20148&quot; value=&quot;5&quot;/&gt;&lt;property id=&quot;20300&quot; value=&quot;Slide 12 - &amp;quot;Section 1&amp;quot;&quot;/&gt;&lt;property id=&quot;20307&quot; value=&quot;1440&quot;/&gt;&lt;/object&gt;&lt;object type=&quot;3&quot; unique_id=&quot;10746&quot;&gt;&lt;property id=&quot;20148&quot; value=&quot;5&quot;/&gt;&lt;property id=&quot;20300&quot; value=&quot;Slide 27 - &amp;quot;Cost of a Defect …&amp;quot;&quot;/&gt;&lt;property id=&quot;20307&quot; value=&quot;1614&quot;/&gt;&lt;/object&gt;&lt;object type=&quot;3&quot; unique_id=&quot;10749&quot;&gt;&lt;property id=&quot;20148&quot; value=&quot;5&quot;/&gt;&lt;property id=&quot;20300&quot; value=&quot;Slide 26 - &amp;quot;Fatal Software Examples&amp;quot;&quot;/&gt;&lt;property id=&quot;20307&quot; value=&quot;1641&quot;/&gt;&lt;/object&gt;&lt;object type=&quot;3&quot; unique_id=&quot;10752&quot;&gt;&lt;property id=&quot;20148&quot; value=&quot;5&quot;/&gt;&lt;property id=&quot;20300&quot; value=&quot;Slide 28 - &amp;quot;A Central Question&amp;quot;&quot;/&gt;&lt;property id=&quot;20307&quot; value=&quot;1379&quot;/&gt;&lt;/object&gt;&lt;object type=&quot;3&quot; unique_id=&quot;10753&quot;&gt;&lt;property id=&quot;20148&quot; value=&quot;5&quot;/&gt;&lt;property id=&quot;20300&quot; value=&quot;Slide 29 - &amp;quot;Two Extremes&amp;quot;&quot;/&gt;&lt;property id=&quot;20307&quot; value=&quot;1643&quot;/&gt;&lt;/object&gt;&lt;object type=&quot;3&quot; unique_id=&quot;10754&quot;&gt;&lt;property id=&quot;20148&quot; value=&quot;5&quot;/&gt;&lt;property id=&quot;20300&quot; value=&quot;Slide 30 - &amp;quot;Can We Remove All Bugs?&amp;quot;&quot;/&gt;&lt;property id=&quot;20307&quot; value=&quot;1642&quot;/&gt;&lt;/object&gt;&lt;object type=&quot;3&quot; unique_id=&quot;10755&quot;&gt;&lt;property id=&quot;20148&quot; value=&quot;5&quot;/&gt;&lt;property id=&quot;20300&quot; value=&quot;Slide 31 - &amp;quot;What Can We Learn from Failures?&amp;quot;&quot;/&gt;&lt;property id=&quot;20307&quot; value=&quot;1632&quot;/&gt;&lt;/object&gt;&lt;object type=&quot;3&quot; unique_id=&quot;10756&quot;&gt;&lt;property id=&quot;20148&quot; value=&quot;5&quot;/&gt;&lt;property id=&quot;20300&quot; value=&quot;Slide 32 - &amp;quot;How to Handle Defects?&amp;quot;&quot;/&gt;&lt;property id=&quot;20307&quot; value=&quot;1633&quot;/&gt;&lt;/object&gt;&lt;object type=&quot;3&quot; unique_id=&quot;10757&quot;&gt;&lt;property id=&quot;20148&quot; value=&quot;5&quot;/&gt;&lt;property id=&quot;20300&quot; value=&quot;Slide 33 - &amp;quot;What to Learn from Data?&amp;quot;&quot;/&gt;&lt;property id=&quot;20307&quot; value=&quot;1634&quot;/&gt;&lt;/object&gt;&lt;object type=&quot;3&quot; unique_id=&quot;10758&quot;&gt;&lt;property id=&quot;20148&quot; value=&quot;5&quot;/&gt;&lt;property id=&quot;20300&quot; value=&quot;Slide 34 - &amp;quot;What to Learn from Data?&amp;quot;&quot;/&gt;&lt;property id=&quot;20307&quot; value=&quot;1635&quot;/&gt;&lt;/object&gt;&lt;object type=&quot;3&quot; unique_id=&quot;10759&quot;&gt;&lt;property id=&quot;20148&quot; value=&quot;5&quot;/&gt;&lt;property id=&quot;20300&quot; value=&quot;Slide 35 - &amp;quot;A Typical Problem: Question&amp;quot;&quot;/&gt;&lt;property id=&quot;20307&quot; value=&quot;1636&quot;/&gt;&lt;/object&gt;&lt;object type=&quot;3&quot; unique_id=&quot;10760&quot;&gt;&lt;property id=&quot;20148&quot; value=&quot;5&quot;/&gt;&lt;property id=&quot;20300&quot; value=&quot;Slide 36 - &amp;quot;A Typical Problem: Answer&amp;quot;&quot;/&gt;&lt;property id=&quot;20307&quot; value=&quot;1646&quot;/&gt;&lt;/object&gt;&lt;object type=&quot;3&quot; unique_id=&quot;10761&quot;&gt;&lt;property id=&quot;20148&quot; value=&quot;5&quot;/&gt;&lt;property id=&quot;20300&quot; value=&quot;Slide 37 - &amp;quot;Another Typical Problem&amp;quot;&quot;/&gt;&lt;property id=&quot;20307&quot; value=&quot;1611&quot;/&gt;&lt;/object&gt;&lt;object type=&quot;3&quot; unique_id=&quot;10765&quot;&gt;&lt;property id=&quot;20148&quot; value=&quot;5&quot;/&gt;&lt;property id=&quot;20300&quot; value=&quot;Slide 38 - &amp;quot;Terminology&amp;quot;&quot;/&gt;&lt;property id=&quot;20307&quot; value=&quot;1381&quot;/&gt;&lt;/object&gt;&lt;object type=&quot;3&quot; unique_id=&quot;10766&quot;&gt;&lt;property id=&quot;20148&quot; value=&quot;5&quot;/&gt;&lt;property id=&quot;20300&quot; value=&quot;Slide 39 - &amp;quot;Definition: Service&amp;quot;&quot;/&gt;&lt;property id=&quot;20307&quot; value=&quot;1382&quot;/&gt;&lt;/object&gt;&lt;object type=&quot;3&quot; unique_id=&quot;10767&quot;&gt;&lt;property id=&quot;20148&quot; value=&quot;5&quot;/&gt;&lt;property id=&quot;20300&quot; value=&quot;Slide 40 - &amp;quot;Dependability: Treats&amp;quot;&quot;/&gt;&lt;property id=&quot;20307&quot; value=&quot;1384&quot;/&gt;&lt;/object&gt;&lt;object type=&quot;3&quot; unique_id=&quot;10768&quot;&gt;&lt;property id=&quot;20148&quot; value=&quot;5&quot;/&gt;&lt;property id=&quot;20300&quot; value=&quot;Slide 41 - &amp;quot;Definition: Failure&amp;quot;&quot;/&gt;&lt;property id=&quot;20307&quot; value=&quot;1628&quot;/&gt;&lt;/object&gt;&lt;object type=&quot;3&quot; unique_id=&quot;10769&quot;&gt;&lt;property id=&quot;20148&quot; value=&quot;5&quot;/&gt;&lt;property id=&quot;20300&quot; value=&quot;Slide 42 - &amp;quot;Failure Intensity &amp;amp; Density&amp;quot;&quot;/&gt;&lt;property id=&quot;20307&quot; value=&quot;1644&quot;/&gt;&lt;/object&gt;&lt;object type=&quot;3&quot; unique_id=&quot;10770&quot;&gt;&lt;property id=&quot;20148&quot; value=&quot;5&quot;/&gt;&lt;property id=&quot;20300&quot; value=&quot;Slide 43 - &amp;quot;Example: Failure Density&amp;quot;&quot;/&gt;&lt;property id=&quot;20307&quot; value=&quot;1655&quot;/&gt;&lt;/object&gt;&lt;object type=&quot;3&quot; unique_id=&quot;10771&quot;&gt;&lt;property id=&quot;20148&quot; value=&quot;5&quot;/&gt;&lt;property id=&quot;20300&quot; value=&quot;Slide 44 - &amp;quot;Failure Density vs. Inspection Effort &amp;quot;&quot;/&gt;&lt;property id=&quot;20307&quot; value=&quot;1659&quot;/&gt;&lt;/object&gt;&lt;object type=&quot;3&quot; unique_id=&quot;10772&quot;&gt;&lt;property id=&quot;20148&quot; value=&quot;5&quot;/&gt;&lt;property id=&quot;20300&quot; value=&quot;Slide 45 - &amp;quot;Definition: Fault&amp;quot;&quot;/&gt;&lt;property id=&quot;20307&quot; value=&quot;1386&quot;/&gt;&lt;/object&gt;&lt;object type=&quot;3&quot; unique_id=&quot;10773&quot;&gt;&lt;property id=&quot;20148&quot; value=&quot;5&quot;/&gt;&lt;property id=&quot;20300&quot; value=&quot;Slide 46 - &amp;quot;Definition: Error&amp;quot;&quot;/&gt;&lt;property id=&quot;20307&quot; value=&quot;1388&quot;/&gt;&lt;/object&gt;&lt;object type=&quot;3&quot; unique_id=&quot;10774&quot;&gt;&lt;property id=&quot;20148&quot; value=&quot;5&quot;/&gt;&lt;property id=&quot;20300&quot; value=&quot;Slide 47 - &amp;quot;Dependability: Attributes  /1&amp;quot;&quot;/&gt;&lt;property id=&quot;20307&quot; value=&quot;1389&quot;/&gt;&lt;/object&gt;&lt;object type=&quot;3&quot; unique_id=&quot;10775&quot;&gt;&lt;property id=&quot;20148&quot; value=&quot;5&quot;/&gt;&lt;property id=&quot;20300&quot; value=&quot;Slide 48 - &amp;quot;Dependability: Attributes  /2&amp;quot;&quot;/&gt;&lt;property id=&quot;20307&quot; value=&quot;1390&quot;/&gt;&lt;/object&gt;&lt;object type=&quot;3&quot; unique_id=&quot;10776&quot;&gt;&lt;property id=&quot;20148&quot; value=&quot;5&quot;/&gt;&lt;property id=&quot;20300&quot; value=&quot;Slide 49 - &amp;quot;Definition: Availability&amp;quot;&quot;/&gt;&lt;property id=&quot;20307&quot; value=&quot;1391&quot;/&gt;&lt;/object&gt;&lt;object type=&quot;3&quot; unique_id=&quot;10777&quot;&gt;&lt;property id=&quot;20148&quot; value=&quot;5&quot;/&gt;&lt;property id=&quot;20300&quot; value=&quot;Slide 50 - &amp;quot;Definition: Reliability  /1&amp;quot;&quot;/&gt;&lt;property id=&quot;20307&quot; value=&quot;1392&quot;/&gt;&lt;/object&gt;&lt;object type=&quot;3&quot; unique_id=&quot;10778&quot;&gt;&lt;property id=&quot;20148&quot; value=&quot;5&quot;/&gt;&lt;property id=&quot;20300&quot; value=&quot;Slide 51 - &amp;quot;Definition: Reliability  /2&amp;quot;&quot;/&gt;&lt;property id=&quot;20307&quot; value=&quot;1393&quot;/&gt;&lt;/object&gt;&lt;object type=&quot;3&quot; unique_id=&quot;10779&quot;&gt;&lt;property id=&quot;20148&quot; value=&quot;5&quot;/&gt;&lt;property id=&quot;20300&quot; value=&quot;Slide 52 - &amp;quot;Definition: Safety&amp;quot;&quot;/&gt;&lt;property id=&quot;20307&quot; value=&quot;1394&quot;/&gt;&lt;/object&gt;&lt;object type=&quot;3&quot; unique_id=&quot;10780&quot;&gt;&lt;property id=&quot;20148&quot; value=&quot;5&quot;/&gt;&lt;property id=&quot;20300&quot; value=&quot;Slide 53 - &amp;quot;Definition: Confidentiality &amp;quot;&quot;/&gt;&lt;property id=&quot;20307&quot; value=&quot;1395&quot;/&gt;&lt;/object&gt;&lt;object type=&quot;3&quot; unique_id=&quot;10781&quot;&gt;&lt;property id=&quot;20148&quot; value=&quot;5&quot;/&gt;&lt;property id=&quot;20300&quot; value=&quot;Slide 54 - &amp;quot;Definition: Integrity &amp;quot;&quot;/&gt;&lt;property id=&quot;20307&quot; value=&quot;1396&quot;/&gt;&lt;/object&gt;&lt;object type=&quot;3&quot; unique_id=&quot;10782&quot;&gt;&lt;property id=&quot;20148&quot; value=&quot;5&quot;/&gt;&lt;property id=&quot;20300&quot; value=&quot;Slide 55 - &amp;quot;Definition: Maintainability&amp;quot;&quot;/&gt;&lt;property id=&quot;20307&quot; value=&quot;1397&quot;/&gt;&lt;/object&gt;&lt;object type=&quot;3&quot; unique_id=&quot;10783&quot;&gt;&lt;property id=&quot;20148&quot; value=&quot;5&quot;/&gt;&lt;property id=&quot;20300&quot; value=&quot;Slide 56 - &amp;quot;Dependability: Means&amp;quot;&quot;/&gt;&lt;property id=&quot;20307&quot; value=&quot;1398&quot;/&gt;&lt;/object&gt;&lt;object type=&quot;3&quot; unique_id=&quot;10784&quot;&gt;&lt;property id=&quot;20148&quot; value=&quot;5&quot;/&gt;&lt;property id=&quot;20300&quot; value=&quot;Slide 57 - &amp;quot;Definition: Fault Prevention&amp;quot;&quot;/&gt;&lt;property id=&quot;20307&quot; value=&quot;1399&quot;/&gt;&lt;/object&gt;&lt;object type=&quot;3&quot; unique_id=&quot;10785&quot;&gt;&lt;property id=&quot;20148&quot; value=&quot;5&quot;/&gt;&lt;property id=&quot;20300&quot; value=&quot;Slide 58 - &amp;quot;Fault Prevention&amp;quot;&quot;/&gt;&lt;property id=&quot;20307&quot; value=&quot;1400&quot;/&gt;&lt;/object&gt;&lt;object type=&quot;3&quot; unique_id=&quot;10786&quot;&gt;&lt;property id=&quot;20148&quot; value=&quot;5&quot;/&gt;&lt;property id=&quot;20300&quot; value=&quot;Slide 59 - &amp;quot;Definition: Fault Tolerance&amp;quot;&quot;/&gt;&lt;property id=&quot;20307&quot; value=&quot;1403&quot;/&gt;&lt;/object&gt;&lt;object type=&quot;3&quot; unique_id=&quot;10787&quot;&gt;&lt;property id=&quot;20148&quot; value=&quot;5&quot;/&gt;&lt;property id=&quot;20300&quot; value=&quot;Slide 60 - &amp;quot;Fault Tolerance Process&amp;quot;&quot;/&gt;&lt;property id=&quot;20307&quot; value=&quot;1404&quot;/&gt;&lt;/object&gt;&lt;object type=&quot;3&quot; unique_id=&quot;10788&quot;&gt;&lt;property id=&quot;20148&quot; value=&quot;5&quot;/&gt;&lt;property id=&quot;20300&quot; value=&quot;Slide 61 - &amp;quot;Definition: Fault Removal  /1&amp;quot;&quot;/&gt;&lt;property id=&quot;20307&quot; value=&quot;1409&quot;/&gt;&lt;/object&gt;&lt;object type=&quot;3&quot; unique_id=&quot;10789&quot;&gt;&lt;property id=&quot;20148&quot; value=&quot;5&quot;/&gt;&lt;property id=&quot;20300&quot; value=&quot;Slide 62 - &amp;quot;Definition: Fault Removal  /2&amp;quot;&quot;/&gt;&lt;property id=&quot;20307&quot; value=&quot;1418&quot;/&gt;&lt;/object&gt;&lt;object type=&quot;3&quot; unique_id=&quot;10790&quot;&gt;&lt;property id=&quot;20148&quot; value=&quot;5&quot;/&gt;&lt;property id=&quot;20300&quot; value=&quot;Slide 63 - &amp;quot;Definition: Fault Forecasting&amp;quot;&quot;/&gt;&lt;property id=&quot;20307&quot; value=&quot;1410&quot;/&gt;&lt;/object&gt;&lt;object type=&quot;3&quot; unique_id=&quot;10811&quot;&gt;&lt;property id=&quot;20148&quot; value=&quot;5&quot;/&gt;&lt;property id=&quot;20300&quot; value=&quot;Slide 64 - &amp;quot;SRE: Process /1&amp;quot;&quot;/&gt;&lt;property id=&quot;20307&quot; value=&quot;543&quot;/&gt;&lt;/object&gt;&lt;object type=&quot;3&quot; unique_id=&quot;10812&quot;&gt;&lt;property id=&quot;20148&quot; value=&quot;5&quot;/&gt;&lt;property id=&quot;20300&quot; value=&quot;Slide 65 - &amp;quot;SRE: Process /2&amp;quot;&quot;/&gt;&lt;property id=&quot;20307&quot; value=&quot;1661&quot;/&gt;&lt;/object&gt;&lt;object type=&quot;3&quot; unique_id=&quot;10833&quot;&gt;&lt;property id=&quot;20148&quot; value=&quot;5&quot;/&gt;&lt;property id=&quot;20300&quot; value=&quot;Slide 66 - &amp;quot;Conclusions&amp;quot;&quot;/&gt;&lt;property id=&quot;20307&quot; value=&quot;568&quot;/&gt;&lt;/object&gt;&lt;object type=&quot;3&quot; unique_id=&quot;11548&quot;&gt;&lt;property id=&quot;20148&quot; value=&quot;5&quot;/&gt;&lt;property id=&quot;20300&quot; value=&quot;Slide 3 - &amp;quot;Contents&amp;quot;&quot;/&gt;&lt;property id=&quot;20307&quot; value=&quot;1665&quot;/&gt;&lt;/object&gt;&lt;object type=&quot;3&quot; unique_id=&quot;14839&quot;&gt;&lt;property id=&quot;20148&quot; value=&quot;5&quot;/&gt;&lt;property id=&quot;20300&quot; value=&quot;Slide 13 - &amp;quot;What is Quality?&amp;quot;&quot;/&gt;&lt;property id=&quot;20307&quot; value=&quot;1673&quot;/&gt;&lt;/object&gt;&lt;object type=&quot;3&quot; unique_id=&quot;14840&quot;&gt;&lt;property id=&quot;20148&quot; value=&quot;5&quot;/&gt;&lt;property id=&quot;20300&quot; value=&quot;Slide 15 - &amp;quot;What is Software Quality?&amp;quot;&quot;/&gt;&lt;property id=&quot;20307&quot; value=&quot;1674&quot;/&gt;&lt;/object&gt;&lt;object type=&quot;3&quot; unique_id=&quot;14841&quot;&gt;&lt;property id=&quot;20148&quot; value=&quot;5&quot;/&gt;&lt;property id=&quot;20300&quot; value=&quot;Slide 16 - &amp;quot;Definition: Software Quality&amp;quot;&quot;/&gt;&lt;property id=&quot;20307&quot; value=&quot;1675&quot;/&gt;&lt;/object&gt;&lt;object type=&quot;3&quot; unique_id=&quot;14844&quot;&gt;&lt;property id=&quot;20148&quot; value=&quot;5&quot;/&gt;&lt;property id=&quot;20300&quot; value=&quot;Slide 20 - &amp;quot;Quality vs. Project Costs&amp;quot;&quot;/&gt;&lt;property id=&quot;20307&quot; value=&quot;1676&quot;/&gt;&lt;/object&gt;&lt;object type=&quot;3&quot; unique_id=&quot;14845&quot;&gt;&lt;property id=&quot;20148&quot; value=&quot;5&quot;/&gt;&lt;property id=&quot;20300&quot; value=&quot;Slide 21 - &amp;quot;Total Cost Distribution&amp;quot;&quot;/&gt;&lt;property id=&quot;20307&quot; value=&quot;1677&quot;/&gt;&lt;/object&gt;&lt;object type=&quot;3&quot; unique_id=&quot;14846&quot;&gt;&lt;property id=&quot;20148&quot; value=&quot;5&quot;/&gt;&lt;property id=&quot;20300&quot; value=&quot;Slide 22 - &amp;quot;1) How to Build Quality into a System?&amp;quot;&quot;/&gt;&lt;property id=&quot;20307&quot; value=&quot;1678&quot;/&gt;&lt;/object&gt;&lt;object type=&quot;3&quot; unique_id=&quot;14847&quot;&gt;&lt;property id=&quot;20148&quot; value=&quot;5&quot;/&gt;&lt;property id=&quot;20300&quot; value=&quot;Slide 23 - &amp;quot;2) How to Assess Quality of a System?&amp;quot;&quot;/&gt;&lt;property id=&quot;20307&quot; value=&quot;1682&quot;/&gt;&lt;/object&gt;&lt;object type=&quot;3&quot; unique_id=&quot;14848&quot;&gt;&lt;property id=&quot;20148&quot; value=&quot;5&quot;/&gt;&lt;property id=&quot;20300&quot; value=&quot;Slide 24 - &amp;quot;How Do We Assess Quality?&amp;quot;&quot;/&gt;&lt;property id=&quot;20307&quot; value=&quot;1687&quot;/&gt;&lt;/object&gt;&lt;object type=&quot;3&quot; unique_id=&quot;14849&quot;&gt;&lt;property id=&quot;20148&quot; value=&quot;5&quot;/&gt;&lt;property id=&quot;20300&quot; value=&quot;Slide 25 - &amp;quot;Pre-release Quality&amp;quot;&quot;/&gt;&lt;property id=&quot;20307&quot; value=&quot;1688&quot;/&gt;&lt;/object&gt;&lt;object type=&quot;3&quot; unique_id=&quot;15182&quot;&gt;&lt;property id=&quot;20148&quot; value=&quot;5&quot;/&gt;&lt;property id=&quot;20300&quot; value=&quot;Slide 67&quot;/&gt;&lt;property id=&quot;20307&quot; value=&quot;1689&quot;/&gt;&lt;/object&gt;&lt;object type=&quot;3&quot; unique_id=&quot;15291&quot;&gt;&lt;property id=&quot;20148&quot; value=&quot;5&quot;/&gt;&lt;property id=&quot;20300&quot; value=&quot;Slide 14 - &amp;quot;Quality: Various Views&amp;quot;&quot;/&gt;&lt;property id=&quot;20307&quot; value=&quot;1690&quot;/&gt;&lt;/object&gt;&lt;object type=&quot;3&quot; unique_id=&quot;15721&quot;&gt;&lt;property id=&quot;20148&quot; value=&quot;5&quot;/&gt;&lt;property id=&quot;20300&quot; value=&quot;Slide 17 - &amp;quot;Quality Model: ISO 9126&amp;quot;&quot;/&gt;&lt;property id=&quot;20307&quot; value=&quot;1694&quot;/&gt;&lt;/object&gt;&lt;object type=&quot;3&quot; unique_id=&quot;15722&quot;&gt;&lt;property id=&quot;20148&quot; value=&quot;5&quot;/&gt;&lt;property id=&quot;20300&quot; value=&quot;Slide 18 - &amp;quot;Quality Model – Structure&amp;quot;&quot;/&gt;&lt;property id=&quot;20307&quot; value=&quot;1691&quot;/&gt;&lt;/object&gt;&lt;object type=&quot;3&quot; unique_id=&quot;15723&quot;&gt;&lt;property id=&quot;20148&quot; value=&quot;5&quot;/&gt;&lt;property id=&quot;20300&quot; value=&quot;Slide 19 - &amp;quot;Example: Attribute Expansion&amp;quot;&quot;/&gt;&lt;property id=&quot;20307&quot; value=&quot;1692&quot;/&gt;&lt;/object&gt;&lt;object type=&quot;3&quot; unique_id=&quot;15932&quot;&gt;&lt;property id=&quot;20148&quot; value=&quot;5&quot;/&gt;&lt;property id=&quot;20300&quot; value=&quot;Slide 4 - &amp;quot;What Affects Quality?&amp;quot;&quot;/&gt;&lt;property id=&quot;20307&quot; value=&quot;1696&quot;/&gt;&lt;/object&gt;&lt;object type=&quot;3&quot; unique_id=&quot;15933&quot;&gt;&lt;property id=&quot;20148&quot; value=&quot;5&quot;/&gt;&lt;property id=&quot;20300&quot; value=&quot;Slide 5 - &amp;quot;What Affects Software Quality?&amp;quot;&quot;/&gt;&lt;property id=&quot;20307&quot; value=&quot;1697&quot;/&gt;&lt;/object&gt;&lt;object type=&quot;3&quot; unique_id=&quot;15934&quot;&gt;&lt;property id=&quot;20148&quot; value=&quot;5&quot;/&gt;&lt;property id=&quot;20300&quot; value=&quot;Slide 7 - &amp;quot;Software Reliability&amp;quot;&quot;/&gt;&lt;property id=&quot;20307&quot; value=&quot;1695&quot;/&gt;&lt;/object&gt;&lt;/object&gt;&lt;object type=&quot;8&quot; unique_id=&quot;10935&quot;&gt;&lt;/object&gt;&lt;/object&gt;&lt;/database&gt;"/>
  <p:tag name="SECTOMILLISECCONVERTED" val="1"/>
</p:tagLst>
</file>

<file path=ppt/theme/theme1.xml><?xml version="1.0" encoding="utf-8"?>
<a:theme xmlns:a="http://schemas.openxmlformats.org/drawingml/2006/main" name="UofC_template">
  <a:themeElements>
    <a:clrScheme name="UofC_templat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UofC_template">
      <a:majorFont>
        <a:latin typeface="Arial Rounded MT Bold"/>
        <a:ea typeface="HGあかね平成丸ｺﾞｼｯｸ体W8-S"/>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1" i="0" u="none" strike="noStrike" cap="none" normalizeH="0" baseline="0" smtClean="0">
            <a:ln>
              <a:noFill/>
            </a:ln>
            <a:solidFill>
              <a:schemeClr val="tx1"/>
            </a:solidFill>
            <a:effectLst/>
            <a:latin typeface="Tahoma" pitchFamily="34" charset="0"/>
            <a:ea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1" i="0" u="none" strike="noStrike" cap="none" normalizeH="0" baseline="0" smtClean="0">
            <a:ln>
              <a:noFill/>
            </a:ln>
            <a:solidFill>
              <a:schemeClr val="tx1"/>
            </a:solidFill>
            <a:effectLst/>
            <a:latin typeface="Tahoma" pitchFamily="34" charset="0"/>
            <a:ea typeface="ＭＳ Ｐゴシック" charset="-128"/>
          </a:defRPr>
        </a:defPPr>
      </a:lstStyle>
    </a:lnDef>
  </a:objectDefaults>
  <a:extraClrSchemeLst>
    <a:extraClrScheme>
      <a:clrScheme name="UofC_templat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UofC_templat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UofC_templat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UofC_template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UofC_templat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UofC_templat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UofC_templat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UofC_template</Template>
  <TotalTime>9784</TotalTime>
  <Words>417</Words>
  <Application>Microsoft Office PowerPoint</Application>
  <PresentationFormat>On-screen Show (4:3)</PresentationFormat>
  <Paragraphs>62</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 Rounded MT Bold</vt:lpstr>
      <vt:lpstr>Calibri</vt:lpstr>
      <vt:lpstr>Tahoma</vt:lpstr>
      <vt:lpstr>Times New Roman</vt:lpstr>
      <vt:lpstr>Wingdings</vt:lpstr>
      <vt:lpstr>UofC_template</vt:lpstr>
      <vt:lpstr>SENG 637 Dependability &amp; Reliability of Software Systems</vt:lpstr>
      <vt:lpstr>Assignment 2</vt:lpstr>
      <vt:lpstr>Activities</vt:lpstr>
      <vt:lpstr>SUT: JFreeChart</vt:lpstr>
      <vt:lpstr>JFreeChart – Requirements</vt:lpstr>
      <vt:lpstr>Test Requirements</vt:lpstr>
      <vt:lpstr>Test Design</vt:lpstr>
      <vt:lpstr>Test Execution</vt:lpstr>
    </vt:vector>
  </TitlesOfParts>
  <Company>埼玉大学情報システム工学科</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SENG 521</dc:title>
  <dc:subject>Behrouz H. Far</dc:subject>
  <dc:creator>Behrouz H. Far</dc:creator>
  <cp:lastModifiedBy>Behrouz Far</cp:lastModifiedBy>
  <cp:revision>712</cp:revision>
  <cp:lastPrinted>2000-05-10T02:49:50Z</cp:lastPrinted>
  <dcterms:created xsi:type="dcterms:W3CDTF">1997-04-20T23:51:09Z</dcterms:created>
  <dcterms:modified xsi:type="dcterms:W3CDTF">2021-01-08T19:40:05Z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2</vt:i4>
  </property>
  <property fmtid="{D5CDD505-2E9C-101B-9397-08002B2CF9AE}" pid="4" name="Compression">
    <vt:i4>50</vt:i4>
  </property>
  <property fmtid="{D5CDD505-2E9C-101B-9397-08002B2CF9AE}" pid="5" name="ScreenSize">
    <vt:i4>2</vt:i4>
  </property>
  <property fmtid="{D5CDD505-2E9C-101B-9397-08002B2CF9AE}" pid="6" name="ScreenUsage">
    <vt:i4>2</vt:i4>
  </property>
  <property fmtid="{D5CDD505-2E9C-101B-9397-08002B2CF9AE}" pid="7" name="MailAddress">
    <vt:lpwstr>far@cit.ics.saitama-u.ac.jp</vt:lpwstr>
  </property>
  <property fmtid="{D5CDD505-2E9C-101B-9397-08002B2CF9AE}" pid="8" name="HomePage">
    <vt:lpwstr>http://www.cit.ics.saitama-u.ac.jp/~far/</vt:lpwstr>
  </property>
  <property fmtid="{D5CDD505-2E9C-101B-9397-08002B2CF9AE}" pid="9" name="Other">
    <vt:lpwstr>知識工学（53240）</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false</vt:bool>
  </property>
  <property fmtid="{D5CDD505-2E9C-101B-9397-08002B2CF9AE}" pid="13" name="BackColor">
    <vt:i4>16777215</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Z:\lect_99\Ke99\Html</vt:lpwstr>
  </property>
</Properties>
</file>