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47B0AD2-9152-467C-B7BE-EE9874C81C69}" type="datetimeFigureOut">
              <a:rPr lang="ar-EG" smtClean="0"/>
              <a:t>28/04/1443</a:t>
            </a:fld>
            <a:endParaRPr lang="ar-EG"/>
          </a:p>
        </p:txBody>
      </p:sp>
      <p:sp>
        <p:nvSpPr>
          <p:cNvPr id="5" name="Footer Placeholder 4"/>
          <p:cNvSpPr>
            <a:spLocks noGrp="1"/>
          </p:cNvSpPr>
          <p:nvPr>
            <p:ph type="ftr" sz="quarter" idx="11"/>
          </p:nvPr>
        </p:nvSpPr>
        <p:spPr>
          <a:xfrm>
            <a:off x="2692397" y="5037663"/>
            <a:ext cx="5214635" cy="279400"/>
          </a:xfrm>
        </p:spPr>
        <p:txBody>
          <a:bodyPr/>
          <a:lstStyle/>
          <a:p>
            <a:endParaRPr lang="ar-EG"/>
          </a:p>
        </p:txBody>
      </p:sp>
      <p:sp>
        <p:nvSpPr>
          <p:cNvPr id="6" name="Slide Number Placeholder 5"/>
          <p:cNvSpPr>
            <a:spLocks noGrp="1"/>
          </p:cNvSpPr>
          <p:nvPr>
            <p:ph type="sldNum" sz="quarter" idx="12"/>
          </p:nvPr>
        </p:nvSpPr>
        <p:spPr>
          <a:xfrm>
            <a:off x="8956900" y="5037663"/>
            <a:ext cx="551167" cy="279400"/>
          </a:xfrm>
        </p:spPr>
        <p:txBody>
          <a:bodyPr/>
          <a:lstStyle/>
          <a:p>
            <a:fld id="{F58505EB-4FF1-4EF1-8EA3-95511F3A8C97}" type="slidenum">
              <a:rPr lang="ar-EG" smtClean="0"/>
              <a:t>‹#›</a:t>
            </a:fld>
            <a:endParaRPr lang="ar-EG"/>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398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7B0AD2-9152-467C-B7BE-EE9874C81C69}" type="datetimeFigureOut">
              <a:rPr lang="ar-EG" smtClean="0"/>
              <a:t>28/04/1443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F58505EB-4FF1-4EF1-8EA3-95511F3A8C97}" type="slidenum">
              <a:rPr lang="ar-EG" smtClean="0"/>
              <a:t>‹#›</a:t>
            </a:fld>
            <a:endParaRPr lang="ar-EG"/>
          </a:p>
        </p:txBody>
      </p:sp>
    </p:spTree>
    <p:extLst>
      <p:ext uri="{BB962C8B-B14F-4D97-AF65-F5344CB8AC3E}">
        <p14:creationId xmlns:p14="http://schemas.microsoft.com/office/powerpoint/2010/main" val="38445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7B0AD2-9152-467C-B7BE-EE9874C81C69}" type="datetimeFigureOut">
              <a:rPr lang="ar-EG" smtClean="0"/>
              <a:t>28/04/1443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58505EB-4FF1-4EF1-8EA3-95511F3A8C97}" type="slidenum">
              <a:rPr lang="ar-EG" smtClean="0"/>
              <a:t>‹#›</a:t>
            </a:fld>
            <a:endParaRPr lang="ar-EG"/>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0126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7B0AD2-9152-467C-B7BE-EE9874C81C69}" type="datetimeFigureOut">
              <a:rPr lang="ar-EG" smtClean="0"/>
              <a:t>28/04/1443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58505EB-4FF1-4EF1-8EA3-95511F3A8C97}" type="slidenum">
              <a:rPr lang="ar-EG" smtClean="0"/>
              <a:t>‹#›</a:t>
            </a:fld>
            <a:endParaRPr lang="ar-EG"/>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1625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7B0AD2-9152-467C-B7BE-EE9874C81C69}" type="datetimeFigureOut">
              <a:rPr lang="ar-EG" smtClean="0"/>
              <a:t>28/04/1443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58505EB-4FF1-4EF1-8EA3-95511F3A8C97}" type="slidenum">
              <a:rPr lang="ar-EG" smtClean="0"/>
              <a:t>‹#›</a:t>
            </a:fld>
            <a:endParaRPr lang="ar-EG"/>
          </a:p>
        </p:txBody>
      </p:sp>
    </p:spTree>
    <p:extLst>
      <p:ext uri="{BB962C8B-B14F-4D97-AF65-F5344CB8AC3E}">
        <p14:creationId xmlns:p14="http://schemas.microsoft.com/office/powerpoint/2010/main" val="2831428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7B0AD2-9152-467C-B7BE-EE9874C81C69}" type="datetimeFigureOut">
              <a:rPr lang="ar-EG" smtClean="0"/>
              <a:t>28/04/1443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58505EB-4FF1-4EF1-8EA3-95511F3A8C97}" type="slidenum">
              <a:rPr lang="ar-EG" smtClean="0"/>
              <a:t>‹#›</a:t>
            </a:fld>
            <a:endParaRPr lang="ar-EG"/>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687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7B0AD2-9152-467C-B7BE-EE9874C81C69}" type="datetimeFigureOut">
              <a:rPr lang="ar-EG" smtClean="0"/>
              <a:t>28/04/1443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58505EB-4FF1-4EF1-8EA3-95511F3A8C97}" type="slidenum">
              <a:rPr lang="ar-EG" smtClean="0"/>
              <a:t>‹#›</a:t>
            </a:fld>
            <a:endParaRPr lang="ar-EG"/>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9628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7B0AD2-9152-467C-B7BE-EE9874C81C69}" type="datetimeFigureOut">
              <a:rPr lang="ar-EG" smtClean="0"/>
              <a:t>28/04/1443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58505EB-4FF1-4EF1-8EA3-95511F3A8C97}" type="slidenum">
              <a:rPr lang="ar-EG" smtClean="0"/>
              <a:t>‹#›</a:t>
            </a:fld>
            <a:endParaRPr lang="ar-EG"/>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8527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7B0AD2-9152-467C-B7BE-EE9874C81C69}" type="datetimeFigureOut">
              <a:rPr lang="ar-EG" smtClean="0"/>
              <a:t>28/04/1443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58505EB-4FF1-4EF1-8EA3-95511F3A8C97}" type="slidenum">
              <a:rPr lang="ar-EG" smtClean="0"/>
              <a:t>‹#›</a:t>
            </a:fld>
            <a:endParaRPr lang="ar-EG"/>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755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7B0AD2-9152-467C-B7BE-EE9874C81C69}" type="datetimeFigureOut">
              <a:rPr lang="ar-EG" smtClean="0"/>
              <a:t>28/04/1443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58505EB-4FF1-4EF1-8EA3-95511F3A8C97}" type="slidenum">
              <a:rPr lang="ar-EG" smtClean="0"/>
              <a:t>‹#›</a:t>
            </a:fld>
            <a:endParaRPr lang="ar-EG"/>
          </a:p>
        </p:txBody>
      </p:sp>
    </p:spTree>
    <p:extLst>
      <p:ext uri="{BB962C8B-B14F-4D97-AF65-F5344CB8AC3E}">
        <p14:creationId xmlns:p14="http://schemas.microsoft.com/office/powerpoint/2010/main" val="69853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7B0AD2-9152-467C-B7BE-EE9874C81C69}" type="datetimeFigureOut">
              <a:rPr lang="ar-EG" smtClean="0"/>
              <a:t>28/04/1443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58505EB-4FF1-4EF1-8EA3-95511F3A8C97}" type="slidenum">
              <a:rPr lang="ar-EG" smtClean="0"/>
              <a:t>‹#›</a:t>
            </a:fld>
            <a:endParaRPr lang="ar-EG"/>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742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7B0AD2-9152-467C-B7BE-EE9874C81C69}" type="datetimeFigureOut">
              <a:rPr lang="ar-EG" smtClean="0"/>
              <a:t>28/04/1443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F58505EB-4FF1-4EF1-8EA3-95511F3A8C97}" type="slidenum">
              <a:rPr lang="ar-EG" smtClean="0"/>
              <a:t>‹#›</a:t>
            </a:fld>
            <a:endParaRPr lang="ar-EG"/>
          </a:p>
        </p:txBody>
      </p:sp>
    </p:spTree>
    <p:extLst>
      <p:ext uri="{BB962C8B-B14F-4D97-AF65-F5344CB8AC3E}">
        <p14:creationId xmlns:p14="http://schemas.microsoft.com/office/powerpoint/2010/main" val="286088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7B0AD2-9152-467C-B7BE-EE9874C81C69}" type="datetimeFigureOut">
              <a:rPr lang="ar-EG" smtClean="0"/>
              <a:t>28/04/1443</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F58505EB-4FF1-4EF1-8EA3-95511F3A8C97}" type="slidenum">
              <a:rPr lang="ar-EG" smtClean="0"/>
              <a:t>‹#›</a:t>
            </a:fld>
            <a:endParaRPr lang="ar-EG"/>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254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7B0AD2-9152-467C-B7BE-EE9874C81C69}" type="datetimeFigureOut">
              <a:rPr lang="ar-EG" smtClean="0"/>
              <a:t>28/04/1443</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F58505EB-4FF1-4EF1-8EA3-95511F3A8C97}" type="slidenum">
              <a:rPr lang="ar-EG" smtClean="0"/>
              <a:t>‹#›</a:t>
            </a:fld>
            <a:endParaRPr lang="ar-EG"/>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9157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B0AD2-9152-467C-B7BE-EE9874C81C69}" type="datetimeFigureOut">
              <a:rPr lang="ar-EG" smtClean="0"/>
              <a:t>28/04/1443</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F58505EB-4FF1-4EF1-8EA3-95511F3A8C97}" type="slidenum">
              <a:rPr lang="ar-EG" smtClean="0"/>
              <a:t>‹#›</a:t>
            </a:fld>
            <a:endParaRPr lang="ar-EG"/>
          </a:p>
        </p:txBody>
      </p:sp>
    </p:spTree>
    <p:extLst>
      <p:ext uri="{BB962C8B-B14F-4D97-AF65-F5344CB8AC3E}">
        <p14:creationId xmlns:p14="http://schemas.microsoft.com/office/powerpoint/2010/main" val="134928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7B0AD2-9152-467C-B7BE-EE9874C81C69}" type="datetimeFigureOut">
              <a:rPr lang="ar-EG" smtClean="0"/>
              <a:t>28/04/1443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F58505EB-4FF1-4EF1-8EA3-95511F3A8C97}" type="slidenum">
              <a:rPr lang="ar-EG" smtClean="0"/>
              <a:t>‹#›</a:t>
            </a:fld>
            <a:endParaRPr lang="ar-EG"/>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6837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7B0AD2-9152-467C-B7BE-EE9874C81C69}" type="datetimeFigureOut">
              <a:rPr lang="ar-EG" smtClean="0"/>
              <a:t>28/04/1443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F58505EB-4FF1-4EF1-8EA3-95511F3A8C97}" type="slidenum">
              <a:rPr lang="ar-EG" smtClean="0"/>
              <a:t>‹#›</a:t>
            </a:fld>
            <a:endParaRPr lang="ar-EG"/>
          </a:p>
        </p:txBody>
      </p:sp>
    </p:spTree>
    <p:extLst>
      <p:ext uri="{BB962C8B-B14F-4D97-AF65-F5344CB8AC3E}">
        <p14:creationId xmlns:p14="http://schemas.microsoft.com/office/powerpoint/2010/main" val="4157812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7B0AD2-9152-467C-B7BE-EE9874C81C69}" type="datetimeFigureOut">
              <a:rPr lang="ar-EG" smtClean="0"/>
              <a:t>28/04/1443</a:t>
            </a:fld>
            <a:endParaRPr lang="ar-EG"/>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ar-EG"/>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8505EB-4FF1-4EF1-8EA3-95511F3A8C97}" type="slidenum">
              <a:rPr lang="ar-EG" smtClean="0"/>
              <a:t>‹#›</a:t>
            </a:fld>
            <a:endParaRPr lang="ar-EG"/>
          </a:p>
        </p:txBody>
      </p:sp>
    </p:spTree>
    <p:extLst>
      <p:ext uri="{BB962C8B-B14F-4D97-AF65-F5344CB8AC3E}">
        <p14:creationId xmlns:p14="http://schemas.microsoft.com/office/powerpoint/2010/main" val="4245294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1"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4E1B334-8AFA-4DF2-9055-88A1DE112A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644" y="605641"/>
            <a:ext cx="10794669" cy="5747658"/>
          </a:xfrm>
        </p:spPr>
      </p:pic>
    </p:spTree>
    <p:extLst>
      <p:ext uri="{BB962C8B-B14F-4D97-AF65-F5344CB8AC3E}">
        <p14:creationId xmlns:p14="http://schemas.microsoft.com/office/powerpoint/2010/main" val="2201219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0555-0C36-4BE6-98C9-EABB58E5C704}"/>
              </a:ext>
            </a:extLst>
          </p:cNvPr>
          <p:cNvSpPr>
            <a:spLocks noGrp="1"/>
          </p:cNvSpPr>
          <p:nvPr>
            <p:ph type="title"/>
          </p:nvPr>
        </p:nvSpPr>
        <p:spPr/>
        <p:txBody>
          <a:bodyPr/>
          <a:lstStyle/>
          <a:p>
            <a:r>
              <a:rPr lang="ar-EG" dirty="0"/>
              <a:t>الاهداف</a:t>
            </a:r>
          </a:p>
        </p:txBody>
      </p:sp>
      <p:sp>
        <p:nvSpPr>
          <p:cNvPr id="3" name="Content Placeholder 2">
            <a:extLst>
              <a:ext uri="{FF2B5EF4-FFF2-40B4-BE49-F238E27FC236}">
                <a16:creationId xmlns:a16="http://schemas.microsoft.com/office/drawing/2014/main" id="{E6AEAA9B-3AF8-420B-B76E-4C5454A8763F}"/>
              </a:ext>
            </a:extLst>
          </p:cNvPr>
          <p:cNvSpPr>
            <a:spLocks noGrp="1"/>
          </p:cNvSpPr>
          <p:nvPr>
            <p:ph idx="1"/>
          </p:nvPr>
        </p:nvSpPr>
        <p:spPr/>
        <p:txBody>
          <a:bodyPr>
            <a:normAutofit fontScale="92500" lnSpcReduction="10000"/>
          </a:bodyPr>
          <a:lstStyle/>
          <a:p>
            <a:r>
              <a:rPr lang="ar-EG" sz="3200" b="1" i="1" dirty="0"/>
              <a:t>إتاحة فرصة  للسفر للخارج</a:t>
            </a:r>
          </a:p>
          <a:p>
            <a:r>
              <a:rPr lang="ar-EG" dirty="0"/>
              <a:t>من أشهر المعوقات التي تحول دون سفر الأفراد إلى الخارج هي عدم معرفتهم باللغات الخرى </a:t>
            </a:r>
            <a:r>
              <a:rPr lang="ar-EG" dirty="0" err="1"/>
              <a:t>التى</a:t>
            </a:r>
            <a:r>
              <a:rPr lang="ar-EG" dirty="0"/>
              <a:t> تساعدهم على التواصل مع الأخرين كماة تساعدك على  أستخدم لغة الدولة المسافر إليه إلى سهولة التنقل وزيارة الأماكن السياحية وفهم الأخرين وربما تتيح فرصة عمل بالخارج أو منحة دراسية .</a:t>
            </a:r>
          </a:p>
          <a:p>
            <a:r>
              <a:rPr lang="ar-EG" sz="3500" b="1" i="1" dirty="0"/>
              <a:t>تعزيز الثقة بالنفس</a:t>
            </a:r>
          </a:p>
          <a:p>
            <a:pPr marL="0" indent="0">
              <a:buNone/>
            </a:pPr>
            <a:r>
              <a:rPr lang="ar-EG" dirty="0"/>
              <a:t>يساعدك  تعلم اللغات إلى اكتساب العديد من المهارات اللغوية وتوسيع دائرة معارفك العلمية </a:t>
            </a:r>
            <a:r>
              <a:rPr lang="ar-EG" dirty="0" err="1"/>
              <a:t>والأطلاع</a:t>
            </a:r>
            <a:r>
              <a:rPr lang="ar-EG" dirty="0"/>
              <a:t> على كلمات لغوية جديدة إلى جانب صقل مهاراتك للغة الأم وكلها أمور تساك على زيادة الثقة بالنفس  وسهولة التعلم والتعامل  مع الأخرين بكل أريحية  والحد من ظهور الأخطاء اللغوية.</a:t>
            </a:r>
          </a:p>
          <a:p>
            <a:endParaRPr lang="ar-EG" dirty="0"/>
          </a:p>
        </p:txBody>
      </p:sp>
    </p:spTree>
    <p:extLst>
      <p:ext uri="{BB962C8B-B14F-4D97-AF65-F5344CB8AC3E}">
        <p14:creationId xmlns:p14="http://schemas.microsoft.com/office/powerpoint/2010/main" val="936098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DF37-9C9B-4AC1-BA19-D600C61F9A82}"/>
              </a:ext>
            </a:extLst>
          </p:cNvPr>
          <p:cNvSpPr>
            <a:spLocks noGrp="1"/>
          </p:cNvSpPr>
          <p:nvPr>
            <p:ph type="title"/>
          </p:nvPr>
        </p:nvSpPr>
        <p:spPr/>
        <p:txBody>
          <a:bodyPr/>
          <a:lstStyle/>
          <a:p>
            <a:r>
              <a:rPr lang="ar-EG" dirty="0"/>
              <a:t>المساهمات</a:t>
            </a:r>
          </a:p>
        </p:txBody>
      </p:sp>
      <p:sp>
        <p:nvSpPr>
          <p:cNvPr id="3" name="Content Placeholder 2">
            <a:extLst>
              <a:ext uri="{FF2B5EF4-FFF2-40B4-BE49-F238E27FC236}">
                <a16:creationId xmlns:a16="http://schemas.microsoft.com/office/drawing/2014/main" id="{8E2D9EA8-17B1-40F4-A04F-0D8948E9DDB9}"/>
              </a:ext>
            </a:extLst>
          </p:cNvPr>
          <p:cNvSpPr>
            <a:spLocks noGrp="1"/>
          </p:cNvSpPr>
          <p:nvPr>
            <p:ph idx="1"/>
          </p:nvPr>
        </p:nvSpPr>
        <p:spPr/>
        <p:txBody>
          <a:bodyPr/>
          <a:lstStyle/>
          <a:p>
            <a:r>
              <a:rPr lang="ar-EG" dirty="0"/>
              <a:t> تطوير مستوى التعليم في المركز </a:t>
            </a:r>
          </a:p>
          <a:p>
            <a:r>
              <a:rPr lang="ar-EG" dirty="0"/>
              <a:t>تقليل الوقت الضائع</a:t>
            </a:r>
          </a:p>
          <a:p>
            <a:r>
              <a:rPr lang="ar-EG" dirty="0"/>
              <a:t>تقليل التكلفة</a:t>
            </a:r>
          </a:p>
          <a:p>
            <a:r>
              <a:rPr lang="ar-EG" dirty="0"/>
              <a:t>حفظ الملفات من الضياع </a:t>
            </a:r>
          </a:p>
          <a:p>
            <a:r>
              <a:rPr lang="ar-EG" dirty="0"/>
              <a:t>استرجاع الملفات بسرعة </a:t>
            </a:r>
          </a:p>
          <a:p>
            <a:r>
              <a:rPr lang="ar-EG" dirty="0"/>
              <a:t>تامين الملفات</a:t>
            </a:r>
          </a:p>
          <a:p>
            <a:endParaRPr lang="ar-EG" dirty="0"/>
          </a:p>
        </p:txBody>
      </p:sp>
    </p:spTree>
    <p:extLst>
      <p:ext uri="{BB962C8B-B14F-4D97-AF65-F5344CB8AC3E}">
        <p14:creationId xmlns:p14="http://schemas.microsoft.com/office/powerpoint/2010/main" val="962301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7B77-C8F7-4FB1-9F30-8EC897AFCF43}"/>
              </a:ext>
            </a:extLst>
          </p:cNvPr>
          <p:cNvSpPr>
            <a:spLocks noGrp="1"/>
          </p:cNvSpPr>
          <p:nvPr>
            <p:ph type="title"/>
          </p:nvPr>
        </p:nvSpPr>
        <p:spPr/>
        <p:txBody>
          <a:bodyPr/>
          <a:lstStyle/>
          <a:p>
            <a:r>
              <a:rPr lang="ar-EG" dirty="0"/>
              <a:t>المساهمات</a:t>
            </a:r>
          </a:p>
        </p:txBody>
      </p:sp>
      <p:sp>
        <p:nvSpPr>
          <p:cNvPr id="3" name="Content Placeholder 2">
            <a:extLst>
              <a:ext uri="{FF2B5EF4-FFF2-40B4-BE49-F238E27FC236}">
                <a16:creationId xmlns:a16="http://schemas.microsoft.com/office/drawing/2014/main" id="{4E517EE1-2B10-4A52-BA82-F78DF58200CF}"/>
              </a:ext>
            </a:extLst>
          </p:cNvPr>
          <p:cNvSpPr>
            <a:spLocks noGrp="1"/>
          </p:cNvSpPr>
          <p:nvPr>
            <p:ph idx="1"/>
          </p:nvPr>
        </p:nvSpPr>
        <p:spPr/>
        <p:txBody>
          <a:bodyPr>
            <a:normAutofit fontScale="92500" lnSpcReduction="10000"/>
          </a:bodyPr>
          <a:lstStyle/>
          <a:p>
            <a:r>
              <a:rPr lang="ar-EG" dirty="0"/>
              <a:t>تنظيم الدورات التدريبة في مختلف اللغات الأجنبية.</a:t>
            </a:r>
          </a:p>
          <a:p>
            <a:endParaRPr lang="ar-EG" dirty="0"/>
          </a:p>
          <a:p>
            <a:r>
              <a:rPr lang="ar-EG" dirty="0"/>
              <a:t>تنظيم الدورات متعددة المستوى في تعليم اللغة العربية وغيرها  لغير الناطقين بها .</a:t>
            </a:r>
          </a:p>
          <a:p>
            <a:endParaRPr lang="ar-EG" dirty="0"/>
          </a:p>
          <a:p>
            <a:r>
              <a:rPr lang="ar-EG" dirty="0"/>
              <a:t>عقد ندوات وحلقات بحث ومؤتمرات علمية في مجالات تخصص المركز على المستوى القومي.</a:t>
            </a:r>
          </a:p>
          <a:p>
            <a:endParaRPr lang="ar-EG" dirty="0"/>
          </a:p>
          <a:p>
            <a:r>
              <a:rPr lang="ar-EG" dirty="0" err="1"/>
              <a:t>الإشتراك</a:t>
            </a:r>
            <a:r>
              <a:rPr lang="ar-EG" dirty="0"/>
              <a:t>  بالندوات والمؤتمرات العلمية في الداخل والخارج.</a:t>
            </a:r>
          </a:p>
          <a:p>
            <a:endParaRPr lang="ar-EG" dirty="0"/>
          </a:p>
        </p:txBody>
      </p:sp>
    </p:spTree>
    <p:extLst>
      <p:ext uri="{BB962C8B-B14F-4D97-AF65-F5344CB8AC3E}">
        <p14:creationId xmlns:p14="http://schemas.microsoft.com/office/powerpoint/2010/main" val="1806272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23B0-8248-40E6-A68E-1BD2E32FB9EF}"/>
              </a:ext>
            </a:extLst>
          </p:cNvPr>
          <p:cNvSpPr>
            <a:spLocks noGrp="1"/>
          </p:cNvSpPr>
          <p:nvPr>
            <p:ph type="title"/>
          </p:nvPr>
        </p:nvSpPr>
        <p:spPr/>
        <p:txBody>
          <a:bodyPr/>
          <a:lstStyle/>
          <a:p>
            <a:r>
              <a:rPr lang="ar-EG" dirty="0"/>
              <a:t>المشاكل والحلول</a:t>
            </a:r>
          </a:p>
        </p:txBody>
      </p:sp>
      <p:sp>
        <p:nvSpPr>
          <p:cNvPr id="3" name="Content Placeholder 2">
            <a:extLst>
              <a:ext uri="{FF2B5EF4-FFF2-40B4-BE49-F238E27FC236}">
                <a16:creationId xmlns:a16="http://schemas.microsoft.com/office/drawing/2014/main" id="{AFFFA1D1-1976-4AF3-A358-6EDF089BAEB0}"/>
              </a:ext>
            </a:extLst>
          </p:cNvPr>
          <p:cNvSpPr>
            <a:spLocks noGrp="1"/>
          </p:cNvSpPr>
          <p:nvPr>
            <p:ph idx="1"/>
          </p:nvPr>
        </p:nvSpPr>
        <p:spPr>
          <a:xfrm>
            <a:off x="1295402" y="1998791"/>
            <a:ext cx="9601196" cy="3318936"/>
          </a:xfrm>
        </p:spPr>
        <p:txBody>
          <a:bodyPr/>
          <a:lstStyle/>
          <a:p>
            <a:pPr marL="0" indent="0">
              <a:buNone/>
            </a:pPr>
            <a:endParaRPr lang="ar-EG" dirty="0"/>
          </a:p>
          <a:p>
            <a:r>
              <a:rPr lang="ar-EG" dirty="0"/>
              <a:t>أولاً، متطلبات التي تحتاجها لبداية مشروع مركز تعليم اللغات</a:t>
            </a:r>
          </a:p>
          <a:p>
            <a:pPr marL="0" indent="0">
              <a:buNone/>
            </a:pPr>
            <a:r>
              <a:rPr lang="ar-EG" dirty="0"/>
              <a:t>قبل البدء في أي مشروع يجب تحديد موقع ومساحة المقر. حيث ينصح إقامة مركز تعليم اللغة في منطقة قريبة من الجامعات لسهولة الاحتكاك مع الطلبة أو قرب شركات خاصة أو في منطقة حيوية يعرفها الجميع.</a:t>
            </a:r>
          </a:p>
          <a:p>
            <a:endParaRPr lang="ar-EG" dirty="0"/>
          </a:p>
        </p:txBody>
      </p:sp>
    </p:spTree>
    <p:extLst>
      <p:ext uri="{BB962C8B-B14F-4D97-AF65-F5344CB8AC3E}">
        <p14:creationId xmlns:p14="http://schemas.microsoft.com/office/powerpoint/2010/main" val="2807465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0A4F-D3D6-4674-AD74-85FC1C071851}"/>
              </a:ext>
            </a:extLst>
          </p:cNvPr>
          <p:cNvSpPr>
            <a:spLocks noGrp="1"/>
          </p:cNvSpPr>
          <p:nvPr>
            <p:ph type="title"/>
          </p:nvPr>
        </p:nvSpPr>
        <p:spPr/>
        <p:txBody>
          <a:bodyPr/>
          <a:lstStyle/>
          <a:p>
            <a:r>
              <a:rPr lang="ar-EG" dirty="0"/>
              <a:t>المشاكل والحلول</a:t>
            </a:r>
          </a:p>
        </p:txBody>
      </p:sp>
      <p:sp>
        <p:nvSpPr>
          <p:cNvPr id="3" name="Content Placeholder 2">
            <a:extLst>
              <a:ext uri="{FF2B5EF4-FFF2-40B4-BE49-F238E27FC236}">
                <a16:creationId xmlns:a16="http://schemas.microsoft.com/office/drawing/2014/main" id="{8679E766-3454-4871-A36C-F8CB48344F83}"/>
              </a:ext>
            </a:extLst>
          </p:cNvPr>
          <p:cNvSpPr>
            <a:spLocks noGrp="1"/>
          </p:cNvSpPr>
          <p:nvPr>
            <p:ph idx="1"/>
          </p:nvPr>
        </p:nvSpPr>
        <p:spPr/>
        <p:txBody>
          <a:bodyPr>
            <a:normAutofit lnSpcReduction="10000"/>
          </a:bodyPr>
          <a:lstStyle/>
          <a:p>
            <a:endParaRPr lang="ar-EG" dirty="0"/>
          </a:p>
          <a:p>
            <a:r>
              <a:rPr lang="ar-EG" dirty="0"/>
              <a:t>ثانياً، كيفية اختيار العمالة التي سيحتاجها مشروع مركز تعليم اللغات</a:t>
            </a:r>
          </a:p>
          <a:p>
            <a:pPr marL="0" indent="0">
              <a:buNone/>
            </a:pPr>
            <a:r>
              <a:rPr lang="ar-EG" dirty="0"/>
              <a:t>إن نجاح أي مشروع مرتبط بالأشخاص الذين سيقدمون الخدمة وفي مشروعك هذا ستحتاج إلى أكثر من مدرس لتدريس كل اللغات المطلوبة وبالطبع يجب أن يكون المدرس متقنا للغة إتقان جيدا يخول له تدريسها كما يجب أن يكون متحصلا على شهادة تخصص في هذا المجال وله أسلوب سلس ومميز في الشرح لكي لا يجد الطلاب صعوبة في الفهم. وبالإضافة إلى الانتقاء الجيد لمدرسين أكفاء ستحتاج إلى إداري لتعريف العملاء بالدروس التي يقدمها المركز وأخيرا ستحتاج إلى عامل نظافة يهتم بتنظيف المركز وفي بعض الأحيان إعداد القهوة للمدرسين.</a:t>
            </a:r>
          </a:p>
          <a:p>
            <a:endParaRPr lang="ar-EG" dirty="0"/>
          </a:p>
        </p:txBody>
      </p:sp>
    </p:spTree>
    <p:extLst>
      <p:ext uri="{BB962C8B-B14F-4D97-AF65-F5344CB8AC3E}">
        <p14:creationId xmlns:p14="http://schemas.microsoft.com/office/powerpoint/2010/main" val="405430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51AE-052A-4F73-BCA6-70437E633C3D}"/>
              </a:ext>
            </a:extLst>
          </p:cNvPr>
          <p:cNvSpPr>
            <a:spLocks noGrp="1"/>
          </p:cNvSpPr>
          <p:nvPr>
            <p:ph type="title"/>
          </p:nvPr>
        </p:nvSpPr>
        <p:spPr/>
        <p:txBody>
          <a:bodyPr/>
          <a:lstStyle/>
          <a:p>
            <a:r>
              <a:rPr lang="ar-EG" dirty="0"/>
              <a:t>المشاكل والحلول</a:t>
            </a:r>
          </a:p>
        </p:txBody>
      </p:sp>
      <p:sp>
        <p:nvSpPr>
          <p:cNvPr id="3" name="Content Placeholder 2">
            <a:extLst>
              <a:ext uri="{FF2B5EF4-FFF2-40B4-BE49-F238E27FC236}">
                <a16:creationId xmlns:a16="http://schemas.microsoft.com/office/drawing/2014/main" id="{41E0DE04-A010-4356-BDA0-43611170FFE8}"/>
              </a:ext>
            </a:extLst>
          </p:cNvPr>
          <p:cNvSpPr>
            <a:spLocks noGrp="1"/>
          </p:cNvSpPr>
          <p:nvPr>
            <p:ph idx="1"/>
          </p:nvPr>
        </p:nvSpPr>
        <p:spPr/>
        <p:txBody>
          <a:bodyPr>
            <a:normAutofit fontScale="77500" lnSpcReduction="20000"/>
          </a:bodyPr>
          <a:lstStyle/>
          <a:p>
            <a:endParaRPr lang="ar-EG" dirty="0"/>
          </a:p>
          <a:p>
            <a:r>
              <a:rPr lang="ar-EG" dirty="0"/>
              <a:t>ثالثاً، كيفية التسويق لمشروع مركز تعليم لغات</a:t>
            </a:r>
          </a:p>
          <a:p>
            <a:pPr marL="0" indent="0">
              <a:buNone/>
            </a:pPr>
            <a:r>
              <a:rPr lang="ar-EG" dirty="0"/>
              <a:t>ليحظى مشروعك بإقبال جماهيري مرضي عليك العمل على التعريف به وجلب العملاء إليه ولهذا سنمدك ببعض النصائح القيمة لمعرفة كيفية التسويق لمشروع مركز تعليم لغات:</a:t>
            </a:r>
          </a:p>
          <a:p>
            <a:pPr marL="0" indent="0">
              <a:buNone/>
            </a:pPr>
            <a:r>
              <a:rPr lang="ar-EG" dirty="0"/>
              <a:t>يمكن طباعة أوراق دعائية ومن ثم توزيعها على طلاب الجامعات والشباب وبعض الموظفين ببعض الشركات الخاصة.</a:t>
            </a:r>
          </a:p>
          <a:p>
            <a:pPr marL="0" indent="0">
              <a:buNone/>
            </a:pPr>
            <a:r>
              <a:rPr lang="ar-EG" dirty="0"/>
              <a:t>يمكن زيارة الشركات الكبرى المتخصصة في مجالات مختلفة ولا سيما تلك التي تتعامل مع عملاء أجانب ثم تعرض عليها تدريب الموظفين الذين يعملون لديها مقابل خصومات هامة.</a:t>
            </a:r>
          </a:p>
          <a:p>
            <a:pPr marL="0" indent="0">
              <a:buNone/>
            </a:pPr>
            <a:r>
              <a:rPr lang="ar-EG" dirty="0"/>
              <a:t>التسويق من خلال الإنترنت وهي الطريقة الأسرع والأفضل للحصول على عملاء.</a:t>
            </a:r>
          </a:p>
          <a:p>
            <a:pPr marL="0" indent="0">
              <a:buNone/>
            </a:pPr>
            <a:r>
              <a:rPr lang="ar-EG" dirty="0"/>
              <a:t>عمل نظام التخفيضات على كل مشارك بمعنى إذا استطاع متدرب أن يقنع شخص بالتدريب في المركز يحصل على خصم كهدية لتشجيعه.</a:t>
            </a:r>
          </a:p>
          <a:p>
            <a:endParaRPr lang="ar-EG" dirty="0"/>
          </a:p>
        </p:txBody>
      </p:sp>
    </p:spTree>
    <p:extLst>
      <p:ext uri="{BB962C8B-B14F-4D97-AF65-F5344CB8AC3E}">
        <p14:creationId xmlns:p14="http://schemas.microsoft.com/office/powerpoint/2010/main" val="2802097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1E56-4CD5-403F-8799-9AE055369D7A}"/>
              </a:ext>
            </a:extLst>
          </p:cNvPr>
          <p:cNvSpPr>
            <a:spLocks noGrp="1"/>
          </p:cNvSpPr>
          <p:nvPr>
            <p:ph type="title"/>
          </p:nvPr>
        </p:nvSpPr>
        <p:spPr/>
        <p:txBody>
          <a:bodyPr>
            <a:noAutofit/>
          </a:bodyPr>
          <a:lstStyle/>
          <a:p>
            <a:r>
              <a:rPr lang="ar-EG" sz="11500" dirty="0">
                <a:latin typeface="Courier New" panose="02070309020205020404" pitchFamily="49" charset="0"/>
                <a:cs typeface="Courier New" panose="02070309020205020404" pitchFamily="49" charset="0"/>
              </a:rPr>
              <a:t>النهاية</a:t>
            </a:r>
            <a:endParaRPr lang="ar-EG" sz="9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16222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AD6C-4A4A-45EB-8319-B4B0CBE245D1}"/>
              </a:ext>
            </a:extLst>
          </p:cNvPr>
          <p:cNvSpPr>
            <a:spLocks noGrp="1"/>
          </p:cNvSpPr>
          <p:nvPr>
            <p:ph type="ctrTitle"/>
          </p:nvPr>
        </p:nvSpPr>
        <p:spPr>
          <a:xfrm>
            <a:off x="2906154" y="2156138"/>
            <a:ext cx="6815669" cy="1515533"/>
          </a:xfrm>
        </p:spPr>
        <p:txBody>
          <a:bodyPr/>
          <a:lstStyle/>
          <a:p>
            <a:r>
              <a:rPr lang="ar-EG" dirty="0"/>
              <a:t>مركز لغات</a:t>
            </a:r>
          </a:p>
        </p:txBody>
      </p:sp>
    </p:spTree>
    <p:extLst>
      <p:ext uri="{BB962C8B-B14F-4D97-AF65-F5344CB8AC3E}">
        <p14:creationId xmlns:p14="http://schemas.microsoft.com/office/powerpoint/2010/main" val="181506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2A4-933F-4E89-BD37-68A37A4D52F0}"/>
              </a:ext>
            </a:extLst>
          </p:cNvPr>
          <p:cNvSpPr>
            <a:spLocks noGrp="1"/>
          </p:cNvSpPr>
          <p:nvPr>
            <p:ph type="title"/>
          </p:nvPr>
        </p:nvSpPr>
        <p:spPr/>
        <p:txBody>
          <a:bodyPr/>
          <a:lstStyle/>
          <a:p>
            <a:r>
              <a:rPr lang="ar-EG" dirty="0"/>
              <a:t>المقدمة</a:t>
            </a:r>
          </a:p>
        </p:txBody>
      </p:sp>
      <p:sp>
        <p:nvSpPr>
          <p:cNvPr id="3" name="Content Placeholder 2">
            <a:extLst>
              <a:ext uri="{FF2B5EF4-FFF2-40B4-BE49-F238E27FC236}">
                <a16:creationId xmlns:a16="http://schemas.microsoft.com/office/drawing/2014/main" id="{889C902F-CD31-40C8-990E-2AD19FD3A2F4}"/>
              </a:ext>
            </a:extLst>
          </p:cNvPr>
          <p:cNvSpPr>
            <a:spLocks noGrp="1"/>
          </p:cNvSpPr>
          <p:nvPr>
            <p:ph idx="1"/>
          </p:nvPr>
        </p:nvSpPr>
        <p:spPr/>
        <p:txBody>
          <a:bodyPr>
            <a:normAutofit fontScale="62500" lnSpcReduction="20000"/>
          </a:bodyPr>
          <a:lstStyle/>
          <a:p>
            <a:pPr marL="0" indent="0">
              <a:buNone/>
            </a:pPr>
            <a:r>
              <a:rPr lang="ar-EG" sz="2900" dirty="0"/>
              <a:t>تعلم اللغات في وقتنا الحالي من أهم أدوات التميز ومن أهم المهارات التي تفتح مجالات عدة للعمل والسفر واكتساب خبرات جديدة، كما هو الحال بالنسبة لبعض المهارات الأخرى؛ مثل تعلم لغة البرمجة والتصميم الجرافيكي والتصوير الفوتوغرافي والتسويق الإلكتروني. فأصحاب تلك المهارات يتمكنون من العمل في أي مكان حتى من منازلهم، وينشئون شركات افتراضية تدر عليهم مكاسب مادية مرضية إلى حد كبير، كما أنهم يحققون مكاسب عملية مرموقة ويكتسبون شهرة على منصات التواصل الاجتماعي والمنصات الإلكترونية أكثر بكثير من غيرهم في العالم المادي.</a:t>
            </a:r>
          </a:p>
          <a:p>
            <a:endParaRPr lang="ar-EG" sz="2900" dirty="0"/>
          </a:p>
          <a:p>
            <a:pPr marL="0" indent="0">
              <a:buNone/>
            </a:pPr>
            <a:r>
              <a:rPr lang="ar-EG" sz="2900" dirty="0"/>
              <a:t>أصبح تعلم تلك المهارات أمرا مغريا للكثيرين وتزداد الرغبة في خوض تلك التجربة في كثير من البلدان والمجتمعات، بالإضافة إلى تعلم اللغات الذي أصبح يوفر فرص عمل رائعة في مجال الترجمة والتدوين والتدريس؛ وأصبحت له منصات غنية بالمصادر والأدوات التي تُمكن أي شخص أن يساهم في تعليم لغته الأم لكل من يهتم بتعلُمها كما أن تلك المنصات تمكنه أيضا من تعليم أي لغة أخرى تعلَّمَها وأصبح يتقنها بدرجة تسمح له تمريرها للآخرين ولا يشترط في ذلك حصوله على شهادات أكاديمية أو معوقات رسمية، فقط بإظهار إتقانه للغة واتباعه الأساليب المشوقة في العرض وتحبيب المتلقي في التعلُم يصبح معلما محترف وله متابعين من كل أنحاء العالم يصلون له بكبسة زر</a:t>
            </a:r>
          </a:p>
          <a:p>
            <a:endParaRPr lang="ar-EG" dirty="0"/>
          </a:p>
        </p:txBody>
      </p:sp>
    </p:spTree>
    <p:extLst>
      <p:ext uri="{BB962C8B-B14F-4D97-AF65-F5344CB8AC3E}">
        <p14:creationId xmlns:p14="http://schemas.microsoft.com/office/powerpoint/2010/main" val="3740665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CDDD-A0D4-46BE-AF68-4FEE169D4D9D}"/>
              </a:ext>
            </a:extLst>
          </p:cNvPr>
          <p:cNvSpPr>
            <a:spLocks noGrp="1"/>
          </p:cNvSpPr>
          <p:nvPr>
            <p:ph type="title"/>
          </p:nvPr>
        </p:nvSpPr>
        <p:spPr/>
        <p:txBody>
          <a:bodyPr/>
          <a:lstStyle/>
          <a:p>
            <a:r>
              <a:rPr lang="ar-EG" dirty="0"/>
              <a:t>المقدمة</a:t>
            </a:r>
          </a:p>
        </p:txBody>
      </p:sp>
      <p:sp>
        <p:nvSpPr>
          <p:cNvPr id="3" name="Content Placeholder 2">
            <a:extLst>
              <a:ext uri="{FF2B5EF4-FFF2-40B4-BE49-F238E27FC236}">
                <a16:creationId xmlns:a16="http://schemas.microsoft.com/office/drawing/2014/main" id="{8CCCEBEB-EB36-4A7F-8186-20A36851A40F}"/>
              </a:ext>
            </a:extLst>
          </p:cNvPr>
          <p:cNvSpPr>
            <a:spLocks noGrp="1"/>
          </p:cNvSpPr>
          <p:nvPr>
            <p:ph idx="1"/>
          </p:nvPr>
        </p:nvSpPr>
        <p:spPr/>
        <p:txBody>
          <a:bodyPr/>
          <a:lstStyle/>
          <a:p>
            <a:endParaRPr lang="ar-EG" dirty="0"/>
          </a:p>
          <a:p>
            <a:endParaRPr lang="ar-EG" dirty="0"/>
          </a:p>
          <a:p>
            <a:r>
              <a:rPr lang="ar-EG" dirty="0"/>
              <a:t>في النهاية" إذا أردت أن تؤثر في الأخرين عليك بتعلم اللغة الأم الخاصة بهم "ومن خلال هذه المقولة إذا أردت تحقيق النجاح والتقدم والرقي العالمي عليك تخطى الحدود وتعلم اللغات الأخرى</a:t>
            </a:r>
          </a:p>
        </p:txBody>
      </p:sp>
    </p:spTree>
    <p:extLst>
      <p:ext uri="{BB962C8B-B14F-4D97-AF65-F5344CB8AC3E}">
        <p14:creationId xmlns:p14="http://schemas.microsoft.com/office/powerpoint/2010/main" val="921875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EADAFD-2C13-4FCA-A17C-D9F2FE061D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4396" y="558140"/>
            <a:ext cx="10723418" cy="5677065"/>
          </a:xfrm>
        </p:spPr>
      </p:pic>
    </p:spTree>
    <p:extLst>
      <p:ext uri="{BB962C8B-B14F-4D97-AF65-F5344CB8AC3E}">
        <p14:creationId xmlns:p14="http://schemas.microsoft.com/office/powerpoint/2010/main" val="2915790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1B82-5D0D-4792-9102-30174B6154B0}"/>
              </a:ext>
            </a:extLst>
          </p:cNvPr>
          <p:cNvSpPr>
            <a:spLocks noGrp="1"/>
          </p:cNvSpPr>
          <p:nvPr>
            <p:ph type="title"/>
          </p:nvPr>
        </p:nvSpPr>
        <p:spPr/>
        <p:txBody>
          <a:bodyPr/>
          <a:lstStyle/>
          <a:p>
            <a:r>
              <a:rPr lang="ar-EG" dirty="0"/>
              <a:t>الاهداف</a:t>
            </a:r>
          </a:p>
        </p:txBody>
      </p:sp>
      <p:sp>
        <p:nvSpPr>
          <p:cNvPr id="3" name="Content Placeholder 2">
            <a:extLst>
              <a:ext uri="{FF2B5EF4-FFF2-40B4-BE49-F238E27FC236}">
                <a16:creationId xmlns:a16="http://schemas.microsoft.com/office/drawing/2014/main" id="{CD4EC78C-1A03-4781-A479-9A3A8F05EADA}"/>
              </a:ext>
            </a:extLst>
          </p:cNvPr>
          <p:cNvSpPr>
            <a:spLocks noGrp="1"/>
          </p:cNvSpPr>
          <p:nvPr>
            <p:ph idx="1"/>
          </p:nvPr>
        </p:nvSpPr>
        <p:spPr/>
        <p:txBody>
          <a:bodyPr/>
          <a:lstStyle/>
          <a:p>
            <a:endParaRPr lang="ar-EG" dirty="0"/>
          </a:p>
          <a:p>
            <a:r>
              <a:rPr lang="ar-EG" dirty="0"/>
              <a:t>تعتبر تعلم اللغة من الضروريات التي ينبغي على الفرد </a:t>
            </a:r>
            <a:r>
              <a:rPr lang="ar-EG" dirty="0" err="1"/>
              <a:t>أكتسابها</a:t>
            </a:r>
            <a:r>
              <a:rPr lang="ar-EG" dirty="0"/>
              <a:t> لإعداد الأفراد للنجاح والمنافسة والوصول إلى التقدم ليس على مستوى الأفراد فحسب بل المجتمع ككل وتبرز أهمية تعلم اللغات في التالي:</a:t>
            </a:r>
          </a:p>
        </p:txBody>
      </p:sp>
    </p:spTree>
    <p:extLst>
      <p:ext uri="{BB962C8B-B14F-4D97-AF65-F5344CB8AC3E}">
        <p14:creationId xmlns:p14="http://schemas.microsoft.com/office/powerpoint/2010/main" val="3662817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E00F-8736-41BE-9A10-FB41735BDD5F}"/>
              </a:ext>
            </a:extLst>
          </p:cNvPr>
          <p:cNvSpPr>
            <a:spLocks noGrp="1"/>
          </p:cNvSpPr>
          <p:nvPr>
            <p:ph type="title"/>
          </p:nvPr>
        </p:nvSpPr>
        <p:spPr/>
        <p:txBody>
          <a:bodyPr/>
          <a:lstStyle/>
          <a:p>
            <a:r>
              <a:rPr lang="ar-EG" dirty="0"/>
              <a:t>الاهداف</a:t>
            </a:r>
          </a:p>
        </p:txBody>
      </p:sp>
      <p:sp>
        <p:nvSpPr>
          <p:cNvPr id="3" name="Content Placeholder 2">
            <a:extLst>
              <a:ext uri="{FF2B5EF4-FFF2-40B4-BE49-F238E27FC236}">
                <a16:creationId xmlns:a16="http://schemas.microsoft.com/office/drawing/2014/main" id="{7A46B1C1-534D-4FA9-87E1-BC5525FCC11A}"/>
              </a:ext>
            </a:extLst>
          </p:cNvPr>
          <p:cNvSpPr>
            <a:spLocks noGrp="1"/>
          </p:cNvSpPr>
          <p:nvPr>
            <p:ph idx="1"/>
          </p:nvPr>
        </p:nvSpPr>
        <p:spPr/>
        <p:txBody>
          <a:bodyPr/>
          <a:lstStyle/>
          <a:p>
            <a:endParaRPr lang="ar-EG" dirty="0"/>
          </a:p>
          <a:p>
            <a:r>
              <a:rPr lang="ar-EG" sz="2800" b="1" i="1" dirty="0"/>
              <a:t>التواصل مع الأخرين</a:t>
            </a:r>
          </a:p>
          <a:p>
            <a:pPr marL="0" indent="0">
              <a:buNone/>
            </a:pPr>
            <a:r>
              <a:rPr lang="ar-EG" dirty="0"/>
              <a:t>القدرة على </a:t>
            </a:r>
            <a:r>
              <a:rPr lang="ar-EG" dirty="0" err="1"/>
              <a:t>الإتصال</a:t>
            </a:r>
            <a:r>
              <a:rPr lang="ar-EG" dirty="0"/>
              <a:t> والتواصل مع الأخرين واحدة من أهم فوائد تعلم اللغات حيث تجعلنا قادرين على </a:t>
            </a:r>
            <a:r>
              <a:rPr lang="ar-EG" dirty="0" err="1"/>
              <a:t>الأتصال</a:t>
            </a:r>
            <a:r>
              <a:rPr lang="ar-EG" dirty="0"/>
              <a:t> مع مجموعة أكبر من الناس في حياتهم الشخصية والمهنية وبالتالي توسيع حلقة المعارف </a:t>
            </a:r>
            <a:r>
              <a:rPr lang="ar-EG" dirty="0" err="1"/>
              <a:t>وإكتساب</a:t>
            </a:r>
            <a:r>
              <a:rPr lang="ar-EG" dirty="0"/>
              <a:t> الخبرات الحياتية والمهنية.</a:t>
            </a:r>
          </a:p>
        </p:txBody>
      </p:sp>
    </p:spTree>
    <p:extLst>
      <p:ext uri="{BB962C8B-B14F-4D97-AF65-F5344CB8AC3E}">
        <p14:creationId xmlns:p14="http://schemas.microsoft.com/office/powerpoint/2010/main" val="399557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702C-1B97-4280-83FE-C7061BA0FF7E}"/>
              </a:ext>
            </a:extLst>
          </p:cNvPr>
          <p:cNvSpPr>
            <a:spLocks noGrp="1"/>
          </p:cNvSpPr>
          <p:nvPr>
            <p:ph type="title"/>
          </p:nvPr>
        </p:nvSpPr>
        <p:spPr/>
        <p:txBody>
          <a:bodyPr/>
          <a:lstStyle/>
          <a:p>
            <a:r>
              <a:rPr lang="ar-EG" dirty="0"/>
              <a:t>الاهداف</a:t>
            </a:r>
          </a:p>
        </p:txBody>
      </p:sp>
      <p:sp>
        <p:nvSpPr>
          <p:cNvPr id="3" name="Content Placeholder 2">
            <a:extLst>
              <a:ext uri="{FF2B5EF4-FFF2-40B4-BE49-F238E27FC236}">
                <a16:creationId xmlns:a16="http://schemas.microsoft.com/office/drawing/2014/main" id="{62D8C2DA-63E2-4256-96D6-BD766302253A}"/>
              </a:ext>
            </a:extLst>
          </p:cNvPr>
          <p:cNvSpPr>
            <a:spLocks noGrp="1"/>
          </p:cNvSpPr>
          <p:nvPr>
            <p:ph idx="1"/>
          </p:nvPr>
        </p:nvSpPr>
        <p:spPr/>
        <p:txBody>
          <a:bodyPr/>
          <a:lstStyle/>
          <a:p>
            <a:r>
              <a:rPr lang="ar-EG" sz="2800" b="1" i="1" dirty="0"/>
              <a:t>فرص عمل مميزة</a:t>
            </a:r>
          </a:p>
          <a:p>
            <a:pPr marL="0" indent="0">
              <a:buNone/>
            </a:pPr>
            <a:r>
              <a:rPr lang="ar-EG" dirty="0"/>
              <a:t>يستطيع الفرد من خلال تعلمه اللغات الأخرى إلى توسيع مداركه وزيادة مهاراته اللغوية مما يجعلها ميزة تنافسية تميزه عن غيره من الموظفين المقبلين إلى عمل ما.</a:t>
            </a:r>
          </a:p>
          <a:p>
            <a:pPr marL="0" indent="0">
              <a:buNone/>
            </a:pPr>
            <a:r>
              <a:rPr lang="ar-EG" dirty="0"/>
              <a:t>كما تجعلك في أول </a:t>
            </a:r>
            <a:r>
              <a:rPr lang="ar-EG" dirty="0" err="1"/>
              <a:t>الإختيارات</a:t>
            </a:r>
            <a:r>
              <a:rPr lang="ar-EG" dirty="0"/>
              <a:t> عند صاحب العمل الذي يحتاج مطلع إلى اللغات الأخرى  ليتعامل مع العملاء في الأسواق الخارجية ووجود إتقانك أكثر من لغة في السيرة الذاتية الخاصة بك ضروري في حد ذاته ويساعدك على التوظيف وجني حوافز العمل  وزيادة  الراتب.</a:t>
            </a:r>
          </a:p>
          <a:p>
            <a:endParaRPr lang="ar-EG" dirty="0"/>
          </a:p>
        </p:txBody>
      </p:sp>
    </p:spTree>
    <p:extLst>
      <p:ext uri="{BB962C8B-B14F-4D97-AF65-F5344CB8AC3E}">
        <p14:creationId xmlns:p14="http://schemas.microsoft.com/office/powerpoint/2010/main" val="577666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2F87-9DD3-44D8-9D93-F3CB8D97CB7B}"/>
              </a:ext>
            </a:extLst>
          </p:cNvPr>
          <p:cNvSpPr>
            <a:spLocks noGrp="1"/>
          </p:cNvSpPr>
          <p:nvPr>
            <p:ph type="title"/>
          </p:nvPr>
        </p:nvSpPr>
        <p:spPr/>
        <p:txBody>
          <a:bodyPr/>
          <a:lstStyle/>
          <a:p>
            <a:r>
              <a:rPr lang="ar-EG" dirty="0"/>
              <a:t>الاهداف</a:t>
            </a:r>
          </a:p>
        </p:txBody>
      </p:sp>
      <p:sp>
        <p:nvSpPr>
          <p:cNvPr id="3" name="Content Placeholder 2">
            <a:extLst>
              <a:ext uri="{FF2B5EF4-FFF2-40B4-BE49-F238E27FC236}">
                <a16:creationId xmlns:a16="http://schemas.microsoft.com/office/drawing/2014/main" id="{FDA5047D-4849-437E-8091-539D38DB95BF}"/>
              </a:ext>
            </a:extLst>
          </p:cNvPr>
          <p:cNvSpPr>
            <a:spLocks noGrp="1"/>
          </p:cNvSpPr>
          <p:nvPr>
            <p:ph idx="1"/>
          </p:nvPr>
        </p:nvSpPr>
        <p:spPr/>
        <p:txBody>
          <a:bodyPr>
            <a:normAutofit fontScale="92500" lnSpcReduction="20000"/>
          </a:bodyPr>
          <a:lstStyle/>
          <a:p>
            <a:endParaRPr lang="ar-EG" dirty="0"/>
          </a:p>
          <a:p>
            <a:r>
              <a:rPr lang="ar-EG" sz="3500" b="1" i="1" dirty="0"/>
              <a:t>التعرف على الثقافات وتعزيز عمل العقل</a:t>
            </a:r>
          </a:p>
          <a:p>
            <a:pPr marL="0" indent="0">
              <a:buNone/>
            </a:pPr>
            <a:r>
              <a:rPr lang="ar-EG" dirty="0"/>
              <a:t>ولقد أثبتت الدراسات أهمية تعلم لغة أخرى تساعد الأخرين على تحسين الذاكرة ومهارات التفكير النقدي، وأكدت على امتلاكهم عقول أكبر، وذكريات أفضل، وأكثر إبداعًا، وحل مشاكل أفضل، كما يمكنهم التعامل مع العديد من المهام مرة واحدة.</a:t>
            </a:r>
          </a:p>
          <a:p>
            <a:endParaRPr lang="ar-EG" dirty="0"/>
          </a:p>
          <a:p>
            <a:pPr marL="0" indent="0">
              <a:buNone/>
            </a:pPr>
            <a:r>
              <a:rPr lang="ar-EG" dirty="0"/>
              <a:t>كما تجعلنا أكثر تعرفنا على الثقافات الأخرى، خاصة أن التواصل مع الاخرين ومعرفة تقاليد وأديان وفنون وتاريخ الأشخاص المرتبطين بهذه اللغة يؤدي إلى فهم الاخرين وتقبله ويجعلنا أكثر </a:t>
            </a:r>
            <a:r>
              <a:rPr lang="ar-EG" dirty="0" err="1"/>
              <a:t>أنفتاحا</a:t>
            </a:r>
            <a:r>
              <a:rPr lang="ar-EG" dirty="0"/>
              <a:t> على الثقافات المرتبطة باللغة.</a:t>
            </a:r>
          </a:p>
          <a:p>
            <a:endParaRPr lang="ar-EG" dirty="0"/>
          </a:p>
        </p:txBody>
      </p:sp>
    </p:spTree>
    <p:extLst>
      <p:ext uri="{BB962C8B-B14F-4D97-AF65-F5344CB8AC3E}">
        <p14:creationId xmlns:p14="http://schemas.microsoft.com/office/powerpoint/2010/main" val="6115634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58</TotalTime>
  <Words>896</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Courier New</vt:lpstr>
      <vt:lpstr>Garamond</vt:lpstr>
      <vt:lpstr>Organic</vt:lpstr>
      <vt:lpstr>PowerPoint Presentation</vt:lpstr>
      <vt:lpstr>مركز لغات</vt:lpstr>
      <vt:lpstr>المقدمة</vt:lpstr>
      <vt:lpstr>المقدمة</vt:lpstr>
      <vt:lpstr>PowerPoint Presentation</vt:lpstr>
      <vt:lpstr>الاهداف</vt:lpstr>
      <vt:lpstr>الاهداف</vt:lpstr>
      <vt:lpstr>الاهداف</vt:lpstr>
      <vt:lpstr>الاهداف</vt:lpstr>
      <vt:lpstr>الاهداف</vt:lpstr>
      <vt:lpstr>المساهمات</vt:lpstr>
      <vt:lpstr>المساهمات</vt:lpstr>
      <vt:lpstr>المشاكل والحلول</vt:lpstr>
      <vt:lpstr>المشاكل والحلول</vt:lpstr>
      <vt:lpstr>المشاكل والحلول</vt:lpstr>
      <vt:lpstr>النهاية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dc:creator>
  <cp:lastModifiedBy>ahmed</cp:lastModifiedBy>
  <cp:revision>9</cp:revision>
  <dcterms:created xsi:type="dcterms:W3CDTF">2021-12-03T13:37:03Z</dcterms:created>
  <dcterms:modified xsi:type="dcterms:W3CDTF">2021-12-03T14:35:13Z</dcterms:modified>
</cp:coreProperties>
</file>