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58" r:id="rId4"/>
    <p:sldId id="259" r:id="rId5"/>
    <p:sldId id="262" r:id="rId6"/>
    <p:sldId id="265" r:id="rId7"/>
    <p:sldId id="263" r:id="rId8"/>
    <p:sldId id="270" r:id="rId9"/>
    <p:sldId id="282" r:id="rId10"/>
    <p:sldId id="266" r:id="rId11"/>
    <p:sldId id="279" r:id="rId12"/>
    <p:sldId id="267" r:id="rId13"/>
    <p:sldId id="268" r:id="rId14"/>
    <p:sldId id="280" r:id="rId15"/>
    <p:sldId id="283" r:id="rId16"/>
    <p:sldId id="269" r:id="rId17"/>
    <p:sldId id="276" r:id="rId18"/>
    <p:sldId id="275" r:id="rId19"/>
    <p:sldId id="272" r:id="rId20"/>
    <p:sldId id="273" r:id="rId21"/>
    <p:sldId id="278" r:id="rId22"/>
    <p:sldId id="274" r:id="rId23"/>
    <p:sldId id="277"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1556" autoAdjust="0"/>
  </p:normalViewPr>
  <p:slideViewPr>
    <p:cSldViewPr snapToGrid="0">
      <p:cViewPr varScale="1">
        <p:scale>
          <a:sx n="48" d="100"/>
          <a:sy n="48" d="100"/>
        </p:scale>
        <p:origin x="88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0B7202-5B4A-4468-B60C-56166F10BAEB}" type="datetimeFigureOut">
              <a:rPr lang="en-US" smtClean="0"/>
              <a:t>7/17/2018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3CD4AD-0D33-4EC1-B50C-CB2C00D421B1}" type="slidenum">
              <a:rPr lang="en-US" smtClean="0"/>
              <a:t>‹#›</a:t>
            </a:fld>
            <a:endParaRPr lang="en-US" dirty="0"/>
          </a:p>
        </p:txBody>
      </p:sp>
    </p:spTree>
    <p:extLst>
      <p:ext uri="{BB962C8B-B14F-4D97-AF65-F5344CB8AC3E}">
        <p14:creationId xmlns:p14="http://schemas.microsoft.com/office/powerpoint/2010/main" val="2868335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0B7202-5B4A-4468-B60C-56166F10BAEB}" type="datetimeFigureOut">
              <a:rPr lang="en-US" smtClean="0"/>
              <a:t>7/17/2018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3CD4AD-0D33-4EC1-B50C-CB2C00D421B1}" type="slidenum">
              <a:rPr lang="en-US" smtClean="0"/>
              <a:t>‹#›</a:t>
            </a:fld>
            <a:endParaRPr lang="en-US" dirty="0"/>
          </a:p>
        </p:txBody>
      </p:sp>
    </p:spTree>
    <p:extLst>
      <p:ext uri="{BB962C8B-B14F-4D97-AF65-F5344CB8AC3E}">
        <p14:creationId xmlns:p14="http://schemas.microsoft.com/office/powerpoint/2010/main" val="3503564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0B7202-5B4A-4468-B60C-56166F10BAEB}" type="datetimeFigureOut">
              <a:rPr lang="en-US" smtClean="0"/>
              <a:t>7/17/2018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3CD4AD-0D33-4EC1-B50C-CB2C00D421B1}"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6028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0B7202-5B4A-4468-B60C-56166F10BAEB}" type="datetimeFigureOut">
              <a:rPr lang="en-US" smtClean="0"/>
              <a:t>7/17/2018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3CD4AD-0D33-4EC1-B50C-CB2C00D421B1}" type="slidenum">
              <a:rPr lang="en-US" smtClean="0"/>
              <a:t>‹#›</a:t>
            </a:fld>
            <a:endParaRPr lang="en-US" dirty="0"/>
          </a:p>
        </p:txBody>
      </p:sp>
    </p:spTree>
    <p:extLst>
      <p:ext uri="{BB962C8B-B14F-4D97-AF65-F5344CB8AC3E}">
        <p14:creationId xmlns:p14="http://schemas.microsoft.com/office/powerpoint/2010/main" val="4110702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0B7202-5B4A-4468-B60C-56166F10BAEB}" type="datetimeFigureOut">
              <a:rPr lang="en-US" smtClean="0"/>
              <a:t>7/17/2018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3CD4AD-0D33-4EC1-B50C-CB2C00D421B1}"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54746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0B7202-5B4A-4468-B60C-56166F10BAEB}" type="datetimeFigureOut">
              <a:rPr lang="en-US" smtClean="0"/>
              <a:t>7/17/2018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3CD4AD-0D33-4EC1-B50C-CB2C00D421B1}" type="slidenum">
              <a:rPr lang="en-US" smtClean="0"/>
              <a:t>‹#›</a:t>
            </a:fld>
            <a:endParaRPr lang="en-US" dirty="0"/>
          </a:p>
        </p:txBody>
      </p:sp>
    </p:spTree>
    <p:extLst>
      <p:ext uri="{BB962C8B-B14F-4D97-AF65-F5344CB8AC3E}">
        <p14:creationId xmlns:p14="http://schemas.microsoft.com/office/powerpoint/2010/main" val="2710324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0B7202-5B4A-4468-B60C-56166F10BAEB}" type="datetimeFigureOut">
              <a:rPr lang="en-US" smtClean="0"/>
              <a:t>7/17/2018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3CD4AD-0D33-4EC1-B50C-CB2C00D421B1}" type="slidenum">
              <a:rPr lang="en-US" smtClean="0"/>
              <a:t>‹#›</a:t>
            </a:fld>
            <a:endParaRPr lang="en-US" dirty="0"/>
          </a:p>
        </p:txBody>
      </p:sp>
    </p:spTree>
    <p:extLst>
      <p:ext uri="{BB962C8B-B14F-4D97-AF65-F5344CB8AC3E}">
        <p14:creationId xmlns:p14="http://schemas.microsoft.com/office/powerpoint/2010/main" val="2663464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0B7202-5B4A-4468-B60C-56166F10BAEB}" type="datetimeFigureOut">
              <a:rPr lang="en-US" smtClean="0"/>
              <a:t>7/17/2018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3CD4AD-0D33-4EC1-B50C-CB2C00D421B1}" type="slidenum">
              <a:rPr lang="en-US" smtClean="0"/>
              <a:t>‹#›</a:t>
            </a:fld>
            <a:endParaRPr lang="en-US" dirty="0"/>
          </a:p>
        </p:txBody>
      </p:sp>
    </p:spTree>
    <p:extLst>
      <p:ext uri="{BB962C8B-B14F-4D97-AF65-F5344CB8AC3E}">
        <p14:creationId xmlns:p14="http://schemas.microsoft.com/office/powerpoint/2010/main" val="874653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0B7202-5B4A-4468-B60C-56166F10BAEB}" type="datetimeFigureOut">
              <a:rPr lang="en-US" smtClean="0"/>
              <a:t>7/17/2018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3CD4AD-0D33-4EC1-B50C-CB2C00D421B1}" type="slidenum">
              <a:rPr lang="en-US" smtClean="0"/>
              <a:t>‹#›</a:t>
            </a:fld>
            <a:endParaRPr lang="en-US" dirty="0"/>
          </a:p>
        </p:txBody>
      </p:sp>
    </p:spTree>
    <p:extLst>
      <p:ext uri="{BB962C8B-B14F-4D97-AF65-F5344CB8AC3E}">
        <p14:creationId xmlns:p14="http://schemas.microsoft.com/office/powerpoint/2010/main" val="1448173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0B7202-5B4A-4468-B60C-56166F10BAEB}" type="datetimeFigureOut">
              <a:rPr lang="en-US" smtClean="0"/>
              <a:t>7/17/2018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3CD4AD-0D33-4EC1-B50C-CB2C00D421B1}" type="slidenum">
              <a:rPr lang="en-US" smtClean="0"/>
              <a:t>‹#›</a:t>
            </a:fld>
            <a:endParaRPr lang="en-US" dirty="0"/>
          </a:p>
        </p:txBody>
      </p:sp>
    </p:spTree>
    <p:extLst>
      <p:ext uri="{BB962C8B-B14F-4D97-AF65-F5344CB8AC3E}">
        <p14:creationId xmlns:p14="http://schemas.microsoft.com/office/powerpoint/2010/main" val="408777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0B7202-5B4A-4468-B60C-56166F10BAEB}" type="datetimeFigureOut">
              <a:rPr lang="en-US" smtClean="0"/>
              <a:t>7/17/2018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3CD4AD-0D33-4EC1-B50C-CB2C00D421B1}" type="slidenum">
              <a:rPr lang="en-US" smtClean="0"/>
              <a:t>‹#›</a:t>
            </a:fld>
            <a:endParaRPr lang="en-US" dirty="0"/>
          </a:p>
        </p:txBody>
      </p:sp>
    </p:spTree>
    <p:extLst>
      <p:ext uri="{BB962C8B-B14F-4D97-AF65-F5344CB8AC3E}">
        <p14:creationId xmlns:p14="http://schemas.microsoft.com/office/powerpoint/2010/main" val="247280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0B7202-5B4A-4468-B60C-56166F10BAEB}" type="datetimeFigureOut">
              <a:rPr lang="en-US" smtClean="0"/>
              <a:t>7/17/2018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E3CD4AD-0D33-4EC1-B50C-CB2C00D421B1}" type="slidenum">
              <a:rPr lang="en-US" smtClean="0"/>
              <a:t>‹#›</a:t>
            </a:fld>
            <a:endParaRPr lang="en-US" dirty="0"/>
          </a:p>
        </p:txBody>
      </p:sp>
    </p:spTree>
    <p:extLst>
      <p:ext uri="{BB962C8B-B14F-4D97-AF65-F5344CB8AC3E}">
        <p14:creationId xmlns:p14="http://schemas.microsoft.com/office/powerpoint/2010/main" val="33060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0B7202-5B4A-4468-B60C-56166F10BAEB}" type="datetimeFigureOut">
              <a:rPr lang="en-US" smtClean="0"/>
              <a:t>7/17/2018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E3CD4AD-0D33-4EC1-B50C-CB2C00D421B1}" type="slidenum">
              <a:rPr lang="en-US" smtClean="0"/>
              <a:t>‹#›</a:t>
            </a:fld>
            <a:endParaRPr lang="en-US" dirty="0"/>
          </a:p>
        </p:txBody>
      </p:sp>
    </p:spTree>
    <p:extLst>
      <p:ext uri="{BB962C8B-B14F-4D97-AF65-F5344CB8AC3E}">
        <p14:creationId xmlns:p14="http://schemas.microsoft.com/office/powerpoint/2010/main" val="117574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0B7202-5B4A-4468-B60C-56166F10BAEB}" type="datetimeFigureOut">
              <a:rPr lang="en-US" smtClean="0"/>
              <a:t>7/17/2018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E3CD4AD-0D33-4EC1-B50C-CB2C00D421B1}" type="slidenum">
              <a:rPr lang="en-US" smtClean="0"/>
              <a:t>‹#›</a:t>
            </a:fld>
            <a:endParaRPr lang="en-US" dirty="0"/>
          </a:p>
        </p:txBody>
      </p:sp>
    </p:spTree>
    <p:extLst>
      <p:ext uri="{BB962C8B-B14F-4D97-AF65-F5344CB8AC3E}">
        <p14:creationId xmlns:p14="http://schemas.microsoft.com/office/powerpoint/2010/main" val="1073497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0B7202-5B4A-4468-B60C-56166F10BAEB}" type="datetimeFigureOut">
              <a:rPr lang="en-US" smtClean="0"/>
              <a:t>7/17/2018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3CD4AD-0D33-4EC1-B50C-CB2C00D421B1}" type="slidenum">
              <a:rPr lang="en-US" smtClean="0"/>
              <a:t>‹#›</a:t>
            </a:fld>
            <a:endParaRPr lang="en-US" dirty="0"/>
          </a:p>
        </p:txBody>
      </p:sp>
    </p:spTree>
    <p:extLst>
      <p:ext uri="{BB962C8B-B14F-4D97-AF65-F5344CB8AC3E}">
        <p14:creationId xmlns:p14="http://schemas.microsoft.com/office/powerpoint/2010/main" val="44878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0B7202-5B4A-4468-B60C-56166F10BAEB}" type="datetimeFigureOut">
              <a:rPr lang="en-US" smtClean="0"/>
              <a:t>7/17/2018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3CD4AD-0D33-4EC1-B50C-CB2C00D421B1}" type="slidenum">
              <a:rPr lang="en-US" smtClean="0"/>
              <a:t>‹#›</a:t>
            </a:fld>
            <a:endParaRPr lang="en-US" dirty="0"/>
          </a:p>
        </p:txBody>
      </p:sp>
    </p:spTree>
    <p:extLst>
      <p:ext uri="{BB962C8B-B14F-4D97-AF65-F5344CB8AC3E}">
        <p14:creationId xmlns:p14="http://schemas.microsoft.com/office/powerpoint/2010/main" val="2447821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0B7202-5B4A-4468-B60C-56166F10BAEB}" type="datetimeFigureOut">
              <a:rPr lang="en-US" smtClean="0"/>
              <a:t>7/17/2018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E3CD4AD-0D33-4EC1-B50C-CB2C00D421B1}" type="slidenum">
              <a:rPr lang="en-US" smtClean="0"/>
              <a:t>‹#›</a:t>
            </a:fld>
            <a:endParaRPr lang="en-US" dirty="0"/>
          </a:p>
        </p:txBody>
      </p:sp>
    </p:spTree>
    <p:extLst>
      <p:ext uri="{BB962C8B-B14F-4D97-AF65-F5344CB8AC3E}">
        <p14:creationId xmlns:p14="http://schemas.microsoft.com/office/powerpoint/2010/main" val="3638310277"/>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30053-199C-490D-A9AC-6B54532FBF9F}"/>
              </a:ext>
            </a:extLst>
          </p:cNvPr>
          <p:cNvSpPr>
            <a:spLocks noGrp="1"/>
          </p:cNvSpPr>
          <p:nvPr>
            <p:ph type="ctrTitle"/>
          </p:nvPr>
        </p:nvSpPr>
        <p:spPr>
          <a:xfrm>
            <a:off x="1507067" y="843748"/>
            <a:ext cx="7766936" cy="1646302"/>
          </a:xfrm>
        </p:spPr>
        <p:txBody>
          <a:bodyPr>
            <a:normAutofit fontScale="90000"/>
          </a:bodyPr>
          <a:lstStyle/>
          <a:p>
            <a:pPr algn="l"/>
            <a:r>
              <a:rPr lang="en-US" dirty="0"/>
              <a:t>PORTABLE SPRAY PAINTING UNIT FOR AUTOMOBILE</a:t>
            </a:r>
          </a:p>
        </p:txBody>
      </p:sp>
      <p:sp>
        <p:nvSpPr>
          <p:cNvPr id="3" name="Subtitle 2">
            <a:extLst>
              <a:ext uri="{FF2B5EF4-FFF2-40B4-BE49-F238E27FC236}">
                <a16:creationId xmlns:a16="http://schemas.microsoft.com/office/drawing/2014/main" id="{7D0EAD8B-4E36-4185-B80D-5E9A932C16E5}"/>
              </a:ext>
            </a:extLst>
          </p:cNvPr>
          <p:cNvSpPr>
            <a:spLocks noGrp="1"/>
          </p:cNvSpPr>
          <p:nvPr>
            <p:ph type="subTitle" idx="1"/>
          </p:nvPr>
        </p:nvSpPr>
        <p:spPr>
          <a:xfrm>
            <a:off x="1507067" y="3420212"/>
            <a:ext cx="7766936" cy="1096899"/>
          </a:xfrm>
        </p:spPr>
        <p:txBody>
          <a:bodyPr>
            <a:noAutofit/>
          </a:bodyPr>
          <a:lstStyle/>
          <a:p>
            <a:pPr algn="just"/>
            <a:r>
              <a:rPr lang="en-US" sz="2400" dirty="0">
                <a:solidFill>
                  <a:schemeClr val="tx1">
                    <a:lumMod val="75000"/>
                    <a:lumOff val="25000"/>
                  </a:schemeClr>
                </a:solidFill>
              </a:rPr>
              <a:t>Ahmed Jalil Qureshi D-15-ES-08</a:t>
            </a:r>
          </a:p>
          <a:p>
            <a:pPr algn="just"/>
            <a:r>
              <a:rPr lang="en-US" sz="2400" dirty="0">
                <a:solidFill>
                  <a:schemeClr val="tx1">
                    <a:lumMod val="75000"/>
                    <a:lumOff val="25000"/>
                  </a:schemeClr>
                </a:solidFill>
              </a:rPr>
              <a:t>Jawad Jillani D-15-ES-32</a:t>
            </a:r>
          </a:p>
          <a:p>
            <a:pPr algn="just"/>
            <a:r>
              <a:rPr lang="en-US" sz="2400" dirty="0">
                <a:solidFill>
                  <a:schemeClr val="tx1">
                    <a:lumMod val="75000"/>
                    <a:lumOff val="25000"/>
                  </a:schemeClr>
                </a:solidFill>
              </a:rPr>
              <a:t>Masooma Ali D-15-ES-38</a:t>
            </a:r>
          </a:p>
          <a:p>
            <a:pPr algn="just"/>
            <a:r>
              <a:rPr lang="en-US" sz="2400" dirty="0">
                <a:solidFill>
                  <a:schemeClr val="tx1">
                    <a:lumMod val="75000"/>
                    <a:lumOff val="25000"/>
                  </a:schemeClr>
                </a:solidFill>
              </a:rPr>
              <a:t>M. Awais D-15-ES-48</a:t>
            </a:r>
          </a:p>
          <a:p>
            <a:pPr algn="just"/>
            <a:r>
              <a:rPr lang="en-US" sz="2400" dirty="0">
                <a:solidFill>
                  <a:schemeClr val="tx1">
                    <a:lumMod val="75000"/>
                    <a:lumOff val="25000"/>
                  </a:schemeClr>
                </a:solidFill>
              </a:rPr>
              <a:t>Sajjad Haider D-15-ES-114</a:t>
            </a:r>
          </a:p>
        </p:txBody>
      </p:sp>
    </p:spTree>
    <p:extLst>
      <p:ext uri="{BB962C8B-B14F-4D97-AF65-F5344CB8AC3E}">
        <p14:creationId xmlns:p14="http://schemas.microsoft.com/office/powerpoint/2010/main" val="2074206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F6AC-2E10-4C9F-AE2A-9D74D3544ADB}"/>
              </a:ext>
            </a:extLst>
          </p:cNvPr>
          <p:cNvSpPr>
            <a:spLocks noGrp="1"/>
          </p:cNvSpPr>
          <p:nvPr>
            <p:ph type="title"/>
          </p:nvPr>
        </p:nvSpPr>
        <p:spPr>
          <a:xfrm>
            <a:off x="677334" y="1233927"/>
            <a:ext cx="8596668" cy="1320800"/>
          </a:xfrm>
        </p:spPr>
        <p:txBody>
          <a:bodyPr/>
          <a:lstStyle/>
          <a:p>
            <a:r>
              <a:rPr lang="en-US" dirty="0"/>
              <a:t>CONTROLLER</a:t>
            </a:r>
          </a:p>
        </p:txBody>
      </p:sp>
      <p:sp>
        <p:nvSpPr>
          <p:cNvPr id="3" name="Content Placeholder 2">
            <a:extLst>
              <a:ext uri="{FF2B5EF4-FFF2-40B4-BE49-F238E27FC236}">
                <a16:creationId xmlns:a16="http://schemas.microsoft.com/office/drawing/2014/main" id="{91DEF3C3-AF8B-4342-A713-1C5B533E9966}"/>
              </a:ext>
            </a:extLst>
          </p:cNvPr>
          <p:cNvSpPr>
            <a:spLocks noGrp="1"/>
          </p:cNvSpPr>
          <p:nvPr>
            <p:ph idx="1"/>
          </p:nvPr>
        </p:nvSpPr>
        <p:spPr>
          <a:xfrm>
            <a:off x="677334" y="2554727"/>
            <a:ext cx="8596668" cy="3880773"/>
          </a:xfrm>
        </p:spPr>
        <p:txBody>
          <a:bodyPr>
            <a:normAutofit/>
          </a:bodyPr>
          <a:lstStyle/>
          <a:p>
            <a:r>
              <a:rPr lang="en-US" sz="2400" dirty="0"/>
              <a:t>We will use Arduino mega as our controller.</a:t>
            </a:r>
          </a:p>
          <a:p>
            <a:r>
              <a:rPr lang="en-US" sz="2400" dirty="0"/>
              <a:t>The controller will determine the color tone from sensor.</a:t>
            </a:r>
          </a:p>
          <a:p>
            <a:r>
              <a:rPr lang="en-US" sz="2400" dirty="0"/>
              <a:t>It will control the display panel.</a:t>
            </a:r>
          </a:p>
          <a:p>
            <a:r>
              <a:rPr lang="en-US" sz="2400" dirty="0"/>
              <a:t>It will also control the spraying unit.</a:t>
            </a:r>
          </a:p>
          <a:p>
            <a:endParaRPr lang="en-US" sz="2400" dirty="0"/>
          </a:p>
        </p:txBody>
      </p:sp>
    </p:spTree>
    <p:extLst>
      <p:ext uri="{BB962C8B-B14F-4D97-AF65-F5344CB8AC3E}">
        <p14:creationId xmlns:p14="http://schemas.microsoft.com/office/powerpoint/2010/main" val="1704069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249A9-3AF9-4DA5-9ED8-8F3FF4AA591D}"/>
              </a:ext>
            </a:extLst>
          </p:cNvPr>
          <p:cNvSpPr>
            <a:spLocks noGrp="1"/>
          </p:cNvSpPr>
          <p:nvPr>
            <p:ph type="title"/>
          </p:nvPr>
        </p:nvSpPr>
        <p:spPr/>
        <p:txBody>
          <a:bodyPr/>
          <a:lstStyle/>
          <a:p>
            <a:r>
              <a:rPr lang="en-US" dirty="0"/>
              <a:t>CONTROLLER </a:t>
            </a:r>
          </a:p>
        </p:txBody>
      </p:sp>
      <p:pic>
        <p:nvPicPr>
          <p:cNvPr id="5" name="Content Placeholder 4">
            <a:extLst>
              <a:ext uri="{FF2B5EF4-FFF2-40B4-BE49-F238E27FC236}">
                <a16:creationId xmlns:a16="http://schemas.microsoft.com/office/drawing/2014/main" id="{C2D970DF-B4DC-4104-8BEF-40B6F05022A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5853" y="2160588"/>
            <a:ext cx="6900332" cy="3881437"/>
          </a:xfrm>
        </p:spPr>
      </p:pic>
    </p:spTree>
    <p:extLst>
      <p:ext uri="{BB962C8B-B14F-4D97-AF65-F5344CB8AC3E}">
        <p14:creationId xmlns:p14="http://schemas.microsoft.com/office/powerpoint/2010/main" val="738362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88E0-8A85-4C4B-B5C9-2C3FEE7F5C2D}"/>
              </a:ext>
            </a:extLst>
          </p:cNvPr>
          <p:cNvSpPr>
            <a:spLocks noGrp="1"/>
          </p:cNvSpPr>
          <p:nvPr>
            <p:ph type="title"/>
          </p:nvPr>
        </p:nvSpPr>
        <p:spPr>
          <a:xfrm>
            <a:off x="677334" y="1170865"/>
            <a:ext cx="8596668" cy="1320800"/>
          </a:xfrm>
        </p:spPr>
        <p:txBody>
          <a:bodyPr/>
          <a:lstStyle/>
          <a:p>
            <a:r>
              <a:rPr lang="en-US" dirty="0"/>
              <a:t>ACTUATORS</a:t>
            </a:r>
          </a:p>
        </p:txBody>
      </p:sp>
      <p:sp>
        <p:nvSpPr>
          <p:cNvPr id="3" name="Content Placeholder 2">
            <a:extLst>
              <a:ext uri="{FF2B5EF4-FFF2-40B4-BE49-F238E27FC236}">
                <a16:creationId xmlns:a16="http://schemas.microsoft.com/office/drawing/2014/main" id="{907A5D0C-921A-458D-B382-B34252AF60F3}"/>
              </a:ext>
            </a:extLst>
          </p:cNvPr>
          <p:cNvSpPr>
            <a:spLocks noGrp="1"/>
          </p:cNvSpPr>
          <p:nvPr>
            <p:ph idx="1"/>
          </p:nvPr>
        </p:nvSpPr>
        <p:spPr>
          <a:xfrm>
            <a:off x="677334" y="2491665"/>
            <a:ext cx="8596668" cy="3880773"/>
          </a:xfrm>
        </p:spPr>
        <p:txBody>
          <a:bodyPr>
            <a:normAutofit/>
          </a:bodyPr>
          <a:lstStyle/>
          <a:p>
            <a:r>
              <a:rPr lang="en-US" sz="2400" dirty="0"/>
              <a:t>Pumps will be used to control the flow and quantity of the fluid.</a:t>
            </a:r>
          </a:p>
          <a:p>
            <a:endParaRPr lang="en-US" sz="2400" dirty="0"/>
          </a:p>
          <a:p>
            <a:endParaRPr lang="en-US" sz="2400" dirty="0"/>
          </a:p>
        </p:txBody>
      </p:sp>
      <p:pic>
        <p:nvPicPr>
          <p:cNvPr id="5" name="Picture 4">
            <a:extLst>
              <a:ext uri="{FF2B5EF4-FFF2-40B4-BE49-F238E27FC236}">
                <a16:creationId xmlns:a16="http://schemas.microsoft.com/office/drawing/2014/main" id="{AD40E105-47F4-4A5A-A534-895EF8E1C8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0022" y="3564836"/>
            <a:ext cx="4991292" cy="2807602"/>
          </a:xfrm>
          <a:prstGeom prst="rect">
            <a:avLst/>
          </a:prstGeom>
        </p:spPr>
      </p:pic>
    </p:spTree>
    <p:extLst>
      <p:ext uri="{BB962C8B-B14F-4D97-AF65-F5344CB8AC3E}">
        <p14:creationId xmlns:p14="http://schemas.microsoft.com/office/powerpoint/2010/main" val="1779559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E1D-9EC1-4987-95E0-CA3284255978}"/>
              </a:ext>
            </a:extLst>
          </p:cNvPr>
          <p:cNvSpPr>
            <a:spLocks noGrp="1"/>
          </p:cNvSpPr>
          <p:nvPr>
            <p:ph type="title"/>
          </p:nvPr>
        </p:nvSpPr>
        <p:spPr>
          <a:xfrm>
            <a:off x="677334" y="1202396"/>
            <a:ext cx="8596668" cy="1320800"/>
          </a:xfrm>
        </p:spPr>
        <p:txBody>
          <a:bodyPr/>
          <a:lstStyle/>
          <a:p>
            <a:r>
              <a:rPr lang="en-US" dirty="0"/>
              <a:t>SENSORS</a:t>
            </a:r>
          </a:p>
        </p:txBody>
      </p:sp>
      <p:sp>
        <p:nvSpPr>
          <p:cNvPr id="3" name="Content Placeholder 2">
            <a:extLst>
              <a:ext uri="{FF2B5EF4-FFF2-40B4-BE49-F238E27FC236}">
                <a16:creationId xmlns:a16="http://schemas.microsoft.com/office/drawing/2014/main" id="{289A0711-6371-40A0-A070-68F9F92DE37A}"/>
              </a:ext>
            </a:extLst>
          </p:cNvPr>
          <p:cNvSpPr>
            <a:spLocks noGrp="1"/>
          </p:cNvSpPr>
          <p:nvPr>
            <p:ph idx="1"/>
          </p:nvPr>
        </p:nvSpPr>
        <p:spPr>
          <a:xfrm>
            <a:off x="677334" y="2523196"/>
            <a:ext cx="8596668" cy="3880773"/>
          </a:xfrm>
        </p:spPr>
        <p:txBody>
          <a:bodyPr>
            <a:normAutofit/>
          </a:bodyPr>
          <a:lstStyle/>
          <a:p>
            <a:r>
              <a:rPr lang="en-US" sz="2400" dirty="0"/>
              <a:t>A color sensor will sense the color at the start.</a:t>
            </a:r>
          </a:p>
          <a:p>
            <a:r>
              <a:rPr lang="en-US" sz="2400" dirty="0"/>
              <a:t>Another color sensor will sense after mixing.</a:t>
            </a:r>
          </a:p>
          <a:p>
            <a:r>
              <a:rPr lang="en-US" sz="2400" dirty="0"/>
              <a:t>A level sensor will be used for volume measuring of paint.</a:t>
            </a:r>
          </a:p>
          <a:p>
            <a:r>
              <a:rPr lang="en-US" sz="2400" dirty="0"/>
              <a:t>A proximity sensor is used to detect if the sheet is present to start spraying.</a:t>
            </a:r>
          </a:p>
        </p:txBody>
      </p:sp>
    </p:spTree>
    <p:extLst>
      <p:ext uri="{BB962C8B-B14F-4D97-AF65-F5344CB8AC3E}">
        <p14:creationId xmlns:p14="http://schemas.microsoft.com/office/powerpoint/2010/main" val="807956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7B15-ACC1-4FFF-BD79-A20679B60BDC}"/>
              </a:ext>
            </a:extLst>
          </p:cNvPr>
          <p:cNvSpPr>
            <a:spLocks noGrp="1"/>
          </p:cNvSpPr>
          <p:nvPr>
            <p:ph type="title"/>
          </p:nvPr>
        </p:nvSpPr>
        <p:spPr/>
        <p:txBody>
          <a:bodyPr/>
          <a:lstStyle/>
          <a:p>
            <a:r>
              <a:rPr lang="en-US" dirty="0"/>
              <a:t>COLOR SENSOR</a:t>
            </a:r>
          </a:p>
        </p:txBody>
      </p:sp>
      <p:pic>
        <p:nvPicPr>
          <p:cNvPr id="5" name="Content Placeholder 4">
            <a:extLst>
              <a:ext uri="{FF2B5EF4-FFF2-40B4-BE49-F238E27FC236}">
                <a16:creationId xmlns:a16="http://schemas.microsoft.com/office/drawing/2014/main" id="{BC1C4555-422C-4BEC-9CDF-81EDA7240C3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5853" y="2160588"/>
            <a:ext cx="6900332" cy="3881437"/>
          </a:xfrm>
        </p:spPr>
      </p:pic>
    </p:spTree>
    <p:extLst>
      <p:ext uri="{BB962C8B-B14F-4D97-AF65-F5344CB8AC3E}">
        <p14:creationId xmlns:p14="http://schemas.microsoft.com/office/powerpoint/2010/main" val="2310814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I2C LCD</a:t>
            </a:r>
          </a:p>
        </p:txBody>
      </p:sp>
      <p:sp>
        <p:nvSpPr>
          <p:cNvPr id="3" name="Content Placeholder 2"/>
          <p:cNvSpPr>
            <a:spLocks noGrp="1"/>
          </p:cNvSpPr>
          <p:nvPr>
            <p:ph idx="1"/>
          </p:nvPr>
        </p:nvSpPr>
        <p:spPr>
          <a:xfrm>
            <a:off x="677334" y="1930399"/>
            <a:ext cx="8596668" cy="4110963"/>
          </a:xfrm>
        </p:spPr>
        <p:txBody>
          <a:bodyPr>
            <a:normAutofit/>
          </a:bodyPr>
          <a:lstStyle/>
          <a:p>
            <a:r>
              <a:rPr lang="en-US" sz="2400" dirty="0"/>
              <a:t>A 20x4 character LCD is used.</a:t>
            </a:r>
          </a:p>
          <a:p>
            <a:r>
              <a:rPr lang="en-US" sz="2400" dirty="0"/>
              <a:t>I2C interface is used to so reduced complexity.</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8179" y="3238889"/>
            <a:ext cx="5391400" cy="3032662"/>
          </a:xfrm>
          <a:prstGeom prst="rect">
            <a:avLst/>
          </a:prstGeom>
        </p:spPr>
      </p:pic>
    </p:spTree>
    <p:extLst>
      <p:ext uri="{BB962C8B-B14F-4D97-AF65-F5344CB8AC3E}">
        <p14:creationId xmlns:p14="http://schemas.microsoft.com/office/powerpoint/2010/main" val="3353045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FFA20-37A4-4BCB-B9F1-86E9CA660F33}"/>
              </a:ext>
            </a:extLst>
          </p:cNvPr>
          <p:cNvSpPr>
            <a:spLocks noGrp="1"/>
          </p:cNvSpPr>
          <p:nvPr>
            <p:ph type="title"/>
          </p:nvPr>
        </p:nvSpPr>
        <p:spPr>
          <a:xfrm>
            <a:off x="677334" y="1224455"/>
            <a:ext cx="8596668" cy="1320800"/>
          </a:xfrm>
        </p:spPr>
        <p:txBody>
          <a:bodyPr/>
          <a:lstStyle/>
          <a:p>
            <a:r>
              <a:rPr lang="en-US" dirty="0"/>
              <a:t>AUTOMATIC SPRAYER</a:t>
            </a:r>
          </a:p>
        </p:txBody>
      </p:sp>
      <p:sp>
        <p:nvSpPr>
          <p:cNvPr id="3" name="Content Placeholder 2">
            <a:extLst>
              <a:ext uri="{FF2B5EF4-FFF2-40B4-BE49-F238E27FC236}">
                <a16:creationId xmlns:a16="http://schemas.microsoft.com/office/drawing/2014/main" id="{6DC0DD72-C632-425F-8F14-8D0767122E97}"/>
              </a:ext>
            </a:extLst>
          </p:cNvPr>
          <p:cNvSpPr>
            <a:spLocks noGrp="1"/>
          </p:cNvSpPr>
          <p:nvPr>
            <p:ph idx="1"/>
          </p:nvPr>
        </p:nvSpPr>
        <p:spPr>
          <a:xfrm>
            <a:off x="677334" y="2545255"/>
            <a:ext cx="8596668" cy="3880773"/>
          </a:xfrm>
        </p:spPr>
        <p:txBody>
          <a:bodyPr>
            <a:normAutofit/>
          </a:bodyPr>
          <a:lstStyle/>
          <a:p>
            <a:r>
              <a:rPr lang="en-US" sz="2400" dirty="0"/>
              <a:t>A sprayer will be attached in the end which will automatically spray the achieved color on the blank sheet.</a:t>
            </a:r>
          </a:p>
          <a:p>
            <a:r>
              <a:rPr lang="en-US" sz="2400" dirty="0"/>
              <a:t>It is done for checking and assuring that the output color is the desired color.</a:t>
            </a:r>
          </a:p>
        </p:txBody>
      </p:sp>
    </p:spTree>
    <p:extLst>
      <p:ext uri="{BB962C8B-B14F-4D97-AF65-F5344CB8AC3E}">
        <p14:creationId xmlns:p14="http://schemas.microsoft.com/office/powerpoint/2010/main" val="1457729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7DBD9-44E2-495C-A4EE-A3EB9CE789C0}"/>
              </a:ext>
            </a:extLst>
          </p:cNvPr>
          <p:cNvSpPr>
            <a:spLocks noGrp="1"/>
          </p:cNvSpPr>
          <p:nvPr>
            <p:ph type="title"/>
          </p:nvPr>
        </p:nvSpPr>
        <p:spPr>
          <a:xfrm>
            <a:off x="677334" y="1092037"/>
            <a:ext cx="8596668" cy="1320800"/>
          </a:xfrm>
        </p:spPr>
        <p:txBody>
          <a:bodyPr>
            <a:normAutofit/>
          </a:bodyPr>
          <a:lstStyle/>
          <a:p>
            <a:r>
              <a:rPr lang="en-US" dirty="0"/>
              <a:t>FEATURES</a:t>
            </a:r>
          </a:p>
        </p:txBody>
      </p:sp>
      <p:sp>
        <p:nvSpPr>
          <p:cNvPr id="3" name="Content Placeholder 2">
            <a:extLst>
              <a:ext uri="{FF2B5EF4-FFF2-40B4-BE49-F238E27FC236}">
                <a16:creationId xmlns:a16="http://schemas.microsoft.com/office/drawing/2014/main" id="{84A429C9-D5BC-4166-8172-80584ACE798A}"/>
              </a:ext>
            </a:extLst>
          </p:cNvPr>
          <p:cNvSpPr>
            <a:spLocks noGrp="1"/>
          </p:cNvSpPr>
          <p:nvPr>
            <p:ph idx="1"/>
          </p:nvPr>
        </p:nvSpPr>
        <p:spPr>
          <a:xfrm>
            <a:off x="677334" y="2412837"/>
            <a:ext cx="8596668" cy="3880773"/>
          </a:xfrm>
        </p:spPr>
        <p:txBody>
          <a:bodyPr>
            <a:normAutofit/>
          </a:bodyPr>
          <a:lstStyle/>
          <a:p>
            <a:pPr lvl="0"/>
            <a:r>
              <a:rPr lang="en-US" sz="2400" dirty="0"/>
              <a:t>Automation </a:t>
            </a:r>
          </a:p>
          <a:p>
            <a:pPr lvl="0"/>
            <a:r>
              <a:rPr lang="en-US" sz="2400" dirty="0"/>
              <a:t>Portability</a:t>
            </a:r>
          </a:p>
          <a:p>
            <a:pPr lvl="0"/>
            <a:r>
              <a:rPr lang="en-US" sz="2400" dirty="0"/>
              <a:t>Cost effective</a:t>
            </a:r>
          </a:p>
          <a:p>
            <a:pPr lvl="0"/>
            <a:r>
              <a:rPr lang="en-US" sz="2400" dirty="0"/>
              <a:t>Simple design </a:t>
            </a:r>
          </a:p>
          <a:p>
            <a:pPr lvl="0"/>
            <a:r>
              <a:rPr lang="en-US" sz="2400" dirty="0"/>
              <a:t>Easily implemented</a:t>
            </a:r>
          </a:p>
          <a:p>
            <a:pPr lvl="0"/>
            <a:r>
              <a:rPr lang="en-US" sz="2400" dirty="0"/>
              <a:t>Diversity in usage</a:t>
            </a:r>
          </a:p>
        </p:txBody>
      </p:sp>
    </p:spTree>
    <p:extLst>
      <p:ext uri="{BB962C8B-B14F-4D97-AF65-F5344CB8AC3E}">
        <p14:creationId xmlns:p14="http://schemas.microsoft.com/office/powerpoint/2010/main" val="3484721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FBB5C-BE15-4FD4-9D50-FC8CF47534EB}"/>
              </a:ext>
            </a:extLst>
          </p:cNvPr>
          <p:cNvSpPr>
            <a:spLocks noGrp="1"/>
          </p:cNvSpPr>
          <p:nvPr>
            <p:ph type="title"/>
          </p:nvPr>
        </p:nvSpPr>
        <p:spPr>
          <a:xfrm>
            <a:off x="677334" y="987974"/>
            <a:ext cx="8596668" cy="1320800"/>
          </a:xfrm>
        </p:spPr>
        <p:txBody>
          <a:bodyPr/>
          <a:lstStyle/>
          <a:p>
            <a:r>
              <a:rPr lang="en-US" dirty="0"/>
              <a:t>APPLICATIONS</a:t>
            </a:r>
          </a:p>
        </p:txBody>
      </p:sp>
      <p:sp>
        <p:nvSpPr>
          <p:cNvPr id="3" name="Content Placeholder 2">
            <a:extLst>
              <a:ext uri="{FF2B5EF4-FFF2-40B4-BE49-F238E27FC236}">
                <a16:creationId xmlns:a16="http://schemas.microsoft.com/office/drawing/2014/main" id="{C61A2DD8-8FA0-4AC8-8EEB-5DBEB5DFEE47}"/>
              </a:ext>
            </a:extLst>
          </p:cNvPr>
          <p:cNvSpPr>
            <a:spLocks noGrp="1"/>
          </p:cNvSpPr>
          <p:nvPr>
            <p:ph idx="1"/>
          </p:nvPr>
        </p:nvSpPr>
        <p:spPr>
          <a:xfrm>
            <a:off x="677334" y="2308774"/>
            <a:ext cx="8596668" cy="4110962"/>
          </a:xfrm>
        </p:spPr>
        <p:txBody>
          <a:bodyPr>
            <a:normAutofit/>
          </a:bodyPr>
          <a:lstStyle/>
          <a:p>
            <a:pPr lvl="0"/>
            <a:r>
              <a:rPr lang="en-US" sz="2400" dirty="0"/>
              <a:t>Fabric industries</a:t>
            </a:r>
          </a:p>
          <a:p>
            <a:pPr lvl="0"/>
            <a:r>
              <a:rPr lang="en-US" sz="2400" dirty="0"/>
              <a:t>Automobile industries</a:t>
            </a:r>
          </a:p>
          <a:p>
            <a:pPr lvl="0"/>
            <a:r>
              <a:rPr lang="en-US" sz="2400" dirty="0"/>
              <a:t>Paint-making industries</a:t>
            </a:r>
          </a:p>
          <a:p>
            <a:pPr lvl="0"/>
            <a:r>
              <a:rPr lang="en-US" sz="2400" dirty="0"/>
              <a:t>Coating industries</a:t>
            </a:r>
          </a:p>
          <a:p>
            <a:pPr lvl="0"/>
            <a:r>
              <a:rPr lang="en-US" sz="2400" dirty="0"/>
              <a:t>Cottage industries</a:t>
            </a:r>
          </a:p>
          <a:p>
            <a:pPr lvl="0"/>
            <a:r>
              <a:rPr lang="en-US" sz="2400" dirty="0"/>
              <a:t>Cosmetics industries</a:t>
            </a:r>
          </a:p>
          <a:p>
            <a:pPr lvl="0"/>
            <a:endParaRPr lang="en-US" sz="2400" dirty="0"/>
          </a:p>
        </p:txBody>
      </p:sp>
    </p:spTree>
    <p:extLst>
      <p:ext uri="{BB962C8B-B14F-4D97-AF65-F5344CB8AC3E}">
        <p14:creationId xmlns:p14="http://schemas.microsoft.com/office/powerpoint/2010/main" val="2946625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88F79-D7F1-424F-BB6D-6F188FB9A9C8}"/>
              </a:ext>
            </a:extLst>
          </p:cNvPr>
          <p:cNvSpPr>
            <a:spLocks noGrp="1"/>
          </p:cNvSpPr>
          <p:nvPr>
            <p:ph type="title"/>
          </p:nvPr>
        </p:nvSpPr>
        <p:spPr>
          <a:xfrm>
            <a:off x="551209" y="1333775"/>
            <a:ext cx="8596668" cy="1220952"/>
          </a:xfrm>
        </p:spPr>
        <p:txBody>
          <a:bodyPr/>
          <a:lstStyle/>
          <a:p>
            <a:r>
              <a:rPr lang="en-US" dirty="0"/>
              <a:t>COST OF THE PROJECT</a:t>
            </a:r>
          </a:p>
        </p:txBody>
      </p:sp>
      <p:sp>
        <p:nvSpPr>
          <p:cNvPr id="3" name="Content Placeholder 2">
            <a:extLst>
              <a:ext uri="{FF2B5EF4-FFF2-40B4-BE49-F238E27FC236}">
                <a16:creationId xmlns:a16="http://schemas.microsoft.com/office/drawing/2014/main" id="{99F0FCDC-7FB7-4CBF-AA32-ECE7E92B3ECC}"/>
              </a:ext>
            </a:extLst>
          </p:cNvPr>
          <p:cNvSpPr>
            <a:spLocks noGrp="1"/>
          </p:cNvSpPr>
          <p:nvPr>
            <p:ph idx="1"/>
          </p:nvPr>
        </p:nvSpPr>
        <p:spPr>
          <a:xfrm>
            <a:off x="677334" y="2554727"/>
            <a:ext cx="8596668" cy="3880773"/>
          </a:xfrm>
        </p:spPr>
        <p:txBody>
          <a:bodyPr>
            <a:normAutofit/>
          </a:bodyPr>
          <a:lstStyle/>
          <a:p>
            <a:r>
              <a:rPr lang="en-US" sz="2400" dirty="0"/>
              <a:t>The total cost is expected to be 22,600 PKR.</a:t>
            </a:r>
          </a:p>
          <a:p>
            <a:r>
              <a:rPr lang="en-US" sz="2400" dirty="0"/>
              <a:t>A slight variation should be expected.</a:t>
            </a:r>
          </a:p>
          <a:p>
            <a:endParaRPr lang="en-US" sz="2400" dirty="0"/>
          </a:p>
        </p:txBody>
      </p:sp>
    </p:spTree>
    <p:extLst>
      <p:ext uri="{BB962C8B-B14F-4D97-AF65-F5344CB8AC3E}">
        <p14:creationId xmlns:p14="http://schemas.microsoft.com/office/powerpoint/2010/main" val="3517493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ECE18-15FA-4EEC-A62E-1BDD9EAD1112}"/>
              </a:ext>
            </a:extLst>
          </p:cNvPr>
          <p:cNvSpPr>
            <a:spLocks noGrp="1"/>
          </p:cNvSpPr>
          <p:nvPr>
            <p:ph type="title"/>
          </p:nvPr>
        </p:nvSpPr>
        <p:spPr>
          <a:xfrm>
            <a:off x="677334" y="1170865"/>
            <a:ext cx="8596668" cy="1320800"/>
          </a:xfrm>
        </p:spPr>
        <p:txBody>
          <a:bodyPr/>
          <a:lstStyle/>
          <a:p>
            <a:r>
              <a:rPr lang="en-US" dirty="0"/>
              <a:t>ABSTRACT</a:t>
            </a:r>
          </a:p>
        </p:txBody>
      </p:sp>
      <p:sp>
        <p:nvSpPr>
          <p:cNvPr id="3" name="Content Placeholder 2">
            <a:extLst>
              <a:ext uri="{FF2B5EF4-FFF2-40B4-BE49-F238E27FC236}">
                <a16:creationId xmlns:a16="http://schemas.microsoft.com/office/drawing/2014/main" id="{3B3FE5B9-01FE-4695-B18E-5EA2ACE6D4D4}"/>
              </a:ext>
            </a:extLst>
          </p:cNvPr>
          <p:cNvSpPr>
            <a:spLocks noGrp="1"/>
          </p:cNvSpPr>
          <p:nvPr>
            <p:ph idx="1"/>
          </p:nvPr>
        </p:nvSpPr>
        <p:spPr>
          <a:xfrm>
            <a:off x="677334" y="2491665"/>
            <a:ext cx="8596668" cy="3880773"/>
          </a:xfrm>
        </p:spPr>
        <p:txBody>
          <a:bodyPr>
            <a:normAutofit/>
          </a:bodyPr>
          <a:lstStyle/>
          <a:p>
            <a:pPr marL="0" indent="0">
              <a:buNone/>
            </a:pPr>
            <a:r>
              <a:rPr lang="en-US" sz="2400" dirty="0"/>
              <a:t>In this system, mixing of pigments and spraying of paints is done automatically. For that purpose, a controller is used to control the actuators and sensors to supervise several parameters of the system. Initially, a color will be sensed and the system will provide the exact color after the mixing process. For testing, a spraying unit is attached. </a:t>
            </a:r>
          </a:p>
        </p:txBody>
      </p:sp>
    </p:spTree>
    <p:extLst>
      <p:ext uri="{BB962C8B-B14F-4D97-AF65-F5344CB8AC3E}">
        <p14:creationId xmlns:p14="http://schemas.microsoft.com/office/powerpoint/2010/main" val="1532457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3E73-FCE9-4F41-9E0A-3A63C655C0E1}"/>
              </a:ext>
            </a:extLst>
          </p:cNvPr>
          <p:cNvSpPr>
            <a:spLocks noGrp="1"/>
          </p:cNvSpPr>
          <p:nvPr>
            <p:ph type="title"/>
          </p:nvPr>
        </p:nvSpPr>
        <p:spPr>
          <a:xfrm>
            <a:off x="677334" y="1186630"/>
            <a:ext cx="8596668" cy="1320800"/>
          </a:xfrm>
        </p:spPr>
        <p:txBody>
          <a:bodyPr/>
          <a:lstStyle/>
          <a:p>
            <a:r>
              <a:rPr lang="en-US" dirty="0"/>
              <a:t>COMPLETED TASKS</a:t>
            </a:r>
          </a:p>
        </p:txBody>
      </p:sp>
      <p:sp>
        <p:nvSpPr>
          <p:cNvPr id="3" name="Content Placeholder 2">
            <a:extLst>
              <a:ext uri="{FF2B5EF4-FFF2-40B4-BE49-F238E27FC236}">
                <a16:creationId xmlns:a16="http://schemas.microsoft.com/office/drawing/2014/main" id="{43BDF4D4-E3D9-4FB8-9F16-580A60E108BA}"/>
              </a:ext>
            </a:extLst>
          </p:cNvPr>
          <p:cNvSpPr>
            <a:spLocks noGrp="1"/>
          </p:cNvSpPr>
          <p:nvPr>
            <p:ph idx="1"/>
          </p:nvPr>
        </p:nvSpPr>
        <p:spPr>
          <a:xfrm>
            <a:off x="677334" y="2507430"/>
            <a:ext cx="8596668" cy="3880773"/>
          </a:xfrm>
        </p:spPr>
        <p:txBody>
          <a:bodyPr>
            <a:normAutofit/>
          </a:bodyPr>
          <a:lstStyle/>
          <a:p>
            <a:pPr lvl="0"/>
            <a:r>
              <a:rPr lang="en-US" sz="2400" dirty="0"/>
              <a:t>The project frame has been made. </a:t>
            </a:r>
          </a:p>
          <a:p>
            <a:pPr lvl="0"/>
            <a:r>
              <a:rPr lang="en-US" sz="2400" dirty="0"/>
              <a:t>Containers, pipes and pump have been installed.</a:t>
            </a:r>
          </a:p>
          <a:p>
            <a:pPr lvl="0"/>
            <a:r>
              <a:rPr lang="en-US" sz="2400" dirty="0"/>
              <a:t>LCD has been interfaced using I2C.</a:t>
            </a:r>
          </a:p>
          <a:p>
            <a:pPr lvl="0"/>
            <a:r>
              <a:rPr lang="en-US" sz="2400" dirty="0"/>
              <a:t>Interfacing and controlling panel has been created.</a:t>
            </a:r>
          </a:p>
          <a:p>
            <a:pPr lvl="0"/>
            <a:r>
              <a:rPr lang="en-US" sz="2400" dirty="0"/>
              <a:t>Color sensor has been interfaced with LCD.</a:t>
            </a:r>
          </a:p>
        </p:txBody>
      </p:sp>
    </p:spTree>
    <p:extLst>
      <p:ext uri="{BB962C8B-B14F-4D97-AF65-F5344CB8AC3E}">
        <p14:creationId xmlns:p14="http://schemas.microsoft.com/office/powerpoint/2010/main" val="2720104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D2F08-3978-4494-9125-960AF6562877}"/>
              </a:ext>
            </a:extLst>
          </p:cNvPr>
          <p:cNvSpPr>
            <a:spLocks noGrp="1"/>
          </p:cNvSpPr>
          <p:nvPr>
            <p:ph type="title"/>
          </p:nvPr>
        </p:nvSpPr>
        <p:spPr>
          <a:xfrm>
            <a:off x="677334" y="1218161"/>
            <a:ext cx="8596668" cy="1320800"/>
          </a:xfrm>
        </p:spPr>
        <p:txBody>
          <a:bodyPr/>
          <a:lstStyle/>
          <a:p>
            <a:r>
              <a:rPr lang="en-US" dirty="0"/>
              <a:t>TASKS TO BE ACHIEVED </a:t>
            </a:r>
          </a:p>
        </p:txBody>
      </p:sp>
      <p:sp>
        <p:nvSpPr>
          <p:cNvPr id="3" name="Content Placeholder 2">
            <a:extLst>
              <a:ext uri="{FF2B5EF4-FFF2-40B4-BE49-F238E27FC236}">
                <a16:creationId xmlns:a16="http://schemas.microsoft.com/office/drawing/2014/main" id="{1E17CA05-45E5-4DAB-A582-F6A0513599B2}"/>
              </a:ext>
            </a:extLst>
          </p:cNvPr>
          <p:cNvSpPr>
            <a:spLocks noGrp="1"/>
          </p:cNvSpPr>
          <p:nvPr>
            <p:ph idx="1"/>
          </p:nvPr>
        </p:nvSpPr>
        <p:spPr>
          <a:xfrm>
            <a:off x="677334" y="2538961"/>
            <a:ext cx="8596668" cy="3880773"/>
          </a:xfrm>
        </p:spPr>
        <p:txBody>
          <a:bodyPr>
            <a:normAutofit/>
          </a:bodyPr>
          <a:lstStyle/>
          <a:p>
            <a:pPr lvl="0"/>
            <a:r>
              <a:rPr lang="en-US" sz="2400" dirty="0"/>
              <a:t>Assembling of all parts together.</a:t>
            </a:r>
          </a:p>
          <a:p>
            <a:pPr lvl="0"/>
            <a:r>
              <a:rPr lang="en-US" sz="2400" dirty="0"/>
              <a:t>Complete coding for the microcontroller.</a:t>
            </a:r>
          </a:p>
          <a:p>
            <a:pPr lvl="0"/>
            <a:r>
              <a:rPr lang="en-US" sz="2400" dirty="0"/>
              <a:t>Setting up sensors and actuators into frame.</a:t>
            </a:r>
          </a:p>
          <a:p>
            <a:pPr lvl="0"/>
            <a:r>
              <a:rPr lang="en-US" sz="2400" dirty="0"/>
              <a:t>Installation of the automatic sprayer.</a:t>
            </a:r>
          </a:p>
        </p:txBody>
      </p:sp>
    </p:spTree>
    <p:extLst>
      <p:ext uri="{BB962C8B-B14F-4D97-AF65-F5344CB8AC3E}">
        <p14:creationId xmlns:p14="http://schemas.microsoft.com/office/powerpoint/2010/main" val="3972519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68455-E9EB-40E0-AC0B-DE03D3766BDA}"/>
              </a:ext>
            </a:extLst>
          </p:cNvPr>
          <p:cNvSpPr>
            <a:spLocks noGrp="1"/>
          </p:cNvSpPr>
          <p:nvPr>
            <p:ph type="title"/>
          </p:nvPr>
        </p:nvSpPr>
        <p:spPr>
          <a:xfrm>
            <a:off x="677334" y="1019504"/>
            <a:ext cx="8596668" cy="1320800"/>
          </a:xfrm>
        </p:spPr>
        <p:txBody>
          <a:bodyPr/>
          <a:lstStyle/>
          <a:p>
            <a:r>
              <a:rPr lang="en-US" dirty="0"/>
              <a:t>GANTT CHART</a:t>
            </a:r>
          </a:p>
        </p:txBody>
      </p:sp>
      <p:pic>
        <p:nvPicPr>
          <p:cNvPr id="6" name="Content Placeholder 5">
            <a:extLst>
              <a:ext uri="{FF2B5EF4-FFF2-40B4-BE49-F238E27FC236}">
                <a16:creationId xmlns:a16="http://schemas.microsoft.com/office/drawing/2014/main" id="{0E6175B0-A452-4878-BE5F-FF82CCF029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340304"/>
            <a:ext cx="9009458" cy="2841296"/>
          </a:xfrm>
        </p:spPr>
      </p:pic>
    </p:spTree>
    <p:extLst>
      <p:ext uri="{BB962C8B-B14F-4D97-AF65-F5344CB8AC3E}">
        <p14:creationId xmlns:p14="http://schemas.microsoft.com/office/powerpoint/2010/main" val="3263127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6943E-4F09-44A9-9B36-88E76F9D8DC7}"/>
              </a:ext>
            </a:extLst>
          </p:cNvPr>
          <p:cNvSpPr>
            <a:spLocks noGrp="1"/>
          </p:cNvSpPr>
          <p:nvPr>
            <p:ph type="title"/>
          </p:nvPr>
        </p:nvSpPr>
        <p:spPr>
          <a:xfrm>
            <a:off x="677334" y="1155100"/>
            <a:ext cx="8596668" cy="1320800"/>
          </a:xfrm>
        </p:spPr>
        <p:txBody>
          <a:bodyPr/>
          <a:lstStyle/>
          <a:p>
            <a:r>
              <a:rPr lang="en-US" dirty="0"/>
              <a:t>REFERENCES</a:t>
            </a:r>
          </a:p>
        </p:txBody>
      </p:sp>
      <p:sp>
        <p:nvSpPr>
          <p:cNvPr id="3" name="Content Placeholder 2">
            <a:extLst>
              <a:ext uri="{FF2B5EF4-FFF2-40B4-BE49-F238E27FC236}">
                <a16:creationId xmlns:a16="http://schemas.microsoft.com/office/drawing/2014/main" id="{04998C6B-DC30-4429-ABE5-07ADF8951C6C}"/>
              </a:ext>
            </a:extLst>
          </p:cNvPr>
          <p:cNvSpPr>
            <a:spLocks noGrp="1"/>
          </p:cNvSpPr>
          <p:nvPr>
            <p:ph idx="1"/>
          </p:nvPr>
        </p:nvSpPr>
        <p:spPr>
          <a:xfrm>
            <a:off x="677334" y="2475900"/>
            <a:ext cx="8596668" cy="3880773"/>
          </a:xfrm>
        </p:spPr>
        <p:txBody>
          <a:bodyPr>
            <a:normAutofit/>
          </a:bodyPr>
          <a:lstStyle/>
          <a:p>
            <a:r>
              <a:rPr lang="en-US" sz="2400" dirty="0"/>
              <a:t>Thompson, Daniel V. </a:t>
            </a:r>
            <a:r>
              <a:rPr lang="en-US" sz="2400" i="1" dirty="0"/>
              <a:t>The Materials and Techniques of Medieval Painting</a:t>
            </a:r>
            <a:r>
              <a:rPr lang="en-US" sz="2400" dirty="0"/>
              <a:t>. Dover Publications, Inc., New York, 1956, ISBN 0-486-20327-1, p. 86.</a:t>
            </a:r>
          </a:p>
          <a:p>
            <a:r>
              <a:rPr lang="en-US" sz="2400" dirty="0" err="1"/>
              <a:t>Darshini</a:t>
            </a:r>
            <a:r>
              <a:rPr lang="en-US" sz="2400" dirty="0"/>
              <a:t> B. and E. Esakki Vigneswaran, </a:t>
            </a:r>
            <a:r>
              <a:rPr lang="en-US" sz="2400" i="1" dirty="0"/>
              <a:t>Industrial process monitoring and control using Raspberry Pi </a:t>
            </a:r>
            <a:r>
              <a:rPr lang="en-US" sz="2400" dirty="0"/>
              <a:t>©2006-2016 Asian Research Publishing Network (ARPN). All rights reserved. VOL. 11, NO. 2, JANUARY 2016 ISSN 1819-6608</a:t>
            </a:r>
          </a:p>
          <a:p>
            <a:pPr marL="0" indent="0">
              <a:buNone/>
            </a:pPr>
            <a:endParaRPr lang="en-US" sz="2400" dirty="0"/>
          </a:p>
        </p:txBody>
      </p:sp>
    </p:spTree>
    <p:extLst>
      <p:ext uri="{BB962C8B-B14F-4D97-AF65-F5344CB8AC3E}">
        <p14:creationId xmlns:p14="http://schemas.microsoft.com/office/powerpoint/2010/main" val="10052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52C87-8CC4-4D10-AC92-19CC3FC45FF3}"/>
              </a:ext>
            </a:extLst>
          </p:cNvPr>
          <p:cNvSpPr>
            <a:spLocks noGrp="1"/>
          </p:cNvSpPr>
          <p:nvPr>
            <p:ph type="title"/>
          </p:nvPr>
        </p:nvSpPr>
        <p:spPr>
          <a:xfrm>
            <a:off x="2066518" y="4161693"/>
            <a:ext cx="8596668" cy="1320800"/>
          </a:xfrm>
        </p:spPr>
        <p:txBody>
          <a:bodyPr/>
          <a:lstStyle/>
          <a:p>
            <a:r>
              <a:rPr lang="en-US" dirty="0"/>
              <a:t>QUESTIONS?</a:t>
            </a:r>
          </a:p>
        </p:txBody>
      </p:sp>
      <p:sp>
        <p:nvSpPr>
          <p:cNvPr id="3" name="Content Placeholder 2">
            <a:extLst>
              <a:ext uri="{FF2B5EF4-FFF2-40B4-BE49-F238E27FC236}">
                <a16:creationId xmlns:a16="http://schemas.microsoft.com/office/drawing/2014/main" id="{C8049FF3-1E23-461F-A7A3-185B8A78399A}"/>
              </a:ext>
            </a:extLst>
          </p:cNvPr>
          <p:cNvSpPr>
            <a:spLocks noGrp="1"/>
          </p:cNvSpPr>
          <p:nvPr>
            <p:ph idx="1"/>
          </p:nvPr>
        </p:nvSpPr>
        <p:spPr>
          <a:xfrm>
            <a:off x="677334" y="2901462"/>
            <a:ext cx="8466666" cy="3139900"/>
          </a:xfrm>
        </p:spPr>
        <p:txBody>
          <a:bodyPr>
            <a:normAutofit/>
          </a:bodyPr>
          <a:lstStyle/>
          <a:p>
            <a:pPr marL="0" indent="0" algn="ctr">
              <a:buNone/>
            </a:pPr>
            <a:r>
              <a:rPr lang="en-US" sz="7200" dirty="0">
                <a:solidFill>
                  <a:schemeClr val="accent1"/>
                </a:solidFill>
              </a:rPr>
              <a:t>THANK YOU </a:t>
            </a:r>
            <a:r>
              <a:rPr lang="en-US" sz="7200" dirty="0">
                <a:solidFill>
                  <a:schemeClr val="accent1"/>
                </a:solidFill>
                <a:sym typeface="Wingdings" panose="05000000000000000000" pitchFamily="2" charset="2"/>
              </a:rPr>
              <a:t></a:t>
            </a:r>
            <a:endParaRPr lang="en-US" sz="7200" dirty="0">
              <a:solidFill>
                <a:schemeClr val="accent1"/>
              </a:solidFill>
            </a:endParaRPr>
          </a:p>
        </p:txBody>
      </p:sp>
    </p:spTree>
    <p:extLst>
      <p:ext uri="{BB962C8B-B14F-4D97-AF65-F5344CB8AC3E}">
        <p14:creationId xmlns:p14="http://schemas.microsoft.com/office/powerpoint/2010/main" val="2866186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836E-091C-4E15-8D79-A41552D8692C}"/>
              </a:ext>
            </a:extLst>
          </p:cNvPr>
          <p:cNvSpPr>
            <a:spLocks noGrp="1"/>
          </p:cNvSpPr>
          <p:nvPr>
            <p:ph type="title"/>
          </p:nvPr>
        </p:nvSpPr>
        <p:spPr>
          <a:xfrm>
            <a:off x="614563" y="1012496"/>
            <a:ext cx="8596668" cy="1320800"/>
          </a:xfrm>
        </p:spPr>
        <p:txBody>
          <a:bodyPr/>
          <a:lstStyle/>
          <a:p>
            <a:r>
              <a:rPr lang="en-US" dirty="0"/>
              <a:t>CONTENTS</a:t>
            </a:r>
          </a:p>
        </p:txBody>
      </p:sp>
      <p:sp>
        <p:nvSpPr>
          <p:cNvPr id="3" name="Content Placeholder 2">
            <a:extLst>
              <a:ext uri="{FF2B5EF4-FFF2-40B4-BE49-F238E27FC236}">
                <a16:creationId xmlns:a16="http://schemas.microsoft.com/office/drawing/2014/main" id="{51953DED-466A-4CC3-BEB0-4BAB84A4488E}"/>
              </a:ext>
            </a:extLst>
          </p:cNvPr>
          <p:cNvSpPr>
            <a:spLocks noGrp="1"/>
          </p:cNvSpPr>
          <p:nvPr>
            <p:ph idx="1"/>
          </p:nvPr>
        </p:nvSpPr>
        <p:spPr>
          <a:xfrm>
            <a:off x="614563" y="2139866"/>
            <a:ext cx="8722209" cy="5962535"/>
          </a:xfrm>
        </p:spPr>
        <p:txBody>
          <a:bodyPr>
            <a:normAutofit/>
          </a:bodyPr>
          <a:lstStyle/>
          <a:p>
            <a:r>
              <a:rPr lang="en-US" sz="2400" dirty="0"/>
              <a:t>Introduction</a:t>
            </a:r>
          </a:p>
          <a:p>
            <a:r>
              <a:rPr lang="en-US" sz="2400" dirty="0"/>
              <a:t>Methodology</a:t>
            </a:r>
          </a:p>
          <a:p>
            <a:r>
              <a:rPr lang="en-US" sz="2400" dirty="0"/>
              <a:t>Project Description</a:t>
            </a:r>
          </a:p>
          <a:p>
            <a:r>
              <a:rPr lang="en-US" sz="2400" dirty="0"/>
              <a:t>Project Progress</a:t>
            </a:r>
          </a:p>
          <a:p>
            <a:r>
              <a:rPr lang="en-US" sz="2400" dirty="0"/>
              <a:t>References</a:t>
            </a:r>
          </a:p>
        </p:txBody>
      </p:sp>
    </p:spTree>
    <p:extLst>
      <p:ext uri="{BB962C8B-B14F-4D97-AF65-F5344CB8AC3E}">
        <p14:creationId xmlns:p14="http://schemas.microsoft.com/office/powerpoint/2010/main" val="3673070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A9B6E-146D-4DE0-BFE8-D519D07D33DA}"/>
              </a:ext>
            </a:extLst>
          </p:cNvPr>
          <p:cNvSpPr>
            <a:spLocks noGrp="1"/>
          </p:cNvSpPr>
          <p:nvPr>
            <p:ph type="title"/>
          </p:nvPr>
        </p:nvSpPr>
        <p:spPr>
          <a:xfrm>
            <a:off x="677334" y="1145627"/>
            <a:ext cx="8596668" cy="1320800"/>
          </a:xfrm>
        </p:spPr>
        <p:txBody>
          <a:bodyPr/>
          <a:lstStyle/>
          <a:p>
            <a:r>
              <a:rPr lang="en-US" dirty="0"/>
              <a:t>INTRODUCTION</a:t>
            </a:r>
          </a:p>
        </p:txBody>
      </p:sp>
      <p:sp>
        <p:nvSpPr>
          <p:cNvPr id="3" name="Content Placeholder 2">
            <a:extLst>
              <a:ext uri="{FF2B5EF4-FFF2-40B4-BE49-F238E27FC236}">
                <a16:creationId xmlns:a16="http://schemas.microsoft.com/office/drawing/2014/main" id="{BFB29F94-A5FD-44E8-893F-8A48220658C7}"/>
              </a:ext>
            </a:extLst>
          </p:cNvPr>
          <p:cNvSpPr>
            <a:spLocks noGrp="1"/>
          </p:cNvSpPr>
          <p:nvPr>
            <p:ph idx="1"/>
          </p:nvPr>
        </p:nvSpPr>
        <p:spPr>
          <a:xfrm>
            <a:off x="677334" y="2466427"/>
            <a:ext cx="8596668" cy="3880773"/>
          </a:xfrm>
        </p:spPr>
        <p:txBody>
          <a:bodyPr>
            <a:normAutofit/>
          </a:bodyPr>
          <a:lstStyle/>
          <a:p>
            <a:pPr marL="0" indent="0">
              <a:buNone/>
            </a:pPr>
            <a:r>
              <a:rPr lang="en-US" sz="2400" dirty="0"/>
              <a:t>The mixing process is a necessity of every process industry. It’s essential for food,  beverage, oil, ink-making, and many more industries. Paint mixing can be used in fabrics, automobile, printing-inks, and coatings. It is well known that any color can be achieved by using the primary colors which are; red, green, and blue. Using this concept of colors, a system will be designed to generate the required color automatically. The testing of the color will be done as well.</a:t>
            </a:r>
          </a:p>
        </p:txBody>
      </p:sp>
    </p:spTree>
    <p:extLst>
      <p:ext uri="{BB962C8B-B14F-4D97-AF65-F5344CB8AC3E}">
        <p14:creationId xmlns:p14="http://schemas.microsoft.com/office/powerpoint/2010/main" val="3796337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BA80F-3BB6-49CC-960A-84829E10C330}"/>
              </a:ext>
            </a:extLst>
          </p:cNvPr>
          <p:cNvSpPr>
            <a:spLocks noGrp="1"/>
          </p:cNvSpPr>
          <p:nvPr>
            <p:ph type="title"/>
          </p:nvPr>
        </p:nvSpPr>
        <p:spPr>
          <a:xfrm>
            <a:off x="677334" y="1145627"/>
            <a:ext cx="8596668" cy="1320800"/>
          </a:xfrm>
        </p:spPr>
        <p:txBody>
          <a:bodyPr/>
          <a:lstStyle/>
          <a:p>
            <a:r>
              <a:rPr lang="en-US" dirty="0"/>
              <a:t>METHODOLOGY</a:t>
            </a:r>
          </a:p>
        </p:txBody>
      </p:sp>
      <p:sp>
        <p:nvSpPr>
          <p:cNvPr id="3" name="Content Placeholder 2">
            <a:extLst>
              <a:ext uri="{FF2B5EF4-FFF2-40B4-BE49-F238E27FC236}">
                <a16:creationId xmlns:a16="http://schemas.microsoft.com/office/drawing/2014/main" id="{6DAFED67-36C1-4CB1-B4C2-F9D0674D4E5E}"/>
              </a:ext>
            </a:extLst>
          </p:cNvPr>
          <p:cNvSpPr>
            <a:spLocks noGrp="1"/>
          </p:cNvSpPr>
          <p:nvPr>
            <p:ph idx="1"/>
          </p:nvPr>
        </p:nvSpPr>
        <p:spPr>
          <a:xfrm>
            <a:off x="677334" y="2466427"/>
            <a:ext cx="8596668" cy="3880773"/>
          </a:xfrm>
        </p:spPr>
        <p:txBody>
          <a:bodyPr>
            <a:normAutofit/>
          </a:bodyPr>
          <a:lstStyle/>
          <a:p>
            <a:pPr marL="0" indent="0">
              <a:buNone/>
            </a:pPr>
            <a:r>
              <a:rPr lang="en-US" sz="2400" dirty="0"/>
              <a:t>A microcontroller will be used to automate the mixing and painting process. Pumps will be used to control the flow of paint. Blenders in container will run constantly to avoid the clotting and drying of paints. After mixing of paint, an automated air sprayer will be used to spray an object of our required color. Status of the process will be checked on display panel.</a:t>
            </a:r>
          </a:p>
          <a:p>
            <a:endParaRPr lang="en-US" sz="2400" dirty="0"/>
          </a:p>
          <a:p>
            <a:endParaRPr lang="en-US" sz="2400" dirty="0"/>
          </a:p>
        </p:txBody>
      </p:sp>
    </p:spTree>
    <p:extLst>
      <p:ext uri="{BB962C8B-B14F-4D97-AF65-F5344CB8AC3E}">
        <p14:creationId xmlns:p14="http://schemas.microsoft.com/office/powerpoint/2010/main" val="753122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0E7F-E5F6-41E0-9AC4-B103CD74EAF5}"/>
              </a:ext>
            </a:extLst>
          </p:cNvPr>
          <p:cNvSpPr>
            <a:spLocks noGrp="1"/>
          </p:cNvSpPr>
          <p:nvPr>
            <p:ph type="title"/>
          </p:nvPr>
        </p:nvSpPr>
        <p:spPr/>
        <p:txBody>
          <a:bodyPr/>
          <a:lstStyle/>
          <a:p>
            <a:r>
              <a:rPr lang="en-US" dirty="0"/>
              <a:t>BLOCK DIAGRAM</a:t>
            </a:r>
          </a:p>
        </p:txBody>
      </p:sp>
      <p:pic>
        <p:nvPicPr>
          <p:cNvPr id="5" name="Content Placeholder 4">
            <a:extLst>
              <a:ext uri="{FF2B5EF4-FFF2-40B4-BE49-F238E27FC236}">
                <a16:creationId xmlns:a16="http://schemas.microsoft.com/office/drawing/2014/main" id="{BAA0D77B-A9DD-4C20-921F-54AEBFD9EE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9166" y="1772417"/>
            <a:ext cx="7853004" cy="4267937"/>
          </a:xfrm>
        </p:spPr>
      </p:pic>
    </p:spTree>
    <p:extLst>
      <p:ext uri="{BB962C8B-B14F-4D97-AF65-F5344CB8AC3E}">
        <p14:creationId xmlns:p14="http://schemas.microsoft.com/office/powerpoint/2010/main" val="2454421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33A55-EF08-4521-8E20-07C401E99D43}"/>
              </a:ext>
            </a:extLst>
          </p:cNvPr>
          <p:cNvSpPr>
            <a:spLocks noGrp="1"/>
          </p:cNvSpPr>
          <p:nvPr>
            <p:ph type="title"/>
          </p:nvPr>
        </p:nvSpPr>
        <p:spPr>
          <a:xfrm>
            <a:off x="677334" y="832070"/>
            <a:ext cx="8596668" cy="1320800"/>
          </a:xfrm>
        </p:spPr>
        <p:txBody>
          <a:bodyPr/>
          <a:lstStyle/>
          <a:p>
            <a:r>
              <a:rPr lang="en-US" dirty="0"/>
              <a:t>PROJECT REQUIREMENTS</a:t>
            </a:r>
          </a:p>
        </p:txBody>
      </p:sp>
      <p:sp>
        <p:nvSpPr>
          <p:cNvPr id="3" name="Content Placeholder 2">
            <a:extLst>
              <a:ext uri="{FF2B5EF4-FFF2-40B4-BE49-F238E27FC236}">
                <a16:creationId xmlns:a16="http://schemas.microsoft.com/office/drawing/2014/main" id="{D9399C3A-C230-4CC7-B563-A83388C4CA90}"/>
              </a:ext>
            </a:extLst>
          </p:cNvPr>
          <p:cNvSpPr>
            <a:spLocks noGrp="1"/>
          </p:cNvSpPr>
          <p:nvPr>
            <p:ph idx="1"/>
          </p:nvPr>
        </p:nvSpPr>
        <p:spPr>
          <a:xfrm>
            <a:off x="677334" y="2152870"/>
            <a:ext cx="8596668" cy="3880773"/>
          </a:xfrm>
        </p:spPr>
        <p:txBody>
          <a:bodyPr numCol="2">
            <a:noAutofit/>
          </a:bodyPr>
          <a:lstStyle/>
          <a:p>
            <a:pPr lvl="0"/>
            <a:r>
              <a:rPr lang="en-US" sz="2200" dirty="0"/>
              <a:t>Paints</a:t>
            </a:r>
          </a:p>
          <a:p>
            <a:pPr lvl="0"/>
            <a:r>
              <a:rPr lang="en-US" sz="2200" dirty="0"/>
              <a:t>Arduino Mega</a:t>
            </a:r>
          </a:p>
          <a:p>
            <a:pPr lvl="0"/>
            <a:r>
              <a:rPr lang="en-US" sz="2200" dirty="0"/>
              <a:t>Containers</a:t>
            </a:r>
          </a:p>
          <a:p>
            <a:pPr lvl="0"/>
            <a:r>
              <a:rPr lang="en-US" sz="2200" dirty="0"/>
              <a:t>Mixing dc long shaft motor</a:t>
            </a:r>
          </a:p>
          <a:p>
            <a:pPr lvl="0"/>
            <a:r>
              <a:rPr lang="en-US" sz="2200" dirty="0"/>
              <a:t>Actuators</a:t>
            </a:r>
          </a:p>
          <a:p>
            <a:pPr lvl="0"/>
            <a:r>
              <a:rPr lang="en-US" sz="2200" dirty="0"/>
              <a:t>Pumps</a:t>
            </a:r>
          </a:p>
          <a:p>
            <a:pPr lvl="0"/>
            <a:r>
              <a:rPr lang="en-US" sz="2200" dirty="0"/>
              <a:t>20*4 LED with I</a:t>
            </a:r>
            <a:r>
              <a:rPr lang="en-US" sz="2200" baseline="30000" dirty="0"/>
              <a:t>2</a:t>
            </a:r>
            <a:r>
              <a:rPr lang="en-US" sz="2200" dirty="0"/>
              <a:t>C</a:t>
            </a:r>
          </a:p>
          <a:p>
            <a:pPr lvl="0"/>
            <a:r>
              <a:rPr lang="en-US" sz="2200" dirty="0"/>
              <a:t>Press buttons</a:t>
            </a:r>
          </a:p>
          <a:p>
            <a:pPr lvl="0"/>
            <a:r>
              <a:rPr lang="en-US" sz="2200" dirty="0"/>
              <a:t>Electric sprayer kit</a:t>
            </a:r>
          </a:p>
          <a:p>
            <a:pPr lvl="0"/>
            <a:r>
              <a:rPr lang="en-US" sz="2200" dirty="0"/>
              <a:t>Color sensor</a:t>
            </a:r>
          </a:p>
          <a:p>
            <a:pPr lvl="0"/>
            <a:r>
              <a:rPr lang="en-US" sz="2200" dirty="0"/>
              <a:t>Mixing container with motor and actuator </a:t>
            </a:r>
          </a:p>
          <a:p>
            <a:pPr lvl="0"/>
            <a:r>
              <a:rPr lang="en-US" sz="2200" dirty="0"/>
              <a:t>Frame structure</a:t>
            </a:r>
          </a:p>
          <a:p>
            <a:pPr lvl="0"/>
            <a:r>
              <a:rPr lang="en-US" sz="2200" dirty="0"/>
              <a:t>Gel battery 12V</a:t>
            </a:r>
          </a:p>
          <a:p>
            <a:pPr lvl="0"/>
            <a:r>
              <a:rPr lang="en-US" sz="2200" dirty="0"/>
              <a:t>Relays</a:t>
            </a:r>
          </a:p>
          <a:p>
            <a:r>
              <a:rPr lang="en-US" sz="2200" dirty="0"/>
              <a:t>Arduino IDE (Software)</a:t>
            </a:r>
          </a:p>
          <a:p>
            <a:pPr lvl="0"/>
            <a:endParaRPr lang="en-US" sz="2200" dirty="0"/>
          </a:p>
        </p:txBody>
      </p:sp>
    </p:spTree>
    <p:extLst>
      <p:ext uri="{BB962C8B-B14F-4D97-AF65-F5344CB8AC3E}">
        <p14:creationId xmlns:p14="http://schemas.microsoft.com/office/powerpoint/2010/main" val="624575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9E1FD-DB03-4D21-B705-DD419AFC5A46}"/>
              </a:ext>
            </a:extLst>
          </p:cNvPr>
          <p:cNvSpPr>
            <a:spLocks noGrp="1"/>
          </p:cNvSpPr>
          <p:nvPr>
            <p:ph type="title"/>
          </p:nvPr>
        </p:nvSpPr>
        <p:spPr>
          <a:xfrm>
            <a:off x="677333" y="846083"/>
            <a:ext cx="8596668" cy="1320800"/>
          </a:xfrm>
        </p:spPr>
        <p:txBody>
          <a:bodyPr/>
          <a:lstStyle/>
          <a:p>
            <a:r>
              <a:rPr lang="en-US" dirty="0"/>
              <a:t>PLANT DESCRIPTION</a:t>
            </a:r>
          </a:p>
        </p:txBody>
      </p:sp>
      <p:pic>
        <p:nvPicPr>
          <p:cNvPr id="7" name="Content Placeholder 6">
            <a:extLst>
              <a:ext uri="{FF2B5EF4-FFF2-40B4-BE49-F238E27FC236}">
                <a16:creationId xmlns:a16="http://schemas.microsoft.com/office/drawing/2014/main" id="{E562172A-D801-4A21-9D45-5C8498656D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3" y="1828800"/>
            <a:ext cx="8800775" cy="4413737"/>
          </a:xfrm>
        </p:spPr>
      </p:pic>
    </p:spTree>
    <p:extLst>
      <p:ext uri="{BB962C8B-B14F-4D97-AF65-F5344CB8AC3E}">
        <p14:creationId xmlns:p14="http://schemas.microsoft.com/office/powerpoint/2010/main" val="1572385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1674" y="1181990"/>
            <a:ext cx="5472113" cy="5317243"/>
          </a:xfrm>
        </p:spPr>
      </p:pic>
    </p:spTree>
    <p:extLst>
      <p:ext uri="{BB962C8B-B14F-4D97-AF65-F5344CB8AC3E}">
        <p14:creationId xmlns:p14="http://schemas.microsoft.com/office/powerpoint/2010/main" val="22101159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276</TotalTime>
  <Words>667</Words>
  <Application>Microsoft Office PowerPoint</Application>
  <PresentationFormat>Widescreen</PresentationFormat>
  <Paragraphs>91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Trebuchet MS</vt:lpstr>
      <vt:lpstr>Wingdings</vt:lpstr>
      <vt:lpstr>Wingdings 3</vt:lpstr>
      <vt:lpstr>Facet</vt:lpstr>
      <vt:lpstr>PORTABLE SPRAY PAINTING UNIT FOR AUTOMOBILE</vt:lpstr>
      <vt:lpstr>ABSTRACT</vt:lpstr>
      <vt:lpstr>CONTENTS</vt:lpstr>
      <vt:lpstr>INTRODUCTION</vt:lpstr>
      <vt:lpstr>METHODOLOGY</vt:lpstr>
      <vt:lpstr>BLOCK DIAGRAM</vt:lpstr>
      <vt:lpstr>PROJECT REQUIREMENTS</vt:lpstr>
      <vt:lpstr>PLANT DESCRIPTION</vt:lpstr>
      <vt:lpstr>FLOWCHART</vt:lpstr>
      <vt:lpstr>CONTROLLER</vt:lpstr>
      <vt:lpstr>CONTROLLER </vt:lpstr>
      <vt:lpstr>ACTUATORS</vt:lpstr>
      <vt:lpstr>SENSORS</vt:lpstr>
      <vt:lpstr>COLOR SENSOR</vt:lpstr>
      <vt:lpstr>I2C LCD</vt:lpstr>
      <vt:lpstr>AUTOMATIC SPRAYER</vt:lpstr>
      <vt:lpstr>FEATURES</vt:lpstr>
      <vt:lpstr>APPLICATIONS</vt:lpstr>
      <vt:lpstr>COST OF THE PROJECT</vt:lpstr>
      <vt:lpstr>COMPLETED TASKS</vt:lpstr>
      <vt:lpstr>TASKS TO BE ACHIEVED </vt:lpstr>
      <vt:lpstr>GANTT CHART</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PORTABLE SPRAY PAINTING UNIT FOR AUTOMOBILE</dc:title>
  <dc:creator>MasoomaAli</dc:creator>
  <cp:lastModifiedBy>MasoomaAli</cp:lastModifiedBy>
  <cp:revision>38</cp:revision>
  <dcterms:created xsi:type="dcterms:W3CDTF">2018-04-13T04:37:08Z</dcterms:created>
  <dcterms:modified xsi:type="dcterms:W3CDTF">2018-07-17T08:45:49Z</dcterms:modified>
</cp:coreProperties>
</file>