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8" r:id="rId2"/>
    <p:sldId id="465" r:id="rId3"/>
    <p:sldId id="274" r:id="rId4"/>
    <p:sldId id="445" r:id="rId5"/>
    <p:sldId id="273" r:id="rId6"/>
    <p:sldId id="450" r:id="rId7"/>
    <p:sldId id="470" r:id="rId8"/>
    <p:sldId id="471" r:id="rId9"/>
    <p:sldId id="420" r:id="rId10"/>
    <p:sldId id="427" r:id="rId11"/>
    <p:sldId id="478" r:id="rId12"/>
    <p:sldId id="480" r:id="rId13"/>
    <p:sldId id="479" r:id="rId14"/>
    <p:sldId id="472" r:id="rId15"/>
    <p:sldId id="473" r:id="rId16"/>
    <p:sldId id="475" r:id="rId17"/>
    <p:sldId id="476" r:id="rId18"/>
    <p:sldId id="481" r:id="rId19"/>
    <p:sldId id="469" r:id="rId20"/>
    <p:sldId id="429" r:id="rId21"/>
    <p:sldId id="268" r:id="rId22"/>
    <p:sldId id="34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CCFF"/>
    <a:srgbClr val="732D8F"/>
    <a:srgbClr val="520B65"/>
    <a:srgbClr val="D80A58"/>
    <a:srgbClr val="D30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353" autoAdjust="0"/>
  </p:normalViewPr>
  <p:slideViewPr>
    <p:cSldViewPr snapToGrid="0">
      <p:cViewPr varScale="1">
        <p:scale>
          <a:sx n="66" d="100"/>
          <a:sy n="66" d="100"/>
        </p:scale>
        <p:origin x="56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38437-DB55-4407-8DC5-CABD62D11B6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C82C-FD9B-40F9-A39E-A4CBF131E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1B69-1323-4CC6-9233-783A09DAAF06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Electrical &amp; Computer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0AB9-DBFE-4A53-A149-82B19875A75E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3EA2-D291-48DC-9FC2-850FB7FDE323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17C6-B6C2-464A-BBD7-2CFFCA59A874}" type="datetime1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Electrical &amp;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Image result for air university islamabad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30188"/>
            <a:ext cx="1511300" cy="112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6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B034-1027-42B4-BD57-267C866F0FA6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B875-4132-46F6-8B5F-B55EC9E8B0C5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59ED-429F-4892-B18B-EE8D720D2AF7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3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988C-9BAF-438F-B20C-8F046AA1C97B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A0EA-AE1B-4333-8A3A-DDA56DC38D29}" type="datetime1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19A9-DB85-48BB-B0AF-A4CDE4E2AA6E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F612-37AF-4D3E-BA8E-423991CC2ECF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D1F94-6EC2-4970-BA67-B3A0F935B36E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Electrical &amp;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E238-F771-4BC1-9664-E4FE90188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rouplens/movielens-20m-dataset" TargetMode="External"/><Relationship Id="rId2" Type="http://schemas.openxmlformats.org/officeDocument/2006/relationships/hyperlink" Target="https://www.kaggle.com/code/enisteper1/personalized-recommendation-with-transformer/inp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vedprakashdwivedi/baseline-recommendation-using-knn-item-based-c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269" y="292099"/>
            <a:ext cx="7715452" cy="1582623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Based Movie Recommendation System</a:t>
            </a:r>
            <a:br>
              <a:rPr lang="en-US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38" y="4355227"/>
            <a:ext cx="4181476" cy="1771651"/>
          </a:xfrm>
        </p:spPr>
        <p:txBody>
          <a:bodyPr>
            <a:normAutofit fontScale="92500"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en-US" b="1" dirty="0"/>
              <a:t>PRESENTED BY:</a:t>
            </a:r>
          </a:p>
          <a:p>
            <a:pPr>
              <a:spcBef>
                <a:spcPct val="20000"/>
              </a:spcBef>
              <a:buNone/>
            </a:pPr>
            <a:r>
              <a:rPr lang="en-US" altLang="en-US" dirty="0"/>
              <a:t>Mirza Majid  (200707)</a:t>
            </a:r>
          </a:p>
          <a:p>
            <a:pPr>
              <a:spcBef>
                <a:spcPct val="20000"/>
              </a:spcBef>
              <a:buNone/>
            </a:pPr>
            <a:r>
              <a:rPr lang="en-US" altLang="en-US" dirty="0"/>
              <a:t>Ahmed Khaled (200148)</a:t>
            </a:r>
          </a:p>
          <a:p>
            <a:pPr>
              <a:spcBef>
                <a:spcPct val="20000"/>
              </a:spcBef>
              <a:buNone/>
            </a:pPr>
            <a:r>
              <a:rPr lang="en-US" altLang="en-US" dirty="0"/>
              <a:t>Hadiya Nadeem  (200144)</a:t>
            </a:r>
          </a:p>
          <a:p>
            <a:pPr>
              <a:spcBef>
                <a:spcPct val="20000"/>
              </a:spcBef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Electrical &amp;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743200" cy="365125"/>
          </a:xfrm>
        </p:spPr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1</a:t>
            </a:fld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air university islamabad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339" y="2023041"/>
            <a:ext cx="3485313" cy="260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761687" y="4352923"/>
            <a:ext cx="4922287" cy="1771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b="1" dirty="0"/>
              <a:t>SUBMITTED TO:</a:t>
            </a:r>
          </a:p>
          <a:p>
            <a:pPr>
              <a:spcBef>
                <a:spcPct val="20000"/>
              </a:spcBef>
              <a:buNone/>
            </a:pPr>
            <a:r>
              <a:rPr lang="en-US" altLang="en-US" sz="2800" dirty="0"/>
              <a:t>Dr. </a:t>
            </a:r>
            <a:r>
              <a:rPr lang="en-US" altLang="en-US" dirty="0"/>
              <a:t>Ashfaq Ahmed &amp;</a:t>
            </a:r>
          </a:p>
          <a:p>
            <a:pPr>
              <a:spcBef>
                <a:spcPct val="20000"/>
              </a:spcBef>
              <a:buNone/>
            </a:pPr>
            <a:r>
              <a:rPr lang="en-US" altLang="en-US" sz="2800" dirty="0"/>
              <a:t>Engr. Muhammad Awais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786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EFF2-E2B7-F326-ECBA-056E4F19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495" y="276605"/>
            <a:ext cx="10380406" cy="81427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Flow Chart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8ADF0-2CE8-3804-40A8-1989DB75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9645" y="6460403"/>
            <a:ext cx="4114800" cy="365125"/>
          </a:xfrm>
        </p:spPr>
        <p:txBody>
          <a:bodyPr/>
          <a:lstStyle/>
          <a:p>
            <a:r>
              <a:rPr lang="en-US" dirty="0"/>
              <a:t>Department of Electrical &amp;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A8F9F-8D8C-9927-9B75-73AC97A9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10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4444" y="5930466"/>
            <a:ext cx="1049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 1: </a:t>
            </a:r>
            <a:r>
              <a:rPr lang="en-US" dirty="0"/>
              <a:t>Flow chart of Technique 1.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38409" y="1412491"/>
            <a:ext cx="2116395" cy="3491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6" name="TextBox 35"/>
          <p:cNvSpPr txBox="1"/>
          <p:nvPr/>
        </p:nvSpPr>
        <p:spPr>
          <a:xfrm>
            <a:off x="9635949" y="1485318"/>
            <a:ext cx="211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Recommendation algorithms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769280" y="2145078"/>
            <a:ext cx="1852192" cy="8030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Collaborative filtering using KNN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781369" y="3022053"/>
            <a:ext cx="1852192" cy="8017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Content based filtering (Cosine Similarity)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65306-638B-35D3-2590-EDB426219594}"/>
              </a:ext>
            </a:extLst>
          </p:cNvPr>
          <p:cNvSpPr/>
          <p:nvPr/>
        </p:nvSpPr>
        <p:spPr>
          <a:xfrm>
            <a:off x="551160" y="1677465"/>
            <a:ext cx="2340078" cy="1370196"/>
          </a:xfrm>
          <a:prstGeom prst="rect">
            <a:avLst/>
          </a:prstGeom>
          <a:solidFill>
            <a:srgbClr val="CCCCFF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2EB0F2-DDFA-4758-1936-D4228F643671}"/>
              </a:ext>
            </a:extLst>
          </p:cNvPr>
          <p:cNvSpPr txBox="1"/>
          <p:nvPr/>
        </p:nvSpPr>
        <p:spPr>
          <a:xfrm>
            <a:off x="713392" y="1677465"/>
            <a:ext cx="1976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Movielens</a:t>
            </a:r>
            <a:r>
              <a:rPr lang="en-US" sz="1600" b="1" dirty="0"/>
              <a:t> Dataset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17C1E9-77A2-A918-9ED2-3D6276697D67}"/>
              </a:ext>
            </a:extLst>
          </p:cNvPr>
          <p:cNvSpPr/>
          <p:nvPr/>
        </p:nvSpPr>
        <p:spPr>
          <a:xfrm>
            <a:off x="767470" y="2031980"/>
            <a:ext cx="1868129" cy="397320"/>
          </a:xfrm>
          <a:prstGeom prst="rect">
            <a:avLst/>
          </a:prstGeom>
          <a:solidFill>
            <a:srgbClr val="520B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F0D4DF-93C8-9235-A991-3367B179DC85}"/>
              </a:ext>
            </a:extLst>
          </p:cNvPr>
          <p:cNvSpPr txBox="1"/>
          <p:nvPr/>
        </p:nvSpPr>
        <p:spPr>
          <a:xfrm>
            <a:off x="809258" y="2086370"/>
            <a:ext cx="182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movies.csv</a:t>
            </a:r>
          </a:p>
        </p:txBody>
      </p:sp>
      <p:cxnSp>
        <p:nvCxnSpPr>
          <p:cNvPr id="52" name="Connector: Elbow 12">
            <a:extLst>
              <a:ext uri="{FF2B5EF4-FFF2-40B4-BE49-F238E27FC236}">
                <a16:creationId xmlns:a16="http://schemas.microsoft.com/office/drawing/2014/main" id="{5A885C9A-7C2C-20C9-B692-D27B0B439066}"/>
              </a:ext>
            </a:extLst>
          </p:cNvPr>
          <p:cNvCxnSpPr>
            <a:cxnSpLocks/>
          </p:cNvCxnSpPr>
          <p:nvPr/>
        </p:nvCxnSpPr>
        <p:spPr>
          <a:xfrm flipV="1">
            <a:off x="2232974" y="2874914"/>
            <a:ext cx="1746610" cy="99686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 flipV="1">
            <a:off x="6654143" y="2856603"/>
            <a:ext cx="45293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28C43F3-2D6D-5032-4055-470ACCED9C87}"/>
              </a:ext>
            </a:extLst>
          </p:cNvPr>
          <p:cNvSpPr/>
          <p:nvPr/>
        </p:nvSpPr>
        <p:spPr>
          <a:xfrm>
            <a:off x="767470" y="2509033"/>
            <a:ext cx="1868129" cy="397320"/>
          </a:xfrm>
          <a:prstGeom prst="rect">
            <a:avLst/>
          </a:prstGeom>
          <a:solidFill>
            <a:srgbClr val="520B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7FBD2-4B03-5DA2-9042-99B3F8F0C76F}"/>
              </a:ext>
            </a:extLst>
          </p:cNvPr>
          <p:cNvSpPr txBox="1"/>
          <p:nvPr/>
        </p:nvSpPr>
        <p:spPr>
          <a:xfrm>
            <a:off x="809258" y="2563423"/>
            <a:ext cx="182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ratings.csv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1E6E4-E3FE-5F53-03B3-958FDD94885D}"/>
              </a:ext>
            </a:extLst>
          </p:cNvPr>
          <p:cNvSpPr/>
          <p:nvPr/>
        </p:nvSpPr>
        <p:spPr>
          <a:xfrm>
            <a:off x="525430" y="3549673"/>
            <a:ext cx="2340079" cy="624349"/>
          </a:xfrm>
          <a:prstGeom prst="rect">
            <a:avLst/>
          </a:prstGeom>
          <a:solidFill>
            <a:srgbClr val="CC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6DB5B-257C-5678-3C3D-3F5BF2F3E325}"/>
              </a:ext>
            </a:extLst>
          </p:cNvPr>
          <p:cNvSpPr txBox="1"/>
          <p:nvPr/>
        </p:nvSpPr>
        <p:spPr>
          <a:xfrm>
            <a:off x="583786" y="3644063"/>
            <a:ext cx="218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Load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99A40E-F3CE-E26B-16CF-08F8D1356B77}"/>
              </a:ext>
            </a:extLst>
          </p:cNvPr>
          <p:cNvCxnSpPr>
            <a:cxnSpLocks/>
          </p:cNvCxnSpPr>
          <p:nvPr/>
        </p:nvCxnSpPr>
        <p:spPr>
          <a:xfrm flipH="1">
            <a:off x="1751741" y="3052372"/>
            <a:ext cx="1" cy="5038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14C81B1-3F77-E308-66A9-CE8DC1ED1304}"/>
              </a:ext>
            </a:extLst>
          </p:cNvPr>
          <p:cNvSpPr/>
          <p:nvPr/>
        </p:nvSpPr>
        <p:spPr>
          <a:xfrm>
            <a:off x="3957568" y="1953395"/>
            <a:ext cx="2714987" cy="1817944"/>
          </a:xfrm>
          <a:prstGeom prst="rect">
            <a:avLst/>
          </a:prstGeom>
          <a:solidFill>
            <a:srgbClr val="CCCCFF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F0070-FEEC-E1C3-6F28-2B8055FEE84D}"/>
              </a:ext>
            </a:extLst>
          </p:cNvPr>
          <p:cNvSpPr txBox="1"/>
          <p:nvPr/>
        </p:nvSpPr>
        <p:spPr>
          <a:xfrm>
            <a:off x="4098256" y="1935246"/>
            <a:ext cx="248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Pre-Processing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ABCD25-19CE-81E9-5AE2-537E3A5C07AA}"/>
              </a:ext>
            </a:extLst>
          </p:cNvPr>
          <p:cNvSpPr/>
          <p:nvPr/>
        </p:nvSpPr>
        <p:spPr>
          <a:xfrm>
            <a:off x="4132238" y="2358293"/>
            <a:ext cx="2389301" cy="597459"/>
          </a:xfrm>
          <a:prstGeom prst="rect">
            <a:avLst/>
          </a:prstGeom>
          <a:solidFill>
            <a:srgbClr val="520B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C695E8-0FCB-3AF4-C520-3CAA072CED53}"/>
              </a:ext>
            </a:extLst>
          </p:cNvPr>
          <p:cNvSpPr txBox="1"/>
          <p:nvPr/>
        </p:nvSpPr>
        <p:spPr>
          <a:xfrm>
            <a:off x="4166920" y="2353256"/>
            <a:ext cx="234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Extracting relevant columns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166CC6-10CA-02F6-E206-8638FA58ADAD}"/>
              </a:ext>
            </a:extLst>
          </p:cNvPr>
          <p:cNvSpPr/>
          <p:nvPr/>
        </p:nvSpPr>
        <p:spPr>
          <a:xfrm>
            <a:off x="4131419" y="3041520"/>
            <a:ext cx="2389301" cy="597459"/>
          </a:xfrm>
          <a:prstGeom prst="rect">
            <a:avLst/>
          </a:prstGeom>
          <a:solidFill>
            <a:srgbClr val="520B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1F030A-22F8-65EC-7923-32F219815B0A}"/>
              </a:ext>
            </a:extLst>
          </p:cNvPr>
          <p:cNvSpPr txBox="1"/>
          <p:nvPr/>
        </p:nvSpPr>
        <p:spPr>
          <a:xfrm>
            <a:off x="4177204" y="3036055"/>
            <a:ext cx="234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Merge the two </a:t>
            </a:r>
            <a:r>
              <a:rPr lang="en-US" sz="1600" b="1" dirty="0" err="1">
                <a:solidFill>
                  <a:schemeClr val="bg1"/>
                </a:solidFill>
              </a:rPr>
              <a:t>dataframes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252A37-D2A2-49D7-A580-94F763C75B37}"/>
              </a:ext>
            </a:extLst>
          </p:cNvPr>
          <p:cNvSpPr/>
          <p:nvPr/>
        </p:nvSpPr>
        <p:spPr>
          <a:xfrm>
            <a:off x="9769280" y="3918990"/>
            <a:ext cx="1852192" cy="8549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Hybrid method with and without constraints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104B64-4BFE-83B5-AEF7-DBFFCDE6BE55}"/>
              </a:ext>
            </a:extLst>
          </p:cNvPr>
          <p:cNvCxnSpPr>
            <a:cxnSpLocks/>
          </p:cNvCxnSpPr>
          <p:nvPr/>
        </p:nvCxnSpPr>
        <p:spPr>
          <a:xfrm>
            <a:off x="9288565" y="2834583"/>
            <a:ext cx="375573" cy="155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12">
            <a:extLst>
              <a:ext uri="{FF2B5EF4-FFF2-40B4-BE49-F238E27FC236}">
                <a16:creationId xmlns:a16="http://schemas.microsoft.com/office/drawing/2014/main" id="{6EB2DEBD-18F6-BD0F-E90E-5684744E80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74477" y="4378708"/>
            <a:ext cx="1161475" cy="42845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6947BCB-E182-6F20-6702-F35DB47AB1AD}"/>
              </a:ext>
            </a:extLst>
          </p:cNvPr>
          <p:cNvSpPr/>
          <p:nvPr/>
        </p:nvSpPr>
        <p:spPr>
          <a:xfrm>
            <a:off x="6355624" y="4089840"/>
            <a:ext cx="2116396" cy="13274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99CBD9-E0E7-FF29-1BC1-870D8B13ABB9}"/>
              </a:ext>
            </a:extLst>
          </p:cNvPr>
          <p:cNvSpPr txBox="1"/>
          <p:nvPr/>
        </p:nvSpPr>
        <p:spPr>
          <a:xfrm>
            <a:off x="6381644" y="4207974"/>
            <a:ext cx="210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Evaluation using Accuracy, recall, F1 score etc.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DF45DF-6C19-C1FB-45C6-C933AE3C6CA6}"/>
              </a:ext>
            </a:extLst>
          </p:cNvPr>
          <p:cNvSpPr/>
          <p:nvPr/>
        </p:nvSpPr>
        <p:spPr>
          <a:xfrm>
            <a:off x="3232678" y="4274955"/>
            <a:ext cx="2340079" cy="1093861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5BCB11-B5CE-4988-D216-82F133D96F1D}"/>
              </a:ext>
            </a:extLst>
          </p:cNvPr>
          <p:cNvSpPr txBox="1"/>
          <p:nvPr/>
        </p:nvSpPr>
        <p:spPr>
          <a:xfrm>
            <a:off x="3286114" y="4303762"/>
            <a:ext cx="218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Optimizing system performance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016A24-2F7A-79DD-6B74-4860A16D10E1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flipH="1">
            <a:off x="5572757" y="4808139"/>
            <a:ext cx="808887" cy="137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9BBCF79-63C9-4963-818F-798C1160BBF3}"/>
              </a:ext>
            </a:extLst>
          </p:cNvPr>
          <p:cNvSpPr/>
          <p:nvPr/>
        </p:nvSpPr>
        <p:spPr>
          <a:xfrm>
            <a:off x="7107075" y="2170837"/>
            <a:ext cx="2181490" cy="1317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144D16-F602-4EAC-BCC6-608E32A41C44}"/>
              </a:ext>
            </a:extLst>
          </p:cNvPr>
          <p:cNvSpPr txBox="1"/>
          <p:nvPr/>
        </p:nvSpPr>
        <p:spPr>
          <a:xfrm>
            <a:off x="7116774" y="2220407"/>
            <a:ext cx="2169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User-Movie matrix &amp; Genre-Based Matrix</a:t>
            </a:r>
          </a:p>
        </p:txBody>
      </p:sp>
    </p:spTree>
    <p:extLst>
      <p:ext uri="{BB962C8B-B14F-4D97-AF65-F5344CB8AC3E}">
        <p14:creationId xmlns:p14="http://schemas.microsoft.com/office/powerpoint/2010/main" val="344037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9F40-63A0-4755-B7B8-30AB9C06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</a:t>
            </a:r>
            <a:r>
              <a:rPr lang="en-US" dirty="0" err="1"/>
              <a:t>Dataframe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9B159-E383-45F0-A440-9AE3A8C4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C2235-0FB6-4170-826E-5BA0F118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3B87F-A4C4-48D9-9CA7-8B887F98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08" y="1407044"/>
            <a:ext cx="8609784" cy="47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8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9D69-116D-4791-8D29-2BB249BB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User-Movie Matrix for CF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8DB38-BFBC-4108-B096-E714FE51B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926" y="1825625"/>
            <a:ext cx="1026814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C6D32-7556-4E26-AF1D-5442FC1E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E44AA-8B4B-4DF9-A20D-57CBE24C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3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D837-72EE-4C22-ACE2-BA205FF2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Genre-Based Matrix for CBF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B5950-3962-4C34-BFDD-85291467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397B1-6981-429E-9677-E1C7E334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AB013-9704-425B-B71E-C13F14D7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69" y="2228799"/>
            <a:ext cx="6823912" cy="281189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4A1378-400E-4288-B9D4-442413E87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631" y="2228800"/>
            <a:ext cx="6773337" cy="281189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153655-07E0-423D-954C-7CA539D4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19" y="2228799"/>
            <a:ext cx="6823912" cy="28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0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AFE5-D4D5-7200-BF9A-17347D73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using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3EE7-5199-C745-EC56-F1D55CF4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57"/>
            <a:ext cx="10591800" cy="484979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Pre-process user-movie interaction data and convert it to a sparse matrix format to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enhance memory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computational efficiency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k-NN model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initialized using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cosine similarity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 identify movies that match user preferences.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Model trained to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recommend movies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similar to a randomly chosen movie based on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user choices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calculating distances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and indices of similar movies.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Lists created to store recommended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movie titles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and their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distances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Iterate over distances, excluding the chosen movie, and append the results to the lists.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Lists converted to pandas Series, combine into a </a:t>
            </a:r>
            <a:r>
              <a:rPr lang="en-US" sz="2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Frame</a:t>
            </a: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sort by distances, and print the </a:t>
            </a:r>
            <a:r>
              <a:rPr lang="en-US" sz="2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best recommendations</a:t>
            </a: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providing users with tailored movie suggestions.</a:t>
            </a:r>
            <a:endParaRPr lang="en-GB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A9A0-D28C-3015-5359-E4B6AB3B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5B79E-A1B4-CE77-A008-A2769123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14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48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AFE5-D4D5-7200-BF9A-17347D73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Filtering using 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3EE7-5199-C745-EC56-F1D55CF4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57"/>
            <a:ext cx="10591800" cy="484979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Cosine similarity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between the chosen movie's genres and all other movies' genres in the dataset calculated.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chosen movie’s genres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reshaped into a 2D array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compatibility with the cosine similarity function.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Cosine similarity values flattened to get a 1D array.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Indices of the movies with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highest cosine similarity values, excluding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initial index to avoid recommending the same movie extracted.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Indices used to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retrieve the titles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sz="2400" dirty="0" err="1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user_movie_table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Data Frame and provide a list of the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most comparable films based on genre similarity.</a:t>
            </a:r>
            <a:endParaRPr lang="en-GB" sz="2400" b="1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A9A0-D28C-3015-5359-E4B6AB3B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5B79E-A1B4-CE77-A008-A2769123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15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5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AFE5-D4D5-7200-BF9A-17347D73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Recommendation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3EE7-5199-C745-EC56-F1D55CF4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57"/>
            <a:ext cx="10591800" cy="484979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Movie titles checked to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match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the input provided by the user.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For matching titles,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collaborative filtering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applied using a pre-trained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k-NN model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based on user ratings to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find similar movies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Content-based filtering performed to identify similar movies according to their genres using a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genre matrix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Results from both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collaborative and content-based filtering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combined.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hybrid set of movie recommendations provided that incorporates both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user ratings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genre similarities.</a:t>
            </a:r>
            <a:endParaRPr lang="en-US" sz="2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A9A0-D28C-3015-5359-E4B6AB3B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5B79E-A1B4-CE77-A008-A2769123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16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64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AFE5-D4D5-7200-BF9A-17347D73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365125"/>
            <a:ext cx="10165080" cy="1325563"/>
          </a:xfrm>
        </p:spPr>
        <p:txBody>
          <a:bodyPr/>
          <a:lstStyle/>
          <a:p>
            <a:r>
              <a:rPr lang="en-US" dirty="0"/>
              <a:t>Hybrid Recommendation Engine using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3EE7-5199-C745-EC56-F1D55CF4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564"/>
            <a:ext cx="10591800" cy="484979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extract_year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function extracts the release year from a movie title if it is present, facilitating constraint testing based on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release year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satisfies_constraints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function checks a movie's compliance with specified constraints, such as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minimum average rating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genre inclusion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release year range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b="1" dirty="0" err="1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satisfies_constraints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takes parameters including the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movie title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minimum average rating</a:t>
            </a: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desired genres</a:t>
            </a: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and a </a:t>
            </a:r>
            <a:r>
              <a:rPr lang="en-US" sz="2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year range</a:t>
            </a: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function verifies if the movie is present in the dataset and if it meets the provided constraints.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If all specified constraints are met, the function returns </a:t>
            </a:r>
            <a:r>
              <a:rPr lang="en-US" sz="2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; otherwise, it returns </a:t>
            </a:r>
            <a:r>
              <a:rPr lang="en-US" sz="24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False,</a:t>
            </a:r>
            <a:r>
              <a:rPr lang="en-US" sz="2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indicating that the movie does </a:t>
            </a:r>
            <a:r>
              <a:rPr lang="en-US" sz="2400" dirty="0">
                <a:solidFill>
                  <a:srgbClr val="21212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 meet the requirements.</a:t>
            </a:r>
            <a:endParaRPr lang="en-US" sz="2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A9A0-D28C-3015-5359-E4B6AB3B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5B79E-A1B4-CE77-A008-A2769123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17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39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961F-848B-41EC-A985-55C4ECC2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37"/>
            <a:ext cx="10515600" cy="1325563"/>
          </a:xfrm>
        </p:spPr>
        <p:txBody>
          <a:bodyPr/>
          <a:lstStyle/>
          <a:p>
            <a:r>
              <a:rPr lang="en-US" dirty="0"/>
              <a:t>Code Outputs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A4BA90-B89D-4E88-BB86-2E8603B46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991" y="1332751"/>
            <a:ext cx="5660071" cy="14408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DC1AE-5D6D-4C56-AE57-8986FD0B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0FD3A-C9A8-4039-AD1E-F87BA4D7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6BB65-FDFB-4606-8788-8A54A2712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91" y="3165863"/>
            <a:ext cx="5660070" cy="13987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A054F0-5AF4-41C3-B7AE-05C62061B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991" y="4948162"/>
            <a:ext cx="5660070" cy="125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0DFA23-5DBF-42DE-A369-5DC50E69F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944" y="3898232"/>
            <a:ext cx="3542164" cy="23069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BAA49C-E8B0-4D32-B583-F7133869F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944" y="1323126"/>
            <a:ext cx="3533053" cy="2475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303636-8C0B-4D59-9822-B8B3FDA01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991" y="3175383"/>
            <a:ext cx="5660070" cy="13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9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5120"/>
            <a:ext cx="10515600" cy="458184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Research </a:t>
            </a:r>
            <a:r>
              <a:rPr lang="en-US" dirty="0"/>
              <a:t>and </a:t>
            </a:r>
            <a:r>
              <a:rPr lang="en-US" b="1" dirty="0"/>
              <a:t>implement</a:t>
            </a:r>
            <a:r>
              <a:rPr lang="en-US" dirty="0"/>
              <a:t> more advanced techniques and algorithms to improve recommendation accuracy and efficiency, exploring newer methods of </a:t>
            </a:r>
            <a:r>
              <a:rPr lang="en-US" b="1" dirty="0"/>
              <a:t>collaborative filtering</a:t>
            </a:r>
            <a:r>
              <a:rPr lang="en-US" dirty="0"/>
              <a:t>, </a:t>
            </a:r>
            <a:r>
              <a:rPr lang="en-US" b="1" dirty="0"/>
              <a:t>reinforcement learning</a:t>
            </a:r>
            <a:r>
              <a:rPr lang="en-US" dirty="0"/>
              <a:t>, and </a:t>
            </a:r>
            <a:r>
              <a:rPr lang="en-US" b="1" dirty="0"/>
              <a:t>deep learning </a:t>
            </a:r>
            <a:r>
              <a:rPr lang="en-US" dirty="0"/>
              <a:t>tailored to different user contexts.</a:t>
            </a:r>
          </a:p>
          <a:p>
            <a:pPr algn="just"/>
            <a:r>
              <a:rPr lang="en-US" dirty="0"/>
              <a:t>Develop better </a:t>
            </a:r>
            <a:r>
              <a:rPr lang="en-US" b="1" dirty="0" err="1"/>
              <a:t>renergy</a:t>
            </a:r>
            <a:r>
              <a:rPr lang="en-US" b="1" dirty="0"/>
              <a:t> optimization </a:t>
            </a:r>
            <a:r>
              <a:rPr lang="en-US" dirty="0"/>
              <a:t>techniques to reduce system energy usage, including dynamic </a:t>
            </a:r>
            <a:r>
              <a:rPr lang="en-US" b="1" dirty="0"/>
              <a:t>resource allocation</a:t>
            </a:r>
            <a:r>
              <a:rPr lang="en-US" dirty="0"/>
              <a:t> and model compression to </a:t>
            </a:r>
            <a:r>
              <a:rPr lang="en-US" b="1" dirty="0"/>
              <a:t>enhance overall efficiency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Ensure the recommendation system is </a:t>
            </a:r>
            <a:r>
              <a:rPr lang="en-US" b="1" dirty="0"/>
              <a:t>scalable</a:t>
            </a:r>
            <a:r>
              <a:rPr lang="en-US" dirty="0"/>
              <a:t> and capable of handling large data and user interactions by leveraging </a:t>
            </a:r>
            <a:r>
              <a:rPr lang="en-US" b="1" dirty="0"/>
              <a:t>cloud-based infrastructures</a:t>
            </a:r>
            <a:r>
              <a:rPr lang="en-US" dirty="0"/>
              <a:t>, optimizing system architecture, and establishing efficient deployment pipelines for production environments.</a:t>
            </a:r>
          </a:p>
          <a:p>
            <a:pPr algn="just"/>
            <a:r>
              <a:rPr lang="en-US" dirty="0"/>
              <a:t>Design the system for </a:t>
            </a:r>
            <a:r>
              <a:rPr lang="en-US" b="1" dirty="0"/>
              <a:t>continuous learning </a:t>
            </a:r>
            <a:r>
              <a:rPr lang="en-US" dirty="0"/>
              <a:t>and adaptation, allowing it to adjust to </a:t>
            </a:r>
            <a:r>
              <a:rPr lang="en-US" b="1" dirty="0"/>
              <a:t>changing user preferences </a:t>
            </a:r>
            <a:r>
              <a:rPr lang="en-US" dirty="0"/>
              <a:t>and content dynamics through feedback loops and </a:t>
            </a:r>
            <a:r>
              <a:rPr lang="en-US" b="1" dirty="0"/>
              <a:t>real-time performance monitoring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828"/>
            <a:ext cx="10515600" cy="1325563"/>
          </a:xfrm>
        </p:spPr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090" y="1406090"/>
            <a:ext cx="8911449" cy="49280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Introduction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000" dirty="0"/>
              <a:t>Problem Statement &amp; Literature Review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000" dirty="0"/>
              <a:t>Detailed Methodology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Flow Chart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Task Done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Future Goals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Conclusion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7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788"/>
            <a:ext cx="10515600" cy="50972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The hybrid recommendation method outperformed both collaborative and content-based filtering in accuracy, precision, recall, and F1 score, achieving perfect scores of </a:t>
            </a:r>
            <a:r>
              <a:rPr lang="en-US" sz="2400" b="1" dirty="0"/>
              <a:t>100% </a:t>
            </a:r>
            <a:r>
              <a:rPr lang="en-US" sz="2400" dirty="0"/>
              <a:t>in all metrics.</a:t>
            </a:r>
          </a:p>
          <a:p>
            <a:pPr algn="just"/>
            <a:r>
              <a:rPr lang="en-US" sz="2400" dirty="0"/>
              <a:t>Collaborative filtering showed strong performance with </a:t>
            </a:r>
            <a:r>
              <a:rPr lang="en-US" sz="2400" b="1" dirty="0"/>
              <a:t>80% accuracy </a:t>
            </a:r>
            <a:r>
              <a:rPr lang="en-US" sz="2400" dirty="0"/>
              <a:t>and an </a:t>
            </a:r>
            <a:r>
              <a:rPr lang="en-US" sz="2400" b="1" dirty="0"/>
              <a:t>F1 score of 85.71%</a:t>
            </a:r>
            <a:r>
              <a:rPr lang="en-US" sz="2400" dirty="0"/>
              <a:t>, but had lower </a:t>
            </a:r>
            <a:r>
              <a:rPr lang="en-US" sz="2400" b="1" dirty="0"/>
              <a:t>precision at 75%</a:t>
            </a:r>
            <a:r>
              <a:rPr lang="en-US" sz="2400" dirty="0"/>
              <a:t>, indicating occasional recommendations of less relevant items.</a:t>
            </a:r>
          </a:p>
          <a:p>
            <a:pPr algn="just"/>
            <a:r>
              <a:rPr lang="en-US" sz="2400" dirty="0"/>
              <a:t>Content-based filtering had the lowest performance, with </a:t>
            </a:r>
            <a:r>
              <a:rPr lang="en-US" sz="2400" b="1" dirty="0"/>
              <a:t>60% accuracy </a:t>
            </a:r>
            <a:r>
              <a:rPr lang="en-US" sz="2400" dirty="0"/>
              <a:t>and an </a:t>
            </a:r>
            <a:r>
              <a:rPr lang="en-US" sz="2400" b="1" dirty="0"/>
              <a:t>F1 score of 66.67%, </a:t>
            </a:r>
            <a:r>
              <a:rPr lang="en-US" sz="2400" dirty="0"/>
              <a:t>demonstrating moderate effectiveness in making accurate recommendations.</a:t>
            </a:r>
          </a:p>
          <a:p>
            <a:pPr algn="just"/>
            <a:r>
              <a:rPr lang="en-US" sz="2400" dirty="0"/>
              <a:t>The results highlight the superiority of the </a:t>
            </a:r>
            <a:r>
              <a:rPr lang="en-US" sz="2400" b="1" dirty="0"/>
              <a:t>hybrid approach</a:t>
            </a:r>
            <a:r>
              <a:rPr lang="en-US" sz="2400" dirty="0"/>
              <a:t>, combining the strengths of both methods to enhance recommendation accuracy and efficiency.</a:t>
            </a:r>
          </a:p>
          <a:p>
            <a:pPr algn="just"/>
            <a:r>
              <a:rPr lang="en-US" sz="2400" dirty="0"/>
              <a:t>The system demonstrated efficient computational </a:t>
            </a:r>
            <a:r>
              <a:rPr lang="en-US" sz="2400" b="1" dirty="0"/>
              <a:t>resource usage (CPU 23.7%, memory 47.5%)</a:t>
            </a:r>
            <a:r>
              <a:rPr lang="en-US" sz="2400" dirty="0"/>
              <a:t>, </a:t>
            </a:r>
            <a:r>
              <a:rPr lang="en-US" sz="2400" b="1" dirty="0"/>
              <a:t>low energy consumption (35.6 units)</a:t>
            </a:r>
            <a:r>
              <a:rPr lang="en-US" sz="2400" dirty="0"/>
              <a:t>, and eco-friendly operation with a </a:t>
            </a:r>
            <a:r>
              <a:rPr lang="en-US" sz="2400" b="1" dirty="0"/>
              <a:t>carbon offset of 4.47 </a:t>
            </a:r>
            <a:r>
              <a:rPr lang="en-US" sz="2400" b="1" dirty="0" err="1"/>
              <a:t>tonnes</a:t>
            </a:r>
            <a:r>
              <a:rPr lang="en-US" sz="2400" dirty="0"/>
              <a:t>, showcasing its effectiveness in making relevant recommendations while being resource-efficient and environmentally friendly.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20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51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B161-EE11-18B2-4306-755DD18D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B92E-E513-3A18-60A6-C692C8CD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179"/>
            <a:ext cx="10515600" cy="4351338"/>
          </a:xfrm>
        </p:spPr>
        <p:txBody>
          <a:bodyPr>
            <a:noAutofit/>
          </a:bodyPr>
          <a:lstStyle/>
          <a:p>
            <a:pPr marL="0" marR="113030" indent="0">
              <a:lnSpc>
                <a:spcPct val="103000"/>
              </a:lnSpc>
              <a:spcBef>
                <a:spcPts val="940"/>
              </a:spcBef>
              <a:spcAft>
                <a:spcPts val="800"/>
              </a:spcAft>
              <a:buNone/>
              <a:tabLst>
                <a:tab pos="520700" algn="l"/>
              </a:tabLst>
            </a:pP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r>
              <a:rPr lang="en-PK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Zhang, Qian &amp; Lu, Jie &amp; Jin, </a:t>
            </a:r>
            <a:r>
              <a:rPr lang="en-PK" sz="1400" kern="100" dirty="0" err="1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Yaochu</a:t>
            </a: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(2020). Artificial intelligence in recommender systems. Complex &amp; Intelligent Systems. 7. 10.1007/s40747-020-00212-w.</a:t>
            </a:r>
            <a:endParaRPr lang="en-PK" sz="14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113030" indent="0">
              <a:lnSpc>
                <a:spcPct val="103000"/>
              </a:lnSpc>
              <a:spcBef>
                <a:spcPts val="940"/>
              </a:spcBef>
              <a:spcAft>
                <a:spcPts val="800"/>
              </a:spcAft>
              <a:buNone/>
              <a:tabLst>
                <a:tab pos="520700" algn="l"/>
              </a:tabLst>
            </a:pP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[2] Paul, </a:t>
            </a:r>
            <a:r>
              <a:rPr lang="en-PK" sz="1400" kern="100" dirty="0" err="1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Showmick</a:t>
            </a: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&amp; Saha, </a:t>
            </a:r>
            <a:r>
              <a:rPr lang="en-PK" sz="1400" kern="100" dirty="0" err="1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Arpa</a:t>
            </a: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PK" sz="1400" kern="100" dirty="0" err="1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Arefin</a:t>
            </a: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Mohammad &amp; Bhuiyan, </a:t>
            </a:r>
            <a:r>
              <a:rPr lang="en-PK" sz="1400" kern="100" dirty="0" err="1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Touhid</a:t>
            </a: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&amp; Biswas, Al Amin &amp; Reza, Ahmed Wasif &amp; Alotaibi, Naif &amp; </a:t>
            </a:r>
            <a:r>
              <a:rPr lang="en-PK" sz="1400" kern="100" dirty="0" err="1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Alyami</a:t>
            </a: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Salem &amp; Moni, Mohammad Ali. (2023). A Comprehensive Review of Green Computing: Past, Present, and Future Research. IEEE Access. 11. 87445-87494. 10.1109/ACCESS.2023.3304332.</a:t>
            </a:r>
            <a:endParaRPr lang="en-PK" sz="14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113030" indent="0">
              <a:lnSpc>
                <a:spcPct val="103000"/>
              </a:lnSpc>
              <a:spcBef>
                <a:spcPts val="940"/>
              </a:spcBef>
              <a:spcAft>
                <a:spcPts val="800"/>
              </a:spcAft>
              <a:buNone/>
              <a:tabLst>
                <a:tab pos="520700" algn="l"/>
              </a:tabLst>
            </a:pP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PK" sz="1400" kern="100" dirty="0" err="1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Felfernig</a:t>
            </a: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A, </a:t>
            </a:r>
            <a:r>
              <a:rPr lang="en-PK" sz="1400" kern="100" dirty="0" err="1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Wundara</a:t>
            </a: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M, Tran TNT, </a:t>
            </a:r>
            <a:r>
              <a:rPr lang="en-PK" sz="1400" kern="100" dirty="0" err="1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Polat-Erdeniz</a:t>
            </a: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S, </a:t>
            </a:r>
            <a:r>
              <a:rPr lang="en-PK" sz="1400" kern="100" dirty="0" err="1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Lubos</a:t>
            </a: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S, El Mansi M, Garber D, Le VM. Recommender systems for sustainability: overview and research issues. Front Big Data. 2023 Oct 30;6:1284511. </a:t>
            </a:r>
            <a:r>
              <a:rPr lang="en-PK" sz="1400" kern="100" dirty="0" err="1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PK" sz="1400" kern="10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10.3389/fdata.2023.1284511. PMID: 37965497; PMCID: PMC10642936.</a:t>
            </a:r>
            <a:endParaRPr lang="en-US" sz="1400" kern="100" dirty="0">
              <a:solidFill>
                <a:srgbClr val="0D0D0D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113030" indent="0">
              <a:lnSpc>
                <a:spcPct val="103000"/>
              </a:lnSpc>
              <a:spcBef>
                <a:spcPts val="940"/>
              </a:spcBef>
              <a:spcAft>
                <a:spcPts val="800"/>
              </a:spcAft>
              <a:buNone/>
              <a:tabLst>
                <a:tab pos="520700" algn="l"/>
              </a:tabLst>
            </a:pP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[4] https://www.kaggle.com/code/enisteper1/personalized-recommendation-with-transformer/input </a:t>
            </a:r>
          </a:p>
          <a:p>
            <a:pPr marL="0" marR="113030" indent="0">
              <a:lnSpc>
                <a:spcPct val="103000"/>
              </a:lnSpc>
              <a:spcBef>
                <a:spcPts val="940"/>
              </a:spcBef>
              <a:spcAft>
                <a:spcPts val="800"/>
              </a:spcAft>
              <a:buNone/>
              <a:tabLst>
                <a:tab pos="520700" algn="l"/>
              </a:tabLst>
            </a:pP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[5] https://www.kaggle.com/datasets/grouplens/movielens-20m-dataset</a:t>
            </a:r>
          </a:p>
          <a:p>
            <a:pPr marL="0" marR="113030" indent="0">
              <a:lnSpc>
                <a:spcPct val="103000"/>
              </a:lnSpc>
              <a:spcBef>
                <a:spcPts val="940"/>
              </a:spcBef>
              <a:spcAft>
                <a:spcPts val="800"/>
              </a:spcAft>
              <a:buNone/>
              <a:tabLst>
                <a:tab pos="520700" algn="l"/>
              </a:tabLst>
            </a:pP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[6] https://www.kaggle.com/code/vedprakashdwivedi/baseline-recommendation-using-knn-item-based-cf</a:t>
            </a:r>
          </a:p>
          <a:p>
            <a:pPr marL="0" marR="113030" indent="0">
              <a:lnSpc>
                <a:spcPct val="103000"/>
              </a:lnSpc>
              <a:spcBef>
                <a:spcPts val="940"/>
              </a:spcBef>
              <a:spcAft>
                <a:spcPts val="800"/>
              </a:spcAft>
              <a:buNone/>
              <a:tabLst>
                <a:tab pos="520700" algn="l"/>
              </a:tabLst>
            </a:pP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[7] F. Maxwell Harper and Joseph A. </a:t>
            </a: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Konstan</a:t>
            </a: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2015. The </a:t>
            </a: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MovieLens</a:t>
            </a: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Datasets: History and Context. ACM Transactions on Interactive Intelligent Systems (</a:t>
            </a:r>
            <a:r>
              <a:rPr lang="en-US" sz="14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TiiS</a:t>
            </a:r>
            <a:r>
              <a:rPr lang="en-US" sz="1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5, 4, Article 19 (December 2015), 19 pages. DOI=http://dx.doi.org/10.1145/2827872</a:t>
            </a:r>
          </a:p>
          <a:p>
            <a:pPr marL="0" marR="113030" indent="0">
              <a:lnSpc>
                <a:spcPct val="103000"/>
              </a:lnSpc>
              <a:spcBef>
                <a:spcPts val="940"/>
              </a:spcBef>
              <a:spcAft>
                <a:spcPts val="800"/>
              </a:spcAft>
              <a:buNone/>
              <a:tabLst>
                <a:tab pos="520700" algn="l"/>
              </a:tabLst>
            </a:pPr>
            <a:endParaRPr lang="en-PK" sz="16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GB" sz="2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GB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0D380-4FD1-9CF3-2BDF-74F64DB6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2E343-97D3-DE3E-8A15-4F2B2F31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21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883FB53-A110-47B4-6A40-B645C93A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62088"/>
            <a:ext cx="4927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</a:b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2E2E2E"/>
                </a:solidFill>
                <a:effectLst/>
                <a:latin typeface="NexusSans"/>
              </a:rPr>
            </a:b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2E2E2E"/>
              </a:solidFill>
              <a:effectLst/>
              <a:latin typeface="Nexus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ED847F-A7F3-3BCF-156C-ED3CDF2A6174}"/>
              </a:ext>
            </a:extLst>
          </p:cNvPr>
          <p:cNvSpPr txBox="1">
            <a:spLocks/>
          </p:cNvSpPr>
          <p:nvPr/>
        </p:nvSpPr>
        <p:spPr>
          <a:xfrm>
            <a:off x="838200" y="5623256"/>
            <a:ext cx="108671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indent="0" algn="l">
              <a:buNone/>
            </a:pPr>
            <a:endParaRPr lang="en-US" sz="1400" dirty="0">
              <a:latin typeface="+mn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07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52169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>
              <a:latin typeface="+mn-lt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7200" b="1" dirty="0">
                <a:latin typeface="+mn-lt"/>
                <a:ea typeface="Cambria" panose="02040503050406030204" pitchFamily="18" charset="0"/>
              </a:rPr>
              <a:t>Thank you</a:t>
            </a:r>
          </a:p>
          <a:p>
            <a:pPr marL="0" indent="0" algn="ctr">
              <a:buNone/>
            </a:pPr>
            <a:endParaRPr lang="en-US" sz="7200" b="1" dirty="0">
              <a:latin typeface="+mn-lt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US" sz="7200" b="1" dirty="0">
              <a:latin typeface="+mn-lt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7200" b="1" dirty="0">
                <a:latin typeface="+mn-lt"/>
                <a:ea typeface="Cambria" panose="02040503050406030204" pitchFamily="18" charset="0"/>
              </a:rPr>
              <a:t>Questions </a:t>
            </a:r>
          </a:p>
          <a:p>
            <a:pPr marL="0" indent="0" algn="ctr">
              <a:buNone/>
            </a:pPr>
            <a:r>
              <a:rPr lang="en-US" sz="7200" b="1" dirty="0">
                <a:latin typeface="+mn-lt"/>
                <a:ea typeface="Cambria" panose="02040503050406030204" pitchFamily="18" charset="0"/>
              </a:rPr>
              <a:t>&amp;</a:t>
            </a:r>
          </a:p>
          <a:p>
            <a:pPr marL="0" indent="0" algn="ctr">
              <a:buNone/>
            </a:pPr>
            <a:r>
              <a:rPr lang="en-US" sz="7200" b="1" dirty="0">
                <a:latin typeface="+mn-lt"/>
                <a:ea typeface="Cambria" panose="02040503050406030204" pitchFamily="18" charset="0"/>
              </a:rPr>
              <a:t> Suggestions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91DE-6D28-4C60-9D6E-405736EFC011}" type="slidenum">
              <a:rPr lang="en-US" sz="1600" smtClean="0">
                <a:solidFill>
                  <a:schemeClr val="tx1"/>
                </a:solidFill>
                <a:ea typeface="Cambria" panose="02040503050406030204" pitchFamily="18" charset="0"/>
              </a:rPr>
              <a:pPr/>
              <a:t>22</a:t>
            </a:fld>
            <a:endParaRPr lang="en-US" sz="1600" dirty="0">
              <a:solidFill>
                <a:schemeClr val="tx1"/>
              </a:solidFill>
              <a:ea typeface="Cambria" panose="02040503050406030204" pitchFamily="18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AB74B48-3367-3E11-CECC-22FDA5E1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Department of Electrical &amp;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178482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B24F-866A-0C60-44C2-944130F5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F98F-3B42-F86F-BB6B-717021D5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latin typeface="+mn-lt"/>
              </a:rPr>
              <a:t>U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ser experience on e-commerce, social networks, and media streaming by </a:t>
            </a:r>
            <a:r>
              <a:rPr lang="en-US" sz="2600" b="1" i="0" dirty="0">
                <a:solidFill>
                  <a:srgbClr val="0D0D0D"/>
                </a:solidFill>
                <a:effectLst/>
                <a:latin typeface="+mn-lt"/>
              </a:rPr>
              <a:t>suggesting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 content based on user data needs to be </a:t>
            </a:r>
            <a:r>
              <a:rPr lang="en-US" sz="2600" b="1" i="0" dirty="0">
                <a:solidFill>
                  <a:srgbClr val="0D0D0D"/>
                </a:solidFill>
                <a:effectLst/>
                <a:latin typeface="+mn-lt"/>
              </a:rPr>
              <a:t>improved.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Significant </a:t>
            </a:r>
            <a:r>
              <a:rPr lang="en-US" sz="2600" b="1" i="0" dirty="0">
                <a:solidFill>
                  <a:srgbClr val="0D0D0D"/>
                </a:solidFill>
                <a:effectLst/>
                <a:latin typeface="+mn-lt"/>
              </a:rPr>
              <a:t>negative environmental impact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 due to </a:t>
            </a:r>
            <a:r>
              <a:rPr lang="en-US" sz="2600" b="1" i="0" dirty="0">
                <a:solidFill>
                  <a:srgbClr val="0D0D0D"/>
                </a:solidFill>
                <a:effectLst/>
                <a:latin typeface="+mn-lt"/>
              </a:rPr>
              <a:t>high energy consumption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 and </a:t>
            </a:r>
            <a:r>
              <a:rPr lang="en-US" sz="2600" b="1" i="0" dirty="0">
                <a:solidFill>
                  <a:srgbClr val="0D0D0D"/>
                </a:solidFill>
                <a:effectLst/>
                <a:latin typeface="+mn-lt"/>
              </a:rPr>
              <a:t>carbon emissions 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arises.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Traditional models require </a:t>
            </a:r>
            <a:r>
              <a:rPr lang="en-US" sz="2600" b="1" i="0" dirty="0">
                <a:solidFill>
                  <a:srgbClr val="0D0D0D"/>
                </a:solidFill>
                <a:effectLst/>
                <a:latin typeface="+mn-lt"/>
              </a:rPr>
              <a:t>complex computations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, increasing energy demand from fossil fuels.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Project aims to create a context-aware </a:t>
            </a:r>
            <a:r>
              <a:rPr lang="en-US" sz="2600" b="1" i="0" dirty="0">
                <a:solidFill>
                  <a:srgbClr val="0D0D0D"/>
                </a:solidFill>
                <a:effectLst/>
                <a:latin typeface="+mn-lt"/>
              </a:rPr>
              <a:t>movie recommendation model 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balancing user satisfaction with </a:t>
            </a:r>
            <a:r>
              <a:rPr lang="en-US" sz="2600" b="1" i="0" dirty="0">
                <a:solidFill>
                  <a:srgbClr val="0D0D0D"/>
                </a:solidFill>
                <a:effectLst/>
                <a:latin typeface="+mn-lt"/>
              </a:rPr>
              <a:t>energy efficiency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Utilize </a:t>
            </a:r>
            <a:r>
              <a:rPr lang="en-US" sz="2600" b="1" i="0" dirty="0">
                <a:solidFill>
                  <a:srgbClr val="0D0D0D"/>
                </a:solidFill>
                <a:effectLst/>
                <a:latin typeface="+mn-lt"/>
              </a:rPr>
              <a:t>search algorithms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, </a:t>
            </a:r>
            <a:r>
              <a:rPr lang="en-US" sz="2600" b="1" i="0" dirty="0">
                <a:solidFill>
                  <a:srgbClr val="0D0D0D"/>
                </a:solidFill>
                <a:effectLst/>
                <a:latin typeface="+mn-lt"/>
              </a:rPr>
              <a:t>constraint satisfaction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, and </a:t>
            </a:r>
            <a:r>
              <a:rPr lang="en-US" sz="2600" b="1" i="0" dirty="0">
                <a:solidFill>
                  <a:srgbClr val="0D0D0D"/>
                </a:solidFill>
                <a:effectLst/>
                <a:latin typeface="+mn-lt"/>
              </a:rPr>
              <a:t>machine learning 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for smart design and reduced energy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+mn-lt"/>
              </a:rPr>
              <a:t>Minimize carbon footprint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+mn-lt"/>
              </a:rPr>
              <a:t>, contributing to sustainable AI-based recommendation systems.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E06B3-597F-0AF8-E24F-48F55923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Electrical &amp;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9E8F7-55E0-8E45-5A1B-3EA4BE0A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3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89"/>
            <a:ext cx="10515600" cy="1325563"/>
          </a:xfrm>
        </p:spPr>
        <p:txBody>
          <a:bodyPr/>
          <a:lstStyle/>
          <a:p>
            <a:r>
              <a:rPr lang="en-US" sz="4000" dirty="0"/>
              <a:t>Problem Statement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4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2610F84-FEDD-4FF0-882F-81B3E73E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39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Recommendation systems </a:t>
            </a:r>
            <a:r>
              <a:rPr lang="en-US" b="1" dirty="0"/>
              <a:t>enhance</a:t>
            </a:r>
            <a:r>
              <a:rPr lang="en-US" dirty="0"/>
              <a:t> user experience on social networks, e-commerce, and </a:t>
            </a:r>
            <a:r>
              <a:rPr lang="en-US" b="1" dirty="0"/>
              <a:t>streaming platforms </a:t>
            </a:r>
            <a:r>
              <a:rPr lang="en-US" dirty="0"/>
              <a:t>using AI to predict </a:t>
            </a:r>
            <a:r>
              <a:rPr lang="en-US" b="1" dirty="0"/>
              <a:t>preferences</a:t>
            </a:r>
            <a:r>
              <a:rPr lang="en-US" dirty="0"/>
              <a:t>. However, their </a:t>
            </a:r>
            <a:r>
              <a:rPr lang="en-US" b="1" dirty="0"/>
              <a:t>high energy </a:t>
            </a:r>
            <a:r>
              <a:rPr lang="en-US" dirty="0"/>
              <a:t>use and </a:t>
            </a:r>
            <a:r>
              <a:rPr lang="en-US" b="1" dirty="0"/>
              <a:t>carbon emissions </a:t>
            </a:r>
            <a:r>
              <a:rPr lang="en-US" dirty="0"/>
              <a:t>challenge the </a:t>
            </a:r>
            <a:r>
              <a:rPr lang="en-US" b="1" dirty="0"/>
              <a:t>UN SDGs</a:t>
            </a:r>
            <a:r>
              <a:rPr lang="en-US" dirty="0"/>
              <a:t>. Therefore, developing energy-efficient recommendation systems that </a:t>
            </a:r>
            <a:r>
              <a:rPr lang="en-US" b="1" dirty="0"/>
              <a:t>minimize environmental impact </a:t>
            </a:r>
            <a:r>
              <a:rPr lang="en-US" dirty="0"/>
              <a:t>is essential.</a:t>
            </a:r>
          </a:p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6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16" y="-73505"/>
            <a:ext cx="10515600" cy="1171674"/>
          </a:xfrm>
        </p:spPr>
        <p:txBody>
          <a:bodyPr>
            <a:normAutofit/>
          </a:bodyPr>
          <a:lstStyle/>
          <a:p>
            <a:r>
              <a:rPr lang="en-GB" dirty="0"/>
              <a:t>Literature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8810" y="6439311"/>
            <a:ext cx="2743200" cy="365125"/>
          </a:xfrm>
        </p:spPr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5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4FEE91-E320-DAAD-8607-D29DA099CED7}"/>
              </a:ext>
            </a:extLst>
          </p:cNvPr>
          <p:cNvSpPr txBox="1">
            <a:spLocks/>
          </p:cNvSpPr>
          <p:nvPr/>
        </p:nvSpPr>
        <p:spPr>
          <a:xfrm>
            <a:off x="518651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80903F1-ECF8-0B29-A39F-8F9FB77BF15B}"/>
              </a:ext>
            </a:extLst>
          </p:cNvPr>
          <p:cNvSpPr txBox="1">
            <a:spLocks/>
          </p:cNvSpPr>
          <p:nvPr/>
        </p:nvSpPr>
        <p:spPr>
          <a:xfrm>
            <a:off x="623116" y="5110778"/>
            <a:ext cx="11186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indent="0" algn="just">
              <a:buNone/>
            </a:pPr>
            <a:r>
              <a:rPr lang="en-US" sz="1400" b="0" dirty="0">
                <a:latin typeface="+mn-lt"/>
                <a:ea typeface="Cambria" panose="02040503050406030204" pitchFamily="18" charset="0"/>
              </a:rPr>
              <a:t>[1] Zhang, Qian &amp; Lu, Jie &amp; Jin, </a:t>
            </a:r>
            <a:r>
              <a:rPr lang="en-US" sz="1400" b="0" dirty="0" err="1">
                <a:latin typeface="+mn-lt"/>
                <a:ea typeface="Cambria" panose="02040503050406030204" pitchFamily="18" charset="0"/>
              </a:rPr>
              <a:t>Yaochu</a:t>
            </a:r>
            <a:r>
              <a:rPr lang="en-US" sz="1400" b="0" dirty="0">
                <a:latin typeface="+mn-lt"/>
                <a:ea typeface="Cambria" panose="02040503050406030204" pitchFamily="18" charset="0"/>
              </a:rPr>
              <a:t>. (2020). Artificial intelligence in recommender systems. Complex &amp; Intelligent Systems. 7. 10.1007/s40747-020-00212-w.</a:t>
            </a:r>
          </a:p>
          <a:p>
            <a:pPr marL="0" indent="0" algn="just">
              <a:buNone/>
            </a:pPr>
            <a:r>
              <a:rPr lang="en-US" sz="1400" b="0" dirty="0">
                <a:latin typeface="+mn-lt"/>
                <a:ea typeface="Cambria" panose="02040503050406030204" pitchFamily="18" charset="0"/>
              </a:rPr>
              <a:t>[2] Paul, </a:t>
            </a:r>
            <a:r>
              <a:rPr lang="en-US" sz="1400" b="0" dirty="0" err="1">
                <a:latin typeface="+mn-lt"/>
                <a:ea typeface="Cambria" panose="02040503050406030204" pitchFamily="18" charset="0"/>
              </a:rPr>
              <a:t>Showmick</a:t>
            </a:r>
            <a:r>
              <a:rPr lang="en-US" sz="1400" b="0" dirty="0">
                <a:latin typeface="+mn-lt"/>
                <a:ea typeface="Cambria" panose="02040503050406030204" pitchFamily="18" charset="0"/>
              </a:rPr>
              <a:t> &amp; Saha, </a:t>
            </a:r>
            <a:r>
              <a:rPr lang="en-US" sz="1400" b="0" dirty="0" err="1">
                <a:latin typeface="+mn-lt"/>
                <a:ea typeface="Cambria" panose="02040503050406030204" pitchFamily="18" charset="0"/>
              </a:rPr>
              <a:t>Arpa</a:t>
            </a:r>
            <a:r>
              <a:rPr lang="en-US" sz="1400" b="0" dirty="0">
                <a:latin typeface="+mn-lt"/>
                <a:ea typeface="Cambria" panose="02040503050406030204" pitchFamily="18" charset="0"/>
              </a:rPr>
              <a:t> &amp; </a:t>
            </a:r>
            <a:r>
              <a:rPr lang="en-US" sz="1400" b="0" dirty="0" err="1">
                <a:latin typeface="+mn-lt"/>
                <a:ea typeface="Cambria" panose="02040503050406030204" pitchFamily="18" charset="0"/>
              </a:rPr>
              <a:t>Arefin</a:t>
            </a:r>
            <a:r>
              <a:rPr lang="en-US" sz="1400" b="0" dirty="0">
                <a:latin typeface="+mn-lt"/>
                <a:ea typeface="Cambria" panose="02040503050406030204" pitchFamily="18" charset="0"/>
              </a:rPr>
              <a:t>, Mohammad &amp; Bhuiyan, </a:t>
            </a:r>
            <a:r>
              <a:rPr lang="en-US" sz="1400" b="0" dirty="0" err="1">
                <a:latin typeface="+mn-lt"/>
                <a:ea typeface="Cambria" panose="02040503050406030204" pitchFamily="18" charset="0"/>
              </a:rPr>
              <a:t>Touhid</a:t>
            </a:r>
            <a:r>
              <a:rPr lang="en-US" sz="1400" b="0" dirty="0">
                <a:latin typeface="+mn-lt"/>
                <a:ea typeface="Cambria" panose="02040503050406030204" pitchFamily="18" charset="0"/>
              </a:rPr>
              <a:t> &amp; Biswas, Al Amin &amp; Reza, Ahmed Wasif &amp; Alotaibi, Naif &amp; </a:t>
            </a:r>
            <a:r>
              <a:rPr lang="en-US" sz="1400" b="0" dirty="0" err="1">
                <a:latin typeface="+mn-lt"/>
                <a:ea typeface="Cambria" panose="02040503050406030204" pitchFamily="18" charset="0"/>
              </a:rPr>
              <a:t>Alyami</a:t>
            </a:r>
            <a:r>
              <a:rPr lang="en-US" sz="1400" b="0" dirty="0">
                <a:latin typeface="+mn-lt"/>
                <a:ea typeface="Cambria" panose="02040503050406030204" pitchFamily="18" charset="0"/>
              </a:rPr>
              <a:t>, Salem &amp; Moni, Mohammad Ali. (2023). A Comprehensive Review of Green Computing: Past, Present, and Future Research. IEEE Access. 11. 87445-87494. 10.1109/ACCESS.2023.3304332.</a:t>
            </a:r>
          </a:p>
          <a:p>
            <a:pPr marL="0" indent="0" algn="just">
              <a:buNone/>
            </a:pPr>
            <a:r>
              <a:rPr lang="en-US" sz="1400" b="0" dirty="0">
                <a:latin typeface="+mn-lt"/>
                <a:ea typeface="Cambria" panose="02040503050406030204" pitchFamily="18" charset="0"/>
              </a:rPr>
              <a:t>[3] </a:t>
            </a:r>
            <a:r>
              <a:rPr lang="en-US" sz="1400" b="0" dirty="0" err="1">
                <a:latin typeface="+mn-lt"/>
                <a:ea typeface="Cambria" panose="02040503050406030204" pitchFamily="18" charset="0"/>
              </a:rPr>
              <a:t>Felfernig</a:t>
            </a:r>
            <a:r>
              <a:rPr lang="en-US" sz="1400" b="0" dirty="0">
                <a:latin typeface="+mn-lt"/>
                <a:ea typeface="Cambria" panose="02040503050406030204" pitchFamily="18" charset="0"/>
              </a:rPr>
              <a:t> A, </a:t>
            </a:r>
            <a:r>
              <a:rPr lang="en-US" sz="1400" b="0" dirty="0" err="1">
                <a:latin typeface="+mn-lt"/>
                <a:ea typeface="Cambria" panose="02040503050406030204" pitchFamily="18" charset="0"/>
              </a:rPr>
              <a:t>Wundara</a:t>
            </a:r>
            <a:r>
              <a:rPr lang="en-US" sz="1400" b="0" dirty="0">
                <a:latin typeface="+mn-lt"/>
                <a:ea typeface="Cambria" panose="02040503050406030204" pitchFamily="18" charset="0"/>
              </a:rPr>
              <a:t> M, Tran TNT, </a:t>
            </a:r>
            <a:r>
              <a:rPr lang="en-US" sz="1400" b="0" dirty="0" err="1">
                <a:latin typeface="+mn-lt"/>
                <a:ea typeface="Cambria" panose="02040503050406030204" pitchFamily="18" charset="0"/>
              </a:rPr>
              <a:t>Polat-Erdeniz</a:t>
            </a:r>
            <a:r>
              <a:rPr lang="en-US" sz="1400" b="0" dirty="0">
                <a:latin typeface="+mn-lt"/>
                <a:ea typeface="Cambria" panose="02040503050406030204" pitchFamily="18" charset="0"/>
              </a:rPr>
              <a:t> S, </a:t>
            </a:r>
            <a:r>
              <a:rPr lang="en-US" sz="1400" b="0" dirty="0" err="1">
                <a:latin typeface="+mn-lt"/>
                <a:ea typeface="Cambria" panose="02040503050406030204" pitchFamily="18" charset="0"/>
              </a:rPr>
              <a:t>Lubos</a:t>
            </a:r>
            <a:r>
              <a:rPr lang="en-US" sz="1400" b="0" dirty="0">
                <a:latin typeface="+mn-lt"/>
                <a:ea typeface="Cambria" panose="02040503050406030204" pitchFamily="18" charset="0"/>
              </a:rPr>
              <a:t> S, El Mansi M, Garber D, Le VM. Recommender systems for sustainability: overview and research issues. Front Big Data. 2023 Oct 30;6:1284511. </a:t>
            </a:r>
            <a:r>
              <a:rPr lang="en-US" sz="1400" b="0" dirty="0" err="1">
                <a:latin typeface="+mn-lt"/>
                <a:ea typeface="Cambria" panose="02040503050406030204" pitchFamily="18" charset="0"/>
              </a:rPr>
              <a:t>doi</a:t>
            </a:r>
            <a:r>
              <a:rPr lang="en-US" sz="1400" b="0" dirty="0">
                <a:latin typeface="+mn-lt"/>
                <a:ea typeface="Cambria" panose="02040503050406030204" pitchFamily="18" charset="0"/>
              </a:rPr>
              <a:t>: 10.3389/fdata.2023.1284511. PMID: 37965497; PMCID: PMC10642936.</a:t>
            </a:r>
          </a:p>
          <a:p>
            <a:pPr marL="0" indent="0" algn="just">
              <a:buNone/>
            </a:pPr>
            <a:endParaRPr lang="en-US" sz="1400" b="0" dirty="0">
              <a:latin typeface="+mn-lt"/>
              <a:ea typeface="Cambria" panose="020405030504060302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62513"/>
              </p:ext>
            </p:extLst>
          </p:nvPr>
        </p:nvGraphicFramePr>
        <p:xfrm>
          <a:off x="954157" y="1623772"/>
          <a:ext cx="10760323" cy="29124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750060">
                  <a:extLst>
                    <a:ext uri="{9D8B030D-6E8A-4147-A177-3AD203B41FA5}">
                      <a16:colId xmlns:a16="http://schemas.microsoft.com/office/drawing/2014/main" val="1279839015"/>
                    </a:ext>
                  </a:extLst>
                </a:gridCol>
                <a:gridCol w="4010263">
                  <a:extLst>
                    <a:ext uri="{9D8B030D-6E8A-4147-A177-3AD203B41FA5}">
                      <a16:colId xmlns:a16="http://schemas.microsoft.com/office/drawing/2014/main" val="191542522"/>
                    </a:ext>
                  </a:extLst>
                </a:gridCol>
              </a:tblGrid>
              <a:tr h="3475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</a:t>
                      </a:r>
                      <a:r>
                        <a:rPr lang="en-US" baseline="0" dirty="0"/>
                        <a:t> Title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Relevant Contents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870618"/>
                  </a:ext>
                </a:extLst>
              </a:tr>
              <a:tr h="60827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Artificial intelligence in recommender systems [1]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Techniques and algorithms for AI based recommendation systems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379629"/>
                  </a:ext>
                </a:extLst>
              </a:tr>
              <a:tr h="992232">
                <a:tc>
                  <a:txBody>
                    <a:bodyPr/>
                    <a:lstStyle/>
                    <a:p>
                      <a:r>
                        <a:rPr lang="en-US" b="0" dirty="0"/>
                        <a:t>A Comprehensive Review of Green Computing: Past, Present, and Future Research 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effectLst/>
                        </a:rPr>
                        <a:t>This paper tells how to make use of resources efficiently while minimizing environmental impact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488096"/>
                  </a:ext>
                </a:extLst>
              </a:tr>
              <a:tr h="868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Recommender systems for sustainability: overview and research issues [3]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paper tells about how AI based recommendation systems can be used to fulfil the UN SDG’s.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6802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35509" y="917407"/>
            <a:ext cx="932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1: </a:t>
            </a:r>
            <a:r>
              <a:rPr lang="en-US" dirty="0"/>
              <a:t>Represents the papers we reviewed. </a:t>
            </a:r>
          </a:p>
        </p:txBody>
      </p:sp>
    </p:spTree>
    <p:extLst>
      <p:ext uri="{BB962C8B-B14F-4D97-AF65-F5344CB8AC3E}">
        <p14:creationId xmlns:p14="http://schemas.microsoft.com/office/powerpoint/2010/main" val="422540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AFE5-D4D5-7200-BF9A-17347D73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394"/>
            <a:ext cx="10515600" cy="1325563"/>
          </a:xfrm>
        </p:spPr>
        <p:txBody>
          <a:bodyPr/>
          <a:lstStyle/>
          <a:p>
            <a:r>
              <a:rPr lang="en-US" sz="4000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3EE7-5199-C745-EC56-F1D55CF4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9481"/>
            <a:ext cx="10591800" cy="411627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n-US" sz="8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5B79E-A1B4-CE77-A008-A2769123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6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2917B-83F5-E831-4BA7-5EDAB9B4B100}"/>
              </a:ext>
            </a:extLst>
          </p:cNvPr>
          <p:cNvSpPr txBox="1"/>
          <p:nvPr/>
        </p:nvSpPr>
        <p:spPr>
          <a:xfrm>
            <a:off x="838199" y="1553957"/>
            <a:ext cx="10591799" cy="362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In order to select the dataset various websites, including 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were explored for dataset selection [4].</a:t>
            </a:r>
          </a:p>
          <a:p>
            <a:pPr marL="342900" indent="-342900" algn="just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MovieLens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dataset was used  for project suitability.[5]</a:t>
            </a:r>
          </a:p>
          <a:p>
            <a:pPr marL="342900" indent="-342900" algn="just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MovieLens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dataset gathers movie preferences through 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user ratings 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(0-5 stars).</a:t>
            </a:r>
          </a:p>
          <a:p>
            <a:pPr marL="342900" indent="-342900" algn="just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Data collected via </a:t>
            </a:r>
            <a:r>
              <a:rPr lang="en-GB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MovieLens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website, a 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recommender system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Dataset comprises 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movie.csv 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(movie ID, title, genres) and 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ratings.csv 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(user ID, movie ID, ratings, timestamp).</a:t>
            </a:r>
          </a:p>
          <a:p>
            <a:pPr marL="342900" indent="-342900" algn="just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Dataset includes 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20,000,263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 ratings across 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27,278 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movies from 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138,493 </a:t>
            </a: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users (1995-2015) [6].</a:t>
            </a:r>
          </a:p>
          <a:p>
            <a:pPr marL="342900" indent="-342900" algn="just">
              <a:lnSpc>
                <a:spcPct val="87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Utilized dataset version generated 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on October 17, 2016.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4D9DA4-0303-20E2-EF42-E99974C533BF}"/>
              </a:ext>
            </a:extLst>
          </p:cNvPr>
          <p:cNvSpPr txBox="1">
            <a:spLocks/>
          </p:cNvSpPr>
          <p:nvPr/>
        </p:nvSpPr>
        <p:spPr>
          <a:xfrm>
            <a:off x="1113183" y="5167330"/>
            <a:ext cx="10419522" cy="1040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1800" b="0" dirty="0">
                <a:ea typeface="Cambria" panose="02040503050406030204" pitchFamily="18" charset="0"/>
              </a:rPr>
              <a:t>[</a:t>
            </a:r>
            <a:r>
              <a:rPr lang="en-US" sz="1800" b="0" dirty="0">
                <a:latin typeface="+mn-lt"/>
                <a:ea typeface="Cambria" panose="02040503050406030204" pitchFamily="18" charset="0"/>
              </a:rPr>
              <a:t>4] </a:t>
            </a:r>
            <a:r>
              <a:rPr lang="en-GB" sz="1800" b="0" dirty="0">
                <a:solidFill>
                  <a:srgbClr val="20212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https://www.kaggle.com/code/enisteper1/personalized-recommendation-with-transformer/input</a:t>
            </a:r>
            <a:r>
              <a:rPr lang="en-GB" sz="1800" b="0" dirty="0">
                <a:solidFill>
                  <a:srgbClr val="20212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GB" sz="1800" b="0" i="0" dirty="0">
                <a:solidFill>
                  <a:srgbClr val="202124"/>
                </a:solidFill>
                <a:effectLst/>
                <a:latin typeface="+mn-lt"/>
                <a:cs typeface="Calibri" panose="020F0502020204030204" pitchFamily="34" charset="0"/>
              </a:rPr>
              <a:t>[5] </a:t>
            </a:r>
            <a:r>
              <a:rPr lang="en-GB" sz="1800" b="0" i="0" dirty="0">
                <a:solidFill>
                  <a:srgbClr val="202124"/>
                </a:solidFill>
                <a:effectLst/>
                <a:latin typeface="+mn-lt"/>
                <a:cs typeface="Calibri" panose="020F0502020204030204" pitchFamily="34" charset="0"/>
                <a:hlinkClick r:id="rId3"/>
              </a:rPr>
              <a:t>https://www.kaggle.com/datasets/grouplens/movielens-20m-dataset</a:t>
            </a:r>
            <a:r>
              <a:rPr lang="en-GB" sz="1800" b="0" i="0" dirty="0">
                <a:solidFill>
                  <a:srgbClr val="202124"/>
                </a:solidFill>
                <a:effectLst/>
                <a:latin typeface="+mn-lt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GB" sz="1800" b="0" i="0" dirty="0">
                <a:solidFill>
                  <a:srgbClr val="202124"/>
                </a:solidFill>
                <a:effectLst/>
                <a:latin typeface="+mn-lt"/>
                <a:cs typeface="Calibri" panose="020F0502020204030204" pitchFamily="34" charset="0"/>
              </a:rPr>
              <a:t>[6] </a:t>
            </a:r>
            <a:r>
              <a:rPr lang="en-GB" sz="1800" b="0" i="0" dirty="0">
                <a:solidFill>
                  <a:srgbClr val="202124"/>
                </a:solidFill>
                <a:effectLst/>
                <a:latin typeface="+mn-lt"/>
                <a:cs typeface="Calibri" panose="020F0502020204030204" pitchFamily="34" charset="0"/>
                <a:hlinkClick r:id="rId4"/>
              </a:rPr>
              <a:t>https://www.kaggle.com/code/vedprakashdwivedi/baseline-recommendation-using-knn-item-based-cf</a:t>
            </a:r>
            <a:endParaRPr lang="en-GB" sz="1800" b="0" dirty="0">
              <a:solidFill>
                <a:srgbClr val="202124"/>
              </a:solidFill>
              <a:latin typeface="+mn-lt"/>
              <a:cs typeface="Calibri" panose="020F0502020204030204" pitchFamily="34" charset="0"/>
            </a:endParaRPr>
          </a:p>
          <a:p>
            <a:pPr algn="l"/>
            <a:r>
              <a:rPr lang="en-GB" sz="1800" b="0" dirty="0">
                <a:solidFill>
                  <a:srgbClr val="202124"/>
                </a:solidFill>
                <a:latin typeface="+mn-lt"/>
                <a:cs typeface="Calibri" panose="020F0502020204030204" pitchFamily="34" charset="0"/>
              </a:rPr>
              <a:t>[7] F. Maxwell Harper and Joseph A. </a:t>
            </a:r>
            <a:r>
              <a:rPr lang="en-GB" sz="1800" b="0" dirty="0" err="1">
                <a:solidFill>
                  <a:srgbClr val="202124"/>
                </a:solidFill>
                <a:latin typeface="+mn-lt"/>
                <a:cs typeface="Calibri" panose="020F0502020204030204" pitchFamily="34" charset="0"/>
              </a:rPr>
              <a:t>Konstan</a:t>
            </a:r>
            <a:r>
              <a:rPr lang="en-GB" sz="1800" b="0" dirty="0">
                <a:solidFill>
                  <a:srgbClr val="202124"/>
                </a:solidFill>
                <a:latin typeface="+mn-lt"/>
                <a:cs typeface="Calibri" panose="020F0502020204030204" pitchFamily="34" charset="0"/>
              </a:rPr>
              <a:t>. 2015. The </a:t>
            </a:r>
            <a:r>
              <a:rPr lang="en-GB" sz="1800" b="0" dirty="0" err="1">
                <a:solidFill>
                  <a:srgbClr val="202124"/>
                </a:solidFill>
                <a:latin typeface="+mn-lt"/>
                <a:cs typeface="Calibri" panose="020F0502020204030204" pitchFamily="34" charset="0"/>
              </a:rPr>
              <a:t>MovieLens</a:t>
            </a:r>
            <a:r>
              <a:rPr lang="en-GB" sz="1800" b="0" dirty="0">
                <a:solidFill>
                  <a:srgbClr val="202124"/>
                </a:solidFill>
                <a:latin typeface="+mn-lt"/>
                <a:cs typeface="Calibri" panose="020F0502020204030204" pitchFamily="34" charset="0"/>
              </a:rPr>
              <a:t> Datasets: History and Context. ACM Transactions on Interactive Intelligent Systems (</a:t>
            </a:r>
            <a:r>
              <a:rPr lang="en-GB" sz="1800" b="0" dirty="0" err="1">
                <a:solidFill>
                  <a:srgbClr val="202124"/>
                </a:solidFill>
                <a:latin typeface="+mn-lt"/>
                <a:cs typeface="Calibri" panose="020F0502020204030204" pitchFamily="34" charset="0"/>
              </a:rPr>
              <a:t>TiiS</a:t>
            </a:r>
            <a:r>
              <a:rPr lang="en-GB" sz="1800" b="0" dirty="0">
                <a:solidFill>
                  <a:srgbClr val="202124"/>
                </a:solidFill>
                <a:latin typeface="+mn-lt"/>
                <a:cs typeface="Calibri" panose="020F0502020204030204" pitchFamily="34" charset="0"/>
              </a:rPr>
              <a:t>) 5, 4, Article 19 (December 2015), 19 pages. DOI=http://dx.doi.org/10.1145/2827872</a:t>
            </a:r>
            <a:endParaRPr lang="en-US" sz="1800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77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EFF2-E2B7-F326-ECBA-056E4F19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(Cont’d…)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4BDB-AB10-2E29-A419-74AE4C62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8ADF0-2CE8-3804-40A8-1989DB75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A8F9F-8D8C-9927-9B75-73AC97A9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7</a:t>
            </a:fld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D15845-C734-3615-16C2-31B0C9A3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78258"/>
              </p:ext>
            </p:extLst>
          </p:nvPr>
        </p:nvGraphicFramePr>
        <p:xfrm>
          <a:off x="1540564" y="2154299"/>
          <a:ext cx="8905461" cy="2918484"/>
        </p:xfrm>
        <a:graphic>
          <a:graphicData uri="http://schemas.openxmlformats.org/drawingml/2006/table">
            <a:tbl>
              <a:tblPr/>
              <a:tblGrid>
                <a:gridCol w="1044296">
                  <a:extLst>
                    <a:ext uri="{9D8B030D-6E8A-4147-A177-3AD203B41FA5}">
                      <a16:colId xmlns:a16="http://schemas.microsoft.com/office/drawing/2014/main" val="4096474383"/>
                    </a:ext>
                  </a:extLst>
                </a:gridCol>
                <a:gridCol w="3463310">
                  <a:extLst>
                    <a:ext uri="{9D8B030D-6E8A-4147-A177-3AD203B41FA5}">
                      <a16:colId xmlns:a16="http://schemas.microsoft.com/office/drawing/2014/main" val="766123567"/>
                    </a:ext>
                  </a:extLst>
                </a:gridCol>
                <a:gridCol w="4397855">
                  <a:extLst>
                    <a:ext uri="{9D8B030D-6E8A-4147-A177-3AD203B41FA5}">
                      <a16:colId xmlns:a16="http://schemas.microsoft.com/office/drawing/2014/main" val="1478545352"/>
                    </a:ext>
                  </a:extLst>
                </a:gridCol>
              </a:tblGrid>
              <a:tr h="3242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movieId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title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genres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43385"/>
                  </a:ext>
                </a:extLst>
              </a:tr>
              <a:tr h="324276">
                <a:tc>
                  <a:txBody>
                    <a:bodyPr/>
                    <a:lstStyle/>
                    <a:p>
                      <a:pPr algn="ctr" fontAlgn="b"/>
                      <a:r>
                        <a:rPr lang="en-P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Toy Story (1995)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Adventure|Animation|Children|Comedy|Fantasy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7907"/>
                  </a:ext>
                </a:extLst>
              </a:tr>
              <a:tr h="324276">
                <a:tc>
                  <a:txBody>
                    <a:bodyPr/>
                    <a:lstStyle/>
                    <a:p>
                      <a:pPr algn="ctr" fontAlgn="b"/>
                      <a:r>
                        <a:rPr lang="en-P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Jumanji (1995)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Adventure|Children|Fantasy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6120"/>
                  </a:ext>
                </a:extLst>
              </a:tr>
              <a:tr h="324276">
                <a:tc>
                  <a:txBody>
                    <a:bodyPr/>
                    <a:lstStyle/>
                    <a:p>
                      <a:pPr algn="ctr" fontAlgn="b"/>
                      <a:r>
                        <a:rPr lang="en-PK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Grumpier Old Men (1995)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Comedy|Romance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143608"/>
                  </a:ext>
                </a:extLst>
              </a:tr>
              <a:tr h="324276">
                <a:tc>
                  <a:txBody>
                    <a:bodyPr/>
                    <a:lstStyle/>
                    <a:p>
                      <a:pPr algn="ctr" fontAlgn="b"/>
                      <a:r>
                        <a:rPr lang="en-P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Waiting to Exhale (1995)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Comedy|Drama|Romance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85526"/>
                  </a:ext>
                </a:extLst>
              </a:tr>
              <a:tr h="324276">
                <a:tc>
                  <a:txBody>
                    <a:bodyPr/>
                    <a:lstStyle/>
                    <a:p>
                      <a:pPr algn="ctr" fontAlgn="b"/>
                      <a:r>
                        <a:rPr lang="en-PK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Father of the Bride Part II (1995)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Comedy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13911"/>
                  </a:ext>
                </a:extLst>
              </a:tr>
              <a:tr h="324276">
                <a:tc>
                  <a:txBody>
                    <a:bodyPr/>
                    <a:lstStyle/>
                    <a:p>
                      <a:pPr algn="ctr" fontAlgn="b"/>
                      <a:r>
                        <a:rPr lang="en-PK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Heat (1995)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Action|Crime|Thriller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10286"/>
                  </a:ext>
                </a:extLst>
              </a:tr>
              <a:tr h="324276">
                <a:tc>
                  <a:txBody>
                    <a:bodyPr/>
                    <a:lstStyle/>
                    <a:p>
                      <a:pPr algn="ctr" fontAlgn="b"/>
                      <a:r>
                        <a:rPr lang="en-PK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Sabrina (1995)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Comedy|Romance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89421"/>
                  </a:ext>
                </a:extLst>
              </a:tr>
              <a:tr h="324276">
                <a:tc>
                  <a:txBody>
                    <a:bodyPr/>
                    <a:lstStyle/>
                    <a:p>
                      <a:pPr algn="ctr" fontAlgn="b"/>
                      <a:r>
                        <a:rPr lang="en-P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Tom and Huck (1995)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Adventure|Children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180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2D89C5-BCD7-2DA9-3046-081132707C5E}"/>
              </a:ext>
            </a:extLst>
          </p:cNvPr>
          <p:cNvSpPr txBox="1"/>
          <p:nvPr/>
        </p:nvSpPr>
        <p:spPr>
          <a:xfrm>
            <a:off x="1258261" y="1435964"/>
            <a:ext cx="932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2: </a:t>
            </a:r>
            <a:r>
              <a:rPr lang="en-US" dirty="0"/>
              <a:t>Represents the first few columns of the movie.csv file . </a:t>
            </a:r>
          </a:p>
        </p:txBody>
      </p:sp>
    </p:spTree>
    <p:extLst>
      <p:ext uri="{BB962C8B-B14F-4D97-AF65-F5344CB8AC3E}">
        <p14:creationId xmlns:p14="http://schemas.microsoft.com/office/powerpoint/2010/main" val="296062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EFF2-E2B7-F326-ECBA-056E4F19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58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(Cont’d…)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4BDB-AB10-2E29-A419-74AE4C62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8ADF0-2CE8-3804-40A8-1989DB75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A8F9F-8D8C-9927-9B75-73AC97A9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8</a:t>
            </a:fld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D15845-C734-3615-16C2-31B0C9A3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4088"/>
              </p:ext>
            </p:extLst>
          </p:nvPr>
        </p:nvGraphicFramePr>
        <p:xfrm>
          <a:off x="1560441" y="2601560"/>
          <a:ext cx="9700593" cy="2194560"/>
        </p:xfrm>
        <a:graphic>
          <a:graphicData uri="http://schemas.openxmlformats.org/drawingml/2006/table">
            <a:tbl>
              <a:tblPr/>
              <a:tblGrid>
                <a:gridCol w="2016954">
                  <a:extLst>
                    <a:ext uri="{9D8B030D-6E8A-4147-A177-3AD203B41FA5}">
                      <a16:colId xmlns:a16="http://schemas.microsoft.com/office/drawing/2014/main" val="766123567"/>
                    </a:ext>
                  </a:extLst>
                </a:gridCol>
                <a:gridCol w="2561213">
                  <a:extLst>
                    <a:ext uri="{9D8B030D-6E8A-4147-A177-3AD203B41FA5}">
                      <a16:colId xmlns:a16="http://schemas.microsoft.com/office/drawing/2014/main" val="1478545352"/>
                    </a:ext>
                  </a:extLst>
                </a:gridCol>
                <a:gridCol w="2561213">
                  <a:extLst>
                    <a:ext uri="{9D8B030D-6E8A-4147-A177-3AD203B41FA5}">
                      <a16:colId xmlns:a16="http://schemas.microsoft.com/office/drawing/2014/main" val="899022614"/>
                    </a:ext>
                  </a:extLst>
                </a:gridCol>
                <a:gridCol w="2561213">
                  <a:extLst>
                    <a:ext uri="{9D8B030D-6E8A-4147-A177-3AD203B41FA5}">
                      <a16:colId xmlns:a16="http://schemas.microsoft.com/office/drawing/2014/main" val="1921884895"/>
                    </a:ext>
                  </a:extLst>
                </a:gridCol>
              </a:tblGrid>
              <a:tr h="32427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userId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movieId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Timestamp</a:t>
                      </a:r>
                      <a:endParaRPr lang="en-PK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43385"/>
                  </a:ext>
                </a:extLst>
              </a:tr>
              <a:tr h="324276"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>
                          <a:effectLst/>
                          <a:latin typeface="+mn-lt"/>
                        </a:rPr>
                        <a:t>2005-04-02 23:53:47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7907"/>
                  </a:ext>
                </a:extLst>
              </a:tr>
              <a:tr h="324276">
                <a:tc>
                  <a:txBody>
                    <a:bodyPr/>
                    <a:lstStyle/>
                    <a:p>
                      <a:pPr algn="ctr"/>
                      <a:r>
                        <a:rPr lang="en-PK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>
                          <a:effectLst/>
                          <a:latin typeface="+mn-lt"/>
                        </a:rPr>
                        <a:t>2005-04-02 23:31:16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6120"/>
                  </a:ext>
                </a:extLst>
              </a:tr>
              <a:tr h="324276">
                <a:tc>
                  <a:txBody>
                    <a:bodyPr/>
                    <a:lstStyle/>
                    <a:p>
                      <a:pPr algn="ctr"/>
                      <a:r>
                        <a:rPr lang="en-PK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effectLst/>
                          <a:latin typeface="+mn-lt"/>
                        </a:rPr>
                        <a:t>2005-04-02 23:33:39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143608"/>
                  </a:ext>
                </a:extLst>
              </a:tr>
              <a:tr h="324276">
                <a:tc>
                  <a:txBody>
                    <a:bodyPr/>
                    <a:lstStyle/>
                    <a:p>
                      <a:pPr algn="ctr"/>
                      <a:r>
                        <a:rPr lang="en-PK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effectLst/>
                          <a:latin typeface="+mn-lt"/>
                        </a:rPr>
                        <a:t>2005-04-02 23:32:07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85526"/>
                  </a:ext>
                </a:extLst>
              </a:tr>
              <a:tr h="324276">
                <a:tc>
                  <a:txBody>
                    <a:bodyPr/>
                    <a:lstStyle/>
                    <a:p>
                      <a:pPr algn="ctr"/>
                      <a:r>
                        <a:rPr lang="en-PK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dirty="0">
                          <a:effectLst/>
                          <a:latin typeface="+mn-lt"/>
                        </a:rPr>
                        <a:t>2005-04-02 23:29:40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139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2D89C5-BCD7-2DA9-3046-081132707C5E}"/>
              </a:ext>
            </a:extLst>
          </p:cNvPr>
          <p:cNvSpPr txBox="1"/>
          <p:nvPr/>
        </p:nvSpPr>
        <p:spPr>
          <a:xfrm>
            <a:off x="1435509" y="1782661"/>
            <a:ext cx="932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3: </a:t>
            </a:r>
            <a:r>
              <a:rPr lang="en-US" dirty="0"/>
              <a:t>Represents the first few columns of the ratings.csv file . </a:t>
            </a:r>
          </a:p>
        </p:txBody>
      </p:sp>
    </p:spTree>
    <p:extLst>
      <p:ext uri="{BB962C8B-B14F-4D97-AF65-F5344CB8AC3E}">
        <p14:creationId xmlns:p14="http://schemas.microsoft.com/office/powerpoint/2010/main" val="171764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AFE5-D4D5-7200-BF9A-17347D73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3EE7-5199-C745-EC56-F1D55CF4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57"/>
            <a:ext cx="10591800" cy="484979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design the movie recommendation system three different methods were used.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first one being </a:t>
            </a:r>
            <a:r>
              <a:rPr lang="en-GB" sz="24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Collaborative filtering using KNN.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second method is </a:t>
            </a:r>
            <a:r>
              <a:rPr lang="en-GB" sz="24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 based filtering</a:t>
            </a:r>
            <a:r>
              <a:rPr lang="en-GB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which makes use of </a:t>
            </a:r>
            <a:r>
              <a:rPr lang="en-GB" sz="24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cosine similarity.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third method is the </a:t>
            </a:r>
            <a:r>
              <a:rPr lang="en-GB" sz="24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Hybrid method </a:t>
            </a:r>
            <a:r>
              <a:rPr lang="en-GB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which used </a:t>
            </a:r>
            <a:r>
              <a:rPr lang="en-GB" sz="24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both KNN and cosine similarity.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2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hybrid method is also implemented using</a:t>
            </a:r>
            <a:r>
              <a:rPr lang="en-GB" sz="24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Constraint Satisfaction Problems.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GB" sz="2400" dirty="0">
              <a:solidFill>
                <a:srgbClr val="212121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A9A0-D28C-3015-5359-E4B6AB3B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Electrical &amp; Computer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5B79E-A1B4-CE77-A008-A2769123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E238-F771-4BC1-9664-E4FE9018898D}" type="slidenum">
              <a:rPr lang="en-US" sz="1600" smtClean="0">
                <a:solidFill>
                  <a:schemeClr val="tx1"/>
                </a:solidFill>
              </a:rPr>
              <a:t>9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3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5648</TotalTime>
  <Words>2126</Words>
  <Application>Microsoft Office PowerPoint</Application>
  <PresentationFormat>Widescreen</PresentationFormat>
  <Paragraphs>235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NexusSans</vt:lpstr>
      <vt:lpstr>Symbol</vt:lpstr>
      <vt:lpstr>Office Theme</vt:lpstr>
      <vt:lpstr>Machine Learning Based Movie Recommendation System </vt:lpstr>
      <vt:lpstr>Presentation Overview</vt:lpstr>
      <vt:lpstr>Introduction</vt:lpstr>
      <vt:lpstr>Problem Statement</vt:lpstr>
      <vt:lpstr>Literature Review</vt:lpstr>
      <vt:lpstr>Dataset</vt:lpstr>
      <vt:lpstr> Dataset (Cont’d…) </vt:lpstr>
      <vt:lpstr> Dataset (Cont’d…) </vt:lpstr>
      <vt:lpstr>Detailed Methodology</vt:lpstr>
      <vt:lpstr> Flow Chart</vt:lpstr>
      <vt:lpstr>Merged Dataframe</vt:lpstr>
      <vt:lpstr>User-Movie Matrix for CF</vt:lpstr>
      <vt:lpstr>Genre-Based Matrix for CBF</vt:lpstr>
      <vt:lpstr>Collaborative filtering using KNN</vt:lpstr>
      <vt:lpstr>Content based Filtering using cosine similarity</vt:lpstr>
      <vt:lpstr>Hybrid Recommendation Engine</vt:lpstr>
      <vt:lpstr>Hybrid Recommendation Engine using CSPs</vt:lpstr>
      <vt:lpstr>Code Outputs</vt:lpstr>
      <vt:lpstr>Future Goals</vt:lpstr>
      <vt:lpstr>Conclusion</vt:lpstr>
      <vt:lpstr>References 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Shujaat Ali</dc:creator>
  <cp:lastModifiedBy>Ahmed Khalid</cp:lastModifiedBy>
  <cp:revision>297</cp:revision>
  <dcterms:created xsi:type="dcterms:W3CDTF">2019-03-12T06:43:11Z</dcterms:created>
  <dcterms:modified xsi:type="dcterms:W3CDTF">2024-05-26T18:13:39Z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2023-12-11T05:45:25Z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24b2c04f-5732-4575-80d2-231aa2bc0744</vt:lpwstr>
  </property>
  <property fmtid="{D5CDD505-2E9C-101B-9397-08002B2CF9AE}" pid="7" name="MSIP_Label_defa4170-0d19-0005-0004-bc88714345d2_ActionId">
    <vt:lpwstr>2c14a9b7-fc06-4986-bc05-638305c21eed</vt:lpwstr>
  </property>
  <property fmtid="{D5CDD505-2E9C-101B-9397-08002B2CF9AE}" pid="8" name="MSIP_Label_defa4170-0d19-0005-0004-bc88714345d2_ContentBits">
    <vt:lpwstr>0</vt:lpwstr>
  </property>
</Properties>
</file>