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iXXS4YFKD9BwIi3fh/QBia7USp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6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6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6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7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6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58" name="Google Shape;58;p6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6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6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6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7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6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7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6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5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Ja</a:t>
            </a: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 Building Blocks: Understanding the Structure and Syntax of Java Programs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AN OVERVIEW OF OCA CHAPTER ONE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8481849" y="5809278"/>
            <a:ext cx="431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Abdelrahman Magdy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2" name="Google Shape;232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Class vs .files</a:t>
            </a:r>
            <a:endParaRPr/>
          </a:p>
        </p:txBody>
      </p:sp>
      <p:grpSp>
        <p:nvGrpSpPr>
          <p:cNvPr id="234" name="Google Shape;234;p10"/>
          <p:cNvGrpSpPr/>
          <p:nvPr/>
        </p:nvGrpSpPr>
        <p:grpSpPr>
          <a:xfrm>
            <a:off x="1096963" y="2217047"/>
            <a:ext cx="10058399" cy="3549015"/>
            <a:chOff x="0" y="118532"/>
            <a:chExt cx="10058399" cy="3549015"/>
          </a:xfrm>
        </p:grpSpPr>
        <p:sp>
          <p:nvSpPr>
            <p:cNvPr id="235" name="Google Shape;235;p10"/>
            <p:cNvSpPr/>
            <p:nvPr/>
          </p:nvSpPr>
          <p:spPr>
            <a:xfrm>
              <a:off x="0" y="118532"/>
              <a:ext cx="10058399" cy="64759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31613" y="150145"/>
              <a:ext cx="9995173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Each class is defined on its own *.java file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0" y="843887"/>
              <a:ext cx="10058399" cy="64759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31613" y="875500"/>
              <a:ext cx="9995173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file should have the same name of class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0" y="1569242"/>
              <a:ext cx="10058399" cy="64759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31613" y="1600855"/>
              <a:ext cx="9995173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file may contain multiple class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0" y="2294597"/>
              <a:ext cx="10058399" cy="64759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31613" y="2326210"/>
              <a:ext cx="9995173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class with public keyword should match file name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0" y="3019952"/>
              <a:ext cx="10058399" cy="64759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31613" y="3051565"/>
              <a:ext cx="9995173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EX ( Class name : Example , File name : Example.java )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main() method</a:t>
            </a:r>
            <a:endParaRPr/>
          </a:p>
        </p:txBody>
      </p:sp>
      <p:grpSp>
        <p:nvGrpSpPr>
          <p:cNvPr id="253" name="Google Shape;253;p11"/>
          <p:cNvGrpSpPr/>
          <p:nvPr/>
        </p:nvGrpSpPr>
        <p:grpSpPr>
          <a:xfrm>
            <a:off x="1096963" y="2098515"/>
            <a:ext cx="10058400" cy="3786079"/>
            <a:chOff x="0" y="0"/>
            <a:chExt cx="10058400" cy="3786079"/>
          </a:xfrm>
        </p:grpSpPr>
        <p:sp>
          <p:nvSpPr>
            <p:cNvPr id="254" name="Google Shape;254;p11"/>
            <p:cNvSpPr/>
            <p:nvPr/>
          </p:nvSpPr>
          <p:spPr>
            <a:xfrm>
              <a:off x="0" y="0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24396" y="24396"/>
              <a:ext cx="7077531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Java program begins its execution with its main() method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673912" y="984380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008C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698308" y="1008776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should be static 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337767" y="1968761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00AEF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1362163" y="1993157"/>
              <a:ext cx="6792664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program has only one main method 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011680" y="2953142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2036076" y="2977538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JVM created an object from the class that contain main() 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7505310" y="637954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D3DD">
                <a:alpha val="89803"/>
              </a:srgbClr>
            </a:solidFill>
            <a:ln cap="flat" cmpd="sng" w="15875">
              <a:solidFill>
                <a:srgbClr val="C9D3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7627127" y="637954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179223" y="1622335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5DBF1">
                <a:alpha val="89803"/>
              </a:srgbClr>
            </a:solidFill>
            <a:ln cap="flat" cmpd="sng" w="15875">
              <a:solidFill>
                <a:srgbClr val="C5DBF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8301040" y="1622335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8843077" y="2606716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8E6FF">
                <a:alpha val="89803"/>
              </a:srgbClr>
            </a:solidFill>
            <a:ln cap="flat" cmpd="sng" w="15875">
              <a:solidFill>
                <a:srgbClr val="C8E6F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8964894" y="2606716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4" name="Google Shape;274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12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12"/>
          <p:cNvSpPr txBox="1"/>
          <p:nvPr>
            <p:ph type="title"/>
          </p:nvPr>
        </p:nvSpPr>
        <p:spPr>
          <a:xfrm>
            <a:off x="633999" y="4550229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onsolas"/>
              <a:buNone/>
            </a:pPr>
            <a:r>
              <a:rPr lang="en-US" sz="6000">
                <a:solidFill>
                  <a:srgbClr val="262626"/>
                </a:solidFill>
              </a:rPr>
              <a:t>main() example</a:t>
            </a:r>
            <a:endParaRPr/>
          </a:p>
        </p:txBody>
      </p:sp>
      <p:pic>
        <p:nvPicPr>
          <p:cNvPr id="277" name="Google Shape;27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3613" r="7760" t="0"/>
          <a:stretch/>
        </p:blipFill>
        <p:spPr>
          <a:xfrm>
            <a:off x="673218" y="746239"/>
            <a:ext cx="9280079" cy="3062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12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Compilation</a:t>
            </a:r>
            <a:endParaRPr/>
          </a:p>
        </p:txBody>
      </p:sp>
      <p:pic>
        <p:nvPicPr>
          <p:cNvPr id="286" name="Google Shape;28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525" y="2317681"/>
            <a:ext cx="9931910" cy="269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3" name="Google Shape;293;p1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Comment</a:t>
            </a:r>
            <a:endParaRPr/>
          </a:p>
        </p:txBody>
      </p:sp>
      <p:grpSp>
        <p:nvGrpSpPr>
          <p:cNvPr id="295" name="Google Shape;295;p14"/>
          <p:cNvGrpSpPr/>
          <p:nvPr/>
        </p:nvGrpSpPr>
        <p:grpSpPr>
          <a:xfrm>
            <a:off x="1097748" y="2098515"/>
            <a:ext cx="10056828" cy="3786080"/>
            <a:chOff x="785" y="0"/>
            <a:chExt cx="10056828" cy="3786080"/>
          </a:xfrm>
        </p:grpSpPr>
        <p:sp>
          <p:nvSpPr>
            <p:cNvPr id="296" name="Google Shape;296;p14"/>
            <p:cNvSpPr/>
            <p:nvPr/>
          </p:nvSpPr>
          <p:spPr>
            <a:xfrm>
              <a:off x="785" y="0"/>
              <a:ext cx="3182540" cy="3786080"/>
            </a:xfrm>
            <a:prstGeom prst="rect">
              <a:avLst/>
            </a:prstGeom>
            <a:solidFill>
              <a:schemeClr val="accent2"/>
            </a:solidFill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785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Single line comment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 // comment) 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85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785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437929" y="0"/>
              <a:ext cx="3182540" cy="3786080"/>
            </a:xfrm>
            <a:prstGeom prst="rect">
              <a:avLst/>
            </a:prstGeom>
            <a:solidFill>
              <a:srgbClr val="27C0FF"/>
            </a:solidFill>
            <a:ln cap="flat" cmpd="sng" w="15875">
              <a:solidFill>
                <a:srgbClr val="27C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 txBox="1"/>
            <p:nvPr/>
          </p:nvSpPr>
          <p:spPr>
            <a:xfrm>
              <a:off x="3437929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Multi-line comment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( /*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comment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*/ )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437929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 txBox="1"/>
            <p:nvPr/>
          </p:nvSpPr>
          <p:spPr>
            <a:xfrm>
              <a:off x="3437929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875073" y="0"/>
              <a:ext cx="3182540" cy="3786080"/>
            </a:xfrm>
            <a:prstGeom prst="rect">
              <a:avLst/>
            </a:prstGeom>
            <a:solidFill>
              <a:schemeClr val="accent4"/>
            </a:solidFill>
            <a:ln cap="flat" cmpd="sng" w="158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 txBox="1"/>
            <p:nvPr/>
          </p:nvSpPr>
          <p:spPr>
            <a:xfrm>
              <a:off x="6875073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Document comment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( /**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comment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i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*/ )</a:t>
              </a:r>
              <a:endParaRPr sz="2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875073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6875073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4" name="Google Shape;314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15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15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Package and imports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15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26" name="Google Shape;326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Package</a:t>
            </a:r>
            <a:endParaRPr/>
          </a:p>
        </p:txBody>
      </p:sp>
      <p:grpSp>
        <p:nvGrpSpPr>
          <p:cNvPr id="328" name="Google Shape;328;p16"/>
          <p:cNvGrpSpPr/>
          <p:nvPr/>
        </p:nvGrpSpPr>
        <p:grpSpPr>
          <a:xfrm>
            <a:off x="1096963" y="2117522"/>
            <a:ext cx="10058399" cy="3748064"/>
            <a:chOff x="0" y="19007"/>
            <a:chExt cx="10058399" cy="3748064"/>
          </a:xfrm>
        </p:grpSpPr>
        <p:sp>
          <p:nvSpPr>
            <p:cNvPr id="329" name="Google Shape;329;p16"/>
            <p:cNvSpPr/>
            <p:nvPr/>
          </p:nvSpPr>
          <p:spPr>
            <a:xfrm>
              <a:off x="0" y="19007"/>
              <a:ext cx="10058399" cy="119175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58177" y="77184"/>
              <a:ext cx="9942045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Package is a way to organize classes in java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0" y="1297162"/>
              <a:ext cx="10058399" cy="1191754"/>
            </a:xfrm>
            <a:prstGeom prst="roundRect">
              <a:avLst>
                <a:gd fmla="val 16667" name="adj"/>
              </a:avLst>
            </a:prstGeom>
            <a:solidFill>
              <a:srgbClr val="009DD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8177" y="1355339"/>
              <a:ext cx="9942045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Package encapsulates a group of sub classes, subpackages and interfaces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0" y="2575317"/>
              <a:ext cx="10058399" cy="1191754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58177" y="2633494"/>
              <a:ext cx="9942045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Package prevents naming conflicts 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Package </a:t>
            </a:r>
            <a:endParaRPr/>
          </a:p>
        </p:txBody>
      </p:sp>
      <p:pic>
        <p:nvPicPr>
          <p:cNvPr id="340" name="Google Shape;34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3" y="2190751"/>
            <a:ext cx="10058400" cy="2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47" name="Google Shape;347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Import </a:t>
            </a:r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>
            <a:off x="1096963" y="2115054"/>
            <a:ext cx="10058399" cy="3753000"/>
            <a:chOff x="0" y="16539"/>
            <a:chExt cx="10058399" cy="3753000"/>
          </a:xfrm>
        </p:grpSpPr>
        <p:sp>
          <p:nvSpPr>
            <p:cNvPr id="350" name="Google Shape;350;p18"/>
            <p:cNvSpPr/>
            <p:nvPr/>
          </p:nvSpPr>
          <p:spPr>
            <a:xfrm>
              <a:off x="0" y="16539"/>
              <a:ext cx="10058399" cy="119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 txBox="1"/>
            <p:nvPr/>
          </p:nvSpPr>
          <p:spPr>
            <a:xfrm>
              <a:off x="58257" y="74796"/>
              <a:ext cx="9941885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Import used to import a package , class or interface from another source 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0" y="1296339"/>
              <a:ext cx="10058399" cy="1193400"/>
            </a:xfrm>
            <a:prstGeom prst="roundRect">
              <a:avLst>
                <a:gd fmla="val 16667" name="adj"/>
              </a:avLst>
            </a:prstGeom>
            <a:solidFill>
              <a:srgbClr val="009DD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 txBox="1"/>
            <p:nvPr/>
          </p:nvSpPr>
          <p:spPr>
            <a:xfrm>
              <a:off x="58257" y="1354596"/>
              <a:ext cx="9941885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Import statement tells the compiler which a package to look in find a class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0" y="2576139"/>
              <a:ext cx="10058399" cy="1193400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 txBox="1"/>
            <p:nvPr/>
          </p:nvSpPr>
          <p:spPr>
            <a:xfrm>
              <a:off x="58257" y="2634396"/>
              <a:ext cx="9941885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To import a package use ( import ) statement  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2" name="Google Shape;362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19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1097280" y="1086678"/>
            <a:ext cx="10027920" cy="347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import java.util.Random; // import tells us where to find Random public class ImportExample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public static void main(String[] args)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Random r = new Random(); System.out.println(r.nextInt(10)); // print a number between 0 and 9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i="1" sz="18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19"/>
          <p:cNvSpPr txBox="1"/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onsolas"/>
              <a:buNone/>
            </a:pPr>
            <a:r>
              <a:rPr lang="en-US">
                <a:solidFill>
                  <a:srgbClr val="FFFFFF"/>
                </a:solidFill>
              </a:rPr>
              <a:t>Import 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7886699" y="0"/>
            <a:ext cx="4305301" cy="6315076"/>
          </a:xfrm>
          <a:prstGeom prst="rect">
            <a:avLst/>
          </a:prstGeom>
          <a:solidFill>
            <a:schemeClr val="accent2"/>
          </a:solidFill>
          <a:ln cap="flat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FD6FF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50454" y="336582"/>
            <a:ext cx="71247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6893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350454" y="890580"/>
            <a:ext cx="739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 we will cover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310383" y="1514235"/>
            <a:ext cx="4212022" cy="4116061"/>
            <a:chOff x="0" y="2982"/>
            <a:chExt cx="4212022" cy="4116061"/>
          </a:xfrm>
        </p:grpSpPr>
        <p:sp>
          <p:nvSpPr>
            <p:cNvPr id="117" name="Google Shape;117;p2"/>
            <p:cNvSpPr/>
            <p:nvPr/>
          </p:nvSpPr>
          <p:spPr>
            <a:xfrm>
              <a:off x="0" y="2982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0442" y="33424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Class structure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701472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30442" y="731914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Package and imports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0" y="1399962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0442" y="1430404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Objects 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2098453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0442" y="2128895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Datatypes 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2796943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0442" y="2827385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Variables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3495433"/>
              <a:ext cx="4212022" cy="62361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0442" y="3525875"/>
              <a:ext cx="4151138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Destroying objects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74" name="Google Shape;374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Imports example </a:t>
            </a:r>
            <a:endParaRPr/>
          </a:p>
        </p:txBody>
      </p:sp>
      <p:grpSp>
        <p:nvGrpSpPr>
          <p:cNvPr id="376" name="Google Shape;376;p20"/>
          <p:cNvGrpSpPr/>
          <p:nvPr/>
        </p:nvGrpSpPr>
        <p:grpSpPr>
          <a:xfrm>
            <a:off x="1096963" y="2099698"/>
            <a:ext cx="10058400" cy="3783713"/>
            <a:chOff x="0" y="1183"/>
            <a:chExt cx="10058400" cy="3783713"/>
          </a:xfrm>
        </p:grpSpPr>
        <p:sp>
          <p:nvSpPr>
            <p:cNvPr id="377" name="Google Shape;377;p20"/>
            <p:cNvSpPr/>
            <p:nvPr/>
          </p:nvSpPr>
          <p:spPr>
            <a:xfrm>
              <a:off x="2011680" y="1183"/>
              <a:ext cx="8046720" cy="1212728"/>
            </a:xfrm>
            <a:prstGeom prst="rect">
              <a:avLst/>
            </a:prstGeom>
            <a:solidFill>
              <a:srgbClr val="C9D3DD">
                <a:alpha val="89803"/>
              </a:srgbClr>
            </a:solidFill>
            <a:ln cap="flat" cmpd="sng" w="15875">
              <a:solidFill>
                <a:srgbClr val="C9D3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2011680" y="1183"/>
              <a:ext cx="804672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8025" lIns="156125" spcFirstLastPara="1" rIns="156125" wrap="square" tIns="308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import java.nio.file.Files; </a:t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0" y="1183"/>
              <a:ext cx="2011680" cy="1212728"/>
            </a:xfrm>
            <a:prstGeom prst="rect">
              <a:avLst/>
            </a:prstGeom>
            <a:solidFill>
              <a:schemeClr val="accent2"/>
            </a:solidFill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0" y="1183"/>
              <a:ext cx="201168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775" lIns="106450" spcFirstLastPara="1" rIns="106450" wrap="square" tIns="119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Import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2011680" y="1286675"/>
              <a:ext cx="8046720" cy="1212728"/>
            </a:xfrm>
            <a:prstGeom prst="rect">
              <a:avLst/>
            </a:prstGeom>
            <a:solidFill>
              <a:srgbClr val="CBE8FF">
                <a:alpha val="89803"/>
              </a:srgbClr>
            </a:solidFill>
            <a:ln cap="flat" cmpd="sng" w="15875">
              <a:solidFill>
                <a:srgbClr val="CBE8F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2011680" y="1286675"/>
              <a:ext cx="804672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8025" lIns="156125" spcFirstLastPara="1" rIns="156125" wrap="square" tIns="308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import java.nio.file.Paths;</a:t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1286675"/>
              <a:ext cx="2011680" cy="1212728"/>
            </a:xfrm>
            <a:prstGeom prst="rect">
              <a:avLst/>
            </a:prstGeom>
            <a:solidFill>
              <a:srgbClr val="27C0FF"/>
            </a:solidFill>
            <a:ln cap="flat" cmpd="sng" w="15875">
              <a:solidFill>
                <a:srgbClr val="27C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0" y="1286675"/>
              <a:ext cx="201168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775" lIns="106450" spcFirstLastPara="1" rIns="106450" wrap="square" tIns="119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Import</a:t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011680" y="2572168"/>
              <a:ext cx="8046720" cy="1212728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5875">
              <a:solidFill>
                <a:srgbClr val="FFE8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2011680" y="2572168"/>
              <a:ext cx="804672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8025" lIns="156125" spcFirstLastPara="1" rIns="156125" wrap="square" tIns="308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Import java.util.*;</a:t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0" y="2572168"/>
              <a:ext cx="2011680" cy="1212728"/>
            </a:xfrm>
            <a:prstGeom prst="rect">
              <a:avLst/>
            </a:prstGeom>
            <a:solidFill>
              <a:schemeClr val="accent4"/>
            </a:solidFill>
            <a:ln cap="flat" cmpd="sng" w="158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 txBox="1"/>
            <p:nvPr/>
          </p:nvSpPr>
          <p:spPr>
            <a:xfrm>
              <a:off x="0" y="2572168"/>
              <a:ext cx="2011680" cy="1212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775" lIns="106450" spcFirstLastPara="1" rIns="106450" wrap="square" tIns="119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Import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5" name="Google Shape;395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2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21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Objects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7" name="Google Shape;407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Object Creating </a:t>
            </a:r>
            <a:endParaRPr/>
          </a:p>
        </p:txBody>
      </p:sp>
      <p:grpSp>
        <p:nvGrpSpPr>
          <p:cNvPr id="409" name="Google Shape;409;p22"/>
          <p:cNvGrpSpPr/>
          <p:nvPr/>
        </p:nvGrpSpPr>
        <p:grpSpPr>
          <a:xfrm>
            <a:off x="1096963" y="2713752"/>
            <a:ext cx="10058399" cy="2555605"/>
            <a:chOff x="0" y="615237"/>
            <a:chExt cx="10058399" cy="2555605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615237"/>
              <a:ext cx="10058399" cy="113582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43586" y="870798"/>
              <a:ext cx="624703" cy="6247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311876" y="615237"/>
              <a:ext cx="8746523" cy="1135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1311876" y="615237"/>
              <a:ext cx="8746523" cy="1135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200" lIns="120200" spcFirstLastPara="1" rIns="120200" wrap="square" tIns="12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erdana"/>
                <a:buNone/>
              </a:pPr>
              <a:r>
                <a:rPr i="1" lang="en-US" sz="25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Our programs wouldn’t be able to do anything useful if we didn’t have the ability to create new objects</a:t>
              </a:r>
              <a:endParaRPr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0" y="2035018"/>
              <a:ext cx="10058399" cy="113582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43586" y="2290578"/>
              <a:ext cx="624703" cy="6247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311876" y="2035018"/>
              <a:ext cx="8746523" cy="1135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1311876" y="2035018"/>
              <a:ext cx="8746523" cy="1135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200" lIns="120200" spcFirstLastPara="1" rIns="120200" wrap="square" tIns="12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erdana"/>
                <a:buNone/>
              </a:pPr>
              <a:r>
                <a:rPr i="1" lang="en-US" sz="25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new keyword used to create an object ( new Object() )</a:t>
              </a:r>
              <a:endParaRPr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4" name="Google Shape;424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2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23"/>
          <p:cNvSpPr txBox="1"/>
          <p:nvPr>
            <p:ph type="title"/>
          </p:nvPr>
        </p:nvSpPr>
        <p:spPr>
          <a:xfrm>
            <a:off x="8177212" y="634946"/>
            <a:ext cx="3372529" cy="505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Consolas"/>
              <a:buNone/>
            </a:pPr>
            <a:r>
              <a:rPr lang="en-US" sz="4100"/>
              <a:t>Constructor </a:t>
            </a:r>
            <a:endParaRPr/>
          </a:p>
        </p:txBody>
      </p:sp>
      <p:cxnSp>
        <p:nvCxnSpPr>
          <p:cNvPr id="427" name="Google Shape;427;p23"/>
          <p:cNvCxnSpPr/>
          <p:nvPr/>
        </p:nvCxnSpPr>
        <p:spPr>
          <a:xfrm>
            <a:off x="7856978" y="1791298"/>
            <a:ext cx="0" cy="2743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30" name="Google Shape;430;p23"/>
          <p:cNvGrpSpPr/>
          <p:nvPr/>
        </p:nvGrpSpPr>
        <p:grpSpPr>
          <a:xfrm>
            <a:off x="633413" y="1226425"/>
            <a:ext cx="6910387" cy="3878099"/>
            <a:chOff x="0" y="586662"/>
            <a:chExt cx="6910387" cy="3878099"/>
          </a:xfrm>
        </p:grpSpPr>
        <p:sp>
          <p:nvSpPr>
            <p:cNvPr id="431" name="Google Shape;431;p23"/>
            <p:cNvSpPr/>
            <p:nvPr/>
          </p:nvSpPr>
          <p:spPr>
            <a:xfrm>
              <a:off x="0" y="586662"/>
              <a:ext cx="6910387" cy="123317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60199" y="646861"/>
              <a:ext cx="6789989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Verdana"/>
                <a:buNone/>
              </a:pPr>
              <a:r>
                <a:rPr i="1" lang="en-US" sz="3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is a special type of method that has the same name of class</a:t>
              </a:r>
              <a:endParaRPr sz="3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0" y="1909122"/>
              <a:ext cx="6910387" cy="1233179"/>
            </a:xfrm>
            <a:prstGeom prst="roundRect">
              <a:avLst>
                <a:gd fmla="val 16667" name="adj"/>
              </a:avLst>
            </a:prstGeom>
            <a:solidFill>
              <a:srgbClr val="009DD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60199" y="1969321"/>
              <a:ext cx="6789989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Verdana"/>
                <a:buNone/>
              </a:pPr>
              <a:r>
                <a:rPr i="1" lang="en-US" sz="3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does not have a return type </a:t>
              </a:r>
              <a:endParaRPr sz="3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0" y="3231582"/>
              <a:ext cx="6910387" cy="1233179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60199" y="3291781"/>
              <a:ext cx="6789989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Verdana"/>
                <a:buNone/>
              </a:pPr>
              <a:r>
                <a:rPr i="1" lang="en-US" sz="31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main purpose to initialize fields </a:t>
              </a:r>
              <a:endParaRPr sz="3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Constructor 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1106804" y="2192568"/>
            <a:ext cx="10048875" cy="36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Chicken {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int numEggs = 0;// initialize on line String name;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public Chicken() {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name = "Duke";// initialize in constructor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i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49" name="Google Shape;449;p2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2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25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 sz="3600">
                <a:solidFill>
                  <a:srgbClr val="FFFFFF"/>
                </a:solidFill>
              </a:rPr>
              <a:t>Instance initializer  </a:t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25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It is a block of code that is called when an object of a class created. It is used to initialize the instance variables of the class.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Instance initializer example  </a:t>
            </a:r>
            <a:endParaRPr/>
          </a:p>
        </p:txBody>
      </p:sp>
      <p:pic>
        <p:nvPicPr>
          <p:cNvPr descr="A screenshot of a computer code" id="460" name="Google Shape;46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971478"/>
            <a:ext cx="8543925" cy="33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7" name="Google Shape;467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2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27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Datatypes</a:t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27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79" name="Google Shape;479;p2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28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28"/>
          <p:cNvSpPr txBox="1"/>
          <p:nvPr>
            <p:ph type="title"/>
          </p:nvPr>
        </p:nvSpPr>
        <p:spPr>
          <a:xfrm>
            <a:off x="8177212" y="634946"/>
            <a:ext cx="3372529" cy="505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Data Types </a:t>
            </a:r>
            <a:endParaRPr/>
          </a:p>
        </p:txBody>
      </p:sp>
      <p:cxnSp>
        <p:nvCxnSpPr>
          <p:cNvPr id="482" name="Google Shape;482;p28"/>
          <p:cNvCxnSpPr/>
          <p:nvPr/>
        </p:nvCxnSpPr>
        <p:spPr>
          <a:xfrm>
            <a:off x="7856978" y="1791298"/>
            <a:ext cx="0" cy="2743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2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85" name="Google Shape;485;p28"/>
          <p:cNvGrpSpPr/>
          <p:nvPr/>
        </p:nvGrpSpPr>
        <p:grpSpPr>
          <a:xfrm>
            <a:off x="634256" y="2397842"/>
            <a:ext cx="6908700" cy="1535266"/>
            <a:chOff x="843" y="1758079"/>
            <a:chExt cx="6908700" cy="1535266"/>
          </a:xfrm>
        </p:grpSpPr>
        <p:sp>
          <p:nvSpPr>
            <p:cNvPr id="486" name="Google Shape;486;p28"/>
            <p:cNvSpPr/>
            <p:nvPr/>
          </p:nvSpPr>
          <p:spPr>
            <a:xfrm>
              <a:off x="843" y="1758079"/>
              <a:ext cx="3070533" cy="153526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 txBox="1"/>
            <p:nvPr/>
          </p:nvSpPr>
          <p:spPr>
            <a:xfrm>
              <a:off x="45809" y="1803045"/>
              <a:ext cx="2980601" cy="1445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83800" spcFirstLastPara="1" rIns="83800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Verdana"/>
                <a:buNone/>
              </a:pPr>
              <a:r>
                <a:rPr i="1" lang="en-US" sz="4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Primitive types </a:t>
              </a:r>
              <a:endParaRPr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839010" y="1758079"/>
              <a:ext cx="3070533" cy="1535266"/>
            </a:xfrm>
            <a:prstGeom prst="roundRect">
              <a:avLst>
                <a:gd fmla="val 10000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 txBox="1"/>
            <p:nvPr/>
          </p:nvSpPr>
          <p:spPr>
            <a:xfrm>
              <a:off x="3883976" y="1803045"/>
              <a:ext cx="2980601" cy="1445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83800" spcFirstLastPara="1" rIns="83800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Verdana"/>
                <a:buNone/>
              </a:pPr>
              <a:r>
                <a:rPr i="1" lang="en-US" sz="4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Reference types </a:t>
              </a:r>
              <a:endParaRPr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Data types </a:t>
            </a:r>
            <a:endParaRPr/>
          </a:p>
        </p:txBody>
      </p:sp>
      <p:pic>
        <p:nvPicPr>
          <p:cNvPr descr="A diagram of a data type&#10;&#10;Description automatically generated" id="495" name="Google Shape;49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297" y="1846263"/>
            <a:ext cx="7368600" cy="40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3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Class Structure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3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02" name="Google Shape;502;p3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3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5" name="Google Shape;505;p30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 sz="3600">
                <a:solidFill>
                  <a:srgbClr val="FFFFFF"/>
                </a:solidFill>
              </a:rPr>
              <a:t>Primitive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Types 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Primitive types are build in data types which is introduced by language and they are eight types.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Primitive types </a:t>
            </a:r>
            <a:endParaRPr/>
          </a:p>
        </p:txBody>
      </p:sp>
      <p:pic>
        <p:nvPicPr>
          <p:cNvPr descr="A white paper with black text&#10;&#10;Description automatically generated" id="513" name="Google Shape;51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46263"/>
            <a:ext cx="10241280" cy="410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20" name="Google Shape;520;p3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3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3" name="Google Shape;523;p32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 sz="3600">
                <a:solidFill>
                  <a:srgbClr val="FFFFFF"/>
                </a:solidFill>
              </a:rPr>
              <a:t>Reference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Types </a:t>
            </a: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Reference  types refer to object by storing the memory address where object is located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32" name="Google Shape;532;p3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3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33"/>
          <p:cNvSpPr txBox="1"/>
          <p:nvPr>
            <p:ph type="title"/>
          </p:nvPr>
        </p:nvSpPr>
        <p:spPr>
          <a:xfrm>
            <a:off x="8177212" y="634946"/>
            <a:ext cx="3372529" cy="505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Reference types </a:t>
            </a:r>
            <a:endParaRPr/>
          </a:p>
        </p:txBody>
      </p:sp>
      <p:cxnSp>
        <p:nvCxnSpPr>
          <p:cNvPr id="535" name="Google Shape;535;p33"/>
          <p:cNvCxnSpPr/>
          <p:nvPr/>
        </p:nvCxnSpPr>
        <p:spPr>
          <a:xfrm>
            <a:off x="7856978" y="1791298"/>
            <a:ext cx="0" cy="2743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3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8" name="Google Shape;538;p33"/>
          <p:cNvGrpSpPr/>
          <p:nvPr/>
        </p:nvGrpSpPr>
        <p:grpSpPr>
          <a:xfrm>
            <a:off x="633413" y="639763"/>
            <a:ext cx="6910386" cy="5051424"/>
            <a:chOff x="0" y="0"/>
            <a:chExt cx="6910386" cy="5051424"/>
          </a:xfrm>
        </p:grpSpPr>
        <p:sp>
          <p:nvSpPr>
            <p:cNvPr id="539" name="Google Shape;539;p33"/>
            <p:cNvSpPr/>
            <p:nvPr/>
          </p:nvSpPr>
          <p:spPr>
            <a:xfrm>
              <a:off x="0" y="0"/>
              <a:ext cx="5873828" cy="227314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 txBox="1"/>
            <p:nvPr/>
          </p:nvSpPr>
          <p:spPr>
            <a:xfrm>
              <a:off x="66578" y="66578"/>
              <a:ext cx="3524360" cy="2139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Reference can be assigned to another object of the same type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036558" y="2778283"/>
              <a:ext cx="5873828" cy="2273141"/>
            </a:xfrm>
            <a:prstGeom prst="roundRect">
              <a:avLst>
                <a:gd fmla="val 10000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 txBox="1"/>
            <p:nvPr/>
          </p:nvSpPr>
          <p:spPr>
            <a:xfrm>
              <a:off x="1103136" y="2844861"/>
              <a:ext cx="3226573" cy="2139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Verdana"/>
                <a:buNone/>
              </a:pPr>
              <a:r>
                <a:rPr i="1" lang="en-US" sz="27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Reference can be assigned to a new object using new keyword </a:t>
              </a:r>
              <a:endParaRPr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396287" y="1786941"/>
              <a:ext cx="1477541" cy="147754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D3DD">
                <a:alpha val="89803"/>
              </a:srgbClr>
            </a:solidFill>
            <a:ln cap="flat" cmpd="sng" w="15875">
              <a:solidFill>
                <a:srgbClr val="C9D3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 txBox="1"/>
            <p:nvPr/>
          </p:nvSpPr>
          <p:spPr>
            <a:xfrm>
              <a:off x="4728734" y="1786941"/>
              <a:ext cx="812647" cy="111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Verdana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34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3" name="Google Shape;553;p34"/>
          <p:cNvSpPr txBox="1"/>
          <p:nvPr>
            <p:ph type="title"/>
          </p:nvPr>
        </p:nvSpPr>
        <p:spPr>
          <a:xfrm>
            <a:off x="633999" y="4550229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onsolas"/>
              <a:buNone/>
            </a:pPr>
            <a:r>
              <a:rPr lang="en-US" sz="6000">
                <a:solidFill>
                  <a:srgbClr val="262626"/>
                </a:solidFill>
              </a:rPr>
              <a:t>Reference Types </a:t>
            </a:r>
            <a:endParaRPr/>
          </a:p>
        </p:txBody>
      </p:sp>
      <p:pic>
        <p:nvPicPr>
          <p:cNvPr descr="A diagram of a stack&#10;&#10;Description automatically generated" id="554" name="Google Shape;55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56" y="640080"/>
            <a:ext cx="8277315" cy="41386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Google Shape;555;p34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3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6E6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5" name="Google Shape;565;p35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6" name="Google Shape;566;p35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9" name="Google Shape;569;p35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76" name="Google Shape;576;p3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3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9" name="Google Shape;579;p36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 sz="3600">
                <a:solidFill>
                  <a:srgbClr val="FFFFFF"/>
                </a:solidFill>
              </a:rPr>
              <a:t>Variables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It is a small piece of memory data. </a:t>
            </a: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When you declare a variable, you need to state the variable type along with giving it a name</a:t>
            </a:r>
            <a:endParaRPr i="1" sz="18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88" name="Google Shape;588;p3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Variables declaration </a:t>
            </a:r>
            <a:endParaRPr/>
          </a:p>
        </p:txBody>
      </p:sp>
      <p:grpSp>
        <p:nvGrpSpPr>
          <p:cNvPr id="590" name="Google Shape;590;p37"/>
          <p:cNvGrpSpPr/>
          <p:nvPr/>
        </p:nvGrpSpPr>
        <p:grpSpPr>
          <a:xfrm>
            <a:off x="1096963" y="2098515"/>
            <a:ext cx="10058399" cy="3786080"/>
            <a:chOff x="0" y="0"/>
            <a:chExt cx="10058399" cy="3786080"/>
          </a:xfrm>
        </p:grpSpPr>
        <p:sp>
          <p:nvSpPr>
            <p:cNvPr id="591" name="Google Shape;591;p37"/>
            <p:cNvSpPr/>
            <p:nvPr/>
          </p:nvSpPr>
          <p:spPr>
            <a:xfrm>
              <a:off x="0" y="0"/>
              <a:ext cx="8549640" cy="1703736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 txBox="1"/>
            <p:nvPr/>
          </p:nvSpPr>
          <p:spPr>
            <a:xfrm>
              <a:off x="49901" y="49901"/>
              <a:ext cx="6788695" cy="1603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Verdana"/>
                <a:buNone/>
              </a:pPr>
              <a:r>
                <a:rPr lang="en-US" sz="25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To declare a variable you need to specify a data type and name of variable </a:t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508759" y="2082344"/>
              <a:ext cx="8549640" cy="1703736"/>
            </a:xfrm>
            <a:prstGeom prst="roundRect">
              <a:avLst>
                <a:gd fmla="val 10000" name="adj"/>
              </a:avLst>
            </a:prstGeom>
            <a:solidFill>
              <a:srgbClr val="27C0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 txBox="1"/>
            <p:nvPr/>
          </p:nvSpPr>
          <p:spPr>
            <a:xfrm>
              <a:off x="1558660" y="2132245"/>
              <a:ext cx="5833649" cy="1603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Verdana"/>
                <a:buNone/>
              </a:pPr>
              <a:r>
                <a:rPr lang="en-US" sz="25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Ex :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Verdan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String name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Verdan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 value = 10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Verdan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 value = 1_000_000</a:t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7442211" y="1339325"/>
              <a:ext cx="1107428" cy="110742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D3DD">
                <a:alpha val="89803"/>
              </a:srgbClr>
            </a:solidFill>
            <a:ln cap="flat" cmpd="sng" w="15875">
              <a:solidFill>
                <a:srgbClr val="C9D3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 txBox="1"/>
            <p:nvPr/>
          </p:nvSpPr>
          <p:spPr>
            <a:xfrm>
              <a:off x="7691382" y="1339325"/>
              <a:ext cx="609086" cy="833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Verdana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03" name="Google Shape;603;p3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Naming Conventions </a:t>
            </a: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1096963" y="2475144"/>
            <a:ext cx="10058399" cy="3032821"/>
            <a:chOff x="0" y="376629"/>
            <a:chExt cx="10058399" cy="3032821"/>
          </a:xfrm>
        </p:grpSpPr>
        <p:sp>
          <p:nvSpPr>
            <p:cNvPr id="606" name="Google Shape;606;p38"/>
            <p:cNvSpPr/>
            <p:nvPr/>
          </p:nvSpPr>
          <p:spPr>
            <a:xfrm>
              <a:off x="0" y="376629"/>
              <a:ext cx="10058399" cy="69556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 txBox="1"/>
            <p:nvPr/>
          </p:nvSpPr>
          <p:spPr>
            <a:xfrm>
              <a:off x="33955" y="410584"/>
              <a:ext cx="9990489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Verdana"/>
                <a:buNone/>
              </a:pPr>
              <a:r>
                <a:rPr lang="en-US" sz="2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name must begin with a letter or symbol $ or _</a:t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0" y="1155714"/>
              <a:ext cx="10058399" cy="695565"/>
            </a:xfrm>
            <a:prstGeom prst="roundRect">
              <a:avLst>
                <a:gd fmla="val 16667" name="adj"/>
              </a:avLst>
            </a:prstGeom>
            <a:solidFill>
              <a:srgbClr val="008C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 txBox="1"/>
            <p:nvPr/>
          </p:nvSpPr>
          <p:spPr>
            <a:xfrm>
              <a:off x="33955" y="1189669"/>
              <a:ext cx="9990489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Verdana"/>
                <a:buNone/>
              </a:pPr>
              <a:r>
                <a:rPr lang="en-US" sz="2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Subsequent characters may also be numbers </a:t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0" y="1934800"/>
              <a:ext cx="10058399" cy="695565"/>
            </a:xfrm>
            <a:prstGeom prst="roundRect">
              <a:avLst>
                <a:gd fmla="val 16667" name="adj"/>
              </a:avLst>
            </a:prstGeom>
            <a:solidFill>
              <a:srgbClr val="00AEF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 txBox="1"/>
            <p:nvPr/>
          </p:nvSpPr>
          <p:spPr>
            <a:xfrm>
              <a:off x="33955" y="1968755"/>
              <a:ext cx="9990489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Verdana"/>
                <a:buNone/>
              </a:pPr>
              <a:r>
                <a:rPr lang="en-US" sz="2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Reserved key word is not allowed </a:t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0" y="2713885"/>
              <a:ext cx="10058399" cy="695565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 txBox="1"/>
            <p:nvPr/>
          </p:nvSpPr>
          <p:spPr>
            <a:xfrm>
              <a:off x="33955" y="2747840"/>
              <a:ext cx="9990489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Verdana"/>
                <a:buNone/>
              </a:pPr>
              <a:r>
                <a:rPr lang="en-US" sz="2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Starting with number is not allowed  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20" name="Google Shape;620;p3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Example </a:t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1096963" y="2098515"/>
            <a:ext cx="10058400" cy="3786079"/>
            <a:chOff x="0" y="0"/>
            <a:chExt cx="10058400" cy="3786079"/>
          </a:xfrm>
        </p:grpSpPr>
        <p:sp>
          <p:nvSpPr>
            <p:cNvPr id="623" name="Google Shape;623;p39"/>
            <p:cNvSpPr/>
            <p:nvPr/>
          </p:nvSpPr>
          <p:spPr>
            <a:xfrm>
              <a:off x="0" y="0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 txBox="1"/>
            <p:nvPr/>
          </p:nvSpPr>
          <p:spPr>
            <a:xfrm>
              <a:off x="24396" y="24396"/>
              <a:ext cx="7077531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Verdana"/>
                <a:buNone/>
              </a:pPr>
              <a:r>
                <a:rPr lang="en-US" sz="3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okidentifier </a:t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73912" y="984380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008C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 txBox="1"/>
            <p:nvPr/>
          </p:nvSpPr>
          <p:spPr>
            <a:xfrm>
              <a:off x="698308" y="1008776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Verdana"/>
                <a:buNone/>
              </a:pPr>
              <a:r>
                <a:rPr lang="en-US" sz="3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$OK2Identifier </a:t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37767" y="1968761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00AEF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 txBox="1"/>
            <p:nvPr/>
          </p:nvSpPr>
          <p:spPr>
            <a:xfrm>
              <a:off x="1362163" y="1993157"/>
              <a:ext cx="6792664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Verdana"/>
                <a:buNone/>
              </a:pPr>
              <a:r>
                <a:rPr lang="en-US" sz="3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_alsoOK1d3ntifi3r </a:t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011680" y="2953142"/>
              <a:ext cx="8046720" cy="832937"/>
            </a:xfrm>
            <a:prstGeom prst="roundRect">
              <a:avLst>
                <a:gd fmla="val 10000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 txBox="1"/>
            <p:nvPr/>
          </p:nvSpPr>
          <p:spPr>
            <a:xfrm>
              <a:off x="2036076" y="2977538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Verdana"/>
                <a:buNone/>
              </a:pPr>
              <a:r>
                <a:rPr lang="en-US" sz="3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__SStillOkbutKnotsonice$</a:t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7505310" y="637954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D3DD">
                <a:alpha val="89803"/>
              </a:srgbClr>
            </a:solidFill>
            <a:ln cap="flat" cmpd="sng" w="15875">
              <a:solidFill>
                <a:srgbClr val="C9D3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 txBox="1"/>
            <p:nvPr/>
          </p:nvSpPr>
          <p:spPr>
            <a:xfrm>
              <a:off x="7627127" y="637954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8179223" y="1622335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5DBF1">
                <a:alpha val="89803"/>
              </a:srgbClr>
            </a:solidFill>
            <a:ln cap="flat" cmpd="sng" w="15875">
              <a:solidFill>
                <a:srgbClr val="C5DBF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 txBox="1"/>
            <p:nvPr/>
          </p:nvSpPr>
          <p:spPr>
            <a:xfrm>
              <a:off x="8301040" y="1622335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8843077" y="2606716"/>
              <a:ext cx="541409" cy="54140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8E6FF">
                <a:alpha val="89803"/>
              </a:srgbClr>
            </a:solidFill>
            <a:ln cap="flat" cmpd="sng" w="15875">
              <a:solidFill>
                <a:srgbClr val="C8E6F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 txBox="1"/>
            <p:nvPr/>
          </p:nvSpPr>
          <p:spPr>
            <a:xfrm>
              <a:off x="8964894" y="2606716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7" name="Google Shape;147;p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4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b="1" lang="en-US" sz="3600">
                <a:solidFill>
                  <a:srgbClr val="FFFFFF"/>
                </a:solidFill>
              </a:rPr>
              <a:t>Class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 class in Java is a basic building block of object-oriented programming. It can be defined as a template that describes the data and behavior associated with the instances of that class</a:t>
            </a:r>
            <a:endParaRPr i="1" sz="18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4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2" name="Google Shape;642;p40"/>
          <p:cNvSpPr/>
          <p:nvPr/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Google Shape;646;p40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 sz="3600">
                <a:solidFill>
                  <a:srgbClr val="FFFFFF"/>
                </a:solidFill>
              </a:rPr>
              <a:t>Variables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Types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47" name="Google Shape;647;p4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8" name="Google Shape;648;p40"/>
          <p:cNvGrpSpPr/>
          <p:nvPr/>
        </p:nvGrpSpPr>
        <p:grpSpPr>
          <a:xfrm>
            <a:off x="4741863" y="2440879"/>
            <a:ext cx="6797675" cy="2047680"/>
            <a:chOff x="0" y="1801116"/>
            <a:chExt cx="6797675" cy="2047680"/>
          </a:xfrm>
        </p:grpSpPr>
        <p:sp>
          <p:nvSpPr>
            <p:cNvPr id="649" name="Google Shape;649;p40"/>
            <p:cNvSpPr/>
            <p:nvPr/>
          </p:nvSpPr>
          <p:spPr>
            <a:xfrm>
              <a:off x="0" y="2155356"/>
              <a:ext cx="679767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39883" y="1801116"/>
              <a:ext cx="4758372" cy="7084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 txBox="1"/>
            <p:nvPr/>
          </p:nvSpPr>
          <p:spPr>
            <a:xfrm>
              <a:off x="374468" y="1835701"/>
              <a:ext cx="4689202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Verdana"/>
                <a:buNone/>
              </a:pPr>
              <a:r>
                <a:rPr i="1" lang="en-US" sz="2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Local variables</a:t>
              </a:r>
              <a:endPara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0" y="3243996"/>
              <a:ext cx="6797675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7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39883" y="2889756"/>
              <a:ext cx="4758372" cy="708480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 txBox="1"/>
            <p:nvPr/>
          </p:nvSpPr>
          <p:spPr>
            <a:xfrm>
              <a:off x="374468" y="2924341"/>
              <a:ext cx="4689202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Verdana"/>
                <a:buNone/>
              </a:pPr>
              <a:r>
                <a:rPr lang="en-US" sz="2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Instance and class variables 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0" name="Google Shape;660;p41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61" name="Google Shape;661;p4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Local variables </a:t>
            </a:r>
            <a:endParaRPr/>
          </a:p>
        </p:txBody>
      </p:sp>
      <p:grpSp>
        <p:nvGrpSpPr>
          <p:cNvPr id="663" name="Google Shape;663;p41"/>
          <p:cNvGrpSpPr/>
          <p:nvPr/>
        </p:nvGrpSpPr>
        <p:grpSpPr>
          <a:xfrm>
            <a:off x="1096963" y="2162034"/>
            <a:ext cx="10058399" cy="3659041"/>
            <a:chOff x="0" y="63519"/>
            <a:chExt cx="10058399" cy="3659041"/>
          </a:xfrm>
        </p:grpSpPr>
        <p:sp>
          <p:nvSpPr>
            <p:cNvPr id="664" name="Google Shape;664;p41"/>
            <p:cNvSpPr/>
            <p:nvPr/>
          </p:nvSpPr>
          <p:spPr>
            <a:xfrm>
              <a:off x="0" y="476799"/>
              <a:ext cx="10058399" cy="705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502920" y="63519"/>
              <a:ext cx="7040880" cy="8265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 txBox="1"/>
            <p:nvPr/>
          </p:nvSpPr>
          <p:spPr>
            <a:xfrm>
              <a:off x="543269" y="103868"/>
              <a:ext cx="6960182" cy="74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Variables defined inside methods </a:t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0" y="1746880"/>
              <a:ext cx="10058399" cy="705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009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502920" y="1333599"/>
              <a:ext cx="7040880" cy="826560"/>
            </a:xfrm>
            <a:prstGeom prst="roundRect">
              <a:avLst>
                <a:gd fmla="val 16667" name="adj"/>
              </a:avLst>
            </a:prstGeom>
            <a:solidFill>
              <a:srgbClr val="009DD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 txBox="1"/>
            <p:nvPr/>
          </p:nvSpPr>
          <p:spPr>
            <a:xfrm>
              <a:off x="543269" y="1373948"/>
              <a:ext cx="6960182" cy="74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Must be initialized before using </a:t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0" y="3016960"/>
              <a:ext cx="10058399" cy="705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7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502920" y="2603680"/>
              <a:ext cx="7040880" cy="826560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 txBox="1"/>
            <p:nvPr/>
          </p:nvSpPr>
          <p:spPr>
            <a:xfrm>
              <a:off x="543269" y="2644029"/>
              <a:ext cx="6960182" cy="74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Verdana"/>
                <a:buNone/>
              </a:pPr>
              <a:r>
                <a:rPr lang="en-US" sz="2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Do not have default values 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Data types </a:t>
            </a:r>
            <a:endParaRPr/>
          </a:p>
        </p:txBody>
      </p:sp>
      <p:pic>
        <p:nvPicPr>
          <p:cNvPr id="678" name="Google Shape;67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297" y="1846263"/>
            <a:ext cx="736862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5" name="Google Shape;685;p4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4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7" name="Google Shape;687;p43"/>
          <p:cNvSpPr txBox="1"/>
          <p:nvPr>
            <p:ph type="title"/>
          </p:nvPr>
        </p:nvSpPr>
        <p:spPr>
          <a:xfrm>
            <a:off x="633999" y="4550229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onsolas"/>
              <a:buNone/>
            </a:pPr>
            <a:r>
              <a:rPr lang="en-US" sz="6000">
                <a:solidFill>
                  <a:srgbClr val="262626"/>
                </a:solidFill>
              </a:rPr>
              <a:t>Example </a:t>
            </a:r>
            <a:endParaRPr/>
          </a:p>
        </p:txBody>
      </p:sp>
      <p:pic>
        <p:nvPicPr>
          <p:cNvPr id="688" name="Google Shape;688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149" l="0" r="-1" t="0"/>
          <a:stretch/>
        </p:blipFill>
        <p:spPr>
          <a:xfrm>
            <a:off x="681618" y="950324"/>
            <a:ext cx="10594536" cy="3496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43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4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7" name="Google Shape;697;p44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98" name="Google Shape;698;p4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Instance and Class variables  </a:t>
            </a:r>
            <a:endParaRPr/>
          </a:p>
        </p:txBody>
      </p:sp>
      <p:grpSp>
        <p:nvGrpSpPr>
          <p:cNvPr id="700" name="Google Shape;700;p44"/>
          <p:cNvGrpSpPr/>
          <p:nvPr/>
        </p:nvGrpSpPr>
        <p:grpSpPr>
          <a:xfrm>
            <a:off x="1097748" y="2098515"/>
            <a:ext cx="10056828" cy="3786080"/>
            <a:chOff x="785" y="0"/>
            <a:chExt cx="10056828" cy="3786080"/>
          </a:xfrm>
        </p:grpSpPr>
        <p:sp>
          <p:nvSpPr>
            <p:cNvPr id="701" name="Google Shape;701;p44"/>
            <p:cNvSpPr/>
            <p:nvPr/>
          </p:nvSpPr>
          <p:spPr>
            <a:xfrm>
              <a:off x="785" y="0"/>
              <a:ext cx="3182540" cy="3786080"/>
            </a:xfrm>
            <a:prstGeom prst="rect">
              <a:avLst/>
            </a:prstGeom>
            <a:solidFill>
              <a:schemeClr val="accent2"/>
            </a:solidFill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 txBox="1"/>
            <p:nvPr/>
          </p:nvSpPr>
          <p:spPr>
            <a:xfrm>
              <a:off x="785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Instance variables called fields </a:t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785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 txBox="1"/>
            <p:nvPr/>
          </p:nvSpPr>
          <p:spPr>
            <a:xfrm>
              <a:off x="785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3437929" y="0"/>
              <a:ext cx="3182540" cy="3786080"/>
            </a:xfrm>
            <a:prstGeom prst="rect">
              <a:avLst/>
            </a:prstGeom>
            <a:solidFill>
              <a:srgbClr val="27C0FF"/>
            </a:solidFill>
            <a:ln cap="flat" cmpd="sng" w="15875">
              <a:solidFill>
                <a:srgbClr val="27C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 txBox="1"/>
            <p:nvPr/>
          </p:nvSpPr>
          <p:spPr>
            <a:xfrm>
              <a:off x="3437929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Variables with a static keyword called class variables </a:t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3437929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 txBox="1"/>
            <p:nvPr/>
          </p:nvSpPr>
          <p:spPr>
            <a:xfrm>
              <a:off x="3437929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6875073" y="0"/>
              <a:ext cx="3182540" cy="3786080"/>
            </a:xfrm>
            <a:prstGeom prst="rect">
              <a:avLst/>
            </a:prstGeom>
            <a:solidFill>
              <a:schemeClr val="accent4"/>
            </a:solidFill>
            <a:ln cap="flat" cmpd="sng" w="158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 txBox="1"/>
            <p:nvPr/>
          </p:nvSpPr>
          <p:spPr>
            <a:xfrm>
              <a:off x="6875073" y="1514431"/>
              <a:ext cx="3182540" cy="2271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14350" spcFirstLastPara="1" rIns="314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Verdana"/>
                <a:buNone/>
              </a:pPr>
              <a:r>
                <a:rPr lang="en-US" sz="2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Instance and class variables do not have default values </a:t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6875073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 txBox="1"/>
            <p:nvPr/>
          </p:nvSpPr>
          <p:spPr>
            <a:xfrm>
              <a:off x="6875073" y="0"/>
              <a:ext cx="3182540" cy="151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14350" spcFirstLastPara="1" rIns="3143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Verdana"/>
                <a:buNone/>
              </a:pPr>
              <a:r>
                <a:rPr lang="en-US" sz="6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Default values of variables </a:t>
            </a:r>
            <a:endParaRPr/>
          </a:p>
        </p:txBody>
      </p:sp>
      <p:pic>
        <p:nvPicPr>
          <p:cNvPr id="718" name="Google Shape;71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38350"/>
            <a:ext cx="10401037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4" name="Google Shape;724;p46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25" name="Google Shape;725;p4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Variables Scope</a:t>
            </a:r>
            <a:endParaRPr/>
          </a:p>
        </p:txBody>
      </p:sp>
      <p:grpSp>
        <p:nvGrpSpPr>
          <p:cNvPr id="727" name="Google Shape;727;p46"/>
          <p:cNvGrpSpPr/>
          <p:nvPr/>
        </p:nvGrpSpPr>
        <p:grpSpPr>
          <a:xfrm>
            <a:off x="1096963" y="2098977"/>
            <a:ext cx="10058399" cy="3785155"/>
            <a:chOff x="0" y="462"/>
            <a:chExt cx="10058399" cy="3785155"/>
          </a:xfrm>
        </p:grpSpPr>
        <p:sp>
          <p:nvSpPr>
            <p:cNvPr id="728" name="Google Shape;728;p46"/>
            <p:cNvSpPr/>
            <p:nvPr/>
          </p:nvSpPr>
          <p:spPr>
            <a:xfrm>
              <a:off x="0" y="462"/>
              <a:ext cx="10058399" cy="1081473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327145" y="243793"/>
              <a:ext cx="594810" cy="5948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1249101" y="462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 txBox="1"/>
            <p:nvPr/>
          </p:nvSpPr>
          <p:spPr>
            <a:xfrm>
              <a:off x="1249101" y="462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450" lIns="114450" spcFirstLastPara="1" rIns="114450" wrap="square" tIns="11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erdana"/>
                <a:buNone/>
              </a:pPr>
              <a:r>
                <a:rPr lang="en-US" sz="25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Local variables in scope from declaration to the end of object </a:t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0" y="1352303"/>
              <a:ext cx="10058399" cy="1081473"/>
            </a:xfrm>
            <a:prstGeom prst="roundRect">
              <a:avLst>
                <a:gd fmla="val 10000" name="adj"/>
              </a:avLst>
            </a:prstGeom>
            <a:solidFill>
              <a:srgbClr val="27C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327145" y="1595634"/>
              <a:ext cx="594810" cy="5948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1249101" y="1352303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 txBox="1"/>
            <p:nvPr/>
          </p:nvSpPr>
          <p:spPr>
            <a:xfrm>
              <a:off x="1249101" y="1352303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450" lIns="114450" spcFirstLastPara="1" rIns="114450" wrap="square" tIns="11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erdana"/>
                <a:buNone/>
              </a:pPr>
              <a:r>
                <a:rPr lang="en-US" sz="25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Instance  variables in scope from declaration to the until object garbage collected </a:t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0" y="2704144"/>
              <a:ext cx="10058399" cy="1081473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327145" y="2947476"/>
              <a:ext cx="594810" cy="5948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1249101" y="2704144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 txBox="1"/>
            <p:nvPr/>
          </p:nvSpPr>
          <p:spPr>
            <a:xfrm>
              <a:off x="1249101" y="2704144"/>
              <a:ext cx="8809298" cy="1081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450" lIns="114450" spcFirstLastPara="1" rIns="114450" wrap="square" tIns="11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erdana"/>
                <a:buNone/>
              </a:pPr>
              <a:r>
                <a:rPr lang="en-US" sz="25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Class variables in scope from declaration to the end of the program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5" name="Google Shape;745;p4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46" name="Google Shape;746;p4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7" name="Google Shape;747;p4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8" name="Google Shape;748;p47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</a:pPr>
            <a:r>
              <a:rPr lang="en-US"/>
              <a:t>Object Destroying </a:t>
            </a:r>
            <a:endParaRPr/>
          </a:p>
        </p:txBody>
      </p:sp>
      <p:sp>
        <p:nvSpPr>
          <p:cNvPr id="749" name="Google Shape;749;p47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0" name="Google Shape;750;p47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1" name="Google Shape;751;p47"/>
          <p:cNvSpPr txBox="1"/>
          <p:nvPr>
            <p:ph idx="1" type="body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7" name="Google Shape;757;p4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58" name="Google Shape;758;p4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48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0" name="Google Shape;760;p48"/>
          <p:cNvSpPr txBox="1"/>
          <p:nvPr>
            <p:ph type="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Destroying object </a:t>
            </a:r>
            <a:endParaRPr/>
          </a:p>
        </p:txBody>
      </p:sp>
      <p:pic>
        <p:nvPicPr>
          <p:cNvPr descr="Processor" id="761" name="Google Shape;7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1296626"/>
            <a:ext cx="4001315" cy="400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2" name="Google Shape;762;p48"/>
          <p:cNvCxnSpPr/>
          <p:nvPr/>
        </p:nvCxnSpPr>
        <p:spPr>
          <a:xfrm>
            <a:off x="4974770" y="2086188"/>
            <a:ext cx="6089768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3" name="Google Shape;763;p48"/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Java automatically takes cares of deleting object data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Java provides a garbage collector to automatically look for objects that aren’t needed anymore</a:t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1" name="Google Shape;771;p4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72" name="Google Shape;772;p4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p49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4" name="Google Shape;774;p49"/>
          <p:cNvSpPr txBox="1"/>
          <p:nvPr>
            <p:ph type="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Garbage Collection </a:t>
            </a:r>
            <a:endParaRPr/>
          </a:p>
        </p:txBody>
      </p:sp>
      <p:pic>
        <p:nvPicPr>
          <p:cNvPr descr="Garbage" id="775" name="Google Shape;7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1296626"/>
            <a:ext cx="4001315" cy="400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49"/>
          <p:cNvCxnSpPr/>
          <p:nvPr/>
        </p:nvCxnSpPr>
        <p:spPr>
          <a:xfrm>
            <a:off x="4974770" y="2086188"/>
            <a:ext cx="6089768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7" name="Google Shape;777;p49"/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Garbage collection refers to the process of automatically freeing memory on the heap by deleting objects that are no longer reachable in your program.</a:t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9" name="Google Shape;779;p4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b="1" lang="en-US" sz="3600">
                <a:solidFill>
                  <a:srgbClr val="FFFFFF"/>
                </a:solidFill>
              </a:rPr>
              <a:t>Object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An object in Java is an instance of a class that has its own state and behavior. An object can store data in its fields and perform actions using its methods</a:t>
            </a:r>
            <a:endParaRPr i="1" sz="18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5" name="Google Shape;785;p5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86" name="Google Shape;786;p5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5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9" name="Google Shape;789;p50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</a:pPr>
            <a:r>
              <a:rPr lang="en-US" sz="4000"/>
              <a:t>When object</a:t>
            </a:r>
            <a:br>
              <a:rPr lang="en-US" sz="4000"/>
            </a:br>
            <a:r>
              <a:rPr lang="en-US" sz="4000"/>
              <a:t>becomes unreachable</a:t>
            </a:r>
            <a:endParaRPr/>
          </a:p>
        </p:txBody>
      </p:sp>
      <p:cxnSp>
        <p:nvCxnSpPr>
          <p:cNvPr id="790" name="Google Shape;790;p50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50"/>
          <p:cNvSpPr txBox="1"/>
          <p:nvPr/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The object no longer has any references pointing to it.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All references to the object have gone out of scope. 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7" name="Google Shape;797;p5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98" name="Google Shape;798;p5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5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0" name="Google Shape;800;p5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1" name="Google Shape;801;p51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nsolas"/>
              <a:buNone/>
            </a:pPr>
            <a:r>
              <a:rPr lang="en-US" sz="4400"/>
              <a:t>Reference </a:t>
            </a:r>
            <a:endParaRPr/>
          </a:p>
        </p:txBody>
      </p:sp>
      <p:cxnSp>
        <p:nvCxnSpPr>
          <p:cNvPr id="802" name="Google Shape;802;p51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51"/>
          <p:cNvSpPr txBox="1"/>
          <p:nvPr/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Reference is variable that has a name and can be used to access the content of object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All References are the same size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Reference can be assigned to another reference, passed to a method, or returned from a method</a:t>
            </a:r>
            <a:r>
              <a:rPr i="1"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9" name="Google Shape;809;p5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10" name="Google Shape;810;p5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2" name="Google Shape;812;p5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3" name="Google Shape;813;p52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nsolas"/>
              <a:buNone/>
            </a:pPr>
            <a:r>
              <a:rPr lang="en-US" sz="4400"/>
              <a:t>Object</a:t>
            </a:r>
            <a:endParaRPr/>
          </a:p>
        </p:txBody>
      </p:sp>
      <p:cxnSp>
        <p:nvCxnSpPr>
          <p:cNvPr id="814" name="Google Shape;814;p52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52"/>
          <p:cNvSpPr txBox="1"/>
          <p:nvPr/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Objects sits on heap and does not have a name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Objects come in all different shapes and sizes and consume varying amounts of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An object cannot be assigned to another object nor can be passed to method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Data types </a:t>
            </a:r>
            <a:endParaRPr/>
          </a:p>
        </p:txBody>
      </p:sp>
      <p:pic>
        <p:nvPicPr>
          <p:cNvPr id="821" name="Google Shape;821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297" y="1846263"/>
            <a:ext cx="736862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lang="en-US"/>
              <a:t>When object become eligible to gc?</a:t>
            </a:r>
            <a:endParaRPr/>
          </a:p>
        </p:txBody>
      </p:sp>
      <p:pic>
        <p:nvPicPr>
          <p:cNvPr descr="A white screen with black text&#10;&#10;Description automatically generated" id="827" name="Google Shape;827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014" y="2018369"/>
            <a:ext cx="6789683" cy="349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5"/>
          <p:cNvSpPr txBox="1"/>
          <p:nvPr>
            <p:ph type="title"/>
          </p:nvPr>
        </p:nvSpPr>
        <p:spPr>
          <a:xfrm>
            <a:off x="1152364" y="548640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/>
              <a:t>One = new Object(“a”);</a:t>
            </a:r>
            <a:br>
              <a:rPr lang="en-US"/>
            </a:br>
            <a:r>
              <a:rPr lang="en-US"/>
              <a:t>two = new Object(“b”);</a:t>
            </a:r>
            <a:endParaRPr/>
          </a:p>
        </p:txBody>
      </p:sp>
      <p:pic>
        <p:nvPicPr>
          <p:cNvPr id="833" name="Google Shape;833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24" r="3423" t="0"/>
          <a:stretch/>
        </p:blipFill>
        <p:spPr>
          <a:xfrm>
            <a:off x="15" y="0"/>
            <a:ext cx="12191985" cy="4915076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pic>
      <p:sp>
        <p:nvSpPr>
          <p:cNvPr id="834" name="Google Shape;834;p55"/>
          <p:cNvSpPr txBox="1"/>
          <p:nvPr>
            <p:ph idx="1" type="body"/>
          </p:nvPr>
        </p:nvSpPr>
        <p:spPr>
          <a:xfrm>
            <a:off x="13539730" y="5897880"/>
            <a:ext cx="4765676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6"/>
          <p:cNvSpPr txBox="1"/>
          <p:nvPr>
            <p:ph type="title"/>
          </p:nvPr>
        </p:nvSpPr>
        <p:spPr>
          <a:xfrm>
            <a:off x="935355" y="5193793"/>
            <a:ext cx="10113645" cy="14264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nsolas"/>
              <a:buNone/>
            </a:pPr>
            <a:r>
              <a:rPr lang="en-US"/>
              <a:t>one = two;</a:t>
            </a:r>
            <a:br>
              <a:rPr lang="en-US"/>
            </a:br>
            <a:r>
              <a:rPr lang="en-US"/>
              <a:t>String three = one;</a:t>
            </a:r>
            <a:br>
              <a:rPr lang="en-US"/>
            </a:br>
            <a:r>
              <a:rPr lang="en-US"/>
              <a:t>one = null;</a:t>
            </a:r>
            <a:endParaRPr/>
          </a:p>
        </p:txBody>
      </p:sp>
      <p:pic>
        <p:nvPicPr>
          <p:cNvPr id="840" name="Google Shape;840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94" l="0" r="0" t="3995"/>
          <a:stretch/>
        </p:blipFill>
        <p:spPr>
          <a:xfrm>
            <a:off x="15" y="0"/>
            <a:ext cx="12191985" cy="4915076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pic>
      <p:sp>
        <p:nvSpPr>
          <p:cNvPr id="841" name="Google Shape;841;p56"/>
          <p:cNvSpPr txBox="1"/>
          <p:nvPr>
            <p:ph idx="1" type="body"/>
          </p:nvPr>
        </p:nvSpPr>
        <p:spPr>
          <a:xfrm flipH="1">
            <a:off x="12669397" y="5907025"/>
            <a:ext cx="760162" cy="284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7" name="Google Shape;847;p5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48" name="Google Shape;848;p5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9" name="Google Shape;849;p5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0" name="Google Shape;850;p57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1" name="Google Shape;851;p57"/>
          <p:cNvSpPr txBox="1"/>
          <p:nvPr>
            <p:ph type="title"/>
          </p:nvPr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onsolas"/>
              <a:buNone/>
            </a:pPr>
            <a:r>
              <a:rPr lang="en-US" sz="4400"/>
              <a:t>finalize</a:t>
            </a:r>
            <a:endParaRPr/>
          </a:p>
        </p:txBody>
      </p:sp>
      <p:cxnSp>
        <p:nvCxnSpPr>
          <p:cNvPr id="852" name="Google Shape;852;p57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3" name="Google Shape;853;p57"/>
          <p:cNvGrpSpPr/>
          <p:nvPr/>
        </p:nvGrpSpPr>
        <p:grpSpPr>
          <a:xfrm>
            <a:off x="6097604" y="1303705"/>
            <a:ext cx="4209651" cy="4258454"/>
            <a:chOff x="962722" y="340198"/>
            <a:chExt cx="4209651" cy="4258454"/>
          </a:xfrm>
        </p:grpSpPr>
        <p:sp>
          <p:nvSpPr>
            <p:cNvPr id="854" name="Google Shape;854;p57"/>
            <p:cNvSpPr/>
            <p:nvPr/>
          </p:nvSpPr>
          <p:spPr>
            <a:xfrm>
              <a:off x="1494977" y="340198"/>
              <a:ext cx="870962" cy="870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962722" y="1507491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7"/>
            <p:cNvSpPr txBox="1"/>
            <p:nvPr/>
          </p:nvSpPr>
          <p:spPr>
            <a:xfrm>
              <a:off x="962722" y="1507491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None/>
              </a:pPr>
              <a:r>
                <a:rPr lang="en-US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method that gets called if the garbage collector tries to collect the object</a:t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3769157" y="340198"/>
              <a:ext cx="870962" cy="8709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3236902" y="1507491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 txBox="1"/>
            <p:nvPr/>
          </p:nvSpPr>
          <p:spPr>
            <a:xfrm>
              <a:off x="3236902" y="1507491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None/>
              </a:pPr>
              <a:r>
                <a:rPr lang="en-US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If the garbage collector doesn’t run, the method doesn’t get called</a:t>
              </a: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2632067" y="2711359"/>
              <a:ext cx="870962" cy="8709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2099812" y="3878652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 txBox="1"/>
            <p:nvPr/>
          </p:nvSpPr>
          <p:spPr>
            <a:xfrm>
              <a:off x="2099812" y="3878652"/>
              <a:ext cx="1935471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Verdana"/>
                <a:buNone/>
              </a:pPr>
              <a:r>
                <a:rPr lang="en-US" sz="11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finalize() call could run zero or one time</a:t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8" name="Google Shape;868;p5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69" name="Google Shape;869;p5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5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1" name="Google Shape;871;p58"/>
          <p:cNvSpPr txBox="1"/>
          <p:nvPr/>
        </p:nvSpPr>
        <p:spPr>
          <a:xfrm>
            <a:off x="5220928" y="965200"/>
            <a:ext cx="599900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Thank</a:t>
            </a:r>
            <a:r>
              <a:rPr lang="en-US" sz="8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8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en-US" sz="8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3" name="Google Shape;873;p58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1" name="Google Shape;171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endParaRPr/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097280" y="4844374"/>
            <a:ext cx="10058400" cy="1188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b="1" lang="en-US"/>
              <a:t>Class members</a:t>
            </a:r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2181000" y="763613"/>
            <a:ext cx="7830000" cy="3600000"/>
            <a:chOff x="1144681" y="82677"/>
            <a:chExt cx="7830000" cy="3600000"/>
          </a:xfrm>
        </p:grpSpPr>
        <p:sp>
          <p:nvSpPr>
            <p:cNvPr id="175" name="Google Shape;175;p6"/>
            <p:cNvSpPr/>
            <p:nvPr/>
          </p:nvSpPr>
          <p:spPr>
            <a:xfrm>
              <a:off x="1846681" y="82677"/>
              <a:ext cx="2196000" cy="219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314681" y="550677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144681" y="2962677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1144681" y="2962677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Verdana"/>
                <a:buNone/>
              </a:pPr>
              <a:r>
                <a:rPr i="1" lang="en-US" sz="4400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FIELDS </a:t>
              </a:r>
              <a:endParaRPr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076681" y="82677"/>
              <a:ext cx="2196000" cy="2196000"/>
            </a:xfrm>
            <a:prstGeom prst="ellipse">
              <a:avLst/>
            </a:prstGeom>
            <a:solidFill>
              <a:srgbClr val="27C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544681" y="550677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374681" y="2962677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5374681" y="2962677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Verdana"/>
                <a:buNone/>
              </a:pPr>
              <a:r>
                <a:rPr i="1" lang="en-US" sz="4400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METHODS</a:t>
              </a:r>
              <a:endParaRPr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1097280" y="4844374"/>
            <a:ext cx="10058400" cy="1188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b="1" lang="en-US"/>
              <a:t>Fields</a:t>
            </a:r>
            <a:endParaRPr/>
          </a:p>
        </p:txBody>
      </p:sp>
      <p:grpSp>
        <p:nvGrpSpPr>
          <p:cNvPr id="192" name="Google Shape;192;p7"/>
          <p:cNvGrpSpPr/>
          <p:nvPr/>
        </p:nvGrpSpPr>
        <p:grpSpPr>
          <a:xfrm>
            <a:off x="1036319" y="687113"/>
            <a:ext cx="10119362" cy="3753000"/>
            <a:chOff x="0" y="6177"/>
            <a:chExt cx="10119362" cy="3753000"/>
          </a:xfrm>
        </p:grpSpPr>
        <p:sp>
          <p:nvSpPr>
            <p:cNvPr id="193" name="Google Shape;193;p7"/>
            <p:cNvSpPr/>
            <p:nvPr/>
          </p:nvSpPr>
          <p:spPr>
            <a:xfrm>
              <a:off x="0" y="6177"/>
              <a:ext cx="10119362" cy="119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58257" y="64434"/>
              <a:ext cx="10002848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Fields is variables that belong to the class and can store data or perform actions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0" y="1285977"/>
              <a:ext cx="10119362" cy="1193400"/>
            </a:xfrm>
            <a:prstGeom prst="roundRect">
              <a:avLst>
                <a:gd fmla="val 16667" name="adj"/>
              </a:avLst>
            </a:prstGeom>
            <a:solidFill>
              <a:srgbClr val="009DD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58257" y="1344234"/>
              <a:ext cx="10002848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cares about state of object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0" y="2565777"/>
              <a:ext cx="10119362" cy="1193400"/>
            </a:xfrm>
            <a:prstGeom prst="roundRect">
              <a:avLst>
                <a:gd fmla="val 16667" name="adj"/>
              </a:avLst>
            </a:prstGeom>
            <a:solidFill>
              <a:srgbClr val="27BF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58257" y="2624034"/>
              <a:ext cx="10002848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Verdana"/>
                <a:buNone/>
              </a:pPr>
              <a:r>
                <a:rPr i="1" lang="en-US" sz="3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 is also called attributes  </a:t>
              </a:r>
              <a:endParaRPr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5" name="Google Shape;205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8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endParaRPr/>
          </a:p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1097280" y="4844374"/>
            <a:ext cx="10058400" cy="1188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</a:pPr>
            <a:r>
              <a:rPr b="1" lang="en-US"/>
              <a:t>Methods</a:t>
            </a:r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>
            <a:off x="1036319" y="684953"/>
            <a:ext cx="10119362" cy="3757319"/>
            <a:chOff x="0" y="4017"/>
            <a:chExt cx="10119362" cy="3757319"/>
          </a:xfrm>
        </p:grpSpPr>
        <p:sp>
          <p:nvSpPr>
            <p:cNvPr id="209" name="Google Shape;209;p8"/>
            <p:cNvSpPr/>
            <p:nvPr/>
          </p:nvSpPr>
          <p:spPr>
            <a:xfrm>
              <a:off x="0" y="4017"/>
              <a:ext cx="10119362" cy="1818179"/>
            </a:xfrm>
            <a:prstGeom prst="roundRect">
              <a:avLst>
                <a:gd fmla="val 16667" name="adj"/>
              </a:avLst>
            </a:prstGeom>
            <a:solidFill>
              <a:srgbClr val="27C0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88756" y="92773"/>
              <a:ext cx="9941850" cy="1640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Verdana"/>
                <a:buNone/>
              </a:pPr>
              <a:r>
                <a:rPr i="1" lang="en-US" sz="4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Functions that are associated with class to perform actions in object</a:t>
              </a:r>
              <a:endParaRPr sz="4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0" y="1943157"/>
              <a:ext cx="10119362" cy="1818179"/>
            </a:xfrm>
            <a:prstGeom prst="roundRect">
              <a:avLst>
                <a:gd fmla="val 16667" name="adj"/>
              </a:avLst>
            </a:prstGeom>
            <a:solidFill>
              <a:srgbClr val="27C0F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88756" y="2031913"/>
              <a:ext cx="9941850" cy="1640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Verdana"/>
                <a:buNone/>
              </a:pPr>
              <a:r>
                <a:rPr i="1" lang="en-US" sz="4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It is also called behaviors</a:t>
              </a:r>
              <a:endParaRPr sz="4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9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9"/>
          <p:cNvSpPr txBox="1"/>
          <p:nvPr>
            <p:ph type="title"/>
          </p:nvPr>
        </p:nvSpPr>
        <p:spPr>
          <a:xfrm>
            <a:off x="633999" y="4550229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onsolas"/>
              <a:buNone/>
            </a:pPr>
            <a:r>
              <a:rPr lang="en-US" sz="6000">
                <a:solidFill>
                  <a:srgbClr val="262626"/>
                </a:solidFill>
              </a:rPr>
              <a:t>Class example</a:t>
            </a:r>
            <a:endParaRPr/>
          </a:p>
        </p:txBody>
      </p:sp>
      <p:pic>
        <p:nvPicPr>
          <p:cNvPr descr="A white background with black text&#10;&#10;Description automatically generated" id="222" name="Google Shape;22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57" y="1268078"/>
            <a:ext cx="10916463" cy="2974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9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BC37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749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FFFFFF"/>
      </a:lt2>
      <a:accent1>
        <a:srgbClr val="FFD503"/>
      </a:accent1>
      <a:accent2>
        <a:srgbClr val="006C98"/>
      </a:accent2>
      <a:accent3>
        <a:srgbClr val="28C0FF"/>
      </a:accent3>
      <a:accent4>
        <a:srgbClr val="FFC000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2023-08-09T13:05:56Z</dcterms:created>
  <dc:creator>Jalal Assaly</dc:creator>
</cp:coreProperties>
</file>