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0" roundtripDataSignature="AMtx7mgDO9MAM6gGrr6Ng/3IyZSdtfi+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customschemas.google.com/relationships/presentationmetadata" Target="meta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5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5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6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6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6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6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2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83" name="Google Shape;83;p6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5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5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image" Target="../media/image7.png"/><Relationship Id="rId5" Type="http://schemas.openxmlformats.org/officeDocument/2006/relationships/slide" Target="/ppt/slides/slide17.xml"/><Relationship Id="rId6" Type="http://schemas.openxmlformats.org/officeDocument/2006/relationships/image" Target="../media/image1.png"/><Relationship Id="rId7" Type="http://schemas.openxmlformats.org/officeDocument/2006/relationships/slide" Target="/ppt/slides/slide38.xml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Chapter 3</a:t>
            </a:r>
            <a:br>
              <a:rPr lang="en-US"/>
            </a:br>
            <a:r>
              <a:rPr lang="en-US"/>
              <a:t>Core Java APIs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PRESENTED BY JALAL ASSALY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 Methods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1097280" y="1845734"/>
            <a:ext cx="1058749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The String class has many useful built-in methods. Here are a few: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ts val="1600"/>
              <a:buChar char="◦"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 length():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returns the number of characters in the String.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600"/>
              <a:buChar char="◦"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char charAt(int index):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returns the character at the queried index in a String.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600"/>
              <a:buChar char="◦"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 indexOf(char c):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returns the index of the queried character’s first occurrence in a String.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600"/>
              <a:buChar char="◦"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 substring(int b, int e):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returns a String slice from within a larger String variable.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600"/>
              <a:buChar char="◦"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boolean equals(String str):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checks if the characters in two String objects are identical.</a:t>
            </a:r>
            <a:endParaRPr/>
          </a:p>
          <a:p>
            <a:pPr indent="-812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685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85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/>
              <a:t>Sample Program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4800599" y="731520"/>
            <a:ext cx="6996364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String alpha = “”;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for(char current = ‘a’; current &lt;= ‘z’; current++) {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	alpha += current; </a:t>
            </a: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alpha = alpha + current</a:t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System.out.println(alpha);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Heap</a:t>
            </a:r>
            <a:endParaRPr/>
          </a:p>
        </p:txBody>
      </p:sp>
      <p:sp>
        <p:nvSpPr>
          <p:cNvPr id="179" name="Google Shape;179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Notice any </a:t>
            </a:r>
            <a:r>
              <a:rPr lang="en-US" sz="1600">
                <a:solidFill>
                  <a:schemeClr val="accent1"/>
                </a:solidFill>
              </a:rPr>
              <a:t>problem</a:t>
            </a:r>
            <a:r>
              <a:rPr lang="en-US" sz="1600"/>
              <a:t> 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Memory Consumption is </a:t>
            </a:r>
            <a:r>
              <a:rPr b="1" lang="en-US" sz="1600">
                <a:solidFill>
                  <a:srgbClr val="FF3300"/>
                </a:solidFill>
              </a:rPr>
              <a:t>huge</a:t>
            </a:r>
            <a:r>
              <a:rPr lang="en-US" sz="1600"/>
              <a:t> 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>
            <a:off x="4902868" y="3031958"/>
            <a:ext cx="6551195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1"/>
          <p:cNvSpPr/>
          <p:nvPr/>
        </p:nvSpPr>
        <p:spPr>
          <a:xfrm>
            <a:off x="6096000" y="3360420"/>
            <a:ext cx="1473869" cy="3080084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B59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562222" y="3548258"/>
            <a:ext cx="613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6490033" y="3896149"/>
            <a:ext cx="685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“ab”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6431378" y="4287858"/>
            <a:ext cx="853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“abc”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362948" y="4720734"/>
            <a:ext cx="939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“abcd”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6305798" y="5177114"/>
            <a:ext cx="1090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“abcde”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6251655" y="5596870"/>
            <a:ext cx="1222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“abcdef”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6632154" y="5873241"/>
            <a:ext cx="402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cxnSp>
        <p:nvCxnSpPr>
          <p:cNvPr id="189" name="Google Shape;189;p11"/>
          <p:cNvCxnSpPr/>
          <p:nvPr/>
        </p:nvCxnSpPr>
        <p:spPr>
          <a:xfrm rot="10800000">
            <a:off x="7830804" y="3732924"/>
            <a:ext cx="1806491" cy="882718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1"/>
          <p:cNvCxnSpPr/>
          <p:nvPr/>
        </p:nvCxnSpPr>
        <p:spPr>
          <a:xfrm rot="10800000">
            <a:off x="7814510" y="4080815"/>
            <a:ext cx="1870911" cy="534827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1"/>
          <p:cNvCxnSpPr/>
          <p:nvPr/>
        </p:nvCxnSpPr>
        <p:spPr>
          <a:xfrm rot="10800000">
            <a:off x="7829048" y="4529138"/>
            <a:ext cx="1808247" cy="86504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1"/>
          <p:cNvCxnSpPr/>
          <p:nvPr/>
        </p:nvCxnSpPr>
        <p:spPr>
          <a:xfrm flipH="1">
            <a:off x="7836817" y="4615642"/>
            <a:ext cx="1800478" cy="28482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1"/>
          <p:cNvCxnSpPr/>
          <p:nvPr/>
        </p:nvCxnSpPr>
        <p:spPr>
          <a:xfrm flipH="1">
            <a:off x="7854867" y="4615642"/>
            <a:ext cx="1806491" cy="821122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1"/>
          <p:cNvCxnSpPr/>
          <p:nvPr/>
        </p:nvCxnSpPr>
        <p:spPr>
          <a:xfrm flipH="1">
            <a:off x="7854867" y="4615642"/>
            <a:ext cx="1804735" cy="1189419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1"/>
          <p:cNvSpPr txBox="1"/>
          <p:nvPr/>
        </p:nvSpPr>
        <p:spPr>
          <a:xfrm>
            <a:off x="9730041" y="4153977"/>
            <a:ext cx="1537534" cy="128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eligible for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garbage collection !!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8146130" y="5919407"/>
            <a:ext cx="3588670" cy="86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total of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27 objects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instantiated. Only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one is kept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StringBuilder API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-US"/>
              <a:t> is a </a:t>
            </a:r>
            <a:r>
              <a:rPr lang="en-US">
                <a:solidFill>
                  <a:srgbClr val="FF0000"/>
                </a:solidFill>
              </a:rPr>
              <a:t>mutable</a:t>
            </a:r>
            <a:r>
              <a:rPr lang="en-US"/>
              <a:t> object that constructs/builds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 value.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StringBuilder alpha = new StringBuilder();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for(char current = ‘a’; current &lt;= ‘z’; current++) {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alpha.append(current);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System.out.println(alpha);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The same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-US"/>
              <a:t> object is reused without the need to create intermediate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-US"/>
              <a:t> each time.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StringBuilder Methods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5727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/>
              <a:t>Category 1</a:t>
            </a:r>
            <a:endParaRPr/>
          </a:p>
          <a:p>
            <a:pPr indent="-105727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Methods returning a primitive or an object:</a:t>
            </a:r>
            <a:endParaRPr/>
          </a:p>
          <a:p>
            <a:pPr indent="-182879" lvl="1" marL="38404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charAt():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/>
              <a:t>returns a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endParaRPr/>
          </a:p>
          <a:p>
            <a:pPr indent="-1828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>
                <a:solidFill>
                  <a:srgbClr val="006893"/>
                </a:solidFill>
              </a:rPr>
              <a:t>indexOf():</a:t>
            </a:r>
            <a:r>
              <a:rPr lang="en-US"/>
              <a:t> returns an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/>
          </a:p>
          <a:p>
            <a:pPr indent="-1828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length():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/>
              <a:t>returns an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/>
          </a:p>
          <a:p>
            <a:pPr indent="-1828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substring(): </a:t>
            </a:r>
            <a:r>
              <a:rPr lang="en-US"/>
              <a:t>returns a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/>
          </a:p>
          <a:p>
            <a:pPr indent="-182879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toString():</a:t>
            </a:r>
            <a:r>
              <a:rPr lang="en-US">
                <a:solidFill>
                  <a:srgbClr val="006893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returns a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6156961" y="1845734"/>
            <a:ext cx="5297101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5727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Category 2</a:t>
            </a:r>
            <a:endParaRPr/>
          </a:p>
          <a:p>
            <a:pPr indent="-105727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Methods performing an operation and returning a reference to the current StringBuilder:</a:t>
            </a:r>
            <a:endParaRPr/>
          </a:p>
          <a:p>
            <a:pPr indent="-182879" lvl="1" marL="38404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append():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adds a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to the builder.</a:t>
            </a:r>
            <a:endParaRPr b="0" i="0" sz="1800" u="none" cap="none" strike="noStrike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879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insert():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inserts a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at a given index.</a:t>
            </a:r>
            <a:endParaRPr b="0" i="0" sz="1800" u="none" cap="none" strike="noStrike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879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delete():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deletes subpart of the builder.</a:t>
            </a:r>
            <a:endParaRPr b="0" i="0" sz="1800" u="none" cap="none" strike="noStrike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879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reverse():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reverses the order of the builder.</a:t>
            </a:r>
            <a:endParaRPr b="0" i="0" sz="1800" u="none" cap="none" strike="noStrike">
              <a:solidFill>
                <a:srgbClr val="00689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Understanding Equality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1097279" y="1845734"/>
            <a:ext cx="104169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 we understood that using “==” with objects and primitives works </a:t>
            </a:r>
            <a:r>
              <a:rPr lang="en-US">
                <a:solidFill>
                  <a:srgbClr val="006893"/>
                </a:solidFill>
              </a:rPr>
              <a:t>differently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Let’s see how to use “==” with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StringBuilders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3521643" y="3652878"/>
            <a:ext cx="4713974" cy="22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 one =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StringBuilder();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 two =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StringBuilder();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 three = one.append(“a”);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System.out.println(one==two);  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System.out.println(one==three);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8410820" y="5521104"/>
            <a:ext cx="3578647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Point to the same object in memory</a:t>
            </a:r>
            <a:endParaRPr/>
          </a:p>
        </p:txBody>
      </p:sp>
      <p:cxnSp>
        <p:nvCxnSpPr>
          <p:cNvPr id="220" name="Google Shape;220;p14"/>
          <p:cNvCxnSpPr/>
          <p:nvPr/>
        </p:nvCxnSpPr>
        <p:spPr>
          <a:xfrm rot="10800000">
            <a:off x="8110975" y="5747260"/>
            <a:ext cx="249283" cy="4456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14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Understanding Equality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1097279" y="1845734"/>
            <a:ext cx="1041694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 we understood that using “==” with objects and primitives works </a:t>
            </a:r>
            <a:r>
              <a:rPr lang="en-US">
                <a:solidFill>
                  <a:srgbClr val="006893"/>
                </a:solidFill>
              </a:rPr>
              <a:t>differently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Let’s see how to use “==” with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228" name="Google Shape;228;p15"/>
          <p:cNvSpPr txBox="1"/>
          <p:nvPr/>
        </p:nvSpPr>
        <p:spPr>
          <a:xfrm>
            <a:off x="1097279" y="3697621"/>
            <a:ext cx="4768116" cy="15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x = “Hello World”;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y = “Hello World”;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System.out.println(x==y); 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1097278" y="5473376"/>
            <a:ext cx="5074921" cy="70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Because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literals are stored in the String Pool.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JVM only stores one literal in memory.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6557210" y="3697621"/>
            <a:ext cx="4957009" cy="15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x = “Hello World”;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z = “ Hello World”.trim();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System.out.println(x==z); 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557210" y="5473376"/>
            <a:ext cx="5459932" cy="70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Because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z is computed at runtime.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Since it is not the same at compile,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 new String object is created.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15"/>
          <p:cNvCxnSpPr/>
          <p:nvPr/>
        </p:nvCxnSpPr>
        <p:spPr>
          <a:xfrm>
            <a:off x="6174203" y="3850104"/>
            <a:ext cx="0" cy="2267954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5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4018435" y="4857309"/>
            <a:ext cx="2192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(why ?)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9494307" y="4865191"/>
            <a:ext cx="2192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false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(why ?)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Understanding Equality</a:t>
            </a:r>
            <a:endParaRPr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1097279" y="1845734"/>
            <a:ext cx="10416941" cy="419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You should </a:t>
            </a:r>
            <a:r>
              <a:rPr lang="en-US">
                <a:solidFill>
                  <a:srgbClr val="FF0000"/>
                </a:solidFill>
              </a:rPr>
              <a:t>never use “==” when comparing String</a:t>
            </a:r>
            <a:r>
              <a:rPr lang="en-US"/>
              <a:t> objects !!</a:t>
            </a:r>
            <a:endParaRPr/>
          </a:p>
          <a:p>
            <a:pPr indent="-98425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Instead, use </a:t>
            </a:r>
            <a:r>
              <a:rPr lang="en-US">
                <a:solidFill>
                  <a:srgbClr val="006893"/>
                </a:solidFill>
              </a:rPr>
              <a:t>.equals() </a:t>
            </a:r>
            <a:r>
              <a:rPr lang="en-US"/>
              <a:t>method to compare the logical values.</a:t>
            </a:r>
            <a:endParaRPr/>
          </a:p>
          <a:p>
            <a:pPr indent="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</a:rPr>
              <a:t>Note that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-US">
                <a:solidFill>
                  <a:schemeClr val="dk1"/>
                </a:solidFill>
              </a:rPr>
              <a:t> does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have a .</a:t>
            </a:r>
            <a:r>
              <a:rPr lang="en-US">
                <a:solidFill>
                  <a:srgbClr val="006893"/>
                </a:solidFill>
              </a:rPr>
              <a:t>equals() </a:t>
            </a:r>
            <a:r>
              <a:rPr lang="en-US">
                <a:solidFill>
                  <a:schemeClr val="dk1"/>
                </a:solidFill>
              </a:rPr>
              <a:t>implementation. </a:t>
            </a:r>
            <a:endParaRPr/>
          </a:p>
          <a:p>
            <a:pPr indent="-98425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</a:rPr>
              <a:t>To compare the content of two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StringBuilders</a:t>
            </a:r>
            <a:r>
              <a:rPr lang="en-US">
                <a:solidFill>
                  <a:schemeClr val="dk1"/>
                </a:solidFill>
              </a:rPr>
              <a:t>, we need to use </a:t>
            </a:r>
            <a:r>
              <a:rPr lang="en-US">
                <a:solidFill>
                  <a:srgbClr val="006893"/>
                </a:solidFill>
              </a:rPr>
              <a:t>.toString()</a:t>
            </a:r>
            <a:r>
              <a:rPr lang="en-US">
                <a:solidFill>
                  <a:schemeClr val="dk1"/>
                </a:solidFill>
              </a:rPr>
              <a:t> and then the </a:t>
            </a:r>
            <a:r>
              <a:rPr lang="en-US">
                <a:solidFill>
                  <a:srgbClr val="006893"/>
                </a:solidFill>
              </a:rPr>
              <a:t>.equals()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3714577" y="3429000"/>
            <a:ext cx="4762846" cy="15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x = “Hello World”;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z = “ Hello World”.trim();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System.out.println(x.equals(z));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Array &amp; ArrayList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An </a:t>
            </a:r>
            <a:r>
              <a:rPr lang="en-US">
                <a:solidFill>
                  <a:srgbClr val="006893"/>
                </a:solidFill>
              </a:rPr>
              <a:t>array</a:t>
            </a:r>
            <a:r>
              <a:rPr lang="en-US"/>
              <a:t> is a an </a:t>
            </a:r>
            <a:r>
              <a:rPr lang="en-US">
                <a:solidFill>
                  <a:srgbClr val="FF0000"/>
                </a:solidFill>
              </a:rPr>
              <a:t>area of memory </a:t>
            </a:r>
            <a:r>
              <a:rPr lang="en-US"/>
              <a:t>on the heap with space for a designated number of elements.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-US"/>
              <a:t> use the array structure.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Arrays can store </a:t>
            </a:r>
            <a:r>
              <a:rPr lang="en-US">
                <a:solidFill>
                  <a:srgbClr val="006893"/>
                </a:solidFill>
              </a:rPr>
              <a:t>any Java type </a:t>
            </a:r>
            <a:r>
              <a:rPr lang="en-US"/>
              <a:t>!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55" name="Google Shape;255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2731344"/>
            <a:ext cx="4937125" cy="225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 of Primitives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The most common way to create an array looks like this: </a:t>
            </a:r>
            <a:endParaRPr sz="1800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int[] numbers1 = new int[3];</a:t>
            </a:r>
            <a:endParaRPr sz="1600"/>
          </a:p>
          <a:p>
            <a:pPr indent="0" lvl="0" marL="9144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i="1" lang="en-US" sz="1600"/>
              <a:t>“An array of integers reserved three spaces in the memory”.</a:t>
            </a:r>
            <a:endParaRPr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</a:rPr>
              <a:t>The default value of the primitive type is stored initially. For integers, it’s 0.</a:t>
            </a:r>
            <a:endParaRPr/>
          </a:p>
        </p:txBody>
      </p:sp>
      <p:pic>
        <p:nvPicPr>
          <p:cNvPr id="262" name="Google Shape;26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2687505"/>
            <a:ext cx="4937125" cy="234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What is an API ?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API stands for </a:t>
            </a:r>
            <a:r>
              <a:rPr lang="en-US">
                <a:solidFill>
                  <a:srgbClr val="006893"/>
                </a:solidFill>
              </a:rPr>
              <a:t>Application Programming Interface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</a:t>
            </a:r>
            <a:r>
              <a:rPr lang="en-US">
                <a:solidFill>
                  <a:srgbClr val="006893"/>
                </a:solidFill>
              </a:rPr>
              <a:t>collection of classes or interfaces</a:t>
            </a:r>
            <a:r>
              <a:rPr lang="en-US"/>
              <a:t> to a service or functionality within the JDK.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 of Primitives</a:t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1097280" y="1845734"/>
            <a:ext cx="4701941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Other ways of making an array are:</a:t>
            </a:r>
            <a:endParaRPr sz="1800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68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int[] numbers2 = new int[] {42, 55, 99};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int[] numbers2 = {42, 55, 99};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600" lvl="0" marL="9144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600"/>
              <a:buChar char=" "/>
            </a:pPr>
            <a:r>
              <a:rPr i="1" lang="en-US" sz="1600"/>
              <a:t>“An array of integers reserved three spaces in the memory that contain 42, 55 and 99”.</a:t>
            </a:r>
            <a:endParaRPr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</a:rPr>
              <a:t>Remember: an array is an object, so numbers2 is a reference to it.</a:t>
            </a:r>
            <a:endParaRPr/>
          </a:p>
        </p:txBody>
      </p:sp>
      <p:pic>
        <p:nvPicPr>
          <p:cNvPr id="269" name="Google Shape;26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2575433"/>
            <a:ext cx="4937125" cy="256438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/>
          <p:nvPr/>
        </p:nvSpPr>
        <p:spPr>
          <a:xfrm>
            <a:off x="7075312" y="5597018"/>
            <a:ext cx="3368096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Notice the index starting from 0</a:t>
            </a:r>
            <a:endParaRPr/>
          </a:p>
        </p:txBody>
      </p:sp>
      <p:cxnSp>
        <p:nvCxnSpPr>
          <p:cNvPr id="271" name="Google Shape;271;p20"/>
          <p:cNvCxnSpPr>
            <a:stCxn id="270" idx="0"/>
          </p:cNvCxnSpPr>
          <p:nvPr/>
        </p:nvCxnSpPr>
        <p:spPr>
          <a:xfrm rot="10800000">
            <a:off x="8759360" y="4884818"/>
            <a:ext cx="0" cy="7122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Side Note: []</a:t>
            </a:r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1097279" y="1845734"/>
            <a:ext cx="10416941" cy="43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position of the [] can </a:t>
            </a:r>
            <a:r>
              <a:rPr lang="en-US">
                <a:solidFill>
                  <a:srgbClr val="006893"/>
                </a:solidFill>
              </a:rPr>
              <a:t>sometimes</a:t>
            </a:r>
            <a:r>
              <a:rPr lang="en-US"/>
              <a:t> drastically impact the code behavior.</a:t>
            </a:r>
            <a:endParaRPr/>
          </a:p>
          <a:p>
            <a:pPr indent="-12700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rgbClr val="7F7F7F"/>
                </a:solidFill>
              </a:rPr>
              <a:t>No Change</a:t>
            </a:r>
            <a:r>
              <a:rPr lang="en-US"/>
              <a:t>					</a:t>
            </a:r>
            <a:r>
              <a:rPr b="1" lang="en-US">
                <a:solidFill>
                  <a:srgbClr val="7F7F7F"/>
                </a:solidFill>
              </a:rPr>
              <a:t>Change</a:t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1097279" y="3581843"/>
            <a:ext cx="4762846" cy="22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numAnimals;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numAnimals2;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numAnimals3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numAnimals4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 make a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reference to an integer array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537556" y="3580283"/>
            <a:ext cx="4976663" cy="22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ids, types;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two arrays of int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ids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types; // </a:t>
            </a: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one array and one int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 variables are declared at the same time,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but [] position changed the behavior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0" name="Google Shape;280;p21"/>
          <p:cNvCxnSpPr/>
          <p:nvPr/>
        </p:nvCxnSpPr>
        <p:spPr>
          <a:xfrm>
            <a:off x="6180219" y="3236493"/>
            <a:ext cx="0" cy="2514602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 of Reference Variables</a:t>
            </a:r>
            <a:endParaRPr/>
          </a:p>
        </p:txBody>
      </p:sp>
      <p:sp>
        <p:nvSpPr>
          <p:cNvPr id="286" name="Google Shape;286;p22"/>
          <p:cNvSpPr txBox="1"/>
          <p:nvPr>
            <p:ph idx="1" type="body"/>
          </p:nvPr>
        </p:nvSpPr>
        <p:spPr>
          <a:xfrm>
            <a:off x="1097280" y="1905894"/>
            <a:ext cx="5610326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b="0" i="0" lang="en-US" sz="1600">
                <a:latin typeface="Consolas"/>
                <a:ea typeface="Consolas"/>
                <a:cs typeface="Consolas"/>
                <a:sym typeface="Consolas"/>
              </a:rPr>
              <a:t>String[] bugs = {"cricket", "beetle", "ladybug"}; </a:t>
            </a:r>
            <a:endParaRPr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b="0" i="0" lang="en-US" sz="1600">
                <a:latin typeface="Consolas"/>
                <a:ea typeface="Consolas"/>
                <a:cs typeface="Consolas"/>
                <a:sym typeface="Consolas"/>
              </a:rPr>
              <a:t>String[] alias = bugs; </a:t>
            </a:r>
            <a:endParaRPr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b="0" i="0" lang="en-US" sz="1600">
                <a:latin typeface="Consolas"/>
                <a:ea typeface="Consolas"/>
                <a:cs typeface="Consolas"/>
                <a:sym typeface="Consolas"/>
              </a:rPr>
              <a:t>System.out.println(bugs.equals(alias)); </a:t>
            </a:r>
            <a:r>
              <a:rPr b="0" i="0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b="0" i="0" lang="en-US" sz="1600">
                <a:solidFill>
                  <a:schemeClr val="dk1"/>
                </a:solidFill>
              </a:rPr>
              <a:t>Since </a:t>
            </a:r>
            <a:r>
              <a:rPr b="0" i="0" lang="en-US" sz="1600">
                <a:solidFill>
                  <a:srgbClr val="006893"/>
                </a:solidFill>
              </a:rPr>
              <a:t>array is an object</a:t>
            </a:r>
            <a:r>
              <a:rPr b="0" i="0" lang="en-US" sz="1600">
                <a:solidFill>
                  <a:schemeClr val="dk1"/>
                </a:solidFill>
              </a:rPr>
              <a:t>, it implements </a:t>
            </a:r>
            <a:r>
              <a:rPr b="0" i="0" lang="en-US" sz="1600">
                <a:solidFill>
                  <a:srgbClr val="006893"/>
                </a:solidFill>
              </a:rPr>
              <a:t>.equals() </a:t>
            </a:r>
            <a:r>
              <a:rPr b="0" i="0" lang="en-US" sz="1600">
                <a:solidFill>
                  <a:schemeClr val="dk1"/>
                </a:solidFill>
              </a:rPr>
              <a:t>and returns </a:t>
            </a:r>
            <a:r>
              <a:rPr b="0" i="0" lang="en-US" sz="1600">
                <a:solidFill>
                  <a:srgbClr val="006893"/>
                </a:solidFill>
              </a:rPr>
              <a:t>reference equality</a:t>
            </a:r>
            <a:r>
              <a:rPr b="0" i="0" lang="en-US" sz="16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287" name="Google Shape;287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506" y="2846993"/>
            <a:ext cx="4318174" cy="280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Using an Array</a:t>
            </a:r>
            <a:endParaRPr/>
          </a:p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Accessing an Array:  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mammals = {“monkey”, “chimp”, “donkey”};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System.out.println(mammals[0]);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monkey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System.out.println(mammals[1]);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chimp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Reading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     	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numbers = {6, 9, 1};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for(int i = 0; i &lt; numbers.length; i++) { System.out.println(numbers[i]+“ ”); }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Writing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     	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numbers = new int[10];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for(int i = 0; i &lt; numbers.length; i++) { numbers[i] = i+5; }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Sorting Arrays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1097279" y="1845734"/>
            <a:ext cx="1019435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Sorting: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import java.util.Arrays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int[] numbers = {6, 9, 1};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Arrays.sort(numbers);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for(int i = 0; i &lt; numbers.length; i++) { System.out.println(numbers[i]+“ ”); }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String[] strings = {“10”, “9”, “100”};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Arrays.sort(strings);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for(int i = 0; i &lt; numbers.length; i++) { System.out.println(numbers[i]+“ ”); }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24"/>
          <p:cNvCxnSpPr/>
          <p:nvPr/>
        </p:nvCxnSpPr>
        <p:spPr>
          <a:xfrm>
            <a:off x="2472489" y="4217067"/>
            <a:ext cx="8819147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24"/>
          <p:cNvSpPr txBox="1"/>
          <p:nvPr/>
        </p:nvSpPr>
        <p:spPr>
          <a:xfrm>
            <a:off x="337625" y="3525394"/>
            <a:ext cx="1761882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Result: 1 6 9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337624" y="5271320"/>
            <a:ext cx="1761882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Result: 10 100 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Searching Arrays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1097279" y="1845734"/>
            <a:ext cx="1019435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ctr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Searching</a:t>
            </a:r>
            <a:r>
              <a:rPr lang="en-US">
                <a:solidFill>
                  <a:schemeClr val="dk1"/>
                </a:solidFill>
              </a:rPr>
              <a:t> must be operated </a:t>
            </a:r>
            <a:r>
              <a:rPr lang="en-US">
                <a:solidFill>
                  <a:srgbClr val="FF0000"/>
                </a:solidFill>
              </a:rPr>
              <a:t>on sorted arrays </a:t>
            </a:r>
            <a:r>
              <a:rPr lang="en-US">
                <a:solidFill>
                  <a:schemeClr val="dk1"/>
                </a:solidFill>
              </a:rPr>
              <a:t>!!!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6893"/>
              </a:solidFill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Searching:      	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import java.util.Arrays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	int[] numbers = {2, 4, 6, 8};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	System.out.println(Arrays.binarySearch(numbers, 2));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System.out.println(Arrays.binarySearch(numbers, 4));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System.out.println(Arrays.binarySearch(numbers, 1)); </a:t>
            </a:r>
            <a:r>
              <a:rPr lang="en-US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// -1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System.out.println(Arrays.binarySearch(numbers, 3)); </a:t>
            </a:r>
            <a:r>
              <a:rPr lang="en-US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// -2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	System.out.println(Arrays.binarySearch(numbers, 9)); </a:t>
            </a:r>
            <a:r>
              <a:rPr lang="en-US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// -5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8849226" y="4788568"/>
            <a:ext cx="204537" cy="8903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B05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0504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9195133" y="4311392"/>
            <a:ext cx="2812384" cy="14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If element is not found, binarySearch can still determine the position where element should be located.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Equation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 -(returned_value + 1)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316" name="Google Shape;316;p26"/>
          <p:cNvSpPr txBox="1"/>
          <p:nvPr>
            <p:ph idx="1" type="body"/>
          </p:nvPr>
        </p:nvSpPr>
        <p:spPr>
          <a:xfrm>
            <a:off x="1097280" y="1845734"/>
            <a:ext cx="5974279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-12064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Creation:     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vars1;    // 2D array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int vars2 [][];   // 2D array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	 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vars3[];    // 2D array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	 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vars4[], space[][];   // a 2D AND a 3D array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Accessing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[][] rectangle = new String[3][2];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rectangle[0][1] = “set”;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</a:rPr>
              <a:t>Note that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>
                <a:solidFill>
                  <a:schemeClr val="dk1"/>
                </a:solidFill>
              </a:rPr>
              <a:t> is an </a:t>
            </a:r>
            <a:r>
              <a:rPr i="1" lang="en-US">
                <a:solidFill>
                  <a:schemeClr val="dk1"/>
                </a:solidFill>
              </a:rPr>
              <a:t>array of arrays</a:t>
            </a:r>
            <a:r>
              <a:rPr lang="en-US">
                <a:solidFill>
                  <a:schemeClr val="dk1"/>
                </a:solidFill>
              </a:rPr>
              <a:t> each containing references to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solidFill>
                  <a:srgbClr val="006893"/>
                </a:solidFill>
              </a:rPr>
              <a:t> values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7071559" y="2377065"/>
            <a:ext cx="2204788" cy="616644"/>
          </a:xfrm>
          <a:prstGeom prst="rect">
            <a:avLst/>
          </a:prstGeom>
          <a:noFill/>
          <a:ln cap="flat" cmpd="sng" w="9525">
            <a:solidFill>
              <a:srgbClr val="B05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Pay close attention to the brackets position !!</a:t>
            </a:r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559" y="3864292"/>
            <a:ext cx="2273370" cy="204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Multidimensional Array</a:t>
            </a:r>
            <a:endParaRPr/>
          </a:p>
        </p:txBody>
      </p:sp>
      <p:sp>
        <p:nvSpPr>
          <p:cNvPr id="324" name="Google Shape;324;p27"/>
          <p:cNvSpPr txBox="1"/>
          <p:nvPr>
            <p:ph idx="1" type="body"/>
          </p:nvPr>
        </p:nvSpPr>
        <p:spPr>
          <a:xfrm>
            <a:off x="1097279" y="1845734"/>
            <a:ext cx="5062889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39" lvl="0" marL="9144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rgbClr val="006893"/>
                </a:solidFill>
              </a:rPr>
              <a:t>Reading/Writing: 	      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twoD = new int[3][2];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i&lt; twoD.length; i++) {</a:t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for (int j = 0; j &lt; twoD[i].length; j++) 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{ System.out.println(twoD[i][j] + “ ”); }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System.out.println();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new row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5" name="Google Shape;325;p27"/>
          <p:cNvSpPr txBox="1"/>
          <p:nvPr>
            <p:ph idx="2" type="body"/>
          </p:nvPr>
        </p:nvSpPr>
        <p:spPr>
          <a:xfrm>
            <a:off x="6719799" y="2241572"/>
            <a:ext cx="4962865" cy="353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rgbClr val="006893"/>
                </a:solidFill>
              </a:rPr>
              <a:t>Enhanced: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(int[] inner : twoD) {</a:t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num : inner)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 System.out.println(twoD[i][j] + “ ”); }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new row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cxnSp>
        <p:nvCxnSpPr>
          <p:cNvPr id="326" name="Google Shape;326;p27"/>
          <p:cNvCxnSpPr/>
          <p:nvPr/>
        </p:nvCxnSpPr>
        <p:spPr>
          <a:xfrm rot="10800000">
            <a:off x="6454942" y="2827421"/>
            <a:ext cx="0" cy="2785311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ArrayList</a:t>
            </a:r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6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/>
              <a:t>Arrays have </a:t>
            </a:r>
            <a:r>
              <a:rPr lang="en-US" sz="1600">
                <a:solidFill>
                  <a:srgbClr val="CC0000"/>
                </a:solidFill>
              </a:rPr>
              <a:t>two problems</a:t>
            </a:r>
            <a:r>
              <a:rPr lang="en-US" sz="1600"/>
              <a:t>:</a:t>
            </a:r>
            <a:endParaRPr/>
          </a:p>
          <a:p>
            <a:pPr indent="-182880" lvl="1" marL="38404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</a:pPr>
            <a:r>
              <a:rPr lang="en-US" sz="1400">
                <a:solidFill>
                  <a:srgbClr val="CC0000"/>
                </a:solidFill>
              </a:rPr>
              <a:t>Must know the size </a:t>
            </a:r>
            <a:r>
              <a:rPr lang="en-US" sz="1400"/>
              <a:t>of an array when created;</a:t>
            </a:r>
            <a:endParaRPr/>
          </a:p>
          <a:p>
            <a:pPr indent="-182880" lvl="1" marL="38404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 sz="1400"/>
              <a:t>Once created, its </a:t>
            </a:r>
            <a:r>
              <a:rPr lang="en-US" sz="1400">
                <a:solidFill>
                  <a:srgbClr val="CC0000"/>
                </a:solidFill>
              </a:rPr>
              <a:t>size cannot change</a:t>
            </a:r>
            <a:r>
              <a:rPr lang="en-US" sz="1400"/>
              <a:t>.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/>
              <a:t>Just like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-US" sz="1400"/>
              <a:t>,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/>
              <a:t> fixes those problems for arrays. 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/>
              <a:t> is a </a:t>
            </a:r>
            <a:r>
              <a:rPr lang="en-US" sz="1400">
                <a:solidFill>
                  <a:srgbClr val="FF3300"/>
                </a:solidFill>
              </a:rPr>
              <a:t>mutable</a:t>
            </a:r>
            <a:r>
              <a:rPr lang="en-US" sz="1400"/>
              <a:t> ordered sequence that allows duplicates.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28"/>
          <p:cNvSpPr txBox="1"/>
          <p:nvPr>
            <p:ph idx="2" type="body"/>
          </p:nvPr>
        </p:nvSpPr>
        <p:spPr>
          <a:xfrm>
            <a:off x="6536756" y="1850638"/>
            <a:ext cx="515192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</a:t>
            </a:r>
            <a:r>
              <a:rPr lang="en-US" sz="1600"/>
              <a:t>To make an </a:t>
            </a:r>
            <a:r>
              <a:rPr lang="en-US" sz="1600">
                <a:solidFill>
                  <a:srgbClr val="006893"/>
                </a:solidFill>
              </a:rPr>
              <a:t>ArrayList</a:t>
            </a:r>
            <a:r>
              <a:rPr lang="en-US" sz="1600"/>
              <a:t>, simply use: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/>
              <a:t>   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ArrayList&lt;T&gt; list1 = new ArrayList&lt;&gt;();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List&lt;T&gt; list2 = new ArrayList&lt;&gt;();</a:t>
            </a:r>
            <a:endParaRPr/>
          </a:p>
          <a:p>
            <a:pPr indent="-2539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ArrayList&lt;T&gt; list3 = new List&lt;&gt;(); </a:t>
            </a:r>
            <a:r>
              <a:rPr lang="en-US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// ILLEGAL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400"/>
              <a:buChar char=" 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Does not compile, because List is an interface and cannot be instantiated</a:t>
            </a:r>
            <a:endParaRPr sz="1400"/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cxnSp>
        <p:nvCxnSpPr>
          <p:cNvPr id="334" name="Google Shape;334;p28"/>
          <p:cNvCxnSpPr/>
          <p:nvPr/>
        </p:nvCxnSpPr>
        <p:spPr>
          <a:xfrm rot="10800000">
            <a:off x="6250406" y="2376237"/>
            <a:ext cx="0" cy="3050005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ArrayList.add()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1097279" y="1845734"/>
            <a:ext cx="1048311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Method Signature: 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	boolean add(E element)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add(int index, E element)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Function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chemeClr val="dk1"/>
                </a:solidFill>
              </a:rPr>
              <a:t>inserts a new value in the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Examples:	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ArrayList&lt;Object&gt; list = new ArrayList&lt;&gt;();	List&lt;String&gt; birds = new ArrayList&lt;&gt;();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list.add(“hawk”); 	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[hawk]	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birds.add(“hawk”);	  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list.add(Boolean.TRUE);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[hawk, true]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birds.add(1, “robin”);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[hawk, robin]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				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birds.add(0, “cardinal”);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[cardinal, hawk, robin]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Note that in the first example, </a:t>
            </a:r>
            <a:r>
              <a:rPr lang="en-US">
                <a:solidFill>
                  <a:srgbClr val="CC0000"/>
                </a:solidFill>
              </a:rPr>
              <a:t>the type was not specified</a:t>
            </a:r>
            <a:r>
              <a:rPr lang="en-US">
                <a:solidFill>
                  <a:srgbClr val="006893"/>
                </a:solidFill>
              </a:rPr>
              <a:t>. </a:t>
            </a:r>
            <a:r>
              <a:rPr lang="en-US">
                <a:solidFill>
                  <a:schemeClr val="dk1"/>
                </a:solidFill>
              </a:rPr>
              <a:t>Hence, all Objects can be legally added to the list.</a:t>
            </a:r>
            <a:endParaRPr/>
          </a:p>
        </p:txBody>
      </p:sp>
      <p:cxnSp>
        <p:nvCxnSpPr>
          <p:cNvPr id="341" name="Google Shape;341;p29"/>
          <p:cNvCxnSpPr/>
          <p:nvPr/>
        </p:nvCxnSpPr>
        <p:spPr>
          <a:xfrm rot="10800000">
            <a:off x="6114048" y="4156911"/>
            <a:ext cx="0" cy="1082842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9"/>
          <p:cNvSpPr txBox="1"/>
          <p:nvPr/>
        </p:nvSpPr>
        <p:spPr>
          <a:xfrm>
            <a:off x="6590294" y="2605665"/>
            <a:ext cx="4244143" cy="616644"/>
          </a:xfrm>
          <a:prstGeom prst="rect">
            <a:avLst/>
          </a:prstGeom>
          <a:noFill/>
          <a:ln cap="flat" cmpd="sng" w="9525">
            <a:solidFill>
              <a:srgbClr val="0068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 means </a:t>
            </a:r>
            <a:r>
              <a:rPr i="1"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 if the ArrayList type was not defined, or it means the </a:t>
            </a:r>
            <a:r>
              <a:rPr i="1"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type itself </a:t>
            </a:r>
            <a:r>
              <a:rPr lang="en-US" sz="12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if defined.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Core Java APIs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1097275" y="2973482"/>
            <a:ext cx="10058088" cy="1828442"/>
            <a:chOff x="1097275" y="2973482"/>
            <a:chExt cx="10058088" cy="1828442"/>
          </a:xfrm>
        </p:grpSpPr>
        <p:pic>
          <p:nvPicPr>
            <p:cNvPr id="119" name="Google Shape;119;p3">
              <a:hlinkClick action="ppaction://hlinksldjump"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7275" y="2991698"/>
              <a:ext cx="3218179" cy="1810226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0" name="Google Shape;120;p3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17395" y="2973650"/>
              <a:ext cx="3218179" cy="1810226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1" name="Google Shape;121;p3">
              <a:hlinkClick action="ppaction://hlinksldjump"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37184" y="2973482"/>
              <a:ext cx="3218179" cy="1810226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ArrayList.remove()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Method Signature: 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	boolean remove(Object object)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remove(int index)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Function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chemeClr val="dk1"/>
                </a:solidFill>
              </a:rPr>
              <a:t>removes the first matching value int the ArrayList, or removes the element at specified index.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Example: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List&lt;String&gt; birds = new ArrayList&lt;&gt;();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birds.add(“hawk”); 	                    	  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	 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birds.add(“hawk”);                        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[hawk, hawk]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	System.out.println(birds.remove(“cardinal”));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prints false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System.out.println(birds.remove(“hawk”)); 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prints true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System.out.println(birds.remove(0));      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prints hawk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ArrayList.equals()</a:t>
            </a:r>
            <a:endParaRPr/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1097280" y="1845734"/>
            <a:ext cx="1014623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Method Signature: 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equals(Object object)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Function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chemeClr val="dk1"/>
                </a:solidFill>
              </a:rPr>
              <a:t>ArrayList implements its own </a:t>
            </a:r>
            <a:r>
              <a:rPr lang="en-US">
                <a:solidFill>
                  <a:srgbClr val="006893"/>
                </a:solidFill>
              </a:rPr>
              <a:t>equals</a:t>
            </a:r>
            <a:r>
              <a:rPr lang="en-US">
                <a:solidFill>
                  <a:schemeClr val="dk1"/>
                </a:solidFill>
              </a:rPr>
              <a:t> function and can compare the elements inside and their order.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Example: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List&lt;String&gt; one = new ArrayList&lt;&gt;();		     </a:t>
            </a: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one.add(0, “b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”);  // [b, a]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 </a:t>
            </a: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List&lt;String&gt; two = new ArrayList&lt;&gt;();		     two.add(1, “b”);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[a, b]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	 System.out.println(one.equals(two));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	     System.out.println(one.equals(two));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	 one.add(“a”);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[a]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	 two.add(“a”);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[a]</a:t>
            </a: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endParaRPr/>
          </a:p>
          <a:p>
            <a:pPr indent="0" lvl="1" marL="20116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	 System.out.println(one.equals(two));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/>
          </a:p>
        </p:txBody>
      </p:sp>
      <p:sp>
        <p:nvSpPr>
          <p:cNvPr id="355" name="Google Shape;355;p31"/>
          <p:cNvSpPr txBox="1"/>
          <p:nvPr/>
        </p:nvSpPr>
        <p:spPr>
          <a:xfrm>
            <a:off x="7023433" y="5060107"/>
            <a:ext cx="2204788" cy="339645"/>
          </a:xfrm>
          <a:prstGeom prst="rect">
            <a:avLst/>
          </a:prstGeom>
          <a:noFill/>
          <a:ln cap="flat" cmpd="sng" w="9525">
            <a:solidFill>
              <a:srgbClr val="B05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The order is important 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Sorting an ArrayList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1047274" y="1845736"/>
            <a:ext cx="444627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There is no built-in method sort() inside of ArrayList, rather it is in the </a:t>
            </a:r>
            <a:r>
              <a:rPr b="1" lang="en-US" sz="2000"/>
              <a:t>Collections class.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07950" lvl="0" marL="9144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solidFill>
                  <a:srgbClr val="006893"/>
                </a:solidFill>
              </a:rPr>
              <a:t>Notice</a:t>
            </a:r>
            <a:r>
              <a:rPr lang="en-US" sz="2000"/>
              <a:t> that Collections is different from the Collection interface ! It is a </a:t>
            </a:r>
            <a:r>
              <a:rPr lang="en-US" sz="2000">
                <a:solidFill>
                  <a:srgbClr val="006893"/>
                </a:solidFill>
              </a:rPr>
              <a:t>helper class </a:t>
            </a:r>
            <a:r>
              <a:rPr lang="en-US" sz="2000"/>
              <a:t>that provides useful </a:t>
            </a:r>
            <a:r>
              <a:rPr lang="en-US" sz="2100"/>
              <a:t>manipulation</a:t>
            </a:r>
            <a:r>
              <a:rPr lang="en-US" sz="2000"/>
              <a:t> functions</a:t>
            </a:r>
            <a:endParaRPr/>
          </a:p>
          <a:p>
            <a:pPr indent="0" lvl="0" marL="9144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 txBox="1"/>
          <p:nvPr>
            <p:ph idx="2" type="body"/>
          </p:nvPr>
        </p:nvSpPr>
        <p:spPr>
          <a:xfrm>
            <a:off x="6096001" y="1845735"/>
            <a:ext cx="571261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List&lt;String&gt; letters = new ArrayList&lt;&gt;();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letters.add(“B”);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letters.add(“C”);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letters.add(“A”);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Collections.sort(letters);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System.out.println(letters); </a:t>
            </a:r>
            <a:r>
              <a:rPr lang="en-US" sz="2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[A,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Wrapper Classes</a:t>
            </a:r>
            <a:endParaRPr/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Until now, only </a:t>
            </a:r>
            <a:r>
              <a:rPr lang="en-US">
                <a:solidFill>
                  <a:srgbClr val="006893"/>
                </a:solidFill>
              </a:rPr>
              <a:t>Objects</a:t>
            </a:r>
            <a:r>
              <a:rPr lang="en-US"/>
              <a:t> were added to the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What happens if we want to add </a:t>
            </a:r>
            <a:r>
              <a:rPr lang="en-US">
                <a:solidFill>
                  <a:srgbClr val="006893"/>
                </a:solidFill>
              </a:rPr>
              <a:t>primitives</a:t>
            </a:r>
            <a:r>
              <a:rPr lang="en-US"/>
              <a:t> in the ArrayList ? Does this work ?</a:t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	</a:t>
            </a:r>
            <a:endParaRPr/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	  ArrayList&lt;int&gt; list = new ArrayList&lt;&gt;(); 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6893"/>
              </a:solidFill>
            </a:endParaRPr>
          </a:p>
          <a:p>
            <a:pPr indent="-11747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6893"/>
                </a:solidFill>
              </a:rPr>
              <a:t>Solution: Wrapper classes !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7747001" y="4436533"/>
            <a:ext cx="210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(Illegal 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Wrapper Classes</a:t>
            </a:r>
            <a:endParaRPr/>
          </a:p>
        </p:txBody>
      </p:sp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1097279" y="1845734"/>
            <a:ext cx="487075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6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/>
              <a:t>A </a:t>
            </a:r>
            <a:r>
              <a:rPr lang="en-US" sz="16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Wrapper Class</a:t>
            </a:r>
            <a:r>
              <a:rPr lang="en-US" sz="1600"/>
              <a:t> can create objects associated with primitives.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6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/>
              <a:t>Convert from </a:t>
            </a:r>
            <a:r>
              <a:rPr lang="en-US" sz="1600">
                <a:solidFill>
                  <a:srgbClr val="006893"/>
                </a:solidFill>
              </a:rPr>
              <a:t>String to primitive or wrapper</a:t>
            </a:r>
            <a:r>
              <a:rPr lang="en-US" sz="1600"/>
              <a:t>:</a:t>
            </a:r>
            <a:endParaRPr/>
          </a:p>
          <a:p>
            <a:pPr indent="-1016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 primitive = Integer.parseInt(“123”);</a:t>
            </a:r>
            <a:endParaRPr/>
          </a:p>
          <a:p>
            <a:pPr indent="-1016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Integer wrapper = Integer.valueOf(“123”);</a:t>
            </a:r>
            <a:endParaRPr/>
          </a:p>
        </p:txBody>
      </p:sp>
      <p:pic>
        <p:nvPicPr>
          <p:cNvPr id="376" name="Google Shape;3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426345"/>
            <a:ext cx="5543429" cy="300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Autoboxing</a:t>
            </a:r>
            <a:endParaRPr/>
          </a:p>
        </p:txBody>
      </p:sp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Notice the following code: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List&lt;Double&gt; weights = new ArrayList&lt;&gt;();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weights.add(new Double(60.0));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weights.add(50.5); </a:t>
            </a:r>
            <a:r>
              <a:rPr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// Error ?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	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00B050"/>
                </a:solidFill>
              </a:rPr>
              <a:t>No error</a:t>
            </a:r>
            <a:r>
              <a:rPr lang="en-US"/>
              <a:t>, because this line of code </a:t>
            </a:r>
            <a:r>
              <a:rPr lang="en-US">
                <a:solidFill>
                  <a:srgbClr val="006893"/>
                </a:solidFill>
              </a:rPr>
              <a:t>autoboxes</a:t>
            </a:r>
            <a:r>
              <a:rPr lang="en-US"/>
              <a:t> the double </a:t>
            </a:r>
            <a:r>
              <a:rPr lang="en-US">
                <a:solidFill>
                  <a:srgbClr val="006893"/>
                </a:solidFill>
              </a:rPr>
              <a:t>primitive</a:t>
            </a:r>
            <a:r>
              <a:rPr lang="en-US"/>
              <a:t> into a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/>
              <a:t> </a:t>
            </a:r>
            <a:r>
              <a:rPr lang="en-US">
                <a:solidFill>
                  <a:srgbClr val="006893"/>
                </a:solidFill>
              </a:rPr>
              <a:t>object</a:t>
            </a:r>
            <a:r>
              <a:rPr lang="en-US"/>
              <a:t> and adds it to the list.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From ArrayList to Array</a:t>
            </a:r>
            <a:endParaRPr/>
          </a:p>
        </p:txBody>
      </p:sp>
      <p:sp>
        <p:nvSpPr>
          <p:cNvPr id="389" name="Google Shape;389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Simply use the method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toArray(T[] a) </a:t>
            </a:r>
            <a:r>
              <a:rPr lang="en-US"/>
              <a:t>from the List interface.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List&lt;String&gt; list = new ArrayList&lt;&gt;();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list.add("hawk");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list.add("robin");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Object[] objectArray =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list.toArray();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System.out.println(objectArray.length);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String[] stringArray = </a:t>
            </a:r>
            <a:r>
              <a:rPr lang="en-US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list.toArray(new String[0]);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System.out.println(stringArray.length);</a:t>
            </a:r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From Array to ArrayList</a:t>
            </a:r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This gets a big tricky. Check out this code: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String[] array = { “hawk”, “robin” };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[hawk, robin]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List&lt;String&gt; list = Arrays.asList(array);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returns fixed size list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System.out.println(list.size());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list.set(1, “test”);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[hawk, test]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array[0] = “new”;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[new, test]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(String str : array) System.out.println(str + “ ”);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new test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list.remove(1);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what happens here ?</a:t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Working with Dates and Times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Date and Time Objects</a:t>
            </a:r>
            <a:endParaRPr/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Three classes are used to build date and time objects: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/>
              <a:t> contains </a:t>
            </a:r>
            <a:r>
              <a:rPr lang="en-US">
                <a:solidFill>
                  <a:srgbClr val="006893"/>
                </a:solidFill>
              </a:rPr>
              <a:t>just a date</a:t>
            </a:r>
            <a:r>
              <a:rPr lang="en-US"/>
              <a:t> – no time and no time zone. 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LocalTime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/>
              <a:t> contains </a:t>
            </a:r>
            <a:r>
              <a:rPr lang="en-US">
                <a:solidFill>
                  <a:srgbClr val="006893"/>
                </a:solidFill>
              </a:rPr>
              <a:t>just a time</a:t>
            </a:r>
            <a:r>
              <a:rPr lang="en-US"/>
              <a:t> – no date and no time zone.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/>
              <a:t> contains </a:t>
            </a:r>
            <a:r>
              <a:rPr lang="en-US">
                <a:solidFill>
                  <a:srgbClr val="006893"/>
                </a:solidFill>
              </a:rPr>
              <a:t>both a date and time </a:t>
            </a:r>
            <a:r>
              <a:rPr lang="en-US"/>
              <a:t>but no time zone.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rPr lang="en-US"/>
              <a:t>Overall, it is </a:t>
            </a:r>
            <a:r>
              <a:rPr lang="en-US">
                <a:solidFill>
                  <a:srgbClr val="CC0000"/>
                </a:solidFill>
              </a:rPr>
              <a:t>not recommended </a:t>
            </a:r>
            <a:r>
              <a:rPr lang="en-US"/>
              <a:t>to work with time zones.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String &amp; StringBuilder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.now() method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Using the </a:t>
            </a:r>
            <a:r>
              <a:rPr lang="en-US">
                <a:solidFill>
                  <a:srgbClr val="006893"/>
                </a:solidFill>
              </a:rPr>
              <a:t>.now() method</a:t>
            </a:r>
            <a:r>
              <a:rPr lang="en-US"/>
              <a:t>, you can get the current date and time.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System.out.println(LocalDate.now());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2023-08-26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  System.out.println(LocalTime.now());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16:45:18.401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System.out.println(LocalDateTime.now());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2023-08-26T16:45:18.401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None/>
            </a:pPr>
            <a:r>
              <a:rPr lang="en-US"/>
              <a:t>The letter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/>
              <a:t> is used to separate date and time when converting to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.of() method</a:t>
            </a:r>
            <a:endParaRPr/>
          </a:p>
        </p:txBody>
      </p:sp>
      <p:sp>
        <p:nvSpPr>
          <p:cNvPr id="420" name="Google Shape;420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Using the </a:t>
            </a:r>
            <a:r>
              <a:rPr lang="en-US">
                <a:solidFill>
                  <a:srgbClr val="006893"/>
                </a:solidFill>
              </a:rPr>
              <a:t>.of() method</a:t>
            </a:r>
            <a:r>
              <a:rPr lang="en-US"/>
              <a:t>, you can create a custom date and time object.</a:t>
            </a:r>
            <a:endParaRPr/>
          </a:p>
          <a:p>
            <a:pPr indent="-2539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LocalDate date1 = LocalDate.of(2015, Month.JANUARY, 20);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Enum used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  LocalDate date2 = LocalDate.of(2015, 1, 20);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integer used (notice it starts from 1)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LocalTime time1 = LocalTime.of(6, 15);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06:15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LocalTime time2 = LocalTime.of(6, 15, 30);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06:15:30</a:t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LocalDateTime dateTime1 = LocalDateTime.of(2015, Month.January, 20, 6, 15, 30);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LocalDateTime dateTime2 = LocalDateTime.of(date1, time1);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Best method 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Illegal Operations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lang="en-US"/>
              <a:t> Be careful ! You are </a:t>
            </a:r>
            <a:r>
              <a:rPr lang="en-US">
                <a:solidFill>
                  <a:srgbClr val="FF3300"/>
                </a:solidFill>
              </a:rPr>
              <a:t>not allowed </a:t>
            </a:r>
            <a:r>
              <a:rPr lang="en-US"/>
              <a:t>to construct a date or time object directly: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LocalDate date = new LocalDate();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Does not compile !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9222" lvl="0" marL="914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lang="en-US" sz="2200"/>
              <a:t> You are not allowed to pass illegal values as well: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LocalDate.of(2015, Month.JANUARY, </a:t>
            </a:r>
            <a:r>
              <a:rPr lang="en-US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Throws DateTimeException !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Manipulating Dates and Times</a:t>
            </a:r>
            <a:endParaRPr/>
          </a:p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1097280" y="1779560"/>
            <a:ext cx="3955983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The </a:t>
            </a:r>
            <a:r>
              <a:rPr lang="en-US" sz="1700">
                <a:solidFill>
                  <a:srgbClr val="006893"/>
                </a:solidFill>
              </a:rPr>
              <a:t>date</a:t>
            </a:r>
            <a:r>
              <a:rPr lang="en-US" sz="1700"/>
              <a:t> and </a:t>
            </a:r>
            <a:r>
              <a:rPr lang="en-US" sz="1700">
                <a:solidFill>
                  <a:srgbClr val="006893"/>
                </a:solidFill>
              </a:rPr>
              <a:t>time</a:t>
            </a:r>
            <a:r>
              <a:rPr lang="en-US" sz="1700"/>
              <a:t> classes are </a:t>
            </a:r>
            <a:r>
              <a:rPr lang="en-US" sz="1700">
                <a:solidFill>
                  <a:srgbClr val="FF3300"/>
                </a:solidFill>
              </a:rPr>
              <a:t>immutable</a:t>
            </a:r>
            <a:r>
              <a:rPr lang="en-US" sz="1700"/>
              <a:t>, just like 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700"/>
              <a:t> class was. Remember to catch the change in a reference variable.</a:t>
            </a:r>
            <a:endParaRPr/>
          </a:p>
          <a:p>
            <a:pPr indent="-15875" lvl="0" marL="9144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/>
          </a:p>
          <a:p>
            <a:pPr indent="-91440" lvl="0" marL="9144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.plus___() and .minus____() work with both </a:t>
            </a:r>
            <a:r>
              <a:rPr lang="en-US" sz="1700">
                <a:solidFill>
                  <a:srgbClr val="006893"/>
                </a:solidFill>
              </a:rPr>
              <a:t>date</a:t>
            </a:r>
            <a:r>
              <a:rPr lang="en-US" sz="1700"/>
              <a:t> and </a:t>
            </a:r>
            <a:r>
              <a:rPr lang="en-US" sz="1700">
                <a:solidFill>
                  <a:srgbClr val="006893"/>
                </a:solidFill>
              </a:rPr>
              <a:t>time</a:t>
            </a:r>
            <a:r>
              <a:rPr lang="en-US" sz="1700"/>
              <a:t> objects in a logical and easy way.</a:t>
            </a:r>
            <a:endParaRPr/>
          </a:p>
          <a:p>
            <a:pPr indent="0" lvl="1" marL="201168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43"/>
          <p:cNvSpPr txBox="1"/>
          <p:nvPr>
            <p:ph idx="2" type="body"/>
          </p:nvPr>
        </p:nvSpPr>
        <p:spPr>
          <a:xfrm>
            <a:off x="6096000" y="1839718"/>
            <a:ext cx="455996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date = LocalDate.of(2014, Month.JANUARY, 20);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 = date.plusDays(2);  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2014-01-22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 = date.plusWeeks(1); 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2014-01-29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 = date.plusMonths(1);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2014-02-28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System.out.println(date); 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2014-02-28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LocaleTime time = LocalTime.of(5,15);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time = time.minusHours(10);  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19:15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time = time.minusSeconds(30);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19:14:30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System.out.println(time);    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19:14:30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9712490" y="5011547"/>
            <a:ext cx="2168694" cy="89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Java is smart enough to display seconds when we need them</a:t>
            </a:r>
            <a:endParaRPr/>
          </a:p>
        </p:txBody>
      </p:sp>
      <p:cxnSp>
        <p:nvCxnSpPr>
          <p:cNvPr id="435" name="Google Shape;435;p43"/>
          <p:cNvCxnSpPr/>
          <p:nvPr/>
        </p:nvCxnSpPr>
        <p:spPr>
          <a:xfrm rot="10800000">
            <a:off x="9246268" y="5486401"/>
            <a:ext cx="457200" cy="0"/>
          </a:xfrm>
          <a:prstGeom prst="straightConnector1">
            <a:avLst/>
          </a:prstGeom>
          <a:noFill/>
          <a:ln cap="flat" cmpd="sng" w="12700">
            <a:solidFill>
              <a:srgbClr val="B0504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Working with Periods</a:t>
            </a:r>
            <a:endParaRPr/>
          </a:p>
        </p:txBody>
      </p:sp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1097280" y="1779560"/>
            <a:ext cx="3372452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757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Period</a:t>
            </a:r>
            <a:r>
              <a:rPr lang="en-US" sz="1700">
                <a:solidFill>
                  <a:srgbClr val="006893"/>
                </a:solidFill>
              </a:rPr>
              <a:t> class </a:t>
            </a:r>
            <a:r>
              <a:rPr lang="en-US" sz="1700"/>
              <a:t>allows to define a period of time longer than a day.</a:t>
            </a:r>
            <a:endParaRPr/>
          </a:p>
          <a:p>
            <a:pPr indent="-91757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 sz="1700"/>
              <a:t> class allow to define a period of time shorter than a day.</a:t>
            </a:r>
            <a:endParaRPr/>
          </a:p>
          <a:p>
            <a:pPr indent="0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/>
          </a:p>
          <a:p>
            <a:pPr indent="-91757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Both can be used to </a:t>
            </a:r>
            <a:r>
              <a:rPr lang="en-US" sz="1700">
                <a:solidFill>
                  <a:srgbClr val="006893"/>
                </a:solidFill>
              </a:rPr>
              <a:t>add or subtract </a:t>
            </a:r>
            <a:r>
              <a:rPr lang="en-US" sz="1700"/>
              <a:t>from existing date and time objects.</a:t>
            </a:r>
            <a:endParaRPr/>
          </a:p>
        </p:txBody>
      </p:sp>
      <p:sp>
        <p:nvSpPr>
          <p:cNvPr id="442" name="Google Shape;442;p44"/>
          <p:cNvSpPr txBox="1"/>
          <p:nvPr>
            <p:ph idx="2" type="body"/>
          </p:nvPr>
        </p:nvSpPr>
        <p:spPr>
          <a:xfrm>
            <a:off x="4832680" y="1815654"/>
            <a:ext cx="633864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annually = Period.ofYears(1);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1 year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quarterly = Period.ofMonths(3);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3 months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everyThreeWeeks = Period.ofWeeks(3);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3 weeks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everyTwoDays = Period.ofDays(2);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2 days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everyYearAndWeek = Period.of(1, 0, 7);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1 year and 1 week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rgbClr val="B0504E"/>
                </a:solidFill>
                <a:latin typeface="Consolas"/>
                <a:ea typeface="Consolas"/>
                <a:cs typeface="Consolas"/>
                <a:sym typeface="Consolas"/>
              </a:rPr>
              <a:t>However, be careful, chaining does not work here ! 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Period wrong = Period.ofYears(1).ofWeeks(1);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every week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Formatting Dates and Times</a:t>
            </a:r>
            <a:endParaRPr/>
          </a:p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1097280" y="1779560"/>
            <a:ext cx="3372452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757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 sz="1700">
                <a:solidFill>
                  <a:srgbClr val="006893"/>
                </a:solidFill>
              </a:rPr>
              <a:t> class </a:t>
            </a:r>
            <a:r>
              <a:rPr lang="en-US" sz="1700"/>
              <a:t>allows to format dates and times as willed.</a:t>
            </a:r>
            <a:endParaRPr/>
          </a:p>
          <a:p>
            <a:pPr indent="0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00"/>
          </a:p>
          <a:p>
            <a:pPr indent="-91757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Notice that 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format() </a:t>
            </a:r>
            <a:r>
              <a:rPr lang="en-US" sz="1700"/>
              <a:t>function is declared on </a:t>
            </a:r>
            <a:r>
              <a:rPr lang="en-US" sz="1700">
                <a:solidFill>
                  <a:srgbClr val="006893"/>
                </a:solidFill>
              </a:rPr>
              <a:t>both the formatter object and the date/time object</a:t>
            </a:r>
            <a:r>
              <a:rPr lang="en-US" sz="1700"/>
              <a:t>, allowing you to reference the objects in either order.</a:t>
            </a:r>
            <a:endParaRPr/>
          </a:p>
        </p:txBody>
      </p:sp>
      <p:sp>
        <p:nvSpPr>
          <p:cNvPr id="449" name="Google Shape;449;p45"/>
          <p:cNvSpPr txBox="1"/>
          <p:nvPr>
            <p:ph idx="2" type="body"/>
          </p:nvPr>
        </p:nvSpPr>
        <p:spPr>
          <a:xfrm>
            <a:off x="4832680" y="1815654"/>
            <a:ext cx="633864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date = LocalDate.of(2020, Month.JANUARY, 20);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time = LocalTime.of(11, 12, 34);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LocalDateTime dateTime = LocalDateTime.of(date, time);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DateTimeFormatter formatter = DateTimeFormatter.ISO_LOCAL_DATE;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date.format(formatter)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2020-01-20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formatter = DateTimeFormatter.</a:t>
            </a:r>
            <a:r>
              <a:rPr lang="en-US" sz="14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ofLocalizedDateTime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(FormatStyle.SHORT);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4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formatter.format(dateTime)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1/20/20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Formatting Dates and Times</a:t>
            </a:r>
            <a:endParaRPr/>
          </a:p>
        </p:txBody>
      </p:sp>
      <p:sp>
        <p:nvSpPr>
          <p:cNvPr id="456" name="Google Shape;456;p46"/>
          <p:cNvSpPr txBox="1"/>
          <p:nvPr>
            <p:ph idx="1" type="body"/>
          </p:nvPr>
        </p:nvSpPr>
        <p:spPr>
          <a:xfrm>
            <a:off x="1097279" y="1779560"/>
            <a:ext cx="4635767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71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The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 sz="1700">
                <a:solidFill>
                  <a:srgbClr val="006893"/>
                </a:solidFill>
              </a:rPr>
              <a:t> class </a:t>
            </a:r>
            <a:r>
              <a:rPr lang="en-US" sz="1700"/>
              <a:t>can also be customized using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.ofPattern(</a:t>
            </a:r>
            <a:r>
              <a:rPr i="1" lang="en-US" sz="1700"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). </a:t>
            </a:r>
            <a:r>
              <a:rPr lang="en-US" sz="1700"/>
              <a:t>A pattern can include the following syntax: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MMMM: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represents the month [M-MM-MMM-MMMM].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dd: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represents the day [d-dd].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yyyy: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represents the year [yy-yyyy]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hh: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represents the hour [h-hh].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mm: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represents the hour [m-mm].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adds a comma in the format.</a:t>
            </a:r>
            <a:endParaRPr/>
          </a:p>
          <a:p>
            <a:pPr indent="-182911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Char char="•"/>
            </a:pPr>
            <a:r>
              <a:rPr b="1" lang="en-US" sz="15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adds a colon in the format.</a:t>
            </a:r>
            <a:endParaRPr/>
          </a:p>
          <a:p>
            <a:pPr indent="-109093" lvl="1" marL="384048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Arial"/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just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6"/>
          <p:cNvSpPr txBox="1"/>
          <p:nvPr>
            <p:ph idx="2" type="body"/>
          </p:nvPr>
        </p:nvSpPr>
        <p:spPr>
          <a:xfrm>
            <a:off x="6148137" y="1815654"/>
            <a:ext cx="578718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date = LocalDate.of(2020, Month.JANUARY, 20);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time = LocalTime.of(11, 12, 34);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LocalDateTime dateTime = LocalDateTime.of(date, time);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DateTimeFormatter formatter = DateTimeFormatter.ofPattern(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“MMMM dd yyyy, hh:mm”);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System.out.println(dateTime.format(formatter))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January 20 2020, 11:12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Parsing Dates and Times</a:t>
            </a:r>
            <a:endParaRPr/>
          </a:p>
        </p:txBody>
      </p:sp>
      <p:sp>
        <p:nvSpPr>
          <p:cNvPr id="463" name="Google Shape;463;p47"/>
          <p:cNvSpPr txBox="1"/>
          <p:nvPr>
            <p:ph idx="1" type="body"/>
          </p:nvPr>
        </p:nvSpPr>
        <p:spPr>
          <a:xfrm>
            <a:off x="1097279" y="1779560"/>
            <a:ext cx="3727383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9853" lvl="0" marL="91440" rtl="0" algn="just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700"/>
              <a:t>Using the same </a:t>
            </a:r>
            <a:r>
              <a:rPr lang="en-US" sz="17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 sz="1700">
                <a:solidFill>
                  <a:srgbClr val="006893"/>
                </a:solidFill>
              </a:rPr>
              <a:t> class</a:t>
            </a:r>
            <a:r>
              <a:rPr lang="en-US" sz="1700">
                <a:solidFill>
                  <a:schemeClr val="dk1"/>
                </a:solidFill>
              </a:rPr>
              <a:t>,</a:t>
            </a:r>
            <a:r>
              <a:rPr lang="en-US" sz="1700">
                <a:solidFill>
                  <a:srgbClr val="006893"/>
                </a:solidFill>
              </a:rPr>
              <a:t> </a:t>
            </a:r>
            <a:r>
              <a:rPr lang="en-US" sz="1700"/>
              <a:t>we can also convert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700"/>
              <a:t> objects to dates and times, through the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parse() </a:t>
            </a:r>
            <a:r>
              <a:rPr lang="en-US" sz="1700"/>
              <a:t>method.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47"/>
          <p:cNvSpPr txBox="1"/>
          <p:nvPr>
            <p:ph idx="2" type="body"/>
          </p:nvPr>
        </p:nvSpPr>
        <p:spPr>
          <a:xfrm>
            <a:off x="5363680" y="1779560"/>
            <a:ext cx="578718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DateTimeFormatter formatter = DateTimeFormatter.ofPattern(“MM dd yyyy”);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date = LocalDate.parse(“01 02 2015”, formatter);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time = LocalTime.parse(“11:12”);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default format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System.out.println(date)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2015-01-02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System.out.println(time) </a:t>
            </a:r>
            <a:r>
              <a:rPr lang="en-US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11:12</a:t>
            </a:r>
            <a:endParaRPr/>
          </a:p>
          <a:p>
            <a:pPr indent="0" lvl="1" marL="20116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None/>
            </a:pPr>
            <a:r>
              <a:t/>
            </a:r>
            <a:endParaRPr sz="14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Review Questions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1</a:t>
            </a:r>
            <a:endParaRPr/>
          </a:p>
        </p:txBody>
      </p:sp>
      <p:sp>
        <p:nvSpPr>
          <p:cNvPr id="475" name="Google Shape;475;p49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What is the result of the following code: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3: String s = “purr”;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4: s.toUpperCase();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5: s.trim();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6: s.substring(1,3);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7: s += “ two”;</a:t>
            </a:r>
            <a:endParaRPr/>
          </a:p>
          <a:p>
            <a:pPr indent="-98425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8: System.out.println(s.length());</a:t>
            </a:r>
            <a:endParaRPr/>
          </a:p>
        </p:txBody>
      </p:sp>
      <p:sp>
        <p:nvSpPr>
          <p:cNvPr id="476" name="Google Shape;476;p49"/>
          <p:cNvSpPr txBox="1"/>
          <p:nvPr>
            <p:ph idx="2" type="body"/>
          </p:nvPr>
        </p:nvSpPr>
        <p:spPr>
          <a:xfrm>
            <a:off x="6349593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/>
              <a:t>2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/>
              <a:t>5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/>
              <a:t>8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/>
              <a:t>10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/>
              <a:t>An exception is thrown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F.  </a:t>
            </a:r>
            <a:r>
              <a:rPr lang="en-US"/>
              <a:t>The code does not compile</a:t>
            </a:r>
            <a:endParaRPr/>
          </a:p>
        </p:txBody>
      </p:sp>
      <p:cxnSp>
        <p:nvCxnSpPr>
          <p:cNvPr id="477" name="Google Shape;477;p49"/>
          <p:cNvCxnSpPr/>
          <p:nvPr/>
        </p:nvCxnSpPr>
        <p:spPr>
          <a:xfrm rot="10800000">
            <a:off x="6052892" y="2485965"/>
            <a:ext cx="0" cy="312479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49"/>
          <p:cNvSpPr txBox="1"/>
          <p:nvPr/>
        </p:nvSpPr>
        <p:spPr>
          <a:xfrm>
            <a:off x="9727759" y="5658041"/>
            <a:ext cx="1427921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 API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 class is a fundamental API used in almost every Java program.</a:t>
            </a:r>
            <a:endParaRPr/>
          </a:p>
          <a:p>
            <a:pPr indent="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string is only a </a:t>
            </a:r>
            <a:r>
              <a:rPr lang="en-US">
                <a:solidFill>
                  <a:srgbClr val="006893"/>
                </a:solidFill>
              </a:rPr>
              <a:t>sequence of characters</a:t>
            </a:r>
            <a:r>
              <a:rPr lang="en-US"/>
              <a:t>, such as:</a:t>
            </a:r>
            <a:endParaRPr/>
          </a:p>
          <a:p>
            <a:pPr indent="-68579" lvl="1" marL="38404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006893"/>
                </a:solidFill>
              </a:rPr>
              <a:t>String name = “Fluffy”;</a:t>
            </a:r>
            <a:endParaRPr/>
          </a:p>
        </p:txBody>
      </p:sp>
      <p:pic>
        <p:nvPicPr>
          <p:cNvPr descr="A black and white image of a word&#10;&#10;Description automatically generated" id="133" name="Google Shape;133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4682" y="2768496"/>
            <a:ext cx="4084238" cy="2178258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484" name="Google Shape;484;p50"/>
          <p:cNvSpPr txBox="1"/>
          <p:nvPr>
            <p:ph idx="1" type="body"/>
          </p:nvPr>
        </p:nvSpPr>
        <p:spPr>
          <a:xfrm>
            <a:off x="1163116" y="1845734"/>
            <a:ext cx="5793638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What is the result of the following code: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3: String a = “”;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4: a += 2;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5: a += ‘c’;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6: a += false;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7: if (a == “2cfalse”) { </a:t>
            </a:r>
            <a:r>
              <a:rPr b="1"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sout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(“==”) };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8: if (a.equals(“2cfalse”)) { </a:t>
            </a:r>
            <a:r>
              <a:rPr b="1"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sout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(“equals”) };</a:t>
            </a:r>
            <a:endParaRPr/>
          </a:p>
        </p:txBody>
      </p:sp>
      <p:sp>
        <p:nvSpPr>
          <p:cNvPr id="485" name="Google Shape;485;p50"/>
          <p:cNvSpPr txBox="1"/>
          <p:nvPr>
            <p:ph idx="2" type="body"/>
          </p:nvPr>
        </p:nvSpPr>
        <p:spPr>
          <a:xfrm>
            <a:off x="7337146" y="1845734"/>
            <a:ext cx="376732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/>
              <a:t>Compile error on line 4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/>
              <a:t>Compile error on line 5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/>
              <a:t>Compile error on line 6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/>
              <a:t>==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/>
              <a:t>equals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F.  </a:t>
            </a:r>
            <a:r>
              <a:rPr lang="en-US"/>
              <a:t>An exception is thrown</a:t>
            </a:r>
            <a:endParaRPr/>
          </a:p>
        </p:txBody>
      </p:sp>
      <p:cxnSp>
        <p:nvCxnSpPr>
          <p:cNvPr id="486" name="Google Shape;486;p50"/>
          <p:cNvCxnSpPr/>
          <p:nvPr/>
        </p:nvCxnSpPr>
        <p:spPr>
          <a:xfrm rot="10800000">
            <a:off x="7091647" y="2485965"/>
            <a:ext cx="0" cy="312479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50"/>
          <p:cNvSpPr txBox="1"/>
          <p:nvPr/>
        </p:nvSpPr>
        <p:spPr>
          <a:xfrm>
            <a:off x="9727759" y="5658041"/>
            <a:ext cx="1427921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Solution: E</a:t>
            </a:r>
            <a:endParaRPr/>
          </a:p>
        </p:txBody>
      </p:sp>
      <p:sp>
        <p:nvSpPr>
          <p:cNvPr id="488" name="Google Shape;488;p50"/>
          <p:cNvSpPr txBox="1"/>
          <p:nvPr/>
        </p:nvSpPr>
        <p:spPr>
          <a:xfrm>
            <a:off x="7232055" y="1158393"/>
            <a:ext cx="3872417" cy="42210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sout() means System.out.println()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3</a:t>
            </a:r>
            <a:endParaRPr/>
          </a:p>
        </p:txBody>
      </p:sp>
      <p:sp>
        <p:nvSpPr>
          <p:cNvPr id="494" name="Google Shape;494;p51"/>
          <p:cNvSpPr txBox="1"/>
          <p:nvPr>
            <p:ph idx="2" type="body"/>
          </p:nvPr>
        </p:nvSpPr>
        <p:spPr>
          <a:xfrm>
            <a:off x="3773423" y="1737360"/>
            <a:ext cx="4645154" cy="44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Which of the following is true ? 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/>
              <a:t>An array has a fixed size.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/>
              <a:t>An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/>
              <a:t> has a fixed size.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/>
              <a:t>An array allows multiple dimensions.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/>
              <a:t>An array is ordered.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/>
              <a:t>An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/>
              <a:t> is ordered.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F.  </a:t>
            </a:r>
            <a:r>
              <a:rPr lang="en-US"/>
              <a:t>An array is immutable.</a:t>
            </a:r>
            <a:endParaRPr/>
          </a:p>
          <a:p>
            <a:pPr indent="-9842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G. </a:t>
            </a:r>
            <a:r>
              <a:rPr lang="en-US"/>
              <a:t>An ArrayList is immutable.</a:t>
            </a:r>
            <a:endParaRPr/>
          </a:p>
        </p:txBody>
      </p:sp>
      <p:sp>
        <p:nvSpPr>
          <p:cNvPr id="495" name="Google Shape;495;p51"/>
          <p:cNvSpPr txBox="1"/>
          <p:nvPr/>
        </p:nvSpPr>
        <p:spPr>
          <a:xfrm>
            <a:off x="8630712" y="5658187"/>
            <a:ext cx="2525202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Solutions: A, C, D, 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4</a:t>
            </a:r>
            <a:endParaRPr/>
          </a:p>
        </p:txBody>
      </p:sp>
      <p:sp>
        <p:nvSpPr>
          <p:cNvPr id="501" name="Google Shape;501;p52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Which of the following is true about the code: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4: List&lt;Integer&gt; ages = new ArrayList&lt;&gt;();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5: ages.add(Integer.parseInt(“5”));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6: ages.add(Integer.valueOf(“6”))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7: ages.add(7);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8: ages.add(null);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9: for(int age: ages) {System.out.println(age);}</a:t>
            </a:r>
            <a:endParaRPr/>
          </a:p>
        </p:txBody>
      </p:sp>
      <p:sp>
        <p:nvSpPr>
          <p:cNvPr id="502" name="Google Shape;502;p52"/>
          <p:cNvSpPr txBox="1"/>
          <p:nvPr>
            <p:ph idx="2" type="body"/>
          </p:nvPr>
        </p:nvSpPr>
        <p:spPr>
          <a:xfrm>
            <a:off x="6349592" y="1845735"/>
            <a:ext cx="536935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2539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/>
              <a:t>The code compiles.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/>
              <a:t>The code throws a runtime error.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/>
              <a:t>Exactly one of the add statements uses autoboxing.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/>
              <a:t>Exactly two of the add statements uses autoboxing.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/>
              <a:t>Exactly three of the add statements uses autoboxing.</a:t>
            </a:r>
            <a:endParaRPr/>
          </a:p>
        </p:txBody>
      </p:sp>
      <p:cxnSp>
        <p:nvCxnSpPr>
          <p:cNvPr id="503" name="Google Shape;503;p52"/>
          <p:cNvCxnSpPr/>
          <p:nvPr/>
        </p:nvCxnSpPr>
        <p:spPr>
          <a:xfrm rot="10800000">
            <a:off x="6052892" y="2485965"/>
            <a:ext cx="0" cy="312479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52"/>
          <p:cNvSpPr txBox="1"/>
          <p:nvPr/>
        </p:nvSpPr>
        <p:spPr>
          <a:xfrm>
            <a:off x="8864569" y="5656824"/>
            <a:ext cx="2291113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Solutions: A, B,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5</a:t>
            </a:r>
            <a:endParaRPr/>
          </a:p>
        </p:txBody>
      </p:sp>
      <p:sp>
        <p:nvSpPr>
          <p:cNvPr id="510" name="Google Shape;510;p53"/>
          <p:cNvSpPr txBox="1"/>
          <p:nvPr>
            <p:ph idx="1" type="body"/>
          </p:nvPr>
        </p:nvSpPr>
        <p:spPr>
          <a:xfrm>
            <a:off x="1097280" y="1845734"/>
            <a:ext cx="5252312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Which of the following can be inserted to create a date of June 21, 2014: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StartOfSummer {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LocalDate date = _ _ _ _ _ _ _ _ _ _ _;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-10795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1" name="Google Shape;511;p53"/>
          <p:cNvSpPr txBox="1"/>
          <p:nvPr>
            <p:ph idx="2" type="body"/>
          </p:nvPr>
        </p:nvSpPr>
        <p:spPr>
          <a:xfrm>
            <a:off x="6942123" y="1787215"/>
            <a:ext cx="51279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new LocalDate(2014, 5, 21);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new LocalDate(2014, 6, 21);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LocalDate.of(2014, 5, 21);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LocalDate.of(2014, 6, 21);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LocalDate.of(2014, Calendar.JUNE, 21);</a:t>
            </a:r>
            <a:endParaRPr/>
          </a:p>
          <a:p>
            <a:pPr indent="-10795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F.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LocalDate.of(2014, Month.JUNE, 21);</a:t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 rot="10800000">
            <a:off x="6564956" y="2412813"/>
            <a:ext cx="0" cy="312479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53"/>
          <p:cNvSpPr txBox="1"/>
          <p:nvPr/>
        </p:nvSpPr>
        <p:spPr>
          <a:xfrm>
            <a:off x="9266899" y="5656691"/>
            <a:ext cx="1888777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Solutions: D, 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Question 6</a:t>
            </a:r>
            <a:endParaRPr/>
          </a:p>
        </p:txBody>
      </p:sp>
      <p:sp>
        <p:nvSpPr>
          <p:cNvPr id="519" name="Google Shape;519;p54"/>
          <p:cNvSpPr txBox="1"/>
          <p:nvPr>
            <p:ph idx="1" type="body"/>
          </p:nvPr>
        </p:nvSpPr>
        <p:spPr>
          <a:xfrm>
            <a:off x="1097281" y="1845733"/>
            <a:ext cx="5888735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-12064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What is the output of the following code: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LocalDateTime d = LocalDateTime.of(2015, 5, 10, 11, 22, 33);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Period p = Period.of(1, 2, 3);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 = d.minus(p);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DateTimeFormatter f = 	DateTimeFormatter.ofLocalizedTime(FormatStyle.SHORT);</a:t>
            </a:r>
            <a:endParaRPr/>
          </a:p>
          <a:p>
            <a:pPr indent="-9144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System.out.println(d.format(f));</a:t>
            </a:r>
            <a:endParaRPr/>
          </a:p>
        </p:txBody>
      </p:sp>
      <p:sp>
        <p:nvSpPr>
          <p:cNvPr id="520" name="Google Shape;520;p54"/>
          <p:cNvSpPr txBox="1"/>
          <p:nvPr>
            <p:ph idx="2" type="body"/>
          </p:nvPr>
        </p:nvSpPr>
        <p:spPr>
          <a:xfrm>
            <a:off x="7464432" y="1977408"/>
            <a:ext cx="3691239" cy="36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-12064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A.  </a:t>
            </a:r>
            <a:r>
              <a:rPr lang="en-US"/>
              <a:t>3/7/14  11:22 AM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B.  </a:t>
            </a:r>
            <a:r>
              <a:rPr lang="en-US"/>
              <a:t>5/10/15  11:22 AM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C.  </a:t>
            </a:r>
            <a:r>
              <a:rPr lang="en-US"/>
              <a:t>3/7/14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D.  </a:t>
            </a:r>
            <a:r>
              <a:rPr lang="en-US"/>
              <a:t>5/10/15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E.  </a:t>
            </a:r>
            <a:r>
              <a:rPr lang="en-US"/>
              <a:t>11:22 AM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F.  </a:t>
            </a:r>
            <a:r>
              <a:rPr lang="en-US"/>
              <a:t>The code does not compile.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G.  </a:t>
            </a:r>
            <a:r>
              <a:rPr lang="en-US"/>
              <a:t>A runtime exception is thrown.</a:t>
            </a:r>
            <a:endParaRPr/>
          </a:p>
        </p:txBody>
      </p:sp>
      <p:cxnSp>
        <p:nvCxnSpPr>
          <p:cNvPr id="521" name="Google Shape;521;p54"/>
          <p:cNvCxnSpPr/>
          <p:nvPr/>
        </p:nvCxnSpPr>
        <p:spPr>
          <a:xfrm rot="10800000">
            <a:off x="7128220" y="2485965"/>
            <a:ext cx="0" cy="312479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54"/>
          <p:cNvSpPr txBox="1"/>
          <p:nvPr/>
        </p:nvSpPr>
        <p:spPr>
          <a:xfrm>
            <a:off x="9727759" y="5665356"/>
            <a:ext cx="1427921" cy="422103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Solution: 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 Concatenation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Concatenation</a:t>
            </a:r>
            <a:r>
              <a:rPr lang="en-US"/>
              <a:t> in Java, is the process of </a:t>
            </a:r>
            <a:r>
              <a:rPr lang="en-US">
                <a:solidFill>
                  <a:srgbClr val="006893"/>
                </a:solidFill>
              </a:rPr>
              <a:t>combining two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solidFill>
                  <a:srgbClr val="006893"/>
                </a:solidFill>
              </a:rPr>
              <a:t>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>
                <a:solidFill>
                  <a:srgbClr val="006893"/>
                </a:solidFill>
              </a:rPr>
              <a:t> into one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Examples</a:t>
            </a:r>
            <a:endParaRPr/>
          </a:p>
          <a:p>
            <a:pPr indent="-182880" lvl="1" marL="384048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ts val="18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“1” + “2” = “12”</a:t>
            </a:r>
            <a:endParaRPr/>
          </a:p>
          <a:p>
            <a:pPr indent="-182880" lvl="1" marL="38404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ts val="1800"/>
              <a:buChar char="◦"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“23” + 1 + 45 = “23145”</a:t>
            </a:r>
            <a:endParaRPr/>
          </a:p>
          <a:p>
            <a:pPr indent="-68579" lvl="1" marL="384048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Note that the </a:t>
            </a:r>
            <a:r>
              <a:rPr b="1" lang="en-US"/>
              <a:t>+</a:t>
            </a:r>
            <a:r>
              <a:rPr lang="en-US"/>
              <a:t> operator can be used in two ways, whether for regular integer addition, or for string concatenation. But </a:t>
            </a:r>
            <a:r>
              <a:rPr lang="en-US">
                <a:solidFill>
                  <a:srgbClr val="006893"/>
                </a:solidFill>
              </a:rPr>
              <a:t>which is it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 Concatenation rules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097279" y="1845734"/>
            <a:ext cx="4506223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There are three rules: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onsolas"/>
              <a:buAutoNum type="arabicPeriod"/>
            </a:pPr>
            <a:r>
              <a:rPr lang="en-US"/>
              <a:t>If </a:t>
            </a:r>
            <a:r>
              <a:rPr lang="en-US">
                <a:solidFill>
                  <a:srgbClr val="006893"/>
                </a:solidFill>
              </a:rPr>
              <a:t>all operands are numeric</a:t>
            </a:r>
            <a:r>
              <a:rPr lang="en-US"/>
              <a:t>, + means a numeric addition.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onsolas"/>
              <a:buAutoNum type="arabicPeriod"/>
            </a:pPr>
            <a:r>
              <a:rPr lang="en-US"/>
              <a:t>If </a:t>
            </a:r>
            <a:r>
              <a:rPr lang="en-US">
                <a:solidFill>
                  <a:srgbClr val="006893"/>
                </a:solidFill>
              </a:rPr>
              <a:t>either operand is a String</a:t>
            </a:r>
            <a:r>
              <a:rPr lang="en-US"/>
              <a:t>, + means concatenation.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rgbClr val="006893"/>
              </a:buClr>
              <a:buSzPct val="100000"/>
              <a:buFont typeface="Consolas"/>
              <a:buAutoNum type="arabicPeriod"/>
            </a:pPr>
            <a:r>
              <a:rPr lang="en-US"/>
              <a:t>The expression is evaluated left to right.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example = 1 + 2 + 3 + 4 + 5 + “6”</a:t>
            </a:r>
            <a:endParaRPr/>
          </a:p>
        </p:txBody>
      </p:sp>
      <p:pic>
        <p:nvPicPr>
          <p:cNvPr descr="CDN media" id="146" name="Google Shape;146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55361" l="0" r="0" t="0"/>
          <a:stretch/>
        </p:blipFill>
        <p:spPr>
          <a:xfrm>
            <a:off x="5850633" y="2529404"/>
            <a:ext cx="2538676" cy="2304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DN media" id="147" name="Google Shape;147;p7"/>
          <p:cNvPicPr preferRelativeResize="0"/>
          <p:nvPr/>
        </p:nvPicPr>
        <p:blipFill rotWithShape="1">
          <a:blip r:embed="rId3">
            <a:alphaModFix/>
          </a:blip>
          <a:srcRect b="5453" l="0" r="0" t="45208"/>
          <a:stretch/>
        </p:blipFill>
        <p:spPr>
          <a:xfrm>
            <a:off x="8636439" y="3503347"/>
            <a:ext cx="2538676" cy="254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9536192" y="6002923"/>
            <a:ext cx="739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“156”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String Immutability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097279" y="1845734"/>
            <a:ext cx="4998715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Once a String object is created, </a:t>
            </a:r>
            <a:r>
              <a:rPr lang="en-US">
                <a:solidFill>
                  <a:srgbClr val="FF0000"/>
                </a:solidFill>
              </a:rPr>
              <a:t>it is not allowed to change !</a:t>
            </a:r>
            <a:endParaRPr/>
          </a:p>
          <a:p>
            <a:pPr indent="-107950" lvl="0" marL="91440" rtl="0" algn="l">
              <a:lnSpc>
                <a:spcPct val="14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You cannot…</a:t>
            </a:r>
            <a:endParaRPr/>
          </a:p>
          <a:p>
            <a:pPr indent="-182880" lvl="1" marL="384048" rtl="0" algn="l">
              <a:lnSpc>
                <a:spcPct val="145000"/>
              </a:lnSpc>
              <a:spcBef>
                <a:spcPts val="4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/>
              <a:t>Add a character;</a:t>
            </a:r>
            <a:endParaRPr/>
          </a:p>
          <a:p>
            <a:pPr indent="-182880" lvl="1" marL="384048" rtl="0" algn="l">
              <a:lnSpc>
                <a:spcPct val="145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/>
              <a:t>Delete a character;</a:t>
            </a:r>
            <a:endParaRPr/>
          </a:p>
          <a:p>
            <a:pPr indent="-182880" lvl="1" marL="384048" rtl="0" algn="l">
              <a:lnSpc>
                <a:spcPct val="145000"/>
              </a:lnSpc>
              <a:spcBef>
                <a:spcPts val="600"/>
              </a:spcBef>
              <a:spcAft>
                <a:spcPts val="0"/>
              </a:spcAft>
              <a:buClr>
                <a:srgbClr val="006893"/>
              </a:buClr>
              <a:buSzPct val="100000"/>
              <a:buChar char="◦"/>
            </a:pPr>
            <a:r>
              <a:rPr lang="en-US"/>
              <a:t>Replace a character;</a:t>
            </a:r>
            <a:endParaRPr/>
          </a:p>
          <a:p>
            <a:pPr indent="-107950" lvl="0" marL="9144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But you can…</a:t>
            </a:r>
            <a:endParaRPr/>
          </a:p>
          <a:p>
            <a:pPr indent="-182880" lvl="1" marL="384048" rtl="0" algn="l">
              <a:lnSpc>
                <a:spcPct val="145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Create a new 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 object using existing ones.</a:t>
            </a:r>
            <a:endParaRPr/>
          </a:p>
        </p:txBody>
      </p:sp>
      <p:sp>
        <p:nvSpPr>
          <p:cNvPr id="155" name="Google Shape;155;p8"/>
          <p:cNvSpPr txBox="1"/>
          <p:nvPr>
            <p:ph idx="2" type="body"/>
          </p:nvPr>
        </p:nvSpPr>
        <p:spPr>
          <a:xfrm>
            <a:off x="6557962" y="1928813"/>
            <a:ext cx="4597717" cy="39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795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 s1 = “1”;     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/>
          </a:p>
          <a:p>
            <a:pPr indent="-10795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String s2 = s1 + “2”; 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12</a:t>
            </a:r>
            <a:endParaRPr/>
          </a:p>
          <a:p>
            <a:pPr indent="-10795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 = s1 + “3”;		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13</a:t>
            </a:r>
            <a:endParaRPr/>
          </a:p>
          <a:p>
            <a:pPr indent="-10795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 = s1.</a:t>
            </a:r>
            <a:r>
              <a:rPr lang="en-US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concat(“4”)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134</a:t>
            </a:r>
            <a:endParaRPr/>
          </a:p>
          <a:p>
            <a:pPr indent="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795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Note that every operation need to be caught in a reference variable.</a:t>
            </a:r>
            <a:endParaRPr/>
          </a:p>
          <a:p>
            <a:pPr indent="0" lvl="0" marL="9144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>
            <a:off x="6096000" y="2586038"/>
            <a:ext cx="0" cy="3071812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The String Pool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097280" y="1845734"/>
            <a:ext cx="4524851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In Java, </a:t>
            </a:r>
            <a:r>
              <a:rPr lang="en-US" sz="18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-US" sz="1800">
                <a:solidFill>
                  <a:srgbClr val="006893"/>
                </a:solidFill>
              </a:rPr>
              <a:t> are everywhere </a:t>
            </a:r>
            <a:r>
              <a:rPr lang="en-US" sz="1800"/>
              <a:t>!</a:t>
            </a:r>
            <a:endParaRPr/>
          </a:p>
          <a:p>
            <a:pPr indent="-11430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Can use up to </a:t>
            </a:r>
            <a:r>
              <a:rPr lang="en-US" sz="1800">
                <a:solidFill>
                  <a:srgbClr val="FF0000"/>
                </a:solidFill>
              </a:rPr>
              <a:t>40% of the memory</a:t>
            </a:r>
            <a:r>
              <a:rPr lang="en-US" sz="1800"/>
              <a:t>.</a:t>
            </a:r>
            <a:endParaRPr/>
          </a:p>
          <a:p>
            <a:pPr indent="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6893"/>
                </a:solidFill>
              </a:rPr>
              <a:t>Key element</a:t>
            </a:r>
            <a:r>
              <a:rPr lang="en-US" sz="1800"/>
              <a:t>: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-US" sz="1800"/>
              <a:t> often repeat in a program.</a:t>
            </a:r>
            <a:endParaRPr/>
          </a:p>
          <a:p>
            <a:pPr indent="-11430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6893"/>
                </a:solidFill>
              </a:rPr>
              <a:t>Solution</a:t>
            </a:r>
            <a:r>
              <a:rPr lang="en-US" sz="1800"/>
              <a:t>: Reuse the common ones</a:t>
            </a:r>
            <a:endParaRPr/>
          </a:p>
          <a:p>
            <a:pPr indent="-114300" lvl="0" marL="91440" rtl="0" algn="just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006893"/>
                </a:solidFill>
              </a:rPr>
              <a:t>How</a:t>
            </a:r>
            <a:r>
              <a:rPr lang="en-US" sz="1800"/>
              <a:t>: Using the </a:t>
            </a:r>
            <a:r>
              <a:rPr lang="en-US" sz="1800">
                <a:solidFill>
                  <a:srgbClr val="006893"/>
                </a:solidFill>
                <a:latin typeface="Consolas"/>
                <a:ea typeface="Consolas"/>
                <a:cs typeface="Consolas"/>
                <a:sym typeface="Consolas"/>
              </a:rPr>
              <a:t>String Pool.</a:t>
            </a:r>
            <a:endParaRPr/>
          </a:p>
        </p:txBody>
      </p:sp>
      <p:pic>
        <p:nvPicPr>
          <p:cNvPr id="163" name="Google Shape;163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798" y="2336822"/>
            <a:ext cx="5481638" cy="3041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0996731" y="550316"/>
            <a:ext cx="317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FFFFFF"/>
      </a:lt2>
      <a:accent1>
        <a:srgbClr val="FFD503"/>
      </a:accent1>
      <a:accent2>
        <a:srgbClr val="006C98"/>
      </a:accent2>
      <a:accent3>
        <a:srgbClr val="28C0FF"/>
      </a:accent3>
      <a:accent4>
        <a:srgbClr val="FFC000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2023-08-09T13:05:56Z</dcterms:created>
  <dc:creator>Jalal Assaly</dc:creator>
</cp:coreProperties>
</file>