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iGGJQz0O06O7G5nOzNjHqOoYn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33FBEA-537A-44B6-B767-CB31A9D1B078}">
  <a:tblStyle styleId="{7233FBEA-537A-44B6-B767-CB31A9D1B078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EF"/>
          </a:solidFill>
        </a:fill>
      </a:tcStyle>
    </a:wholeTbl>
    <a:band1H>
      <a:tcTxStyle/>
      <a:tcStyle>
        <a:fill>
          <a:solidFill>
            <a:srgbClr val="CAD3DD"/>
          </a:solidFill>
        </a:fill>
      </a:tcStyle>
    </a:band1H>
    <a:band2H>
      <a:tcTxStyle/>
    </a:band2H>
    <a:band1V>
      <a:tcTxStyle/>
      <a:tcStyle>
        <a:fill>
          <a:solidFill>
            <a:srgbClr val="CAD3DD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4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7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5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5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5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5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54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54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6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83" name="Google Shape;83;p56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5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  <a:defRPr b="0" i="0" sz="4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onsolas"/>
              <a:buNone/>
              <a:defRPr b="0" i="0" sz="4800" u="none" cap="none" strike="noStrike">
                <a:solidFill>
                  <a:srgbClr val="FEFEFE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6" name="Google Shape;106;p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7" name="Google Shape;107;p4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Google Shape;108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5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4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3.xml"/><Relationship Id="rId10" Type="http://schemas.openxmlformats.org/officeDocument/2006/relationships/image" Target="../media/image15.png"/><Relationship Id="rId13" Type="http://schemas.openxmlformats.org/officeDocument/2006/relationships/slide" Target="/ppt/slides/slide28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image" Target="../media/image9.png"/><Relationship Id="rId9" Type="http://schemas.openxmlformats.org/officeDocument/2006/relationships/slide" Target="/ppt/slides/slide20.xml"/><Relationship Id="rId15" Type="http://schemas.openxmlformats.org/officeDocument/2006/relationships/slide" Target="/ppt/slides/slide32.xml"/><Relationship Id="rId14" Type="http://schemas.openxmlformats.org/officeDocument/2006/relationships/image" Target="../media/image7.png"/><Relationship Id="rId17" Type="http://schemas.openxmlformats.org/officeDocument/2006/relationships/slide" Target="/ppt/slides/slide36.xml"/><Relationship Id="rId16" Type="http://schemas.openxmlformats.org/officeDocument/2006/relationships/image" Target="../media/image10.png"/><Relationship Id="rId5" Type="http://schemas.openxmlformats.org/officeDocument/2006/relationships/slide" Target="/ppt/slides/slide13.xml"/><Relationship Id="rId6" Type="http://schemas.openxmlformats.org/officeDocument/2006/relationships/image" Target="../media/image2.png"/><Relationship Id="rId18" Type="http://schemas.openxmlformats.org/officeDocument/2006/relationships/image" Target="../media/image3.png"/><Relationship Id="rId7" Type="http://schemas.openxmlformats.org/officeDocument/2006/relationships/slide" Target="/ppt/slides/slide18.xml"/><Relationship Id="rId8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"/>
          <p:cNvSpPr txBox="1"/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Methods and </a:t>
            </a:r>
            <a:br>
              <a:rPr lang="en-US"/>
            </a:br>
            <a:r>
              <a:rPr lang="en-US"/>
              <a:t>Encapsulation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PRESENTED BY : AHMED SHALABI</a:t>
            </a:r>
            <a:endParaRPr/>
          </a:p>
        </p:txBody>
      </p:sp>
      <p:sp>
        <p:nvSpPr>
          <p:cNvPr id="130" name="Google Shape;130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Protected Access</a:t>
            </a:r>
            <a:endParaRPr/>
          </a:p>
        </p:txBody>
      </p:sp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1009819" y="23029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05727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pond.shore; 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Bird {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protected String text = "floating"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protected void floatInWater() {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System.out.println(text);</a:t>
            </a:r>
            <a:endParaRPr/>
          </a:p>
          <a:p>
            <a:pPr indent="0" lvl="1" marL="201168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 sz="16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6" name="Google Shape;226;p10"/>
          <p:cNvSpPr txBox="1"/>
          <p:nvPr>
            <p:ph idx="2" type="body"/>
          </p:nvPr>
        </p:nvSpPr>
        <p:spPr>
          <a:xfrm>
            <a:off x="6217920" y="2312460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05727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pond.goose;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pond.shore.Bird;               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Gosling extends Bird {     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void swim() {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@Override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floatInWater(){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 super.floatInWater};    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System.out.println(text);}</a:t>
            </a:r>
            <a:endParaRPr/>
          </a:p>
          <a:p>
            <a:pPr indent="-105727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cxnSp>
        <p:nvCxnSpPr>
          <p:cNvPr id="227" name="Google Shape;227;p10"/>
          <p:cNvCxnSpPr/>
          <p:nvPr/>
        </p:nvCxnSpPr>
        <p:spPr>
          <a:xfrm>
            <a:off x="6054000" y="2457450"/>
            <a:ext cx="0" cy="310515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0"/>
          <p:cNvSpPr txBox="1"/>
          <p:nvPr/>
        </p:nvSpPr>
        <p:spPr>
          <a:xfrm>
            <a:off x="4924425" y="1866900"/>
            <a:ext cx="2114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Legal Code</a:t>
            </a:r>
            <a:endParaRPr/>
          </a:p>
        </p:txBody>
      </p:sp>
      <p:sp>
        <p:nvSpPr>
          <p:cNvPr id="229" name="Google Shape;229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Protected Access</a:t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1009819" y="23029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pond.shore;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Bird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protected String text = "floating"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protected void floatInWater()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System.out.println(text);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sp>
        <p:nvSpPr>
          <p:cNvPr id="236" name="Google Shape;236;p11"/>
          <p:cNvSpPr txBox="1"/>
          <p:nvPr>
            <p:ph idx="2" type="body"/>
          </p:nvPr>
        </p:nvSpPr>
        <p:spPr>
          <a:xfrm>
            <a:off x="6217919" y="2312460"/>
            <a:ext cx="576258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pond.inland;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pond.shore.Bird;              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BirdWatcherFromAfar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void watchBird() {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Bird bird = new Bird();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bird.floatInWater();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cxnSp>
        <p:nvCxnSpPr>
          <p:cNvPr id="237" name="Google Shape;237;p11"/>
          <p:cNvCxnSpPr/>
          <p:nvPr/>
        </p:nvCxnSpPr>
        <p:spPr>
          <a:xfrm>
            <a:off x="6054000" y="2457450"/>
            <a:ext cx="0" cy="310515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11"/>
          <p:cNvSpPr txBox="1"/>
          <p:nvPr/>
        </p:nvSpPr>
        <p:spPr>
          <a:xfrm>
            <a:off x="4924425" y="1866900"/>
            <a:ext cx="2114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Illegal Code</a:t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10374818" y="5479286"/>
            <a:ext cx="1769604" cy="682555"/>
          </a:xfrm>
          <a:prstGeom prst="roundRect">
            <a:avLst>
              <a:gd fmla="val 16667" name="adj"/>
            </a:avLst>
          </a:prstGeom>
          <a:solidFill>
            <a:srgbClr val="00577A"/>
          </a:solidFill>
          <a:ln>
            <a:noFill/>
          </a:ln>
          <a:effectLst>
            <a:outerShdw blurRad="76200" kx="800400" rotWithShape="0" algn="br" dir="81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Compile Error, not a subclass !</a:t>
            </a:r>
            <a:endParaRPr/>
          </a:p>
        </p:txBody>
      </p:sp>
      <p:cxnSp>
        <p:nvCxnSpPr>
          <p:cNvPr id="240" name="Google Shape;240;p11"/>
          <p:cNvCxnSpPr>
            <a:endCxn id="239" idx="1"/>
          </p:cNvCxnSpPr>
          <p:nvPr/>
        </p:nvCxnSpPr>
        <p:spPr>
          <a:xfrm>
            <a:off x="9601118" y="5303664"/>
            <a:ext cx="773700" cy="516900"/>
          </a:xfrm>
          <a:prstGeom prst="curvedConnector3">
            <a:avLst>
              <a:gd fmla="val 50000" name="adj1"/>
            </a:avLst>
          </a:prstGeom>
          <a:noFill/>
          <a:ln cap="flat" cmpd="sng" w="12700">
            <a:solidFill>
              <a:srgbClr val="00364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Public Access</a:t>
            </a:r>
            <a:endParaRPr/>
          </a:p>
        </p:txBody>
      </p:sp>
      <p:sp>
        <p:nvSpPr>
          <p:cNvPr id="247" name="Google Shape;247;p12"/>
          <p:cNvSpPr txBox="1"/>
          <p:nvPr>
            <p:ph idx="1" type="body"/>
          </p:nvPr>
        </p:nvSpPr>
        <p:spPr>
          <a:xfrm>
            <a:off x="1040130" y="232198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pond.duck;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DuckTeacher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String name = "Swimming";    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void swim()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System.out.println(name);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sp>
        <p:nvSpPr>
          <p:cNvPr id="248" name="Google Shape;248;p12"/>
          <p:cNvSpPr txBox="1"/>
          <p:nvPr>
            <p:ph idx="2" type="body"/>
          </p:nvPr>
        </p:nvSpPr>
        <p:spPr>
          <a:xfrm>
            <a:off x="5891621" y="2293410"/>
            <a:ext cx="6319782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pond.goose;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pond.duck.DuckTeacher;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LostDuckling {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void swim()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DuckTeacher teacher = new DuckTeacher();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teacher.swim();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249" name="Google Shape;249;p12"/>
          <p:cNvCxnSpPr/>
          <p:nvPr/>
        </p:nvCxnSpPr>
        <p:spPr>
          <a:xfrm>
            <a:off x="5817044" y="2466975"/>
            <a:ext cx="0" cy="349650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12"/>
          <p:cNvSpPr txBox="1"/>
          <p:nvPr/>
        </p:nvSpPr>
        <p:spPr>
          <a:xfrm>
            <a:off x="4676775" y="1866900"/>
            <a:ext cx="2114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Legal Code</a:t>
            </a:r>
            <a:endParaRPr/>
          </a:p>
        </p:txBody>
      </p:sp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8" name="Google Shape;258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olour-coded on electronic circuit board" id="260" name="Google Shape;260;p13"/>
          <p:cNvPicPr preferRelativeResize="0"/>
          <p:nvPr/>
        </p:nvPicPr>
        <p:blipFill rotWithShape="1">
          <a:blip r:embed="rId3">
            <a:alphaModFix/>
          </a:blip>
          <a:srcRect b="9924" l="0" r="0" t="517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13"/>
          <p:cNvSpPr txBox="1"/>
          <p:nvPr>
            <p:ph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nsolas"/>
              <a:buNone/>
            </a:pPr>
            <a:r>
              <a:rPr lang="en-US" sz="4400">
                <a:solidFill>
                  <a:srgbClr val="FFFFFF"/>
                </a:solidFill>
              </a:rPr>
              <a:t>Static Method and Variable</a:t>
            </a:r>
            <a:endParaRPr/>
          </a:p>
        </p:txBody>
      </p:sp>
      <p:cxnSp>
        <p:nvCxnSpPr>
          <p:cNvPr id="263" name="Google Shape;263;p13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9050">
            <a:solidFill>
              <a:srgbClr val="3CDA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Static Method and Variable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1097280" y="1845734"/>
            <a:ext cx="10058400" cy="466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A method or variable is called </a:t>
            </a:r>
            <a:r>
              <a:rPr b="1" lang="en-US" sz="1800"/>
              <a:t>“static”</a:t>
            </a:r>
            <a:r>
              <a:rPr lang="en-US" sz="1800"/>
              <a:t> when the members belong to a class itself, rather than to instances.</a:t>
            </a:r>
            <a:endParaRPr/>
          </a:p>
          <a:p>
            <a:pPr indent="-114300" lvl="0" marL="9144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Properties: </a:t>
            </a:r>
            <a:endParaRPr sz="1800"/>
          </a:p>
          <a:p>
            <a:pPr indent="-182880" lvl="4" marL="932688" rtl="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⮚"/>
            </a:pPr>
            <a:r>
              <a:rPr lang="en-US" sz="1700"/>
              <a:t> </a:t>
            </a:r>
            <a:r>
              <a:rPr lang="en-US" sz="1700">
                <a:solidFill>
                  <a:srgbClr val="00364C"/>
                </a:solidFill>
              </a:rPr>
              <a:t>Facilitates convenient access via the class name.</a:t>
            </a:r>
            <a:endParaRPr/>
          </a:p>
          <a:p>
            <a:pPr indent="-182880" lvl="4" marL="932688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⮚"/>
            </a:pPr>
            <a:r>
              <a:rPr lang="en-US" sz="1700">
                <a:solidFill>
                  <a:srgbClr val="00364C"/>
                </a:solidFill>
              </a:rPr>
              <a:t> Attributed to the class itself, not its instances.</a:t>
            </a:r>
            <a:endParaRPr/>
          </a:p>
          <a:p>
            <a:pPr indent="-182880" lvl="4" marL="932688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⮚"/>
            </a:pPr>
            <a:r>
              <a:rPr lang="en-US" sz="1700">
                <a:solidFill>
                  <a:srgbClr val="00364C"/>
                </a:solidFill>
              </a:rPr>
              <a:t> Initialization occurs singularly upon class loading. </a:t>
            </a:r>
            <a:endParaRPr/>
          </a:p>
          <a:p>
            <a:pPr indent="-182880" lvl="4" marL="932688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⮚"/>
            </a:pPr>
            <a:r>
              <a:rPr lang="en-US" sz="1700">
                <a:solidFill>
                  <a:srgbClr val="00364C"/>
                </a:solidFill>
              </a:rPr>
              <a:t> Memory allocation is singular during program execution.</a:t>
            </a:r>
            <a:endParaRPr/>
          </a:p>
          <a:p>
            <a:pPr indent="-182880" lvl="4" marL="932688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⮚"/>
            </a:pPr>
            <a:r>
              <a:rPr lang="en-US" sz="1700">
                <a:solidFill>
                  <a:srgbClr val="00364C"/>
                </a:solidFill>
              </a:rPr>
              <a:t> Shared universally among all class instances.</a:t>
            </a:r>
            <a:endParaRPr/>
          </a:p>
          <a:p>
            <a:pPr indent="-87630" lvl="4" marL="932688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87630" lvl="4" marL="932688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87630" lvl="4" marL="932688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</p:txBody>
      </p:sp>
      <p:sp>
        <p:nvSpPr>
          <p:cNvPr id="271" name="Google Shape;271;p14"/>
          <p:cNvSpPr/>
          <p:nvPr/>
        </p:nvSpPr>
        <p:spPr>
          <a:xfrm>
            <a:off x="7625752" y="2775318"/>
            <a:ext cx="4408098" cy="30646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rgbClr val="770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 Note other members initialized once creating new object.</a:t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>
            <a:off x="7216140" y="3107531"/>
            <a:ext cx="2678358" cy="1555909"/>
            <a:chOff x="6823494" y="3107531"/>
            <a:chExt cx="3071004" cy="964137"/>
          </a:xfrm>
        </p:grpSpPr>
        <p:cxnSp>
          <p:nvCxnSpPr>
            <p:cNvPr id="273" name="Google Shape;273;p14"/>
            <p:cNvCxnSpPr/>
            <p:nvPr/>
          </p:nvCxnSpPr>
          <p:spPr>
            <a:xfrm>
              <a:off x="6823494" y="4071668"/>
              <a:ext cx="3071004" cy="0"/>
            </a:xfrm>
            <a:prstGeom prst="straightConnector1">
              <a:avLst/>
            </a:prstGeom>
            <a:noFill/>
            <a:ln cap="flat" cmpd="sng" w="12700">
              <a:solidFill>
                <a:srgbClr val="77031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4"/>
            <p:cNvCxnSpPr/>
            <p:nvPr/>
          </p:nvCxnSpPr>
          <p:spPr>
            <a:xfrm rot="10800000">
              <a:off x="9894498" y="3107531"/>
              <a:ext cx="0" cy="964137"/>
            </a:xfrm>
            <a:prstGeom prst="straightConnector1">
              <a:avLst/>
            </a:prstGeom>
            <a:noFill/>
            <a:ln cap="flat" cmpd="sng" w="12700">
              <a:solidFill>
                <a:srgbClr val="7703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5" name="Google Shape;275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/>
        </p:nvSpPr>
        <p:spPr>
          <a:xfrm>
            <a:off x="593558" y="1689992"/>
            <a:ext cx="5502442" cy="478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</a:t>
            </a:r>
            <a:r>
              <a:rPr b="1" lang="en-US" sz="19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Legal</a:t>
            </a:r>
            <a:endParaRPr/>
          </a:p>
          <a:p>
            <a:pPr indent="-85725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lang="en-US" sz="135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Static {</a:t>
            </a:r>
            <a:endParaRPr/>
          </a:p>
          <a:p>
            <a:pPr indent="-85725" lvl="1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private static String name = "Static class";</a:t>
            </a:r>
            <a:endParaRPr/>
          </a:p>
          <a:p>
            <a:pPr indent="-85725" lvl="1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static void first() { </a:t>
            </a:r>
            <a:endParaRPr/>
          </a:p>
          <a:p>
            <a:pPr indent="-85725" lvl="1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	System.out.println(name); }}</a:t>
            </a:r>
            <a:endParaRPr/>
          </a:p>
          <a:p>
            <a:pPr indent="-85725" lvl="1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Main {</a:t>
            </a:r>
            <a:endParaRPr/>
          </a:p>
          <a:p>
            <a:pPr indent="-85725" lvl="1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/>
          </a:p>
          <a:p>
            <a:pPr indent="-85725" lvl="1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Static.first();</a:t>
            </a:r>
            <a:endParaRPr/>
          </a:p>
          <a:p>
            <a:pPr indent="0" lvl="2" marL="4572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85725" lvl="1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1" name="Google Shape;281;p15"/>
          <p:cNvCxnSpPr/>
          <p:nvPr/>
        </p:nvCxnSpPr>
        <p:spPr>
          <a:xfrm>
            <a:off x="6172898" y="2435291"/>
            <a:ext cx="0" cy="355410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5"/>
          <p:cNvSpPr txBox="1"/>
          <p:nvPr/>
        </p:nvSpPr>
        <p:spPr>
          <a:xfrm>
            <a:off x="6476999" y="1944216"/>
            <a:ext cx="5502440" cy="4364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Illegal</a:t>
            </a:r>
            <a:endParaRPr/>
          </a:p>
          <a:p>
            <a:pPr indent="-91440" lvl="0" marL="9144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lang="en-US" sz="135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Static {</a:t>
            </a:r>
            <a:endParaRPr/>
          </a:p>
          <a:p>
            <a:pPr indent="-91440" lvl="1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private String name = "Static class";</a:t>
            </a:r>
            <a:endParaRPr/>
          </a:p>
          <a:p>
            <a:pPr indent="-91440" lvl="1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static void first() {}</a:t>
            </a:r>
            <a:endParaRPr/>
          </a:p>
          <a:p>
            <a:pPr indent="-91440" lvl="1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void second() {   </a:t>
            </a:r>
            <a:endParaRPr/>
          </a:p>
          <a:p>
            <a:pPr indent="-91440" lvl="1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b="0" i="0" lang="en-US" sz="135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System.out.println(name);}}</a:t>
            </a:r>
            <a:endParaRPr/>
          </a:p>
          <a:p>
            <a:pPr indent="-91440" lvl="0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lang="en-US" sz="135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Main {</a:t>
            </a:r>
            <a:endParaRPr/>
          </a:p>
          <a:p>
            <a:pPr indent="-91440" lvl="0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lang="en-US" sz="135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/>
          </a:p>
          <a:p>
            <a:pPr indent="-91440" lvl="0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lang="en-US" sz="135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Static.first();</a:t>
            </a:r>
            <a:endParaRPr/>
          </a:p>
          <a:p>
            <a:pPr indent="-91440" lvl="0" marL="9144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</a:pPr>
            <a:r>
              <a:rPr lang="en-US" sz="135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Static.second();}}</a:t>
            </a:r>
            <a:endParaRPr/>
          </a:p>
        </p:txBody>
      </p:sp>
      <p:sp>
        <p:nvSpPr>
          <p:cNvPr id="283" name="Google Shape;283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Static Method and Variable</a:t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10118828" y="5512164"/>
            <a:ext cx="1921654" cy="682555"/>
          </a:xfrm>
          <a:prstGeom prst="roundRect">
            <a:avLst>
              <a:gd fmla="val 16667" name="adj"/>
            </a:avLst>
          </a:prstGeom>
          <a:solidFill>
            <a:srgbClr val="00577A"/>
          </a:solidFill>
          <a:ln>
            <a:noFill/>
          </a:ln>
          <a:effectLst>
            <a:outerShdw blurRad="76200" kx="800400" rotWithShape="0" algn="br" dir="81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Compile Error, access not static method</a:t>
            </a:r>
            <a:endParaRPr/>
          </a:p>
        </p:txBody>
      </p:sp>
      <p:grpSp>
        <p:nvGrpSpPr>
          <p:cNvPr id="285" name="Google Shape;285;p15"/>
          <p:cNvGrpSpPr/>
          <p:nvPr/>
        </p:nvGrpSpPr>
        <p:grpSpPr>
          <a:xfrm>
            <a:off x="8993080" y="5853442"/>
            <a:ext cx="1125748" cy="254396"/>
            <a:chOff x="8993080" y="5853442"/>
            <a:chExt cx="1125748" cy="254396"/>
          </a:xfrm>
        </p:grpSpPr>
        <p:cxnSp>
          <p:nvCxnSpPr>
            <p:cNvPr id="286" name="Google Shape;286;p15"/>
            <p:cNvCxnSpPr/>
            <p:nvPr/>
          </p:nvCxnSpPr>
          <p:spPr>
            <a:xfrm>
              <a:off x="8993080" y="6107837"/>
              <a:ext cx="656947" cy="0"/>
            </a:xfrm>
            <a:prstGeom prst="straightConnector1">
              <a:avLst/>
            </a:prstGeom>
            <a:noFill/>
            <a:ln cap="flat" cmpd="sng" w="12700">
              <a:solidFill>
                <a:srgbClr val="00364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15"/>
            <p:cNvCxnSpPr/>
            <p:nvPr/>
          </p:nvCxnSpPr>
          <p:spPr>
            <a:xfrm rot="10800000">
              <a:off x="9650027" y="5853442"/>
              <a:ext cx="0" cy="254395"/>
            </a:xfrm>
            <a:prstGeom prst="straightConnector1">
              <a:avLst/>
            </a:prstGeom>
            <a:noFill/>
            <a:ln cap="flat" cmpd="sng" w="12700">
              <a:solidFill>
                <a:srgbClr val="00364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5"/>
            <p:cNvCxnSpPr>
              <a:endCxn id="284" idx="1"/>
            </p:cNvCxnSpPr>
            <p:nvPr/>
          </p:nvCxnSpPr>
          <p:spPr>
            <a:xfrm>
              <a:off x="9649928" y="5853442"/>
              <a:ext cx="468900" cy="0"/>
            </a:xfrm>
            <a:prstGeom prst="straightConnector1">
              <a:avLst/>
            </a:prstGeom>
            <a:noFill/>
            <a:ln cap="flat" cmpd="sng" w="12700">
              <a:solidFill>
                <a:srgbClr val="00364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Static Initialization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097280" y="1845734"/>
            <a:ext cx="4379789" cy="44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just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364C"/>
              </a:buClr>
              <a:buSzPts val="2000"/>
              <a:buFont typeface="Noto Sans Symbols"/>
              <a:buChar char="❖"/>
            </a:pPr>
            <a:r>
              <a:rPr lang="en-US"/>
              <a:t> A </a:t>
            </a:r>
            <a:r>
              <a:rPr b="1" lang="en-US"/>
              <a:t>“Static initialization” </a:t>
            </a:r>
            <a:r>
              <a:rPr lang="en-US"/>
              <a:t>is the act of initializing static variables or executing static code blocks when a class is initially loaded into memory.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5887619" y="3429000"/>
            <a:ext cx="8086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44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6885992" y="2677558"/>
            <a:ext cx="5306008" cy="2814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Class MyClass {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static {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Code Block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8" name="Google Shape;29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Static Imports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097280" y="1845734"/>
            <a:ext cx="10058400" cy="443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05727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800"/>
              <a:t>The </a:t>
            </a:r>
            <a:r>
              <a:rPr b="1" lang="en-US" sz="1800"/>
              <a:t>“Static imports” </a:t>
            </a:r>
            <a:r>
              <a:rPr lang="en-US" sz="1800"/>
              <a:t>enable direct access to static members (fields and methods) of a class without needing the class name.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-285781" lvl="7" marL="750192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Char char=" "/>
            </a:pPr>
            <a:r>
              <a:rPr lang="en-US" sz="17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java.util.List;</a:t>
            </a:r>
            <a:endParaRPr/>
          </a:p>
          <a:p>
            <a:pPr indent="-285781" lvl="7" marL="750192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Char char=" "/>
            </a:pPr>
            <a:r>
              <a:rPr lang="en-US" sz="17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static java.util.Arrays.asList;          </a:t>
            </a:r>
            <a:r>
              <a:rPr lang="en-US" sz="17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// static import </a:t>
            </a:r>
            <a:endParaRPr/>
          </a:p>
          <a:p>
            <a:pPr indent="-285781" lvl="7" marL="750192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Char char=" "/>
            </a:pPr>
            <a:r>
              <a:rPr lang="en-US" sz="17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StaticImports {</a:t>
            </a:r>
            <a:endParaRPr/>
          </a:p>
          <a:p>
            <a:pPr indent="-285781" lvl="8" marL="950192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Char char=" "/>
            </a:pPr>
            <a:r>
              <a:rPr lang="en-US" sz="17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-285781" lvl="8" marL="950192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Char char=" "/>
            </a:pPr>
            <a:r>
              <a:rPr lang="en-US" sz="17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	List&lt;String&gt; list = asList("one", "two");   </a:t>
            </a:r>
            <a:r>
              <a:rPr lang="en-US" sz="17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// no ‘Arrays’. </a:t>
            </a:r>
            <a:endParaRPr/>
          </a:p>
          <a:p>
            <a:pPr indent="-185928" lvl="7" marL="750192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1700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81" lvl="8" marL="95019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 "/>
            </a:pPr>
            <a:r>
              <a:rPr lang="en-US" sz="17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285781" lvl="7" marL="75019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 "/>
            </a:pPr>
            <a:r>
              <a:rPr lang="en-US" sz="17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700">
              <a:solidFill>
                <a:srgbClr val="006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2" name="Google Shape;312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18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omputer 3D windows background" id="314" name="Google Shape;3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18"/>
          <p:cNvSpPr txBox="1"/>
          <p:nvPr>
            <p:ph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nsolas"/>
              <a:buNone/>
            </a:pPr>
            <a:r>
              <a:rPr lang="en-US" sz="4400">
                <a:solidFill>
                  <a:srgbClr val="FFFFFF"/>
                </a:solidFill>
              </a:rPr>
              <a:t>Passing Data Among Methods</a:t>
            </a:r>
            <a:endParaRPr/>
          </a:p>
        </p:txBody>
      </p:sp>
      <p:cxnSp>
        <p:nvCxnSpPr>
          <p:cNvPr id="317" name="Google Shape;317;p18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9050">
            <a:solidFill>
              <a:srgbClr val="FEFF6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Passing Data Among Methods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097280" y="2864498"/>
            <a:ext cx="4725020" cy="3004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Noto Sans Symbols"/>
              <a:buChar char="❖"/>
            </a:pPr>
            <a:r>
              <a:rPr b="1" lang="en-US" sz="1800"/>
              <a:t> Passing primitive :</a:t>
            </a:r>
            <a:r>
              <a:rPr lang="en-US" sz="1800"/>
              <a:t> When passing a primitive data type, a </a:t>
            </a:r>
            <a:r>
              <a:rPr lang="en-US" sz="1800">
                <a:solidFill>
                  <a:srgbClr val="005172"/>
                </a:solidFill>
              </a:rPr>
              <a:t>copy of the actual value is passed</a:t>
            </a:r>
            <a:r>
              <a:rPr lang="en-US" sz="1800"/>
              <a:t> to the method. Changes affects only parameter within the method. </a:t>
            </a:r>
            <a:endParaRPr/>
          </a:p>
        </p:txBody>
      </p:sp>
      <p:sp>
        <p:nvSpPr>
          <p:cNvPr id="325" name="Google Shape;325;p19"/>
          <p:cNvSpPr txBox="1"/>
          <p:nvPr>
            <p:ph idx="2" type="body"/>
          </p:nvPr>
        </p:nvSpPr>
        <p:spPr>
          <a:xfrm>
            <a:off x="6217920" y="2864499"/>
            <a:ext cx="4725018" cy="3004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Noto Sans Symbols"/>
              <a:buChar char="❖"/>
            </a:pPr>
            <a:r>
              <a:rPr b="1" lang="en-US" sz="1800"/>
              <a:t> Passing object : </a:t>
            </a:r>
            <a:r>
              <a:rPr lang="en-US" sz="1800"/>
              <a:t>When passing an object, </a:t>
            </a:r>
            <a:r>
              <a:rPr lang="en-US" sz="1800">
                <a:solidFill>
                  <a:srgbClr val="005172"/>
                </a:solidFill>
              </a:rPr>
              <a:t>a copy of the reference to the object is passed to the method</a:t>
            </a:r>
            <a:r>
              <a:rPr lang="en-US" sz="1800"/>
              <a:t>. Changes will affect the original object.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1212980" y="1894114"/>
            <a:ext cx="9942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concept of </a:t>
            </a: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“pass-by-value”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 in Java in passing the data into the method.</a:t>
            </a:r>
            <a:endParaRPr/>
          </a:p>
        </p:txBody>
      </p:sp>
      <p:cxnSp>
        <p:nvCxnSpPr>
          <p:cNvPr id="327" name="Google Shape;327;p19"/>
          <p:cNvCxnSpPr/>
          <p:nvPr/>
        </p:nvCxnSpPr>
        <p:spPr>
          <a:xfrm>
            <a:off x="6043123" y="2939134"/>
            <a:ext cx="0" cy="2575249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What is Method? Why?</a:t>
            </a:r>
            <a:endParaRPr/>
          </a:p>
        </p:txBody>
      </p:sp>
      <p:sp>
        <p:nvSpPr>
          <p:cNvPr id="136" name="Google Shape;136;p2"/>
          <p:cNvSpPr txBox="1"/>
          <p:nvPr>
            <p:ph idx="1" type="body"/>
          </p:nvPr>
        </p:nvSpPr>
        <p:spPr>
          <a:xfrm>
            <a:off x="1097279" y="1845734"/>
            <a:ext cx="10058399" cy="39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5666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9"/>
              <a:buChar char=" "/>
            </a:pPr>
            <a:r>
              <a:rPr lang="en-US" sz="1979"/>
              <a:t>A </a:t>
            </a:r>
            <a:r>
              <a:rPr b="1" lang="en-US" sz="1979"/>
              <a:t>“Method” </a:t>
            </a:r>
            <a:r>
              <a:rPr lang="en-US" sz="1979"/>
              <a:t>is a block of code that preforms a specific action or task. It’s way to organize and encapsulate behavior within Object Oriented Programming.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979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979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979"/>
          </a:p>
        </p:txBody>
      </p:sp>
      <p:pic>
        <p:nvPicPr>
          <p:cNvPr descr="A box with a hole in it and apples in the middle&#10;&#10;Description automatically generated with medium confidence" id="137" name="Google Shape;1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198" y="2776985"/>
            <a:ext cx="8786480" cy="3238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35" name="Google Shape;335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0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loud shaped hard drive with cables" id="337" name="Google Shape;337;p20"/>
          <p:cNvPicPr preferRelativeResize="0"/>
          <p:nvPr/>
        </p:nvPicPr>
        <p:blipFill rotWithShape="1">
          <a:blip r:embed="rId3">
            <a:alphaModFix/>
          </a:blip>
          <a:srcRect b="0" l="0" r="0"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p20"/>
          <p:cNvSpPr txBox="1"/>
          <p:nvPr>
            <p:ph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onsolas"/>
              <a:buNone/>
            </a:pPr>
            <a:r>
              <a:rPr lang="en-US" sz="3700">
                <a:solidFill>
                  <a:srgbClr val="FFFFFF"/>
                </a:solidFill>
              </a:rPr>
              <a:t>Overloading Methods</a:t>
            </a:r>
            <a:endParaRPr/>
          </a:p>
        </p:txBody>
      </p:sp>
      <p:cxnSp>
        <p:nvCxnSpPr>
          <p:cNvPr id="340" name="Google Shape;340;p20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9050">
            <a:solidFill>
              <a:srgbClr val="4B5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Overloading Methods</a:t>
            </a:r>
            <a:endParaRPr/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1097280" y="1845734"/>
            <a:ext cx="10058400" cy="841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1601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900"/>
              <a:t>Method “</a:t>
            </a:r>
            <a:r>
              <a:rPr b="1" lang="en-US" sz="1900"/>
              <a:t>overloading”</a:t>
            </a:r>
            <a:r>
              <a:rPr lang="en-US" sz="1900"/>
              <a:t> takes place when various method declarations share an identical name, yet they are distinguished by employing dissimilar type parameters.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21"/>
          <p:cNvSpPr txBox="1"/>
          <p:nvPr/>
        </p:nvSpPr>
        <p:spPr>
          <a:xfrm>
            <a:off x="1097280" y="2789853"/>
            <a:ext cx="5070256" cy="251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</a:t>
            </a:r>
            <a:r>
              <a:rPr b="1" lang="en-US" sz="18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Legal</a:t>
            </a:r>
            <a:endParaRPr b="1" sz="160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void fly(int numMiles) {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void fly(short numFeet) {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boolean fly() { return false; }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void fly(int numMiles, short numFeet) { }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6568751" y="2789853"/>
            <a:ext cx="5070254" cy="299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</a:t>
            </a:r>
            <a:r>
              <a:rPr b="1" lang="en-US" sz="18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Illegal</a:t>
            </a:r>
            <a:endParaRPr b="1" sz="160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void fly(int numMiles) {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int fly(int numMiles) {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static void fly(int numMiles) {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void chips(int[] lengths) {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void chips(int... lengths) { }</a:t>
            </a:r>
            <a:endParaRPr/>
          </a:p>
        </p:txBody>
      </p:sp>
      <p:cxnSp>
        <p:nvCxnSpPr>
          <p:cNvPr id="350" name="Google Shape;350;p21"/>
          <p:cNvCxnSpPr/>
          <p:nvPr/>
        </p:nvCxnSpPr>
        <p:spPr>
          <a:xfrm>
            <a:off x="6269602" y="3055775"/>
            <a:ext cx="0" cy="2830675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Order of Choosing Method </a:t>
            </a:r>
            <a:endParaRPr/>
          </a:p>
        </p:txBody>
      </p:sp>
      <p:graphicFrame>
        <p:nvGraphicFramePr>
          <p:cNvPr id="357" name="Google Shape;357;p22"/>
          <p:cNvGraphicFramePr/>
          <p:nvPr/>
        </p:nvGraphicFramePr>
        <p:xfrm>
          <a:off x="1190625" y="18383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{7233FBEA-537A-44B6-B767-CB31A9D1B078}</a:tableStyleId>
              </a:tblPr>
              <a:tblGrid>
                <a:gridCol w="3162300"/>
                <a:gridCol w="6802750"/>
              </a:tblGrid>
              <a:tr h="107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 u="none" cap="none" strike="noStrike"/>
                        <a:t>Exact match by type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String glide(int i, int j) {}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 anchor="b"/>
                </a:tc>
              </a:tr>
              <a:tr h="107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Larger primitive type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String glide(long i, long j) {}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 anchor="b"/>
                </a:tc>
              </a:tr>
              <a:tr h="107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Autoboxed type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String glide(Integer i, Integer j) {}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 anchor="b"/>
                </a:tc>
              </a:tr>
              <a:tr h="107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Varargs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String glide(int... nums) {}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 anchor="b"/>
                </a:tc>
              </a:tr>
            </a:tbl>
          </a:graphicData>
        </a:graphic>
      </p:graphicFrame>
      <p:sp>
        <p:nvSpPr>
          <p:cNvPr id="358" name="Google Shape;35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65" name="Google Shape;365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2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unset silhouette of scaffolding in construction site" id="367" name="Google Shape;367;p23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23"/>
          <p:cNvSpPr txBox="1"/>
          <p:nvPr>
            <p:ph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onsolas"/>
              <a:buNone/>
            </a:pPr>
            <a:r>
              <a:rPr lang="en-US" sz="3700">
                <a:solidFill>
                  <a:srgbClr val="FFFFFF"/>
                </a:solidFill>
              </a:rPr>
              <a:t>Constructors</a:t>
            </a:r>
            <a:endParaRPr/>
          </a:p>
        </p:txBody>
      </p:sp>
      <p:cxnSp>
        <p:nvCxnSpPr>
          <p:cNvPr id="370" name="Google Shape;370;p23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9050">
            <a:solidFill>
              <a:srgbClr val="FBEF4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377" name="Google Shape;377;p24"/>
          <p:cNvSpPr txBox="1"/>
          <p:nvPr>
            <p:ph idx="1" type="body"/>
          </p:nvPr>
        </p:nvSpPr>
        <p:spPr>
          <a:xfrm>
            <a:off x="1097280" y="1845734"/>
            <a:ext cx="4937760" cy="44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105727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1800"/>
              <a:t> A </a:t>
            </a:r>
            <a:r>
              <a:rPr b="1" lang="en-US" sz="1800"/>
              <a:t>“Constructor” </a:t>
            </a:r>
            <a:r>
              <a:rPr lang="en-US" sz="1800"/>
              <a:t>is a method that has no return type; </a:t>
            </a:r>
            <a:endParaRPr/>
          </a:p>
          <a:p>
            <a:pPr indent="-105727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1800"/>
              <a:t> Its name matches the class name; </a:t>
            </a:r>
            <a:endParaRPr/>
          </a:p>
          <a:p>
            <a:pPr indent="-105727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1800"/>
              <a:t> Typically used to initialize instance variables</a:t>
            </a:r>
            <a:endParaRPr/>
          </a:p>
          <a:p>
            <a:pPr indent="-105727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1800"/>
              <a:t> The key word ‘this’ is used to distinguish between the local variable and the    parameter if they have the same name.</a:t>
            </a:r>
            <a:endParaRPr/>
          </a:p>
          <a:p>
            <a:pPr indent="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24"/>
          <p:cNvSpPr txBox="1"/>
          <p:nvPr>
            <p:ph idx="2" type="body"/>
          </p:nvPr>
        </p:nvSpPr>
        <p:spPr>
          <a:xfrm>
            <a:off x="6217920" y="1845734"/>
            <a:ext cx="4937760" cy="4489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00">
              <a:solidFill>
                <a:srgbClr val="0057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00">
              <a:solidFill>
                <a:srgbClr val="0057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7123929" y="2301063"/>
            <a:ext cx="4630782" cy="41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Class MyClass{ 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private String value;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MyClass(String value){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this.value = value 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  }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6360679" y="3721277"/>
            <a:ext cx="3191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577A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4000">
              <a:solidFill>
                <a:srgbClr val="0057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Default Constructor</a:t>
            </a:r>
            <a:endParaRPr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just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Noto Sans Symbols"/>
              <a:buChar char="❖"/>
            </a:pPr>
            <a:r>
              <a:rPr lang="en-US" sz="1800"/>
              <a:t> A </a:t>
            </a:r>
            <a:r>
              <a:rPr b="1" lang="en-US" sz="1800"/>
              <a:t>“default constructor” </a:t>
            </a:r>
            <a:r>
              <a:rPr lang="en-US" sz="1800"/>
              <a:t>is </a:t>
            </a:r>
            <a:r>
              <a:rPr lang="en-US" sz="1800">
                <a:solidFill>
                  <a:srgbClr val="005172"/>
                </a:solidFill>
              </a:rPr>
              <a:t>provided in each class whether it has been coded or not</a:t>
            </a:r>
            <a:r>
              <a:rPr lang="en-US" sz="1800"/>
              <a:t>, Java will create one if it hasn’t been coded.</a:t>
            </a:r>
            <a:endParaRPr/>
          </a:p>
          <a:p>
            <a:pPr indent="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25"/>
          <p:cNvSpPr txBox="1"/>
          <p:nvPr>
            <p:ph idx="2" type="body"/>
          </p:nvPr>
        </p:nvSpPr>
        <p:spPr>
          <a:xfrm>
            <a:off x="6217919" y="1845735"/>
            <a:ext cx="567861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57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577A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class MyClass {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577A"/>
                </a:solidFill>
                <a:latin typeface="Arial"/>
                <a:ea typeface="Arial"/>
                <a:cs typeface="Arial"/>
                <a:sym typeface="Arial"/>
              </a:rPr>
              <a:t>         	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arguments and methods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-1143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 MyClass instance = new MyClass();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 txBox="1"/>
          <p:nvPr/>
        </p:nvSpPr>
        <p:spPr>
          <a:xfrm>
            <a:off x="6217920" y="3149527"/>
            <a:ext cx="2799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577A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4000">
              <a:solidFill>
                <a:srgbClr val="0057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0" name="Google Shape;390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Overloading Constructors</a:t>
            </a:r>
            <a:endParaRPr/>
          </a:p>
        </p:txBody>
      </p:sp>
      <p:sp>
        <p:nvSpPr>
          <p:cNvPr id="396" name="Google Shape;396;p26"/>
          <p:cNvSpPr txBox="1"/>
          <p:nvPr>
            <p:ph idx="1" type="body"/>
          </p:nvPr>
        </p:nvSpPr>
        <p:spPr>
          <a:xfrm>
            <a:off x="1097280" y="1845734"/>
            <a:ext cx="49987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Noto Sans Symbols"/>
              <a:buChar char="❖"/>
            </a:pPr>
            <a:r>
              <a:rPr lang="en-US" sz="1800"/>
              <a:t> When </a:t>
            </a:r>
            <a:r>
              <a:rPr b="1" lang="en-US" sz="1800"/>
              <a:t>“overloading constructors”</a:t>
            </a:r>
            <a:r>
              <a:rPr lang="en-US" sz="1800"/>
              <a:t>,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364C"/>
              </a:buClr>
              <a:buSzPts val="1800"/>
              <a:buNone/>
            </a:pPr>
            <a:r>
              <a:rPr lang="en-US" sz="1800"/>
              <a:t>    the name remains constant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364C"/>
              </a:buClr>
              <a:buSzPts val="1800"/>
              <a:buFont typeface="Noto Sans Symbols"/>
              <a:buChar char="❖"/>
            </a:pPr>
            <a:r>
              <a:rPr lang="en-US" sz="1800"/>
              <a:t> Consequently, constructors must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364C"/>
              </a:buClr>
              <a:buSzPts val="1800"/>
              <a:buNone/>
            </a:pPr>
            <a:r>
              <a:rPr lang="en-US" sz="1800"/>
              <a:t>    possess distinct parameters to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364C"/>
              </a:buClr>
              <a:buSzPts val="1800"/>
              <a:buNone/>
            </a:pPr>
            <a:r>
              <a:rPr lang="en-US" sz="1800"/>
              <a:t>    enable overloading.</a:t>
            </a:r>
            <a:endParaRPr/>
          </a:p>
          <a:p>
            <a:pPr indent="0" lvl="0" marL="9144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26"/>
          <p:cNvSpPr txBox="1"/>
          <p:nvPr>
            <p:ph idx="2" type="body"/>
          </p:nvPr>
        </p:nvSpPr>
        <p:spPr>
          <a:xfrm>
            <a:off x="6645265" y="1845735"/>
            <a:ext cx="466903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57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57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class MyClass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private int num;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Myclass(int num){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    this.num = num;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MyClass(){};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98" name="Google Shape;398;p26"/>
          <p:cNvSpPr txBox="1"/>
          <p:nvPr/>
        </p:nvSpPr>
        <p:spPr>
          <a:xfrm>
            <a:off x="5834121" y="3750907"/>
            <a:ext cx="457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40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9" name="Google Shape;399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Order of Initialization	</a:t>
            </a:r>
            <a:endParaRPr/>
          </a:p>
        </p:txBody>
      </p:sp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14350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2000"/>
              <a:buFont typeface="Consolas"/>
              <a:buAutoNum type="arabicParenR"/>
            </a:pPr>
            <a:r>
              <a:rPr lang="en-US">
                <a:solidFill>
                  <a:srgbClr val="00364C"/>
                </a:solidFill>
              </a:rPr>
              <a:t>Superclass.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364C"/>
              </a:buClr>
              <a:buSzPts val="2000"/>
              <a:buFont typeface="Consolas"/>
              <a:buAutoNum type="arabicParenR"/>
            </a:pPr>
            <a:r>
              <a:rPr lang="en-US">
                <a:solidFill>
                  <a:srgbClr val="00364C"/>
                </a:solidFill>
              </a:rPr>
              <a:t>Static variable declarations and static initializers in the order they appear in the file.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364C"/>
              </a:buClr>
              <a:buSzPts val="2000"/>
              <a:buFont typeface="Consolas"/>
              <a:buAutoNum type="arabicParenR"/>
            </a:pPr>
            <a:r>
              <a:rPr lang="en-US">
                <a:solidFill>
                  <a:srgbClr val="00364C"/>
                </a:solidFill>
              </a:rPr>
              <a:t>Instance variable declarations and instance initializers in the order they appear in the file.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364C"/>
              </a:buClr>
              <a:buSzPts val="2000"/>
              <a:buFont typeface="Consolas"/>
              <a:buAutoNum type="arabicParenR"/>
            </a:pPr>
            <a:r>
              <a:rPr lang="en-US">
                <a:solidFill>
                  <a:srgbClr val="00364C"/>
                </a:solidFill>
              </a:rPr>
              <a:t>The constructor.</a:t>
            </a:r>
            <a:endParaRPr/>
          </a:p>
        </p:txBody>
      </p:sp>
      <p:sp>
        <p:nvSpPr>
          <p:cNvPr id="406" name="Google Shape;406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13" name="Google Shape;413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28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5" name="Google Shape;4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" y="14288"/>
            <a:ext cx="12188726" cy="68294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16" name="Google Shape;416;p28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7" name="Google Shape;417;p28"/>
          <p:cNvSpPr txBox="1"/>
          <p:nvPr>
            <p:ph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onsolas"/>
              <a:buNone/>
            </a:pPr>
            <a:r>
              <a:rPr lang="en-US" sz="3400">
                <a:solidFill>
                  <a:srgbClr val="FFFFFF"/>
                </a:solidFill>
              </a:rPr>
              <a:t>Encapsulating Data</a:t>
            </a:r>
            <a:endParaRPr/>
          </a:p>
        </p:txBody>
      </p:sp>
      <p:cxnSp>
        <p:nvCxnSpPr>
          <p:cNvPr id="418" name="Google Shape;418;p28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Encapsulating Data</a:t>
            </a:r>
            <a:endParaRPr/>
          </a:p>
        </p:txBody>
      </p:sp>
      <p:sp>
        <p:nvSpPr>
          <p:cNvPr id="425" name="Google Shape;425;p29"/>
          <p:cNvSpPr txBox="1"/>
          <p:nvPr>
            <p:ph idx="1" type="body"/>
          </p:nvPr>
        </p:nvSpPr>
        <p:spPr>
          <a:xfrm>
            <a:off x="488654" y="2497098"/>
            <a:ext cx="504439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14300" lvl="0" marL="9144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577A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231F20"/>
                </a:solidFill>
              </a:rPr>
              <a:t> Encapsulation</a:t>
            </a:r>
            <a:r>
              <a:rPr lang="en-US" sz="1800">
                <a:solidFill>
                  <a:srgbClr val="231F20"/>
                </a:solidFill>
              </a:rPr>
              <a:t> means we set up the class so </a:t>
            </a:r>
            <a:r>
              <a:rPr lang="en-US" sz="1800">
                <a:solidFill>
                  <a:srgbClr val="005172"/>
                </a:solidFill>
              </a:rPr>
              <a:t>only methods in the class with the variables can refer to the instance </a:t>
            </a:r>
            <a:r>
              <a:rPr lang="en-US" sz="1800">
                <a:solidFill>
                  <a:srgbClr val="231F20"/>
                </a:solidFill>
              </a:rPr>
              <a:t>variables. </a:t>
            </a:r>
            <a:r>
              <a:rPr lang="en-US" sz="1800">
                <a:solidFill>
                  <a:srgbClr val="005172"/>
                </a:solidFill>
              </a:rPr>
              <a:t>Callers are required to use these methods. </a:t>
            </a:r>
            <a:endParaRPr/>
          </a:p>
          <a:p>
            <a:pPr indent="-1143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0" i="0" lang="en-US" sz="1800">
                <a:solidFill>
                  <a:srgbClr val="00689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  <p:sp>
        <p:nvSpPr>
          <p:cNvPr id="426" name="Google Shape;426;p29"/>
          <p:cNvSpPr txBox="1"/>
          <p:nvPr/>
        </p:nvSpPr>
        <p:spPr>
          <a:xfrm>
            <a:off x="6096000" y="2497098"/>
            <a:ext cx="6337619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Swan {               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int numberEggs;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public int getNumberEggs() {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	return numberEggs;}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public void setNumberEggs(int numberEggs) {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	if (numberEggs &gt;= 0)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this.numberEggs = numberEggs; } }</a:t>
            </a: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1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5566643" y="3454981"/>
            <a:ext cx="559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36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8" name="Google Shape;428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Method Declaration</a:t>
            </a:r>
            <a:endParaRPr/>
          </a:p>
        </p:txBody>
      </p:sp>
      <p:pic>
        <p:nvPicPr>
          <p:cNvPr descr="A diagram of a process&#10;&#10;Description automatically generated"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824" y="2065563"/>
            <a:ext cx="9660352" cy="315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Creating Immutable Classes</a:t>
            </a:r>
            <a:endParaRPr/>
          </a:p>
        </p:txBody>
      </p:sp>
      <p:sp>
        <p:nvSpPr>
          <p:cNvPr id="434" name="Google Shape;434;p30"/>
          <p:cNvSpPr txBox="1"/>
          <p:nvPr>
            <p:ph idx="1" type="body"/>
          </p:nvPr>
        </p:nvSpPr>
        <p:spPr>
          <a:xfrm>
            <a:off x="1171923" y="1848521"/>
            <a:ext cx="4519749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None/>
            </a:pPr>
            <a:r>
              <a:t/>
            </a:r>
            <a:endParaRPr b="1"/>
          </a:p>
          <a:p>
            <a:pPr indent="-117475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b="1" lang="en-US"/>
              <a:t> Immutable classes </a:t>
            </a:r>
            <a:r>
              <a:rPr lang="en-US"/>
              <a:t>are helpful because you know they will always be the same. You can pass them around your application with a </a:t>
            </a:r>
            <a:r>
              <a:rPr lang="en-US">
                <a:solidFill>
                  <a:srgbClr val="005172"/>
                </a:solidFill>
              </a:rPr>
              <a:t>guarantee that the caller didn’t change anything.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35" name="Google Shape;435;p30"/>
          <p:cNvSpPr txBox="1"/>
          <p:nvPr>
            <p:ph idx="2" type="body"/>
          </p:nvPr>
        </p:nvSpPr>
        <p:spPr>
          <a:xfrm>
            <a:off x="6591144" y="1845735"/>
            <a:ext cx="472688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MyClass {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int number;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MyClass(int Number) {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this.number = number;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int getNumber(){}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364C"/>
              </a:solidFill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5898192" y="3211084"/>
            <a:ext cx="609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40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Encapsulating Data</a:t>
            </a:r>
            <a:endParaRPr/>
          </a:p>
        </p:txBody>
      </p:sp>
      <p:graphicFrame>
        <p:nvGraphicFramePr>
          <p:cNvPr id="443" name="Google Shape;443;p31"/>
          <p:cNvGraphicFramePr/>
          <p:nvPr/>
        </p:nvGraphicFramePr>
        <p:xfrm>
          <a:off x="1097279" y="1932972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{7233FBEA-537A-44B6-B767-CB31A9D1B078}</a:tableStyleId>
              </a:tblPr>
              <a:tblGrid>
                <a:gridCol w="4827650"/>
                <a:gridCol w="5365100"/>
              </a:tblGrid>
              <a:tr h="138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Getters begin with ‘ is ’ if boolean 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public boolean isHappy()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return happy;}</a:t>
                      </a:r>
                      <a:r>
                        <a:rPr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600" u="none" cap="none" strike="noStrike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38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Getters begin with ‘ get ’ other than boolean</a:t>
                      </a:r>
                      <a:b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</a:br>
                      <a:endParaRPr b="0" sz="1800" u="none" cap="none" strike="noStrike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public int getNumEggs()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return numEggs;}</a:t>
                      </a:r>
                      <a:r>
                        <a:rPr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600" u="none" cap="none" strike="noStrike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38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Setters begin with ‘ set ’   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public void setHappy(boolean happy) {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this.happy = happy;}</a:t>
                      </a:r>
                      <a:r>
                        <a:rPr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en-US" sz="1600" u="none" cap="none" strike="noStrike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600" u="none" cap="none" strike="noStrike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4" name="Google Shape;444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51" name="Google Shape;451;p3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32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A person holding a paper plane&#10;&#10;Description automatically generated" id="453" name="Google Shape;453;p32"/>
          <p:cNvPicPr preferRelativeResize="0"/>
          <p:nvPr/>
        </p:nvPicPr>
        <p:blipFill rotWithShape="1">
          <a:blip r:embed="rId3">
            <a:alphaModFix/>
          </a:blip>
          <a:srcRect b="0" l="0" r="0" t="2049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2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5" name="Google Shape;455;p32"/>
          <p:cNvSpPr txBox="1"/>
          <p:nvPr>
            <p:ph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nsolas"/>
              <a:buNone/>
            </a:pPr>
            <a:r>
              <a:rPr lang="en-US" sz="4400">
                <a:solidFill>
                  <a:srgbClr val="FFFFFF"/>
                </a:solidFill>
              </a:rPr>
              <a:t>Simple Lambdas</a:t>
            </a:r>
            <a:endParaRPr/>
          </a:p>
        </p:txBody>
      </p:sp>
      <p:cxnSp>
        <p:nvCxnSpPr>
          <p:cNvPr id="456" name="Google Shape;456;p32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9050">
            <a:solidFill>
              <a:srgbClr val="E69B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Lambda Expression</a:t>
            </a:r>
            <a:endParaRPr/>
          </a:p>
        </p:txBody>
      </p:sp>
      <p:sp>
        <p:nvSpPr>
          <p:cNvPr id="463" name="Google Shape;463;p33"/>
          <p:cNvSpPr txBox="1"/>
          <p:nvPr>
            <p:ph idx="1" type="body"/>
          </p:nvPr>
        </p:nvSpPr>
        <p:spPr>
          <a:xfrm>
            <a:off x="873341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577A"/>
              </a:buClr>
              <a:buSzPct val="100000"/>
              <a:buFont typeface="Noto Sans Symbols"/>
              <a:buNone/>
            </a:pPr>
            <a:r>
              <a:t/>
            </a:r>
            <a:endParaRPr sz="2100">
              <a:solidFill>
                <a:srgbClr val="00364C"/>
              </a:solidFill>
            </a:endParaRPr>
          </a:p>
          <a:p>
            <a:pPr indent="-103346" lvl="0" marL="91440" rtl="0" algn="l">
              <a:lnSpc>
                <a:spcPct val="220000"/>
              </a:lnSpc>
              <a:spcBef>
                <a:spcPts val="1400"/>
              </a:spcBef>
              <a:spcAft>
                <a:spcPts val="0"/>
              </a:spcAft>
              <a:buClr>
                <a:srgbClr val="00577A"/>
              </a:buClr>
              <a:buSzPct val="100000"/>
              <a:buFont typeface="Noto Sans Symbols"/>
              <a:buChar char="❖"/>
            </a:pPr>
            <a:r>
              <a:rPr lang="en-US" sz="2100">
                <a:solidFill>
                  <a:srgbClr val="00364C"/>
                </a:solidFill>
              </a:rPr>
              <a:t> </a:t>
            </a:r>
            <a:r>
              <a:rPr lang="en-US" sz="2100">
                <a:solidFill>
                  <a:schemeClr val="dk1"/>
                </a:solidFill>
              </a:rPr>
              <a:t>A </a:t>
            </a:r>
            <a:r>
              <a:rPr b="1" lang="en-US" sz="2100">
                <a:solidFill>
                  <a:schemeClr val="dk1"/>
                </a:solidFill>
              </a:rPr>
              <a:t>lambda expression </a:t>
            </a:r>
            <a:r>
              <a:rPr lang="en-US" sz="2100">
                <a:solidFill>
                  <a:schemeClr val="dk1"/>
                </a:solidFill>
              </a:rPr>
              <a:t>in Java is a compact way to define and use small blocks of code;</a:t>
            </a:r>
            <a:endParaRPr/>
          </a:p>
          <a:p>
            <a:pPr indent="-103346" lvl="0" marL="91440" rtl="0" algn="l">
              <a:lnSpc>
                <a:spcPct val="220000"/>
              </a:lnSpc>
              <a:spcBef>
                <a:spcPts val="1400"/>
              </a:spcBef>
              <a:spcAft>
                <a:spcPts val="0"/>
              </a:spcAft>
              <a:buClr>
                <a:srgbClr val="00577A"/>
              </a:buClr>
              <a:buSzPct val="100000"/>
              <a:buFont typeface="Noto Sans Symbols"/>
              <a:buChar char="❖"/>
            </a:pPr>
            <a:r>
              <a:rPr lang="en-US" sz="2100">
                <a:solidFill>
                  <a:schemeClr val="dk1"/>
                </a:solidFill>
              </a:rPr>
              <a:t> Used to implement single-method interfaces; </a:t>
            </a:r>
            <a:endParaRPr/>
          </a:p>
          <a:p>
            <a:pPr indent="-103346" lvl="0" marL="91440" rtl="0" algn="l">
              <a:lnSpc>
                <a:spcPct val="220000"/>
              </a:lnSpc>
              <a:spcBef>
                <a:spcPts val="1400"/>
              </a:spcBef>
              <a:spcAft>
                <a:spcPts val="0"/>
              </a:spcAft>
              <a:buClr>
                <a:srgbClr val="00577A"/>
              </a:buClr>
              <a:buSzPct val="100000"/>
              <a:buFont typeface="Noto Sans Symbols"/>
              <a:buChar char="❖"/>
            </a:pPr>
            <a:r>
              <a:rPr lang="en-US" sz="2100">
                <a:solidFill>
                  <a:schemeClr val="dk1"/>
                </a:solidFill>
              </a:rPr>
              <a:t> Alternative to traditional anonymous inner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577A"/>
              </a:buClr>
              <a:buSzPct val="100000"/>
              <a:buNone/>
            </a:pPr>
            <a:r>
              <a:rPr lang="en-US" sz="2100">
                <a:solidFill>
                  <a:schemeClr val="dk1"/>
                </a:solidFill>
              </a:rPr>
              <a:t>    classes.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 txBox="1"/>
          <p:nvPr>
            <p:ph idx="2" type="body"/>
          </p:nvPr>
        </p:nvSpPr>
        <p:spPr>
          <a:xfrm>
            <a:off x="6441862" y="2246951"/>
            <a:ext cx="584656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539" lvl="0" marL="9144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220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b="0" i="0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MyFunctionalInterface { </a:t>
            </a:r>
            <a:endParaRPr/>
          </a:p>
          <a:p>
            <a:pPr indent="0" lvl="1" marL="201168" rtl="0" algn="l">
              <a:lnSpc>
                <a:spcPct val="22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rPr lang="en-US" sz="6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void doSomething(int x, int y);</a:t>
            </a:r>
            <a:endParaRPr/>
          </a:p>
          <a:p>
            <a:pPr indent="0" lvl="1" marL="20116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-91440" lvl="0" marL="91440" rtl="0" algn="l">
              <a:lnSpc>
                <a:spcPct val="220000"/>
              </a:lnSpc>
              <a:spcBef>
                <a:spcPts val="1200"/>
              </a:spcBef>
              <a:spcAft>
                <a:spcPts val="0"/>
              </a:spcAft>
              <a:buSzPts val="1400"/>
              <a:buChar char=" "/>
            </a:pPr>
            <a:r>
              <a:rPr b="0" i="0"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MyFunctionalInterface lambda = ( x , y ) -&gt; x + y; </a:t>
            </a:r>
            <a:endParaRPr sz="1400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3"/>
          <p:cNvSpPr txBox="1"/>
          <p:nvPr/>
        </p:nvSpPr>
        <p:spPr>
          <a:xfrm>
            <a:off x="5844073" y="3565025"/>
            <a:ext cx="5038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32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Lambda Syntax</a:t>
            </a:r>
            <a:endParaRPr/>
          </a:p>
        </p:txBody>
      </p:sp>
      <p:graphicFrame>
        <p:nvGraphicFramePr>
          <p:cNvPr id="472" name="Google Shape;472;p34"/>
          <p:cNvGraphicFramePr/>
          <p:nvPr/>
        </p:nvGraphicFramePr>
        <p:xfrm>
          <a:off x="1097280" y="1805648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{7233FBEA-537A-44B6-B767-CB31A9D1B078}</a:tableStyleId>
              </a:tblPr>
              <a:tblGrid>
                <a:gridCol w="5029200"/>
                <a:gridCol w="5029200"/>
              </a:tblGrid>
              <a:tr h="82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 Arguments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-&gt; System.out.println(“Hello”);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/>
                        <a:t>One Arguments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-&gt; System.out.println(s);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364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2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/>
                        <a:t>Two Arguments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x , y ) -&gt; x + y;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/>
                        <a:t>With explicit Argument types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(Integer x , Integer y) -&gt; x + y;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Multiple statements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36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x , y ) -&gt; { System.out.println(x);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System.out.println(x);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64C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364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return x + y;}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73" name="Google Shape;473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Predicates</a:t>
            </a:r>
            <a:endParaRPr/>
          </a:p>
        </p:txBody>
      </p:sp>
      <p:sp>
        <p:nvSpPr>
          <p:cNvPr id="479" name="Google Shape;479;p35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364C"/>
              </a:buClr>
              <a:buSzPts val="2000"/>
              <a:buFont typeface="Noto Sans Symbols"/>
              <a:buChar char="❖"/>
            </a:pPr>
            <a:r>
              <a:rPr lang="en-US"/>
              <a:t> A </a:t>
            </a:r>
            <a:r>
              <a:rPr b="1" lang="en-US"/>
              <a:t>Predicate</a:t>
            </a:r>
            <a:r>
              <a:rPr lang="en-US"/>
              <a:t> is a functional interface introduced in Java 8 that </a:t>
            </a:r>
            <a:endParaRPr/>
          </a:p>
          <a:p>
            <a:pPr indent="-1270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364C"/>
              </a:buClr>
              <a:buSzPts val="2000"/>
              <a:buFont typeface="Noto Sans Symbols"/>
              <a:buChar char="❖"/>
            </a:pPr>
            <a:r>
              <a:rPr lang="en-US"/>
              <a:t> Represents a boolean-valued function taking an argument and returning a boolean result.</a:t>
            </a:r>
            <a:endParaRPr/>
          </a:p>
        </p:txBody>
      </p:sp>
      <p:sp>
        <p:nvSpPr>
          <p:cNvPr id="480" name="Google Shape;480;p35"/>
          <p:cNvSpPr txBox="1"/>
          <p:nvPr>
            <p:ph idx="2" type="body"/>
          </p:nvPr>
        </p:nvSpPr>
        <p:spPr>
          <a:xfrm>
            <a:off x="6217919" y="1845735"/>
            <a:ext cx="51934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2" marL="3840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0057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384048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Predicate&lt;T&gt; {</a:t>
            </a:r>
            <a:endParaRPr/>
          </a:p>
          <a:p>
            <a:pPr indent="0" lvl="2" marL="384048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boolean test(T t);</a:t>
            </a:r>
            <a:endParaRPr/>
          </a:p>
          <a:p>
            <a:pPr indent="0" lvl="2" marL="384048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 txBox="1"/>
          <p:nvPr/>
        </p:nvSpPr>
        <p:spPr>
          <a:xfrm>
            <a:off x="5849051" y="3503470"/>
            <a:ext cx="3079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endParaRPr sz="4000">
              <a:solidFill>
                <a:srgbClr val="0036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89" name="Google Shape;489;p3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36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ifferent coloured question marks" id="491" name="Google Shape;4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6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3" name="Google Shape;493;p36"/>
          <p:cNvSpPr txBox="1"/>
          <p:nvPr>
            <p:ph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nsolas"/>
              <a:buNone/>
            </a:pPr>
            <a:r>
              <a:rPr lang="en-US" sz="4400">
                <a:solidFill>
                  <a:srgbClr val="FFFFFF"/>
                </a:solidFill>
              </a:rPr>
              <a:t>Review Questions </a:t>
            </a:r>
            <a:endParaRPr/>
          </a:p>
        </p:txBody>
      </p:sp>
      <p:cxnSp>
        <p:nvCxnSpPr>
          <p:cNvPr id="494" name="Google Shape;494;p36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9050">
            <a:solidFill>
              <a:srgbClr val="F7B4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/>
        </p:nvSpPr>
        <p:spPr>
          <a:xfrm>
            <a:off x="155448" y="737121"/>
            <a:ext cx="1177523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my.school;</a:t>
            </a:r>
            <a:endParaRPr/>
          </a:p>
          <a:p>
            <a:pPr indent="0" lvl="1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Classroom {</a:t>
            </a:r>
            <a:endParaRPr/>
          </a:p>
          <a:p>
            <a:pPr indent="0" lvl="2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private int roomNumber;</a:t>
            </a:r>
            <a:endParaRPr/>
          </a:p>
          <a:p>
            <a:pPr indent="0" lvl="2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protected String teacherName;</a:t>
            </a:r>
            <a:endParaRPr/>
          </a:p>
          <a:p>
            <a:pPr indent="0" lvl="2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static int globalKey = 54321;</a:t>
            </a:r>
            <a:endParaRPr/>
          </a:p>
          <a:p>
            <a:pPr indent="0" lvl="2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int floor = 3;</a:t>
            </a:r>
            <a:endParaRPr/>
          </a:p>
          <a:p>
            <a:pPr indent="0" lvl="2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Classroom(int r, String t) {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roomNumber = r;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teacherName = t; }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37321" y="158234"/>
            <a:ext cx="10552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Question 1 : Which line numbers generate a compile error in main() ? </a:t>
            </a:r>
            <a:endParaRPr/>
          </a:p>
        </p:txBody>
      </p:sp>
      <p:cxnSp>
        <p:nvCxnSpPr>
          <p:cNvPr id="502" name="Google Shape;502;p37"/>
          <p:cNvCxnSpPr/>
          <p:nvPr/>
        </p:nvCxnSpPr>
        <p:spPr>
          <a:xfrm>
            <a:off x="4883263" y="737121"/>
            <a:ext cx="0" cy="2939266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37"/>
          <p:cNvSpPr txBox="1"/>
          <p:nvPr/>
        </p:nvSpPr>
        <p:spPr>
          <a:xfrm>
            <a:off x="5452080" y="672081"/>
            <a:ext cx="6866450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1:package my.city;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2:import my.school.*;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3:public class School 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4:	public static void main(String[] args) 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5:		System.out.println(Classroom.globalKey);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6:		Classroom room = new Classroom(101, "Mrs.Anderson");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7:		System.out.println(room.roomNumber);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8:		System.out.println(room.floor);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9:		System.out.println(room.teacherName); } }</a:t>
            </a:r>
            <a:endParaRPr/>
          </a:p>
        </p:txBody>
      </p:sp>
      <p:cxnSp>
        <p:nvCxnSpPr>
          <p:cNvPr id="504" name="Google Shape;504;p37"/>
          <p:cNvCxnSpPr/>
          <p:nvPr/>
        </p:nvCxnSpPr>
        <p:spPr>
          <a:xfrm>
            <a:off x="653143" y="4209699"/>
            <a:ext cx="11047445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37"/>
          <p:cNvSpPr txBox="1"/>
          <p:nvPr/>
        </p:nvSpPr>
        <p:spPr>
          <a:xfrm>
            <a:off x="741872" y="4451235"/>
            <a:ext cx="8790317" cy="1848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A. </a:t>
            </a:r>
            <a:r>
              <a:rPr b="0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None, the code compiles fine.			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B. </a:t>
            </a:r>
            <a:r>
              <a:rPr b="0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Line 5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C. </a:t>
            </a:r>
            <a:r>
              <a:rPr b="0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Line 6								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D. </a:t>
            </a:r>
            <a:r>
              <a:rPr b="0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Line 7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E. </a:t>
            </a:r>
            <a:r>
              <a:rPr b="0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Line 8								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F. </a:t>
            </a:r>
            <a:r>
              <a:rPr b="0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Line 9</a:t>
            </a:r>
            <a:r>
              <a:rPr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6" name="Google Shape;506;p37"/>
          <p:cNvSpPr txBox="1"/>
          <p:nvPr/>
        </p:nvSpPr>
        <p:spPr>
          <a:xfrm>
            <a:off x="9696091" y="5581291"/>
            <a:ext cx="1754037" cy="307777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Answer : B,C,D,F</a:t>
            </a:r>
            <a:endParaRPr/>
          </a:p>
        </p:txBody>
      </p:sp>
      <p:sp>
        <p:nvSpPr>
          <p:cNvPr id="507" name="Google Shape;507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6418198" y="599105"/>
            <a:ext cx="3950722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rope;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Rope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static int length = 0;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7321" y="158234"/>
            <a:ext cx="10552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Question 2 : What is the output of the following code ?</a:t>
            </a:r>
            <a:endParaRPr/>
          </a:p>
        </p:txBody>
      </p:sp>
      <p:cxnSp>
        <p:nvCxnSpPr>
          <p:cNvPr id="514" name="Google Shape;514;p38"/>
          <p:cNvCxnSpPr/>
          <p:nvPr/>
        </p:nvCxnSpPr>
        <p:spPr>
          <a:xfrm>
            <a:off x="5883923" y="737121"/>
            <a:ext cx="0" cy="2939266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38"/>
          <p:cNvSpPr txBox="1"/>
          <p:nvPr/>
        </p:nvSpPr>
        <p:spPr>
          <a:xfrm>
            <a:off x="569534" y="706585"/>
            <a:ext cx="4951372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rope.*;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static rope.Rope.*;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RopeSwing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private static Rope rope1 = new Rope();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private static Rope rope2 = new Rope();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{ System.out.println(rope1.length);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rope1.length = 2;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rope2.length = 8;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System.out.println(rope1.length);}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64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516" name="Google Shape;516;p38"/>
          <p:cNvCxnSpPr/>
          <p:nvPr/>
        </p:nvCxnSpPr>
        <p:spPr>
          <a:xfrm>
            <a:off x="653143" y="4209699"/>
            <a:ext cx="11047445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" name="Google Shape;517;p38"/>
          <p:cNvSpPr txBox="1"/>
          <p:nvPr/>
        </p:nvSpPr>
        <p:spPr>
          <a:xfrm>
            <a:off x="741872" y="4451235"/>
            <a:ext cx="8790317" cy="1848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A. 02								B. 08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C. 2									D. 8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E. The code does not compile.			F. An exception is thrown.</a:t>
            </a:r>
            <a:b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9696091" y="5581291"/>
            <a:ext cx="1754037" cy="307777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Answer : D</a:t>
            </a:r>
            <a:endParaRPr/>
          </a:p>
        </p:txBody>
      </p:sp>
      <p:sp>
        <p:nvSpPr>
          <p:cNvPr id="519" name="Google Shape;519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9"/>
          <p:cNvSpPr txBox="1"/>
          <p:nvPr/>
        </p:nvSpPr>
        <p:spPr>
          <a:xfrm>
            <a:off x="26055" y="737121"/>
            <a:ext cx="11775231" cy="362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Create {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Create() {</a:t>
            </a:r>
            <a:endParaRPr/>
          </a:p>
          <a:p>
            <a:pPr indent="0" lvl="3" marL="13716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System.out.print("1 ");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Create(int num) {</a:t>
            </a:r>
            <a:endParaRPr/>
          </a:p>
          <a:p>
            <a:pPr indent="0" lvl="3" marL="13716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System.out.print("2 ");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Create(Integer num) {</a:t>
            </a:r>
            <a:endParaRPr/>
          </a:p>
          <a:p>
            <a:pPr indent="0" lvl="3" marL="13716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System.out.print("3 ");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Create(Object num) {</a:t>
            </a:r>
            <a:endParaRPr/>
          </a:p>
          <a:p>
            <a:pPr indent="0" lvl="3" marL="13716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System.out.print("4 ");</a:t>
            </a:r>
            <a:endParaRPr/>
          </a:p>
          <a:p>
            <a:pPr indent="0" lvl="2" marL="9144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37321" y="158234"/>
            <a:ext cx="10552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Question 3 : What is the output of the following code ?</a:t>
            </a:r>
            <a:endParaRPr/>
          </a:p>
        </p:txBody>
      </p:sp>
      <p:cxnSp>
        <p:nvCxnSpPr>
          <p:cNvPr id="526" name="Google Shape;526;p39"/>
          <p:cNvCxnSpPr/>
          <p:nvPr/>
        </p:nvCxnSpPr>
        <p:spPr>
          <a:xfrm>
            <a:off x="4883263" y="737121"/>
            <a:ext cx="0" cy="2939266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39"/>
          <p:cNvSpPr txBox="1"/>
          <p:nvPr/>
        </p:nvSpPr>
        <p:spPr>
          <a:xfrm>
            <a:off x="5607351" y="723837"/>
            <a:ext cx="6866450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Main{</a:t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2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new Create(100);</a:t>
            </a:r>
            <a:endParaRPr/>
          </a:p>
          <a:p>
            <a:pPr indent="0" lvl="2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new Create(1000L);</a:t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39"/>
          <p:cNvCxnSpPr/>
          <p:nvPr/>
        </p:nvCxnSpPr>
        <p:spPr>
          <a:xfrm>
            <a:off x="653143" y="4209699"/>
            <a:ext cx="9937102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39"/>
          <p:cNvSpPr txBox="1"/>
          <p:nvPr/>
        </p:nvSpPr>
        <p:spPr>
          <a:xfrm>
            <a:off x="741872" y="4287340"/>
            <a:ext cx="8790317" cy="240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A. The code prints out 2 4.				B. The code prints out 3 4.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C. The code prints out 4 2.				D. The code prints out 4 4.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E. The code prints 3 4 if you remove the constructor Create(int num).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F. The code prints 4 4 if you remove the constructor Create(int num).</a:t>
            </a:r>
            <a:b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9696091" y="5581291"/>
            <a:ext cx="1754037" cy="307777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Answer : A,E</a:t>
            </a:r>
            <a:endParaRPr/>
          </a:p>
        </p:txBody>
      </p:sp>
      <p:sp>
        <p:nvSpPr>
          <p:cNvPr id="531" name="Google Shape;531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Methods and Encapsulation</a:t>
            </a:r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>
            <a:off x="242583" y="1931442"/>
            <a:ext cx="11796915" cy="3604570"/>
            <a:chOff x="242583" y="1931442"/>
            <a:chExt cx="11796915" cy="3604570"/>
          </a:xfrm>
        </p:grpSpPr>
        <p:pic>
          <p:nvPicPr>
            <p:cNvPr id="152" name="Google Shape;152;p4">
              <a:hlinkClick action="ppaction://hlinksldjump"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583" y="1931442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3" name="Google Shape;153;p4">
              <a:hlinkClick action="ppaction://hlinksldjump"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5072" y="1940767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4" name="Google Shape;154;p4">
              <a:hlinkClick action="ppaction://hlinksldjump"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52976" y="1959434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5" name="Google Shape;155;p4">
              <a:hlinkClick action="ppaction://hlinksldjump"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5889" y="1950093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6" name="Google Shape;156;p4">
              <a:hlinkClick action="ppaction://hlinksldjump"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61270" y="3964230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7" name="Google Shape;157;p4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255130" y="3964230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8" name="Google Shape;158;p4">
              <a:hlinkClick action="ppaction://hlinksldjump"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270941" y="3964230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9" name="Google Shape;159;p4">
              <a:hlinkClick action="ppaction://hlinksldjump" r:id="rId17"/>
            </p:cNvPr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245218" y="3936351"/>
              <a:ext cx="2794280" cy="1571782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/>
        </p:nvSpPr>
        <p:spPr>
          <a:xfrm>
            <a:off x="26055" y="737121"/>
            <a:ext cx="11775231" cy="3498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Order {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String value = "t";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{ value += "a"; }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{ value += "c"; }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Order() {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value += "b";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Order(String s) {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value += s;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0"/>
          <p:cNvSpPr txBox="1"/>
          <p:nvPr/>
        </p:nvSpPr>
        <p:spPr>
          <a:xfrm>
            <a:off x="37321" y="158234"/>
            <a:ext cx="10552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Question 4 : What is the output of the following code ?</a:t>
            </a:r>
            <a:endParaRPr/>
          </a:p>
        </p:txBody>
      </p:sp>
      <p:cxnSp>
        <p:nvCxnSpPr>
          <p:cNvPr id="538" name="Google Shape;538;p40"/>
          <p:cNvCxnSpPr/>
          <p:nvPr/>
        </p:nvCxnSpPr>
        <p:spPr>
          <a:xfrm>
            <a:off x="4883263" y="737121"/>
            <a:ext cx="0" cy="2939266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40"/>
          <p:cNvSpPr txBox="1"/>
          <p:nvPr/>
        </p:nvSpPr>
        <p:spPr>
          <a:xfrm>
            <a:off x="5607351" y="697959"/>
            <a:ext cx="686645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Main{</a:t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Order order = new Order("f");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order = new Order();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System.out.println(order.value);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36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40"/>
          <p:cNvCxnSpPr/>
          <p:nvPr/>
        </p:nvCxnSpPr>
        <p:spPr>
          <a:xfrm>
            <a:off x="653143" y="4209699"/>
            <a:ext cx="9937102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1" name="Google Shape;541;p40"/>
          <p:cNvSpPr txBox="1"/>
          <p:nvPr/>
        </p:nvSpPr>
        <p:spPr>
          <a:xfrm>
            <a:off x="741872" y="4287340"/>
            <a:ext cx="8790317" cy="146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A. </a:t>
            </a:r>
            <a:r>
              <a:rPr b="1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acb</a:t>
            </a:r>
            <a:r>
              <a:rPr b="1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B. tacf</a:t>
            </a:r>
            <a:endParaRPr b="1" i="0" sz="14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C. </a:t>
            </a:r>
            <a:r>
              <a:rPr b="1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acbf</a:t>
            </a:r>
            <a:r>
              <a:rPr b="1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D. tacfb</a:t>
            </a:r>
            <a:endParaRPr b="1" i="0" sz="14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E. </a:t>
            </a:r>
            <a:r>
              <a:rPr b="1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acftacb</a:t>
            </a:r>
            <a:r>
              <a:rPr b="1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F. The code does not compile.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40"/>
          <p:cNvSpPr txBox="1"/>
          <p:nvPr/>
        </p:nvSpPr>
        <p:spPr>
          <a:xfrm>
            <a:off x="9696091" y="5581291"/>
            <a:ext cx="1754037" cy="307777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Answer : A</a:t>
            </a:r>
            <a:endParaRPr/>
          </a:p>
        </p:txBody>
      </p:sp>
      <p:sp>
        <p:nvSpPr>
          <p:cNvPr id="543" name="Google Shape;543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26055" y="737121"/>
            <a:ext cx="11775231" cy="372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1: import java.util.function.*;</a:t>
            </a:r>
            <a:endParaRPr/>
          </a:p>
          <a:p>
            <a:pPr indent="0" lvl="2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2: public class Panda {</a:t>
            </a:r>
            <a:endParaRPr/>
          </a:p>
          <a:p>
            <a:pPr indent="0" lvl="2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3:	int age;</a:t>
            </a:r>
            <a:endParaRPr/>
          </a:p>
          <a:p>
            <a:pPr indent="0" lvl="2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4:	public static void main(String[] args) {</a:t>
            </a:r>
            <a:endParaRPr/>
          </a:p>
          <a:p>
            <a:pPr indent="0" lvl="2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5:		Panda p1 = new Panda();</a:t>
            </a:r>
            <a:endParaRPr/>
          </a:p>
          <a:p>
            <a:pPr indent="0" lvl="2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6:		p1.age = 1;</a:t>
            </a:r>
            <a:endParaRPr/>
          </a:p>
          <a:p>
            <a:pPr indent="0" lvl="2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7:		check( p1, p -&gt; p.age &lt; 5 );</a:t>
            </a:r>
            <a:endParaRPr/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8:	private static void check(Panda panda, Predicate&lt;Panda&gt; pred) {</a:t>
            </a:r>
            <a:endParaRPr/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9:	String result = pred.test(panda) ? "match" : "not match";</a:t>
            </a:r>
            <a:endParaRPr/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10:	System.out.print(result);</a:t>
            </a:r>
            <a:endParaRPr/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2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37321" y="158234"/>
            <a:ext cx="10552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64C"/>
                </a:solidFill>
                <a:latin typeface="Verdana"/>
                <a:ea typeface="Verdana"/>
                <a:cs typeface="Verdana"/>
                <a:sym typeface="Verdana"/>
              </a:rPr>
              <a:t>Question 5 : What is the output of the following code ?</a:t>
            </a:r>
            <a:endParaRPr/>
          </a:p>
        </p:txBody>
      </p:sp>
      <p:cxnSp>
        <p:nvCxnSpPr>
          <p:cNvPr id="550" name="Google Shape;550;p41"/>
          <p:cNvCxnSpPr/>
          <p:nvPr/>
        </p:nvCxnSpPr>
        <p:spPr>
          <a:xfrm>
            <a:off x="653143" y="4209699"/>
            <a:ext cx="9937102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41"/>
          <p:cNvSpPr txBox="1"/>
          <p:nvPr/>
        </p:nvSpPr>
        <p:spPr>
          <a:xfrm>
            <a:off x="741872" y="4287340"/>
            <a:ext cx="8790317" cy="146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A. </a:t>
            </a:r>
            <a:r>
              <a:rPr b="1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atch							B. not match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C. Compiler error on line 8.			D. Compiler error on line 10.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E. Compiler error on line 11.		F. A runtime exception is thrown.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9696091" y="5581291"/>
            <a:ext cx="1754037" cy="307777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Answer : A</a:t>
            </a:r>
            <a:endParaRPr/>
          </a:p>
        </p:txBody>
      </p:sp>
      <p:sp>
        <p:nvSpPr>
          <p:cNvPr id="553" name="Google Shape;553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A3A3A"/>
            </a:gs>
            <a:gs pos="65000">
              <a:schemeClr val="dk1"/>
            </a:gs>
            <a:gs pos="100000">
              <a:schemeClr val="dk1"/>
            </a:gs>
          </a:gsLst>
          <a:lin ang="16200000" scaled="0"/>
        </a:gra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60" name="Google Shape;560;p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Yellow question mark" id="561" name="Google Shape;561;p42"/>
          <p:cNvPicPr preferRelativeResize="0"/>
          <p:nvPr/>
        </p:nvPicPr>
        <p:blipFill rotWithShape="1">
          <a:blip r:embed="rId3">
            <a:alphaModFix amt="35000"/>
          </a:blip>
          <a:srcRect b="625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nsolas"/>
              <a:buNone/>
            </a:pPr>
            <a:br>
              <a:rPr lang="en-US" sz="8000">
                <a:solidFill>
                  <a:schemeClr val="lt1"/>
                </a:solidFill>
              </a:rPr>
            </a:br>
            <a:r>
              <a:rPr lang="en-US" sz="8000">
                <a:solidFill>
                  <a:schemeClr val="lt1"/>
                </a:solidFill>
              </a:rPr>
              <a:t> </a:t>
            </a:r>
            <a:endParaRPr/>
          </a:p>
        </p:txBody>
      </p:sp>
      <p:cxnSp>
        <p:nvCxnSpPr>
          <p:cNvPr id="563" name="Google Shape;563;p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4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C94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A97C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6" name="Google Shape;566;p42"/>
          <p:cNvSpPr txBox="1"/>
          <p:nvPr/>
        </p:nvSpPr>
        <p:spPr>
          <a:xfrm>
            <a:off x="2109363" y="2352485"/>
            <a:ext cx="797327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Any Question ?</a:t>
            </a:r>
            <a:endParaRPr sz="8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7" name="Google Shape;567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A3A3A"/>
            </a:gs>
            <a:gs pos="65000">
              <a:schemeClr val="dk1"/>
            </a:gs>
            <a:gs pos="100000">
              <a:schemeClr val="dk1"/>
            </a:gs>
          </a:gsLst>
          <a:lin ang="16200000" scaled="0"/>
        </a:gra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3" name="Google Shape;573;p4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74" name="Google Shape;574;p4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ue and green triangle background&#10;&#10;Description automatically generated" id="575" name="Google Shape;575;p43"/>
          <p:cNvPicPr preferRelativeResize="0"/>
          <p:nvPr/>
        </p:nvPicPr>
        <p:blipFill rotWithShape="1">
          <a:blip r:embed="rId3">
            <a:alphaModFix amt="35000"/>
          </a:blip>
          <a:srcRect b="12336" l="0" r="0" t="6435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nsolas"/>
              <a:buNone/>
            </a:pPr>
            <a:r>
              <a:rPr lang="en-US" sz="8000">
                <a:solidFill>
                  <a:schemeClr val="lt1"/>
                </a:solidFill>
              </a:rPr>
              <a:t> </a:t>
            </a:r>
            <a:endParaRPr/>
          </a:p>
        </p:txBody>
      </p:sp>
      <p:cxnSp>
        <p:nvCxnSpPr>
          <p:cNvPr id="577" name="Google Shape;577;p4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4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1E3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9" name="Google Shape;579;p4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43C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3125988" y="2267481"/>
            <a:ext cx="594002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br>
              <a:rPr lang="en-US" sz="8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8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1" name="Google Shape;581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5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adlock on computer motherboard" id="169" name="Google Shape;169;p5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/>
          <p:nvPr/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5"/>
          <p:cNvSpPr txBox="1"/>
          <p:nvPr>
            <p:ph idx="4294967295" type="title"/>
          </p:nvPr>
        </p:nvSpPr>
        <p:spPr>
          <a:xfrm>
            <a:off x="853439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nsolas"/>
              <a:buNone/>
            </a:pPr>
            <a:r>
              <a:rPr lang="en-US" sz="4400">
                <a:solidFill>
                  <a:srgbClr val="FFFFFF"/>
                </a:solidFill>
              </a:rPr>
              <a:t>Access Modifiers</a:t>
            </a:r>
            <a:endParaRPr/>
          </a:p>
        </p:txBody>
      </p:sp>
      <p:cxnSp>
        <p:nvCxnSpPr>
          <p:cNvPr id="172" name="Google Shape;172;p5"/>
          <p:cNvCxnSpPr/>
          <p:nvPr/>
        </p:nvCxnSpPr>
        <p:spPr>
          <a:xfrm>
            <a:off x="917722" y="4508519"/>
            <a:ext cx="292608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Access modifiers are used to define the scope and visibility of classes, variables, methods, and other members.</a:t>
            </a:r>
            <a:endParaRPr/>
          </a:p>
          <a:p>
            <a:pPr indent="-1143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Private</a:t>
            </a:r>
            <a:r>
              <a:rPr lang="en-US" sz="1800"/>
              <a:t> : Method can be called only from the </a:t>
            </a:r>
            <a:r>
              <a:rPr lang="en-US" sz="1800" u="sng"/>
              <a:t>same “Class”.</a:t>
            </a:r>
            <a:endParaRPr b="1" sz="1800"/>
          </a:p>
          <a:p>
            <a:pPr indent="-1143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Default</a:t>
            </a:r>
            <a:r>
              <a:rPr lang="en-US" sz="1800"/>
              <a:t> : Method can be called from </a:t>
            </a:r>
            <a:r>
              <a:rPr lang="en-US" sz="1800" u="sng"/>
              <a:t>same class or same package classes.</a:t>
            </a:r>
            <a:endParaRPr/>
          </a:p>
          <a:p>
            <a:pPr indent="-1143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Protected</a:t>
            </a:r>
            <a:r>
              <a:rPr lang="en-US" sz="1800"/>
              <a:t> : Method can be called from classes in the </a:t>
            </a:r>
            <a:r>
              <a:rPr lang="en-US" sz="1800" u="sng"/>
              <a:t>same package or subclasses.</a:t>
            </a:r>
            <a:endParaRPr b="1" sz="1800"/>
          </a:p>
          <a:p>
            <a:pPr indent="-114300" lvl="0" marL="9144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Public</a:t>
            </a:r>
            <a:r>
              <a:rPr lang="en-US" sz="1800"/>
              <a:t> : Method can be called from </a:t>
            </a:r>
            <a:r>
              <a:rPr lang="en-US" sz="1800" u="sng"/>
              <a:t>any “Class” </a:t>
            </a:r>
            <a:r>
              <a:rPr lang="en-US" sz="1800"/>
              <a:t>.</a:t>
            </a:r>
            <a:endParaRPr/>
          </a:p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Private Access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1097280" y="1883835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0795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solidFill>
                  <a:srgbClr val="7F7F7F"/>
                </a:solidFill>
              </a:rPr>
              <a:t>Legal code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package pond.duck;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public class FatherDuck {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private String noise = "quack"; 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private void quack() {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 System.out.println(noise);}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private void makeNoise() {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  quack(); } }</a:t>
            </a:r>
            <a:endParaRPr/>
          </a:p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6217920" y="18838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0795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solidFill>
                  <a:srgbClr val="7F7F7F"/>
                </a:solidFill>
              </a:rPr>
              <a:t>Illegal code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pond.duck;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BadDuckling { 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public void makeNoise() {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FatherDuck duck = new FatherDuck();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duck.quack();       </a:t>
            </a:r>
            <a:endParaRPr/>
          </a:p>
          <a:p>
            <a:pPr indent="-102552" lvl="0" marL="9144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9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System.out.println(duck.noise);} }</a:t>
            </a:r>
            <a:endParaRPr/>
          </a:p>
        </p:txBody>
      </p:sp>
      <p:cxnSp>
        <p:nvCxnSpPr>
          <p:cNvPr id="188" name="Google Shape;188;p7"/>
          <p:cNvCxnSpPr/>
          <p:nvPr/>
        </p:nvCxnSpPr>
        <p:spPr>
          <a:xfrm>
            <a:off x="5812403" y="1940118"/>
            <a:ext cx="0" cy="402336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7"/>
          <p:cNvSpPr/>
          <p:nvPr/>
        </p:nvSpPr>
        <p:spPr>
          <a:xfrm>
            <a:off x="7660643" y="5467739"/>
            <a:ext cx="4375845" cy="660576"/>
          </a:xfrm>
          <a:prstGeom prst="roundRect">
            <a:avLst>
              <a:gd fmla="val 16667" name="adj"/>
            </a:avLst>
          </a:prstGeom>
          <a:solidFill>
            <a:srgbClr val="00577A"/>
          </a:solidFill>
          <a:ln>
            <a:noFill/>
          </a:ln>
          <a:effectLst>
            <a:outerShdw blurRad="76200" kx="800400" rotWithShape="0" algn="br" dir="81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Compile Error, outside class scope !</a:t>
            </a: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>
            <a:off x="6126480" y="4572000"/>
            <a:ext cx="1534163" cy="1232853"/>
            <a:chOff x="6126480" y="4572001"/>
            <a:chExt cx="1534163" cy="1232853"/>
          </a:xfrm>
        </p:grpSpPr>
        <p:cxnSp>
          <p:nvCxnSpPr>
            <p:cNvPr id="191" name="Google Shape;191;p7"/>
            <p:cNvCxnSpPr/>
            <p:nvPr/>
          </p:nvCxnSpPr>
          <p:spPr>
            <a:xfrm>
              <a:off x="6126480" y="5094034"/>
              <a:ext cx="1534163" cy="710820"/>
            </a:xfrm>
            <a:prstGeom prst="bentConnector3">
              <a:avLst>
                <a:gd fmla="val 22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2" name="Google Shape;192;p7"/>
            <p:cNvCxnSpPr/>
            <p:nvPr/>
          </p:nvCxnSpPr>
          <p:spPr>
            <a:xfrm rot="-5400000">
              <a:off x="6067972" y="4630509"/>
              <a:ext cx="522033" cy="405016"/>
            </a:xfrm>
            <a:prstGeom prst="bentConnector3">
              <a:avLst>
                <a:gd fmla="val 99721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3" name="Google Shape;19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Default Access 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1097280" y="232198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pond.duck;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public class FatherDuck {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private String noise = "quack"; 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void quack() {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System.out.println(noise);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void makeNoise() {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quack(); }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364C"/>
              </a:solidFill>
            </a:endParaRPr>
          </a:p>
        </p:txBody>
      </p:sp>
      <p:sp>
        <p:nvSpPr>
          <p:cNvPr id="200" name="Google Shape;200;p8"/>
          <p:cNvSpPr txBox="1"/>
          <p:nvPr>
            <p:ph idx="2" type="body"/>
          </p:nvPr>
        </p:nvSpPr>
        <p:spPr>
          <a:xfrm>
            <a:off x="6035040" y="2293410"/>
            <a:ext cx="512064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05727" lvl="0" marL="9144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pond.duck;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BadDuckling { 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void makeNoise() {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FatherDuck duck = new FatherDuck();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duck.quack();                       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System.out.println(duck.noise);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-105727" lvl="0" marL="9144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364C"/>
              </a:solidFill>
            </a:endParaRPr>
          </a:p>
        </p:txBody>
      </p:sp>
      <p:cxnSp>
        <p:nvCxnSpPr>
          <p:cNvPr id="201" name="Google Shape;201;p8"/>
          <p:cNvCxnSpPr/>
          <p:nvPr/>
        </p:nvCxnSpPr>
        <p:spPr>
          <a:xfrm>
            <a:off x="5812403" y="2476500"/>
            <a:ext cx="0" cy="344805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8"/>
          <p:cNvSpPr txBox="1"/>
          <p:nvPr/>
        </p:nvSpPr>
        <p:spPr>
          <a:xfrm>
            <a:off x="4448175" y="1876423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Legal Code</a:t>
            </a:r>
            <a:endParaRPr b="1" sz="180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Default Access </a:t>
            </a:r>
            <a:endParaRPr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1097280" y="23029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package pond.duck;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public class FatherDuck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String noise = "quack";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void quack()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System.out.println(noise);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void makeNoise()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  quack(); }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364C"/>
              </a:solidFill>
            </a:endParaRPr>
          </a:p>
        </p:txBody>
      </p:sp>
      <p:sp>
        <p:nvSpPr>
          <p:cNvPr id="210" name="Google Shape;210;p9"/>
          <p:cNvSpPr txBox="1"/>
          <p:nvPr>
            <p:ph idx="2" type="body"/>
          </p:nvPr>
        </p:nvSpPr>
        <p:spPr>
          <a:xfrm>
            <a:off x="6035040" y="2274360"/>
            <a:ext cx="5471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14300" lvl="0" marL="9144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package pond.swan;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import pond.duck.FatherDuck;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public class BadCygnet {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public void makeNoise() {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FatherDuck duck = new FatherDuck ();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duck.quack(); </a:t>
            </a:r>
            <a:endParaRPr/>
          </a:p>
          <a:p>
            <a:pPr indent="-11430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364C"/>
                </a:solidFill>
                <a:latin typeface="Arial"/>
                <a:ea typeface="Arial"/>
                <a:cs typeface="Arial"/>
                <a:sym typeface="Arial"/>
              </a:rPr>
              <a:t>    System.out.println(duck.noise}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364C"/>
              </a:solidFill>
            </a:endParaRPr>
          </a:p>
        </p:txBody>
      </p:sp>
      <p:cxnSp>
        <p:nvCxnSpPr>
          <p:cNvPr id="211" name="Google Shape;211;p9"/>
          <p:cNvCxnSpPr/>
          <p:nvPr/>
        </p:nvCxnSpPr>
        <p:spPr>
          <a:xfrm>
            <a:off x="5812403" y="2476500"/>
            <a:ext cx="0" cy="344805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9"/>
          <p:cNvSpPr txBox="1"/>
          <p:nvPr/>
        </p:nvSpPr>
        <p:spPr>
          <a:xfrm>
            <a:off x="4448175" y="1876423"/>
            <a:ext cx="2724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Illegal 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0087998" y="3271520"/>
            <a:ext cx="1769604" cy="682555"/>
          </a:xfrm>
          <a:prstGeom prst="roundRect">
            <a:avLst>
              <a:gd fmla="val 16667" name="adj"/>
            </a:avLst>
          </a:prstGeom>
          <a:solidFill>
            <a:srgbClr val="00577A"/>
          </a:solidFill>
          <a:ln>
            <a:noFill/>
          </a:ln>
          <a:effectLst>
            <a:outerShdw blurRad="76200" kx="800400" rotWithShape="0" algn="br" dir="81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Compile Error, outside package scope !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6675120" y="5080000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5" name="Google Shape;215;p9"/>
          <p:cNvGrpSpPr/>
          <p:nvPr/>
        </p:nvGrpSpPr>
        <p:grpSpPr>
          <a:xfrm>
            <a:off x="8412480" y="3954075"/>
            <a:ext cx="3284220" cy="1208475"/>
            <a:chOff x="8412480" y="3954075"/>
            <a:chExt cx="3284220" cy="1208475"/>
          </a:xfrm>
        </p:grpSpPr>
        <p:cxnSp>
          <p:nvCxnSpPr>
            <p:cNvPr id="216" name="Google Shape;216;p9"/>
            <p:cNvCxnSpPr>
              <a:stCxn id="213" idx="2"/>
            </p:cNvCxnSpPr>
            <p:nvPr/>
          </p:nvCxnSpPr>
          <p:spPr>
            <a:xfrm flipH="1" rot="-5400000">
              <a:off x="11144850" y="3782025"/>
              <a:ext cx="379800" cy="723900"/>
            </a:xfrm>
            <a:prstGeom prst="bentConnector2">
              <a:avLst/>
            </a:prstGeom>
            <a:noFill/>
            <a:ln cap="flat" cmpd="sng" w="12700">
              <a:solidFill>
                <a:srgbClr val="00364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9"/>
            <p:cNvCxnSpPr/>
            <p:nvPr/>
          </p:nvCxnSpPr>
          <p:spPr>
            <a:xfrm>
              <a:off x="11696700" y="4333875"/>
              <a:ext cx="0" cy="828675"/>
            </a:xfrm>
            <a:prstGeom prst="straightConnector1">
              <a:avLst/>
            </a:prstGeom>
            <a:noFill/>
            <a:ln cap="flat" cmpd="sng" w="12700">
              <a:solidFill>
                <a:srgbClr val="00364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9"/>
            <p:cNvCxnSpPr/>
            <p:nvPr/>
          </p:nvCxnSpPr>
          <p:spPr>
            <a:xfrm rot="10800000">
              <a:off x="8412480" y="5162550"/>
              <a:ext cx="3284220" cy="0"/>
            </a:xfrm>
            <a:prstGeom prst="straightConnector1">
              <a:avLst/>
            </a:prstGeom>
            <a:noFill/>
            <a:ln cap="flat" cmpd="sng" w="12700">
              <a:solidFill>
                <a:srgbClr val="00364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FFFFFF"/>
      </a:lt2>
      <a:accent1>
        <a:srgbClr val="FFD503"/>
      </a:accent1>
      <a:accent2>
        <a:srgbClr val="006C98"/>
      </a:accent2>
      <a:accent3>
        <a:srgbClr val="28C0FF"/>
      </a:accent3>
      <a:accent4>
        <a:srgbClr val="FFC000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FFFFFF"/>
      </a:lt2>
      <a:accent1>
        <a:srgbClr val="FFD503"/>
      </a:accent1>
      <a:accent2>
        <a:srgbClr val="006C98"/>
      </a:accent2>
      <a:accent3>
        <a:srgbClr val="28C0FF"/>
      </a:accent3>
      <a:accent4>
        <a:srgbClr val="FFC000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2023-08-09T13:05:56Z</dcterms:created>
  <dc:creator>Jalal Assaly</dc:creator>
</cp:coreProperties>
</file>