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Nunito"/>
      <p:regular r:id="rId51"/>
      <p:bold r:id="rId52"/>
      <p:italic r:id="rId53"/>
      <p:boldItalic r:id="rId54"/>
    </p:embeddedFont>
    <p:embeddedFont>
      <p:font typeface="JetBrains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gcyGVT6+h2BO40s3QMs5ztVzxT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regular.fntdata"/><Relationship Id="rId50" Type="http://schemas.openxmlformats.org/officeDocument/2006/relationships/slide" Target="slides/slide46.xml"/><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7.xml"/><Relationship Id="rId55" Type="http://schemas.openxmlformats.org/officeDocument/2006/relationships/font" Target="fonts/JetBrainsMono-regular.fntdata"/><Relationship Id="rId10" Type="http://schemas.openxmlformats.org/officeDocument/2006/relationships/slide" Target="slides/slide6.xml"/><Relationship Id="rId54" Type="http://schemas.openxmlformats.org/officeDocument/2006/relationships/font" Target="fonts/Nunito-boldItalic.fntdata"/><Relationship Id="rId13" Type="http://schemas.openxmlformats.org/officeDocument/2006/relationships/slide" Target="slides/slide9.xml"/><Relationship Id="rId57" Type="http://schemas.openxmlformats.org/officeDocument/2006/relationships/font" Target="fonts/JetBrainsMono-italic.fntdata"/><Relationship Id="rId12" Type="http://schemas.openxmlformats.org/officeDocument/2006/relationships/slide" Target="slides/slide8.xml"/><Relationship Id="rId56" Type="http://schemas.openxmlformats.org/officeDocument/2006/relationships/font" Target="fonts/JetBrainsMono-bold.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JetBrains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p:nvPr>
            <p:ph idx="2" type="pic"/>
          </p:nvPr>
        </p:nvSpPr>
        <p:spPr>
          <a:xfrm>
            <a:off x="5183188" y="987425"/>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 name="Google Shape;89;p1"/>
          <p:cNvSpPr txBox="1"/>
          <p:nvPr>
            <p:ph type="ctr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Chapter 5</a:t>
            </a:r>
            <a:br>
              <a:rPr lang="en-US" sz="4000">
                <a:solidFill>
                  <a:srgbClr val="FFFFFF"/>
                </a:solidFill>
                <a:latin typeface="Calibri"/>
                <a:ea typeface="Calibri"/>
                <a:cs typeface="Calibri"/>
                <a:sym typeface="Calibri"/>
              </a:rPr>
            </a:br>
            <a:r>
              <a:rPr lang="en-US" sz="4000">
                <a:solidFill>
                  <a:srgbClr val="FFFFFF"/>
                </a:solidFill>
                <a:latin typeface="Calibri"/>
                <a:ea typeface="Calibri"/>
                <a:cs typeface="Calibri"/>
                <a:sym typeface="Calibri"/>
              </a:rPr>
              <a:t>Class Design</a:t>
            </a:r>
            <a:endParaRPr/>
          </a:p>
        </p:txBody>
      </p:sp>
      <p:sp>
        <p:nvSpPr>
          <p:cNvPr id="90" name="Google Shape;90;p1"/>
          <p:cNvSpPr txBox="1"/>
          <p:nvPr>
            <p:ph idx="1" type="subTitle"/>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127000" lvl="0" marL="0" rtl="0" algn="l">
              <a:lnSpc>
                <a:spcPct val="90000"/>
              </a:lnSpc>
              <a:spcBef>
                <a:spcPts val="0"/>
              </a:spcBef>
              <a:spcAft>
                <a:spcPts val="0"/>
              </a:spcAft>
              <a:buClr>
                <a:schemeClr val="dk1"/>
              </a:buClr>
              <a:buSzPts val="2000"/>
              <a:buFont typeface="Arial"/>
              <a:buNone/>
            </a:pPr>
            <a:r>
              <a:t/>
            </a:r>
            <a:endParaRPr sz="2000"/>
          </a:p>
          <a:p>
            <a:pPr indent="127000" lvl="0" marL="0" rtl="0" algn="l">
              <a:lnSpc>
                <a:spcPct val="90000"/>
              </a:lnSpc>
              <a:spcBef>
                <a:spcPts val="1000"/>
              </a:spcBef>
              <a:spcAft>
                <a:spcPts val="0"/>
              </a:spcAft>
              <a:buClr>
                <a:schemeClr val="dk1"/>
              </a:buClr>
              <a:buSzPts val="2000"/>
              <a:buFont typeface="Arial"/>
              <a:buNone/>
            </a:pPr>
            <a:r>
              <a:t/>
            </a:r>
            <a:endParaRPr sz="2000"/>
          </a:p>
        </p:txBody>
      </p:sp>
      <p:cxnSp>
        <p:nvCxnSpPr>
          <p:cNvPr id="91" name="Google Shape;91;p1"/>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92" name="Google Shape;92;p1"/>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By: Omar Mahmoud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nvSpPr>
        <p:spPr>
          <a:xfrm>
            <a:off x="419878" y="317241"/>
            <a:ext cx="294847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Vehicle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private String type;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Vehicle(String type)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this.type = 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Car extends Vehicle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private int wheels;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Car(String type, int wheels)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super(type); // Calling parent constructor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this.wheels = wheels;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00" name="Google Shape;200;p10"/>
          <p:cNvSpPr txBox="1"/>
          <p:nvPr/>
        </p:nvSpPr>
        <p:spPr>
          <a:xfrm>
            <a:off x="4058816" y="653143"/>
            <a:ext cx="380689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Animal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Animal()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System.out.println("Animal constructor");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Mammal extends Animal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Mammal()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System.out.println("Mammal constructor");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super();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Error: super() must be the first statement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txBox="1"/>
          <p:nvPr/>
        </p:nvSpPr>
        <p:spPr>
          <a:xfrm>
            <a:off x="8322906" y="914400"/>
            <a:ext cx="4040155"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Parent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Parent()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System.out.println("Parent constructor");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Child extends Parent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Compiler adds: super(); implicit call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Child()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System.out.println("Child constructor");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1"/>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1"/>
          <p:cNvSpPr txBox="1"/>
          <p:nvPr>
            <p:ph type="title"/>
          </p:nvPr>
        </p:nvSpPr>
        <p:spPr>
          <a:xfrm>
            <a:off x="643468" y="643467"/>
            <a:ext cx="4620584" cy="45671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latin typeface="Calibri"/>
                <a:ea typeface="Calibri"/>
                <a:cs typeface="Calibri"/>
                <a:sym typeface="Calibri"/>
              </a:rPr>
              <a:t>Calling Constructors</a:t>
            </a:r>
            <a:endParaRPr/>
          </a:p>
        </p:txBody>
      </p:sp>
      <p:sp>
        <p:nvSpPr>
          <p:cNvPr id="209" name="Google Shape;209;p11"/>
          <p:cNvSpPr txBox="1"/>
          <p:nvPr>
            <p:ph idx="1" type="body"/>
          </p:nvPr>
        </p:nvSpPr>
        <p:spPr>
          <a:xfrm>
            <a:off x="643467" y="5277684"/>
            <a:ext cx="4620584" cy="7754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solidFill>
                  <a:schemeClr val="dk1"/>
                </a:solidFill>
                <a:latin typeface="Calibri"/>
                <a:ea typeface="Calibri"/>
                <a:cs typeface="Calibri"/>
                <a:sym typeface="Calibri"/>
              </a:rPr>
              <a:t>determine what the following code outputs:</a:t>
            </a:r>
            <a:endParaRPr/>
          </a:p>
        </p:txBody>
      </p:sp>
      <p:pic>
        <p:nvPicPr>
          <p:cNvPr descr="A screenshot of a computer code" id="210" name="Google Shape;210;p11"/>
          <p:cNvPicPr preferRelativeResize="0"/>
          <p:nvPr/>
        </p:nvPicPr>
        <p:blipFill rotWithShape="1">
          <a:blip r:embed="rId3">
            <a:alphaModFix/>
          </a:blip>
          <a:srcRect b="0" l="0" r="0" t="0"/>
          <a:stretch/>
        </p:blipFill>
        <p:spPr>
          <a:xfrm>
            <a:off x="6604728" y="243082"/>
            <a:ext cx="4942280" cy="5121533"/>
          </a:xfrm>
          <a:prstGeom prst="rect">
            <a:avLst/>
          </a:prstGeom>
          <a:noFill/>
          <a:ln>
            <a:noFill/>
          </a:ln>
        </p:spPr>
      </p:pic>
      <p:sp>
        <p:nvSpPr>
          <p:cNvPr id="211" name="Google Shape;211;p11"/>
          <p:cNvSpPr txBox="1"/>
          <p:nvPr/>
        </p:nvSpPr>
        <p:spPr>
          <a:xfrm>
            <a:off x="7007290" y="5665431"/>
            <a:ext cx="36669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Primate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Yellow paper aeroplane flying the opposite way as many grey paper aeroplanes" id="217" name="Google Shape;217;p12"/>
          <p:cNvPicPr preferRelativeResize="0"/>
          <p:nvPr/>
        </p:nvPicPr>
        <p:blipFill rotWithShape="1">
          <a:blip r:embed="rId3">
            <a:alphaModFix/>
          </a:blip>
          <a:srcRect b="-2" l="12712" r="34628" t="0"/>
          <a:stretch/>
        </p:blipFill>
        <p:spPr>
          <a:xfrm>
            <a:off x="-1" y="-2"/>
            <a:ext cx="5410198" cy="6858002"/>
          </a:xfrm>
          <a:prstGeom prst="rect">
            <a:avLst/>
          </a:prstGeom>
          <a:noFill/>
          <a:ln>
            <a:noFill/>
          </a:ln>
        </p:spPr>
      </p:pic>
      <p:sp>
        <p:nvSpPr>
          <p:cNvPr id="218" name="Google Shape;218;p12"/>
          <p:cNvSpPr/>
          <p:nvPr/>
        </p:nvSpPr>
        <p:spPr>
          <a:xfrm>
            <a:off x="5410197" y="-1"/>
            <a:ext cx="6781802" cy="2286000"/>
          </a:xfrm>
          <a:prstGeom prst="rect">
            <a:avLst/>
          </a:prstGeom>
          <a:solidFill>
            <a:schemeClr val="lt1"/>
          </a:solidFill>
          <a:ln>
            <a:noFill/>
          </a:ln>
          <a:effectLst>
            <a:outerShdw blurRad="355600" sx="95000" rotWithShape="0" algn="t" dist="152400" sy="95000">
              <a:srgbClr val="000000">
                <a:alpha val="2862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2"/>
          <p:cNvSpPr txBox="1"/>
          <p:nvPr>
            <p:ph type="title"/>
          </p:nvPr>
        </p:nvSpPr>
        <p:spPr>
          <a:xfrm>
            <a:off x="6115317" y="405685"/>
            <a:ext cx="5464968" cy="1559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i="0" lang="en-US" sz="4000">
                <a:latin typeface="Arial"/>
                <a:ea typeface="Arial"/>
                <a:cs typeface="Arial"/>
                <a:sym typeface="Arial"/>
              </a:rPr>
              <a:t>Accessing Members in Class Inheritance</a:t>
            </a:r>
            <a:endParaRPr sz="4000"/>
          </a:p>
        </p:txBody>
      </p:sp>
      <p:sp>
        <p:nvSpPr>
          <p:cNvPr id="220" name="Google Shape;220;p12"/>
          <p:cNvSpPr txBox="1"/>
          <p:nvPr>
            <p:ph idx="1" type="body"/>
          </p:nvPr>
        </p:nvSpPr>
        <p:spPr>
          <a:xfrm>
            <a:off x="6115317" y="2370671"/>
            <a:ext cx="5247340" cy="4268254"/>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Arial"/>
              <a:buChar char="•"/>
            </a:pPr>
            <a:r>
              <a:rPr b="0" i="0" lang="en-US" sz="1600">
                <a:latin typeface="Arial"/>
                <a:ea typeface="Arial"/>
                <a:cs typeface="Arial"/>
                <a:sym typeface="Arial"/>
              </a:rPr>
              <a:t>Java classes can access members of their parent classes.</a:t>
            </a:r>
            <a:endParaRPr/>
          </a:p>
          <a:p>
            <a:pPr indent="-228600" lvl="0" marL="228600" rtl="0" algn="l">
              <a:lnSpc>
                <a:spcPct val="90000"/>
              </a:lnSpc>
              <a:spcBef>
                <a:spcPts val="1000"/>
              </a:spcBef>
              <a:spcAft>
                <a:spcPts val="0"/>
              </a:spcAft>
              <a:buClr>
                <a:schemeClr val="dk1"/>
              </a:buClr>
              <a:buSzPct val="100000"/>
              <a:buFont typeface="Arial"/>
              <a:buChar char="•"/>
            </a:pPr>
            <a:r>
              <a:rPr b="0" i="0" lang="en-US" sz="1600">
                <a:latin typeface="Arial"/>
                <a:ea typeface="Arial"/>
                <a:cs typeface="Arial"/>
                <a:sym typeface="Arial"/>
              </a:rPr>
              <a:t>Accessible members include:</a:t>
            </a:r>
            <a:endParaRPr/>
          </a:p>
          <a:p>
            <a:pPr indent="-285750" lvl="1" marL="742950" rtl="0" algn="l">
              <a:lnSpc>
                <a:spcPct val="90000"/>
              </a:lnSpc>
              <a:spcBef>
                <a:spcPts val="500"/>
              </a:spcBef>
              <a:spcAft>
                <a:spcPts val="0"/>
              </a:spcAft>
              <a:buClr>
                <a:schemeClr val="dk1"/>
              </a:buClr>
              <a:buSzPct val="100000"/>
              <a:buFont typeface="Arial"/>
              <a:buChar char="•"/>
            </a:pPr>
            <a:r>
              <a:rPr b="0" i="0" lang="en-US" sz="1600">
                <a:latin typeface="Arial"/>
                <a:ea typeface="Arial"/>
                <a:cs typeface="Arial"/>
                <a:sym typeface="Arial"/>
              </a:rPr>
              <a:t>Public and protected members.</a:t>
            </a:r>
            <a:endParaRPr/>
          </a:p>
          <a:p>
            <a:pPr indent="-285750" lvl="1" marL="742950" rtl="0" algn="l">
              <a:lnSpc>
                <a:spcPct val="90000"/>
              </a:lnSpc>
              <a:spcBef>
                <a:spcPts val="500"/>
              </a:spcBef>
              <a:spcAft>
                <a:spcPts val="0"/>
              </a:spcAft>
              <a:buClr>
                <a:schemeClr val="dk1"/>
              </a:buClr>
              <a:buSzPct val="100000"/>
              <a:buFont typeface="Arial"/>
              <a:buChar char="•"/>
            </a:pPr>
            <a:r>
              <a:rPr b="0" i="0" lang="en-US" sz="1600">
                <a:latin typeface="Arial"/>
                <a:ea typeface="Arial"/>
                <a:cs typeface="Arial"/>
                <a:sym typeface="Arial"/>
              </a:rPr>
              <a:t>Methods, primitives, and object references.</a:t>
            </a:r>
            <a:endParaRPr/>
          </a:p>
          <a:p>
            <a:pPr indent="0" lvl="0" marL="0" rtl="0" algn="l">
              <a:lnSpc>
                <a:spcPct val="90000"/>
              </a:lnSpc>
              <a:spcBef>
                <a:spcPts val="1000"/>
              </a:spcBef>
              <a:spcAft>
                <a:spcPts val="0"/>
              </a:spcAft>
              <a:buClr>
                <a:schemeClr val="dk1"/>
              </a:buClr>
              <a:buSzPct val="100000"/>
              <a:buNone/>
            </a:pPr>
            <a:r>
              <a:t/>
            </a:r>
            <a:endParaRPr b="0" i="0" sz="1600">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Font typeface="Arial"/>
              <a:buChar char="•"/>
            </a:pPr>
            <a:r>
              <a:rPr b="0" i="0" lang="en-US" sz="1600">
                <a:latin typeface="Arial"/>
                <a:ea typeface="Arial"/>
                <a:cs typeface="Arial"/>
                <a:sym typeface="Arial"/>
              </a:rPr>
              <a:t>When parent and child classes are in the same package:</a:t>
            </a:r>
            <a:endParaRPr/>
          </a:p>
          <a:p>
            <a:pPr indent="-285750" lvl="1" marL="742950" rtl="0" algn="l">
              <a:lnSpc>
                <a:spcPct val="90000"/>
              </a:lnSpc>
              <a:spcBef>
                <a:spcPts val="500"/>
              </a:spcBef>
              <a:spcAft>
                <a:spcPts val="0"/>
              </a:spcAft>
              <a:buClr>
                <a:schemeClr val="dk1"/>
              </a:buClr>
              <a:buSzPct val="100000"/>
              <a:buFont typeface="Arial"/>
              <a:buChar char="•"/>
            </a:pPr>
            <a:r>
              <a:rPr b="0" i="0" lang="en-US" sz="1600">
                <a:latin typeface="Arial"/>
                <a:ea typeface="Arial"/>
                <a:cs typeface="Arial"/>
                <a:sym typeface="Arial"/>
              </a:rPr>
              <a:t>Child classes can access parent's default members.</a:t>
            </a:r>
            <a:endParaRPr/>
          </a:p>
          <a:p>
            <a:pPr indent="-285750" lvl="1" marL="742950" rtl="0" algn="l">
              <a:lnSpc>
                <a:spcPct val="90000"/>
              </a:lnSpc>
              <a:spcBef>
                <a:spcPts val="500"/>
              </a:spcBef>
              <a:spcAft>
                <a:spcPts val="0"/>
              </a:spcAft>
              <a:buClr>
                <a:schemeClr val="dk1"/>
              </a:buClr>
              <a:buSzPct val="100000"/>
              <a:buFont typeface="Arial"/>
              <a:buChar char="•"/>
            </a:pPr>
            <a:r>
              <a:rPr b="0" i="0" lang="en-US" sz="1600">
                <a:latin typeface="Arial"/>
                <a:ea typeface="Arial"/>
                <a:cs typeface="Arial"/>
                <a:sym typeface="Arial"/>
              </a:rPr>
              <a:t>Child classes can access parent's public and protected members.</a:t>
            </a:r>
            <a:endParaRPr/>
          </a:p>
          <a:p>
            <a:pPr indent="-191769" lvl="1" marL="742950" rtl="0" algn="l">
              <a:lnSpc>
                <a:spcPct val="90000"/>
              </a:lnSpc>
              <a:spcBef>
                <a:spcPts val="500"/>
              </a:spcBef>
              <a:spcAft>
                <a:spcPts val="0"/>
              </a:spcAft>
              <a:buClr>
                <a:schemeClr val="dk1"/>
              </a:buClr>
              <a:buSzPct val="100000"/>
              <a:buFont typeface="Arial"/>
              <a:buNone/>
            </a:pPr>
            <a:r>
              <a:t/>
            </a:r>
            <a:endParaRPr b="0" i="0" sz="1600">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Font typeface="Arial"/>
              <a:buChar char="•"/>
            </a:pPr>
            <a:r>
              <a:rPr b="0" i="0" lang="en-US" sz="1600">
                <a:latin typeface="Arial"/>
                <a:ea typeface="Arial"/>
                <a:cs typeface="Arial"/>
                <a:sym typeface="Arial"/>
              </a:rPr>
              <a:t>Child classes cannot</a:t>
            </a:r>
            <a:r>
              <a:rPr b="0" i="0" lang="en-US" sz="1600" u="sng">
                <a:latin typeface="Arial"/>
                <a:ea typeface="Arial"/>
                <a:cs typeface="Arial"/>
                <a:sym typeface="Arial"/>
              </a:rPr>
              <a:t> directly </a:t>
            </a:r>
            <a:r>
              <a:rPr b="0" i="0" lang="en-US" sz="1600">
                <a:latin typeface="Arial"/>
                <a:ea typeface="Arial"/>
                <a:cs typeface="Arial"/>
                <a:sym typeface="Arial"/>
              </a:rPr>
              <a:t>access private members of parent classes.</a:t>
            </a:r>
            <a:endParaRPr/>
          </a:p>
          <a:p>
            <a:pPr indent="-228600" lvl="0" marL="228600" rtl="0" algn="l">
              <a:lnSpc>
                <a:spcPct val="90000"/>
              </a:lnSpc>
              <a:spcBef>
                <a:spcPts val="1000"/>
              </a:spcBef>
              <a:spcAft>
                <a:spcPts val="0"/>
              </a:spcAft>
              <a:buClr>
                <a:schemeClr val="dk1"/>
              </a:buClr>
              <a:buSzPct val="100000"/>
              <a:buFont typeface="Arial"/>
              <a:buChar char="•"/>
            </a:pPr>
            <a:r>
              <a:rPr b="0" i="0" lang="en-US" sz="1600">
                <a:latin typeface="Arial"/>
                <a:ea typeface="Arial"/>
                <a:cs typeface="Arial"/>
                <a:sym typeface="Arial"/>
              </a:rPr>
              <a:t>Private members are only accessible within their declaring class.</a:t>
            </a:r>
            <a:endParaRPr/>
          </a:p>
          <a:p>
            <a:pPr indent="-228600" lvl="0" marL="228600" rtl="0" algn="l">
              <a:lnSpc>
                <a:spcPct val="90000"/>
              </a:lnSpc>
              <a:spcBef>
                <a:spcPts val="1000"/>
              </a:spcBef>
              <a:spcAft>
                <a:spcPts val="0"/>
              </a:spcAft>
              <a:buClr>
                <a:schemeClr val="dk1"/>
              </a:buClr>
              <a:buSzPct val="100000"/>
              <a:buFont typeface="Arial"/>
              <a:buChar char="•"/>
            </a:pPr>
            <a:r>
              <a:rPr b="0" i="0" lang="en-US" sz="1600">
                <a:latin typeface="Arial"/>
                <a:ea typeface="Arial"/>
                <a:cs typeface="Arial"/>
                <a:sym typeface="Arial"/>
              </a:rPr>
              <a:t>Indirect access to private members can be achieved through public or protected methods.</a:t>
            </a:r>
            <a:endParaRPr/>
          </a:p>
          <a:p>
            <a:pPr indent="-152273" lvl="0" marL="228600" rtl="0" algn="l">
              <a:lnSpc>
                <a:spcPct val="90000"/>
              </a:lnSpc>
              <a:spcBef>
                <a:spcPts val="1000"/>
              </a:spcBef>
              <a:spcAft>
                <a:spcPts val="0"/>
              </a:spcAft>
              <a:buClr>
                <a:schemeClr val="dk1"/>
              </a:buClr>
              <a:buSzPct val="100000"/>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pic>
        <p:nvPicPr>
          <p:cNvPr descr="A blue shark swimming in the blue waters" id="225" name="Google Shape;225;p13"/>
          <p:cNvPicPr preferRelativeResize="0"/>
          <p:nvPr/>
        </p:nvPicPr>
        <p:blipFill rotWithShape="1">
          <a:blip r:embed="rId3">
            <a:alphaModFix/>
          </a:blip>
          <a:srcRect b="0" l="28228" r="12660" t="0"/>
          <a:stretch/>
        </p:blipFill>
        <p:spPr>
          <a:xfrm>
            <a:off x="20" y="10"/>
            <a:ext cx="6095980" cy="6857990"/>
          </a:xfrm>
          <a:prstGeom prst="rect">
            <a:avLst/>
          </a:prstGeom>
          <a:noFill/>
          <a:ln>
            <a:noFill/>
          </a:ln>
        </p:spPr>
      </p:pic>
      <p:grpSp>
        <p:nvGrpSpPr>
          <p:cNvPr id="226" name="Google Shape;226;p13"/>
          <p:cNvGrpSpPr/>
          <p:nvPr/>
        </p:nvGrpSpPr>
        <p:grpSpPr>
          <a:xfrm>
            <a:off x="0" y="0"/>
            <a:ext cx="123362" cy="6858000"/>
            <a:chOff x="12068638" y="0"/>
            <a:chExt cx="123362" cy="6858000"/>
          </a:xfrm>
        </p:grpSpPr>
        <p:sp>
          <p:nvSpPr>
            <p:cNvPr id="227" name="Google Shape;227;p13"/>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3"/>
            <p:cNvSpPr/>
            <p:nvPr/>
          </p:nvSpPr>
          <p:spPr>
            <a:xfrm>
              <a:off x="12068638" y="4139706"/>
              <a:ext cx="123362" cy="2718294"/>
            </a:xfrm>
            <a:prstGeom prst="rect">
              <a:avLst/>
            </a:prstGeom>
            <a:gradFill>
              <a:gsLst>
                <a:gs pos="0">
                  <a:srgbClr val="5B9BD5">
                    <a:alpha val="0"/>
                  </a:srgbClr>
                </a:gs>
                <a:gs pos="19000">
                  <a:srgbClr val="5B9BD5">
                    <a:alpha val="0"/>
                  </a:srgbClr>
                </a:gs>
                <a:gs pos="100000">
                  <a:srgbClr val="9CC2E5"/>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9" name="Google Shape;229;p13"/>
          <p:cNvSpPr txBox="1"/>
          <p:nvPr/>
        </p:nvSpPr>
        <p:spPr>
          <a:xfrm>
            <a:off x="6823878" y="914400"/>
            <a:ext cx="4491820" cy="5066908"/>
          </a:xfrm>
          <a:prstGeom prst="rect">
            <a:avLst/>
          </a:prstGeom>
          <a:noFill/>
          <a:ln>
            <a:noFill/>
          </a:ln>
        </p:spPr>
        <p:txBody>
          <a:bodyPr anchorCtr="0" anchor="t" bIns="45700" lIns="91425" spcFirstLastPara="1" rIns="91425" wrap="square" tIns="45700">
            <a:normAutofit fontScale="32500" lnSpcReduction="20000"/>
          </a:bodyPr>
          <a:lstStyle/>
          <a:p>
            <a:pPr indent="-31" lvl="0" marL="0" marR="0" rtl="0" algn="l">
              <a:lnSpc>
                <a:spcPct val="90000"/>
              </a:lnSpc>
              <a:spcBef>
                <a:spcPts val="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class Fish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protected int size;</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private int age;</a:t>
            </a:r>
            <a:endParaRPr/>
          </a:p>
          <a:p>
            <a:pPr indent="63944" lvl="0" marL="0" marR="0" rtl="0" algn="l">
              <a:lnSpc>
                <a:spcPct val="90000"/>
              </a:lnSpc>
              <a:spcBef>
                <a:spcPts val="600"/>
              </a:spcBef>
              <a:spcAft>
                <a:spcPts val="0"/>
              </a:spcAft>
              <a:buClr>
                <a:schemeClr val="dk1"/>
              </a:buClr>
              <a:buSzPct val="100000"/>
              <a:buFont typeface="Arial"/>
              <a:buNone/>
            </a:pPr>
            <a:r>
              <a:t/>
            </a:r>
            <a:endParaRPr sz="3100">
              <a:solidFill>
                <a:schemeClr val="dk1"/>
              </a:solidFill>
              <a:latin typeface="Calibri"/>
              <a:ea typeface="Calibri"/>
              <a:cs typeface="Calibri"/>
              <a:sym typeface="Calibri"/>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public Fish(int age)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this.age = age;</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a:t>
            </a:r>
            <a:endParaRPr/>
          </a:p>
          <a:p>
            <a:pPr indent="63944" lvl="0" marL="0" marR="0" rtl="0" algn="l">
              <a:lnSpc>
                <a:spcPct val="90000"/>
              </a:lnSpc>
              <a:spcBef>
                <a:spcPts val="600"/>
              </a:spcBef>
              <a:spcAft>
                <a:spcPts val="0"/>
              </a:spcAft>
              <a:buClr>
                <a:schemeClr val="dk1"/>
              </a:buClr>
              <a:buSzPct val="100000"/>
              <a:buFont typeface="Arial"/>
              <a:buNone/>
            </a:pPr>
            <a:r>
              <a:t/>
            </a:r>
            <a:endParaRPr sz="3100">
              <a:solidFill>
                <a:schemeClr val="dk1"/>
              </a:solidFill>
              <a:latin typeface="Calibri"/>
              <a:ea typeface="Calibri"/>
              <a:cs typeface="Calibri"/>
              <a:sym typeface="Calibri"/>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public int getAge()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return age;</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a:t>
            </a:r>
            <a:endParaRPr/>
          </a:p>
          <a:p>
            <a:pPr indent="63944" lvl="0" marL="0" marR="0" rtl="0" algn="l">
              <a:lnSpc>
                <a:spcPct val="90000"/>
              </a:lnSpc>
              <a:spcBef>
                <a:spcPts val="600"/>
              </a:spcBef>
              <a:spcAft>
                <a:spcPts val="0"/>
              </a:spcAft>
              <a:buClr>
                <a:schemeClr val="dk1"/>
              </a:buClr>
              <a:buSzPct val="100000"/>
              <a:buFont typeface="Arial"/>
              <a:buNone/>
            </a:pPr>
            <a:r>
              <a:t/>
            </a:r>
            <a:endParaRPr sz="3100">
              <a:solidFill>
                <a:schemeClr val="dk1"/>
              </a:solidFill>
              <a:latin typeface="Calibri"/>
              <a:ea typeface="Calibri"/>
              <a:cs typeface="Calibri"/>
              <a:sym typeface="Calibri"/>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public class Shark extends Fish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private int numberOfFins = 8;</a:t>
            </a:r>
            <a:endParaRPr/>
          </a:p>
          <a:p>
            <a:pPr indent="63944" lvl="0" marL="0" marR="0" rtl="0" algn="l">
              <a:lnSpc>
                <a:spcPct val="90000"/>
              </a:lnSpc>
              <a:spcBef>
                <a:spcPts val="600"/>
              </a:spcBef>
              <a:spcAft>
                <a:spcPts val="0"/>
              </a:spcAft>
              <a:buClr>
                <a:schemeClr val="dk1"/>
              </a:buClr>
              <a:buSzPct val="100000"/>
              <a:buFont typeface="Arial"/>
              <a:buNone/>
            </a:pPr>
            <a:r>
              <a:t/>
            </a:r>
            <a:endParaRPr sz="3100">
              <a:solidFill>
                <a:schemeClr val="dk1"/>
              </a:solidFill>
              <a:latin typeface="Calibri"/>
              <a:ea typeface="Calibri"/>
              <a:cs typeface="Calibri"/>
              <a:sym typeface="Calibri"/>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public Shark(int age)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super(age);</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this.size = 4;</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a:t>
            </a:r>
            <a:endParaRPr/>
          </a:p>
          <a:p>
            <a:pPr indent="63944" lvl="0" marL="0" marR="0" rtl="0" algn="l">
              <a:lnSpc>
                <a:spcPct val="90000"/>
              </a:lnSpc>
              <a:spcBef>
                <a:spcPts val="600"/>
              </a:spcBef>
              <a:spcAft>
                <a:spcPts val="0"/>
              </a:spcAft>
              <a:buClr>
                <a:schemeClr val="dk1"/>
              </a:buClr>
              <a:buSzPct val="100000"/>
              <a:buFont typeface="Arial"/>
              <a:buNone/>
            </a:pPr>
            <a:r>
              <a:t/>
            </a:r>
            <a:endParaRPr sz="3100">
              <a:solidFill>
                <a:schemeClr val="dk1"/>
              </a:solidFill>
              <a:latin typeface="Calibri"/>
              <a:ea typeface="Calibri"/>
              <a:cs typeface="Calibri"/>
              <a:sym typeface="Calibri"/>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public void displaySharkDetails()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System.out.print("Shark with age: " + getAge());</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System.out.print(" and " + size + " meters long");</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System.out.print(" with " + numberOfFins + " fins");</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    }</a:t>
            </a:r>
            <a:endParaRPr/>
          </a:p>
          <a:p>
            <a:pPr indent="-31" lvl="0" marL="0" marR="0" rtl="0" algn="l">
              <a:lnSpc>
                <a:spcPct val="90000"/>
              </a:lnSpc>
              <a:spcBef>
                <a:spcPts val="600"/>
              </a:spcBef>
              <a:spcAft>
                <a:spcPts val="0"/>
              </a:spcAft>
              <a:buClr>
                <a:schemeClr val="dk1"/>
              </a:buClr>
              <a:buSzPct val="100000"/>
              <a:buFont typeface="Arial"/>
              <a:buChar char="•"/>
            </a:pPr>
            <a:r>
              <a:rPr lang="en-US" sz="3100">
                <a:solidFill>
                  <a:schemeClr val="dk1"/>
                </a:solidFill>
                <a:latin typeface="Calibri"/>
                <a:ea typeface="Calibri"/>
                <a:cs typeface="Calibri"/>
                <a:sym typeface="Calibri"/>
              </a:rPr>
              <a:t>}</a:t>
            </a:r>
            <a:endParaRPr/>
          </a:p>
          <a:p>
            <a:pPr indent="10287" lvl="0" marL="0" marR="0" rtl="0" algn="l">
              <a:lnSpc>
                <a:spcPct val="90000"/>
              </a:lnSpc>
              <a:spcBef>
                <a:spcPts val="600"/>
              </a:spcBef>
              <a:spcAft>
                <a:spcPts val="0"/>
              </a:spcAft>
              <a:buClr>
                <a:schemeClr val="dk1"/>
              </a:buClr>
              <a:buSzPct val="100000"/>
              <a:buFont typeface="Arial"/>
              <a:buNone/>
            </a:pPr>
            <a:r>
              <a:t/>
            </a:r>
            <a:endParaRPr sz="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4"/>
          <p:cNvSpPr/>
          <p:nvPr/>
        </p:nvSpPr>
        <p:spPr>
          <a:xfrm flipH="1">
            <a:off x="1" y="0"/>
            <a:ext cx="5511704" cy="6858000"/>
          </a:xfrm>
          <a:custGeom>
            <a:rect b="b" l="l" r="r" t="t"/>
            <a:pathLst>
              <a:path extrusionOk="0" h="6886576" w="5511704">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4"/>
          <p:cNvSpPr txBox="1"/>
          <p:nvPr>
            <p:ph type="title"/>
          </p:nvPr>
        </p:nvSpPr>
        <p:spPr>
          <a:xfrm>
            <a:off x="838200" y="713312"/>
            <a:ext cx="4038600" cy="54313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super() vs. super</a:t>
            </a:r>
            <a:endParaRPr/>
          </a:p>
        </p:txBody>
      </p:sp>
      <p:sp>
        <p:nvSpPr>
          <p:cNvPr id="237" name="Google Shape;237;p14"/>
          <p:cNvSpPr txBox="1"/>
          <p:nvPr>
            <p:ph idx="1" type="body"/>
          </p:nvPr>
        </p:nvSpPr>
        <p:spPr>
          <a:xfrm>
            <a:off x="6095999" y="713313"/>
            <a:ext cx="5257801" cy="54313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first, super(), is a statement that explicitly calls a parent constructor and may only be used in the fi rst line of a constructor of a child class. The second, super, is a keyword used to reference a member defi ned in a parent class and may be used throughout the child class </a:t>
            </a:r>
            <a:endParaRPr/>
          </a:p>
          <a:p>
            <a:pPr indent="-228600" lvl="0" marL="228600" rtl="0" algn="l">
              <a:lnSpc>
                <a:spcPct val="90000"/>
              </a:lnSpc>
              <a:spcBef>
                <a:spcPts val="1000"/>
              </a:spcBef>
              <a:spcAft>
                <a:spcPts val="0"/>
              </a:spcAft>
              <a:buClr>
                <a:schemeClr val="dk1"/>
              </a:buClr>
              <a:buSzPts val="2000"/>
              <a:buChar char="•"/>
            </a:pPr>
            <a:r>
              <a:rPr lang="en-US" sz="2000"/>
              <a:t>public Rabbit(int age)</a:t>
            </a:r>
            <a:endParaRPr/>
          </a:p>
          <a:p>
            <a:pPr indent="-228600" lvl="0" marL="228600" rtl="0" algn="l">
              <a:lnSpc>
                <a:spcPct val="90000"/>
              </a:lnSpc>
              <a:spcBef>
                <a:spcPts val="1000"/>
              </a:spcBef>
              <a:spcAft>
                <a:spcPts val="0"/>
              </a:spcAft>
              <a:buClr>
                <a:schemeClr val="dk1"/>
              </a:buClr>
              <a:buSzPts val="2000"/>
              <a:buChar char="•"/>
            </a:pPr>
            <a:r>
              <a:rPr lang="en-US" sz="2000"/>
              <a:t> { </a:t>
            </a:r>
            <a:endParaRPr/>
          </a:p>
          <a:p>
            <a:pPr indent="-228600" lvl="0" marL="228600" rtl="0" algn="l">
              <a:lnSpc>
                <a:spcPct val="90000"/>
              </a:lnSpc>
              <a:spcBef>
                <a:spcPts val="1000"/>
              </a:spcBef>
              <a:spcAft>
                <a:spcPts val="0"/>
              </a:spcAft>
              <a:buClr>
                <a:schemeClr val="dk1"/>
              </a:buClr>
              <a:buSzPts val="2000"/>
              <a:buChar char="•"/>
            </a:pPr>
            <a:r>
              <a:rPr lang="en-US" sz="2000"/>
              <a:t>super();</a:t>
            </a:r>
            <a:endParaRPr/>
          </a:p>
          <a:p>
            <a:pPr indent="-228600" lvl="0" marL="228600" rtl="0" algn="l">
              <a:lnSpc>
                <a:spcPct val="90000"/>
              </a:lnSpc>
              <a:spcBef>
                <a:spcPts val="1000"/>
              </a:spcBef>
              <a:spcAft>
                <a:spcPts val="0"/>
              </a:spcAft>
              <a:buClr>
                <a:schemeClr val="dk1"/>
              </a:buClr>
              <a:buSzPts val="2000"/>
              <a:buChar char="•"/>
            </a:pPr>
            <a:r>
              <a:rPr lang="en-US" sz="2000"/>
              <a:t> super.setAge(10); </a:t>
            </a:r>
            <a:endParaRPr/>
          </a:p>
          <a:p>
            <a:pPr indent="-228600" lvl="0" marL="228600" rtl="0" algn="l">
              <a:lnSpc>
                <a:spcPct val="90000"/>
              </a:lnSpc>
              <a:spcBef>
                <a:spcPts val="1000"/>
              </a:spcBef>
              <a:spcAft>
                <a:spcPts val="0"/>
              </a:spcAft>
              <a:buClr>
                <a:schemeClr val="dk1"/>
              </a:buClr>
              <a:buSzPts val="2000"/>
              <a:buChar char="•"/>
            </a:pPr>
            <a:r>
              <a:rPr lang="en-US" sz="2000"/>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5"/>
          <p:cNvSpPr txBox="1"/>
          <p:nvPr>
            <p:ph type="title"/>
          </p:nvPr>
        </p:nvSpPr>
        <p:spPr>
          <a:xfrm>
            <a:off x="761800" y="762001"/>
            <a:ext cx="5334197" cy="17082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i="0" lang="en-US" sz="4000">
                <a:latin typeface="Arial"/>
                <a:ea typeface="Arial"/>
                <a:cs typeface="Arial"/>
                <a:sym typeface="Arial"/>
              </a:rPr>
              <a:t>Method Overriding in Inheritance</a:t>
            </a:r>
            <a:endParaRPr sz="4000"/>
          </a:p>
        </p:txBody>
      </p:sp>
      <p:sp>
        <p:nvSpPr>
          <p:cNvPr id="244" name="Google Shape;244;p15"/>
          <p:cNvSpPr txBox="1"/>
          <p:nvPr>
            <p:ph idx="1" type="body"/>
          </p:nvPr>
        </p:nvSpPr>
        <p:spPr>
          <a:xfrm>
            <a:off x="761800" y="2470244"/>
            <a:ext cx="5334197" cy="376983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i="0" lang="en-US" sz="1600">
                <a:latin typeface="Arial"/>
                <a:ea typeface="Arial"/>
                <a:cs typeface="Arial"/>
                <a:sym typeface="Arial"/>
              </a:rPr>
              <a:t>Overriding a Method</a:t>
            </a:r>
            <a:r>
              <a:rPr b="0" i="0" lang="en-US" sz="1600">
                <a:latin typeface="Arial"/>
                <a:ea typeface="Arial"/>
                <a:cs typeface="Arial"/>
                <a:sym typeface="Arial"/>
              </a:rPr>
              <a:t>: When a method is defined in both parent and child classes, you can create a new version in the child class that uses the parent's definition.</a:t>
            </a:r>
            <a:endParaRPr/>
          </a:p>
          <a:p>
            <a:pPr indent="-228600" lvl="0" marL="228600" rtl="0" algn="l">
              <a:lnSpc>
                <a:spcPct val="90000"/>
              </a:lnSpc>
              <a:spcBef>
                <a:spcPts val="1000"/>
              </a:spcBef>
              <a:spcAft>
                <a:spcPts val="0"/>
              </a:spcAft>
              <a:buClr>
                <a:schemeClr val="dk1"/>
              </a:buClr>
              <a:buSzPts val="1600"/>
              <a:buFont typeface="Calibri"/>
              <a:buAutoNum type="arabicPeriod"/>
            </a:pPr>
            <a:r>
              <a:rPr b="1" i="0" lang="en-US" sz="1600">
                <a:latin typeface="Arial"/>
                <a:ea typeface="Arial"/>
                <a:cs typeface="Arial"/>
                <a:sym typeface="Arial"/>
              </a:rPr>
              <a:t>Method Signature</a:t>
            </a:r>
            <a:r>
              <a:rPr b="0" i="0" lang="en-US" sz="1600">
                <a:latin typeface="Arial"/>
                <a:ea typeface="Arial"/>
                <a:cs typeface="Arial"/>
                <a:sym typeface="Arial"/>
              </a:rPr>
              <a:t>: The overriding method must have the same method signature (name and parameter list) as the parent method.</a:t>
            </a:r>
            <a:endParaRPr/>
          </a:p>
          <a:p>
            <a:pPr indent="-228600" lvl="0" marL="228600" rtl="0" algn="l">
              <a:lnSpc>
                <a:spcPct val="90000"/>
              </a:lnSpc>
              <a:spcBef>
                <a:spcPts val="1000"/>
              </a:spcBef>
              <a:spcAft>
                <a:spcPts val="0"/>
              </a:spcAft>
              <a:buClr>
                <a:schemeClr val="dk1"/>
              </a:buClr>
              <a:buSzPts val="1600"/>
              <a:buFont typeface="Calibri"/>
              <a:buAutoNum type="arabicPeriod"/>
            </a:pPr>
            <a:r>
              <a:rPr b="1" i="0" lang="en-US" sz="1600">
                <a:latin typeface="Arial"/>
                <a:ea typeface="Arial"/>
                <a:cs typeface="Arial"/>
                <a:sym typeface="Arial"/>
              </a:rPr>
              <a:t>Access Modifiers</a:t>
            </a:r>
            <a:r>
              <a:rPr b="0" i="0" lang="en-US" sz="1600">
                <a:latin typeface="Arial"/>
                <a:ea typeface="Arial"/>
                <a:cs typeface="Arial"/>
                <a:sym typeface="Arial"/>
              </a:rPr>
              <a:t>: The overriding method must be at least as accessible as the parent method.</a:t>
            </a:r>
            <a:endParaRPr/>
          </a:p>
          <a:p>
            <a:pPr indent="-228600" lvl="0" marL="228600" rtl="0" algn="l">
              <a:lnSpc>
                <a:spcPct val="90000"/>
              </a:lnSpc>
              <a:spcBef>
                <a:spcPts val="1000"/>
              </a:spcBef>
              <a:spcAft>
                <a:spcPts val="0"/>
              </a:spcAft>
              <a:buClr>
                <a:schemeClr val="dk1"/>
              </a:buClr>
              <a:buSzPts val="1600"/>
              <a:buFont typeface="Calibri"/>
              <a:buAutoNum type="arabicPeriod"/>
            </a:pPr>
            <a:r>
              <a:rPr b="1" i="0" lang="en-US" sz="1600">
                <a:latin typeface="Arial"/>
                <a:ea typeface="Arial"/>
                <a:cs typeface="Arial"/>
                <a:sym typeface="Arial"/>
              </a:rPr>
              <a:t>Exception Handling</a:t>
            </a:r>
            <a:r>
              <a:rPr b="0" i="0" lang="en-US" sz="1600">
                <a:latin typeface="Arial"/>
                <a:ea typeface="Arial"/>
                <a:cs typeface="Arial"/>
                <a:sym typeface="Arial"/>
              </a:rPr>
              <a:t>: The overriding method can't throw new or broader checked exceptions than the parent method.</a:t>
            </a:r>
            <a:endParaRPr/>
          </a:p>
          <a:p>
            <a:pPr indent="-228600" lvl="0" marL="228600" rtl="0" algn="l">
              <a:lnSpc>
                <a:spcPct val="90000"/>
              </a:lnSpc>
              <a:spcBef>
                <a:spcPts val="1000"/>
              </a:spcBef>
              <a:spcAft>
                <a:spcPts val="0"/>
              </a:spcAft>
              <a:buClr>
                <a:schemeClr val="dk1"/>
              </a:buClr>
              <a:buSzPts val="1600"/>
              <a:buFont typeface="Calibri"/>
              <a:buAutoNum type="arabicPeriod"/>
            </a:pPr>
            <a:r>
              <a:rPr b="1" i="0" lang="en-US" sz="1600">
                <a:latin typeface="Arial"/>
                <a:ea typeface="Arial"/>
                <a:cs typeface="Arial"/>
                <a:sym typeface="Arial"/>
              </a:rPr>
              <a:t>Return Type</a:t>
            </a:r>
            <a:r>
              <a:rPr b="0" i="0" lang="en-US" sz="1600">
                <a:latin typeface="Arial"/>
                <a:ea typeface="Arial"/>
                <a:cs typeface="Arial"/>
                <a:sym typeface="Arial"/>
              </a:rPr>
              <a:t>: If the method returns a value, the return type must be the same or a subclass of the parent method's return type (covariant return types).</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Graph on document with pen" id="245" name="Google Shape;245;p15"/>
          <p:cNvPicPr preferRelativeResize="0"/>
          <p:nvPr/>
        </p:nvPicPr>
        <p:blipFill rotWithShape="1">
          <a:blip r:embed="rId3">
            <a:alphaModFix/>
          </a:blip>
          <a:srcRect b="-1" l="30943" r="17220" t="0"/>
          <a:stretch/>
        </p:blipFill>
        <p:spPr>
          <a:xfrm>
            <a:off x="6857797" y="-10886"/>
            <a:ext cx="5334204" cy="6868886"/>
          </a:xfrm>
          <a:prstGeom prst="rect">
            <a:avLst/>
          </a:prstGeom>
          <a:noFill/>
          <a:ln>
            <a:noFill/>
          </a:ln>
          <a:effectLst>
            <a:outerShdw blurRad="127000" sx="99000" rotWithShape="0" algn="r" dir="10800000" dist="50800" sy="990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nvSpPr>
        <p:spPr>
          <a:xfrm>
            <a:off x="213360" y="508000"/>
            <a:ext cx="65532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 Canine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getAverageWeight()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50;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Wolf extends Canine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getAverageWeight()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super.getAverageWeight() + 20;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MethodOverrideExample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Canine canine = new Canine();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System.out.println(canine.getAverageWeight()); // Output: 50.0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Wolf wolf = new Wolf();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System.out.println(wolf.getAverageWeight()); // Output: 70.0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17"/>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 name="Google Shape;256;p17"/>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Overloading vs. Overriding</a:t>
            </a:r>
            <a:endParaRPr/>
          </a:p>
        </p:txBody>
      </p:sp>
      <p:sp>
        <p:nvSpPr>
          <p:cNvPr id="257" name="Google Shape;257;p17"/>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Overloading a method and overriding a method are similar in that they both involve redefining a method using the same name. They differ in that an overloaded method will use a different signature than an overridden method. This distinction allows overloaded methods a great deal more freedom in syntax than an overridden method would have. </a:t>
            </a:r>
            <a:endParaRPr/>
          </a:p>
        </p:txBody>
      </p:sp>
      <p:cxnSp>
        <p:nvCxnSpPr>
          <p:cNvPr id="258" name="Google Shape;258;p17"/>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259" name="Google Shape;259;p17"/>
          <p:cNvSpPr txBox="1"/>
          <p:nvPr/>
        </p:nvSpPr>
        <p:spPr>
          <a:xfrm>
            <a:off x="8451605" y="274320"/>
            <a:ext cx="3197701" cy="685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400">
                <a:solidFill>
                  <a:schemeClr val="dk1"/>
                </a:solidFill>
                <a:latin typeface="Calibri"/>
                <a:ea typeface="Calibri"/>
                <a:cs typeface="Calibri"/>
                <a:sym typeface="Calibri"/>
              </a:rPr>
              <a:t>public class Bird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public void fly()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System.out.println("Bird is flying");</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public</a:t>
            </a:r>
            <a:r>
              <a:rPr lang="en-US" sz="1400" u="sng">
                <a:solidFill>
                  <a:schemeClr val="dk1"/>
                </a:solidFill>
                <a:latin typeface="Calibri"/>
                <a:ea typeface="Calibri"/>
                <a:cs typeface="Calibri"/>
                <a:sym typeface="Calibri"/>
              </a:rPr>
              <a:t> void </a:t>
            </a:r>
            <a:r>
              <a:rPr lang="en-US" sz="1400">
                <a:solidFill>
                  <a:schemeClr val="dk1"/>
                </a:solidFill>
                <a:latin typeface="Calibri"/>
                <a:ea typeface="Calibri"/>
                <a:cs typeface="Calibri"/>
                <a:sym typeface="Calibri"/>
              </a:rPr>
              <a:t>eat(int food)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System.out.println("Bird is eating " + food + " units of food");</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a:t>
            </a:r>
            <a:endParaRPr/>
          </a:p>
          <a:p>
            <a:pPr indent="0" lvl="0" marL="0" marR="0" rtl="0" algn="l">
              <a:lnSpc>
                <a:spcPct val="90000"/>
              </a:lnSpc>
              <a:spcBef>
                <a:spcPts val="60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public class Eagle extends Bird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public int fly(int height)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System.out.println("Bird is flying at " + height + " meters");</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return height;</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public </a:t>
            </a:r>
            <a:r>
              <a:rPr b="1" lang="en-US" sz="1400" u="sng">
                <a:solidFill>
                  <a:schemeClr val="dk1"/>
                </a:solidFill>
                <a:latin typeface="Calibri"/>
                <a:ea typeface="Calibri"/>
                <a:cs typeface="Calibri"/>
                <a:sym typeface="Calibri"/>
              </a:rPr>
              <a:t>int</a:t>
            </a:r>
            <a:r>
              <a:rPr b="1" lang="en-US" sz="14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eat(int food) {</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System.out.println("Bird is eating " + food + " units of food");</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return food;</a:t>
            </a:r>
            <a:endParaRPr/>
          </a:p>
          <a:p>
            <a:pPr indent="0" lvl="0" marL="0" marR="0" rtl="0" algn="l">
              <a:lnSpc>
                <a:spcPct val="90000"/>
              </a:lnSpc>
              <a:spcBef>
                <a:spcPts val="600"/>
              </a:spcBef>
              <a:spcAft>
                <a:spcPts val="0"/>
              </a:spcAft>
              <a:buNone/>
            </a:pPr>
            <a:r>
              <a:rPr lang="en-US" sz="14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8"/>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8"/>
          <p:cNvSpPr txBox="1"/>
          <p:nvPr>
            <p:ph type="title"/>
          </p:nvPr>
        </p:nvSpPr>
        <p:spPr>
          <a:xfrm>
            <a:off x="838200" y="365125"/>
            <a:ext cx="10515600" cy="18284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solidFill>
                  <a:schemeClr val="dk1"/>
                </a:solidFill>
                <a:latin typeface="Calibri"/>
                <a:ea typeface="Calibri"/>
                <a:cs typeface="Calibri"/>
                <a:sym typeface="Calibri"/>
              </a:rPr>
              <a:t>Examples: will Compile or not ? Why ?</a:t>
            </a:r>
            <a:endParaRPr/>
          </a:p>
        </p:txBody>
      </p:sp>
      <p:sp>
        <p:nvSpPr>
          <p:cNvPr id="266" name="Google Shape;266;p18"/>
          <p:cNvSpPr txBox="1"/>
          <p:nvPr>
            <p:ph idx="1" type="body"/>
          </p:nvPr>
        </p:nvSpPr>
        <p:spPr>
          <a:xfrm>
            <a:off x="838200" y="1767840"/>
            <a:ext cx="5158427" cy="43612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200"/>
              <a:buChar char="•"/>
            </a:pPr>
            <a:r>
              <a:rPr lang="en-US" sz="1200"/>
              <a:t>public class Camel {</a:t>
            </a:r>
            <a:endParaRPr/>
          </a:p>
          <a:p>
            <a:pPr indent="-228600" lvl="0" marL="228600" rtl="0" algn="l">
              <a:lnSpc>
                <a:spcPct val="90000"/>
              </a:lnSpc>
              <a:spcBef>
                <a:spcPts val="1000"/>
              </a:spcBef>
              <a:spcAft>
                <a:spcPts val="0"/>
              </a:spcAft>
              <a:buClr>
                <a:schemeClr val="dk1"/>
              </a:buClr>
              <a:buSzPts val="1200"/>
              <a:buChar char="•"/>
            </a:pPr>
            <a:r>
              <a:rPr lang="en-US" sz="1200"/>
              <a:t>    protected String getNumberOfHumps() {</a:t>
            </a:r>
            <a:endParaRPr/>
          </a:p>
          <a:p>
            <a:pPr indent="-228600" lvl="0" marL="228600" rtl="0" algn="l">
              <a:lnSpc>
                <a:spcPct val="90000"/>
              </a:lnSpc>
              <a:spcBef>
                <a:spcPts val="1000"/>
              </a:spcBef>
              <a:spcAft>
                <a:spcPts val="0"/>
              </a:spcAft>
              <a:buClr>
                <a:schemeClr val="dk1"/>
              </a:buClr>
              <a:buSzPts val="1200"/>
              <a:buChar char="•"/>
            </a:pPr>
            <a:r>
              <a:rPr lang="en-US" sz="1200"/>
              <a:t>        return "Undefined";</a:t>
            </a:r>
            <a:endParaRPr/>
          </a:p>
          <a:p>
            <a:pPr indent="-228600" lvl="0" marL="228600" rtl="0" algn="l">
              <a:lnSpc>
                <a:spcPct val="90000"/>
              </a:lnSpc>
              <a:spcBef>
                <a:spcPts val="1000"/>
              </a:spcBef>
              <a:spcAft>
                <a:spcPts val="0"/>
              </a:spcAft>
              <a:buClr>
                <a:schemeClr val="dk1"/>
              </a:buClr>
              <a:buSzPts val="1200"/>
              <a:buChar char="•"/>
            </a:pPr>
            <a:r>
              <a:rPr lang="en-US" sz="1200"/>
              <a:t>    }</a:t>
            </a:r>
            <a:endParaRPr/>
          </a:p>
          <a:p>
            <a:pPr indent="-228600" lvl="0" marL="228600" rtl="0" algn="l">
              <a:lnSpc>
                <a:spcPct val="90000"/>
              </a:lnSpc>
              <a:spcBef>
                <a:spcPts val="1000"/>
              </a:spcBef>
              <a:spcAft>
                <a:spcPts val="0"/>
              </a:spcAft>
              <a:buClr>
                <a:schemeClr val="dk1"/>
              </a:buClr>
              <a:buSzPts val="1200"/>
              <a:buChar char="•"/>
            </a:pPr>
            <a:r>
              <a:rPr lang="en-US" sz="1200"/>
              <a:t>}</a:t>
            </a:r>
            <a:endParaRPr/>
          </a:p>
          <a:p>
            <a:pPr indent="-152400" lvl="0" marL="228600" rtl="0" algn="l">
              <a:lnSpc>
                <a:spcPct val="90000"/>
              </a:lnSpc>
              <a:spcBef>
                <a:spcPts val="1000"/>
              </a:spcBef>
              <a:spcAft>
                <a:spcPts val="0"/>
              </a:spcAft>
              <a:buClr>
                <a:schemeClr val="dk1"/>
              </a:buClr>
              <a:buSzPts val="1200"/>
              <a:buNone/>
            </a:pPr>
            <a:r>
              <a:t/>
            </a:r>
            <a:endParaRPr sz="1200"/>
          </a:p>
          <a:p>
            <a:pPr indent="-228600" lvl="0" marL="228600" rtl="0" algn="l">
              <a:lnSpc>
                <a:spcPct val="90000"/>
              </a:lnSpc>
              <a:spcBef>
                <a:spcPts val="1000"/>
              </a:spcBef>
              <a:spcAft>
                <a:spcPts val="0"/>
              </a:spcAft>
              <a:buClr>
                <a:schemeClr val="dk1"/>
              </a:buClr>
              <a:buSzPts val="1200"/>
              <a:buChar char="•"/>
            </a:pPr>
            <a:r>
              <a:rPr lang="en-US" sz="1200"/>
              <a:t>public class BactrianCamel extends Camel {</a:t>
            </a:r>
            <a:endParaRPr/>
          </a:p>
          <a:p>
            <a:pPr indent="-228600" lvl="0" marL="228600" rtl="0" algn="l">
              <a:lnSpc>
                <a:spcPct val="90000"/>
              </a:lnSpc>
              <a:spcBef>
                <a:spcPts val="1000"/>
              </a:spcBef>
              <a:spcAft>
                <a:spcPts val="0"/>
              </a:spcAft>
              <a:buClr>
                <a:schemeClr val="dk1"/>
              </a:buClr>
              <a:buSzPts val="1200"/>
              <a:buChar char="•"/>
            </a:pPr>
            <a:r>
              <a:rPr lang="en-US" sz="1200"/>
              <a:t>    // The following method won't compile due to an access modifier issue</a:t>
            </a:r>
            <a:endParaRPr/>
          </a:p>
          <a:p>
            <a:pPr indent="-228600" lvl="0" marL="228600" rtl="0" algn="l">
              <a:lnSpc>
                <a:spcPct val="90000"/>
              </a:lnSpc>
              <a:spcBef>
                <a:spcPts val="1000"/>
              </a:spcBef>
              <a:spcAft>
                <a:spcPts val="0"/>
              </a:spcAft>
              <a:buClr>
                <a:schemeClr val="dk1"/>
              </a:buClr>
              <a:buSzPts val="1200"/>
              <a:buChar char="•"/>
            </a:pPr>
            <a:r>
              <a:rPr lang="en-US" sz="1200"/>
              <a:t>    private int getNumberOfHumps() {</a:t>
            </a:r>
            <a:endParaRPr/>
          </a:p>
          <a:p>
            <a:pPr indent="-228600" lvl="0" marL="228600" rtl="0" algn="l">
              <a:lnSpc>
                <a:spcPct val="90000"/>
              </a:lnSpc>
              <a:spcBef>
                <a:spcPts val="1000"/>
              </a:spcBef>
              <a:spcAft>
                <a:spcPts val="0"/>
              </a:spcAft>
              <a:buClr>
                <a:schemeClr val="dk1"/>
              </a:buClr>
              <a:buSzPts val="1200"/>
              <a:buChar char="•"/>
            </a:pPr>
            <a:r>
              <a:rPr lang="en-US" sz="1200"/>
              <a:t>        return 2;</a:t>
            </a:r>
            <a:endParaRPr/>
          </a:p>
          <a:p>
            <a:pPr indent="-228600" lvl="0" marL="228600" rtl="0" algn="l">
              <a:lnSpc>
                <a:spcPct val="90000"/>
              </a:lnSpc>
              <a:spcBef>
                <a:spcPts val="1000"/>
              </a:spcBef>
              <a:spcAft>
                <a:spcPts val="0"/>
              </a:spcAft>
              <a:buClr>
                <a:schemeClr val="dk1"/>
              </a:buClr>
              <a:buSzPts val="1200"/>
              <a:buChar char="•"/>
            </a:pPr>
            <a:r>
              <a:rPr lang="en-US" sz="1200"/>
              <a:t>    }</a:t>
            </a:r>
            <a:endParaRPr/>
          </a:p>
          <a:p>
            <a:pPr indent="-228600" lvl="0" marL="228600" rtl="0" algn="l">
              <a:lnSpc>
                <a:spcPct val="90000"/>
              </a:lnSpc>
              <a:spcBef>
                <a:spcPts val="1000"/>
              </a:spcBef>
              <a:spcAft>
                <a:spcPts val="0"/>
              </a:spcAft>
              <a:buClr>
                <a:schemeClr val="dk1"/>
              </a:buClr>
              <a:buSzPts val="1200"/>
              <a:buChar char="•"/>
            </a:pPr>
            <a:r>
              <a:rPr lang="en-US" sz="1200"/>
              <a:t>}</a:t>
            </a:r>
            <a:endParaRPr/>
          </a:p>
          <a:p>
            <a:pPr indent="-158750" lvl="0" marL="228600" rtl="0" algn="l">
              <a:lnSpc>
                <a:spcPct val="90000"/>
              </a:lnSpc>
              <a:spcBef>
                <a:spcPts val="1000"/>
              </a:spcBef>
              <a:spcAft>
                <a:spcPts val="0"/>
              </a:spcAft>
              <a:buClr>
                <a:schemeClr val="dk1"/>
              </a:buClr>
              <a:buSzPts val="1100"/>
              <a:buNone/>
            </a:pPr>
            <a:r>
              <a:t/>
            </a:r>
            <a:endParaRPr sz="1100"/>
          </a:p>
        </p:txBody>
      </p:sp>
      <p:sp>
        <p:nvSpPr>
          <p:cNvPr id="267" name="Google Shape;267;p18"/>
          <p:cNvSpPr txBox="1"/>
          <p:nvPr/>
        </p:nvSpPr>
        <p:spPr>
          <a:xfrm>
            <a:off x="6189154" y="2072640"/>
            <a:ext cx="5164645" cy="4602480"/>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l">
              <a:lnSpc>
                <a:spcPct val="90000"/>
              </a:lnSpc>
              <a:spcBef>
                <a:spcPts val="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public class InsufficientDataException extends Exception {}</a:t>
            </a:r>
            <a:endParaRPr/>
          </a:p>
          <a:p>
            <a:pPr indent="76200" lvl="0" marL="0" marR="0" rtl="0" algn="l">
              <a:lnSpc>
                <a:spcPct val="90000"/>
              </a:lnSpc>
              <a:spcBef>
                <a:spcPts val="600"/>
              </a:spcBef>
              <a:spcAft>
                <a:spcPts val="0"/>
              </a:spcAft>
              <a:buClr>
                <a:schemeClr val="dk1"/>
              </a:buClr>
              <a:buSzPct val="100000"/>
              <a:buFont typeface="Arial"/>
              <a:buNone/>
            </a:pPr>
            <a:r>
              <a:t/>
            </a:r>
            <a:endParaRPr sz="3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public class Reptile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protected double getHeight() throws InsufficientDataException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return 2;</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a:t>
            </a:r>
            <a:endParaRPr/>
          </a:p>
          <a:p>
            <a:pPr indent="76200" lvl="0" marL="0" marR="0" rtl="0" algn="l">
              <a:lnSpc>
                <a:spcPct val="90000"/>
              </a:lnSpc>
              <a:spcBef>
                <a:spcPts val="600"/>
              </a:spcBef>
              <a:spcAft>
                <a:spcPts val="0"/>
              </a:spcAft>
              <a:buClr>
                <a:schemeClr val="dk1"/>
              </a:buClr>
              <a:buSzPct val="100000"/>
              <a:buFont typeface="Arial"/>
              <a:buNone/>
            </a:pPr>
            <a:r>
              <a:t/>
            </a:r>
            <a:endParaRPr sz="3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protected int getLength()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return 10;</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a:t>
            </a:r>
            <a:endParaRPr/>
          </a:p>
          <a:p>
            <a:pPr indent="76200" lvl="0" marL="0" marR="0" rtl="0" algn="l">
              <a:lnSpc>
                <a:spcPct val="90000"/>
              </a:lnSpc>
              <a:spcBef>
                <a:spcPts val="600"/>
              </a:spcBef>
              <a:spcAft>
                <a:spcPts val="0"/>
              </a:spcAft>
              <a:buClr>
                <a:schemeClr val="dk1"/>
              </a:buClr>
              <a:buSzPct val="100000"/>
              <a:buFont typeface="Arial"/>
              <a:buNone/>
            </a:pPr>
            <a:r>
              <a:t/>
            </a:r>
            <a:endParaRPr sz="3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public class Snake extends Reptile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Does Not Compile</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protected double getHeight() throws Exception {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return 2;</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Does Not Compile</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protected int getLength() throws InsufficientDataException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return 10;</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ct val="100000"/>
              <a:buFont typeface="Arial"/>
              <a:buChar char="•"/>
            </a:pPr>
            <a:r>
              <a:rPr lang="en-US" sz="3000">
                <a:solidFill>
                  <a:schemeClr val="dk1"/>
                </a:solidFill>
                <a:latin typeface="Calibri"/>
                <a:ea typeface="Calibri"/>
                <a:cs typeface="Calibri"/>
                <a:sym typeface="Calibri"/>
              </a:rPr>
              <a:t>}</a:t>
            </a:r>
            <a:endParaRPr/>
          </a:p>
          <a:p>
            <a:pPr indent="17780" lvl="0" marL="0" marR="0" rtl="0" algn="l">
              <a:lnSpc>
                <a:spcPct val="90000"/>
              </a:lnSpc>
              <a:spcBef>
                <a:spcPts val="600"/>
              </a:spcBef>
              <a:spcAft>
                <a:spcPts val="0"/>
              </a:spcAft>
              <a:buClr>
                <a:schemeClr val="dk1"/>
              </a:buClr>
              <a:buSzPct val="100000"/>
              <a:buFont typeface="Arial"/>
              <a:buNone/>
            </a:pPr>
            <a:r>
              <a:t/>
            </a:r>
            <a:endParaRPr sz="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Hiding Static Methods</a:t>
            </a:r>
            <a:endParaRPr/>
          </a:p>
        </p:txBody>
      </p:sp>
      <p:sp>
        <p:nvSpPr>
          <p:cNvPr id="274" name="Google Shape;274;p1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9"/>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A hidden method occurs when a child class defines a static method with the same name and signature as a static method defined in a parent class.</a:t>
            </a:r>
            <a:endParaRPr/>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Same rules for overriding method. </a:t>
            </a:r>
            <a:endParaRPr/>
          </a:p>
          <a:p>
            <a:pPr indent="0" lvl="0" marL="0" rtl="0" algn="l">
              <a:lnSpc>
                <a:spcPct val="90000"/>
              </a:lnSpc>
              <a:spcBef>
                <a:spcPts val="1000"/>
              </a:spcBef>
              <a:spcAft>
                <a:spcPts val="0"/>
              </a:spcAft>
              <a:buClr>
                <a:schemeClr val="dk1"/>
              </a:buClr>
              <a:buSzPts val="2200"/>
              <a:buNone/>
            </a:pPr>
            <a:r>
              <a:rPr lang="en-US" sz="2200"/>
              <a:t>++</a:t>
            </a:r>
            <a:endParaRPr/>
          </a:p>
          <a:p>
            <a:pPr indent="-228600" lvl="0" marL="228600" rtl="0" algn="l">
              <a:lnSpc>
                <a:spcPct val="90000"/>
              </a:lnSpc>
              <a:spcBef>
                <a:spcPts val="1000"/>
              </a:spcBef>
              <a:spcAft>
                <a:spcPts val="0"/>
              </a:spcAft>
              <a:buClr>
                <a:schemeClr val="dk1"/>
              </a:buClr>
              <a:buSzPts val="2200"/>
              <a:buChar char="•"/>
            </a:pPr>
            <a:r>
              <a:rPr lang="en-US" sz="2200"/>
              <a:t>The method defined in the child class must be marked as static if it is marked as static in the parent class (method hiding). Likewise, the method must not be marked as static in the child class if it is not marked as static in the parent class (method overriding).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ph type="title"/>
          </p:nvPr>
        </p:nvSpPr>
        <p:spPr>
          <a:xfrm>
            <a:off x="874815" y="798703"/>
            <a:ext cx="5221185" cy="307201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Introducing Class Inheritance</a:t>
            </a:r>
            <a:br>
              <a:rPr lang="en-US" sz="2900">
                <a:solidFill>
                  <a:schemeClr val="dk1"/>
                </a:solidFill>
                <a:latin typeface="Calibri"/>
                <a:ea typeface="Calibri"/>
                <a:cs typeface="Calibri"/>
                <a:sym typeface="Calibri"/>
              </a:rPr>
            </a:br>
            <a:br>
              <a:rPr lang="en-US" sz="2900">
                <a:solidFill>
                  <a:schemeClr val="dk1"/>
                </a:solidFill>
                <a:latin typeface="Calibri"/>
                <a:ea typeface="Calibri"/>
                <a:cs typeface="Calibri"/>
                <a:sym typeface="Calibri"/>
              </a:rPr>
            </a:br>
            <a:r>
              <a:rPr lang="en-US" sz="2900">
                <a:solidFill>
                  <a:schemeClr val="dk1"/>
                </a:solidFill>
                <a:latin typeface="Calibri"/>
                <a:ea typeface="Calibri"/>
                <a:cs typeface="Calibri"/>
                <a:sym typeface="Calibri"/>
              </a:rPr>
              <a:t>Creating Abstract Classes</a:t>
            </a:r>
            <a:br>
              <a:rPr lang="en-US" sz="2900">
                <a:solidFill>
                  <a:schemeClr val="dk1"/>
                </a:solidFill>
                <a:latin typeface="Calibri"/>
                <a:ea typeface="Calibri"/>
                <a:cs typeface="Calibri"/>
                <a:sym typeface="Calibri"/>
              </a:rPr>
            </a:br>
            <a:br>
              <a:rPr lang="en-US" sz="2900">
                <a:solidFill>
                  <a:schemeClr val="dk1"/>
                </a:solidFill>
                <a:latin typeface="Calibri"/>
                <a:ea typeface="Calibri"/>
                <a:cs typeface="Calibri"/>
                <a:sym typeface="Calibri"/>
              </a:rPr>
            </a:br>
            <a:r>
              <a:rPr lang="en-US" sz="2900">
                <a:solidFill>
                  <a:schemeClr val="dk1"/>
                </a:solidFill>
                <a:latin typeface="Calibri"/>
                <a:ea typeface="Calibri"/>
                <a:cs typeface="Calibri"/>
                <a:sym typeface="Calibri"/>
              </a:rPr>
              <a:t>Implementing Interfaces</a:t>
            </a:r>
            <a:br>
              <a:rPr lang="en-US" sz="2900">
                <a:solidFill>
                  <a:schemeClr val="dk1"/>
                </a:solidFill>
                <a:latin typeface="Calibri"/>
                <a:ea typeface="Calibri"/>
                <a:cs typeface="Calibri"/>
                <a:sym typeface="Calibri"/>
              </a:rPr>
            </a:br>
            <a:br>
              <a:rPr lang="en-US" sz="2900">
                <a:solidFill>
                  <a:schemeClr val="dk1"/>
                </a:solidFill>
                <a:latin typeface="Calibri"/>
                <a:ea typeface="Calibri"/>
                <a:cs typeface="Calibri"/>
                <a:sym typeface="Calibri"/>
              </a:rPr>
            </a:br>
            <a:r>
              <a:rPr lang="en-US" sz="2900">
                <a:solidFill>
                  <a:schemeClr val="dk1"/>
                </a:solidFill>
                <a:latin typeface="Calibri"/>
                <a:ea typeface="Calibri"/>
                <a:cs typeface="Calibri"/>
                <a:sym typeface="Calibri"/>
              </a:rPr>
              <a:t>Understanding Polymorphism</a:t>
            </a:r>
            <a:endParaRPr/>
          </a:p>
        </p:txBody>
      </p:sp>
      <p:sp>
        <p:nvSpPr>
          <p:cNvPr id="99" name="Google Shape;99;p2"/>
          <p:cNvSpPr/>
          <p:nvPr/>
        </p:nvSpPr>
        <p:spPr>
          <a:xfrm>
            <a:off x="6604059"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p:nvPr/>
        </p:nvSpPr>
        <p:spPr>
          <a:xfrm>
            <a:off x="10567336"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encil" id="101" name="Google Shape;101;p2"/>
          <p:cNvPicPr preferRelativeResize="0"/>
          <p:nvPr/>
        </p:nvPicPr>
        <p:blipFill rotWithShape="1">
          <a:blip r:embed="rId3">
            <a:alphaModFix/>
          </a:blip>
          <a:srcRect b="0" l="0" r="0" t="0"/>
          <a:stretch/>
        </p:blipFill>
        <p:spPr>
          <a:xfrm>
            <a:off x="7093046" y="1209578"/>
            <a:ext cx="4055897" cy="4055897"/>
          </a:xfrm>
          <a:custGeom>
            <a:rect b="b" l="l" r="r" t="t"/>
            <a:pathLst>
              <a:path extrusionOk="0" h="5347063" w="4579832">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ln>
            <a:noFill/>
          </a:ln>
        </p:spPr>
      </p:pic>
      <p:sp>
        <p:nvSpPr>
          <p:cNvPr id="102" name="Google Shape;102;p2"/>
          <p:cNvSpPr/>
          <p:nvPr/>
        </p:nvSpPr>
        <p:spPr>
          <a:xfrm>
            <a:off x="12032259"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p:nvPr/>
        </p:nvSpPr>
        <p:spPr>
          <a:xfrm>
            <a:off x="7148440"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p:nvPr/>
        </p:nvSpPr>
        <p:spPr>
          <a:xfrm>
            <a:off x="6647511"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10643820" y="5835650"/>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20"/>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0"/>
          <p:cNvSpPr txBox="1"/>
          <p:nvPr>
            <p:ph type="title"/>
          </p:nvPr>
        </p:nvSpPr>
        <p:spPr>
          <a:xfrm>
            <a:off x="838200" y="365125"/>
            <a:ext cx="10515600" cy="18284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solidFill>
                  <a:schemeClr val="dk1"/>
                </a:solidFill>
                <a:latin typeface="Calibri"/>
                <a:ea typeface="Calibri"/>
                <a:cs typeface="Calibri"/>
                <a:sym typeface="Calibri"/>
              </a:rPr>
              <a:t>Examples </a:t>
            </a:r>
            <a:endParaRPr/>
          </a:p>
        </p:txBody>
      </p:sp>
      <p:sp>
        <p:nvSpPr>
          <p:cNvPr id="282" name="Google Shape;282;p20"/>
          <p:cNvSpPr txBox="1"/>
          <p:nvPr>
            <p:ph idx="1" type="body"/>
          </p:nvPr>
        </p:nvSpPr>
        <p:spPr>
          <a:xfrm>
            <a:off x="838200" y="1656080"/>
            <a:ext cx="5158427" cy="447300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400"/>
              <a:buChar char="•"/>
            </a:pPr>
            <a:r>
              <a:rPr lang="en-US" sz="1400"/>
              <a:t>public class Bear {</a:t>
            </a:r>
            <a:endParaRPr/>
          </a:p>
          <a:p>
            <a:pPr indent="-228600" lvl="0" marL="228600" rtl="0" algn="l">
              <a:lnSpc>
                <a:spcPct val="90000"/>
              </a:lnSpc>
              <a:spcBef>
                <a:spcPts val="1000"/>
              </a:spcBef>
              <a:spcAft>
                <a:spcPts val="0"/>
              </a:spcAft>
              <a:buClr>
                <a:schemeClr val="dk1"/>
              </a:buClr>
              <a:buSzPts val="1400"/>
              <a:buChar char="•"/>
            </a:pPr>
            <a:r>
              <a:rPr lang="en-US" sz="1400"/>
              <a:t>    public static void eat() {</a:t>
            </a:r>
            <a:endParaRPr/>
          </a:p>
          <a:p>
            <a:pPr indent="-228600" lvl="0" marL="228600" rtl="0" algn="l">
              <a:lnSpc>
                <a:spcPct val="90000"/>
              </a:lnSpc>
              <a:spcBef>
                <a:spcPts val="1000"/>
              </a:spcBef>
              <a:spcAft>
                <a:spcPts val="0"/>
              </a:spcAft>
              <a:buClr>
                <a:schemeClr val="dk1"/>
              </a:buClr>
              <a:buSzPts val="1400"/>
              <a:buChar char="•"/>
            </a:pPr>
            <a:r>
              <a:rPr lang="en-US" sz="1400"/>
              <a:t>        System.out.println("Bear is eating");</a:t>
            </a:r>
            <a:endParaRPr/>
          </a:p>
          <a:p>
            <a:pPr indent="-228600" lvl="0" marL="228600" rtl="0" algn="l">
              <a:lnSpc>
                <a:spcPct val="90000"/>
              </a:lnSpc>
              <a:spcBef>
                <a:spcPts val="1000"/>
              </a:spcBef>
              <a:spcAft>
                <a:spcPts val="0"/>
              </a:spcAft>
              <a:buClr>
                <a:schemeClr val="dk1"/>
              </a:buClr>
              <a:buSzPts val="1400"/>
              <a:buChar char="•"/>
            </a:pPr>
            <a:r>
              <a:rPr lang="en-US" sz="1400"/>
              <a:t>    }</a:t>
            </a:r>
            <a:endParaRPr/>
          </a:p>
          <a:p>
            <a:pPr indent="-228600" lvl="0" marL="228600" rtl="0" algn="l">
              <a:lnSpc>
                <a:spcPct val="90000"/>
              </a:lnSpc>
              <a:spcBef>
                <a:spcPts val="1000"/>
              </a:spcBef>
              <a:spcAft>
                <a:spcPts val="0"/>
              </a:spcAft>
              <a:buClr>
                <a:schemeClr val="dk1"/>
              </a:buClr>
              <a:buSzPts val="1400"/>
              <a:buChar char="•"/>
            </a:pPr>
            <a:r>
              <a:rPr lang="en-US" sz="1400"/>
              <a:t>}</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public class Panda extends Bear {</a:t>
            </a:r>
            <a:endParaRPr/>
          </a:p>
          <a:p>
            <a:pPr indent="-228600" lvl="0" marL="228600" rtl="0" algn="l">
              <a:lnSpc>
                <a:spcPct val="90000"/>
              </a:lnSpc>
              <a:spcBef>
                <a:spcPts val="1000"/>
              </a:spcBef>
              <a:spcAft>
                <a:spcPts val="0"/>
              </a:spcAft>
              <a:buClr>
                <a:schemeClr val="dk1"/>
              </a:buClr>
              <a:buSzPts val="1400"/>
              <a:buChar char="•"/>
            </a:pPr>
            <a:r>
              <a:rPr lang="en-US" sz="1400"/>
              <a:t>    public static void eat() {</a:t>
            </a:r>
            <a:endParaRPr/>
          </a:p>
          <a:p>
            <a:pPr indent="-228600" lvl="0" marL="228600" rtl="0" algn="l">
              <a:lnSpc>
                <a:spcPct val="90000"/>
              </a:lnSpc>
              <a:spcBef>
                <a:spcPts val="1000"/>
              </a:spcBef>
              <a:spcAft>
                <a:spcPts val="0"/>
              </a:spcAft>
              <a:buClr>
                <a:schemeClr val="dk1"/>
              </a:buClr>
              <a:buSzPts val="1400"/>
              <a:buChar char="•"/>
            </a:pPr>
            <a:r>
              <a:rPr lang="en-US" sz="1400"/>
              <a:t>        System.out.println("Panda bear is chewing");</a:t>
            </a:r>
            <a:endParaRPr/>
          </a:p>
          <a:p>
            <a:pPr indent="-228600" lvl="0" marL="228600" rtl="0" algn="l">
              <a:lnSpc>
                <a:spcPct val="90000"/>
              </a:lnSpc>
              <a:spcBef>
                <a:spcPts val="1000"/>
              </a:spcBef>
              <a:spcAft>
                <a:spcPts val="0"/>
              </a:spcAft>
              <a:buClr>
                <a:schemeClr val="dk1"/>
              </a:buClr>
              <a:buSzPts val="1400"/>
              <a:buChar char="•"/>
            </a:pPr>
            <a:r>
              <a:rPr lang="en-US" sz="1400"/>
              <a:t>    }</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    public static void main(String[] args) {</a:t>
            </a:r>
            <a:endParaRPr/>
          </a:p>
          <a:p>
            <a:pPr indent="-228600" lvl="0" marL="228600" rtl="0" algn="l">
              <a:lnSpc>
                <a:spcPct val="90000"/>
              </a:lnSpc>
              <a:spcBef>
                <a:spcPts val="1000"/>
              </a:spcBef>
              <a:spcAft>
                <a:spcPts val="0"/>
              </a:spcAft>
              <a:buClr>
                <a:schemeClr val="dk1"/>
              </a:buClr>
              <a:buSzPts val="1400"/>
              <a:buChar char="•"/>
            </a:pPr>
            <a:r>
              <a:rPr lang="en-US" sz="1400"/>
              <a:t>        Panda.eat();</a:t>
            </a:r>
            <a:endParaRPr/>
          </a:p>
          <a:p>
            <a:pPr indent="-228600" lvl="0" marL="228600" rtl="0" algn="l">
              <a:lnSpc>
                <a:spcPct val="90000"/>
              </a:lnSpc>
              <a:spcBef>
                <a:spcPts val="1000"/>
              </a:spcBef>
              <a:spcAft>
                <a:spcPts val="0"/>
              </a:spcAft>
              <a:buClr>
                <a:schemeClr val="dk1"/>
              </a:buClr>
              <a:buSzPts val="1400"/>
              <a:buChar char="•"/>
            </a:pPr>
            <a:r>
              <a:rPr lang="en-US" sz="1400"/>
              <a:t>    }</a:t>
            </a:r>
            <a:endParaRPr/>
          </a:p>
          <a:p>
            <a:pPr indent="-228600" lvl="0" marL="228600" rtl="0" algn="l">
              <a:lnSpc>
                <a:spcPct val="90000"/>
              </a:lnSpc>
              <a:spcBef>
                <a:spcPts val="1000"/>
              </a:spcBef>
              <a:spcAft>
                <a:spcPts val="0"/>
              </a:spcAft>
              <a:buClr>
                <a:schemeClr val="dk1"/>
              </a:buClr>
              <a:buSzPts val="1400"/>
              <a:buChar char="•"/>
            </a:pPr>
            <a:r>
              <a:rPr lang="en-US" sz="1400"/>
              <a:t>}</a:t>
            </a:r>
            <a:endParaRPr/>
          </a:p>
          <a:p>
            <a:pPr indent="-177800" lvl="0" marL="228600" rtl="0" algn="l">
              <a:lnSpc>
                <a:spcPct val="90000"/>
              </a:lnSpc>
              <a:spcBef>
                <a:spcPts val="1000"/>
              </a:spcBef>
              <a:spcAft>
                <a:spcPts val="0"/>
              </a:spcAft>
              <a:buClr>
                <a:schemeClr val="dk1"/>
              </a:buClr>
              <a:buSzPts val="800"/>
              <a:buNone/>
            </a:pPr>
            <a:r>
              <a:t/>
            </a:r>
            <a:endParaRPr sz="800"/>
          </a:p>
        </p:txBody>
      </p:sp>
      <p:sp>
        <p:nvSpPr>
          <p:cNvPr id="283" name="Google Shape;283;p20"/>
          <p:cNvSpPr txBox="1"/>
          <p:nvPr/>
        </p:nvSpPr>
        <p:spPr>
          <a:xfrm>
            <a:off x="6189154" y="1158240"/>
            <a:ext cx="5586286" cy="542544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public class Bear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public static void sneeze()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System.out.println("Bear is sneezing");</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endParaRPr/>
          </a:p>
          <a:p>
            <a:pPr indent="76200" lvl="0" marL="0" marR="0" rtl="0" algn="l">
              <a:lnSpc>
                <a:spcPct val="90000"/>
              </a:lnSpc>
              <a:spcBef>
                <a:spcPts val="6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public void hibernate()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System.out.println("Bear is hibernating");</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t>
            </a:r>
            <a:endParaRPr/>
          </a:p>
          <a:p>
            <a:pPr indent="76200" lvl="0" marL="0" marR="0" rtl="0" algn="l">
              <a:lnSpc>
                <a:spcPct val="90000"/>
              </a:lnSpc>
              <a:spcBef>
                <a:spcPts val="6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public class Panda extends Bear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 The following method won't compile due to an attempted override of a static method</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public void sneeze()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System.out.println("Panda bear sneezes quietly");</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endParaRPr/>
          </a:p>
          <a:p>
            <a:pPr indent="76200" lvl="0" marL="0" marR="0" rtl="0" algn="l">
              <a:lnSpc>
                <a:spcPct val="90000"/>
              </a:lnSpc>
              <a:spcBef>
                <a:spcPts val="6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 The following method won't compile due to an attempted override of a non-static method</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public static void hibernate()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System.out.println("Panda bear is going to sleep");</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a:t>
            </a:r>
            <a:endParaRPr/>
          </a:p>
          <a:p>
            <a:pPr indent="44450" lvl="0" marL="0" marR="0" rtl="0" algn="l">
              <a:lnSpc>
                <a:spcPct val="90000"/>
              </a:lnSpc>
              <a:spcBef>
                <a:spcPts val="600"/>
              </a:spcBef>
              <a:spcAft>
                <a:spcPts val="0"/>
              </a:spcAft>
              <a:buClr>
                <a:schemeClr val="dk1"/>
              </a:buClr>
              <a:buSzPts val="700"/>
              <a:buFont typeface="Arial"/>
              <a:buNone/>
            </a:pPr>
            <a:r>
              <a:t/>
            </a:r>
            <a:endParaRPr sz="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502920" y="-20383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Overriding vs. Hiding Methods</a:t>
            </a:r>
            <a:endParaRPr/>
          </a:p>
        </p:txBody>
      </p:sp>
      <p:sp>
        <p:nvSpPr>
          <p:cNvPr id="289" name="Google Shape;289;p21"/>
          <p:cNvSpPr txBox="1"/>
          <p:nvPr>
            <p:ph idx="2" type="body"/>
          </p:nvPr>
        </p:nvSpPr>
        <p:spPr>
          <a:xfrm>
            <a:off x="6096000" y="1121728"/>
            <a:ext cx="5792227" cy="526297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600"/>
              <a:buFont typeface="JetBrains Mono"/>
              <a:buNone/>
            </a:pPr>
            <a:r>
              <a:rPr b="1" i="0" lang="en-US" sz="1600" u="none" cap="none" strike="noStrike">
                <a:solidFill>
                  <a:srgbClr val="000080"/>
                </a:solidFill>
                <a:latin typeface="JetBrains Mono"/>
                <a:ea typeface="JetBrains Mono"/>
                <a:cs typeface="JetBrains Mono"/>
                <a:sym typeface="JetBrains Mono"/>
              </a:rPr>
              <a:t>class </a:t>
            </a:r>
            <a:r>
              <a:rPr b="0" i="0" lang="en-US" sz="1600" u="none" cap="none" strike="noStrike">
                <a:solidFill>
                  <a:srgbClr val="000000"/>
                </a:solidFill>
                <a:latin typeface="JetBrains Mono"/>
                <a:ea typeface="JetBrains Mono"/>
                <a:cs typeface="JetBrains Mono"/>
                <a:sym typeface="JetBrains Mono"/>
              </a:rPr>
              <a:t>Marsupial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boolean </a:t>
            </a:r>
            <a:r>
              <a:rPr b="0" i="0" lang="en-US" sz="1600" u="none" cap="none" strike="noStrike">
                <a:solidFill>
                  <a:srgbClr val="000000"/>
                </a:solidFill>
                <a:latin typeface="JetBrains Mono"/>
                <a:ea typeface="JetBrains Mono"/>
                <a:cs typeface="JetBrains Mono"/>
                <a:sym typeface="JetBrains Mono"/>
              </a:rPr>
              <a:t>isBiped()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return false</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void </a:t>
            </a:r>
            <a:r>
              <a:rPr b="0" i="0" lang="en-US" sz="1600" u="none" cap="none" strike="noStrike">
                <a:solidFill>
                  <a:srgbClr val="000000"/>
                </a:solidFill>
                <a:latin typeface="JetBrains Mono"/>
                <a:ea typeface="JetBrains Mono"/>
                <a:cs typeface="JetBrains Mono"/>
                <a:sym typeface="JetBrains Mono"/>
              </a:rPr>
              <a:t>getMarsupialDescription()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System.</a:t>
            </a:r>
            <a:r>
              <a:rPr b="1" i="1" lang="en-US" sz="1600" u="none" cap="none" strike="noStrike">
                <a:solidFill>
                  <a:srgbClr val="660E7A"/>
                </a:solidFill>
                <a:latin typeface="JetBrains Mono"/>
                <a:ea typeface="JetBrains Mono"/>
                <a:cs typeface="JetBrains Mono"/>
                <a:sym typeface="JetBrains Mono"/>
              </a:rPr>
              <a:t>out</a:t>
            </a:r>
            <a:r>
              <a:rPr b="0" i="0" lang="en-US" sz="1600" u="none" cap="none" strike="noStrike">
                <a:solidFill>
                  <a:srgbClr val="000000"/>
                </a:solidFill>
                <a:latin typeface="JetBrains Mono"/>
                <a:ea typeface="JetBrains Mono"/>
                <a:cs typeface="JetBrains Mono"/>
                <a:sym typeface="JetBrains Mono"/>
              </a:rPr>
              <a:t>.println(</a:t>
            </a:r>
            <a:r>
              <a:rPr b="1" i="0" lang="en-US" sz="1600" u="none" cap="none" strike="noStrike">
                <a:solidFill>
                  <a:srgbClr val="008000"/>
                </a:solidFill>
                <a:latin typeface="JetBrains Mono"/>
                <a:ea typeface="JetBrains Mono"/>
                <a:cs typeface="JetBrains Mono"/>
                <a:sym typeface="JetBrains Mono"/>
              </a:rPr>
              <a:t>"Marsupial walks on two legs: "</a:t>
            </a:r>
            <a:r>
              <a:rPr b="0" i="0" lang="en-US" sz="1600" u="none" cap="none" strike="noStrike">
                <a:solidFill>
                  <a:srgbClr val="000000"/>
                </a:solidFill>
                <a:latin typeface="JetBrains Mono"/>
                <a:ea typeface="JetBrains Mono"/>
                <a:cs typeface="JetBrains Mono"/>
                <a:sym typeface="JetBrains Mono"/>
              </a:rPr>
              <a:t>+isBiped());</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class </a:t>
            </a:r>
            <a:r>
              <a:rPr b="0" i="0" lang="en-US" sz="1600" u="none" cap="none" strike="noStrike">
                <a:solidFill>
                  <a:srgbClr val="000000"/>
                </a:solidFill>
                <a:latin typeface="JetBrains Mono"/>
                <a:ea typeface="JetBrains Mono"/>
                <a:cs typeface="JetBrains Mono"/>
                <a:sym typeface="JetBrains Mono"/>
              </a:rPr>
              <a:t>Kangaroo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Marsupial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boolean </a:t>
            </a:r>
            <a:r>
              <a:rPr b="0" i="0" lang="en-US" sz="1600" u="none" cap="none" strike="noStrike">
                <a:solidFill>
                  <a:srgbClr val="000000"/>
                </a:solidFill>
                <a:latin typeface="JetBrains Mono"/>
                <a:ea typeface="JetBrains Mono"/>
                <a:cs typeface="JetBrains Mono"/>
                <a:sym typeface="JetBrains Mono"/>
              </a:rPr>
              <a:t>isBiped()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return true</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void </a:t>
            </a:r>
            <a:r>
              <a:rPr b="0" i="0" lang="en-US" sz="1600" u="none" cap="none" strike="noStrike">
                <a:solidFill>
                  <a:srgbClr val="000000"/>
                </a:solidFill>
                <a:latin typeface="JetBrains Mono"/>
                <a:ea typeface="JetBrains Mono"/>
                <a:cs typeface="JetBrains Mono"/>
                <a:sym typeface="JetBrains Mono"/>
              </a:rPr>
              <a:t>getKangarooDescription()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System.</a:t>
            </a:r>
            <a:r>
              <a:rPr b="1" i="1" lang="en-US" sz="1600" u="none" cap="none" strike="noStrike">
                <a:solidFill>
                  <a:srgbClr val="660E7A"/>
                </a:solidFill>
                <a:latin typeface="JetBrains Mono"/>
                <a:ea typeface="JetBrains Mono"/>
                <a:cs typeface="JetBrains Mono"/>
                <a:sym typeface="JetBrains Mono"/>
              </a:rPr>
              <a:t>out</a:t>
            </a:r>
            <a:r>
              <a:rPr b="0" i="0" lang="en-US" sz="1600" u="none" cap="none" strike="noStrike">
                <a:solidFill>
                  <a:srgbClr val="000000"/>
                </a:solidFill>
                <a:latin typeface="JetBrains Mono"/>
                <a:ea typeface="JetBrains Mono"/>
                <a:cs typeface="JetBrains Mono"/>
                <a:sym typeface="JetBrains Mono"/>
              </a:rPr>
              <a:t>.println(</a:t>
            </a:r>
            <a:r>
              <a:rPr b="1" i="0" lang="en-US" sz="1600" u="none" cap="none" strike="noStrike">
                <a:solidFill>
                  <a:srgbClr val="008000"/>
                </a:solidFill>
                <a:latin typeface="JetBrains Mono"/>
                <a:ea typeface="JetBrains Mono"/>
                <a:cs typeface="JetBrains Mono"/>
                <a:sym typeface="JetBrains Mono"/>
              </a:rPr>
              <a:t>"Kangaroo hops on two legs: "</a:t>
            </a:r>
            <a:r>
              <a:rPr b="0" i="0" lang="en-US" sz="1600" u="none" cap="none" strike="noStrike">
                <a:solidFill>
                  <a:srgbClr val="000000"/>
                </a:solidFill>
                <a:latin typeface="JetBrains Mono"/>
                <a:ea typeface="JetBrains Mono"/>
                <a:cs typeface="JetBrains Mono"/>
                <a:sym typeface="JetBrains Mono"/>
              </a:rPr>
              <a:t>+isBiped());</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static void </a:t>
            </a:r>
            <a:r>
              <a:rPr b="0" i="0" lang="en-US" sz="1600" u="none" cap="none" strike="noStrike">
                <a:solidFill>
                  <a:srgbClr val="000000"/>
                </a:solidFill>
                <a:latin typeface="JetBrains Mono"/>
                <a:ea typeface="JetBrains Mono"/>
                <a:cs typeface="JetBrains Mono"/>
                <a:sym typeface="JetBrains Mono"/>
              </a:rPr>
              <a:t>main(String[] args)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Kangaroo joey = </a:t>
            </a:r>
            <a:r>
              <a:rPr b="1" i="0" lang="en-US" sz="1600" u="none" cap="none" strike="noStrike">
                <a:solidFill>
                  <a:srgbClr val="000080"/>
                </a:solidFill>
                <a:latin typeface="JetBrains Mono"/>
                <a:ea typeface="JetBrains Mono"/>
                <a:cs typeface="JetBrains Mono"/>
                <a:sym typeface="JetBrains Mono"/>
              </a:rPr>
              <a:t>new </a:t>
            </a:r>
            <a:r>
              <a:rPr b="0" i="0" lang="en-US" sz="1600" u="none" cap="none" strike="noStrike">
                <a:solidFill>
                  <a:srgbClr val="000000"/>
                </a:solidFill>
                <a:latin typeface="JetBrains Mono"/>
                <a:ea typeface="JetBrains Mono"/>
                <a:cs typeface="JetBrains Mono"/>
                <a:sym typeface="JetBrains Mono"/>
              </a:rPr>
              <a:t>Kangaroo();</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joey.getMarsupialDescription();</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joey.getKangarooDescription();</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endParaRPr b="0" i="0" sz="4000" u="none" cap="none" strike="noStrike">
              <a:solidFill>
                <a:schemeClr val="dk1"/>
              </a:solidFill>
              <a:latin typeface="Arial"/>
              <a:ea typeface="Arial"/>
              <a:cs typeface="Arial"/>
              <a:sym typeface="Arial"/>
            </a:endParaRPr>
          </a:p>
        </p:txBody>
      </p:sp>
      <p:sp>
        <p:nvSpPr>
          <p:cNvPr id="290" name="Google Shape;290;p21"/>
          <p:cNvSpPr txBox="1"/>
          <p:nvPr>
            <p:ph idx="1" type="body"/>
          </p:nvPr>
        </p:nvSpPr>
        <p:spPr>
          <a:xfrm>
            <a:off x="409769" y="1121728"/>
            <a:ext cx="5166351" cy="483209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Marsupial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boolean </a:t>
            </a:r>
            <a:r>
              <a:rPr b="0" i="0" lang="en-US" sz="1400" u="none" cap="none" strike="noStrike">
                <a:solidFill>
                  <a:srgbClr val="000000"/>
                </a:solidFill>
                <a:latin typeface="JetBrains Mono"/>
                <a:ea typeface="JetBrains Mono"/>
                <a:cs typeface="JetBrains Mono"/>
                <a:sym typeface="JetBrains Mono"/>
              </a:rPr>
              <a:t>isBiped()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return false</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getMarsupialDescription()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"Marsupial walks on two legs: " </a:t>
            </a:r>
            <a:r>
              <a:rPr b="0" i="0" lang="en-US" sz="1400" u="none" cap="none" strike="noStrike">
                <a:solidFill>
                  <a:srgbClr val="000000"/>
                </a:solidFill>
                <a:latin typeface="JetBrains Mono"/>
                <a:ea typeface="JetBrains Mono"/>
                <a:cs typeface="JetBrains Mono"/>
                <a:sym typeface="JetBrains Mono"/>
              </a:rPr>
              <a:t>+ </a:t>
            </a:r>
            <a:r>
              <a:rPr b="0" i="1" lang="en-US" sz="1400" u="none" cap="none" strike="noStrike">
                <a:solidFill>
                  <a:srgbClr val="000000"/>
                </a:solidFill>
                <a:latin typeface="JetBrains Mono"/>
                <a:ea typeface="JetBrains Mono"/>
                <a:cs typeface="JetBrains Mono"/>
                <a:sym typeface="JetBrains Mono"/>
              </a:rPr>
              <a:t>isBiped</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Kangaroo </a:t>
            </a:r>
            <a:r>
              <a:rPr b="1" i="0" lang="en-US" sz="1400" u="none" cap="none" strike="noStrike">
                <a:solidFill>
                  <a:srgbClr val="000080"/>
                </a:solidFill>
                <a:latin typeface="JetBrains Mono"/>
                <a:ea typeface="JetBrains Mono"/>
                <a:cs typeface="JetBrains Mono"/>
                <a:sym typeface="JetBrains Mono"/>
              </a:rPr>
              <a:t>extends </a:t>
            </a:r>
            <a:r>
              <a:rPr b="0" i="0" lang="en-US" sz="1400" u="none" cap="none" strike="noStrike">
                <a:solidFill>
                  <a:srgbClr val="000000"/>
                </a:solidFill>
                <a:latin typeface="JetBrains Mono"/>
                <a:ea typeface="JetBrains Mono"/>
                <a:cs typeface="JetBrains Mono"/>
                <a:sym typeface="JetBrains Mono"/>
              </a:rPr>
              <a:t>Marsupial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boolean </a:t>
            </a:r>
            <a:r>
              <a:rPr b="0" i="0" lang="en-US" sz="1400" u="none" cap="none" strike="noStrike">
                <a:solidFill>
                  <a:srgbClr val="000000"/>
                </a:solidFill>
                <a:latin typeface="JetBrains Mono"/>
                <a:ea typeface="JetBrains Mono"/>
                <a:cs typeface="JetBrains Mono"/>
                <a:sym typeface="JetBrains Mono"/>
              </a:rPr>
              <a:t>isBiped()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return true</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getKangarooDescription()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"Kangaroo hops on two legs: " </a:t>
            </a:r>
            <a:r>
              <a:rPr b="0" i="0" lang="en-US" sz="1400" u="none" cap="none" strike="noStrike">
                <a:solidFill>
                  <a:srgbClr val="000000"/>
                </a:solidFill>
                <a:latin typeface="JetBrains Mono"/>
                <a:ea typeface="JetBrains Mono"/>
                <a:cs typeface="JetBrains Mono"/>
                <a:sym typeface="JetBrains Mono"/>
              </a:rPr>
              <a:t>+ </a:t>
            </a:r>
            <a:r>
              <a:rPr b="0" i="1" lang="en-US" sz="1400" u="none" cap="none" strike="noStrike">
                <a:solidFill>
                  <a:srgbClr val="000000"/>
                </a:solidFill>
                <a:latin typeface="JetBrains Mono"/>
                <a:ea typeface="JetBrains Mono"/>
                <a:cs typeface="JetBrains Mono"/>
                <a:sym typeface="JetBrains Mono"/>
              </a:rPr>
              <a:t>isBiped</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void </a:t>
            </a:r>
            <a:r>
              <a:rPr b="0" i="0" lang="en-US" sz="1400" u="none" cap="none" strike="noStrike">
                <a:solidFill>
                  <a:srgbClr val="000000"/>
                </a:solidFill>
                <a:latin typeface="JetBrains Mono"/>
                <a:ea typeface="JetBrains Mono"/>
                <a:cs typeface="JetBrains Mono"/>
                <a:sym typeface="JetBrains Mono"/>
              </a:rPr>
              <a:t>main(String[] args)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Kangaroo joey = </a:t>
            </a:r>
            <a:r>
              <a:rPr b="1" i="0" lang="en-US" sz="1400" u="none" cap="none" strike="noStrike">
                <a:solidFill>
                  <a:srgbClr val="000080"/>
                </a:solidFill>
                <a:latin typeface="JetBrains Mono"/>
                <a:ea typeface="JetBrains Mono"/>
                <a:cs typeface="JetBrains Mono"/>
                <a:sym typeface="JetBrains Mono"/>
              </a:rPr>
              <a:t>new </a:t>
            </a:r>
            <a:r>
              <a:rPr b="0" i="0" lang="en-US" sz="1400" u="none" cap="none" strike="noStrike">
                <a:solidFill>
                  <a:srgbClr val="000000"/>
                </a:solidFill>
                <a:latin typeface="JetBrains Mono"/>
                <a:ea typeface="JetBrains Mono"/>
                <a:cs typeface="JetBrains Mono"/>
                <a:sym typeface="JetBrains Mono"/>
              </a:rPr>
              <a:t>Kangaroo();</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joey.getMarsupialDescription();</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joey.getKangarooDescription();</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
        <p:nvSpPr>
          <p:cNvPr id="291" name="Google Shape;291;p21"/>
          <p:cNvSpPr txBox="1"/>
          <p:nvPr/>
        </p:nvSpPr>
        <p:spPr>
          <a:xfrm>
            <a:off x="865569" y="6211669"/>
            <a:ext cx="36971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Marsupial walks on two legs: false Kangaroo hops on two legs: true</a:t>
            </a:r>
            <a:endParaRPr/>
          </a:p>
        </p:txBody>
      </p:sp>
      <p:sp>
        <p:nvSpPr>
          <p:cNvPr id="292" name="Google Shape;292;p21"/>
          <p:cNvSpPr txBox="1"/>
          <p:nvPr/>
        </p:nvSpPr>
        <p:spPr>
          <a:xfrm>
            <a:off x="6503437" y="6232898"/>
            <a:ext cx="41427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Marsupial walks on two legs: true Kangaroo hops on two legs: true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Creating final methods</a:t>
            </a:r>
            <a:endParaRPr/>
          </a:p>
        </p:txBody>
      </p:sp>
      <p:sp>
        <p:nvSpPr>
          <p:cNvPr id="298" name="Google Shape;298;p22"/>
          <p:cNvSpPr txBox="1"/>
          <p:nvPr>
            <p:ph idx="1" type="body"/>
          </p:nvPr>
        </p:nvSpPr>
        <p:spPr>
          <a:xfrm>
            <a:off x="838199" y="1800693"/>
            <a:ext cx="3957735" cy="440120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JetBrains Mono"/>
              <a:buNone/>
            </a:pPr>
            <a:br>
              <a:rPr b="0" i="0" lang="en-US" sz="2000" u="none" cap="none" strike="noStrike">
                <a:solidFill>
                  <a:srgbClr val="000000"/>
                </a:solidFill>
                <a:latin typeface="JetBrains Mono"/>
                <a:ea typeface="JetBrains Mono"/>
                <a:cs typeface="JetBrains Mono"/>
                <a:sym typeface="JetBrains Mono"/>
              </a:rPr>
            </a:br>
            <a:r>
              <a:rPr b="1" i="0" lang="en-US" sz="2000" u="none" cap="none" strike="noStrike">
                <a:solidFill>
                  <a:srgbClr val="000080"/>
                </a:solidFill>
                <a:latin typeface="JetBrains Mono"/>
                <a:ea typeface="JetBrains Mono"/>
                <a:cs typeface="JetBrains Mono"/>
                <a:sym typeface="JetBrains Mono"/>
              </a:rPr>
              <a:t>public class </a:t>
            </a:r>
            <a:r>
              <a:rPr b="0" i="0" lang="en-US" sz="2000" u="none" cap="none" strike="noStrike">
                <a:solidFill>
                  <a:srgbClr val="000000"/>
                </a:solidFill>
                <a:latin typeface="JetBrains Mono"/>
                <a:ea typeface="JetBrains Mono"/>
                <a:cs typeface="JetBrains Mono"/>
                <a:sym typeface="JetBrains Mono"/>
              </a:rPr>
              <a:t>Bird {</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    </a:t>
            </a:r>
            <a:r>
              <a:rPr b="1" i="0" lang="en-US" sz="2000" u="none" cap="none" strike="noStrike">
                <a:solidFill>
                  <a:srgbClr val="000080"/>
                </a:solidFill>
                <a:latin typeface="JetBrains Mono"/>
                <a:ea typeface="JetBrains Mono"/>
                <a:cs typeface="JetBrains Mono"/>
                <a:sym typeface="JetBrains Mono"/>
              </a:rPr>
              <a:t>public final boolean </a:t>
            </a:r>
            <a:r>
              <a:rPr b="0" i="0" lang="en-US" sz="2000" u="none" cap="none" strike="noStrike">
                <a:solidFill>
                  <a:srgbClr val="000000"/>
                </a:solidFill>
                <a:latin typeface="JetBrains Mono"/>
                <a:ea typeface="JetBrains Mono"/>
                <a:cs typeface="JetBrains Mono"/>
                <a:sym typeface="JetBrains Mono"/>
              </a:rPr>
              <a:t>hasFeathers() {</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        </a:t>
            </a:r>
            <a:r>
              <a:rPr b="1" i="0" lang="en-US" sz="2000" u="none" cap="none" strike="noStrike">
                <a:solidFill>
                  <a:srgbClr val="000080"/>
                </a:solidFill>
                <a:latin typeface="JetBrains Mono"/>
                <a:ea typeface="JetBrains Mono"/>
                <a:cs typeface="JetBrains Mono"/>
                <a:sym typeface="JetBrains Mono"/>
              </a:rPr>
              <a:t>return true</a:t>
            </a:r>
            <a:r>
              <a:rPr b="0" i="0" lang="en-US" sz="2000" u="none" cap="none" strike="noStrike">
                <a:solidFill>
                  <a:srgbClr val="000000"/>
                </a:solidFill>
                <a:latin typeface="JetBrains Mono"/>
                <a:ea typeface="JetBrains Mono"/>
                <a:cs typeface="JetBrains Mono"/>
                <a:sym typeface="JetBrains Mono"/>
              </a:rPr>
              <a:t>;</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    }</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a:t>
            </a:r>
            <a:br>
              <a:rPr b="0" i="0" lang="en-US" sz="2000" u="none" cap="none" strike="noStrike">
                <a:solidFill>
                  <a:srgbClr val="000000"/>
                </a:solidFill>
                <a:latin typeface="JetBrains Mono"/>
                <a:ea typeface="JetBrains Mono"/>
                <a:cs typeface="JetBrains Mono"/>
                <a:sym typeface="JetBrains Mono"/>
              </a:rPr>
            </a:br>
            <a:r>
              <a:rPr b="1" i="0" lang="en-US" sz="2000" u="none" cap="none" strike="noStrike">
                <a:solidFill>
                  <a:srgbClr val="000080"/>
                </a:solidFill>
                <a:latin typeface="JetBrains Mono"/>
                <a:ea typeface="JetBrains Mono"/>
                <a:cs typeface="JetBrains Mono"/>
                <a:sym typeface="JetBrains Mono"/>
              </a:rPr>
              <a:t>public class </a:t>
            </a:r>
            <a:r>
              <a:rPr b="0" i="0" lang="en-US" sz="2000" u="none" cap="none" strike="noStrike">
                <a:solidFill>
                  <a:srgbClr val="000000"/>
                </a:solidFill>
                <a:latin typeface="JetBrains Mono"/>
                <a:ea typeface="JetBrains Mono"/>
                <a:cs typeface="JetBrains Mono"/>
                <a:sym typeface="JetBrains Mono"/>
              </a:rPr>
              <a:t>Penguin </a:t>
            </a:r>
            <a:r>
              <a:rPr b="1" i="0" lang="en-US" sz="2000" u="none" cap="none" strike="noStrike">
                <a:solidFill>
                  <a:srgbClr val="000080"/>
                </a:solidFill>
                <a:latin typeface="JetBrains Mono"/>
                <a:ea typeface="JetBrains Mono"/>
                <a:cs typeface="JetBrains Mono"/>
                <a:sym typeface="JetBrains Mono"/>
              </a:rPr>
              <a:t>extends </a:t>
            </a:r>
            <a:r>
              <a:rPr b="0" i="0" lang="en-US" sz="2000" u="none" cap="none" strike="noStrike">
                <a:solidFill>
                  <a:srgbClr val="000000"/>
                </a:solidFill>
                <a:latin typeface="JetBrains Mono"/>
                <a:ea typeface="JetBrains Mono"/>
                <a:cs typeface="JetBrains Mono"/>
                <a:sym typeface="JetBrains Mono"/>
              </a:rPr>
              <a:t>Bird {</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    </a:t>
            </a:r>
            <a:r>
              <a:rPr b="1" i="0" lang="en-US" sz="2000" u="none" cap="none" strike="noStrike">
                <a:solidFill>
                  <a:srgbClr val="000080"/>
                </a:solidFill>
                <a:latin typeface="JetBrains Mono"/>
                <a:ea typeface="JetBrains Mono"/>
                <a:cs typeface="JetBrains Mono"/>
                <a:sym typeface="JetBrains Mono"/>
              </a:rPr>
              <a:t>public final boolean </a:t>
            </a:r>
            <a:r>
              <a:rPr b="0" i="0" lang="en-US" sz="2000" u="none" cap="none" strike="noStrike">
                <a:solidFill>
                  <a:srgbClr val="000000"/>
                </a:solidFill>
                <a:latin typeface="JetBrains Mono"/>
                <a:ea typeface="JetBrains Mono"/>
                <a:cs typeface="JetBrains Mono"/>
                <a:sym typeface="JetBrains Mono"/>
              </a:rPr>
              <a:t>hasFeathers() {</a:t>
            </a:r>
            <a:endParaRPr/>
          </a:p>
          <a:p>
            <a:pPr indent="0" lvl="0" marL="0" marR="0" rtl="0" algn="l">
              <a:lnSpc>
                <a:spcPct val="100000"/>
              </a:lnSpc>
              <a:spcBef>
                <a:spcPts val="0"/>
              </a:spcBef>
              <a:spcAft>
                <a:spcPts val="0"/>
              </a:spcAft>
              <a:buClr>
                <a:srgbClr val="000000"/>
              </a:buClr>
              <a:buSzPts val="2000"/>
              <a:buFont typeface="JetBrains Mono"/>
              <a:buNone/>
            </a:pPr>
            <a:r>
              <a:rPr b="0" i="0" lang="en-US" sz="2000" u="none" cap="none" strike="noStrike">
                <a:solidFill>
                  <a:srgbClr val="000000"/>
                </a:solidFill>
                <a:latin typeface="JetBrains Mono"/>
                <a:ea typeface="JetBrains Mono"/>
                <a:cs typeface="JetBrains Mono"/>
                <a:sym typeface="JetBrains Mono"/>
              </a:rPr>
              <a:t> </a:t>
            </a:r>
            <a:r>
              <a:rPr b="0" i="1" lang="en-US" sz="2000" u="none" cap="none" strike="noStrike">
                <a:solidFill>
                  <a:srgbClr val="808080"/>
                </a:solidFill>
                <a:latin typeface="JetBrains Mono"/>
                <a:ea typeface="JetBrains Mono"/>
                <a:cs typeface="JetBrains Mono"/>
                <a:sym typeface="JetBrains Mono"/>
              </a:rPr>
              <a:t>// DOES NOT COMPILE</a:t>
            </a:r>
            <a:br>
              <a:rPr b="0" i="1" lang="en-US" sz="2000" u="none" cap="none" strike="noStrike">
                <a:solidFill>
                  <a:srgbClr val="808080"/>
                </a:solidFill>
                <a:latin typeface="JetBrains Mono"/>
                <a:ea typeface="JetBrains Mono"/>
                <a:cs typeface="JetBrains Mono"/>
                <a:sym typeface="JetBrains Mono"/>
              </a:rPr>
            </a:br>
            <a:r>
              <a:rPr b="0" i="1" lang="en-US" sz="2000" u="none" cap="none" strike="noStrike">
                <a:solidFill>
                  <a:srgbClr val="808080"/>
                </a:solidFill>
                <a:latin typeface="JetBrains Mono"/>
                <a:ea typeface="JetBrains Mono"/>
                <a:cs typeface="JetBrains Mono"/>
                <a:sym typeface="JetBrains Mono"/>
              </a:rPr>
              <a:t>        </a:t>
            </a:r>
            <a:r>
              <a:rPr b="1" i="0" lang="en-US" sz="2000" u="none" cap="none" strike="noStrike">
                <a:solidFill>
                  <a:srgbClr val="000080"/>
                </a:solidFill>
                <a:latin typeface="JetBrains Mono"/>
                <a:ea typeface="JetBrains Mono"/>
                <a:cs typeface="JetBrains Mono"/>
                <a:sym typeface="JetBrains Mono"/>
              </a:rPr>
              <a:t>return false</a:t>
            </a:r>
            <a:r>
              <a:rPr b="0" i="0" lang="en-US" sz="2000" u="none" cap="none" strike="noStrike">
                <a:solidFill>
                  <a:srgbClr val="000000"/>
                </a:solidFill>
                <a:latin typeface="JetBrains Mono"/>
                <a:ea typeface="JetBrains Mono"/>
                <a:cs typeface="JetBrains Mono"/>
                <a:sym typeface="JetBrains Mono"/>
              </a:rPr>
              <a:t>;</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    }</a:t>
            </a:r>
            <a:br>
              <a:rPr b="0" i="0" lang="en-US" sz="2000" u="none" cap="none" strike="noStrike">
                <a:solidFill>
                  <a:srgbClr val="000000"/>
                </a:solidFill>
                <a:latin typeface="JetBrains Mono"/>
                <a:ea typeface="JetBrains Mono"/>
                <a:cs typeface="JetBrains Mono"/>
                <a:sym typeface="JetBrains Mono"/>
              </a:rPr>
            </a:br>
            <a:r>
              <a:rPr b="0" i="0" lang="en-US" sz="2000" u="none" cap="none" strike="noStrike">
                <a:solidFill>
                  <a:srgbClr val="000000"/>
                </a:solidFill>
                <a:latin typeface="JetBrains Mono"/>
                <a:ea typeface="JetBrains Mono"/>
                <a:cs typeface="JetBrains Mono"/>
                <a:sym typeface="JetBrains Mono"/>
              </a:rPr>
              <a:t>}</a:t>
            </a:r>
            <a:endParaRPr b="0" i="0" sz="4800" u="none" cap="none" strike="noStrike">
              <a:solidFill>
                <a:schemeClr val="dk1"/>
              </a:solidFill>
              <a:latin typeface="Arial"/>
              <a:ea typeface="Arial"/>
              <a:cs typeface="Arial"/>
              <a:sym typeface="Arial"/>
            </a:endParaRPr>
          </a:p>
        </p:txBody>
      </p:sp>
      <p:sp>
        <p:nvSpPr>
          <p:cNvPr id="299" name="Google Shape;299;p22"/>
          <p:cNvSpPr txBox="1"/>
          <p:nvPr/>
        </p:nvSpPr>
        <p:spPr>
          <a:xfrm>
            <a:off x="5848350" y="2444620"/>
            <a:ext cx="604837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example, the method hasFeathers() is marked as final in the parent class Bird, so the child class Penguin cannot override the parent method, resulting in a compiler error. Note that whether or not the child method used the final keyword is irrelevant—the code will not compile either way.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Hiding Variables </a:t>
            </a:r>
            <a:endParaRPr/>
          </a:p>
        </p:txBody>
      </p:sp>
      <p:sp>
        <p:nvSpPr>
          <p:cNvPr id="305" name="Google Shape;305;p23"/>
          <p:cNvSpPr txBox="1"/>
          <p:nvPr>
            <p:ph idx="1" type="body"/>
          </p:nvPr>
        </p:nvSpPr>
        <p:spPr>
          <a:xfrm>
            <a:off x="15643" y="1619033"/>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creates two copies of the variable within an instance of the child class: one instance defi ned for the parent reference and another defined for the child reference.</a:t>
            </a:r>
            <a:endParaRPr/>
          </a:p>
        </p:txBody>
      </p:sp>
      <p:sp>
        <p:nvSpPr>
          <p:cNvPr id="306" name="Google Shape;306;p23"/>
          <p:cNvSpPr txBox="1"/>
          <p:nvPr>
            <p:ph idx="2" type="body"/>
          </p:nvPr>
        </p:nvSpPr>
        <p:spPr>
          <a:xfrm>
            <a:off x="5457825" y="1457108"/>
            <a:ext cx="6156557" cy="375487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Rodent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protected int </a:t>
            </a:r>
            <a:r>
              <a:rPr b="1" i="0" lang="en-US" sz="1400" u="none" cap="none" strike="noStrike">
                <a:solidFill>
                  <a:srgbClr val="660E7A"/>
                </a:solidFill>
                <a:latin typeface="JetBrains Mono"/>
                <a:ea typeface="JetBrains Mono"/>
                <a:cs typeface="JetBrains Mono"/>
                <a:sym typeface="JetBrains Mono"/>
              </a:rPr>
              <a:t>tailLength </a:t>
            </a: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4</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getRodentDetails()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"[parentTail="</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660E7A"/>
                </a:solidFill>
                <a:latin typeface="JetBrains Mono"/>
                <a:ea typeface="JetBrains Mono"/>
                <a:cs typeface="JetBrains Mono"/>
                <a:sym typeface="JetBrains Mono"/>
              </a:rPr>
              <a:t>tailLength</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008000"/>
                </a:solidFill>
                <a:latin typeface="JetBrains Mono"/>
                <a:ea typeface="JetBrains Mono"/>
                <a:cs typeface="JetBrains Mono"/>
                <a:sym typeface="JetBrains Mono"/>
              </a:rPr>
              <a:t>"]"</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Mouse </a:t>
            </a:r>
            <a:r>
              <a:rPr b="1" i="0" lang="en-US" sz="1400" u="none" cap="none" strike="noStrike">
                <a:solidFill>
                  <a:srgbClr val="000080"/>
                </a:solidFill>
                <a:latin typeface="JetBrains Mono"/>
                <a:ea typeface="JetBrains Mono"/>
                <a:cs typeface="JetBrains Mono"/>
                <a:sym typeface="JetBrains Mono"/>
              </a:rPr>
              <a:t>extends </a:t>
            </a:r>
            <a:r>
              <a:rPr b="0" i="0" lang="en-US" sz="1400" u="none" cap="none" strike="noStrike">
                <a:solidFill>
                  <a:srgbClr val="000000"/>
                </a:solidFill>
                <a:latin typeface="JetBrains Mono"/>
                <a:ea typeface="JetBrains Mono"/>
                <a:cs typeface="JetBrains Mono"/>
                <a:sym typeface="JetBrains Mono"/>
              </a:rPr>
              <a:t>Rodent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protected int </a:t>
            </a:r>
            <a:r>
              <a:rPr b="1" i="0" lang="en-US" sz="1400" u="none" cap="none" strike="noStrike">
                <a:solidFill>
                  <a:srgbClr val="660E7A"/>
                </a:solidFill>
                <a:latin typeface="JetBrains Mono"/>
                <a:ea typeface="JetBrains Mono"/>
                <a:cs typeface="JetBrains Mono"/>
                <a:sym typeface="JetBrains Mono"/>
              </a:rPr>
              <a:t>tailLength </a:t>
            </a: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8</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getMouseDetails()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"[tail="</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660E7A"/>
                </a:solidFill>
                <a:latin typeface="JetBrains Mono"/>
                <a:ea typeface="JetBrains Mono"/>
                <a:cs typeface="JetBrains Mono"/>
                <a:sym typeface="JetBrains Mono"/>
              </a:rPr>
              <a:t>tailLength </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008000"/>
                </a:solidFill>
                <a:latin typeface="JetBrains Mono"/>
                <a:ea typeface="JetBrains Mono"/>
                <a:cs typeface="JetBrains Mono"/>
                <a:sym typeface="JetBrains Mono"/>
              </a:rPr>
              <a:t>",parentTail="</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000080"/>
                </a:solidFill>
                <a:latin typeface="JetBrains Mono"/>
                <a:ea typeface="JetBrains Mono"/>
                <a:cs typeface="JetBrains Mono"/>
                <a:sym typeface="JetBrains Mono"/>
              </a:rPr>
              <a:t>super</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660E7A"/>
                </a:solidFill>
                <a:latin typeface="JetBrains Mono"/>
                <a:ea typeface="JetBrains Mono"/>
                <a:cs typeface="JetBrains Mono"/>
                <a:sym typeface="JetBrains Mono"/>
              </a:rPr>
              <a:t>tailLength</a:t>
            </a:r>
            <a:r>
              <a:rPr b="0" i="0" lang="en-US" sz="1400" u="none" cap="none" strike="noStrike">
                <a:solidFill>
                  <a:srgbClr val="000000"/>
                </a:solidFill>
                <a:latin typeface="JetBrains Mono"/>
                <a:ea typeface="JetBrains Mono"/>
                <a:cs typeface="JetBrains Mono"/>
                <a:sym typeface="JetBrains Mono"/>
              </a:rPr>
              <a:t>+</a:t>
            </a:r>
            <a:r>
              <a:rPr b="1" i="0" lang="en-US" sz="1400" u="none" cap="none" strike="noStrike">
                <a:solidFill>
                  <a:srgbClr val="008000"/>
                </a:solidFill>
                <a:latin typeface="JetBrains Mono"/>
                <a:ea typeface="JetBrains Mono"/>
                <a:cs typeface="JetBrains Mono"/>
                <a:sym typeface="JetBrains Mono"/>
              </a:rPr>
              <a:t>"]"</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void </a:t>
            </a:r>
            <a:r>
              <a:rPr b="0" i="0" lang="en-US" sz="1400" u="none" cap="none" strike="noStrike">
                <a:solidFill>
                  <a:srgbClr val="000000"/>
                </a:solidFill>
                <a:latin typeface="JetBrains Mono"/>
                <a:ea typeface="JetBrains Mono"/>
                <a:cs typeface="JetBrains Mono"/>
                <a:sym typeface="JetBrains Mono"/>
              </a:rPr>
              <a:t>main(String[] args)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Mouse mouse = </a:t>
            </a:r>
            <a:r>
              <a:rPr b="1" i="0" lang="en-US" sz="1400" u="none" cap="none" strike="noStrike">
                <a:solidFill>
                  <a:srgbClr val="000080"/>
                </a:solidFill>
                <a:latin typeface="JetBrains Mono"/>
                <a:ea typeface="JetBrains Mono"/>
                <a:cs typeface="JetBrains Mono"/>
                <a:sym typeface="JetBrains Mono"/>
              </a:rPr>
              <a:t>new </a:t>
            </a:r>
            <a:r>
              <a:rPr b="0" i="0" lang="en-US" sz="1400" u="none" cap="none" strike="noStrike">
                <a:solidFill>
                  <a:srgbClr val="000000"/>
                </a:solidFill>
                <a:latin typeface="JetBrains Mono"/>
                <a:ea typeface="JetBrains Mono"/>
                <a:cs typeface="JetBrains Mono"/>
                <a:sym typeface="JetBrains Mono"/>
              </a:rPr>
              <a:t>Mouse();</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mouse.getRodentDetails();</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mouse.getMouseDetails();</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
        <p:nvSpPr>
          <p:cNvPr id="307" name="Google Shape;307;p23"/>
          <p:cNvSpPr txBox="1"/>
          <p:nvPr/>
        </p:nvSpPr>
        <p:spPr>
          <a:xfrm>
            <a:off x="6260841" y="5421086"/>
            <a:ext cx="36669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[parentTail=4]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[tail=8,parentTail=4]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Creating Abstract Classes</a:t>
            </a:r>
            <a:endParaRPr/>
          </a:p>
        </p:txBody>
      </p:sp>
      <p:sp>
        <p:nvSpPr>
          <p:cNvPr id="313" name="Google Shape;313;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Let’s say you want to define a parent class that other developers are going to subclass. Your goal is to provide some reusable variables and methods to developers in the parent class, whereas the developers provide specific implementations or overrides of other methods in the child classes. Furthermore, let’s say you also don’t want an instance of the parent class to be instantiated unless it is an instance of the child class.</a:t>
            </a:r>
            <a:endParaRPr/>
          </a:p>
        </p:txBody>
      </p:sp>
      <p:sp>
        <p:nvSpPr>
          <p:cNvPr id="314" name="Google Shape;314;p24"/>
          <p:cNvSpPr txBox="1"/>
          <p:nvPr>
            <p:ph idx="2" type="body"/>
          </p:nvPr>
        </p:nvSpPr>
        <p:spPr>
          <a:xfrm>
            <a:off x="6172202" y="1825625"/>
            <a:ext cx="3812326" cy="329320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600"/>
              <a:buFont typeface="JetBrains Mono"/>
              <a:buNone/>
            </a:pPr>
            <a:r>
              <a:rPr b="1" i="0" lang="en-US" sz="1600" u="none" cap="none" strike="noStrike">
                <a:solidFill>
                  <a:srgbClr val="000080"/>
                </a:solidFill>
                <a:latin typeface="JetBrains Mono"/>
                <a:ea typeface="JetBrains Mono"/>
                <a:cs typeface="JetBrains Mono"/>
                <a:sym typeface="JetBrains Mono"/>
              </a:rPr>
              <a:t>public abstract class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protected int </a:t>
            </a:r>
            <a:r>
              <a:rPr b="1" i="0" lang="en-US" sz="1600" u="none" cap="none" strike="noStrike">
                <a:solidFill>
                  <a:srgbClr val="660E7A"/>
                </a:solidFill>
                <a:latin typeface="JetBrains Mono"/>
                <a:ea typeface="JetBrains Mono"/>
                <a:cs typeface="JetBrains Mono"/>
                <a:sym typeface="JetBrains Mono"/>
              </a:rPr>
              <a:t>age</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void </a:t>
            </a:r>
            <a:r>
              <a:rPr b="0" i="0" lang="en-US" sz="1600" u="none" cap="none" strike="noStrike">
                <a:solidFill>
                  <a:srgbClr val="000000"/>
                </a:solidFill>
                <a:latin typeface="JetBrains Mono"/>
                <a:ea typeface="JetBrains Mono"/>
                <a:cs typeface="JetBrains Mono"/>
                <a:sym typeface="JetBrains Mono"/>
              </a:rPr>
              <a:t>eat()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System.</a:t>
            </a:r>
            <a:r>
              <a:rPr b="1" i="1" lang="en-US" sz="1600" u="none" cap="none" strike="noStrike">
                <a:solidFill>
                  <a:srgbClr val="660E7A"/>
                </a:solidFill>
                <a:latin typeface="JetBrains Mono"/>
                <a:ea typeface="JetBrains Mono"/>
                <a:cs typeface="JetBrains Mono"/>
                <a:sym typeface="JetBrains Mono"/>
              </a:rPr>
              <a:t>out</a:t>
            </a:r>
            <a:r>
              <a:rPr b="0" i="0" lang="en-US" sz="1600" u="none" cap="none" strike="noStrike">
                <a:solidFill>
                  <a:srgbClr val="000000"/>
                </a:solidFill>
                <a:latin typeface="JetBrains Mono"/>
                <a:ea typeface="JetBrains Mono"/>
                <a:cs typeface="JetBrains Mono"/>
                <a:sym typeface="JetBrains Mono"/>
              </a:rPr>
              <a:t>.println(</a:t>
            </a:r>
            <a:r>
              <a:rPr b="1" i="0" lang="en-US" sz="1600" u="none" cap="none" strike="noStrike">
                <a:solidFill>
                  <a:srgbClr val="008000"/>
                </a:solidFill>
                <a:latin typeface="JetBrains Mono"/>
                <a:ea typeface="JetBrains Mono"/>
                <a:cs typeface="JetBrains Mono"/>
                <a:sym typeface="JetBrains Mono"/>
              </a:rPr>
              <a:t>"Animal is eating"</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abstract </a:t>
            </a:r>
            <a:r>
              <a:rPr b="0" i="0" lang="en-US" sz="1600" u="none" cap="none" strike="noStrike">
                <a:solidFill>
                  <a:srgbClr val="000000"/>
                </a:solidFill>
                <a:latin typeface="JetBrains Mono"/>
                <a:ea typeface="JetBrains Mono"/>
                <a:cs typeface="JetBrains Mono"/>
                <a:sym typeface="JetBrains Mono"/>
              </a:rPr>
              <a:t>String getName();</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class </a:t>
            </a:r>
            <a:r>
              <a:rPr b="0" i="0" lang="en-US" sz="1600" u="none" cap="none" strike="noStrike">
                <a:solidFill>
                  <a:srgbClr val="000000"/>
                </a:solidFill>
                <a:latin typeface="JetBrains Mono"/>
                <a:ea typeface="JetBrains Mono"/>
                <a:cs typeface="JetBrains Mono"/>
                <a:sym typeface="JetBrains Mono"/>
              </a:rPr>
              <a:t>Swan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t>
            </a:r>
            <a:r>
              <a:rPr b="0" i="0" lang="en-US" sz="1600" u="none" cap="none" strike="noStrike">
                <a:solidFill>
                  <a:srgbClr val="000000"/>
                </a:solidFill>
                <a:latin typeface="JetBrains Mono"/>
                <a:ea typeface="JetBrains Mono"/>
                <a:cs typeface="JetBrains Mono"/>
                <a:sym typeface="JetBrains Mono"/>
              </a:rPr>
              <a:t>String getName()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return </a:t>
            </a:r>
            <a:r>
              <a:rPr b="1" i="0" lang="en-US" sz="1600" u="none" cap="none" strike="noStrike">
                <a:solidFill>
                  <a:srgbClr val="008000"/>
                </a:solidFill>
                <a:latin typeface="JetBrains Mono"/>
                <a:ea typeface="JetBrains Mono"/>
                <a:cs typeface="JetBrains Mono"/>
                <a:sym typeface="JetBrains Mono"/>
              </a:rPr>
              <a:t>"Swan"</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a:t>
            </a:r>
            <a:endParaRPr/>
          </a:p>
        </p:txBody>
      </p:sp>
      <p:sp>
        <p:nvSpPr>
          <p:cNvPr id="320" name="Google Shape;320;p25"/>
          <p:cNvSpPr txBox="1"/>
          <p:nvPr>
            <p:ph idx="1" type="body"/>
          </p:nvPr>
        </p:nvSpPr>
        <p:spPr>
          <a:xfrm>
            <a:off x="203718" y="1687126"/>
            <a:ext cx="2958182"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JetBrains Mono"/>
              <a:buNone/>
            </a:pPr>
            <a:r>
              <a:rPr b="1" i="0" lang="en-US" sz="1800" u="none" cap="none" strike="noStrike">
                <a:solidFill>
                  <a:srgbClr val="000080"/>
                </a:solidFill>
                <a:latin typeface="JetBrains Mono"/>
                <a:ea typeface="JetBrains Mono"/>
                <a:cs typeface="JetBrains Mono"/>
                <a:sym typeface="JetBrains Mono"/>
              </a:rPr>
              <a:t>public class </a:t>
            </a:r>
            <a:r>
              <a:rPr b="0" i="0" lang="en-US" sz="1800" u="none" cap="none" strike="noStrike">
                <a:solidFill>
                  <a:srgbClr val="000000"/>
                </a:solidFill>
                <a:latin typeface="JetBrains Mono"/>
                <a:ea typeface="JetBrains Mono"/>
                <a:cs typeface="JetBrains Mono"/>
                <a:sym typeface="JetBrains Mono"/>
              </a:rPr>
              <a:t>Chicken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abstract void </a:t>
            </a:r>
            <a:r>
              <a:rPr b="0" i="0" lang="en-US" sz="1800" u="none" cap="none" strike="noStrike">
                <a:solidFill>
                  <a:srgbClr val="000000"/>
                </a:solidFill>
                <a:latin typeface="JetBrains Mono"/>
                <a:ea typeface="JetBrains Mono"/>
                <a:cs typeface="JetBrains Mono"/>
                <a:sym typeface="JetBrains Mono"/>
              </a:rPr>
              <a:t>peck();</a:t>
            </a:r>
            <a:endParaRPr/>
          </a:p>
          <a:p>
            <a:pPr indent="0" lvl="0" marL="0" marR="0" rtl="0" algn="l">
              <a:lnSpc>
                <a:spcPct val="100000"/>
              </a:lnSpc>
              <a:spcBef>
                <a:spcPts val="0"/>
              </a:spcBef>
              <a:spcAft>
                <a:spcPts val="0"/>
              </a:spcAft>
              <a:buClr>
                <a:srgbClr val="000000"/>
              </a:buClr>
              <a:buSzPts val="1800"/>
              <a:buFont typeface="JetBrains Mono"/>
              <a:buNone/>
            </a:pPr>
            <a:r>
              <a:rPr b="0" i="0" lang="en-US" sz="1800" u="none" cap="none" strike="noStrike">
                <a:solidFill>
                  <a:srgbClr val="000000"/>
                </a:solidFill>
                <a:latin typeface="JetBrains Mono"/>
                <a:ea typeface="JetBrains Mono"/>
                <a:cs typeface="JetBrains Mono"/>
                <a:sym typeface="JetBrains Mono"/>
              </a:rPr>
              <a:t> </a:t>
            </a:r>
            <a:r>
              <a:rPr b="0" i="1" lang="en-US" sz="1800" u="none" cap="none" strike="noStrike">
                <a:solidFill>
                  <a:srgbClr val="808080"/>
                </a:solidFill>
                <a:latin typeface="JetBrains Mono"/>
                <a:ea typeface="JetBrains Mono"/>
                <a:cs typeface="JetBrains Mono"/>
                <a:sym typeface="JetBrains Mono"/>
              </a:rPr>
              <a:t>// DOES NOT COMPILE</a:t>
            </a:r>
            <a:br>
              <a:rPr b="0" i="1" lang="en-US" sz="1800" u="none" cap="none" strike="noStrike">
                <a:solidFill>
                  <a:srgbClr val="80808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endParaRPr b="0" i="0" sz="4400" u="none" cap="none" strike="noStrike">
              <a:solidFill>
                <a:schemeClr val="dk1"/>
              </a:solidFill>
              <a:latin typeface="Arial"/>
              <a:ea typeface="Arial"/>
              <a:cs typeface="Arial"/>
              <a:sym typeface="Arial"/>
            </a:endParaRPr>
          </a:p>
        </p:txBody>
      </p:sp>
      <p:sp>
        <p:nvSpPr>
          <p:cNvPr id="321" name="Google Shape;321;p25"/>
          <p:cNvSpPr txBox="1"/>
          <p:nvPr>
            <p:ph idx="2" type="body"/>
          </p:nvPr>
        </p:nvSpPr>
        <p:spPr>
          <a:xfrm>
            <a:off x="5500396" y="1761862"/>
            <a:ext cx="5301259" cy="1754326"/>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JetBrains Mono"/>
              <a:buNone/>
            </a:pPr>
            <a:r>
              <a:rPr b="1" i="0" lang="en-US" sz="1800" u="none" cap="none" strike="noStrike">
                <a:solidFill>
                  <a:srgbClr val="000080"/>
                </a:solidFill>
                <a:latin typeface="JetBrains Mono"/>
                <a:ea typeface="JetBrains Mono"/>
                <a:cs typeface="JetBrains Mono"/>
                <a:sym typeface="JetBrains Mono"/>
              </a:rPr>
              <a:t>public abstract class </a:t>
            </a:r>
            <a:r>
              <a:rPr b="0" i="0" lang="en-US" sz="1800" u="none" cap="none" strike="noStrike">
                <a:solidFill>
                  <a:srgbClr val="000000"/>
                </a:solidFill>
                <a:latin typeface="JetBrains Mono"/>
                <a:ea typeface="JetBrains Mono"/>
                <a:cs typeface="JetBrains Mono"/>
                <a:sym typeface="JetBrains Mono"/>
              </a:rPr>
              <a:t>Turtle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abstract void </a:t>
            </a:r>
            <a:r>
              <a:rPr b="0" i="0" lang="en-US" sz="1800" u="none" cap="none" strike="noStrike">
                <a:solidFill>
                  <a:srgbClr val="000000"/>
                </a:solidFill>
                <a:latin typeface="JetBrains Mono"/>
                <a:ea typeface="JetBrains Mono"/>
                <a:cs typeface="JetBrains Mono"/>
                <a:sym typeface="JetBrains Mono"/>
              </a:rPr>
              <a:t>swim() {} </a:t>
            </a:r>
            <a:r>
              <a:rPr b="0" i="1" lang="en-US" sz="1800" u="none" cap="none" strike="noStrike">
                <a:solidFill>
                  <a:srgbClr val="808080"/>
                </a:solidFill>
                <a:latin typeface="JetBrains Mono"/>
                <a:ea typeface="JetBrains Mono"/>
                <a:cs typeface="JetBrains Mono"/>
                <a:sym typeface="JetBrains Mono"/>
              </a:rPr>
              <a:t>// DOES NOT COMPILE</a:t>
            </a:r>
            <a:br>
              <a:rPr b="0" i="1" lang="en-US" sz="1800" u="none" cap="none" strike="noStrike">
                <a:solidFill>
                  <a:srgbClr val="808080"/>
                </a:solidFill>
                <a:latin typeface="JetBrains Mono"/>
                <a:ea typeface="JetBrains Mono"/>
                <a:cs typeface="JetBrains Mono"/>
                <a:sym typeface="JetBrains Mono"/>
              </a:rPr>
            </a:br>
            <a:r>
              <a:rPr b="0" i="1" lang="en-US" sz="1800" u="none" cap="none" strike="noStrike">
                <a:solidFill>
                  <a:srgbClr val="80808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abstract int </a:t>
            </a:r>
            <a:r>
              <a:rPr b="0" i="0" lang="en-US" sz="1800" u="none" cap="none" strike="noStrike">
                <a:solidFill>
                  <a:srgbClr val="000000"/>
                </a:solidFill>
                <a:latin typeface="JetBrains Mono"/>
                <a:ea typeface="JetBrains Mono"/>
                <a:cs typeface="JetBrains Mono"/>
                <a:sym typeface="JetBrains Mono"/>
              </a:rPr>
              <a:t>getAge() { </a:t>
            </a:r>
            <a:r>
              <a:rPr b="0" i="1" lang="en-US" sz="1800" u="none" cap="none" strike="noStrike">
                <a:solidFill>
                  <a:srgbClr val="808080"/>
                </a:solidFill>
                <a:latin typeface="JetBrains Mono"/>
                <a:ea typeface="JetBrains Mono"/>
                <a:cs typeface="JetBrains Mono"/>
                <a:sym typeface="JetBrains Mono"/>
              </a:rPr>
              <a:t>// DOES NOT COMPILE</a:t>
            </a:r>
            <a:br>
              <a:rPr b="0" i="1" lang="en-US" sz="1800" u="none" cap="none" strike="noStrike">
                <a:solidFill>
                  <a:srgbClr val="808080"/>
                </a:solidFill>
                <a:latin typeface="JetBrains Mono"/>
                <a:ea typeface="JetBrains Mono"/>
                <a:cs typeface="JetBrains Mono"/>
                <a:sym typeface="JetBrains Mono"/>
              </a:rPr>
            </a:br>
            <a:r>
              <a:rPr b="0" i="1" lang="en-US" sz="1800" u="none" cap="none" strike="noStrike">
                <a:solidFill>
                  <a:srgbClr val="80808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return </a:t>
            </a:r>
            <a:r>
              <a:rPr b="0" i="0" lang="en-US" sz="1800" u="none" cap="none" strike="noStrike">
                <a:solidFill>
                  <a:srgbClr val="0000FF"/>
                </a:solidFill>
                <a:latin typeface="JetBrains Mono"/>
                <a:ea typeface="JetBrains Mono"/>
                <a:cs typeface="JetBrains Mono"/>
                <a:sym typeface="JetBrains Mono"/>
              </a:rPr>
              <a:t>10</a:t>
            </a:r>
            <a:r>
              <a:rPr b="0" i="0" lang="en-US" sz="1800" u="none" cap="none" strike="noStrike">
                <a:solidFill>
                  <a:srgbClr val="000000"/>
                </a:solidFill>
                <a:latin typeface="JetBrains Mono"/>
                <a:ea typeface="JetBrains Mono"/>
                <a:cs typeface="JetBrains Mono"/>
                <a:sym typeface="JetBrains Mono"/>
              </a:rPr>
              <a:t>;</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endParaRPr b="0" i="0" sz="4400" u="none" cap="none" strike="noStrike">
              <a:solidFill>
                <a:schemeClr val="dk1"/>
              </a:solidFill>
              <a:latin typeface="Arial"/>
              <a:ea typeface="Arial"/>
              <a:cs typeface="Arial"/>
              <a:sym typeface="Arial"/>
            </a:endParaRPr>
          </a:p>
        </p:txBody>
      </p:sp>
      <p:sp>
        <p:nvSpPr>
          <p:cNvPr id="322" name="Google Shape;322;p25"/>
          <p:cNvSpPr txBox="1"/>
          <p:nvPr/>
        </p:nvSpPr>
        <p:spPr>
          <a:xfrm>
            <a:off x="615820" y="3516188"/>
            <a:ext cx="4198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 abstract class cannot be marked as final</a:t>
            </a:r>
            <a:endParaRPr/>
          </a:p>
        </p:txBody>
      </p:sp>
      <p:sp>
        <p:nvSpPr>
          <p:cNvPr id="323" name="Google Shape;323;p25"/>
          <p:cNvSpPr/>
          <p:nvPr/>
        </p:nvSpPr>
        <p:spPr>
          <a:xfrm>
            <a:off x="615820" y="4343623"/>
            <a:ext cx="2985796" cy="73866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public final abstract class </a:t>
            </a:r>
            <a:r>
              <a:rPr b="0" i="0" lang="en-US" sz="1400" u="none" cap="none" strike="noStrike">
                <a:solidFill>
                  <a:srgbClr val="000000"/>
                </a:solidFill>
                <a:latin typeface="JetBrains Mono"/>
                <a:ea typeface="JetBrains Mono"/>
                <a:cs typeface="JetBrains Mono"/>
                <a:sym typeface="JetBrains Mono"/>
              </a:rPr>
              <a:t>Tortoise { </a:t>
            </a:r>
            <a:r>
              <a:rPr b="0" i="1" lang="en-US" sz="1400" u="none" cap="none" strike="noStrike">
                <a:solidFill>
                  <a:srgbClr val="808080"/>
                </a:solidFill>
                <a:latin typeface="JetBrains Mono"/>
                <a:ea typeface="JetBrains Mono"/>
                <a:cs typeface="JetBrains Mono"/>
                <a:sym typeface="JetBrains Mono"/>
              </a:rPr>
              <a:t>// DOES NOT COMPILE</a:t>
            </a:r>
            <a:br>
              <a:rPr b="0" i="1" lang="en-US" sz="1400" u="none" cap="none" strike="noStrike">
                <a:solidFill>
                  <a:srgbClr val="80808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
        <p:nvSpPr>
          <p:cNvPr id="324" name="Google Shape;324;p25"/>
          <p:cNvSpPr txBox="1"/>
          <p:nvPr/>
        </p:nvSpPr>
        <p:spPr>
          <a:xfrm>
            <a:off x="13050416" y="9929983"/>
            <a:ext cx="71526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325" name="Google Shape;325;p25"/>
          <p:cNvSpPr/>
          <p:nvPr/>
        </p:nvSpPr>
        <p:spPr>
          <a:xfrm>
            <a:off x="6332375" y="4274375"/>
            <a:ext cx="510715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200"/>
              <a:buFont typeface="JetBrains Mono"/>
              <a:buNone/>
            </a:pPr>
            <a:r>
              <a:rPr b="1" i="0" lang="en-US" sz="1200" u="none" cap="none" strike="noStrike">
                <a:solidFill>
                  <a:srgbClr val="000080"/>
                </a:solidFill>
                <a:latin typeface="JetBrains Mono"/>
                <a:ea typeface="JetBrains Mono"/>
                <a:cs typeface="JetBrains Mono"/>
                <a:sym typeface="JetBrains Mono"/>
              </a:rPr>
              <a:t>public abstract class </a:t>
            </a:r>
            <a:r>
              <a:rPr b="0" i="0" lang="en-US" sz="1200" u="none" cap="none" strike="noStrike">
                <a:solidFill>
                  <a:srgbClr val="000000"/>
                </a:solidFill>
                <a:latin typeface="JetBrains Mono"/>
                <a:ea typeface="JetBrains Mono"/>
                <a:cs typeface="JetBrains Mono"/>
                <a:sym typeface="JetBrains Mono"/>
              </a:rPr>
              <a:t>Whale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r>
              <a:rPr b="1" i="0" lang="en-US" sz="1200" u="none" cap="none" strike="noStrike">
                <a:solidFill>
                  <a:srgbClr val="000080"/>
                </a:solidFill>
                <a:latin typeface="JetBrains Mono"/>
                <a:ea typeface="JetBrains Mono"/>
                <a:cs typeface="JetBrains Mono"/>
                <a:sym typeface="JetBrains Mono"/>
              </a:rPr>
              <a:t>private abstract void </a:t>
            </a:r>
            <a:r>
              <a:rPr b="0" i="0" lang="en-US" sz="1200" u="none" cap="none" strike="noStrike">
                <a:solidFill>
                  <a:srgbClr val="000000"/>
                </a:solidFill>
                <a:latin typeface="JetBrains Mono"/>
                <a:ea typeface="JetBrains Mono"/>
                <a:cs typeface="JetBrains Mono"/>
                <a:sym typeface="JetBrains Mono"/>
              </a:rPr>
              <a:t>sing(); </a:t>
            </a:r>
            <a:r>
              <a:rPr b="0" i="1" lang="en-US" sz="1200" u="none" cap="none" strike="noStrike">
                <a:solidFill>
                  <a:srgbClr val="808080"/>
                </a:solidFill>
                <a:latin typeface="JetBrains Mono"/>
                <a:ea typeface="JetBrains Mono"/>
                <a:cs typeface="JetBrains Mono"/>
                <a:sym typeface="JetBrains Mono"/>
              </a:rPr>
              <a:t>// DOES NOT COMPILE</a:t>
            </a:r>
            <a:br>
              <a:rPr b="0" i="1" lang="en-US" sz="1200" u="none" cap="none" strike="noStrike">
                <a:solidFill>
                  <a:srgbClr val="80808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a:t>
            </a:r>
            <a:endParaRPr b="0" i="0" sz="3200" u="none" cap="none" strike="noStrike">
              <a:solidFill>
                <a:schemeClr val="dk1"/>
              </a:solidFill>
              <a:latin typeface="Arial"/>
              <a:ea typeface="Arial"/>
              <a:cs typeface="Arial"/>
              <a:sym typeface="Arial"/>
            </a:endParaRPr>
          </a:p>
        </p:txBody>
      </p:sp>
      <p:sp>
        <p:nvSpPr>
          <p:cNvPr id="326" name="Google Shape;326;p25"/>
          <p:cNvSpPr txBox="1"/>
          <p:nvPr/>
        </p:nvSpPr>
        <p:spPr>
          <a:xfrm>
            <a:off x="5977812" y="3516188"/>
            <a:ext cx="55983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method may not be marked as both abstract and private.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nvSpPr>
        <p:spPr>
          <a:xfrm>
            <a:off x="352230" y="233466"/>
            <a:ext cx="7756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abstract classes can extend other abstract classes and are not required to provide implementations for any of the abstract methods.</a:t>
            </a:r>
            <a:endParaRPr/>
          </a:p>
        </p:txBody>
      </p:sp>
      <p:sp>
        <p:nvSpPr>
          <p:cNvPr id="332" name="Google Shape;332;p26"/>
          <p:cNvSpPr/>
          <p:nvPr/>
        </p:nvSpPr>
        <p:spPr>
          <a:xfrm>
            <a:off x="261257" y="996547"/>
            <a:ext cx="3228392" cy="230832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600"/>
              <a:buFont typeface="JetBrains Mono"/>
              <a:buNone/>
            </a:pPr>
            <a:r>
              <a:rPr b="1" i="0" lang="en-US" sz="1600" u="none" cap="none" strike="noStrike">
                <a:solidFill>
                  <a:srgbClr val="000080"/>
                </a:solidFill>
                <a:latin typeface="JetBrains Mono"/>
                <a:ea typeface="JetBrains Mono"/>
                <a:cs typeface="JetBrains Mono"/>
                <a:sym typeface="JetBrains Mono"/>
              </a:rPr>
              <a:t>public abstract class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abstract </a:t>
            </a:r>
            <a:r>
              <a:rPr b="0" i="0" lang="en-US" sz="1600" u="none" cap="none" strike="noStrike">
                <a:solidFill>
                  <a:srgbClr val="000000"/>
                </a:solidFill>
                <a:latin typeface="JetBrains Mono"/>
                <a:ea typeface="JetBrains Mono"/>
                <a:cs typeface="JetBrains Mono"/>
                <a:sym typeface="JetBrains Mono"/>
              </a:rPr>
              <a:t>String getName();</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class </a:t>
            </a:r>
            <a:r>
              <a:rPr b="0" i="0" lang="en-US" sz="1600" u="none" cap="none" strike="noStrike">
                <a:solidFill>
                  <a:srgbClr val="000000"/>
                </a:solidFill>
                <a:latin typeface="JetBrains Mono"/>
                <a:ea typeface="JetBrains Mono"/>
                <a:cs typeface="JetBrains Mono"/>
                <a:sym typeface="JetBrains Mono"/>
              </a:rPr>
              <a:t>Walrus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Animal { </a:t>
            </a:r>
            <a:r>
              <a:rPr b="0" i="1" lang="en-US" sz="1600" u="none" cap="none" strike="noStrike">
                <a:solidFill>
                  <a:srgbClr val="808080"/>
                </a:solidFill>
                <a:latin typeface="JetBrains Mono"/>
                <a:ea typeface="JetBrains Mono"/>
                <a:cs typeface="JetBrains Mono"/>
                <a:sym typeface="JetBrains Mono"/>
              </a:rPr>
              <a:t>// DOES NOT COMPILE</a:t>
            </a:r>
            <a:br>
              <a:rPr b="0" i="1" lang="en-US" sz="1600" u="none" cap="none" strike="noStrike">
                <a:solidFill>
                  <a:srgbClr val="80808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abstract class </a:t>
            </a:r>
            <a:r>
              <a:rPr b="0" i="0" lang="en-US" sz="1600" u="none" cap="none" strike="noStrike">
                <a:solidFill>
                  <a:srgbClr val="000000"/>
                </a:solidFill>
                <a:latin typeface="JetBrains Mono"/>
                <a:ea typeface="JetBrains Mono"/>
                <a:cs typeface="JetBrains Mono"/>
                <a:sym typeface="JetBrains Mono"/>
              </a:rPr>
              <a:t>Eagle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endParaRPr b="0" i="0" sz="4000" u="none" cap="none" strike="noStrike">
              <a:solidFill>
                <a:schemeClr val="dk1"/>
              </a:solidFill>
              <a:latin typeface="Arial"/>
              <a:ea typeface="Arial"/>
              <a:cs typeface="Arial"/>
              <a:sym typeface="Arial"/>
            </a:endParaRPr>
          </a:p>
        </p:txBody>
      </p:sp>
      <p:sp>
        <p:nvSpPr>
          <p:cNvPr id="333" name="Google Shape;333;p26"/>
          <p:cNvSpPr txBox="1"/>
          <p:nvPr/>
        </p:nvSpPr>
        <p:spPr>
          <a:xfrm>
            <a:off x="4301218" y="1984707"/>
            <a:ext cx="76295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is one exception to the rule for abstract methods and concrete classes: a concrete subclass is not required to provide an implementation for an abstract method if an intermediate abstract class provides the implementation.</a:t>
            </a:r>
            <a:endParaRPr/>
          </a:p>
        </p:txBody>
      </p:sp>
      <p:sp>
        <p:nvSpPr>
          <p:cNvPr id="334" name="Google Shape;334;p26"/>
          <p:cNvSpPr/>
          <p:nvPr/>
        </p:nvSpPr>
        <p:spPr>
          <a:xfrm>
            <a:off x="4301218" y="3069634"/>
            <a:ext cx="7193902" cy="378565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600"/>
              <a:buFont typeface="JetBrains Mono"/>
              <a:buNone/>
            </a:pPr>
            <a:r>
              <a:rPr b="1" i="0" lang="en-US" sz="1600" u="none" cap="none" strike="noStrike">
                <a:solidFill>
                  <a:srgbClr val="000080"/>
                </a:solidFill>
                <a:latin typeface="JetBrains Mono"/>
                <a:ea typeface="JetBrains Mono"/>
                <a:cs typeface="JetBrains Mono"/>
                <a:sym typeface="JetBrains Mono"/>
              </a:rPr>
              <a:t>public abstract class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abstract </a:t>
            </a:r>
            <a:r>
              <a:rPr b="0" i="0" lang="en-US" sz="1600" u="none" cap="none" strike="noStrike">
                <a:solidFill>
                  <a:srgbClr val="000000"/>
                </a:solidFill>
                <a:latin typeface="JetBrains Mono"/>
                <a:ea typeface="JetBrains Mono"/>
                <a:cs typeface="JetBrains Mono"/>
                <a:sym typeface="JetBrains Mono"/>
              </a:rPr>
              <a:t>String getName();</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abstract class </a:t>
            </a:r>
            <a:r>
              <a:rPr b="0" i="0" lang="en-US" sz="1600" u="none" cap="none" strike="noStrike">
                <a:solidFill>
                  <a:srgbClr val="000000"/>
                </a:solidFill>
                <a:latin typeface="JetBrains Mono"/>
                <a:ea typeface="JetBrains Mono"/>
                <a:cs typeface="JetBrains Mono"/>
                <a:sym typeface="JetBrains Mono"/>
              </a:rPr>
              <a:t>BigCat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Animal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t>
            </a:r>
            <a:r>
              <a:rPr b="0" i="0" lang="en-US" sz="1600" u="none" cap="none" strike="noStrike">
                <a:solidFill>
                  <a:srgbClr val="000000"/>
                </a:solidFill>
                <a:latin typeface="JetBrains Mono"/>
                <a:ea typeface="JetBrains Mono"/>
                <a:cs typeface="JetBrains Mono"/>
                <a:sym typeface="JetBrains Mono"/>
              </a:rPr>
              <a:t>String getName()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return </a:t>
            </a:r>
            <a:r>
              <a:rPr b="1" i="0" lang="en-US" sz="1600" u="none" cap="none" strike="noStrike">
                <a:solidFill>
                  <a:srgbClr val="008000"/>
                </a:solidFill>
                <a:latin typeface="JetBrains Mono"/>
                <a:ea typeface="JetBrains Mono"/>
                <a:cs typeface="JetBrains Mono"/>
                <a:sym typeface="JetBrains Mono"/>
              </a:rPr>
              <a:t>"BigCat"</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abstract void </a:t>
            </a:r>
            <a:r>
              <a:rPr b="0" i="0" lang="en-US" sz="1600" u="none" cap="none" strike="noStrike">
                <a:solidFill>
                  <a:srgbClr val="000000"/>
                </a:solidFill>
                <a:latin typeface="JetBrains Mono"/>
                <a:ea typeface="JetBrains Mono"/>
                <a:cs typeface="JetBrains Mono"/>
                <a:sym typeface="JetBrains Mono"/>
              </a:rPr>
              <a:t>roar();</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1" i="0" lang="en-US" sz="1600" u="none" cap="none" strike="noStrike">
                <a:solidFill>
                  <a:srgbClr val="000080"/>
                </a:solidFill>
                <a:latin typeface="JetBrains Mono"/>
                <a:ea typeface="JetBrains Mono"/>
                <a:cs typeface="JetBrains Mono"/>
                <a:sym typeface="JetBrains Mono"/>
              </a:rPr>
              <a:t>public class </a:t>
            </a:r>
            <a:r>
              <a:rPr b="0" i="0" lang="en-US" sz="1600" u="none" cap="none" strike="noStrike">
                <a:solidFill>
                  <a:srgbClr val="000000"/>
                </a:solidFill>
                <a:latin typeface="JetBrains Mono"/>
                <a:ea typeface="JetBrains Mono"/>
                <a:cs typeface="JetBrains Mono"/>
                <a:sym typeface="JetBrains Mono"/>
              </a:rPr>
              <a:t>Lion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BigCat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void </a:t>
            </a:r>
            <a:r>
              <a:rPr b="0" i="0" lang="en-US" sz="1600" u="none" cap="none" strike="noStrike">
                <a:solidFill>
                  <a:srgbClr val="000000"/>
                </a:solidFill>
                <a:latin typeface="JetBrains Mono"/>
                <a:ea typeface="JetBrains Mono"/>
                <a:cs typeface="JetBrains Mono"/>
                <a:sym typeface="JetBrains Mono"/>
              </a:rPr>
              <a:t>roar()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System.</a:t>
            </a:r>
            <a:r>
              <a:rPr b="1" i="1" lang="en-US" sz="1600" u="none" cap="none" strike="noStrike">
                <a:solidFill>
                  <a:srgbClr val="660E7A"/>
                </a:solidFill>
                <a:latin typeface="JetBrains Mono"/>
                <a:ea typeface="JetBrains Mono"/>
                <a:cs typeface="JetBrains Mono"/>
                <a:sym typeface="JetBrains Mono"/>
              </a:rPr>
              <a:t>out</a:t>
            </a:r>
            <a:r>
              <a:rPr b="0" i="0" lang="en-US" sz="1600" u="none" cap="none" strike="noStrike">
                <a:solidFill>
                  <a:srgbClr val="000000"/>
                </a:solidFill>
                <a:latin typeface="JetBrains Mono"/>
                <a:ea typeface="JetBrains Mono"/>
                <a:cs typeface="JetBrains Mono"/>
                <a:sym typeface="JetBrains Mono"/>
              </a:rPr>
              <a:t>.println(</a:t>
            </a:r>
            <a:r>
              <a:rPr b="1" i="0" lang="en-US" sz="1600" u="none" cap="none" strike="noStrike">
                <a:solidFill>
                  <a:srgbClr val="008000"/>
                </a:solidFill>
                <a:latin typeface="JetBrains Mono"/>
                <a:ea typeface="JetBrains Mono"/>
                <a:cs typeface="JetBrains Mono"/>
                <a:sym typeface="JetBrains Mono"/>
              </a:rPr>
              <a:t>"The Lion lets out a loud ROAR!"</a:t>
            </a:r>
            <a:r>
              <a:rPr b="0" i="0" lang="en-US" sz="1600" u="none" cap="none" strike="noStrike">
                <a:solidFill>
                  <a:srgbClr val="000000"/>
                </a:solidFill>
                <a:latin typeface="JetBrains Mono"/>
                <a:ea typeface="JetBrains Mono"/>
                <a:cs typeface="JetBrains Mono"/>
                <a:sym typeface="JetBrains Mono"/>
              </a:rPr>
              <a:t>);</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a:t>
            </a:r>
            <a:endParaRPr b="0" i="0" sz="4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27"/>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black pattern of curved lines" id="340" name="Google Shape;340;p27"/>
          <p:cNvPicPr preferRelativeResize="0"/>
          <p:nvPr/>
        </p:nvPicPr>
        <p:blipFill rotWithShape="1">
          <a:blip r:embed="rId3">
            <a:alphaModFix/>
          </a:blip>
          <a:srcRect b="-2" l="12529" r="46318" t="0"/>
          <a:stretch/>
        </p:blipFill>
        <p:spPr>
          <a:xfrm>
            <a:off x="1" y="10"/>
            <a:ext cx="4196496" cy="6857990"/>
          </a:xfrm>
          <a:prstGeom prst="rect">
            <a:avLst/>
          </a:prstGeom>
          <a:noFill/>
          <a:ln>
            <a:noFill/>
          </a:ln>
        </p:spPr>
      </p:pic>
      <p:sp>
        <p:nvSpPr>
          <p:cNvPr id="341" name="Google Shape;341;p27"/>
          <p:cNvSpPr txBox="1"/>
          <p:nvPr/>
        </p:nvSpPr>
        <p:spPr>
          <a:xfrm>
            <a:off x="4553734" y="581026"/>
            <a:ext cx="6798539" cy="553402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1800">
                <a:solidFill>
                  <a:schemeClr val="dk1"/>
                </a:solidFill>
                <a:latin typeface="Calibri"/>
                <a:ea typeface="Calibri"/>
                <a:cs typeface="Calibri"/>
                <a:sym typeface="Calibri"/>
              </a:rPr>
              <a:t>Abstract Class Definition Rules: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1. Abstract classes cannot be instantiated directly. </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2. Abstract classes may be defined with any number, including zero, of abstract and nonabstract methods.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 3. Abstract classes may not be marked as private or final. </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4. An abstract class that extends another abstract class inherits all of its abstract methods as its own abstract methods.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5. The first concrete class that extends an abstract class must provide an implementation for all of the inherited abstract methods. </a:t>
            </a:r>
            <a:endParaRPr/>
          </a:p>
          <a:p>
            <a:pPr indent="0" lvl="0" marL="0" marR="0" rtl="0" algn="l">
              <a:lnSpc>
                <a:spcPct val="90000"/>
              </a:lnSpc>
              <a:spcBef>
                <a:spcPts val="600"/>
              </a:spcBef>
              <a:spcAft>
                <a:spcPts val="0"/>
              </a:spcAft>
              <a:buNone/>
            </a:pPr>
            <a:r>
              <a:rPr b="1" lang="en-US" sz="1800">
                <a:solidFill>
                  <a:schemeClr val="dk1"/>
                </a:solidFill>
                <a:latin typeface="Calibri"/>
                <a:ea typeface="Calibri"/>
                <a:cs typeface="Calibri"/>
                <a:sym typeface="Calibri"/>
              </a:rPr>
              <a:t>Abstract Method Definition Rules: </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1. Abstract methods may only be defined in abstract classes.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2. Abstract methods may not be declared private or final. </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3. Abstract methods must not provide a method body/implementation in the abstract class for which is it declared. </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4. Implementing an abstract method in a subclass follows the same rules for overriding a method. For example, the name and signature must be the same, and the visibility of the method in the subclass must be at least as accessible as the method in the parent class.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28"/>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US" sz="5400"/>
              <a:t>Implementing Interfaces</a:t>
            </a:r>
            <a:endParaRPr/>
          </a:p>
        </p:txBody>
      </p:sp>
      <p:sp>
        <p:nvSpPr>
          <p:cNvPr id="348" name="Google Shape;348;p28"/>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28"/>
          <p:cNvSpPr txBox="1"/>
          <p:nvPr>
            <p:ph idx="1" type="body"/>
          </p:nvPr>
        </p:nvSpPr>
        <p:spPr>
          <a:xfrm>
            <a:off x="572493" y="2071316"/>
            <a:ext cx="6713552" cy="41191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Although Java doesn’t allow multiple inheritance, it does allow classes to implement any number of interfaces. An interface is an abstract data type that defines a list of abstract public methods that any class implementing the interface must provide. </a:t>
            </a:r>
            <a:endParaRPr/>
          </a:p>
        </p:txBody>
      </p:sp>
      <p:pic>
        <p:nvPicPr>
          <p:cNvPr descr="A screenshot of a computer program&#10;&#10;Description automatically generated" id="350" name="Google Shape;350;p28"/>
          <p:cNvPicPr preferRelativeResize="0"/>
          <p:nvPr/>
        </p:nvPicPr>
        <p:blipFill rotWithShape="1">
          <a:blip r:embed="rId3">
            <a:alphaModFix/>
          </a:blip>
          <a:srcRect b="3" l="0" r="4518" t="0"/>
          <a:stretch/>
        </p:blipFill>
        <p:spPr>
          <a:xfrm>
            <a:off x="7678443" y="2093976"/>
            <a:ext cx="3941064" cy="4096512"/>
          </a:xfrm>
          <a:prstGeom prst="rect">
            <a:avLst/>
          </a:prstGeom>
          <a:noFill/>
          <a:ln>
            <a:noFill/>
          </a:ln>
        </p:spPr>
      </p:pic>
      <p:sp>
        <p:nvSpPr>
          <p:cNvPr id="351" name="Google Shape;351;p28"/>
          <p:cNvSpPr txBox="1"/>
          <p:nvPr/>
        </p:nvSpPr>
        <p:spPr>
          <a:xfrm>
            <a:off x="441497" y="4203192"/>
            <a:ext cx="713026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class may implement multiple interfaces, each separated by a comma, such as in the following 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class Elephant implements WalksOnFourLegs, HasTrunk, Herbivore {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Defining an Interface </a:t>
            </a:r>
            <a:endParaRPr/>
          </a:p>
        </p:txBody>
      </p:sp>
      <p:sp>
        <p:nvSpPr>
          <p:cNvPr id="357" name="Google Shape;35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1. Interfaces cannot be instantiated directly.</a:t>
            </a:r>
            <a:endParaRPr/>
          </a:p>
          <a:p>
            <a:pPr indent="0" lvl="0" marL="0" rtl="0" algn="l">
              <a:lnSpc>
                <a:spcPct val="90000"/>
              </a:lnSpc>
              <a:spcBef>
                <a:spcPts val="1000"/>
              </a:spcBef>
              <a:spcAft>
                <a:spcPts val="0"/>
              </a:spcAft>
              <a:buClr>
                <a:schemeClr val="dk1"/>
              </a:buClr>
              <a:buSzPts val="1800"/>
              <a:buNone/>
            </a:pPr>
            <a:r>
              <a:rPr lang="en-US" sz="1800"/>
              <a:t>2. An interface is not required to have any methods.</a:t>
            </a:r>
            <a:endParaRPr/>
          </a:p>
          <a:p>
            <a:pPr indent="0" lvl="0" marL="0" rtl="0" algn="l">
              <a:lnSpc>
                <a:spcPct val="90000"/>
              </a:lnSpc>
              <a:spcBef>
                <a:spcPts val="1000"/>
              </a:spcBef>
              <a:spcAft>
                <a:spcPts val="0"/>
              </a:spcAft>
              <a:buClr>
                <a:schemeClr val="dk1"/>
              </a:buClr>
              <a:buSzPts val="1800"/>
              <a:buNone/>
            </a:pPr>
            <a:r>
              <a:rPr lang="en-US" sz="1800"/>
              <a:t>3. An interface may not be marked as final.</a:t>
            </a:r>
            <a:endParaRPr/>
          </a:p>
          <a:p>
            <a:pPr indent="0" lvl="0" marL="0" rtl="0" algn="l">
              <a:lnSpc>
                <a:spcPct val="90000"/>
              </a:lnSpc>
              <a:spcBef>
                <a:spcPts val="1000"/>
              </a:spcBef>
              <a:spcAft>
                <a:spcPts val="0"/>
              </a:spcAft>
              <a:buClr>
                <a:schemeClr val="dk1"/>
              </a:buClr>
              <a:buSzPts val="1800"/>
              <a:buNone/>
            </a:pPr>
            <a:r>
              <a:rPr lang="en-US" sz="1800"/>
              <a:t>4. All top-level interfaces are assumed to have public or default access, and they must include the abstract modifier in their definition. Therefore, marking an interface as private, protected, or final will trigger a compiler error, since this is incompatible with these assumptions. </a:t>
            </a:r>
            <a:endParaRPr/>
          </a:p>
          <a:p>
            <a:pPr indent="0" lvl="0" marL="0" rtl="0" algn="l">
              <a:lnSpc>
                <a:spcPct val="90000"/>
              </a:lnSpc>
              <a:spcBef>
                <a:spcPts val="1000"/>
              </a:spcBef>
              <a:spcAft>
                <a:spcPts val="0"/>
              </a:spcAft>
              <a:buClr>
                <a:schemeClr val="dk1"/>
              </a:buClr>
              <a:buSzPts val="1800"/>
              <a:buNone/>
            </a:pPr>
            <a:r>
              <a:rPr lang="en-US" sz="1800"/>
              <a:t>5. All non-default methods in an interface are assumed to have the modifiers abstract and public in their definition. Therefore, marking a method as private, protected, or final will trigger compiler errors as these are incompatible with the abstract and public keywords.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466531" y="279918"/>
            <a:ext cx="11243400" cy="64017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374151"/>
              </a:buClr>
              <a:buSzPts val="2800"/>
              <a:buFont typeface="Arial"/>
              <a:buChar char="•"/>
            </a:pPr>
            <a:r>
              <a:rPr b="0" i="0" lang="en-US" sz="2800">
                <a:solidFill>
                  <a:srgbClr val="374151"/>
                </a:solidFill>
                <a:latin typeface="Arial"/>
                <a:ea typeface="Arial"/>
                <a:cs typeface="Arial"/>
                <a:sym typeface="Arial"/>
              </a:rPr>
              <a:t>Inheritance in Java allows classes to inherit properties and methods from other classes.</a:t>
            </a:r>
            <a:endParaRPr b="0" i="0" sz="2800">
              <a:solidFill>
                <a:srgbClr val="37415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b="0" i="0" sz="2800">
              <a:solidFill>
                <a:srgbClr val="374151"/>
              </a:solidFill>
              <a:latin typeface="Arial"/>
              <a:ea typeface="Arial"/>
              <a:cs typeface="Arial"/>
              <a:sym typeface="Arial"/>
            </a:endParaRPr>
          </a:p>
          <a:p>
            <a:pPr indent="-177800" lvl="0" marL="0" marR="0" rtl="0" algn="l">
              <a:spcBef>
                <a:spcPts val="0"/>
              </a:spcBef>
              <a:spcAft>
                <a:spcPts val="0"/>
              </a:spcAft>
              <a:buClr>
                <a:srgbClr val="374151"/>
              </a:buClr>
              <a:buSzPts val="2800"/>
              <a:buFont typeface="Arial"/>
              <a:buChar char="•"/>
            </a:pPr>
            <a:r>
              <a:rPr b="0" i="0" lang="en-US" sz="2800">
                <a:solidFill>
                  <a:srgbClr val="374151"/>
                </a:solidFill>
                <a:latin typeface="Arial"/>
                <a:ea typeface="Arial"/>
                <a:cs typeface="Arial"/>
                <a:sym typeface="Arial"/>
              </a:rPr>
              <a:t>Inheritance creates a parent-child relationship between classes.</a:t>
            </a:r>
            <a:endParaRPr/>
          </a:p>
          <a:p>
            <a:pPr indent="0" lvl="0" marL="0" marR="0" rtl="0" algn="l">
              <a:spcBef>
                <a:spcPts val="0"/>
              </a:spcBef>
              <a:spcAft>
                <a:spcPts val="0"/>
              </a:spcAft>
              <a:buNone/>
            </a:pPr>
            <a:r>
              <a:t/>
            </a:r>
            <a:endParaRPr b="0" i="0" sz="2800">
              <a:solidFill>
                <a:srgbClr val="374151"/>
              </a:solidFill>
              <a:latin typeface="Arial"/>
              <a:ea typeface="Arial"/>
              <a:cs typeface="Arial"/>
              <a:sym typeface="Arial"/>
            </a:endParaRPr>
          </a:p>
          <a:p>
            <a:pPr indent="-177800" lvl="0" marL="0" marR="0" rtl="0" algn="l">
              <a:spcBef>
                <a:spcPts val="0"/>
              </a:spcBef>
              <a:spcAft>
                <a:spcPts val="0"/>
              </a:spcAft>
              <a:buClr>
                <a:srgbClr val="374151"/>
              </a:buClr>
              <a:buSzPts val="2800"/>
              <a:buFont typeface="Arial"/>
              <a:buChar char="•"/>
            </a:pPr>
            <a:r>
              <a:rPr b="0" i="0" lang="en-US" sz="2800">
                <a:solidFill>
                  <a:srgbClr val="374151"/>
                </a:solidFill>
                <a:latin typeface="Arial"/>
                <a:ea typeface="Arial"/>
                <a:cs typeface="Arial"/>
                <a:sym typeface="Arial"/>
              </a:rPr>
              <a:t>Child classes inherit public and protected members from their parent classes.</a:t>
            </a:r>
            <a:endParaRPr b="0" i="0" sz="2800">
              <a:solidFill>
                <a:srgbClr val="374151"/>
              </a:solidFill>
              <a:latin typeface="Arial"/>
              <a:ea typeface="Arial"/>
              <a:cs typeface="Arial"/>
              <a:sym typeface="Arial"/>
            </a:endParaRPr>
          </a:p>
          <a:p>
            <a:pPr indent="0" lvl="0" marL="0" marR="0" rtl="0" algn="l">
              <a:spcBef>
                <a:spcPts val="0"/>
              </a:spcBef>
              <a:spcAft>
                <a:spcPts val="0"/>
              </a:spcAft>
              <a:buNone/>
            </a:pPr>
            <a:r>
              <a:t/>
            </a:r>
            <a:endParaRPr sz="2800">
              <a:solidFill>
                <a:srgbClr val="374151"/>
              </a:solidFill>
              <a:latin typeface="Arial"/>
              <a:ea typeface="Arial"/>
              <a:cs typeface="Arial"/>
              <a:sym typeface="Arial"/>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Java supports single inheritance, by which a class may inherit from only one direct parent class. Java also supports multiple levels of inheritance, by which one class may extend another class, which in turn extends another class.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You can extend a class any number of times .</a:t>
            </a:r>
            <a:endParaRPr b="0" i="0" sz="2800">
              <a:solidFill>
                <a:srgbClr val="37415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144780" y="1136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Defining an Interface </a:t>
            </a:r>
            <a:endParaRPr/>
          </a:p>
        </p:txBody>
      </p:sp>
      <p:sp>
        <p:nvSpPr>
          <p:cNvPr id="363" name="Google Shape;363;p30"/>
          <p:cNvSpPr txBox="1"/>
          <p:nvPr>
            <p:ph idx="1" type="body"/>
          </p:nvPr>
        </p:nvSpPr>
        <p:spPr>
          <a:xfrm>
            <a:off x="281940" y="1831291"/>
            <a:ext cx="5897880" cy="2800767"/>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JetBrains Mono"/>
              <a:buNone/>
            </a:pPr>
            <a:r>
              <a:rPr b="0" i="0" lang="en-US" sz="1100" u="none" cap="none" strike="noStrike">
                <a:solidFill>
                  <a:srgbClr val="000000"/>
                </a:solidFill>
                <a:latin typeface="JetBrains Mono"/>
                <a:ea typeface="JetBrains Mono"/>
                <a:cs typeface="JetBrains Mono"/>
                <a:sym typeface="JetBrains Mono"/>
              </a:rPr>
              <a:t>the compiler inserting a </a:t>
            </a:r>
            <a:r>
              <a:rPr b="1" i="0" lang="en-US" sz="1100" u="none" cap="none" strike="noStrike">
                <a:solidFill>
                  <a:srgbClr val="000080"/>
                </a:solidFill>
                <a:latin typeface="JetBrains Mono"/>
                <a:ea typeface="JetBrains Mono"/>
                <a:cs typeface="JetBrains Mono"/>
                <a:sym typeface="JetBrains Mono"/>
              </a:rPr>
              <a:t>default </a:t>
            </a:r>
            <a:r>
              <a:rPr b="0" i="0" lang="en-US" sz="1100" u="none" cap="none" strike="noStrike">
                <a:solidFill>
                  <a:srgbClr val="000000"/>
                </a:solidFill>
                <a:latin typeface="JetBrains Mono"/>
                <a:ea typeface="JetBrains Mono"/>
                <a:cs typeface="JetBrains Mono"/>
                <a:sym typeface="JetBrains Mono"/>
              </a:rPr>
              <a:t>no-argument constructor or </a:t>
            </a:r>
            <a:r>
              <a:rPr b="1" i="0" lang="en-US" sz="1100" u="none" cap="none" strike="noStrike">
                <a:solidFill>
                  <a:srgbClr val="000080"/>
                </a:solidFill>
                <a:latin typeface="JetBrains Mono"/>
                <a:ea typeface="JetBrains Mono"/>
                <a:cs typeface="JetBrains Mono"/>
                <a:sym typeface="JetBrains Mono"/>
              </a:rPr>
              <a:t>super</a:t>
            </a:r>
            <a:r>
              <a:rPr b="0" i="0" lang="en-US" sz="1100" u="none" cap="none" strike="noStrike">
                <a:solidFill>
                  <a:srgbClr val="000000"/>
                </a:solidFill>
                <a:latin typeface="JetBrains Mono"/>
                <a:ea typeface="JetBrains Mono"/>
                <a:cs typeface="JetBrains Mono"/>
                <a:sym typeface="JetBrains Mono"/>
              </a:rPr>
              <a:t>() statement into your constructor. You may provide these modifi ers yourself, although the compiler will insert them automatically </a:t>
            </a:r>
            <a:r>
              <a:rPr b="1" i="0" lang="en-US" sz="1100" u="none" cap="none" strike="noStrike">
                <a:solidFill>
                  <a:srgbClr val="000080"/>
                </a:solidFill>
                <a:latin typeface="JetBrains Mono"/>
                <a:ea typeface="JetBrains Mono"/>
                <a:cs typeface="JetBrains Mono"/>
                <a:sym typeface="JetBrains Mono"/>
              </a:rPr>
              <a:t>if </a:t>
            </a:r>
            <a:r>
              <a:rPr b="0" i="0" lang="en-US" sz="1100" u="none" cap="none" strike="noStrike">
                <a:solidFill>
                  <a:srgbClr val="000000"/>
                </a:solidFill>
                <a:latin typeface="JetBrains Mono"/>
                <a:ea typeface="JetBrains Mono"/>
                <a:cs typeface="JetBrains Mono"/>
                <a:sym typeface="JetBrains Mono"/>
              </a:rPr>
              <a:t>you </a:t>
            </a:r>
            <a:r>
              <a:rPr b="1" i="0" lang="en-US" sz="1100" u="none" cap="none" strike="noStrike">
                <a:solidFill>
                  <a:srgbClr val="000080"/>
                </a:solidFill>
                <a:latin typeface="JetBrains Mono"/>
                <a:ea typeface="JetBrains Mono"/>
                <a:cs typeface="JetBrains Mono"/>
                <a:sym typeface="JetBrains Mono"/>
              </a:rPr>
              <a:t>do </a:t>
            </a:r>
            <a:r>
              <a:rPr b="0" i="0" lang="en-US" sz="1100" u="none" cap="none" strike="noStrike">
                <a:solidFill>
                  <a:srgbClr val="000000"/>
                </a:solidFill>
                <a:latin typeface="JetBrains Mono"/>
                <a:ea typeface="JetBrains Mono"/>
                <a:cs typeface="JetBrains Mono"/>
                <a:sym typeface="JetBrains Mono"/>
              </a:rPr>
              <a:t>not. For example, the</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following two </a:t>
            </a:r>
            <a:r>
              <a:rPr b="1" i="0" lang="en-US" sz="1100" u="none" cap="none" strike="noStrike">
                <a:solidFill>
                  <a:srgbClr val="000080"/>
                </a:solidFill>
                <a:latin typeface="JetBrains Mono"/>
                <a:ea typeface="JetBrains Mono"/>
                <a:cs typeface="JetBrains Mono"/>
                <a:sym typeface="JetBrains Mono"/>
              </a:rPr>
              <a:t>interface </a:t>
            </a:r>
            <a:r>
              <a:rPr b="0" i="0" lang="en-US" sz="1100" u="none" cap="none" strike="noStrike">
                <a:solidFill>
                  <a:srgbClr val="000000"/>
                </a:solidFill>
                <a:latin typeface="JetBrains Mono"/>
                <a:ea typeface="JetBrains Mono"/>
                <a:cs typeface="JetBrains Mono"/>
                <a:sym typeface="JetBrains Mono"/>
              </a:rPr>
              <a:t>defi nitions are equivalent, as the compiler will convert them both to</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the second example:</a:t>
            </a:r>
            <a:br>
              <a:rPr b="0" i="0" lang="en-US" sz="1100" u="none" cap="none" strike="noStrike">
                <a:solidFill>
                  <a:srgbClr val="000000"/>
                </a:solidFill>
                <a:latin typeface="JetBrains Mono"/>
                <a:ea typeface="JetBrains Mono"/>
                <a:cs typeface="JetBrains Mono"/>
                <a:sym typeface="JetBrains Mono"/>
              </a:rPr>
            </a:br>
            <a:br>
              <a:rPr b="0" i="0" lang="en-US" sz="1100" u="none" cap="none" strike="noStrike">
                <a:solidFill>
                  <a:srgbClr val="000000"/>
                </a:solidFill>
                <a:latin typeface="JetBrains Mono"/>
                <a:ea typeface="JetBrains Mono"/>
                <a:cs typeface="JetBrains Mono"/>
                <a:sym typeface="JetBrains Mono"/>
              </a:rPr>
            </a:br>
            <a:r>
              <a:rPr b="1" i="0" lang="en-US" sz="1100" u="none" cap="none" strike="noStrike">
                <a:solidFill>
                  <a:srgbClr val="000080"/>
                </a:solidFill>
                <a:latin typeface="JetBrains Mono"/>
                <a:ea typeface="JetBrains Mono"/>
                <a:cs typeface="JetBrains Mono"/>
                <a:sym typeface="JetBrains Mono"/>
              </a:rPr>
              <a:t>public interface </a:t>
            </a:r>
            <a:r>
              <a:rPr b="0" i="0" lang="en-US" sz="1100" u="none" cap="none" strike="noStrike">
                <a:solidFill>
                  <a:srgbClr val="000000"/>
                </a:solidFill>
                <a:latin typeface="JetBrains Mono"/>
                <a:ea typeface="JetBrains Mono"/>
                <a:cs typeface="JetBrains Mono"/>
                <a:sym typeface="JetBrains Mono"/>
              </a:rPr>
              <a:t>CanFly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void </a:t>
            </a:r>
            <a:r>
              <a:rPr b="0" i="0" lang="en-US" sz="1100" u="none" cap="none" strike="noStrike">
                <a:solidFill>
                  <a:srgbClr val="000000"/>
                </a:solidFill>
                <a:latin typeface="JetBrains Mono"/>
                <a:ea typeface="JetBrains Mono"/>
                <a:cs typeface="JetBrains Mono"/>
                <a:sym typeface="JetBrains Mono"/>
              </a:rPr>
              <a:t>fly(</a:t>
            </a:r>
            <a:r>
              <a:rPr b="1" i="0" lang="en-US" sz="1100" u="none" cap="none" strike="noStrike">
                <a:solidFill>
                  <a:srgbClr val="000080"/>
                </a:solidFill>
                <a:latin typeface="JetBrains Mono"/>
                <a:ea typeface="JetBrains Mono"/>
                <a:cs typeface="JetBrains Mono"/>
                <a:sym typeface="JetBrains Mono"/>
              </a:rPr>
              <a:t>int </a:t>
            </a:r>
            <a:r>
              <a:rPr b="0" i="0" lang="en-US" sz="1100" u="none" cap="none" strike="noStrike">
                <a:solidFill>
                  <a:srgbClr val="000000"/>
                </a:solidFill>
                <a:latin typeface="JetBrains Mono"/>
                <a:ea typeface="JetBrains Mono"/>
                <a:cs typeface="JetBrains Mono"/>
                <a:sym typeface="JetBrains Mono"/>
              </a:rPr>
              <a:t>speed);</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abstract void </a:t>
            </a:r>
            <a:r>
              <a:rPr b="0" i="0" lang="en-US" sz="1100" u="none" cap="none" strike="noStrike">
                <a:solidFill>
                  <a:srgbClr val="000000"/>
                </a:solidFill>
                <a:latin typeface="JetBrains Mono"/>
                <a:ea typeface="JetBrains Mono"/>
                <a:cs typeface="JetBrains Mono"/>
                <a:sym typeface="JetBrains Mono"/>
              </a:rPr>
              <a:t>takeoff();</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abstract double </a:t>
            </a:r>
            <a:r>
              <a:rPr b="0" i="0" lang="en-US" sz="1100" u="none" cap="none" strike="noStrike">
                <a:solidFill>
                  <a:srgbClr val="000000"/>
                </a:solidFill>
                <a:latin typeface="JetBrains Mono"/>
                <a:ea typeface="JetBrains Mono"/>
                <a:cs typeface="JetBrains Mono"/>
                <a:sym typeface="JetBrains Mono"/>
              </a:rPr>
              <a:t>dive();</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a:t>
            </a:r>
            <a:br>
              <a:rPr b="0" i="0" lang="en-US" sz="1100" u="none" cap="none" strike="noStrike">
                <a:solidFill>
                  <a:srgbClr val="000000"/>
                </a:solidFill>
                <a:latin typeface="JetBrains Mono"/>
                <a:ea typeface="JetBrains Mono"/>
                <a:cs typeface="JetBrains Mono"/>
                <a:sym typeface="JetBrains Mono"/>
              </a:rPr>
            </a:br>
            <a:r>
              <a:rPr b="1" i="0" lang="en-US" sz="1100" u="none" cap="none" strike="noStrike">
                <a:solidFill>
                  <a:srgbClr val="000080"/>
                </a:solidFill>
                <a:latin typeface="JetBrains Mono"/>
                <a:ea typeface="JetBrains Mono"/>
                <a:cs typeface="JetBrains Mono"/>
                <a:sym typeface="JetBrains Mono"/>
              </a:rPr>
              <a:t>public abstract interface </a:t>
            </a:r>
            <a:r>
              <a:rPr b="0" i="0" lang="en-US" sz="1100" u="none" cap="none" strike="noStrike">
                <a:solidFill>
                  <a:srgbClr val="000000"/>
                </a:solidFill>
                <a:latin typeface="JetBrains Mono"/>
                <a:ea typeface="JetBrains Mono"/>
                <a:cs typeface="JetBrains Mono"/>
                <a:sym typeface="JetBrains Mono"/>
              </a:rPr>
              <a:t>CanFly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abstract void </a:t>
            </a:r>
            <a:r>
              <a:rPr b="0" i="0" lang="en-US" sz="1100" u="none" cap="none" strike="noStrike">
                <a:solidFill>
                  <a:srgbClr val="000000"/>
                </a:solidFill>
                <a:latin typeface="JetBrains Mono"/>
                <a:ea typeface="JetBrains Mono"/>
                <a:cs typeface="JetBrains Mono"/>
                <a:sym typeface="JetBrains Mono"/>
              </a:rPr>
              <a:t>fly(</a:t>
            </a:r>
            <a:r>
              <a:rPr b="1" i="0" lang="en-US" sz="1100" u="none" cap="none" strike="noStrike">
                <a:solidFill>
                  <a:srgbClr val="000080"/>
                </a:solidFill>
                <a:latin typeface="JetBrains Mono"/>
                <a:ea typeface="JetBrains Mono"/>
                <a:cs typeface="JetBrains Mono"/>
                <a:sym typeface="JetBrains Mono"/>
              </a:rPr>
              <a:t>int </a:t>
            </a:r>
            <a:r>
              <a:rPr b="0" i="0" lang="en-US" sz="1100" u="none" cap="none" strike="noStrike">
                <a:solidFill>
                  <a:srgbClr val="000000"/>
                </a:solidFill>
                <a:latin typeface="JetBrains Mono"/>
                <a:ea typeface="JetBrains Mono"/>
                <a:cs typeface="JetBrains Mono"/>
                <a:sym typeface="JetBrains Mono"/>
              </a:rPr>
              <a:t>speed);</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abstract void </a:t>
            </a:r>
            <a:r>
              <a:rPr b="0" i="0" lang="en-US" sz="1100" u="none" cap="none" strike="noStrike">
                <a:solidFill>
                  <a:srgbClr val="000000"/>
                </a:solidFill>
                <a:latin typeface="JetBrains Mono"/>
                <a:ea typeface="JetBrains Mono"/>
                <a:cs typeface="JetBrains Mono"/>
                <a:sym typeface="JetBrains Mono"/>
              </a:rPr>
              <a:t>takeoff();</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abstract double </a:t>
            </a:r>
            <a:r>
              <a:rPr b="0" i="0" lang="en-US" sz="1100" u="none" cap="none" strike="noStrike">
                <a:solidFill>
                  <a:srgbClr val="000000"/>
                </a:solidFill>
                <a:latin typeface="JetBrains Mono"/>
                <a:ea typeface="JetBrains Mono"/>
                <a:cs typeface="JetBrains Mono"/>
                <a:sym typeface="JetBrains Mono"/>
              </a:rPr>
              <a:t>dive();</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a:t>
            </a:r>
            <a:endParaRPr b="0" i="0" u="none" cap="none" strike="noStrike">
              <a:solidFill>
                <a:schemeClr val="dk1"/>
              </a:solidFill>
              <a:latin typeface="Arial"/>
              <a:ea typeface="Arial"/>
              <a:cs typeface="Arial"/>
              <a:sym typeface="Arial"/>
            </a:endParaRPr>
          </a:p>
        </p:txBody>
      </p:sp>
      <p:sp>
        <p:nvSpPr>
          <p:cNvPr id="364" name="Google Shape;364;p30"/>
          <p:cNvSpPr/>
          <p:nvPr/>
        </p:nvSpPr>
        <p:spPr>
          <a:xfrm>
            <a:off x="6096000" y="3231674"/>
            <a:ext cx="6637020" cy="216982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900"/>
              <a:buFont typeface="JetBrains Mono"/>
              <a:buNone/>
            </a:pPr>
            <a:r>
              <a:rPr b="1" i="0" lang="en-US" sz="900" u="none" cap="none" strike="noStrike">
                <a:solidFill>
                  <a:srgbClr val="000080"/>
                </a:solidFill>
                <a:latin typeface="JetBrains Mono"/>
                <a:ea typeface="JetBrains Mono"/>
                <a:cs typeface="JetBrains Mono"/>
                <a:sym typeface="JetBrains Mono"/>
              </a:rPr>
              <a:t>private final interface </a:t>
            </a:r>
            <a:r>
              <a:rPr b="0" i="0" lang="en-US" sz="900" u="none" cap="none" strike="noStrike">
                <a:solidFill>
                  <a:srgbClr val="000000"/>
                </a:solidFill>
                <a:latin typeface="JetBrains Mono"/>
                <a:ea typeface="JetBrains Mono"/>
                <a:cs typeface="JetBrains Mono"/>
                <a:sym typeface="JetBrains Mono"/>
              </a:rPr>
              <a:t>CanCrawl { </a:t>
            </a:r>
            <a:r>
              <a:rPr b="0" i="1" lang="en-US" sz="900" u="none" cap="none" strike="noStrike">
                <a:solidFill>
                  <a:srgbClr val="808080"/>
                </a:solidFill>
                <a:latin typeface="JetBrains Mono"/>
                <a:ea typeface="JetBrains Mono"/>
                <a:cs typeface="JetBrains Mono"/>
                <a:sym typeface="JetBrains Mono"/>
              </a:rPr>
              <a:t>// DOES NOT COMPILE</a:t>
            </a:r>
            <a:br>
              <a:rPr b="0" i="1" lang="en-US" sz="900" u="none" cap="none" strike="noStrike">
                <a:solidFill>
                  <a:srgbClr val="808080"/>
                </a:solidFill>
                <a:latin typeface="JetBrains Mono"/>
                <a:ea typeface="JetBrains Mono"/>
                <a:cs typeface="JetBrains Mono"/>
                <a:sym typeface="JetBrains Mono"/>
              </a:rPr>
            </a:br>
            <a:r>
              <a:rPr b="0" i="1" lang="en-US" sz="900" u="none" cap="none" strike="noStrike">
                <a:solidFill>
                  <a:srgbClr val="808080"/>
                </a:solidFill>
                <a:latin typeface="JetBrains Mono"/>
                <a:ea typeface="JetBrains Mono"/>
                <a:cs typeface="JetBrains Mono"/>
                <a:sym typeface="JetBrains Mono"/>
              </a:rPr>
              <a:t>    </a:t>
            </a:r>
            <a:r>
              <a:rPr b="1" i="0" lang="en-US" sz="900" u="none" cap="none" strike="noStrike">
                <a:solidFill>
                  <a:srgbClr val="000080"/>
                </a:solidFill>
                <a:latin typeface="JetBrains Mono"/>
                <a:ea typeface="JetBrains Mono"/>
                <a:cs typeface="JetBrains Mono"/>
                <a:sym typeface="JetBrains Mono"/>
              </a:rPr>
              <a:t>private void </a:t>
            </a:r>
            <a:r>
              <a:rPr b="0" i="0" lang="en-US" sz="900" u="none" cap="none" strike="noStrike">
                <a:solidFill>
                  <a:srgbClr val="000000"/>
                </a:solidFill>
                <a:latin typeface="JetBrains Mono"/>
                <a:ea typeface="JetBrains Mono"/>
                <a:cs typeface="JetBrains Mono"/>
                <a:sym typeface="JetBrains Mono"/>
              </a:rPr>
              <a:t>dig(</a:t>
            </a:r>
            <a:r>
              <a:rPr b="1" i="0" lang="en-US" sz="900" u="none" cap="none" strike="noStrike">
                <a:solidFill>
                  <a:srgbClr val="000080"/>
                </a:solidFill>
                <a:latin typeface="JetBrains Mono"/>
                <a:ea typeface="JetBrains Mono"/>
                <a:cs typeface="JetBrains Mono"/>
                <a:sym typeface="JetBrains Mono"/>
              </a:rPr>
              <a:t>int </a:t>
            </a:r>
            <a:r>
              <a:rPr b="0" i="0" lang="en-US" sz="900" u="none" cap="none" strike="noStrike">
                <a:solidFill>
                  <a:srgbClr val="000000"/>
                </a:solidFill>
                <a:latin typeface="JetBrains Mono"/>
                <a:ea typeface="JetBrains Mono"/>
                <a:cs typeface="JetBrains Mono"/>
                <a:sym typeface="JetBrains Mono"/>
              </a:rPr>
              <a:t>depth); </a:t>
            </a:r>
            <a:r>
              <a:rPr b="0" i="1" lang="en-US" sz="900" u="none" cap="none" strike="noStrike">
                <a:solidFill>
                  <a:srgbClr val="808080"/>
                </a:solidFill>
                <a:latin typeface="JetBrains Mono"/>
                <a:ea typeface="JetBrains Mono"/>
                <a:cs typeface="JetBrains Mono"/>
                <a:sym typeface="JetBrains Mono"/>
              </a:rPr>
              <a:t>// DOES NOT COMPILE</a:t>
            </a:r>
            <a:br>
              <a:rPr b="0" i="1" lang="en-US" sz="900" u="none" cap="none" strike="noStrike">
                <a:solidFill>
                  <a:srgbClr val="808080"/>
                </a:solidFill>
                <a:latin typeface="JetBrains Mono"/>
                <a:ea typeface="JetBrains Mono"/>
                <a:cs typeface="JetBrains Mono"/>
                <a:sym typeface="JetBrains Mono"/>
              </a:rPr>
            </a:br>
            <a:r>
              <a:rPr b="0" i="1" lang="en-US" sz="900" u="none" cap="none" strike="noStrike">
                <a:solidFill>
                  <a:srgbClr val="808080"/>
                </a:solidFill>
                <a:latin typeface="JetBrains Mono"/>
                <a:ea typeface="JetBrains Mono"/>
                <a:cs typeface="JetBrains Mono"/>
                <a:sym typeface="JetBrains Mono"/>
              </a:rPr>
              <a:t>    </a:t>
            </a:r>
            <a:r>
              <a:rPr b="1" i="0" lang="en-US" sz="900" u="none" cap="none" strike="noStrike">
                <a:solidFill>
                  <a:srgbClr val="000080"/>
                </a:solidFill>
                <a:latin typeface="JetBrains Mono"/>
                <a:ea typeface="JetBrains Mono"/>
                <a:cs typeface="JetBrains Mono"/>
                <a:sym typeface="JetBrains Mono"/>
              </a:rPr>
              <a:t>protected abstract double </a:t>
            </a:r>
            <a:r>
              <a:rPr b="0" i="0" lang="en-US" sz="900" u="none" cap="none" strike="noStrike">
                <a:solidFill>
                  <a:srgbClr val="000000"/>
                </a:solidFill>
                <a:latin typeface="JetBrains Mono"/>
                <a:ea typeface="JetBrains Mono"/>
                <a:cs typeface="JetBrains Mono"/>
                <a:sym typeface="JetBrains Mono"/>
              </a:rPr>
              <a:t>depth(); </a:t>
            </a:r>
            <a:r>
              <a:rPr b="0" i="1" lang="en-US" sz="900" u="none" cap="none" strike="noStrike">
                <a:solidFill>
                  <a:srgbClr val="808080"/>
                </a:solidFill>
                <a:latin typeface="JetBrains Mono"/>
                <a:ea typeface="JetBrains Mono"/>
                <a:cs typeface="JetBrains Mono"/>
                <a:sym typeface="JetBrains Mono"/>
              </a:rPr>
              <a:t>// DOES NOT COMPILE</a:t>
            </a:r>
            <a:br>
              <a:rPr b="0" i="1" lang="en-US" sz="900" u="none" cap="none" strike="noStrike">
                <a:solidFill>
                  <a:srgbClr val="808080"/>
                </a:solidFill>
                <a:latin typeface="JetBrains Mono"/>
                <a:ea typeface="JetBrains Mono"/>
                <a:cs typeface="JetBrains Mono"/>
                <a:sym typeface="JetBrains Mono"/>
              </a:rPr>
            </a:br>
            <a:r>
              <a:rPr b="0" i="1" lang="en-US" sz="900" u="none" cap="none" strike="noStrike">
                <a:solidFill>
                  <a:srgbClr val="808080"/>
                </a:solidFill>
                <a:latin typeface="JetBrains Mono"/>
                <a:ea typeface="JetBrains Mono"/>
                <a:cs typeface="JetBrains Mono"/>
                <a:sym typeface="JetBrains Mono"/>
              </a:rPr>
              <a:t>    </a:t>
            </a:r>
            <a:r>
              <a:rPr b="1" i="0" lang="en-US" sz="900" u="none" cap="none" strike="noStrike">
                <a:solidFill>
                  <a:srgbClr val="000080"/>
                </a:solidFill>
                <a:latin typeface="JetBrains Mono"/>
                <a:ea typeface="JetBrains Mono"/>
                <a:cs typeface="JetBrains Mono"/>
                <a:sym typeface="JetBrains Mono"/>
              </a:rPr>
              <a:t>public final void </a:t>
            </a:r>
            <a:r>
              <a:rPr b="0" i="0" lang="en-US" sz="900" u="none" cap="none" strike="noStrike">
                <a:solidFill>
                  <a:srgbClr val="000000"/>
                </a:solidFill>
                <a:latin typeface="JetBrains Mono"/>
                <a:ea typeface="JetBrains Mono"/>
                <a:cs typeface="JetBrains Mono"/>
                <a:sym typeface="JetBrains Mono"/>
              </a:rPr>
              <a:t>surface(); </a:t>
            </a:r>
            <a:r>
              <a:rPr b="0" i="1" lang="en-US" sz="900" u="none" cap="none" strike="noStrike">
                <a:solidFill>
                  <a:srgbClr val="808080"/>
                </a:solidFill>
                <a:latin typeface="JetBrains Mono"/>
                <a:ea typeface="JetBrains Mono"/>
                <a:cs typeface="JetBrains Mono"/>
                <a:sym typeface="JetBrains Mono"/>
              </a:rPr>
              <a:t>// DOES NOT COMPILE</a:t>
            </a:r>
            <a:br>
              <a:rPr b="0" i="1" lang="en-US" sz="900" u="none" cap="none" strike="noStrike">
                <a:solidFill>
                  <a:srgbClr val="80808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Every single line of </a:t>
            </a:r>
            <a:r>
              <a:rPr b="1" i="0" lang="en-US" sz="900" u="none" cap="none" strike="noStrike">
                <a:solidFill>
                  <a:srgbClr val="000080"/>
                </a:solidFill>
                <a:latin typeface="JetBrains Mono"/>
                <a:ea typeface="JetBrains Mono"/>
                <a:cs typeface="JetBrains Mono"/>
                <a:sym typeface="JetBrains Mono"/>
              </a:rPr>
              <a:t>this </a:t>
            </a:r>
            <a:r>
              <a:rPr b="0" i="0" lang="en-US" sz="900" u="none" cap="none" strike="noStrike">
                <a:solidFill>
                  <a:srgbClr val="000000"/>
                </a:solidFill>
                <a:latin typeface="JetBrains Mono"/>
                <a:ea typeface="JetBrains Mono"/>
                <a:cs typeface="JetBrains Mono"/>
                <a:sym typeface="JetBrains Mono"/>
              </a:rPr>
              <a:t>example doesn’t compile. The fi rst line doesn’t compile </a:t>
            </a:r>
            <a:r>
              <a:rPr b="1" i="0" lang="en-US" sz="900" u="none" cap="none" strike="noStrike">
                <a:solidFill>
                  <a:srgbClr val="000080"/>
                </a:solidFill>
                <a:latin typeface="JetBrains Mono"/>
                <a:ea typeface="JetBrains Mono"/>
                <a:cs typeface="JetBrains Mono"/>
                <a:sym typeface="JetBrains Mono"/>
              </a:rPr>
              <a:t>for </a:t>
            </a:r>
            <a:r>
              <a:rPr b="0" i="0" lang="en-US" sz="900" u="none" cap="none" strike="noStrike">
                <a:solidFill>
                  <a:srgbClr val="000000"/>
                </a:solidFill>
                <a:latin typeface="JetBrains Mono"/>
                <a:ea typeface="JetBrains Mono"/>
                <a:cs typeface="JetBrains Mono"/>
                <a:sym typeface="JetBrains Mono"/>
              </a:rPr>
              <a:t>two</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reasons. First, it is marked as </a:t>
            </a:r>
            <a:r>
              <a:rPr b="1" i="0" lang="en-US" sz="900" u="none" cap="none" strike="noStrike">
                <a:solidFill>
                  <a:srgbClr val="000080"/>
                </a:solidFill>
                <a:latin typeface="JetBrains Mono"/>
                <a:ea typeface="JetBrains Mono"/>
                <a:cs typeface="JetBrains Mono"/>
                <a:sym typeface="JetBrains Mono"/>
              </a:rPr>
              <a:t>final</a:t>
            </a:r>
            <a:r>
              <a:rPr b="0" i="0" lang="en-US" sz="900" u="none" cap="none" strike="noStrike">
                <a:solidFill>
                  <a:srgbClr val="000000"/>
                </a:solidFill>
                <a:latin typeface="JetBrains Mono"/>
                <a:ea typeface="JetBrains Mono"/>
                <a:cs typeface="JetBrains Mono"/>
                <a:sym typeface="JetBrains Mono"/>
              </a:rPr>
              <a:t>, which cannot be applied to an </a:t>
            </a:r>
            <a:r>
              <a:rPr b="1" i="0" lang="en-US" sz="900" u="none" cap="none" strike="noStrike">
                <a:solidFill>
                  <a:srgbClr val="000080"/>
                </a:solidFill>
                <a:latin typeface="JetBrains Mono"/>
                <a:ea typeface="JetBrains Mono"/>
                <a:cs typeface="JetBrains Mono"/>
                <a:sym typeface="JetBrains Mono"/>
              </a:rPr>
              <a:t>interface </a:t>
            </a:r>
            <a:r>
              <a:rPr b="0" i="0" lang="en-US" sz="900" u="none" cap="none" strike="noStrike">
                <a:solidFill>
                  <a:srgbClr val="000000"/>
                </a:solidFill>
                <a:latin typeface="JetBrains Mono"/>
                <a:ea typeface="JetBrains Mono"/>
                <a:cs typeface="JetBrains Mono"/>
                <a:sym typeface="JetBrains Mono"/>
              </a:rPr>
              <a:t>since it conflicts with the assumed </a:t>
            </a:r>
            <a:r>
              <a:rPr b="1" i="0" lang="en-US" sz="900" u="none" cap="none" strike="noStrike">
                <a:solidFill>
                  <a:srgbClr val="000080"/>
                </a:solidFill>
                <a:latin typeface="JetBrains Mono"/>
                <a:ea typeface="JetBrains Mono"/>
                <a:cs typeface="JetBrains Mono"/>
                <a:sym typeface="JetBrains Mono"/>
              </a:rPr>
              <a:t>abstract </a:t>
            </a:r>
            <a:r>
              <a:rPr b="0" i="0" lang="en-US" sz="900" u="none" cap="none" strike="noStrike">
                <a:solidFill>
                  <a:srgbClr val="000000"/>
                </a:solidFill>
                <a:latin typeface="JetBrains Mono"/>
                <a:ea typeface="JetBrains Mono"/>
                <a:cs typeface="JetBrains Mono"/>
                <a:sym typeface="JetBrains Mono"/>
              </a:rPr>
              <a:t>keyword. Next, it is marked as </a:t>
            </a:r>
            <a:r>
              <a:rPr b="1" i="0" lang="en-US" sz="900" u="none" cap="none" strike="noStrike">
                <a:solidFill>
                  <a:srgbClr val="000080"/>
                </a:solidFill>
                <a:latin typeface="JetBrains Mono"/>
                <a:ea typeface="JetBrains Mono"/>
                <a:cs typeface="JetBrains Mono"/>
                <a:sym typeface="JetBrains Mono"/>
              </a:rPr>
              <a:t>private</a:t>
            </a:r>
            <a:r>
              <a:rPr b="0" i="0" lang="en-US" sz="900" u="none" cap="none" strike="noStrike">
                <a:solidFill>
                  <a:srgbClr val="000000"/>
                </a:solidFill>
                <a:latin typeface="JetBrains Mono"/>
                <a:ea typeface="JetBrains Mono"/>
                <a:cs typeface="JetBrains Mono"/>
                <a:sym typeface="JetBrains Mono"/>
              </a:rPr>
              <a:t>, which conflicts</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with the </a:t>
            </a:r>
            <a:r>
              <a:rPr b="1" i="0" lang="en-US" sz="900" u="none" cap="none" strike="noStrike">
                <a:solidFill>
                  <a:srgbClr val="000080"/>
                </a:solidFill>
                <a:latin typeface="JetBrains Mono"/>
                <a:ea typeface="JetBrains Mono"/>
                <a:cs typeface="JetBrains Mono"/>
                <a:sym typeface="JetBrains Mono"/>
              </a:rPr>
              <a:t>public </a:t>
            </a:r>
            <a:r>
              <a:rPr b="0" i="0" lang="en-US" sz="900" u="none" cap="none" strike="noStrike">
                <a:solidFill>
                  <a:srgbClr val="000000"/>
                </a:solidFill>
                <a:latin typeface="JetBrains Mono"/>
                <a:ea typeface="JetBrains Mono"/>
                <a:cs typeface="JetBrains Mono"/>
                <a:sym typeface="JetBrains Mono"/>
              </a:rPr>
              <a:t>or </a:t>
            </a:r>
            <a:r>
              <a:rPr b="1" i="0" lang="en-US" sz="900" u="none" cap="none" strike="noStrike">
                <a:solidFill>
                  <a:srgbClr val="000080"/>
                </a:solidFill>
                <a:latin typeface="JetBrains Mono"/>
                <a:ea typeface="JetBrains Mono"/>
                <a:cs typeface="JetBrains Mono"/>
                <a:sym typeface="JetBrains Mono"/>
              </a:rPr>
              <a:t>default </a:t>
            </a:r>
            <a:r>
              <a:rPr b="0" i="0" lang="en-US" sz="900" u="none" cap="none" strike="noStrike">
                <a:solidFill>
                  <a:srgbClr val="000000"/>
                </a:solidFill>
                <a:latin typeface="JetBrains Mono"/>
                <a:ea typeface="JetBrains Mono"/>
                <a:cs typeface="JetBrains Mono"/>
                <a:sym typeface="JetBrains Mono"/>
              </a:rPr>
              <a:t>required access </a:t>
            </a:r>
            <a:r>
              <a:rPr b="1" i="0" lang="en-US" sz="900" u="none" cap="none" strike="noStrike">
                <a:solidFill>
                  <a:srgbClr val="000080"/>
                </a:solidFill>
                <a:latin typeface="JetBrains Mono"/>
                <a:ea typeface="JetBrains Mono"/>
                <a:cs typeface="JetBrains Mono"/>
                <a:sym typeface="JetBrains Mono"/>
              </a:rPr>
              <a:t>for </a:t>
            </a:r>
            <a:r>
              <a:rPr b="0" i="0" lang="en-US" sz="900" u="none" cap="none" strike="noStrike">
                <a:solidFill>
                  <a:srgbClr val="000000"/>
                </a:solidFill>
                <a:latin typeface="JetBrains Mono"/>
                <a:ea typeface="JetBrains Mono"/>
                <a:cs typeface="JetBrains Mono"/>
                <a:sym typeface="JetBrains Mono"/>
              </a:rPr>
              <a:t>interfaces. The second and third line </a:t>
            </a:r>
            <a:r>
              <a:rPr b="1" i="0" lang="en-US" sz="900" u="none" cap="none" strike="noStrike">
                <a:solidFill>
                  <a:srgbClr val="000080"/>
                </a:solidFill>
                <a:latin typeface="JetBrains Mono"/>
                <a:ea typeface="JetBrains Mono"/>
                <a:cs typeface="JetBrains Mono"/>
                <a:sym typeface="JetBrains Mono"/>
              </a:rPr>
              <a:t>do</a:t>
            </a:r>
            <a:br>
              <a:rPr b="1" i="0" lang="en-US" sz="900" u="none" cap="none" strike="noStrike">
                <a:solidFill>
                  <a:srgbClr val="000080"/>
                </a:solidFill>
                <a:latin typeface="JetBrains Mono"/>
                <a:ea typeface="JetBrains Mono"/>
                <a:cs typeface="JetBrains Mono"/>
                <a:sym typeface="JetBrains Mono"/>
              </a:rPr>
            </a:br>
            <a:r>
              <a:rPr b="1" i="0" lang="en-US" sz="900" u="none" cap="none" strike="noStrike">
                <a:solidFill>
                  <a:srgbClr val="000080"/>
                </a:solidFill>
                <a:latin typeface="JetBrains Mono"/>
                <a:ea typeface="JetBrains Mono"/>
                <a:cs typeface="JetBrains Mono"/>
                <a:sym typeface="JetBrains Mono"/>
              </a:rPr>
              <a:t>        </a:t>
            </a:r>
            <a:r>
              <a:rPr b="0" i="0" lang="en-US" sz="900" u="none" cap="none" strike="noStrike">
                <a:solidFill>
                  <a:srgbClr val="000000"/>
                </a:solidFill>
                <a:latin typeface="JetBrains Mono"/>
                <a:ea typeface="JetBrains Mono"/>
                <a:cs typeface="JetBrains Mono"/>
                <a:sym typeface="JetBrains Mono"/>
              </a:rPr>
              <a:t>not compile because all </a:t>
            </a:r>
            <a:r>
              <a:rPr b="1" i="0" lang="en-US" sz="900" u="none" cap="none" strike="noStrike">
                <a:solidFill>
                  <a:srgbClr val="000080"/>
                </a:solidFill>
                <a:latin typeface="JetBrains Mono"/>
                <a:ea typeface="JetBrains Mono"/>
                <a:cs typeface="JetBrains Mono"/>
                <a:sym typeface="JetBrains Mono"/>
              </a:rPr>
              <a:t>interface </a:t>
            </a:r>
            <a:r>
              <a:rPr b="0" i="0" lang="en-US" sz="900" u="none" cap="none" strike="noStrike">
                <a:solidFill>
                  <a:srgbClr val="000000"/>
                </a:solidFill>
                <a:latin typeface="JetBrains Mono"/>
                <a:ea typeface="JetBrains Mono"/>
                <a:cs typeface="JetBrains Mono"/>
                <a:sym typeface="JetBrains Mono"/>
              </a:rPr>
              <a:t>methods are assumed to be </a:t>
            </a:r>
            <a:r>
              <a:rPr b="1" i="0" lang="en-US" sz="900" u="none" cap="none" strike="noStrike">
                <a:solidFill>
                  <a:srgbClr val="000080"/>
                </a:solidFill>
                <a:latin typeface="JetBrains Mono"/>
                <a:ea typeface="JetBrains Mono"/>
                <a:cs typeface="JetBrains Mono"/>
                <a:sym typeface="JetBrains Mono"/>
              </a:rPr>
              <a:t>public </a:t>
            </a:r>
            <a:r>
              <a:rPr b="0" i="0" lang="en-US" sz="900" u="none" cap="none" strike="noStrike">
                <a:solidFill>
                  <a:srgbClr val="000000"/>
                </a:solidFill>
                <a:latin typeface="JetBrains Mono"/>
                <a:ea typeface="JetBrains Mono"/>
                <a:cs typeface="JetBrains Mono"/>
                <a:sym typeface="JetBrains Mono"/>
              </a:rPr>
              <a:t>and marking them</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as </a:t>
            </a:r>
            <a:r>
              <a:rPr b="1" i="0" lang="en-US" sz="900" u="none" cap="none" strike="noStrike">
                <a:solidFill>
                  <a:srgbClr val="000080"/>
                </a:solidFill>
                <a:latin typeface="JetBrains Mono"/>
                <a:ea typeface="JetBrains Mono"/>
                <a:cs typeface="JetBrains Mono"/>
                <a:sym typeface="JetBrains Mono"/>
              </a:rPr>
              <a:t>private </a:t>
            </a:r>
            <a:r>
              <a:rPr b="0" i="0" lang="en-US" sz="900" u="none" cap="none" strike="noStrike">
                <a:solidFill>
                  <a:srgbClr val="000000"/>
                </a:solidFill>
                <a:latin typeface="JetBrains Mono"/>
                <a:ea typeface="JetBrains Mono"/>
                <a:cs typeface="JetBrains Mono"/>
                <a:sym typeface="JetBrains Mono"/>
              </a:rPr>
              <a:t>or </a:t>
            </a:r>
            <a:r>
              <a:rPr b="1" i="0" lang="en-US" sz="900" u="none" cap="none" strike="noStrike">
                <a:solidFill>
                  <a:srgbClr val="000080"/>
                </a:solidFill>
                <a:latin typeface="JetBrains Mono"/>
                <a:ea typeface="JetBrains Mono"/>
                <a:cs typeface="JetBrains Mono"/>
                <a:sym typeface="JetBrains Mono"/>
              </a:rPr>
              <a:t>protected throws </a:t>
            </a:r>
            <a:r>
              <a:rPr b="0" i="0" lang="en-US" sz="900" u="none" cap="none" strike="noStrike">
                <a:solidFill>
                  <a:srgbClr val="000000"/>
                </a:solidFill>
                <a:latin typeface="JetBrains Mono"/>
                <a:ea typeface="JetBrains Mono"/>
                <a:cs typeface="JetBrains Mono"/>
                <a:sym typeface="JetBrains Mono"/>
              </a:rPr>
              <a:t>a compiler error. Finally, the last line doesn’t compile</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because the method is marked as </a:t>
            </a:r>
            <a:r>
              <a:rPr b="1" i="0" lang="en-US" sz="900" u="none" cap="none" strike="noStrike">
                <a:solidFill>
                  <a:srgbClr val="000080"/>
                </a:solidFill>
                <a:latin typeface="JetBrains Mono"/>
                <a:ea typeface="JetBrains Mono"/>
                <a:cs typeface="JetBrains Mono"/>
                <a:sym typeface="JetBrains Mono"/>
              </a:rPr>
              <a:t>final </a:t>
            </a:r>
            <a:r>
              <a:rPr b="0" i="0" lang="en-US" sz="900" u="none" cap="none" strike="noStrike">
                <a:solidFill>
                  <a:srgbClr val="000000"/>
                </a:solidFill>
                <a:latin typeface="JetBrains Mono"/>
                <a:ea typeface="JetBrains Mono"/>
                <a:cs typeface="JetBrains Mono"/>
                <a:sym typeface="JetBrains Mono"/>
              </a:rPr>
              <a:t>and since </a:t>
            </a:r>
            <a:r>
              <a:rPr b="1" i="0" lang="en-US" sz="900" u="none" cap="none" strike="noStrike">
                <a:solidFill>
                  <a:srgbClr val="000080"/>
                </a:solidFill>
                <a:latin typeface="JetBrains Mono"/>
                <a:ea typeface="JetBrains Mono"/>
                <a:cs typeface="JetBrains Mono"/>
                <a:sym typeface="JetBrains Mono"/>
              </a:rPr>
              <a:t>interface </a:t>
            </a:r>
            <a:r>
              <a:rPr b="0" i="0" lang="en-US" sz="900" u="none" cap="none" strike="noStrike">
                <a:solidFill>
                  <a:srgbClr val="000000"/>
                </a:solidFill>
                <a:latin typeface="JetBrains Mono"/>
                <a:ea typeface="JetBrains Mono"/>
                <a:cs typeface="JetBrains Mono"/>
                <a:sym typeface="JetBrains Mono"/>
              </a:rPr>
              <a:t>methods are assumed to be</a:t>
            </a:r>
            <a:br>
              <a:rPr b="0" i="0" lang="en-US" sz="900" u="none" cap="none" strike="noStrike">
                <a:solidFill>
                  <a:srgbClr val="000000"/>
                </a:solidFill>
                <a:latin typeface="JetBrains Mono"/>
                <a:ea typeface="JetBrains Mono"/>
                <a:cs typeface="JetBrains Mono"/>
                <a:sym typeface="JetBrains Mono"/>
              </a:rPr>
            </a:br>
            <a:r>
              <a:rPr b="1" i="0" lang="en-US" sz="900" u="none" cap="none" strike="noStrike">
                <a:solidFill>
                  <a:srgbClr val="000080"/>
                </a:solidFill>
                <a:latin typeface="JetBrains Mono"/>
                <a:ea typeface="JetBrains Mono"/>
                <a:cs typeface="JetBrains Mono"/>
                <a:sym typeface="JetBrains Mono"/>
              </a:rPr>
              <a:t>abstract</a:t>
            </a:r>
            <a:r>
              <a:rPr b="0" i="0" lang="en-US" sz="900" u="none" cap="none" strike="noStrike">
                <a:solidFill>
                  <a:srgbClr val="000000"/>
                </a:solidFill>
                <a:latin typeface="JetBrains Mono"/>
                <a:ea typeface="JetBrains Mono"/>
                <a:cs typeface="JetBrains Mono"/>
                <a:sym typeface="JetBrains Mono"/>
              </a:rPr>
              <a:t>, the compiler </a:t>
            </a:r>
            <a:r>
              <a:rPr b="1" i="0" lang="en-US" sz="900" u="none" cap="none" strike="noStrike">
                <a:solidFill>
                  <a:srgbClr val="000080"/>
                </a:solidFill>
                <a:latin typeface="JetBrains Mono"/>
                <a:ea typeface="JetBrains Mono"/>
                <a:cs typeface="JetBrains Mono"/>
                <a:sym typeface="JetBrains Mono"/>
              </a:rPr>
              <a:t>throws </a:t>
            </a:r>
            <a:r>
              <a:rPr b="0" i="0" lang="en-US" sz="900" u="none" cap="none" strike="noStrike">
                <a:solidFill>
                  <a:srgbClr val="000000"/>
                </a:solidFill>
                <a:latin typeface="JetBrains Mono"/>
                <a:ea typeface="JetBrains Mono"/>
                <a:cs typeface="JetBrains Mono"/>
                <a:sym typeface="JetBrains Mono"/>
              </a:rPr>
              <a:t>an exception </a:t>
            </a:r>
            <a:r>
              <a:rPr b="1" i="0" lang="en-US" sz="900" u="none" cap="none" strike="noStrike">
                <a:solidFill>
                  <a:srgbClr val="000080"/>
                </a:solidFill>
                <a:latin typeface="JetBrains Mono"/>
                <a:ea typeface="JetBrains Mono"/>
                <a:cs typeface="JetBrains Mono"/>
                <a:sym typeface="JetBrains Mono"/>
              </a:rPr>
              <a:t>for </a:t>
            </a:r>
            <a:r>
              <a:rPr b="0" i="0" lang="en-US" sz="900" u="none" cap="none" strike="noStrike">
                <a:solidFill>
                  <a:srgbClr val="000000"/>
                </a:solidFill>
                <a:latin typeface="JetBrains Mono"/>
                <a:ea typeface="JetBrains Mono"/>
                <a:cs typeface="JetBrains Mono"/>
                <a:sym typeface="JetBrains Mono"/>
              </a:rPr>
              <a:t>using both </a:t>
            </a:r>
            <a:r>
              <a:rPr b="1" i="0" lang="en-US" sz="900" u="none" cap="none" strike="noStrike">
                <a:solidFill>
                  <a:srgbClr val="000080"/>
                </a:solidFill>
                <a:latin typeface="JetBrains Mono"/>
                <a:ea typeface="JetBrains Mono"/>
                <a:cs typeface="JetBrains Mono"/>
                <a:sym typeface="JetBrains Mono"/>
              </a:rPr>
              <a:t>abstract </a:t>
            </a:r>
            <a:r>
              <a:rPr b="0" i="0" lang="en-US" sz="900" u="none" cap="none" strike="noStrike">
                <a:solidFill>
                  <a:srgbClr val="000000"/>
                </a:solidFill>
                <a:latin typeface="JetBrains Mono"/>
                <a:ea typeface="JetBrains Mono"/>
                <a:cs typeface="JetBrains Mono"/>
                <a:sym typeface="JetBrains Mono"/>
              </a:rPr>
              <a:t>and </a:t>
            </a:r>
            <a:r>
              <a:rPr b="1" i="0" lang="en-US" sz="900" u="none" cap="none" strike="noStrike">
                <a:solidFill>
                  <a:srgbClr val="000080"/>
                </a:solidFill>
                <a:latin typeface="JetBrains Mono"/>
                <a:ea typeface="JetBrains Mono"/>
                <a:cs typeface="JetBrains Mono"/>
                <a:sym typeface="JetBrains Mono"/>
              </a:rPr>
              <a:t>final </a:t>
            </a:r>
            <a:r>
              <a:rPr b="0" i="0" lang="en-US" sz="900" u="none" cap="none" strike="noStrike">
                <a:solidFill>
                  <a:srgbClr val="000000"/>
                </a:solidFill>
                <a:latin typeface="JetBrains Mono"/>
                <a:ea typeface="JetBrains Mono"/>
                <a:cs typeface="JetBrains Mono"/>
                <a:sym typeface="JetBrains Mono"/>
              </a:rPr>
              <a:t>keywords</a:t>
            </a:r>
            <a:br>
              <a:rPr b="0" i="0" lang="en-US" sz="900" u="none" cap="none" strike="noStrike">
                <a:solidFill>
                  <a:srgbClr val="000000"/>
                </a:solidFill>
                <a:latin typeface="JetBrains Mono"/>
                <a:ea typeface="JetBrains Mono"/>
                <a:cs typeface="JetBrains Mono"/>
                <a:sym typeface="JetBrains Mono"/>
              </a:rPr>
            </a:br>
            <a:r>
              <a:rPr b="0" i="0" lang="en-US" sz="900" u="none" cap="none" strike="noStrike">
                <a:solidFill>
                  <a:srgbClr val="000000"/>
                </a:solidFill>
                <a:latin typeface="JetBrains Mono"/>
                <a:ea typeface="JetBrains Mono"/>
                <a:cs typeface="JetBrains Mono"/>
                <a:sym typeface="JetBrains Mono"/>
              </a:rPr>
              <a:t>        on a method.</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Inheriting an Interface</a:t>
            </a:r>
            <a:endParaRPr/>
          </a:p>
        </p:txBody>
      </p:sp>
      <p:sp>
        <p:nvSpPr>
          <p:cNvPr id="370" name="Google Shape;370;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1. An interface that extends another interface, as well as an abstract class that implements an interface, inherits all of the abstract methods as its own abstract methods.</a:t>
            </a:r>
            <a:endParaRPr/>
          </a:p>
          <a:p>
            <a:pPr indent="-228600" lvl="0" marL="228600" rtl="0" algn="l">
              <a:lnSpc>
                <a:spcPct val="90000"/>
              </a:lnSpc>
              <a:spcBef>
                <a:spcPts val="1000"/>
              </a:spcBef>
              <a:spcAft>
                <a:spcPts val="0"/>
              </a:spcAft>
              <a:buClr>
                <a:schemeClr val="dk1"/>
              </a:buClr>
              <a:buSzPts val="1800"/>
              <a:buChar char="•"/>
            </a:pPr>
            <a:r>
              <a:rPr lang="en-US" sz="1800"/>
              <a:t> 2. The first concrete class that implements an interface, or extends an abstract class that implements an interface, must provide an implementation for all of the inherited abstract methods</a:t>
            </a:r>
            <a:endParaRPr/>
          </a:p>
        </p:txBody>
      </p:sp>
      <p:sp>
        <p:nvSpPr>
          <p:cNvPr id="371" name="Google Shape;371;p31"/>
          <p:cNvSpPr txBox="1"/>
          <p:nvPr>
            <p:ph idx="2" type="body"/>
          </p:nvPr>
        </p:nvSpPr>
        <p:spPr>
          <a:xfrm>
            <a:off x="6019800" y="1687126"/>
            <a:ext cx="5654040" cy="369331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JetBrains Mono"/>
              <a:buNone/>
            </a:pPr>
            <a:r>
              <a:rPr b="1" i="0" lang="en-US" sz="1800" u="none" cap="none" strike="noStrike">
                <a:solidFill>
                  <a:srgbClr val="000080"/>
                </a:solidFill>
                <a:latin typeface="JetBrains Mono"/>
                <a:ea typeface="JetBrains Mono"/>
                <a:cs typeface="JetBrains Mono"/>
                <a:sym typeface="JetBrains Mono"/>
              </a:rPr>
              <a:t>public interface </a:t>
            </a:r>
            <a:r>
              <a:rPr b="0" i="0" lang="en-US" sz="1800" u="none" cap="none" strike="noStrike">
                <a:solidFill>
                  <a:srgbClr val="000000"/>
                </a:solidFill>
                <a:latin typeface="JetBrains Mono"/>
                <a:ea typeface="JetBrains Mono"/>
                <a:cs typeface="JetBrains Mono"/>
                <a:sym typeface="JetBrains Mono"/>
              </a:rPr>
              <a:t>HasTail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int </a:t>
            </a:r>
            <a:r>
              <a:rPr b="0" i="0" lang="en-US" sz="1800" u="none" cap="none" strike="noStrike">
                <a:solidFill>
                  <a:srgbClr val="000000"/>
                </a:solidFill>
                <a:latin typeface="JetBrains Mono"/>
                <a:ea typeface="JetBrains Mono"/>
                <a:cs typeface="JetBrains Mono"/>
                <a:sym typeface="JetBrains Mono"/>
              </a:rPr>
              <a:t>getTailLength();</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br>
              <a:rPr b="0" i="0" lang="en-US" sz="1800" u="none" cap="none" strike="noStrike">
                <a:solidFill>
                  <a:srgbClr val="000000"/>
                </a:solidFill>
                <a:latin typeface="JetBrains Mono"/>
                <a:ea typeface="JetBrains Mono"/>
                <a:cs typeface="JetBrains Mono"/>
                <a:sym typeface="JetBrains Mono"/>
              </a:rPr>
            </a:br>
            <a:r>
              <a:rPr b="1" i="0" lang="en-US" sz="1800" u="none" cap="none" strike="noStrike">
                <a:solidFill>
                  <a:srgbClr val="000080"/>
                </a:solidFill>
                <a:latin typeface="JetBrains Mono"/>
                <a:ea typeface="JetBrains Mono"/>
                <a:cs typeface="JetBrains Mono"/>
                <a:sym typeface="JetBrains Mono"/>
              </a:rPr>
              <a:t>public interface </a:t>
            </a:r>
            <a:r>
              <a:rPr b="0" i="0" lang="en-US" sz="1800" u="none" cap="none" strike="noStrike">
                <a:solidFill>
                  <a:srgbClr val="000000"/>
                </a:solidFill>
                <a:latin typeface="JetBrains Mono"/>
                <a:ea typeface="JetBrains Mono"/>
                <a:cs typeface="JetBrains Mono"/>
                <a:sym typeface="JetBrains Mono"/>
              </a:rPr>
              <a:t>HasWhiskers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int </a:t>
            </a:r>
            <a:r>
              <a:rPr b="0" i="0" lang="en-US" sz="1800" u="none" cap="none" strike="noStrike">
                <a:solidFill>
                  <a:srgbClr val="000000"/>
                </a:solidFill>
                <a:latin typeface="JetBrains Mono"/>
                <a:ea typeface="JetBrains Mono"/>
                <a:cs typeface="JetBrains Mono"/>
                <a:sym typeface="JetBrains Mono"/>
              </a:rPr>
              <a:t>getNumberOfWhiskers();</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br>
              <a:rPr b="0" i="0" lang="en-US" sz="1800" u="none" cap="none" strike="noStrike">
                <a:solidFill>
                  <a:srgbClr val="000000"/>
                </a:solidFill>
                <a:latin typeface="JetBrains Mono"/>
                <a:ea typeface="JetBrains Mono"/>
                <a:cs typeface="JetBrains Mono"/>
                <a:sym typeface="JetBrains Mono"/>
              </a:rPr>
            </a:br>
            <a:r>
              <a:rPr b="1" i="0" lang="en-US" sz="1800" u="none" cap="none" strike="noStrike">
                <a:solidFill>
                  <a:srgbClr val="000080"/>
                </a:solidFill>
                <a:latin typeface="JetBrains Mono"/>
                <a:ea typeface="JetBrains Mono"/>
                <a:cs typeface="JetBrains Mono"/>
                <a:sym typeface="JetBrains Mono"/>
              </a:rPr>
              <a:t>public interface </a:t>
            </a:r>
            <a:r>
              <a:rPr b="0" i="0" lang="en-US" sz="1800" u="none" cap="none" strike="noStrike">
                <a:solidFill>
                  <a:srgbClr val="000000"/>
                </a:solidFill>
                <a:latin typeface="JetBrains Mono"/>
                <a:ea typeface="JetBrains Mono"/>
                <a:cs typeface="JetBrains Mono"/>
                <a:sym typeface="JetBrains Mono"/>
              </a:rPr>
              <a:t>Seal </a:t>
            </a:r>
            <a:r>
              <a:rPr b="1" i="0" lang="en-US" sz="1800" u="none" cap="none" strike="noStrike">
                <a:solidFill>
                  <a:srgbClr val="000080"/>
                </a:solidFill>
                <a:latin typeface="JetBrains Mono"/>
                <a:ea typeface="JetBrains Mono"/>
                <a:cs typeface="JetBrains Mono"/>
                <a:sym typeface="JetBrains Mono"/>
              </a:rPr>
              <a:t>extends </a:t>
            </a:r>
            <a:r>
              <a:rPr b="0" i="0" lang="en-US" sz="1800" u="none" cap="none" strike="noStrike">
                <a:solidFill>
                  <a:srgbClr val="000000"/>
                </a:solidFill>
                <a:latin typeface="JetBrains Mono"/>
                <a:ea typeface="JetBrains Mono"/>
                <a:cs typeface="JetBrains Mono"/>
                <a:sym typeface="JetBrains Mono"/>
              </a:rPr>
              <a:t>HasTail, HasWhiskers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endParaRPr/>
          </a:p>
          <a:p>
            <a:pPr indent="0" lvl="0" marL="0" marR="0" rtl="0" algn="l">
              <a:lnSpc>
                <a:spcPct val="100000"/>
              </a:lnSpc>
              <a:spcBef>
                <a:spcPts val="0"/>
              </a:spcBef>
              <a:spcAft>
                <a:spcPts val="0"/>
              </a:spcAft>
              <a:buClr>
                <a:srgbClr val="000000"/>
              </a:buClr>
              <a:buSzPts val="1800"/>
              <a:buFont typeface="JetBrains Mono"/>
              <a:buNone/>
            </a:pP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Any </a:t>
            </a:r>
            <a:r>
              <a:rPr b="1" i="0" lang="en-US" sz="1800" u="none" cap="none" strike="noStrike">
                <a:solidFill>
                  <a:srgbClr val="000080"/>
                </a:solidFill>
                <a:latin typeface="JetBrains Mono"/>
                <a:ea typeface="JetBrains Mono"/>
                <a:cs typeface="JetBrains Mono"/>
                <a:sym typeface="JetBrains Mono"/>
              </a:rPr>
              <a:t>class </a:t>
            </a:r>
            <a:r>
              <a:rPr b="0" i="0" lang="en-US" sz="1800" u="none" cap="none" strike="noStrike">
                <a:solidFill>
                  <a:srgbClr val="000000"/>
                </a:solidFill>
                <a:latin typeface="JetBrains Mono"/>
                <a:ea typeface="JetBrains Mono"/>
                <a:cs typeface="JetBrains Mono"/>
                <a:sym typeface="JetBrains Mono"/>
              </a:rPr>
              <a:t>that </a:t>
            </a:r>
            <a:r>
              <a:rPr b="1" i="0" lang="en-US" sz="1800" u="none" cap="none" strike="noStrike">
                <a:solidFill>
                  <a:srgbClr val="000080"/>
                </a:solidFill>
                <a:latin typeface="JetBrains Mono"/>
                <a:ea typeface="JetBrains Mono"/>
                <a:cs typeface="JetBrains Mono"/>
                <a:sym typeface="JetBrains Mono"/>
              </a:rPr>
              <a:t>implements </a:t>
            </a:r>
            <a:r>
              <a:rPr b="0" i="0" lang="en-US" sz="1800" u="none" cap="none" strike="noStrike">
                <a:solidFill>
                  <a:srgbClr val="000000"/>
                </a:solidFill>
                <a:latin typeface="JetBrains Mono"/>
                <a:ea typeface="JetBrains Mono"/>
                <a:cs typeface="JetBrains Mono"/>
                <a:sym typeface="JetBrains Mono"/>
              </a:rPr>
              <a:t>the Seal </a:t>
            </a:r>
            <a:r>
              <a:rPr b="1" i="0" lang="en-US" sz="1800" u="none" cap="none" strike="noStrike">
                <a:solidFill>
                  <a:srgbClr val="000080"/>
                </a:solidFill>
                <a:latin typeface="JetBrains Mono"/>
                <a:ea typeface="JetBrains Mono"/>
                <a:cs typeface="JetBrains Mono"/>
                <a:sym typeface="JetBrains Mono"/>
              </a:rPr>
              <a:t>interface </a:t>
            </a:r>
            <a:r>
              <a:rPr b="0" i="0" lang="en-US" sz="1800" u="none" cap="none" strike="noStrike">
                <a:solidFill>
                  <a:srgbClr val="000000"/>
                </a:solidFill>
                <a:latin typeface="JetBrains Mono"/>
                <a:ea typeface="JetBrains Mono"/>
                <a:cs typeface="JetBrains Mono"/>
                <a:sym typeface="JetBrains Mono"/>
              </a:rPr>
              <a:t>must provide an implementation </a:t>
            </a:r>
            <a:r>
              <a:rPr b="1" i="0" lang="en-US" sz="1800" u="none" cap="none" strike="noStrike">
                <a:solidFill>
                  <a:srgbClr val="000080"/>
                </a:solidFill>
                <a:latin typeface="JetBrains Mono"/>
                <a:ea typeface="JetBrains Mono"/>
                <a:cs typeface="JetBrains Mono"/>
                <a:sym typeface="JetBrains Mono"/>
              </a:rPr>
              <a:t>for </a:t>
            </a:r>
            <a:r>
              <a:rPr b="0" i="0" lang="en-US" sz="1800" u="none" cap="none" strike="noStrike">
                <a:solidFill>
                  <a:srgbClr val="000000"/>
                </a:solidFill>
                <a:latin typeface="JetBrains Mono"/>
                <a:ea typeface="JetBrains Mono"/>
                <a:cs typeface="JetBrains Mono"/>
                <a:sym typeface="JetBrains Mono"/>
              </a:rPr>
              <a:t>all methods in the parent interfaces—in </a:t>
            </a:r>
            <a:r>
              <a:rPr b="1" i="0" lang="en-US" sz="1800" u="none" cap="none" strike="noStrike">
                <a:solidFill>
                  <a:srgbClr val="000080"/>
                </a:solidFill>
                <a:latin typeface="JetBrains Mono"/>
                <a:ea typeface="JetBrains Mono"/>
                <a:cs typeface="JetBrains Mono"/>
                <a:sym typeface="JetBrains Mono"/>
              </a:rPr>
              <a:t>this case</a:t>
            </a:r>
            <a:r>
              <a:rPr b="0" i="0" lang="en-US" sz="1800" u="none" cap="none" strike="noStrike">
                <a:solidFill>
                  <a:srgbClr val="000000"/>
                </a:solidFill>
                <a:latin typeface="JetBrains Mono"/>
                <a:ea typeface="JetBrains Mono"/>
                <a:cs typeface="JetBrains Mono"/>
                <a:sym typeface="JetBrains Mono"/>
              </a:rPr>
              <a:t>, getTailLength() and getNumberOfWhiskers().</a:t>
            </a:r>
            <a:endParaRPr b="0" i="0" sz="4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Inheriting an Interface</a:t>
            </a:r>
            <a:endParaRPr/>
          </a:p>
        </p:txBody>
      </p:sp>
      <p:sp>
        <p:nvSpPr>
          <p:cNvPr id="377" name="Google Shape;377;p32"/>
          <p:cNvSpPr txBox="1"/>
          <p:nvPr>
            <p:ph idx="1" type="body"/>
          </p:nvPr>
        </p:nvSpPr>
        <p:spPr>
          <a:xfrm>
            <a:off x="76200" y="1778953"/>
            <a:ext cx="5684520" cy="2523768"/>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public interface </a:t>
            </a:r>
            <a:r>
              <a:rPr b="0" i="0" lang="en-US" sz="1400" u="none" cap="none" strike="noStrike">
                <a:solidFill>
                  <a:srgbClr val="000000"/>
                </a:solidFill>
                <a:latin typeface="JetBrains Mono"/>
                <a:ea typeface="JetBrains Mono"/>
                <a:cs typeface="JetBrains Mono"/>
                <a:sym typeface="JetBrains Mono"/>
              </a:rPr>
              <a:t>HasTail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int </a:t>
            </a:r>
            <a:r>
              <a:rPr b="0" i="0" lang="en-US" sz="1400" u="none" cap="none" strike="noStrike">
                <a:solidFill>
                  <a:srgbClr val="000000"/>
                </a:solidFill>
                <a:latin typeface="JetBrains Mono"/>
                <a:ea typeface="JetBrains Mono"/>
                <a:cs typeface="JetBrains Mono"/>
                <a:sym typeface="JetBrains Mono"/>
              </a:rPr>
              <a:t>getTailLength();</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interface </a:t>
            </a:r>
            <a:r>
              <a:rPr b="0" i="0" lang="en-US" sz="1800" u="none" cap="none" strike="noStrike">
                <a:solidFill>
                  <a:srgbClr val="000000"/>
                </a:solidFill>
                <a:latin typeface="JetBrains Mono"/>
                <a:ea typeface="JetBrains Mono"/>
                <a:cs typeface="JetBrains Mono"/>
                <a:sym typeface="JetBrains Mono"/>
              </a:rPr>
              <a:t>HasWhiskers</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int </a:t>
            </a:r>
            <a:r>
              <a:rPr b="0" i="0" lang="en-US" sz="1400" u="none" cap="none" strike="noStrike">
                <a:solidFill>
                  <a:srgbClr val="000000"/>
                </a:solidFill>
                <a:latin typeface="JetBrains Mono"/>
                <a:ea typeface="JetBrains Mono"/>
                <a:cs typeface="JetBrains Mono"/>
                <a:sym typeface="JetBrains Mono"/>
              </a:rPr>
              <a:t>getNumberOfWhiskers();</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abstract class </a:t>
            </a:r>
            <a:r>
              <a:rPr b="0" i="0" lang="en-US" sz="1400" u="none" cap="none" strike="noStrike">
                <a:solidFill>
                  <a:srgbClr val="000000"/>
                </a:solidFill>
                <a:latin typeface="JetBrains Mono"/>
                <a:ea typeface="JetBrains Mono"/>
                <a:cs typeface="JetBrains Mono"/>
                <a:sym typeface="JetBrains Mono"/>
              </a:rPr>
              <a:t>HarborSeal </a:t>
            </a:r>
            <a:r>
              <a:rPr b="1" i="0" lang="en-US" sz="1400" u="none" cap="none" strike="noStrike">
                <a:solidFill>
                  <a:srgbClr val="000080"/>
                </a:solidFill>
                <a:latin typeface="JetBrains Mono"/>
                <a:ea typeface="JetBrains Mono"/>
                <a:cs typeface="JetBrains Mono"/>
                <a:sym typeface="JetBrains Mono"/>
              </a:rPr>
              <a:t>implements </a:t>
            </a:r>
            <a:r>
              <a:rPr b="0" i="0" lang="en-US" sz="1400" u="none" cap="none" strike="noStrike">
                <a:solidFill>
                  <a:srgbClr val="000000"/>
                </a:solidFill>
                <a:latin typeface="JetBrains Mono"/>
                <a:ea typeface="JetBrains Mono"/>
                <a:cs typeface="JetBrains Mono"/>
                <a:sym typeface="JetBrains Mono"/>
              </a:rPr>
              <a:t>HasTail, HasWhiskers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LeopardSeal </a:t>
            </a:r>
            <a:r>
              <a:rPr b="1" i="0" lang="en-US" sz="1400" u="none" cap="none" strike="noStrike">
                <a:solidFill>
                  <a:srgbClr val="000080"/>
                </a:solidFill>
                <a:latin typeface="JetBrains Mono"/>
                <a:ea typeface="JetBrains Mono"/>
                <a:cs typeface="JetBrains Mono"/>
                <a:sym typeface="JetBrains Mono"/>
              </a:rPr>
              <a:t>implements </a:t>
            </a:r>
            <a:r>
              <a:rPr b="0" i="0" lang="en-US" sz="1400" u="none" cap="none" strike="noStrike">
                <a:solidFill>
                  <a:srgbClr val="000000"/>
                </a:solidFill>
                <a:latin typeface="JetBrains Mono"/>
                <a:ea typeface="JetBrains Mono"/>
                <a:cs typeface="JetBrains Mono"/>
                <a:sym typeface="JetBrains Mono"/>
              </a:rPr>
              <a:t>HasTail, HasWhiskers { </a:t>
            </a:r>
            <a:r>
              <a:rPr b="0" i="1" lang="en-US" sz="1400" u="none" cap="none" strike="noStrike">
                <a:solidFill>
                  <a:srgbClr val="808080"/>
                </a:solidFill>
                <a:latin typeface="JetBrains Mono"/>
                <a:ea typeface="JetBrains Mono"/>
                <a:cs typeface="JetBrains Mono"/>
                <a:sym typeface="JetBrains Mono"/>
              </a:rPr>
              <a:t>// DOES NOT COMPILE</a:t>
            </a:r>
            <a:br>
              <a:rPr b="0" i="1" lang="en-US" sz="1400" u="none" cap="none" strike="noStrike">
                <a:solidFill>
                  <a:srgbClr val="80808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Default Methods and Multiple Inheritance </a:t>
            </a:r>
            <a:endParaRPr/>
          </a:p>
        </p:txBody>
      </p:sp>
      <p:sp>
        <p:nvSpPr>
          <p:cNvPr id="383" name="Google Shape;383;p33"/>
          <p:cNvSpPr txBox="1"/>
          <p:nvPr>
            <p:ph idx="1" type="body"/>
          </p:nvPr>
        </p:nvSpPr>
        <p:spPr>
          <a:xfrm>
            <a:off x="6568440" y="1582967"/>
            <a:ext cx="4892040" cy="353943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public interface </a:t>
            </a:r>
            <a:r>
              <a:rPr b="0" i="0" lang="en-US" sz="1400" u="none" cap="none" strike="noStrike">
                <a:solidFill>
                  <a:srgbClr val="000000"/>
                </a:solidFill>
                <a:latin typeface="JetBrains Mono"/>
                <a:ea typeface="JetBrains Mono"/>
                <a:cs typeface="JetBrains Mono"/>
                <a:sym typeface="JetBrains Mono"/>
              </a:rPr>
              <a:t>Walk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default int </a:t>
            </a:r>
            <a:r>
              <a:rPr b="0" i="0" lang="en-US" sz="1400" u="none" cap="none" strike="noStrike">
                <a:solidFill>
                  <a:srgbClr val="000000"/>
                </a:solidFill>
                <a:latin typeface="JetBrains Mono"/>
                <a:ea typeface="JetBrains Mono"/>
                <a:cs typeface="JetBrains Mono"/>
                <a:sym typeface="JetBrains Mono"/>
              </a:rPr>
              <a:t>getSpeed()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return </a:t>
            </a:r>
            <a:r>
              <a:rPr b="0" i="0" lang="en-US" sz="1400" u="none" cap="none" strike="noStrike">
                <a:solidFill>
                  <a:srgbClr val="0000FF"/>
                </a:solidFill>
                <a:latin typeface="JetBrains Mono"/>
                <a:ea typeface="JetBrains Mono"/>
                <a:cs typeface="JetBrains Mono"/>
                <a:sym typeface="JetBrains Mono"/>
              </a:rPr>
              <a:t>5</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interface </a:t>
            </a:r>
            <a:r>
              <a:rPr b="0" i="0" lang="en-US" sz="1400" u="none" cap="none" strike="noStrike">
                <a:solidFill>
                  <a:srgbClr val="000000"/>
                </a:solidFill>
                <a:latin typeface="JetBrains Mono"/>
                <a:ea typeface="JetBrains Mono"/>
                <a:cs typeface="JetBrains Mono"/>
                <a:sym typeface="JetBrains Mono"/>
              </a:rPr>
              <a:t>Run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default int </a:t>
            </a:r>
            <a:r>
              <a:rPr b="0" i="0" lang="en-US" sz="1400" u="none" cap="none" strike="noStrike">
                <a:solidFill>
                  <a:srgbClr val="000000"/>
                </a:solidFill>
                <a:latin typeface="JetBrains Mono"/>
                <a:ea typeface="JetBrains Mono"/>
                <a:cs typeface="JetBrains Mono"/>
                <a:sym typeface="JetBrains Mono"/>
              </a:rPr>
              <a:t>getSpeed()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return </a:t>
            </a:r>
            <a:r>
              <a:rPr b="0" i="0" lang="en-US" sz="1400" u="none" cap="none" strike="noStrike">
                <a:solidFill>
                  <a:srgbClr val="0000FF"/>
                </a:solidFill>
                <a:latin typeface="JetBrains Mono"/>
                <a:ea typeface="JetBrains Mono"/>
                <a:cs typeface="JetBrains Mono"/>
                <a:sym typeface="JetBrains Mono"/>
              </a:rPr>
              <a:t>10</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Cat </a:t>
            </a:r>
            <a:r>
              <a:rPr b="1" i="0" lang="en-US" sz="1400" u="none" cap="none" strike="noStrike">
                <a:solidFill>
                  <a:srgbClr val="000080"/>
                </a:solidFill>
                <a:latin typeface="JetBrains Mono"/>
                <a:ea typeface="JetBrains Mono"/>
                <a:cs typeface="JetBrains Mono"/>
                <a:sym typeface="JetBrains Mono"/>
              </a:rPr>
              <a:t>implements </a:t>
            </a:r>
            <a:r>
              <a:rPr b="0" i="0" lang="en-US" sz="1400" u="none" cap="none" strike="noStrike">
                <a:solidFill>
                  <a:srgbClr val="000000"/>
                </a:solidFill>
                <a:latin typeface="JetBrains Mono"/>
                <a:ea typeface="JetBrains Mono"/>
                <a:cs typeface="JetBrains Mono"/>
                <a:sym typeface="JetBrains Mono"/>
              </a:rPr>
              <a:t>Walk, Run {</a:t>
            </a:r>
            <a:endParaRPr/>
          </a:p>
          <a:p>
            <a:pPr indent="0" lvl="0" marL="0" marR="0" rtl="0" algn="l">
              <a:lnSpc>
                <a:spcPct val="100000"/>
              </a:lnSpc>
              <a:spcBef>
                <a:spcPts val="0"/>
              </a:spcBef>
              <a:spcAft>
                <a:spcPts val="0"/>
              </a:spcAft>
              <a:buClr>
                <a:srgbClr val="000000"/>
              </a:buClr>
              <a:buSzPts val="1400"/>
              <a:buFont typeface="JetBrains Mono"/>
              <a:buNone/>
            </a:pPr>
            <a:r>
              <a:rPr b="0" i="0" lang="en-US" sz="1400" u="none" cap="none" strike="noStrike">
                <a:solidFill>
                  <a:srgbClr val="000000"/>
                </a:solidFill>
                <a:latin typeface="JetBrains Mono"/>
                <a:ea typeface="JetBrains Mono"/>
                <a:cs typeface="JetBrains Mono"/>
                <a:sym typeface="JetBrains Mono"/>
              </a:rPr>
              <a:t> </a:t>
            </a:r>
            <a:r>
              <a:rPr b="0" i="1" lang="en-US" sz="1400" u="none" cap="none" strike="noStrike">
                <a:solidFill>
                  <a:srgbClr val="808080"/>
                </a:solidFill>
                <a:latin typeface="JetBrains Mono"/>
                <a:ea typeface="JetBrains Mono"/>
                <a:cs typeface="JetBrains Mono"/>
                <a:sym typeface="JetBrains Mono"/>
              </a:rPr>
              <a:t>// DOES NOT COMPILE</a:t>
            </a:r>
            <a:br>
              <a:rPr b="0" i="1" lang="en-US" sz="1400" u="none" cap="none" strike="noStrike">
                <a:solidFill>
                  <a:srgbClr val="808080"/>
                </a:solidFill>
                <a:latin typeface="JetBrains Mono"/>
                <a:ea typeface="JetBrains Mono"/>
                <a:cs typeface="JetBrains Mono"/>
                <a:sym typeface="JetBrains Mono"/>
              </a:rPr>
            </a:br>
            <a:r>
              <a:rPr b="0" i="1" lang="en-US" sz="1400" u="none" cap="none" strike="noStrike">
                <a:solidFill>
                  <a:srgbClr val="80808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void </a:t>
            </a:r>
            <a:r>
              <a:rPr b="0" i="0" lang="en-US" sz="1400" u="none" cap="none" strike="noStrike">
                <a:solidFill>
                  <a:srgbClr val="000000"/>
                </a:solidFill>
                <a:latin typeface="JetBrains Mono"/>
                <a:ea typeface="JetBrains Mono"/>
                <a:cs typeface="JetBrains Mono"/>
                <a:sym typeface="JetBrains Mono"/>
              </a:rPr>
              <a:t>main(String[] args)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0080"/>
                </a:solidFill>
                <a:latin typeface="JetBrains Mono"/>
                <a:ea typeface="JetBrains Mono"/>
                <a:cs typeface="JetBrains Mono"/>
                <a:sym typeface="JetBrains Mono"/>
              </a:rPr>
              <a:t>new </a:t>
            </a:r>
            <a:r>
              <a:rPr b="0" i="0" lang="en-US" sz="1400" u="none" cap="none" strike="noStrike">
                <a:solidFill>
                  <a:srgbClr val="000000"/>
                </a:solidFill>
                <a:latin typeface="JetBrains Mono"/>
                <a:ea typeface="JetBrains Mono"/>
                <a:cs typeface="JetBrains Mono"/>
                <a:sym typeface="JetBrains Mono"/>
              </a:rPr>
              <a:t>Cat().getSpeed());</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
        <p:nvSpPr>
          <p:cNvPr id="384" name="Google Shape;384;p33"/>
          <p:cNvSpPr txBox="1"/>
          <p:nvPr/>
        </p:nvSpPr>
        <p:spPr>
          <a:xfrm>
            <a:off x="205740" y="1897856"/>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may have realized that by allowing default methods in interfaces, coupled with the fact a class may implement multiple interfaces, Java has essentially opened the door to multiple inheritance problems. For example, what value would the following code output?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Static Interface Methods</a:t>
            </a:r>
            <a:endParaRPr/>
          </a:p>
        </p:txBody>
      </p:sp>
      <p:sp>
        <p:nvSpPr>
          <p:cNvPr id="390" name="Google Shape;390;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US"/>
              <a:t>Like all methods in an interface, a static method is assumed to be public and will not compile if marked as private or protected.</a:t>
            </a:r>
            <a:endParaRPr/>
          </a:p>
          <a:p>
            <a:pPr indent="-336550" lvl="0" marL="51435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To reference the static method, a reference to the name of the interface must be used.</a:t>
            </a:r>
            <a:endParaRPr/>
          </a:p>
        </p:txBody>
      </p:sp>
      <p:sp>
        <p:nvSpPr>
          <p:cNvPr id="391" name="Google Shape;391;p34"/>
          <p:cNvSpPr txBox="1"/>
          <p:nvPr>
            <p:ph idx="2" type="body"/>
          </p:nvPr>
        </p:nvSpPr>
        <p:spPr>
          <a:xfrm>
            <a:off x="6393182" y="1690688"/>
            <a:ext cx="3147058" cy="298543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200"/>
              <a:buFont typeface="JetBrains Mono"/>
              <a:buNone/>
            </a:pPr>
            <a:r>
              <a:rPr b="1" i="0" lang="en-US" sz="1200" u="none" cap="none" strike="noStrike">
                <a:solidFill>
                  <a:srgbClr val="000080"/>
                </a:solidFill>
                <a:latin typeface="JetBrains Mono"/>
                <a:ea typeface="JetBrains Mono"/>
                <a:cs typeface="JetBrains Mono"/>
                <a:sym typeface="JetBrains Mono"/>
              </a:rPr>
              <a:t>public interface </a:t>
            </a:r>
            <a:r>
              <a:rPr b="0" i="0" lang="en-US" sz="1200" u="none" cap="none" strike="noStrike">
                <a:solidFill>
                  <a:srgbClr val="000000"/>
                </a:solidFill>
                <a:latin typeface="JetBrains Mono"/>
                <a:ea typeface="JetBrains Mono"/>
                <a:cs typeface="JetBrains Mono"/>
                <a:sym typeface="JetBrains Mono"/>
              </a:rPr>
              <a:t>Hop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r>
              <a:rPr b="1" i="0" lang="en-US" sz="1200" u="none" cap="none" strike="noStrike">
                <a:solidFill>
                  <a:srgbClr val="000080"/>
                </a:solidFill>
                <a:latin typeface="JetBrains Mono"/>
                <a:ea typeface="JetBrains Mono"/>
                <a:cs typeface="JetBrains Mono"/>
                <a:sym typeface="JetBrains Mono"/>
              </a:rPr>
              <a:t>static int </a:t>
            </a:r>
            <a:r>
              <a:rPr b="0" i="0" lang="en-US" sz="1200" u="none" cap="none" strike="noStrike">
                <a:solidFill>
                  <a:srgbClr val="000000"/>
                </a:solidFill>
                <a:latin typeface="JetBrains Mono"/>
                <a:ea typeface="JetBrains Mono"/>
                <a:cs typeface="JetBrains Mono"/>
                <a:sym typeface="JetBrains Mono"/>
              </a:rPr>
              <a:t>getJumpHeight()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r>
              <a:rPr b="1" i="0" lang="en-US" sz="1200" u="none" cap="none" strike="noStrike">
                <a:solidFill>
                  <a:srgbClr val="000080"/>
                </a:solidFill>
                <a:latin typeface="JetBrains Mono"/>
                <a:ea typeface="JetBrains Mono"/>
                <a:cs typeface="JetBrains Mono"/>
                <a:sym typeface="JetBrains Mono"/>
              </a:rPr>
              <a:t>return </a:t>
            </a:r>
            <a:r>
              <a:rPr b="0" i="0" lang="en-US" sz="1200" u="none" cap="none" strike="noStrike">
                <a:solidFill>
                  <a:srgbClr val="0000FF"/>
                </a:solidFill>
                <a:latin typeface="JetBrains Mono"/>
                <a:ea typeface="JetBrains Mono"/>
                <a:cs typeface="JetBrains Mono"/>
                <a:sym typeface="JetBrains Mono"/>
              </a:rPr>
              <a:t>8</a:t>
            </a:r>
            <a:r>
              <a:rPr b="0" i="0" lang="en-US" sz="1200" u="none" cap="none" strike="noStrike">
                <a:solidFill>
                  <a:srgbClr val="000000"/>
                </a:solidFill>
                <a:latin typeface="JetBrains Mono"/>
                <a:ea typeface="JetBrains Mono"/>
                <a:cs typeface="JetBrains Mono"/>
                <a:sym typeface="JetBrains Mono"/>
              </a:rPr>
              <a:t>;</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a:t>
            </a:r>
            <a:br>
              <a:rPr b="0" i="0" lang="en-US" sz="1200" u="none" cap="none" strike="noStrike">
                <a:solidFill>
                  <a:srgbClr val="000000"/>
                </a:solidFill>
                <a:latin typeface="JetBrains Mono"/>
                <a:ea typeface="JetBrains Mono"/>
                <a:cs typeface="JetBrains Mono"/>
                <a:sym typeface="JetBrains Mono"/>
              </a:rPr>
            </a:br>
            <a:br>
              <a:rPr b="0" i="0" lang="en-US" sz="1200" u="none" cap="none" strike="noStrike">
                <a:solidFill>
                  <a:srgbClr val="000000"/>
                </a:solidFill>
                <a:latin typeface="JetBrains Mono"/>
                <a:ea typeface="JetBrains Mono"/>
                <a:cs typeface="JetBrains Mono"/>
                <a:sym typeface="JetBrains Mono"/>
              </a:rPr>
            </a:br>
            <a:br>
              <a:rPr b="0" i="0" lang="en-US" sz="1200" u="none" cap="none" strike="noStrike">
                <a:solidFill>
                  <a:srgbClr val="000000"/>
                </a:solidFill>
                <a:latin typeface="JetBrains Mono"/>
                <a:ea typeface="JetBrains Mono"/>
                <a:cs typeface="JetBrains Mono"/>
                <a:sym typeface="JetBrains Mono"/>
              </a:rPr>
            </a:br>
            <a:r>
              <a:rPr b="1" i="0" lang="en-US" sz="1200" u="none" cap="none" strike="noStrike">
                <a:solidFill>
                  <a:srgbClr val="000080"/>
                </a:solidFill>
                <a:latin typeface="JetBrains Mono"/>
                <a:ea typeface="JetBrains Mono"/>
                <a:cs typeface="JetBrains Mono"/>
                <a:sym typeface="JetBrains Mono"/>
              </a:rPr>
              <a:t>public class </a:t>
            </a:r>
            <a:r>
              <a:rPr b="0" i="0" lang="en-US" sz="1200" u="none" cap="none" strike="noStrike">
                <a:solidFill>
                  <a:srgbClr val="000000"/>
                </a:solidFill>
                <a:latin typeface="JetBrains Mono"/>
                <a:ea typeface="JetBrains Mono"/>
                <a:cs typeface="JetBrains Mono"/>
                <a:sym typeface="JetBrains Mono"/>
              </a:rPr>
              <a:t>Bunny </a:t>
            </a:r>
            <a:r>
              <a:rPr b="1" i="0" lang="en-US" sz="1200" u="none" cap="none" strike="noStrike">
                <a:solidFill>
                  <a:srgbClr val="000080"/>
                </a:solidFill>
                <a:latin typeface="JetBrains Mono"/>
                <a:ea typeface="JetBrains Mono"/>
                <a:cs typeface="JetBrains Mono"/>
                <a:sym typeface="JetBrains Mono"/>
              </a:rPr>
              <a:t>implements </a:t>
            </a:r>
            <a:r>
              <a:rPr b="0" i="0" lang="en-US" sz="1200" u="none" cap="none" strike="noStrike">
                <a:solidFill>
                  <a:srgbClr val="000000"/>
                </a:solidFill>
                <a:latin typeface="JetBrains Mono"/>
                <a:ea typeface="JetBrains Mono"/>
                <a:cs typeface="JetBrains Mono"/>
                <a:sym typeface="JetBrains Mono"/>
              </a:rPr>
              <a:t>Hop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r>
              <a:rPr b="1" i="0" lang="en-US" sz="1200" u="none" cap="none" strike="noStrike">
                <a:solidFill>
                  <a:srgbClr val="000080"/>
                </a:solidFill>
                <a:latin typeface="JetBrains Mono"/>
                <a:ea typeface="JetBrains Mono"/>
                <a:cs typeface="JetBrains Mono"/>
                <a:sym typeface="JetBrains Mono"/>
              </a:rPr>
              <a:t>public void </a:t>
            </a:r>
            <a:r>
              <a:rPr b="0" i="0" lang="en-US" sz="1200" u="none" cap="none" strike="noStrike">
                <a:solidFill>
                  <a:srgbClr val="000000"/>
                </a:solidFill>
                <a:latin typeface="JetBrains Mono"/>
                <a:ea typeface="JetBrains Mono"/>
                <a:cs typeface="JetBrains Mono"/>
                <a:sym typeface="JetBrains Mono"/>
              </a:rPr>
              <a:t>printDetails()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System.</a:t>
            </a:r>
            <a:r>
              <a:rPr b="1" i="1" lang="en-US" sz="1200" u="none" cap="none" strike="noStrike">
                <a:solidFill>
                  <a:srgbClr val="660E7A"/>
                </a:solidFill>
                <a:latin typeface="JetBrains Mono"/>
                <a:ea typeface="JetBrains Mono"/>
                <a:cs typeface="JetBrains Mono"/>
                <a:sym typeface="JetBrains Mono"/>
              </a:rPr>
              <a:t>out</a:t>
            </a:r>
            <a:r>
              <a:rPr b="0" i="0" lang="en-US" sz="1200" u="none" cap="none" strike="noStrike">
                <a:solidFill>
                  <a:srgbClr val="000000"/>
                </a:solidFill>
                <a:latin typeface="JetBrains Mono"/>
                <a:ea typeface="JetBrains Mono"/>
                <a:cs typeface="JetBrains Mono"/>
                <a:sym typeface="JetBrains Mono"/>
              </a:rPr>
              <a:t>.println(</a:t>
            </a:r>
            <a:r>
              <a:rPr b="0" i="1" lang="en-US" sz="1200" u="none" cap="none" strike="noStrike">
                <a:solidFill>
                  <a:srgbClr val="000000"/>
                </a:solidFill>
                <a:latin typeface="JetBrains Mono"/>
                <a:ea typeface="JetBrains Mono"/>
                <a:cs typeface="JetBrains Mono"/>
                <a:sym typeface="JetBrains Mono"/>
              </a:rPr>
              <a:t>getJumpHeight</a:t>
            </a:r>
            <a:r>
              <a:rPr b="0" i="0" lang="en-US" sz="1200" u="none" cap="none" strike="noStrike">
                <a:solidFill>
                  <a:srgbClr val="000000"/>
                </a:solidFill>
                <a:latin typeface="JetBrains Mono"/>
                <a:ea typeface="JetBrains Mono"/>
                <a:cs typeface="JetBrains Mono"/>
                <a:sym typeface="JetBrains Mono"/>
              </a:rPr>
              <a:t>());</a:t>
            </a:r>
            <a:endParaRPr/>
          </a:p>
          <a:p>
            <a:pPr indent="0" lvl="0" marL="0" marR="0" rtl="0" algn="l">
              <a:lnSpc>
                <a:spcPct val="100000"/>
              </a:lnSpc>
              <a:spcBef>
                <a:spcPts val="0"/>
              </a:spcBef>
              <a:spcAft>
                <a:spcPts val="0"/>
              </a:spcAft>
              <a:buClr>
                <a:srgbClr val="000000"/>
              </a:buClr>
              <a:buSzPts val="1200"/>
              <a:buFont typeface="JetBrains Mono"/>
              <a:buNone/>
            </a:pPr>
            <a:r>
              <a:rPr b="0" i="0" lang="en-US" sz="1200" u="none" cap="none" strike="noStrike">
                <a:solidFill>
                  <a:srgbClr val="000000"/>
                </a:solidFill>
                <a:latin typeface="JetBrains Mono"/>
                <a:ea typeface="JetBrains Mono"/>
                <a:cs typeface="JetBrains Mono"/>
                <a:sym typeface="JetBrains Mono"/>
              </a:rPr>
              <a:t> </a:t>
            </a:r>
            <a:r>
              <a:rPr b="0" i="1" lang="en-US" sz="1200" u="none" cap="none" strike="noStrike">
                <a:solidFill>
                  <a:srgbClr val="808080"/>
                </a:solidFill>
                <a:latin typeface="JetBrains Mono"/>
                <a:ea typeface="JetBrains Mono"/>
                <a:cs typeface="JetBrains Mono"/>
                <a:sym typeface="JetBrains Mono"/>
              </a:rPr>
              <a:t>// DOES NOT COMPILE</a:t>
            </a:r>
            <a:br>
              <a:rPr b="0" i="1" lang="en-US" sz="1200" u="none" cap="none" strike="noStrike">
                <a:solidFill>
                  <a:srgbClr val="808080"/>
                </a:solidFill>
                <a:latin typeface="JetBrains Mono"/>
                <a:ea typeface="JetBrains Mono"/>
                <a:cs typeface="JetBrains Mono"/>
                <a:sym typeface="JetBrains Mono"/>
              </a:rPr>
            </a:br>
            <a:r>
              <a:rPr b="0" i="1" lang="en-US" sz="1200" u="none" cap="none" strike="noStrike">
                <a:solidFill>
                  <a:srgbClr val="808080"/>
                </a:solidFill>
                <a:latin typeface="JetBrains Mono"/>
                <a:ea typeface="JetBrains Mono"/>
                <a:cs typeface="JetBrains Mono"/>
                <a:sym typeface="JetBrains Mono"/>
              </a:rPr>
              <a:t>    </a:t>
            </a:r>
            <a:r>
              <a:rPr b="0" i="0" lang="en-US" sz="1200" u="none" cap="none" strike="noStrike">
                <a:solidFill>
                  <a:srgbClr val="000000"/>
                </a:solidFill>
                <a:latin typeface="JetBrains Mono"/>
                <a:ea typeface="JetBrains Mono"/>
                <a:cs typeface="JetBrains Mono"/>
                <a:sym typeface="JetBrains Mono"/>
              </a:rPr>
              <a:t>}</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a:t>
            </a:r>
            <a:br>
              <a:rPr b="0" i="0" lang="en-US" sz="1200" u="none" cap="none" strike="noStrike">
                <a:solidFill>
                  <a:srgbClr val="000000"/>
                </a:solidFill>
                <a:latin typeface="JetBrains Mono"/>
                <a:ea typeface="JetBrains Mono"/>
                <a:cs typeface="JetBrains Mono"/>
                <a:sym typeface="JetBrains Mono"/>
              </a:rPr>
            </a:br>
            <a:endParaRPr b="0" i="0" sz="3200" u="none" cap="none" strike="noStrike">
              <a:solidFill>
                <a:schemeClr val="dk1"/>
              </a:solidFill>
              <a:latin typeface="Arial"/>
              <a:ea typeface="Arial"/>
              <a:cs typeface="Arial"/>
              <a:sym typeface="Arial"/>
            </a:endParaRPr>
          </a:p>
        </p:txBody>
      </p:sp>
      <p:sp>
        <p:nvSpPr>
          <p:cNvPr id="392" name="Google Shape;392;p34"/>
          <p:cNvSpPr/>
          <p:nvPr/>
        </p:nvSpPr>
        <p:spPr>
          <a:xfrm>
            <a:off x="6172202" y="4882348"/>
            <a:ext cx="4091940" cy="101566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200"/>
              <a:buFont typeface="JetBrains Mono"/>
              <a:buNone/>
            </a:pPr>
            <a:r>
              <a:rPr b="1" i="0" lang="en-US" sz="1200" u="none" cap="none" strike="noStrike">
                <a:solidFill>
                  <a:srgbClr val="000080"/>
                </a:solidFill>
                <a:latin typeface="JetBrains Mono"/>
                <a:ea typeface="JetBrains Mono"/>
                <a:cs typeface="JetBrains Mono"/>
                <a:sym typeface="JetBrains Mono"/>
              </a:rPr>
              <a:t>public class </a:t>
            </a:r>
            <a:r>
              <a:rPr b="0" i="0" lang="en-US" sz="1200" u="none" cap="none" strike="noStrike">
                <a:solidFill>
                  <a:srgbClr val="000000"/>
                </a:solidFill>
                <a:latin typeface="JetBrains Mono"/>
                <a:ea typeface="JetBrains Mono"/>
                <a:cs typeface="JetBrains Mono"/>
                <a:sym typeface="JetBrains Mono"/>
              </a:rPr>
              <a:t>Bunny </a:t>
            </a:r>
            <a:r>
              <a:rPr b="1" i="0" lang="en-US" sz="1200" u="none" cap="none" strike="noStrike">
                <a:solidFill>
                  <a:srgbClr val="000080"/>
                </a:solidFill>
                <a:latin typeface="JetBrains Mono"/>
                <a:ea typeface="JetBrains Mono"/>
                <a:cs typeface="JetBrains Mono"/>
                <a:sym typeface="JetBrains Mono"/>
              </a:rPr>
              <a:t>implements </a:t>
            </a:r>
            <a:r>
              <a:rPr b="0" i="0" lang="en-US" sz="1200" u="none" cap="none" strike="noStrike">
                <a:solidFill>
                  <a:srgbClr val="000000"/>
                </a:solidFill>
                <a:latin typeface="JetBrains Mono"/>
                <a:ea typeface="JetBrains Mono"/>
                <a:cs typeface="JetBrains Mono"/>
                <a:sym typeface="JetBrains Mono"/>
              </a:rPr>
              <a:t>Hop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r>
              <a:rPr b="1" i="0" lang="en-US" sz="1200" u="none" cap="none" strike="noStrike">
                <a:solidFill>
                  <a:srgbClr val="000080"/>
                </a:solidFill>
                <a:latin typeface="JetBrains Mono"/>
                <a:ea typeface="JetBrains Mono"/>
                <a:cs typeface="JetBrains Mono"/>
                <a:sym typeface="JetBrains Mono"/>
              </a:rPr>
              <a:t>public void </a:t>
            </a:r>
            <a:r>
              <a:rPr b="0" i="0" lang="en-US" sz="1200" u="none" cap="none" strike="noStrike">
                <a:solidFill>
                  <a:srgbClr val="000000"/>
                </a:solidFill>
                <a:latin typeface="JetBrains Mono"/>
                <a:ea typeface="JetBrains Mono"/>
                <a:cs typeface="JetBrains Mono"/>
                <a:sym typeface="JetBrains Mono"/>
              </a:rPr>
              <a:t>printDetails()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System.</a:t>
            </a:r>
            <a:r>
              <a:rPr b="1" i="1" lang="en-US" sz="1200" u="none" cap="none" strike="noStrike">
                <a:solidFill>
                  <a:srgbClr val="660E7A"/>
                </a:solidFill>
                <a:latin typeface="JetBrains Mono"/>
                <a:ea typeface="JetBrains Mono"/>
                <a:cs typeface="JetBrains Mono"/>
                <a:sym typeface="JetBrains Mono"/>
              </a:rPr>
              <a:t>out</a:t>
            </a:r>
            <a:r>
              <a:rPr b="0" i="0" lang="en-US" sz="1200" u="none" cap="none" strike="noStrike">
                <a:solidFill>
                  <a:srgbClr val="000000"/>
                </a:solidFill>
                <a:latin typeface="JetBrains Mono"/>
                <a:ea typeface="JetBrains Mono"/>
                <a:cs typeface="JetBrains Mono"/>
                <a:sym typeface="JetBrains Mono"/>
              </a:rPr>
              <a:t>.println(Hop.</a:t>
            </a:r>
            <a:r>
              <a:rPr b="0" i="1" lang="en-US" sz="1200" u="none" cap="none" strike="noStrike">
                <a:solidFill>
                  <a:srgbClr val="000000"/>
                </a:solidFill>
                <a:latin typeface="JetBrains Mono"/>
                <a:ea typeface="JetBrains Mono"/>
                <a:cs typeface="JetBrains Mono"/>
                <a:sym typeface="JetBrains Mono"/>
              </a:rPr>
              <a:t>getJumpHeight</a:t>
            </a:r>
            <a:r>
              <a:rPr b="0" i="0" lang="en-US" sz="1200" u="none" cap="none" strike="noStrike">
                <a:solidFill>
                  <a:srgbClr val="000000"/>
                </a:solidFill>
                <a:latin typeface="JetBrains Mono"/>
                <a:ea typeface="JetBrains Mono"/>
                <a:cs typeface="JetBrains Mono"/>
                <a:sym typeface="JetBrains Mono"/>
              </a:rPr>
              <a:t>());</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    }</a:t>
            </a:r>
            <a:br>
              <a:rPr b="0" i="0" lang="en-US" sz="1200" u="none" cap="none" strike="noStrike">
                <a:solidFill>
                  <a:srgbClr val="000000"/>
                </a:solidFill>
                <a:latin typeface="JetBrains Mono"/>
                <a:ea typeface="JetBrains Mono"/>
                <a:cs typeface="JetBrains Mono"/>
                <a:sym typeface="JetBrains Mono"/>
              </a:rPr>
            </a:br>
            <a:r>
              <a:rPr b="0" i="0" lang="en-US" sz="1200" u="none" cap="none" strike="noStrike">
                <a:solidFill>
                  <a:srgbClr val="000000"/>
                </a:solidFill>
                <a:latin typeface="JetBrains Mono"/>
                <a:ea typeface="JetBrains Mono"/>
                <a:cs typeface="JetBrains Mono"/>
                <a:sym typeface="JetBrains Mono"/>
              </a:rPr>
              <a:t>}</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Understanding Polymorphism </a:t>
            </a:r>
            <a:endParaRPr/>
          </a:p>
        </p:txBody>
      </p:sp>
      <p:sp>
        <p:nvSpPr>
          <p:cNvPr id="398" name="Google Shape;39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supports polymorphism, the property of an object to take on many different forms. To put this more precisely, a Java object may be accessed using a reference with the same type as the object, a reference that is a superclass of the object, or a reference that defines an interface the object implements, either directly or through a superclass. Furthermore, a cast is not required if the object is being reassigned to a super type or interface of the object.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a:t>
            </a:r>
            <a:endParaRPr/>
          </a:p>
        </p:txBody>
      </p:sp>
      <p:sp>
        <p:nvSpPr>
          <p:cNvPr id="404" name="Google Shape;404;p36"/>
          <p:cNvSpPr txBox="1"/>
          <p:nvPr>
            <p:ph idx="1" type="body"/>
          </p:nvPr>
        </p:nvSpPr>
        <p:spPr>
          <a:xfrm>
            <a:off x="838200" y="2170511"/>
            <a:ext cx="4153678" cy="375487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400"/>
              <a:buFont typeface="JetBrains Mono"/>
              <a:buNone/>
            </a:pPr>
            <a:r>
              <a:rPr b="1" i="0" lang="en-US" sz="1400" u="none" cap="none" strike="noStrike">
                <a:solidFill>
                  <a:srgbClr val="000080"/>
                </a:solidFill>
                <a:latin typeface="JetBrains Mono"/>
                <a:ea typeface="JetBrains Mono"/>
                <a:cs typeface="JetBrains Mono"/>
                <a:sym typeface="JetBrains Mono"/>
              </a:rPr>
              <a:t>class </a:t>
            </a:r>
            <a:r>
              <a:rPr b="0" i="0" lang="en-US" sz="1400" u="none" cap="none" strike="noStrike">
                <a:solidFill>
                  <a:srgbClr val="000000"/>
                </a:solidFill>
                <a:latin typeface="JetBrains Mono"/>
                <a:ea typeface="JetBrains Mono"/>
                <a:cs typeface="JetBrains Mono"/>
                <a:sym typeface="JetBrains Mono"/>
              </a:rPr>
              <a:t>Animal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animalSound()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"The animal makes a sound"</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class </a:t>
            </a:r>
            <a:r>
              <a:rPr b="0" i="0" lang="en-US" sz="1400" u="none" cap="none" strike="noStrike">
                <a:solidFill>
                  <a:srgbClr val="000000"/>
                </a:solidFill>
                <a:latin typeface="JetBrains Mono"/>
                <a:ea typeface="JetBrains Mono"/>
                <a:cs typeface="JetBrains Mono"/>
                <a:sym typeface="JetBrains Mono"/>
              </a:rPr>
              <a:t>Pig </a:t>
            </a:r>
            <a:r>
              <a:rPr b="1" i="0" lang="en-US" sz="1400" u="none" cap="none" strike="noStrike">
                <a:solidFill>
                  <a:srgbClr val="000080"/>
                </a:solidFill>
                <a:latin typeface="JetBrains Mono"/>
                <a:ea typeface="JetBrains Mono"/>
                <a:cs typeface="JetBrains Mono"/>
                <a:sym typeface="JetBrains Mono"/>
              </a:rPr>
              <a:t>extends </a:t>
            </a:r>
            <a:r>
              <a:rPr b="0" i="0" lang="en-US" sz="1400" u="none" cap="none" strike="noStrike">
                <a:solidFill>
                  <a:srgbClr val="000000"/>
                </a:solidFill>
                <a:latin typeface="JetBrains Mono"/>
                <a:ea typeface="JetBrains Mono"/>
                <a:cs typeface="JetBrains Mono"/>
                <a:sym typeface="JetBrains Mono"/>
              </a:rPr>
              <a:t>Animal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animalSound()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"The pig says: wee wee"</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br>
              <a:rPr b="0" i="0" lang="en-US" sz="1400" u="none" cap="none" strike="noStrike">
                <a:solidFill>
                  <a:srgbClr val="000000"/>
                </a:solidFill>
                <a:latin typeface="JetBrains Mono"/>
                <a:ea typeface="JetBrains Mono"/>
                <a:cs typeface="JetBrains Mono"/>
                <a:sym typeface="JetBrains Mono"/>
              </a:rPr>
            </a:br>
            <a:r>
              <a:rPr b="1" i="0" lang="en-US" sz="1400" u="none" cap="none" strike="noStrike">
                <a:solidFill>
                  <a:srgbClr val="000080"/>
                </a:solidFill>
                <a:latin typeface="JetBrains Mono"/>
                <a:ea typeface="JetBrains Mono"/>
                <a:cs typeface="JetBrains Mono"/>
                <a:sym typeface="JetBrains Mono"/>
              </a:rPr>
              <a:t>class </a:t>
            </a:r>
            <a:r>
              <a:rPr b="0" i="0" lang="en-US" sz="1400" u="none" cap="none" strike="noStrike">
                <a:solidFill>
                  <a:srgbClr val="000000"/>
                </a:solidFill>
                <a:latin typeface="JetBrains Mono"/>
                <a:ea typeface="JetBrains Mono"/>
                <a:cs typeface="JetBrains Mono"/>
                <a:sym typeface="JetBrains Mono"/>
              </a:rPr>
              <a:t>Dog </a:t>
            </a:r>
            <a:r>
              <a:rPr b="1" i="0" lang="en-US" sz="1400" u="none" cap="none" strike="noStrike">
                <a:solidFill>
                  <a:srgbClr val="000080"/>
                </a:solidFill>
                <a:latin typeface="JetBrains Mono"/>
                <a:ea typeface="JetBrains Mono"/>
                <a:cs typeface="JetBrains Mono"/>
                <a:sym typeface="JetBrains Mono"/>
              </a:rPr>
              <a:t>extends </a:t>
            </a:r>
            <a:r>
              <a:rPr b="0" i="0" lang="en-US" sz="1400" u="none" cap="none" strike="noStrike">
                <a:solidFill>
                  <a:srgbClr val="000000"/>
                </a:solidFill>
                <a:latin typeface="JetBrains Mono"/>
                <a:ea typeface="JetBrains Mono"/>
                <a:cs typeface="JetBrains Mono"/>
                <a:sym typeface="JetBrains Mono"/>
              </a:rPr>
              <a:t>Animal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void </a:t>
            </a:r>
            <a:r>
              <a:rPr b="0" i="0" lang="en-US" sz="1400" u="none" cap="none" strike="noStrike">
                <a:solidFill>
                  <a:srgbClr val="000000"/>
                </a:solidFill>
                <a:latin typeface="JetBrains Mono"/>
                <a:ea typeface="JetBrains Mono"/>
                <a:cs typeface="JetBrains Mono"/>
                <a:sym typeface="JetBrains Mono"/>
              </a:rPr>
              <a:t>animalSound()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a:t>
            </a:r>
            <a:r>
              <a:rPr b="1" i="0" lang="en-US" sz="1400" u="none" cap="none" strike="noStrike">
                <a:solidFill>
                  <a:srgbClr val="008000"/>
                </a:solidFill>
                <a:latin typeface="JetBrains Mono"/>
                <a:ea typeface="JetBrains Mono"/>
                <a:cs typeface="JetBrains Mono"/>
                <a:sym typeface="JetBrains Mono"/>
              </a:rPr>
              <a:t>"The dog says: bow wow"</a:t>
            </a:r>
            <a:r>
              <a:rPr b="0" i="0" lang="en-US" sz="1400" u="none" cap="none" strike="noStrike">
                <a:solidFill>
                  <a:srgbClr val="000000"/>
                </a:solidFill>
                <a:latin typeface="JetBrains Mono"/>
                <a:ea typeface="JetBrains Mono"/>
                <a:cs typeface="JetBrains Mono"/>
                <a:sym typeface="JetBrains Mono"/>
              </a:rPr>
              <a:t>);</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
        <p:nvSpPr>
          <p:cNvPr id="405" name="Google Shape;405;p36"/>
          <p:cNvSpPr/>
          <p:nvPr/>
        </p:nvSpPr>
        <p:spPr>
          <a:xfrm>
            <a:off x="5853404" y="2417878"/>
            <a:ext cx="6338596" cy="313932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JetBrains Mono"/>
              <a:buNone/>
            </a:pPr>
            <a:br>
              <a:rPr b="0" i="0" lang="en-US" sz="1800" u="none" cap="none" strike="noStrike">
                <a:solidFill>
                  <a:srgbClr val="000000"/>
                </a:solidFill>
                <a:latin typeface="JetBrains Mono"/>
                <a:ea typeface="JetBrains Mono"/>
                <a:cs typeface="JetBrains Mono"/>
                <a:sym typeface="JetBrains Mono"/>
              </a:rPr>
            </a:br>
            <a:r>
              <a:rPr b="1" i="0" lang="en-US" sz="1800" u="none" cap="none" strike="noStrike">
                <a:solidFill>
                  <a:srgbClr val="000080"/>
                </a:solidFill>
                <a:latin typeface="JetBrains Mono"/>
                <a:ea typeface="JetBrains Mono"/>
                <a:cs typeface="JetBrains Mono"/>
                <a:sym typeface="JetBrains Mono"/>
              </a:rPr>
              <a:t>class </a:t>
            </a:r>
            <a:r>
              <a:rPr b="0" i="0" lang="en-US" sz="1800" u="none" cap="none" strike="noStrike">
                <a:solidFill>
                  <a:srgbClr val="000000"/>
                </a:solidFill>
                <a:latin typeface="JetBrains Mono"/>
                <a:ea typeface="JetBrains Mono"/>
                <a:cs typeface="JetBrains Mono"/>
                <a:sym typeface="JetBrains Mono"/>
              </a:rPr>
              <a:t>Main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r>
              <a:rPr b="1" i="0" lang="en-US" sz="1800" u="none" cap="none" strike="noStrike">
                <a:solidFill>
                  <a:srgbClr val="000080"/>
                </a:solidFill>
                <a:latin typeface="JetBrains Mono"/>
                <a:ea typeface="JetBrains Mono"/>
                <a:cs typeface="JetBrains Mono"/>
                <a:sym typeface="JetBrains Mono"/>
              </a:rPr>
              <a:t>public static void </a:t>
            </a:r>
            <a:r>
              <a:rPr b="0" i="0" lang="en-US" sz="1800" u="none" cap="none" strike="noStrike">
                <a:solidFill>
                  <a:srgbClr val="000000"/>
                </a:solidFill>
                <a:latin typeface="JetBrains Mono"/>
                <a:ea typeface="JetBrains Mono"/>
                <a:cs typeface="JetBrains Mono"/>
                <a:sym typeface="JetBrains Mono"/>
              </a:rPr>
              <a:t>main(String[] args)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Animal myAnimal = </a:t>
            </a:r>
            <a:r>
              <a:rPr b="1" i="0" lang="en-US" sz="1800" u="none" cap="none" strike="noStrike">
                <a:solidFill>
                  <a:srgbClr val="000080"/>
                </a:solidFill>
                <a:latin typeface="JetBrains Mono"/>
                <a:ea typeface="JetBrains Mono"/>
                <a:cs typeface="JetBrains Mono"/>
                <a:sym typeface="JetBrains Mono"/>
              </a:rPr>
              <a:t>new </a:t>
            </a:r>
            <a:r>
              <a:rPr b="0" i="0" lang="en-US" sz="1800" u="none" cap="none" strike="noStrike">
                <a:solidFill>
                  <a:srgbClr val="000000"/>
                </a:solidFill>
                <a:latin typeface="JetBrains Mono"/>
                <a:ea typeface="JetBrains Mono"/>
                <a:cs typeface="JetBrains Mono"/>
                <a:sym typeface="JetBrains Mono"/>
              </a:rPr>
              <a:t>Animal();  </a:t>
            </a:r>
            <a:r>
              <a:rPr b="0" i="1" lang="en-US" sz="1800" u="none" cap="none" strike="noStrike">
                <a:solidFill>
                  <a:srgbClr val="808080"/>
                </a:solidFill>
                <a:latin typeface="JetBrains Mono"/>
                <a:ea typeface="JetBrains Mono"/>
                <a:cs typeface="JetBrains Mono"/>
                <a:sym typeface="JetBrains Mono"/>
              </a:rPr>
              <a:t>// Create a Animal object</a:t>
            </a:r>
            <a:br>
              <a:rPr b="0" i="1" lang="en-US" sz="1800" u="none" cap="none" strike="noStrike">
                <a:solidFill>
                  <a:srgbClr val="808080"/>
                </a:solidFill>
                <a:latin typeface="JetBrains Mono"/>
                <a:ea typeface="JetBrains Mono"/>
                <a:cs typeface="JetBrains Mono"/>
                <a:sym typeface="JetBrains Mono"/>
              </a:rPr>
            </a:br>
            <a:r>
              <a:rPr b="0" i="1" lang="en-US" sz="1800" u="none" cap="none" strike="noStrike">
                <a:solidFill>
                  <a:srgbClr val="808080"/>
                </a:solidFill>
                <a:latin typeface="JetBrains Mono"/>
                <a:ea typeface="JetBrains Mono"/>
                <a:cs typeface="JetBrains Mono"/>
                <a:sym typeface="JetBrains Mono"/>
              </a:rPr>
              <a:t>        </a:t>
            </a:r>
            <a:r>
              <a:rPr b="0" i="0" lang="en-US" sz="1800" u="none" cap="none" strike="noStrike">
                <a:solidFill>
                  <a:srgbClr val="000000"/>
                </a:solidFill>
                <a:latin typeface="JetBrains Mono"/>
                <a:ea typeface="JetBrains Mono"/>
                <a:cs typeface="JetBrains Mono"/>
                <a:sym typeface="JetBrains Mono"/>
              </a:rPr>
              <a:t>Animal myPig = </a:t>
            </a:r>
            <a:r>
              <a:rPr b="1" i="0" lang="en-US" sz="1800" u="none" cap="none" strike="noStrike">
                <a:solidFill>
                  <a:srgbClr val="000080"/>
                </a:solidFill>
                <a:latin typeface="JetBrains Mono"/>
                <a:ea typeface="JetBrains Mono"/>
                <a:cs typeface="JetBrains Mono"/>
                <a:sym typeface="JetBrains Mono"/>
              </a:rPr>
              <a:t>new </a:t>
            </a:r>
            <a:r>
              <a:rPr b="0" i="0" lang="en-US" sz="1800" u="none" cap="none" strike="noStrike">
                <a:solidFill>
                  <a:srgbClr val="000000"/>
                </a:solidFill>
                <a:latin typeface="JetBrains Mono"/>
                <a:ea typeface="JetBrains Mono"/>
                <a:cs typeface="JetBrains Mono"/>
                <a:sym typeface="JetBrains Mono"/>
              </a:rPr>
              <a:t>Pig();  </a:t>
            </a:r>
            <a:r>
              <a:rPr b="0" i="1" lang="en-US" sz="1800" u="none" cap="none" strike="noStrike">
                <a:solidFill>
                  <a:srgbClr val="808080"/>
                </a:solidFill>
                <a:latin typeface="JetBrains Mono"/>
                <a:ea typeface="JetBrains Mono"/>
                <a:cs typeface="JetBrains Mono"/>
                <a:sym typeface="JetBrains Mono"/>
              </a:rPr>
              <a:t>// Create a Pig object</a:t>
            </a:r>
            <a:br>
              <a:rPr b="0" i="1" lang="en-US" sz="1800" u="none" cap="none" strike="noStrike">
                <a:solidFill>
                  <a:srgbClr val="808080"/>
                </a:solidFill>
                <a:latin typeface="JetBrains Mono"/>
                <a:ea typeface="JetBrains Mono"/>
                <a:cs typeface="JetBrains Mono"/>
                <a:sym typeface="JetBrains Mono"/>
              </a:rPr>
            </a:br>
            <a:r>
              <a:rPr b="0" i="1" lang="en-US" sz="1800" u="none" cap="none" strike="noStrike">
                <a:solidFill>
                  <a:srgbClr val="808080"/>
                </a:solidFill>
                <a:latin typeface="JetBrains Mono"/>
                <a:ea typeface="JetBrains Mono"/>
                <a:cs typeface="JetBrains Mono"/>
                <a:sym typeface="JetBrains Mono"/>
              </a:rPr>
              <a:t>        </a:t>
            </a:r>
            <a:r>
              <a:rPr b="0" i="0" lang="en-US" sz="1800" u="none" cap="none" strike="noStrike">
                <a:solidFill>
                  <a:srgbClr val="000000"/>
                </a:solidFill>
                <a:latin typeface="JetBrains Mono"/>
                <a:ea typeface="JetBrains Mono"/>
                <a:cs typeface="JetBrains Mono"/>
                <a:sym typeface="JetBrains Mono"/>
              </a:rPr>
              <a:t>Animal myDog = </a:t>
            </a:r>
            <a:r>
              <a:rPr b="1" i="0" lang="en-US" sz="1800" u="none" cap="none" strike="noStrike">
                <a:solidFill>
                  <a:srgbClr val="000080"/>
                </a:solidFill>
                <a:latin typeface="JetBrains Mono"/>
                <a:ea typeface="JetBrains Mono"/>
                <a:cs typeface="JetBrains Mono"/>
                <a:sym typeface="JetBrains Mono"/>
              </a:rPr>
              <a:t>new </a:t>
            </a:r>
            <a:r>
              <a:rPr b="0" i="0" lang="en-US" sz="1800" u="none" cap="none" strike="noStrike">
                <a:solidFill>
                  <a:srgbClr val="000000"/>
                </a:solidFill>
                <a:latin typeface="JetBrains Mono"/>
                <a:ea typeface="JetBrains Mono"/>
                <a:cs typeface="JetBrains Mono"/>
                <a:sym typeface="JetBrains Mono"/>
              </a:rPr>
              <a:t>Dog();  </a:t>
            </a:r>
            <a:r>
              <a:rPr b="0" i="1" lang="en-US" sz="1800" u="none" cap="none" strike="noStrike">
                <a:solidFill>
                  <a:srgbClr val="808080"/>
                </a:solidFill>
                <a:latin typeface="JetBrains Mono"/>
                <a:ea typeface="JetBrains Mono"/>
                <a:cs typeface="JetBrains Mono"/>
                <a:sym typeface="JetBrains Mono"/>
              </a:rPr>
              <a:t>// Create a Dog object</a:t>
            </a:r>
            <a:br>
              <a:rPr b="0" i="1" lang="en-US" sz="1800" u="none" cap="none" strike="noStrike">
                <a:solidFill>
                  <a:srgbClr val="808080"/>
                </a:solidFill>
                <a:latin typeface="JetBrains Mono"/>
                <a:ea typeface="JetBrains Mono"/>
                <a:cs typeface="JetBrains Mono"/>
                <a:sym typeface="JetBrains Mono"/>
              </a:rPr>
            </a:br>
            <a:r>
              <a:rPr b="0" i="1" lang="en-US" sz="1800" u="none" cap="none" strike="noStrike">
                <a:solidFill>
                  <a:srgbClr val="808080"/>
                </a:solidFill>
                <a:latin typeface="JetBrains Mono"/>
                <a:ea typeface="JetBrains Mono"/>
                <a:cs typeface="JetBrains Mono"/>
                <a:sym typeface="JetBrains Mono"/>
              </a:rPr>
              <a:t>        </a:t>
            </a:r>
            <a:r>
              <a:rPr b="0" i="0" lang="en-US" sz="1800" u="none" cap="none" strike="noStrike">
                <a:solidFill>
                  <a:srgbClr val="000000"/>
                </a:solidFill>
                <a:latin typeface="JetBrains Mono"/>
                <a:ea typeface="JetBrains Mono"/>
                <a:cs typeface="JetBrains Mono"/>
                <a:sym typeface="JetBrains Mono"/>
              </a:rPr>
              <a:t>myAnimal.animalSound();</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myPig.animalSound();</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myDog.animalSound();</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    }</a:t>
            </a:r>
            <a:br>
              <a:rPr b="0" i="0" lang="en-US" sz="1800" u="none" cap="none" strike="noStrike">
                <a:solidFill>
                  <a:srgbClr val="000000"/>
                </a:solidFill>
                <a:latin typeface="JetBrains Mono"/>
                <a:ea typeface="JetBrains Mono"/>
                <a:cs typeface="JetBrains Mono"/>
                <a:sym typeface="JetBrains Mono"/>
              </a:rPr>
            </a:br>
            <a:r>
              <a:rPr b="0" i="0" lang="en-US" sz="1800" u="none" cap="none" strike="noStrike">
                <a:solidFill>
                  <a:srgbClr val="000000"/>
                </a:solidFill>
                <a:latin typeface="JetBrains Mono"/>
                <a:ea typeface="JetBrains Mono"/>
                <a:cs typeface="JetBrains Mono"/>
                <a:sym typeface="JetBrains Mono"/>
              </a:rPr>
              <a:t>}</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7"/>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Object vs. Reference </a:t>
            </a:r>
            <a:endParaRPr/>
          </a:p>
        </p:txBody>
      </p:sp>
      <p:sp>
        <p:nvSpPr>
          <p:cNvPr id="412" name="Google Shape;412;p37"/>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37"/>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Font typeface="Arial"/>
              <a:buChar char="•"/>
            </a:pPr>
            <a:r>
              <a:rPr b="0" i="0" lang="en-US" sz="1700">
                <a:latin typeface="Arial"/>
                <a:ea typeface="Arial"/>
                <a:cs typeface="Arial"/>
                <a:sym typeface="Arial"/>
              </a:rPr>
              <a:t>In Java, all objects are accessed through references, never directly.</a:t>
            </a:r>
            <a:endParaRPr/>
          </a:p>
          <a:p>
            <a:pPr indent="-228600" lvl="0" marL="228600" rtl="0" algn="l">
              <a:lnSpc>
                <a:spcPct val="90000"/>
              </a:lnSpc>
              <a:spcBef>
                <a:spcPts val="1000"/>
              </a:spcBef>
              <a:spcAft>
                <a:spcPts val="0"/>
              </a:spcAft>
              <a:buClr>
                <a:schemeClr val="dk1"/>
              </a:buClr>
              <a:buSzPts val="1700"/>
              <a:buFont typeface="Arial"/>
              <a:buChar char="•"/>
            </a:pPr>
            <a:r>
              <a:rPr b="0" i="0" lang="en-US" sz="1700">
                <a:latin typeface="Arial"/>
                <a:ea typeface="Arial"/>
                <a:cs typeface="Arial"/>
                <a:sym typeface="Arial"/>
              </a:rPr>
              <a:t>Conceptually, an object is a memory entity managed by the Java runtime.</a:t>
            </a:r>
            <a:endParaRPr/>
          </a:p>
          <a:p>
            <a:pPr indent="-228600" lvl="0" marL="228600" rtl="0" algn="l">
              <a:lnSpc>
                <a:spcPct val="90000"/>
              </a:lnSpc>
              <a:spcBef>
                <a:spcPts val="1000"/>
              </a:spcBef>
              <a:spcAft>
                <a:spcPts val="0"/>
              </a:spcAft>
              <a:buClr>
                <a:schemeClr val="dk1"/>
              </a:buClr>
              <a:buSzPts val="1700"/>
              <a:buFont typeface="Arial"/>
              <a:buChar char="•"/>
            </a:pPr>
            <a:r>
              <a:rPr b="0" i="0" lang="en-US" sz="1700">
                <a:latin typeface="Arial"/>
                <a:ea typeface="Arial"/>
                <a:cs typeface="Arial"/>
                <a:sym typeface="Arial"/>
              </a:rPr>
              <a:t>An object's type determines its properties in memory.</a:t>
            </a:r>
            <a:endParaRPr/>
          </a:p>
          <a:p>
            <a:pPr indent="-228600" lvl="0" marL="228600" rtl="0" algn="l">
              <a:lnSpc>
                <a:spcPct val="90000"/>
              </a:lnSpc>
              <a:spcBef>
                <a:spcPts val="1000"/>
              </a:spcBef>
              <a:spcAft>
                <a:spcPts val="0"/>
              </a:spcAft>
              <a:buClr>
                <a:schemeClr val="dk1"/>
              </a:buClr>
              <a:buSzPts val="1700"/>
              <a:buFont typeface="Arial"/>
              <a:buChar char="•"/>
            </a:pPr>
            <a:r>
              <a:rPr b="0" i="0" lang="en-US" sz="1700">
                <a:latin typeface="Arial"/>
                <a:ea typeface="Arial"/>
                <a:cs typeface="Arial"/>
                <a:sym typeface="Arial"/>
              </a:rPr>
              <a:t>A reference's type determines accessible methods and variables.</a:t>
            </a:r>
            <a:endParaRPr/>
          </a:p>
          <a:p>
            <a:pPr indent="-228600" lvl="0" marL="228600" rtl="0" algn="l">
              <a:lnSpc>
                <a:spcPct val="90000"/>
              </a:lnSpc>
              <a:spcBef>
                <a:spcPts val="1000"/>
              </a:spcBef>
              <a:spcAft>
                <a:spcPts val="0"/>
              </a:spcAft>
              <a:buClr>
                <a:schemeClr val="dk1"/>
              </a:buClr>
              <a:buSzPts val="1700"/>
              <a:buFont typeface="Arial"/>
              <a:buChar char="•"/>
            </a:pPr>
            <a:r>
              <a:rPr b="0" i="0" lang="en-US" sz="1700">
                <a:latin typeface="Arial"/>
                <a:ea typeface="Arial"/>
                <a:cs typeface="Arial"/>
                <a:sym typeface="Arial"/>
              </a:rPr>
              <a:t>Changing a reference type doesn't change the object, just our access.</a:t>
            </a:r>
            <a:endParaRPr/>
          </a:p>
        </p:txBody>
      </p:sp>
      <p:pic>
        <p:nvPicPr>
          <p:cNvPr descr="A diagram of a computer code&#10;&#10;Description automatically generated with medium confidence" id="414" name="Google Shape;414;p37"/>
          <p:cNvPicPr preferRelativeResize="0"/>
          <p:nvPr/>
        </p:nvPicPr>
        <p:blipFill rotWithShape="1">
          <a:blip r:embed="rId3">
            <a:alphaModFix/>
          </a:blip>
          <a:srcRect b="0" l="0" r="0" t="0"/>
          <a:stretch/>
        </p:blipFill>
        <p:spPr>
          <a:xfrm>
            <a:off x="4654296" y="1029957"/>
            <a:ext cx="6903720" cy="47980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Casting Objects </a:t>
            </a:r>
            <a:endParaRPr/>
          </a:p>
        </p:txBody>
      </p:sp>
      <p:sp>
        <p:nvSpPr>
          <p:cNvPr id="420" name="Google Shape;420;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rgbClr val="273239"/>
              </a:buClr>
              <a:buSzPct val="100000"/>
              <a:buChar char="•"/>
            </a:pPr>
            <a:r>
              <a:rPr b="0" i="0" lang="en-US" sz="5600">
                <a:solidFill>
                  <a:srgbClr val="273239"/>
                </a:solidFill>
                <a:latin typeface="Nunito"/>
                <a:ea typeface="Nunito"/>
                <a:cs typeface="Nunito"/>
                <a:sym typeface="Nunito"/>
              </a:rPr>
              <a:t>Typecasting is the assessment of the value of one primitive data type to another type. In java</a:t>
            </a:r>
            <a:r>
              <a:rPr lang="en-US" sz="4400"/>
              <a:t>.  </a:t>
            </a:r>
            <a:endParaRPr/>
          </a:p>
          <a:p>
            <a:pPr indent="0" lvl="0" marL="0" rtl="0" algn="l">
              <a:lnSpc>
                <a:spcPct val="90000"/>
              </a:lnSpc>
              <a:spcBef>
                <a:spcPts val="1000"/>
              </a:spcBef>
              <a:spcAft>
                <a:spcPts val="0"/>
              </a:spcAft>
              <a:buClr>
                <a:schemeClr val="dk1"/>
              </a:buClr>
              <a:buSzPct val="100000"/>
              <a:buNone/>
            </a:pPr>
            <a:r>
              <a:rPr lang="en-US" sz="4400"/>
              <a:t>1. Casting an object from a subclass to a superclass doesn’t require an explicit cast. </a:t>
            </a:r>
            <a:endParaRPr/>
          </a:p>
          <a:p>
            <a:pPr indent="0" lvl="0" marL="0" rtl="0" algn="l">
              <a:lnSpc>
                <a:spcPct val="90000"/>
              </a:lnSpc>
              <a:spcBef>
                <a:spcPts val="1000"/>
              </a:spcBef>
              <a:spcAft>
                <a:spcPts val="0"/>
              </a:spcAft>
              <a:buClr>
                <a:schemeClr val="dk1"/>
              </a:buClr>
              <a:buSzPct val="100000"/>
              <a:buNone/>
            </a:pPr>
            <a:r>
              <a:rPr lang="en-US" sz="4400"/>
              <a:t>2. The compiler will not allow casts to unrelated types. </a:t>
            </a:r>
            <a:endParaRPr/>
          </a:p>
          <a:p>
            <a:pPr indent="0" lvl="0" marL="0" rtl="0" algn="l">
              <a:lnSpc>
                <a:spcPct val="90000"/>
              </a:lnSpc>
              <a:spcBef>
                <a:spcPts val="1000"/>
              </a:spcBef>
              <a:spcAft>
                <a:spcPts val="0"/>
              </a:spcAft>
              <a:buClr>
                <a:schemeClr val="dk1"/>
              </a:buClr>
              <a:buSzPct val="100000"/>
              <a:buNone/>
            </a:pPr>
            <a:r>
              <a:rPr lang="en-US" sz="4400"/>
              <a:t>3. Even when the code compiles without issue, an exception may be thrown at runtime if the object being cast is not actually an instance of that class.</a:t>
            </a:r>
            <a:endParaRPr b="0" i="0" sz="5600">
              <a:solidFill>
                <a:srgbClr val="273239"/>
              </a:solidFill>
              <a:latin typeface="Nunito"/>
              <a:ea typeface="Nunito"/>
              <a:cs typeface="Nunito"/>
              <a:sym typeface="Nunito"/>
            </a:endParaRPr>
          </a:p>
          <a:p>
            <a:pPr indent="-144145" lvl="0" marL="228600" rtl="0" algn="l">
              <a:lnSpc>
                <a:spcPct val="90000"/>
              </a:lnSpc>
              <a:spcBef>
                <a:spcPts val="1000"/>
              </a:spcBef>
              <a:spcAft>
                <a:spcPts val="0"/>
              </a:spcAft>
              <a:buClr>
                <a:schemeClr val="dk1"/>
              </a:buClr>
              <a:buSzPct val="100000"/>
              <a:buNone/>
            </a:pPr>
            <a:r>
              <a:t/>
            </a:r>
            <a:endParaRPr/>
          </a:p>
        </p:txBody>
      </p:sp>
      <p:sp>
        <p:nvSpPr>
          <p:cNvPr id="421" name="Google Shape;421;p38"/>
          <p:cNvSpPr/>
          <p:nvPr/>
        </p:nvSpPr>
        <p:spPr>
          <a:xfrm>
            <a:off x="6301740" y="1794849"/>
            <a:ext cx="3009900" cy="36933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Superclass</a:t>
            </a:r>
            <a:r>
              <a:rPr b="0" i="0" lang="en-US" sz="1200" u="none" cap="none" strike="noStrike">
                <a:solidFill>
                  <a:schemeClr val="dk1"/>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variable</a:t>
            </a:r>
            <a:r>
              <a:rPr b="0" i="0" lang="en-US" sz="1200" u="none" cap="none" strike="noStrike">
                <a:solidFill>
                  <a:schemeClr val="dk1"/>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a:t>
            </a:r>
            <a:r>
              <a:rPr b="0" i="0" lang="en-US" sz="1200" u="none" cap="none" strike="noStrike">
                <a:solidFill>
                  <a:schemeClr val="dk1"/>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new</a:t>
            </a:r>
            <a:r>
              <a:rPr b="0" i="0" lang="en-US" sz="1200" u="none" cap="none" strike="noStrike">
                <a:solidFill>
                  <a:schemeClr val="dk1"/>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Subclass</a:t>
            </a:r>
            <a:r>
              <a:rPr b="0" i="0" lang="en-US" sz="1200" u="none" cap="none" strike="noStrike">
                <a:solidFill>
                  <a:schemeClr val="dk1"/>
                </a:solidFill>
                <a:latin typeface="Arial"/>
                <a:ea typeface="Arial"/>
                <a:cs typeface="Arial"/>
                <a:sym typeface="Arial"/>
              </a:rPr>
              <a:t> object(); (Superclass variable).method();</a:t>
            </a:r>
            <a:r>
              <a:rPr b="0" i="0" lang="en-US" sz="1050" u="none" cap="none" strike="noStrike">
                <a:solidFill>
                  <a:schemeClr val="dk1"/>
                </a:solidFill>
                <a:latin typeface="Calibri"/>
                <a:ea typeface="Calibri"/>
                <a:cs typeface="Calibri"/>
                <a:sym typeface="Calibri"/>
              </a:rPr>
              <a:t>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39"/>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39"/>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Calibri"/>
              <a:buNone/>
            </a:pPr>
            <a:r>
              <a:rPr lang="en-US">
                <a:solidFill>
                  <a:srgbClr val="FFFFFF"/>
                </a:solidFill>
              </a:rPr>
              <a:t>Virtual Methods </a:t>
            </a:r>
            <a:endParaRPr/>
          </a:p>
        </p:txBody>
      </p:sp>
      <p:sp>
        <p:nvSpPr>
          <p:cNvPr id="428" name="Google Shape;428;p39"/>
          <p:cNvSpPr/>
          <p:nvPr/>
        </p:nvSpPr>
        <p:spPr>
          <a:xfrm>
            <a:off x="579496" y="1587970"/>
            <a:ext cx="11033008" cy="4768380"/>
          </a:xfrm>
          <a:prstGeom prst="roundRect">
            <a:avLst>
              <a:gd fmla="val 3174" name="adj"/>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39"/>
          <p:cNvSpPr txBox="1"/>
          <p:nvPr>
            <p:ph idx="1" type="body"/>
          </p:nvPr>
        </p:nvSpPr>
        <p:spPr>
          <a:xfrm>
            <a:off x="838200" y="2857108"/>
            <a:ext cx="5410711" cy="2238943"/>
          </a:xfrm>
          <a:prstGeom prst="rect">
            <a:avLst/>
          </a:prstGeom>
          <a:noFill/>
          <a:ln>
            <a:noFill/>
          </a:ln>
        </p:spPr>
        <p:txBody>
          <a:bodyPr anchorCtr="0" anchor="t" bIns="45700" lIns="91425" spcFirstLastPara="1" rIns="91425" wrap="square" tIns="45700">
            <a:normAutofit/>
          </a:bodyPr>
          <a:lstStyle/>
          <a:p>
            <a:pPr indent="-116586" lvl="0" marL="116586" rtl="0" algn="l">
              <a:lnSpc>
                <a:spcPct val="90000"/>
              </a:lnSpc>
              <a:spcBef>
                <a:spcPts val="0"/>
              </a:spcBef>
              <a:spcAft>
                <a:spcPts val="0"/>
              </a:spcAft>
              <a:buClr>
                <a:schemeClr val="dk1"/>
              </a:buClr>
              <a:buSzPts val="1428"/>
              <a:buChar char="•"/>
            </a:pPr>
            <a:r>
              <a:rPr lang="en-US" sz="1428">
                <a:solidFill>
                  <a:schemeClr val="dk1"/>
                </a:solidFill>
                <a:latin typeface="Calibri"/>
                <a:ea typeface="Calibri"/>
                <a:cs typeface="Calibri"/>
                <a:sym typeface="Calibri"/>
              </a:rPr>
              <a:t>The most important feature of polymorphism—and one of the primary reasons we have class structure at all—is to support virtual methods. A virtual method is a method in which the specific implementation is not determined until runtime. In fact, all non-final, nonstatic, and non-private Java methods are considered virtual methods, since any of them can be overridden at runtime. What makes a virtual method special in Java is that if you call a method on an object that overrides a method, you get the overridden method, even if the call to the method is on a parent reference or within the parent class.</a:t>
            </a:r>
            <a:endParaRPr/>
          </a:p>
        </p:txBody>
      </p:sp>
      <p:sp>
        <p:nvSpPr>
          <p:cNvPr id="430" name="Google Shape;430;p39"/>
          <p:cNvSpPr/>
          <p:nvPr/>
        </p:nvSpPr>
        <p:spPr>
          <a:xfrm>
            <a:off x="6316980" y="2210775"/>
            <a:ext cx="4953000" cy="313932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100">
                <a:solidFill>
                  <a:srgbClr val="000000"/>
                </a:solidFill>
                <a:latin typeface="JetBrains Mono"/>
                <a:ea typeface="JetBrains Mono"/>
                <a:cs typeface="JetBrains Mono"/>
                <a:sym typeface="JetBrains Mono"/>
              </a:rPr>
            </a:br>
            <a:r>
              <a:rPr b="1" lang="en-US" sz="1100">
                <a:solidFill>
                  <a:srgbClr val="000080"/>
                </a:solidFill>
                <a:latin typeface="JetBrains Mono"/>
                <a:ea typeface="JetBrains Mono"/>
                <a:cs typeface="JetBrains Mono"/>
                <a:sym typeface="JetBrains Mono"/>
              </a:rPr>
              <a:t>public class </a:t>
            </a:r>
            <a:r>
              <a:rPr lang="en-US" sz="1100">
                <a:solidFill>
                  <a:srgbClr val="000000"/>
                </a:solidFill>
                <a:latin typeface="JetBrains Mono"/>
                <a:ea typeface="JetBrains Mono"/>
                <a:cs typeface="JetBrains Mono"/>
                <a:sym typeface="JetBrains Mono"/>
              </a:rPr>
              <a:t>Bird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public </a:t>
            </a:r>
            <a:r>
              <a:rPr lang="en-US" sz="1100">
                <a:solidFill>
                  <a:srgbClr val="000000"/>
                </a:solidFill>
                <a:latin typeface="JetBrains Mono"/>
                <a:ea typeface="JetBrains Mono"/>
                <a:cs typeface="JetBrains Mono"/>
                <a:sym typeface="JetBrains Mono"/>
              </a:rPr>
              <a:t>String getName()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return </a:t>
            </a:r>
            <a:r>
              <a:rPr b="1" lang="en-US" sz="1100">
                <a:solidFill>
                  <a:srgbClr val="008000"/>
                </a:solidFill>
                <a:latin typeface="JetBrains Mono"/>
                <a:ea typeface="JetBrains Mono"/>
                <a:cs typeface="JetBrains Mono"/>
                <a:sym typeface="JetBrains Mono"/>
              </a:rPr>
              <a:t>"Unknown"</a:t>
            </a:r>
            <a:r>
              <a:rPr lang="en-US" sz="1100">
                <a:solidFill>
                  <a:srgbClr val="000000"/>
                </a:solidFill>
                <a:latin typeface="JetBrains Mono"/>
                <a:ea typeface="JetBrains Mono"/>
                <a:cs typeface="JetBrains Mono"/>
                <a:sym typeface="JetBrains Mono"/>
              </a:rPr>
              <a:t>;</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public void </a:t>
            </a:r>
            <a:r>
              <a:rPr lang="en-US" sz="1100">
                <a:solidFill>
                  <a:srgbClr val="000000"/>
                </a:solidFill>
                <a:latin typeface="JetBrains Mono"/>
                <a:ea typeface="JetBrains Mono"/>
                <a:cs typeface="JetBrains Mono"/>
                <a:sym typeface="JetBrains Mono"/>
              </a:rPr>
              <a:t>displayInformation()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System.</a:t>
            </a:r>
            <a:r>
              <a:rPr b="1" i="1" lang="en-US" sz="1100">
                <a:solidFill>
                  <a:srgbClr val="660E7A"/>
                </a:solidFill>
                <a:latin typeface="JetBrains Mono"/>
                <a:ea typeface="JetBrains Mono"/>
                <a:cs typeface="JetBrains Mono"/>
                <a:sym typeface="JetBrains Mono"/>
              </a:rPr>
              <a:t>out</a:t>
            </a:r>
            <a:r>
              <a:rPr lang="en-US" sz="1100">
                <a:solidFill>
                  <a:srgbClr val="000000"/>
                </a:solidFill>
                <a:latin typeface="JetBrains Mono"/>
                <a:ea typeface="JetBrains Mono"/>
                <a:cs typeface="JetBrains Mono"/>
                <a:sym typeface="JetBrains Mono"/>
              </a:rPr>
              <a:t>.println(</a:t>
            </a:r>
            <a:r>
              <a:rPr b="1" lang="en-US" sz="1100">
                <a:solidFill>
                  <a:srgbClr val="008000"/>
                </a:solidFill>
                <a:latin typeface="JetBrains Mono"/>
                <a:ea typeface="JetBrains Mono"/>
                <a:cs typeface="JetBrains Mono"/>
                <a:sym typeface="JetBrains Mono"/>
              </a:rPr>
              <a:t>"The bird name is: "</a:t>
            </a:r>
            <a:r>
              <a:rPr lang="en-US" sz="1100">
                <a:solidFill>
                  <a:srgbClr val="000000"/>
                </a:solidFill>
                <a:latin typeface="JetBrains Mono"/>
                <a:ea typeface="JetBrains Mono"/>
                <a:cs typeface="JetBrains Mono"/>
                <a:sym typeface="JetBrains Mono"/>
              </a:rPr>
              <a:t>+getName());</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a:t>
            </a:r>
            <a:br>
              <a:rPr lang="en-US" sz="1100">
                <a:solidFill>
                  <a:srgbClr val="000000"/>
                </a:solidFill>
                <a:latin typeface="JetBrains Mono"/>
                <a:ea typeface="JetBrains Mono"/>
                <a:cs typeface="JetBrains Mono"/>
                <a:sym typeface="JetBrains Mono"/>
              </a:rPr>
            </a:br>
            <a:r>
              <a:rPr b="1" lang="en-US" sz="1100">
                <a:solidFill>
                  <a:srgbClr val="000080"/>
                </a:solidFill>
                <a:latin typeface="JetBrains Mono"/>
                <a:ea typeface="JetBrains Mono"/>
                <a:cs typeface="JetBrains Mono"/>
                <a:sym typeface="JetBrains Mono"/>
              </a:rPr>
              <a:t>public class </a:t>
            </a:r>
            <a:r>
              <a:rPr lang="en-US" sz="1100">
                <a:solidFill>
                  <a:srgbClr val="000000"/>
                </a:solidFill>
                <a:latin typeface="JetBrains Mono"/>
                <a:ea typeface="JetBrains Mono"/>
                <a:cs typeface="JetBrains Mono"/>
                <a:sym typeface="JetBrains Mono"/>
              </a:rPr>
              <a:t>Peacock </a:t>
            </a:r>
            <a:r>
              <a:rPr b="1" lang="en-US" sz="1100">
                <a:solidFill>
                  <a:srgbClr val="000080"/>
                </a:solidFill>
                <a:latin typeface="JetBrains Mono"/>
                <a:ea typeface="JetBrains Mono"/>
                <a:cs typeface="JetBrains Mono"/>
                <a:sym typeface="JetBrains Mono"/>
              </a:rPr>
              <a:t>extends </a:t>
            </a:r>
            <a:r>
              <a:rPr lang="en-US" sz="1100">
                <a:solidFill>
                  <a:srgbClr val="000000"/>
                </a:solidFill>
                <a:latin typeface="JetBrains Mono"/>
                <a:ea typeface="JetBrains Mono"/>
                <a:cs typeface="JetBrains Mono"/>
                <a:sym typeface="JetBrains Mono"/>
              </a:rPr>
              <a:t>Bird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public </a:t>
            </a:r>
            <a:r>
              <a:rPr lang="en-US" sz="1100">
                <a:solidFill>
                  <a:srgbClr val="000000"/>
                </a:solidFill>
                <a:latin typeface="JetBrains Mono"/>
                <a:ea typeface="JetBrains Mono"/>
                <a:cs typeface="JetBrains Mono"/>
                <a:sym typeface="JetBrains Mono"/>
              </a:rPr>
              <a:t>String getName()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return </a:t>
            </a:r>
            <a:r>
              <a:rPr b="1" lang="en-US" sz="1100">
                <a:solidFill>
                  <a:srgbClr val="008000"/>
                </a:solidFill>
                <a:latin typeface="JetBrains Mono"/>
                <a:ea typeface="JetBrains Mono"/>
                <a:cs typeface="JetBrains Mono"/>
                <a:sym typeface="JetBrains Mono"/>
              </a:rPr>
              <a:t>"Peacock"</a:t>
            </a:r>
            <a:r>
              <a:rPr lang="en-US" sz="1100">
                <a:solidFill>
                  <a:srgbClr val="000000"/>
                </a:solidFill>
                <a:latin typeface="JetBrains Mono"/>
                <a:ea typeface="JetBrains Mono"/>
                <a:cs typeface="JetBrains Mono"/>
                <a:sym typeface="JetBrains Mono"/>
              </a:rPr>
              <a:t>;</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r>
              <a:rPr b="1" lang="en-US" sz="1100">
                <a:solidFill>
                  <a:srgbClr val="000080"/>
                </a:solidFill>
                <a:latin typeface="JetBrains Mono"/>
                <a:ea typeface="JetBrains Mono"/>
                <a:cs typeface="JetBrains Mono"/>
                <a:sym typeface="JetBrains Mono"/>
              </a:rPr>
              <a:t>public static void </a:t>
            </a:r>
            <a:r>
              <a:rPr lang="en-US" sz="1100">
                <a:solidFill>
                  <a:srgbClr val="000000"/>
                </a:solidFill>
                <a:latin typeface="JetBrains Mono"/>
                <a:ea typeface="JetBrains Mono"/>
                <a:cs typeface="JetBrains Mono"/>
                <a:sym typeface="JetBrains Mono"/>
              </a:rPr>
              <a:t>main(String[] args)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Bird bird = </a:t>
            </a:r>
            <a:r>
              <a:rPr b="1" lang="en-US" sz="1100">
                <a:solidFill>
                  <a:srgbClr val="000080"/>
                </a:solidFill>
                <a:latin typeface="JetBrains Mono"/>
                <a:ea typeface="JetBrains Mono"/>
                <a:cs typeface="JetBrains Mono"/>
                <a:sym typeface="JetBrains Mono"/>
              </a:rPr>
              <a:t>new </a:t>
            </a:r>
            <a:r>
              <a:rPr lang="en-US" sz="1100">
                <a:solidFill>
                  <a:srgbClr val="000000"/>
                </a:solidFill>
                <a:latin typeface="JetBrains Mono"/>
                <a:ea typeface="JetBrains Mono"/>
                <a:cs typeface="JetBrains Mono"/>
                <a:sym typeface="JetBrains Mono"/>
              </a:rPr>
              <a:t>Peacock();</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bird.displayInformation();</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    }</a:t>
            </a:r>
            <a:br>
              <a:rPr lang="en-US" sz="1100">
                <a:solidFill>
                  <a:srgbClr val="000000"/>
                </a:solidFill>
                <a:latin typeface="JetBrains Mono"/>
                <a:ea typeface="JetBrains Mono"/>
                <a:cs typeface="JetBrains Mono"/>
                <a:sym typeface="JetBrains Mono"/>
              </a:rPr>
            </a:br>
            <a:r>
              <a:rPr lang="en-US" sz="1100">
                <a:solidFill>
                  <a:srgbClr val="000000"/>
                </a:solidFill>
                <a:latin typeface="JetBrains Mono"/>
                <a:ea typeface="JetBrains Mono"/>
                <a:cs typeface="JetBrains Mono"/>
                <a:sym typeface="JetBrains Mono"/>
              </a:rPr>
              <a:t>}</a:t>
            </a:r>
            <a:endParaRPr b="0" i="0" sz="4400" u="none" cap="none" strike="noStrike">
              <a:solidFill>
                <a:schemeClr val="dk1"/>
              </a:solidFill>
              <a:latin typeface="Arial"/>
              <a:ea typeface="Arial"/>
              <a:cs typeface="Arial"/>
              <a:sym typeface="Arial"/>
            </a:endParaRPr>
          </a:p>
        </p:txBody>
      </p:sp>
      <p:sp>
        <p:nvSpPr>
          <p:cNvPr id="431" name="Google Shape;431;p39"/>
          <p:cNvSpPr txBox="1"/>
          <p:nvPr/>
        </p:nvSpPr>
        <p:spPr>
          <a:xfrm>
            <a:off x="6248911" y="542624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bird name is: Peacock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rot="5400000">
            <a:off x="3566159" y="1225296"/>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txBox="1"/>
          <p:nvPr/>
        </p:nvSpPr>
        <p:spPr>
          <a:xfrm>
            <a:off x="4654295" y="502920"/>
            <a:ext cx="6894576" cy="166878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lnSpc>
                <a:spcPct val="90000"/>
              </a:lnSpc>
              <a:spcBef>
                <a:spcPts val="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Types of Inheritance:</a:t>
            </a:r>
            <a:endParaRPr/>
          </a:p>
          <a:p>
            <a:pPr indent="88900" lvl="0" marL="0" marR="0" rtl="0" algn="l">
              <a:lnSpc>
                <a:spcPct val="90000"/>
              </a:lnSpc>
              <a:spcBef>
                <a:spcPts val="600"/>
              </a:spcBef>
              <a:spcAft>
                <a:spcPts val="0"/>
              </a:spcAft>
              <a:buClr>
                <a:schemeClr val="dk1"/>
              </a:buClr>
              <a:buSzPct val="100000"/>
              <a:buFont typeface="Arial"/>
              <a:buNone/>
            </a:pPr>
            <a:r>
              <a:t/>
            </a:r>
            <a:endParaRPr b="0" i="0" sz="5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Child classes inherit from parent classes.</a:t>
            </a:r>
            <a:endParaRPr/>
          </a:p>
          <a:p>
            <a:pPr indent="88900" lvl="0" marL="0" marR="0" rtl="0" algn="l">
              <a:lnSpc>
                <a:spcPct val="90000"/>
              </a:lnSpc>
              <a:spcBef>
                <a:spcPts val="600"/>
              </a:spcBef>
              <a:spcAft>
                <a:spcPts val="0"/>
              </a:spcAft>
              <a:buClr>
                <a:schemeClr val="dk1"/>
              </a:buClr>
              <a:buSzPct val="100000"/>
              <a:buFont typeface="Arial"/>
              <a:buNone/>
            </a:pPr>
            <a:r>
              <a:t/>
            </a:r>
            <a:endParaRPr b="0" i="0" sz="5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Terminology: Child class, descendant, parent class, ancestor.</a:t>
            </a:r>
            <a:endParaRPr/>
          </a:p>
          <a:p>
            <a:pPr indent="88900" lvl="0" marL="0" marR="0" rtl="0" algn="l">
              <a:lnSpc>
                <a:spcPct val="90000"/>
              </a:lnSpc>
              <a:spcBef>
                <a:spcPts val="600"/>
              </a:spcBef>
              <a:spcAft>
                <a:spcPts val="0"/>
              </a:spcAft>
              <a:buClr>
                <a:schemeClr val="dk1"/>
              </a:buClr>
              <a:buSzPct val="100000"/>
              <a:buFont typeface="Arial"/>
              <a:buNone/>
            </a:pPr>
            <a:r>
              <a:t/>
            </a:r>
            <a:endParaRPr b="0" i="0" sz="5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Single inheritance: A class can inherit from only one direct parent class.</a:t>
            </a:r>
            <a:endParaRPr/>
          </a:p>
          <a:p>
            <a:pPr indent="88900" lvl="0" marL="0" marR="0" rtl="0" algn="l">
              <a:lnSpc>
                <a:spcPct val="90000"/>
              </a:lnSpc>
              <a:spcBef>
                <a:spcPts val="600"/>
              </a:spcBef>
              <a:spcAft>
                <a:spcPts val="0"/>
              </a:spcAft>
              <a:buClr>
                <a:schemeClr val="dk1"/>
              </a:buClr>
              <a:buSzPct val="100000"/>
              <a:buFont typeface="Arial"/>
              <a:buNone/>
            </a:pPr>
            <a:r>
              <a:t/>
            </a:r>
            <a:endParaRPr b="0" i="0" sz="5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Multiple levels of inheritance are supported, allowing chains of ancestors.</a:t>
            </a:r>
            <a:endParaRPr/>
          </a:p>
          <a:p>
            <a:pPr indent="88900" lvl="0" marL="0" marR="0" rtl="0" algn="l">
              <a:lnSpc>
                <a:spcPct val="90000"/>
              </a:lnSpc>
              <a:spcBef>
                <a:spcPts val="600"/>
              </a:spcBef>
              <a:spcAft>
                <a:spcPts val="0"/>
              </a:spcAft>
              <a:buClr>
                <a:schemeClr val="dk1"/>
              </a:buClr>
              <a:buSzPct val="100000"/>
              <a:buFont typeface="Arial"/>
              <a:buNone/>
            </a:pPr>
            <a:r>
              <a:t/>
            </a:r>
            <a:endParaRPr b="0" i="0" sz="5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ct val="100000"/>
              <a:buFont typeface="Arial"/>
              <a:buChar char="•"/>
            </a:pPr>
            <a:r>
              <a:rPr b="0" i="0" lang="en-US" sz="5600">
                <a:solidFill>
                  <a:schemeClr val="dk1"/>
                </a:solidFill>
                <a:latin typeface="Calibri"/>
                <a:ea typeface="Calibri"/>
                <a:cs typeface="Calibri"/>
                <a:sym typeface="Calibri"/>
              </a:rPr>
              <a:t>Java doesn't support multiple inheritance (with exceptions for interfaces).</a:t>
            </a:r>
            <a:r>
              <a:rPr b="0" i="0" lang="en-US" sz="600">
                <a:solidFill>
                  <a:schemeClr val="dk1"/>
                </a:solidFill>
                <a:latin typeface="Calibri"/>
                <a:ea typeface="Calibri"/>
                <a:cs typeface="Calibri"/>
                <a:sym typeface="Calibri"/>
              </a:rPr>
              <a:t>).</a:t>
            </a:r>
            <a:endParaRPr/>
          </a:p>
          <a:p>
            <a:pPr indent="9525" lvl="0" marL="0" marR="0" rtl="0" algn="l">
              <a:lnSpc>
                <a:spcPct val="90000"/>
              </a:lnSpc>
              <a:spcBef>
                <a:spcPts val="600"/>
              </a:spcBef>
              <a:spcAft>
                <a:spcPts val="0"/>
              </a:spcAft>
              <a:buClr>
                <a:schemeClr val="dk1"/>
              </a:buClr>
              <a:buSzPct val="100000"/>
              <a:buFont typeface="Arial"/>
              <a:buNone/>
            </a:pPr>
            <a:r>
              <a:t/>
            </a:r>
            <a:endParaRPr b="0" i="0" sz="600">
              <a:solidFill>
                <a:schemeClr val="dk1"/>
              </a:solidFill>
              <a:latin typeface="Calibri"/>
              <a:ea typeface="Calibri"/>
              <a:cs typeface="Calibri"/>
              <a:sym typeface="Calibri"/>
            </a:endParaRPr>
          </a:p>
        </p:txBody>
      </p:sp>
      <p:pic>
        <p:nvPicPr>
          <p:cNvPr descr="A diagram of a bird and eagle&#10;&#10;Description automatically generated" id="118" name="Google Shape;118;p4"/>
          <p:cNvPicPr preferRelativeResize="0"/>
          <p:nvPr/>
        </p:nvPicPr>
        <p:blipFill rotWithShape="1">
          <a:blip r:embed="rId3">
            <a:alphaModFix/>
          </a:blip>
          <a:srcRect b="0" l="0" r="0" t="0"/>
          <a:stretch/>
        </p:blipFill>
        <p:spPr>
          <a:xfrm>
            <a:off x="637032" y="2922035"/>
            <a:ext cx="10917936" cy="384857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40"/>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 name="Google Shape;437;p40"/>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Polymorphic Parameters </a:t>
            </a:r>
            <a:endParaRPr/>
          </a:p>
        </p:txBody>
      </p:sp>
      <p:sp>
        <p:nvSpPr>
          <p:cNvPr id="438" name="Google Shape;438;p40"/>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One of the most useful applications of polymorphism is the ability to pass instances of a subclass or interface to a method. For example, you can defi ne a method that takes an instance of an interface as a parameter. In this manner, any class that implements the interface can be passed to the method. Since you’re casting from a subtype to a supertype, an explicit cast is not required. This property is referred to as polymorphic parameters of a method, and we demonstrate it in the following example:</a:t>
            </a:r>
            <a:endParaRPr/>
          </a:p>
        </p:txBody>
      </p:sp>
      <p:cxnSp>
        <p:nvCxnSpPr>
          <p:cNvPr id="439" name="Google Shape;439;p40"/>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440" name="Google Shape;440;p40"/>
          <p:cNvSpPr txBox="1"/>
          <p:nvPr>
            <p:ph idx="2" type="body"/>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00"/>
              <a:buFont typeface="JetBrains Mono"/>
              <a:buNone/>
            </a:pPr>
            <a:r>
              <a:rPr b="1" i="0" lang="en-US" sz="1100" u="none" cap="none" strike="noStrike">
                <a:latin typeface="JetBrains Mono"/>
                <a:ea typeface="JetBrains Mono"/>
                <a:cs typeface="JetBrains Mono"/>
                <a:sym typeface="JetBrains Mono"/>
              </a:rPr>
              <a:t>public class </a:t>
            </a:r>
            <a:r>
              <a:rPr b="0" i="0" lang="en-US" sz="1100" u="none" cap="none" strike="noStrike">
                <a:latin typeface="JetBrains Mono"/>
                <a:ea typeface="JetBrains Mono"/>
                <a:cs typeface="JetBrains Mono"/>
                <a:sym typeface="JetBrains Mono"/>
              </a:rPr>
              <a:t>Reptile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public </a:t>
            </a:r>
            <a:r>
              <a:rPr b="0" i="0" lang="en-US" sz="1100" u="none" cap="none" strike="noStrike">
                <a:latin typeface="JetBrains Mono"/>
                <a:ea typeface="JetBrains Mono"/>
                <a:cs typeface="JetBrains Mono"/>
                <a:sym typeface="JetBrains Mono"/>
              </a:rPr>
              <a:t>String getName()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return "Reptile"</a:t>
            </a: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1" i="0" lang="en-US" sz="1100" u="none" cap="none" strike="noStrike">
                <a:latin typeface="JetBrains Mono"/>
                <a:ea typeface="JetBrains Mono"/>
                <a:cs typeface="JetBrains Mono"/>
                <a:sym typeface="JetBrains Mono"/>
              </a:rPr>
              <a:t>public class </a:t>
            </a:r>
            <a:r>
              <a:rPr b="0" i="0" lang="en-US" sz="1100" u="none" cap="none" strike="noStrike">
                <a:latin typeface="JetBrains Mono"/>
                <a:ea typeface="JetBrains Mono"/>
                <a:cs typeface="JetBrains Mono"/>
                <a:sym typeface="JetBrains Mono"/>
              </a:rPr>
              <a:t>Alligator </a:t>
            </a:r>
            <a:r>
              <a:rPr b="1" i="0" lang="en-US" sz="1100" u="none" cap="none" strike="noStrike">
                <a:latin typeface="JetBrains Mono"/>
                <a:ea typeface="JetBrains Mono"/>
                <a:cs typeface="JetBrains Mono"/>
                <a:sym typeface="JetBrains Mono"/>
              </a:rPr>
              <a:t>extends </a:t>
            </a:r>
            <a:r>
              <a:rPr b="0" i="0" lang="en-US" sz="1100" u="none" cap="none" strike="noStrike">
                <a:latin typeface="JetBrains Mono"/>
                <a:ea typeface="JetBrains Mono"/>
                <a:cs typeface="JetBrains Mono"/>
                <a:sym typeface="JetBrains Mono"/>
              </a:rPr>
              <a:t>Reptile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public </a:t>
            </a:r>
            <a:r>
              <a:rPr b="0" i="0" lang="en-US" sz="1100" u="none" cap="none" strike="noStrike">
                <a:latin typeface="JetBrains Mono"/>
                <a:ea typeface="JetBrains Mono"/>
                <a:cs typeface="JetBrains Mono"/>
                <a:sym typeface="JetBrains Mono"/>
              </a:rPr>
              <a:t>String getName()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return "Alligator"</a:t>
            </a: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1" i="0" lang="en-US" sz="1100" u="none" cap="none" strike="noStrike">
                <a:latin typeface="JetBrains Mono"/>
                <a:ea typeface="JetBrains Mono"/>
                <a:cs typeface="JetBrains Mono"/>
                <a:sym typeface="JetBrains Mono"/>
              </a:rPr>
              <a:t>public class </a:t>
            </a:r>
            <a:r>
              <a:rPr b="0" i="0" lang="en-US" sz="1100" u="none" cap="none" strike="noStrike">
                <a:latin typeface="JetBrains Mono"/>
                <a:ea typeface="JetBrains Mono"/>
                <a:cs typeface="JetBrains Mono"/>
                <a:sym typeface="JetBrains Mono"/>
              </a:rPr>
              <a:t>Crocodile </a:t>
            </a:r>
            <a:r>
              <a:rPr b="1" i="0" lang="en-US" sz="1100" u="none" cap="none" strike="noStrike">
                <a:latin typeface="JetBrains Mono"/>
                <a:ea typeface="JetBrains Mono"/>
                <a:cs typeface="JetBrains Mono"/>
                <a:sym typeface="JetBrains Mono"/>
              </a:rPr>
              <a:t>extends </a:t>
            </a:r>
            <a:r>
              <a:rPr b="0" i="0" lang="en-US" sz="1100" u="none" cap="none" strike="noStrike">
                <a:latin typeface="JetBrains Mono"/>
                <a:ea typeface="JetBrains Mono"/>
                <a:cs typeface="JetBrains Mono"/>
                <a:sym typeface="JetBrains Mono"/>
              </a:rPr>
              <a:t>Reptile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public </a:t>
            </a:r>
            <a:r>
              <a:rPr b="0" i="0" lang="en-US" sz="1100" u="none" cap="none" strike="noStrike">
                <a:latin typeface="JetBrains Mono"/>
                <a:ea typeface="JetBrains Mono"/>
                <a:cs typeface="JetBrains Mono"/>
                <a:sym typeface="JetBrains Mono"/>
              </a:rPr>
              <a:t>String getName()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return "Crocodile"</a:t>
            </a: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a:t>
            </a:r>
            <a:br>
              <a:rPr b="0" i="0" lang="en-US" sz="1100" u="none" cap="none" strike="noStrike">
                <a:latin typeface="JetBrains Mono"/>
                <a:ea typeface="JetBrains Mono"/>
                <a:cs typeface="JetBrains Mono"/>
                <a:sym typeface="JetBrains Mono"/>
              </a:rPr>
            </a:br>
            <a:r>
              <a:rPr b="1" i="0" lang="en-US" sz="1100" u="none" cap="none" strike="noStrike">
                <a:latin typeface="JetBrains Mono"/>
                <a:ea typeface="JetBrains Mono"/>
                <a:cs typeface="JetBrains Mono"/>
                <a:sym typeface="JetBrains Mono"/>
              </a:rPr>
              <a:t>public class </a:t>
            </a:r>
            <a:r>
              <a:rPr b="0" i="0" lang="en-US" sz="1100" u="none" cap="none" strike="noStrike">
                <a:latin typeface="JetBrains Mono"/>
                <a:ea typeface="JetBrains Mono"/>
                <a:cs typeface="JetBrains Mono"/>
                <a:sym typeface="JetBrains Mono"/>
              </a:rPr>
              <a:t>ZooWorker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public static void </a:t>
            </a:r>
            <a:r>
              <a:rPr b="0" i="0" lang="en-US" sz="1100" u="none" cap="none" strike="noStrike">
                <a:latin typeface="JetBrains Mono"/>
                <a:ea typeface="JetBrains Mono"/>
                <a:cs typeface="JetBrains Mono"/>
                <a:sym typeface="JetBrains Mono"/>
              </a:rPr>
              <a:t>feed(Reptile reptile)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System.</a:t>
            </a:r>
            <a:r>
              <a:rPr b="1" i="1" lang="en-US" sz="1100" u="none" cap="none" strike="noStrike">
                <a:latin typeface="JetBrains Mono"/>
                <a:ea typeface="JetBrains Mono"/>
                <a:cs typeface="JetBrains Mono"/>
                <a:sym typeface="JetBrains Mono"/>
              </a:rPr>
              <a:t>out</a:t>
            </a:r>
            <a:r>
              <a:rPr b="0" i="0" lang="en-US" sz="1100" u="none" cap="none" strike="noStrike">
                <a:latin typeface="JetBrains Mono"/>
                <a:ea typeface="JetBrains Mono"/>
                <a:cs typeface="JetBrains Mono"/>
                <a:sym typeface="JetBrains Mono"/>
              </a:rPr>
              <a:t>.println(</a:t>
            </a:r>
            <a:r>
              <a:rPr b="1" i="0" lang="en-US" sz="1100" u="none" cap="none" strike="noStrike">
                <a:latin typeface="JetBrains Mono"/>
                <a:ea typeface="JetBrains Mono"/>
                <a:cs typeface="JetBrains Mono"/>
                <a:sym typeface="JetBrains Mono"/>
              </a:rPr>
              <a:t>"Feeding reptile "</a:t>
            </a:r>
            <a:r>
              <a:rPr b="0" i="0" lang="en-US" sz="1100" u="none" cap="none" strike="noStrike">
                <a:latin typeface="JetBrains Mono"/>
                <a:ea typeface="JetBrains Mono"/>
                <a:cs typeface="JetBrains Mono"/>
                <a:sym typeface="JetBrains Mono"/>
              </a:rPr>
              <a:t>+reptile.getName());</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br>
              <a:rPr b="0" i="0" lang="en-US" sz="1100" u="none" cap="none" strike="noStrike">
                <a:latin typeface="JetBrains Mono"/>
                <a:ea typeface="JetBrains Mono"/>
                <a:cs typeface="JetBrains Mono"/>
                <a:sym typeface="JetBrains Mono"/>
              </a:rPr>
            </a:b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1" i="0" lang="en-US" sz="1100" u="none" cap="none" strike="noStrike">
                <a:latin typeface="JetBrains Mono"/>
                <a:ea typeface="JetBrains Mono"/>
                <a:cs typeface="JetBrains Mono"/>
                <a:sym typeface="JetBrains Mono"/>
              </a:rPr>
              <a:t>public static void </a:t>
            </a:r>
            <a:r>
              <a:rPr b="0" i="0" lang="en-US" sz="1100" u="none" cap="none" strike="noStrike">
                <a:latin typeface="JetBrains Mono"/>
                <a:ea typeface="JetBrains Mono"/>
                <a:cs typeface="JetBrains Mono"/>
                <a:sym typeface="JetBrains Mono"/>
              </a:rPr>
              <a:t>main(String[] args)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0" i="1" lang="en-US" sz="1100" u="none" cap="none" strike="noStrike">
                <a:latin typeface="JetBrains Mono"/>
                <a:ea typeface="JetBrains Mono"/>
                <a:cs typeface="JetBrains Mono"/>
                <a:sym typeface="JetBrains Mono"/>
              </a:rPr>
              <a:t>feed</a:t>
            </a:r>
            <a:r>
              <a:rPr b="0" i="0" lang="en-US" sz="1100" u="none" cap="none" strike="noStrike">
                <a:latin typeface="JetBrains Mono"/>
                <a:ea typeface="JetBrains Mono"/>
                <a:cs typeface="JetBrains Mono"/>
                <a:sym typeface="JetBrains Mono"/>
              </a:rPr>
              <a:t>(</a:t>
            </a:r>
            <a:r>
              <a:rPr b="1" i="0" lang="en-US" sz="1100" u="none" cap="none" strike="noStrike">
                <a:latin typeface="JetBrains Mono"/>
                <a:ea typeface="JetBrains Mono"/>
                <a:cs typeface="JetBrains Mono"/>
                <a:sym typeface="JetBrains Mono"/>
              </a:rPr>
              <a:t>new </a:t>
            </a:r>
            <a:r>
              <a:rPr b="0" i="0" lang="en-US" sz="1100" u="none" cap="none" strike="noStrike">
                <a:latin typeface="JetBrains Mono"/>
                <a:ea typeface="JetBrains Mono"/>
                <a:cs typeface="JetBrains Mono"/>
                <a:sym typeface="JetBrains Mono"/>
              </a:rPr>
              <a:t>Alligator());</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0" i="1" lang="en-US" sz="1100" u="none" cap="none" strike="noStrike">
                <a:latin typeface="JetBrains Mono"/>
                <a:ea typeface="JetBrains Mono"/>
                <a:cs typeface="JetBrains Mono"/>
                <a:sym typeface="JetBrains Mono"/>
              </a:rPr>
              <a:t>feed</a:t>
            </a:r>
            <a:r>
              <a:rPr b="0" i="0" lang="en-US" sz="1100" u="none" cap="none" strike="noStrike">
                <a:latin typeface="JetBrains Mono"/>
                <a:ea typeface="JetBrains Mono"/>
                <a:cs typeface="JetBrains Mono"/>
                <a:sym typeface="JetBrains Mono"/>
              </a:rPr>
              <a:t>(</a:t>
            </a:r>
            <a:r>
              <a:rPr b="1" i="0" lang="en-US" sz="1100" u="none" cap="none" strike="noStrike">
                <a:latin typeface="JetBrains Mono"/>
                <a:ea typeface="JetBrains Mono"/>
                <a:cs typeface="JetBrains Mono"/>
                <a:sym typeface="JetBrains Mono"/>
              </a:rPr>
              <a:t>new </a:t>
            </a:r>
            <a:r>
              <a:rPr b="0" i="0" lang="en-US" sz="1100" u="none" cap="none" strike="noStrike">
                <a:latin typeface="JetBrains Mono"/>
                <a:ea typeface="JetBrains Mono"/>
                <a:cs typeface="JetBrains Mono"/>
                <a:sym typeface="JetBrains Mono"/>
              </a:rPr>
              <a:t>Crocodile());</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r>
              <a:rPr b="0" i="1" lang="en-US" sz="1100" u="none" cap="none" strike="noStrike">
                <a:latin typeface="JetBrains Mono"/>
                <a:ea typeface="JetBrains Mono"/>
                <a:cs typeface="JetBrains Mono"/>
                <a:sym typeface="JetBrains Mono"/>
              </a:rPr>
              <a:t>feed</a:t>
            </a:r>
            <a:r>
              <a:rPr b="0" i="0" lang="en-US" sz="1100" u="none" cap="none" strike="noStrike">
                <a:latin typeface="JetBrains Mono"/>
                <a:ea typeface="JetBrains Mono"/>
                <a:cs typeface="JetBrains Mono"/>
                <a:sym typeface="JetBrains Mono"/>
              </a:rPr>
              <a:t>(</a:t>
            </a:r>
            <a:r>
              <a:rPr b="1" i="0" lang="en-US" sz="1100" u="none" cap="none" strike="noStrike">
                <a:latin typeface="JetBrains Mono"/>
                <a:ea typeface="JetBrains Mono"/>
                <a:cs typeface="JetBrains Mono"/>
                <a:sym typeface="JetBrains Mono"/>
              </a:rPr>
              <a:t>new </a:t>
            </a:r>
            <a:r>
              <a:rPr b="0" i="0" lang="en-US" sz="1100" u="none" cap="none" strike="noStrike">
                <a:latin typeface="JetBrains Mono"/>
                <a:ea typeface="JetBrains Mono"/>
                <a:cs typeface="JetBrains Mono"/>
                <a:sym typeface="JetBrains Mono"/>
              </a:rPr>
              <a:t>Reptile());</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    }</a:t>
            </a:r>
            <a:br>
              <a:rPr b="0" i="0" lang="en-US" sz="1100" u="none" cap="none" strike="noStrike">
                <a:latin typeface="JetBrains Mono"/>
                <a:ea typeface="JetBrains Mono"/>
                <a:cs typeface="JetBrains Mono"/>
                <a:sym typeface="JetBrains Mono"/>
              </a:rPr>
            </a:br>
            <a:r>
              <a:rPr b="0" i="0" lang="en-US" sz="1100" u="none" cap="none" strike="noStrike">
                <a:latin typeface="JetBrains Mono"/>
                <a:ea typeface="JetBrains Mono"/>
                <a:cs typeface="JetBrains Mono"/>
                <a:sym typeface="JetBrains Mono"/>
              </a:rPr>
              <a:t>}</a:t>
            </a:r>
            <a:endParaRPr b="0" i="0" sz="1100" u="none" cap="none" strike="noStrike">
              <a:latin typeface="Arial"/>
              <a:ea typeface="Arial"/>
              <a:cs typeface="Arial"/>
              <a:sym typeface="Arial"/>
            </a:endParaRPr>
          </a:p>
        </p:txBody>
      </p:sp>
      <p:sp>
        <p:nvSpPr>
          <p:cNvPr id="441" name="Google Shape;441;p40"/>
          <p:cNvSpPr txBox="1"/>
          <p:nvPr/>
        </p:nvSpPr>
        <p:spPr>
          <a:xfrm>
            <a:off x="7970520" y="5445511"/>
            <a:ext cx="432816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code compiles and executes without issue, yielding the following output: Feeding: Alligator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Feeding: Crocodile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Feeding: Reptile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Polymorphism and Method Overriding </a:t>
            </a:r>
            <a:endParaRPr/>
          </a:p>
        </p:txBody>
      </p:sp>
      <p:sp>
        <p:nvSpPr>
          <p:cNvPr id="447" name="Google Shape;44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conclude this chapter by returning to the last three rules for method overriding to demonstrate how polymorphism requires them to be included as part of the Java specification. </a:t>
            </a:r>
            <a:endParaRPr/>
          </a:p>
          <a:p>
            <a:pPr indent="-228600" lvl="0" marL="228600" rtl="0" algn="l">
              <a:lnSpc>
                <a:spcPct val="90000"/>
              </a:lnSpc>
              <a:spcBef>
                <a:spcPts val="1000"/>
              </a:spcBef>
              <a:spcAft>
                <a:spcPts val="0"/>
              </a:spcAft>
              <a:buClr>
                <a:schemeClr val="dk1"/>
              </a:buClr>
              <a:buSzPts val="2800"/>
              <a:buChar char="•"/>
            </a:pPr>
            <a:r>
              <a:rPr lang="en-US"/>
              <a:t>The first rule is that an overridden method must be at least as accessible as the method it is overriding.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48" name="Google Shape;448;p41"/>
          <p:cNvSpPr/>
          <p:nvPr/>
        </p:nvSpPr>
        <p:spPr>
          <a:xfrm>
            <a:off x="8427720" y="3679686"/>
            <a:ext cx="2865120" cy="323165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1100"/>
              <a:buFont typeface="JetBrains Mono"/>
              <a:buNone/>
            </a:pPr>
            <a:r>
              <a:rPr b="1" i="0" lang="en-US" sz="1100" u="none" cap="none" strike="noStrike">
                <a:solidFill>
                  <a:srgbClr val="000080"/>
                </a:solidFill>
                <a:latin typeface="JetBrains Mono"/>
                <a:ea typeface="JetBrains Mono"/>
                <a:cs typeface="JetBrains Mono"/>
                <a:sym typeface="JetBrains Mono"/>
              </a:rPr>
              <a:t>public class </a:t>
            </a:r>
            <a:r>
              <a:rPr b="0" i="0" lang="en-US" sz="1100" u="none" cap="none" strike="noStrike">
                <a:solidFill>
                  <a:srgbClr val="000000"/>
                </a:solidFill>
                <a:latin typeface="JetBrains Mono"/>
                <a:ea typeface="JetBrains Mono"/>
                <a:cs typeface="JetBrains Mono"/>
                <a:sym typeface="JetBrains Mono"/>
              </a:rPr>
              <a:t>Animal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a:t>
            </a:r>
            <a:r>
              <a:rPr b="0" i="0" lang="en-US" sz="1100" u="none" cap="none" strike="noStrike">
                <a:solidFill>
                  <a:srgbClr val="000000"/>
                </a:solidFill>
                <a:latin typeface="JetBrains Mono"/>
                <a:ea typeface="JetBrains Mono"/>
                <a:cs typeface="JetBrains Mono"/>
                <a:sym typeface="JetBrains Mono"/>
              </a:rPr>
              <a:t>String getName()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return </a:t>
            </a:r>
            <a:r>
              <a:rPr b="1" i="0" lang="en-US" sz="1100" u="none" cap="none" strike="noStrike">
                <a:solidFill>
                  <a:srgbClr val="008000"/>
                </a:solidFill>
                <a:latin typeface="JetBrains Mono"/>
                <a:ea typeface="JetBrains Mono"/>
                <a:cs typeface="JetBrains Mono"/>
                <a:sym typeface="JetBrains Mono"/>
              </a:rPr>
              <a:t>"Animal"</a:t>
            </a:r>
            <a:r>
              <a:rPr b="0" i="0" lang="en-US" sz="1100" u="none" cap="none" strike="noStrike">
                <a:solidFill>
                  <a:srgbClr val="000000"/>
                </a:solidFill>
                <a:latin typeface="JetBrains Mono"/>
                <a:ea typeface="JetBrains Mono"/>
                <a:cs typeface="JetBrains Mono"/>
                <a:sym typeface="JetBrains Mono"/>
              </a:rPr>
              <a:t>;</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a:t>
            </a:r>
            <a:br>
              <a:rPr b="0" i="0" lang="en-US" sz="1100" u="none" cap="none" strike="noStrike">
                <a:solidFill>
                  <a:srgbClr val="000000"/>
                </a:solidFill>
                <a:latin typeface="JetBrains Mono"/>
                <a:ea typeface="JetBrains Mono"/>
                <a:cs typeface="JetBrains Mono"/>
                <a:sym typeface="JetBrains Mono"/>
              </a:rPr>
            </a:br>
            <a:r>
              <a:rPr b="1" i="0" lang="en-US" sz="1100" u="none" cap="none" strike="noStrike">
                <a:solidFill>
                  <a:srgbClr val="000080"/>
                </a:solidFill>
                <a:latin typeface="JetBrains Mono"/>
                <a:ea typeface="JetBrains Mono"/>
                <a:cs typeface="JetBrains Mono"/>
                <a:sym typeface="JetBrains Mono"/>
              </a:rPr>
              <a:t>public class </a:t>
            </a:r>
            <a:r>
              <a:rPr b="0" i="0" lang="en-US" sz="1100" u="none" cap="none" strike="noStrike">
                <a:solidFill>
                  <a:srgbClr val="000000"/>
                </a:solidFill>
                <a:latin typeface="JetBrains Mono"/>
                <a:ea typeface="JetBrains Mono"/>
                <a:cs typeface="JetBrains Mono"/>
                <a:sym typeface="JetBrains Mono"/>
              </a:rPr>
              <a:t>Gorilla </a:t>
            </a:r>
            <a:r>
              <a:rPr b="1" i="0" lang="en-US" sz="1100" u="none" cap="none" strike="noStrike">
                <a:solidFill>
                  <a:srgbClr val="000080"/>
                </a:solidFill>
                <a:latin typeface="JetBrains Mono"/>
                <a:ea typeface="JetBrains Mono"/>
                <a:cs typeface="JetBrains Mono"/>
                <a:sym typeface="JetBrains Mono"/>
              </a:rPr>
              <a:t>extends </a:t>
            </a:r>
            <a:r>
              <a:rPr b="0" i="0" lang="en-US" sz="1100" u="none" cap="none" strike="noStrike">
                <a:solidFill>
                  <a:srgbClr val="000000"/>
                </a:solidFill>
                <a:latin typeface="JetBrains Mono"/>
                <a:ea typeface="JetBrains Mono"/>
                <a:cs typeface="JetBrains Mono"/>
                <a:sym typeface="JetBrains Mono"/>
              </a:rPr>
              <a:t>Animal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protected </a:t>
            </a:r>
            <a:r>
              <a:rPr b="0" i="0" lang="en-US" sz="1100" u="none" cap="none" strike="noStrike">
                <a:solidFill>
                  <a:srgbClr val="000000"/>
                </a:solidFill>
                <a:latin typeface="JetBrains Mono"/>
                <a:ea typeface="JetBrains Mono"/>
                <a:cs typeface="JetBrains Mono"/>
                <a:sym typeface="JetBrains Mono"/>
              </a:rPr>
              <a:t>String getName() { </a:t>
            </a:r>
            <a:endParaRPr i="1" sz="1100">
              <a:solidFill>
                <a:srgbClr val="80808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808080"/>
              </a:buClr>
              <a:buSzPts val="1100"/>
              <a:buFont typeface="JetBrains Mono"/>
              <a:buNone/>
            </a:pPr>
            <a:r>
              <a:rPr b="0" i="1" lang="en-US" sz="1100" u="none" cap="none" strike="noStrike">
                <a:solidFill>
                  <a:srgbClr val="808080"/>
                </a:solidFill>
                <a:latin typeface="JetBrains Mono"/>
                <a:ea typeface="JetBrains Mono"/>
                <a:cs typeface="JetBrains Mono"/>
                <a:sym typeface="JetBrains Mono"/>
              </a:rPr>
              <a:t>//</a:t>
            </a:r>
            <a:r>
              <a:rPr i="1" lang="en-US" sz="1100">
                <a:solidFill>
                  <a:srgbClr val="808080"/>
                </a:solidFill>
                <a:latin typeface="JetBrains Mono"/>
                <a:ea typeface="JetBrains Mono"/>
                <a:cs typeface="JetBrains Mono"/>
                <a:sym typeface="JetBrains Mono"/>
              </a:rPr>
              <a:t>Doesn’t compile </a:t>
            </a:r>
            <a:br>
              <a:rPr b="0" i="1" lang="en-US" sz="1100" u="none" cap="none" strike="noStrike">
                <a:solidFill>
                  <a:srgbClr val="808080"/>
                </a:solidFill>
                <a:latin typeface="JetBrains Mono"/>
                <a:ea typeface="JetBrains Mono"/>
                <a:cs typeface="JetBrains Mono"/>
                <a:sym typeface="JetBrains Mono"/>
              </a:rPr>
            </a:br>
            <a:r>
              <a:rPr b="0" i="1" lang="en-US" sz="1100" u="none" cap="none" strike="noStrike">
                <a:solidFill>
                  <a:srgbClr val="80808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return </a:t>
            </a:r>
            <a:r>
              <a:rPr b="1" i="0" lang="en-US" sz="1100" u="none" cap="none" strike="noStrike">
                <a:solidFill>
                  <a:srgbClr val="008000"/>
                </a:solidFill>
                <a:latin typeface="JetBrains Mono"/>
                <a:ea typeface="JetBrains Mono"/>
                <a:cs typeface="JetBrains Mono"/>
                <a:sym typeface="JetBrains Mono"/>
              </a:rPr>
              <a:t>"Gorilla"</a:t>
            </a:r>
            <a:r>
              <a:rPr b="0" i="0" lang="en-US" sz="1100" u="none" cap="none" strike="noStrike">
                <a:solidFill>
                  <a:srgbClr val="000000"/>
                </a:solidFill>
                <a:latin typeface="JetBrains Mono"/>
                <a:ea typeface="JetBrains Mono"/>
                <a:cs typeface="JetBrains Mono"/>
                <a:sym typeface="JetBrains Mono"/>
              </a:rPr>
              <a:t>;</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a:t>
            </a:r>
            <a:br>
              <a:rPr b="0" i="0" lang="en-US" sz="1100" u="none" cap="none" strike="noStrike">
                <a:solidFill>
                  <a:srgbClr val="000000"/>
                </a:solidFill>
                <a:latin typeface="JetBrains Mono"/>
                <a:ea typeface="JetBrains Mono"/>
                <a:cs typeface="JetBrains Mono"/>
                <a:sym typeface="JetBrains Mono"/>
              </a:rPr>
            </a:br>
            <a:r>
              <a:rPr b="1" i="0" lang="en-US" sz="1100" u="none" cap="none" strike="noStrike">
                <a:solidFill>
                  <a:srgbClr val="000080"/>
                </a:solidFill>
                <a:latin typeface="JetBrains Mono"/>
                <a:ea typeface="JetBrains Mono"/>
                <a:cs typeface="JetBrains Mono"/>
                <a:sym typeface="JetBrains Mono"/>
              </a:rPr>
              <a:t>public class </a:t>
            </a:r>
            <a:r>
              <a:rPr b="0" i="0" lang="en-US" sz="1100" u="none" cap="none" strike="noStrike">
                <a:solidFill>
                  <a:srgbClr val="000000"/>
                </a:solidFill>
                <a:latin typeface="JetBrains Mono"/>
                <a:ea typeface="JetBrains Mono"/>
                <a:cs typeface="JetBrains Mono"/>
                <a:sym typeface="JetBrains Mono"/>
              </a:rPr>
              <a:t>ZooKeeper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r>
              <a:rPr b="1" i="0" lang="en-US" sz="1100" u="none" cap="none" strike="noStrike">
                <a:solidFill>
                  <a:srgbClr val="000080"/>
                </a:solidFill>
                <a:latin typeface="JetBrains Mono"/>
                <a:ea typeface="JetBrains Mono"/>
                <a:cs typeface="JetBrains Mono"/>
                <a:sym typeface="JetBrains Mono"/>
              </a:rPr>
              <a:t>public static void </a:t>
            </a:r>
            <a:r>
              <a:rPr b="0" i="0" lang="en-US" sz="1100" u="none" cap="none" strike="noStrike">
                <a:solidFill>
                  <a:srgbClr val="000000"/>
                </a:solidFill>
                <a:latin typeface="JetBrains Mono"/>
                <a:ea typeface="JetBrains Mono"/>
                <a:cs typeface="JetBrains Mono"/>
                <a:sym typeface="JetBrains Mono"/>
              </a:rPr>
              <a:t>main(String[] args) {</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Animal animal = </a:t>
            </a:r>
            <a:r>
              <a:rPr b="1" i="0" lang="en-US" sz="1100" u="none" cap="none" strike="noStrike">
                <a:solidFill>
                  <a:srgbClr val="000080"/>
                </a:solidFill>
                <a:latin typeface="JetBrains Mono"/>
                <a:ea typeface="JetBrains Mono"/>
                <a:cs typeface="JetBrains Mono"/>
                <a:sym typeface="JetBrains Mono"/>
              </a:rPr>
              <a:t>new </a:t>
            </a:r>
            <a:r>
              <a:rPr b="0" i="0" lang="en-US" sz="1100" u="none" cap="none" strike="noStrike">
                <a:solidFill>
                  <a:srgbClr val="000000"/>
                </a:solidFill>
                <a:latin typeface="JetBrains Mono"/>
                <a:ea typeface="JetBrains Mono"/>
                <a:cs typeface="JetBrains Mono"/>
                <a:sym typeface="JetBrains Mono"/>
              </a:rPr>
              <a:t>Gorilla();</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System.</a:t>
            </a:r>
            <a:r>
              <a:rPr b="1" i="1" lang="en-US" sz="1100" u="none" cap="none" strike="noStrike">
                <a:solidFill>
                  <a:srgbClr val="660E7A"/>
                </a:solidFill>
                <a:latin typeface="JetBrains Mono"/>
                <a:ea typeface="JetBrains Mono"/>
                <a:cs typeface="JetBrains Mono"/>
                <a:sym typeface="JetBrains Mono"/>
              </a:rPr>
              <a:t>out</a:t>
            </a:r>
            <a:r>
              <a:rPr b="0" i="0" lang="en-US" sz="1100" u="none" cap="none" strike="noStrike">
                <a:solidFill>
                  <a:srgbClr val="000000"/>
                </a:solidFill>
                <a:latin typeface="JetBrains Mono"/>
                <a:ea typeface="JetBrains Mono"/>
                <a:cs typeface="JetBrains Mono"/>
                <a:sym typeface="JetBrains Mono"/>
              </a:rPr>
              <a:t>.println(animal.getName());</a:t>
            </a:r>
            <a:br>
              <a:rPr b="0" i="0" lang="en-US" sz="1100" u="none" cap="none" strike="noStrike">
                <a:solidFill>
                  <a:srgbClr val="000000"/>
                </a:solidFill>
                <a:latin typeface="JetBrains Mono"/>
                <a:ea typeface="JetBrains Mono"/>
                <a:cs typeface="JetBrains Mono"/>
                <a:sym typeface="JetBrains Mono"/>
              </a:rPr>
            </a:br>
            <a:r>
              <a:rPr b="0" i="0" lang="en-US" sz="1100" u="none" cap="none" strike="noStrike">
                <a:solidFill>
                  <a:srgbClr val="000000"/>
                </a:solidFill>
                <a:latin typeface="JetBrains Mono"/>
                <a:ea typeface="JetBrains Mono"/>
                <a:cs typeface="JetBrains Mono"/>
                <a:sym typeface="JetBrains Mono"/>
              </a:rPr>
              <a:t>    }</a:t>
            </a:r>
            <a:br>
              <a:rPr b="0" i="0" lang="en-US" sz="1100" u="none" cap="none" strike="noStrike">
                <a:solidFill>
                  <a:srgbClr val="000000"/>
                </a:solidFill>
                <a:latin typeface="JetBrains Mono"/>
                <a:ea typeface="JetBrains Mono"/>
                <a:cs typeface="JetBrains Mono"/>
                <a:sym typeface="JetBrains Mono"/>
              </a:rPr>
            </a:b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4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42"/>
          <p:cNvSpPr/>
          <p:nvPr/>
        </p:nvSpPr>
        <p:spPr>
          <a:xfrm rot="-853893">
            <a:off x="8175088" y="457951"/>
            <a:ext cx="2987899" cy="2987899"/>
          </a:xfrm>
          <a:prstGeom prst="arc">
            <a:avLst>
              <a:gd fmla="val 14612914"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5" name="Google Shape;45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2.</a:t>
            </a:r>
            <a:r>
              <a:rPr b="1" i="0" lang="en-US">
                <a:latin typeface="Arial"/>
                <a:ea typeface="Arial"/>
                <a:cs typeface="Arial"/>
                <a:sym typeface="Arial"/>
              </a:rPr>
              <a:t> Exception Handling:</a:t>
            </a:r>
            <a:endParaRPr/>
          </a:p>
        </p:txBody>
      </p:sp>
      <p:sp>
        <p:nvSpPr>
          <p:cNvPr id="456" name="Google Shape;456;p42"/>
          <p:cNvSpPr txBox="1"/>
          <p:nvPr>
            <p:ph idx="1" type="body"/>
          </p:nvPr>
        </p:nvSpPr>
        <p:spPr>
          <a:xfrm>
            <a:off x="6447942" y="1971258"/>
            <a:ext cx="4905858" cy="4060072"/>
          </a:xfrm>
          <a:prstGeom prst="rect">
            <a:avLst/>
          </a:prstGeom>
          <a:noFill/>
          <a:ln>
            <a:noFill/>
          </a:ln>
        </p:spPr>
        <p:txBody>
          <a:bodyPr anchorCtr="0" anchor="t" bIns="45700" lIns="91425" spcFirstLastPara="1" rIns="91425" wrap="square" tIns="45700">
            <a:normAutofit/>
          </a:bodyPr>
          <a:lstStyle/>
          <a:p>
            <a:pPr indent="-212598" lvl="0" marL="212598" rtl="0" algn="l">
              <a:lnSpc>
                <a:spcPct val="90000"/>
              </a:lnSpc>
              <a:spcBef>
                <a:spcPts val="0"/>
              </a:spcBef>
              <a:spcAft>
                <a:spcPts val="0"/>
              </a:spcAft>
              <a:buClr>
                <a:schemeClr val="dk1"/>
              </a:buClr>
              <a:buSzPts val="1100"/>
              <a:buChar char="•"/>
            </a:pPr>
            <a:r>
              <a:rPr lang="en-US" sz="1100">
                <a:solidFill>
                  <a:schemeClr val="dk1"/>
                </a:solidFill>
                <a:latin typeface="Calibri"/>
                <a:ea typeface="Calibri"/>
                <a:cs typeface="Calibri"/>
                <a:sym typeface="Calibri"/>
              </a:rPr>
              <a:t>class Animal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void makeSound() throws Exception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 Some code</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a:t>
            </a:r>
            <a:endParaRPr/>
          </a:p>
          <a:p>
            <a:pPr indent="-142748" lvl="0" marL="212598" rtl="0" algn="l">
              <a:lnSpc>
                <a:spcPct val="90000"/>
              </a:lnSpc>
              <a:spcBef>
                <a:spcPts val="930"/>
              </a:spcBef>
              <a:spcAft>
                <a:spcPts val="0"/>
              </a:spcAft>
              <a:buClr>
                <a:schemeClr val="dk1"/>
              </a:buClr>
              <a:buSzPts val="1100"/>
              <a:buNone/>
            </a:pPr>
            <a:r>
              <a:t/>
            </a:r>
            <a:endParaRPr sz="1100">
              <a:solidFill>
                <a:schemeClr val="dk1"/>
              </a:solidFill>
              <a:latin typeface="Calibri"/>
              <a:ea typeface="Calibri"/>
              <a:cs typeface="Calibri"/>
              <a:sym typeface="Calibri"/>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class Dog extends Animal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 Not allowed: Broadening the exception type</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@Override</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void makeSound() throws Exception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 Some code that might throw a more specific exception</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    }</a:t>
            </a:r>
            <a:endParaRPr/>
          </a:p>
          <a:p>
            <a:pPr indent="-212598" lvl="0" marL="212598" rtl="0" algn="l">
              <a:lnSpc>
                <a:spcPct val="90000"/>
              </a:lnSpc>
              <a:spcBef>
                <a:spcPts val="930"/>
              </a:spcBef>
              <a:spcAft>
                <a:spcPts val="0"/>
              </a:spcAft>
              <a:buClr>
                <a:schemeClr val="dk1"/>
              </a:buClr>
              <a:buSzPts val="1100"/>
              <a:buChar char="•"/>
            </a:pPr>
            <a:r>
              <a:rPr lang="en-US" sz="1100">
                <a:solidFill>
                  <a:schemeClr val="dk1"/>
                </a:solidFill>
                <a:latin typeface="Calibri"/>
                <a:ea typeface="Calibri"/>
                <a:cs typeface="Calibri"/>
                <a:sym typeface="Calibri"/>
              </a:rPr>
              <a:t>}</a:t>
            </a:r>
            <a:endParaRPr/>
          </a:p>
          <a:p>
            <a:pPr indent="-158750" lvl="0" marL="228600" rtl="0" algn="l">
              <a:lnSpc>
                <a:spcPct val="90000"/>
              </a:lnSpc>
              <a:spcBef>
                <a:spcPts val="1000"/>
              </a:spcBef>
              <a:spcAft>
                <a:spcPts val="0"/>
              </a:spcAft>
              <a:buClr>
                <a:schemeClr val="dk1"/>
              </a:buClr>
              <a:buSzPts val="1100"/>
              <a:buNone/>
            </a:pPr>
            <a:r>
              <a:t/>
            </a:r>
            <a:endParaRPr sz="1100"/>
          </a:p>
        </p:txBody>
      </p:sp>
      <p:sp>
        <p:nvSpPr>
          <p:cNvPr id="457" name="Google Shape;457;p42"/>
          <p:cNvSpPr/>
          <p:nvPr/>
        </p:nvSpPr>
        <p:spPr>
          <a:xfrm>
            <a:off x="838200" y="2196211"/>
            <a:ext cx="4415272" cy="2613292"/>
          </a:xfrm>
          <a:prstGeom prst="rect">
            <a:avLst/>
          </a:prstGeom>
          <a:solidFill>
            <a:srgbClr val="F7F7F8"/>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0">
                <a:solidFill>
                  <a:srgbClr val="374151"/>
                </a:solidFill>
                <a:latin typeface="Arial"/>
                <a:ea typeface="Arial"/>
                <a:cs typeface="Arial"/>
                <a:sym typeface="Arial"/>
              </a:rPr>
              <a:t>In this case, the compiler won't allow the subclass </a:t>
            </a:r>
            <a:r>
              <a:rPr b="1" lang="en-US" sz="2976">
                <a:solidFill>
                  <a:schemeClr val="dk1"/>
                </a:solidFill>
                <a:latin typeface="Arial"/>
                <a:ea typeface="Arial"/>
                <a:cs typeface="Arial"/>
                <a:sym typeface="Arial"/>
              </a:rPr>
              <a:t>Dog</a:t>
            </a:r>
            <a:r>
              <a:rPr lang="en-US" sz="1860">
                <a:solidFill>
                  <a:srgbClr val="374151"/>
                </a:solidFill>
                <a:latin typeface="Arial"/>
                <a:ea typeface="Arial"/>
                <a:cs typeface="Arial"/>
                <a:sym typeface="Arial"/>
              </a:rPr>
              <a:t> to declare a broader exception because if we call </a:t>
            </a:r>
            <a:r>
              <a:rPr b="1" lang="en-US" sz="2976">
                <a:solidFill>
                  <a:schemeClr val="dk1"/>
                </a:solidFill>
                <a:latin typeface="Arial"/>
                <a:ea typeface="Arial"/>
                <a:cs typeface="Arial"/>
                <a:sym typeface="Arial"/>
              </a:rPr>
              <a:t>makeSound()</a:t>
            </a:r>
            <a:r>
              <a:rPr lang="en-US" sz="1860">
                <a:solidFill>
                  <a:srgbClr val="374151"/>
                </a:solidFill>
                <a:latin typeface="Arial"/>
                <a:ea typeface="Arial"/>
                <a:cs typeface="Arial"/>
                <a:sym typeface="Arial"/>
              </a:rPr>
              <a:t> using an </a:t>
            </a:r>
            <a:r>
              <a:rPr b="1" lang="en-US" sz="2976">
                <a:solidFill>
                  <a:schemeClr val="dk1"/>
                </a:solidFill>
                <a:latin typeface="Arial"/>
                <a:ea typeface="Arial"/>
                <a:cs typeface="Arial"/>
                <a:sym typeface="Arial"/>
              </a:rPr>
              <a:t>Animal</a:t>
            </a:r>
            <a:r>
              <a:rPr lang="en-US" sz="1860">
                <a:solidFill>
                  <a:srgbClr val="374151"/>
                </a:solidFill>
                <a:latin typeface="Arial"/>
                <a:ea typeface="Arial"/>
                <a:cs typeface="Arial"/>
                <a:sym typeface="Arial"/>
              </a:rPr>
              <a:t> reference, the compiler wouldn't know about the more specific exception thrown in the overridden method in </a:t>
            </a:r>
            <a:r>
              <a:rPr b="1" lang="en-US" sz="2976">
                <a:solidFill>
                  <a:schemeClr val="dk1"/>
                </a:solidFill>
                <a:latin typeface="Arial"/>
                <a:ea typeface="Arial"/>
                <a:cs typeface="Arial"/>
                <a:sym typeface="Arial"/>
              </a:rPr>
              <a:t>Dog</a:t>
            </a:r>
            <a:r>
              <a:rPr lang="en-US" sz="1022">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a:t>
            </a:r>
            <a:r>
              <a:rPr b="1" i="0" lang="en-US">
                <a:latin typeface="Arial"/>
                <a:ea typeface="Arial"/>
                <a:cs typeface="Arial"/>
                <a:sym typeface="Arial"/>
              </a:rPr>
              <a:t> Return Types:</a:t>
            </a:r>
            <a:endParaRPr/>
          </a:p>
        </p:txBody>
      </p:sp>
      <p:sp>
        <p:nvSpPr>
          <p:cNvPr id="463" name="Google Shape;463;p43"/>
          <p:cNvSpPr txBox="1"/>
          <p:nvPr>
            <p:ph idx="1" type="body"/>
          </p:nvPr>
        </p:nvSpPr>
        <p:spPr>
          <a:xfrm>
            <a:off x="7383780" y="1825625"/>
            <a:ext cx="457962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class NumberHolder {</a:t>
            </a:r>
            <a:endParaRPr/>
          </a:p>
          <a:p>
            <a:pPr indent="-228600" lvl="0" marL="228600" rtl="0" algn="l">
              <a:lnSpc>
                <a:spcPct val="90000"/>
              </a:lnSpc>
              <a:spcBef>
                <a:spcPts val="1000"/>
              </a:spcBef>
              <a:spcAft>
                <a:spcPts val="0"/>
              </a:spcAft>
              <a:buClr>
                <a:schemeClr val="dk1"/>
              </a:buClr>
              <a:buSzPct val="100000"/>
              <a:buChar char="•"/>
            </a:pPr>
            <a:r>
              <a:rPr lang="en-US"/>
              <a:t>    Number getNumber() {</a:t>
            </a:r>
            <a:endParaRPr/>
          </a:p>
          <a:p>
            <a:pPr indent="-228600" lvl="0" marL="228600" rtl="0" algn="l">
              <a:lnSpc>
                <a:spcPct val="90000"/>
              </a:lnSpc>
              <a:spcBef>
                <a:spcPts val="1000"/>
              </a:spcBef>
              <a:spcAft>
                <a:spcPts val="0"/>
              </a:spcAft>
              <a:buClr>
                <a:schemeClr val="dk1"/>
              </a:buClr>
              <a:buSzPct val="100000"/>
              <a:buChar char="•"/>
            </a:pPr>
            <a:r>
              <a:rPr lang="en-US"/>
              <a:t>        return null;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class IntegerHolder extends NumberHolder {</a:t>
            </a:r>
            <a:endParaRPr/>
          </a:p>
          <a:p>
            <a:pPr indent="-228600" lvl="0" marL="228600" rtl="0" algn="l">
              <a:lnSpc>
                <a:spcPct val="90000"/>
              </a:lnSpc>
              <a:spcBef>
                <a:spcPts val="1000"/>
              </a:spcBef>
              <a:spcAft>
                <a:spcPts val="0"/>
              </a:spcAft>
              <a:buClr>
                <a:schemeClr val="dk1"/>
              </a:buClr>
              <a:buSzPct val="100000"/>
              <a:buChar char="•"/>
            </a:pPr>
            <a:r>
              <a:rPr lang="en-US"/>
              <a:t>    // Not allowed: Covariant return type, changing to a more specific type</a:t>
            </a:r>
            <a:endParaRPr/>
          </a:p>
          <a:p>
            <a:pPr indent="-228600" lvl="0" marL="228600" rtl="0" algn="l">
              <a:lnSpc>
                <a:spcPct val="90000"/>
              </a:lnSpc>
              <a:spcBef>
                <a:spcPts val="1000"/>
              </a:spcBef>
              <a:spcAft>
                <a:spcPts val="0"/>
              </a:spcAft>
              <a:buClr>
                <a:schemeClr val="dk1"/>
              </a:buClr>
              <a:buSzPct val="100000"/>
              <a:buChar char="•"/>
            </a:pPr>
            <a:r>
              <a:rPr lang="en-US"/>
              <a:t>    @Override</a:t>
            </a:r>
            <a:endParaRPr/>
          </a:p>
          <a:p>
            <a:pPr indent="-228600" lvl="0" marL="228600" rtl="0" algn="l">
              <a:lnSpc>
                <a:spcPct val="90000"/>
              </a:lnSpc>
              <a:spcBef>
                <a:spcPts val="1000"/>
              </a:spcBef>
              <a:spcAft>
                <a:spcPts val="0"/>
              </a:spcAft>
              <a:buClr>
                <a:schemeClr val="dk1"/>
              </a:buClr>
              <a:buSzPct val="100000"/>
              <a:buChar char="•"/>
            </a:pPr>
            <a:r>
              <a:rPr lang="en-US"/>
              <a:t>    Integer getNumber() {</a:t>
            </a:r>
            <a:endParaRPr/>
          </a:p>
          <a:p>
            <a:pPr indent="-228600" lvl="0" marL="228600" rtl="0" algn="l">
              <a:lnSpc>
                <a:spcPct val="90000"/>
              </a:lnSpc>
              <a:spcBef>
                <a:spcPts val="1000"/>
              </a:spcBef>
              <a:spcAft>
                <a:spcPts val="0"/>
              </a:spcAft>
              <a:buClr>
                <a:schemeClr val="dk1"/>
              </a:buClr>
              <a:buSzPct val="100000"/>
              <a:buChar char="•"/>
            </a:pPr>
            <a:r>
              <a:rPr lang="en-US"/>
              <a:t>        return null;</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464" name="Google Shape;464;p43"/>
          <p:cNvSpPr/>
          <p:nvPr/>
        </p:nvSpPr>
        <p:spPr>
          <a:xfrm>
            <a:off x="510540" y="2012639"/>
            <a:ext cx="5585460" cy="2954655"/>
          </a:xfrm>
          <a:prstGeom prst="rect">
            <a:avLst/>
          </a:prstGeom>
          <a:solidFill>
            <a:srgbClr val="F7F7F8"/>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74151"/>
              </a:buClr>
              <a:buSzPts val="1800"/>
              <a:buFont typeface="Arial"/>
              <a:buNone/>
            </a:pPr>
            <a:r>
              <a:rPr b="0" i="0" lang="en-US" sz="1800" u="none" cap="none" strike="noStrike">
                <a:solidFill>
                  <a:srgbClr val="374151"/>
                </a:solidFill>
                <a:latin typeface="Arial"/>
                <a:ea typeface="Arial"/>
                <a:cs typeface="Arial"/>
                <a:sym typeface="Arial"/>
              </a:rPr>
              <a:t>In this example, the Java compiler won't allow the return type of the overridden method in </a:t>
            </a:r>
            <a:r>
              <a:rPr b="1" i="0" lang="en-US" sz="2800" u="none" cap="none" strike="noStrike">
                <a:solidFill>
                  <a:schemeClr val="dk1"/>
                </a:solidFill>
                <a:latin typeface="Arial"/>
                <a:ea typeface="Arial"/>
                <a:cs typeface="Arial"/>
                <a:sym typeface="Arial"/>
              </a:rPr>
              <a:t>IntegerHolder</a:t>
            </a:r>
            <a:r>
              <a:rPr b="0" i="0" lang="en-US" sz="1800" u="none" cap="none" strike="noStrike">
                <a:solidFill>
                  <a:srgbClr val="374151"/>
                </a:solidFill>
                <a:latin typeface="Arial"/>
                <a:ea typeface="Arial"/>
                <a:cs typeface="Arial"/>
                <a:sym typeface="Arial"/>
              </a:rPr>
              <a:t> to be </a:t>
            </a:r>
            <a:r>
              <a:rPr b="1" i="0" lang="en-US" sz="2800" u="none" cap="none" strike="noStrike">
                <a:solidFill>
                  <a:schemeClr val="dk1"/>
                </a:solidFill>
                <a:latin typeface="Arial"/>
                <a:ea typeface="Arial"/>
                <a:cs typeface="Arial"/>
                <a:sym typeface="Arial"/>
              </a:rPr>
              <a:t>Integer</a:t>
            </a:r>
            <a:r>
              <a:rPr b="0" i="0" lang="en-US" sz="1800" u="none" cap="none" strike="noStrike">
                <a:solidFill>
                  <a:srgbClr val="374151"/>
                </a:solidFill>
                <a:latin typeface="Arial"/>
                <a:ea typeface="Arial"/>
                <a:cs typeface="Arial"/>
                <a:sym typeface="Arial"/>
              </a:rPr>
              <a:t>, even though </a:t>
            </a:r>
            <a:r>
              <a:rPr b="1" i="0" lang="en-US" sz="2800" u="none" cap="none" strike="noStrike">
                <a:solidFill>
                  <a:schemeClr val="dk1"/>
                </a:solidFill>
                <a:latin typeface="Arial"/>
                <a:ea typeface="Arial"/>
                <a:cs typeface="Arial"/>
                <a:sym typeface="Arial"/>
              </a:rPr>
              <a:t>Integer</a:t>
            </a:r>
            <a:r>
              <a:rPr b="0" i="0" lang="en-US" sz="1800" u="none" cap="none" strike="noStrike">
                <a:solidFill>
                  <a:srgbClr val="374151"/>
                </a:solidFill>
                <a:latin typeface="Arial"/>
                <a:ea typeface="Arial"/>
                <a:cs typeface="Arial"/>
                <a:sym typeface="Arial"/>
              </a:rPr>
              <a:t> is a subclass of </a:t>
            </a:r>
            <a:r>
              <a:rPr b="1" i="0" lang="en-US" sz="2800" u="none" cap="none" strike="noStrike">
                <a:solidFill>
                  <a:schemeClr val="dk1"/>
                </a:solidFill>
                <a:latin typeface="Arial"/>
                <a:ea typeface="Arial"/>
                <a:cs typeface="Arial"/>
                <a:sym typeface="Arial"/>
              </a:rPr>
              <a:t>Number</a:t>
            </a:r>
            <a:r>
              <a:rPr b="0" i="0" lang="en-US" sz="1800" u="none" cap="none" strike="noStrike">
                <a:solidFill>
                  <a:srgbClr val="374151"/>
                </a:solidFill>
                <a:latin typeface="Arial"/>
                <a:ea typeface="Arial"/>
                <a:cs typeface="Arial"/>
                <a:sym typeface="Arial"/>
              </a:rPr>
              <a:t>. This is because if we call </a:t>
            </a:r>
            <a:r>
              <a:rPr b="1" i="0" lang="en-US" sz="2800" u="none" cap="none" strike="noStrike">
                <a:solidFill>
                  <a:schemeClr val="dk1"/>
                </a:solidFill>
                <a:latin typeface="Arial"/>
                <a:ea typeface="Arial"/>
                <a:cs typeface="Arial"/>
                <a:sym typeface="Arial"/>
              </a:rPr>
              <a:t>getNumber()</a:t>
            </a:r>
            <a:r>
              <a:rPr b="0" i="0" lang="en-US" sz="1800" u="none" cap="none" strike="noStrike">
                <a:solidFill>
                  <a:srgbClr val="374151"/>
                </a:solidFill>
                <a:latin typeface="Arial"/>
                <a:ea typeface="Arial"/>
                <a:cs typeface="Arial"/>
                <a:sym typeface="Arial"/>
              </a:rPr>
              <a:t> using a </a:t>
            </a:r>
            <a:r>
              <a:rPr b="1" i="0" lang="en-US" sz="2800" u="none" cap="none" strike="noStrike">
                <a:solidFill>
                  <a:schemeClr val="dk1"/>
                </a:solidFill>
                <a:latin typeface="Arial"/>
                <a:ea typeface="Arial"/>
                <a:cs typeface="Arial"/>
                <a:sym typeface="Arial"/>
              </a:rPr>
              <a:t>NumberHolder</a:t>
            </a:r>
            <a:r>
              <a:rPr b="0" i="0" lang="en-US" sz="1800" u="none" cap="none" strike="noStrike">
                <a:solidFill>
                  <a:srgbClr val="374151"/>
                </a:solidFill>
                <a:latin typeface="Arial"/>
                <a:ea typeface="Arial"/>
                <a:cs typeface="Arial"/>
                <a:sym typeface="Arial"/>
              </a:rPr>
              <a:t> reference, we would expect a </a:t>
            </a:r>
            <a:r>
              <a:rPr b="1" i="0" lang="en-US" sz="2800" u="none" cap="none" strike="noStrike">
                <a:solidFill>
                  <a:schemeClr val="dk1"/>
                </a:solidFill>
                <a:latin typeface="Arial"/>
                <a:ea typeface="Arial"/>
                <a:cs typeface="Arial"/>
                <a:sym typeface="Arial"/>
              </a:rPr>
              <a:t>Number</a:t>
            </a:r>
            <a:r>
              <a:rPr b="0" i="0" lang="en-US" sz="1800" u="none" cap="none" strike="noStrike">
                <a:solidFill>
                  <a:srgbClr val="374151"/>
                </a:solidFill>
                <a:latin typeface="Arial"/>
                <a:ea typeface="Arial"/>
                <a:cs typeface="Arial"/>
                <a:sym typeface="Arial"/>
              </a:rPr>
              <a:t> but would actually get an </a:t>
            </a:r>
            <a:r>
              <a:rPr b="1" i="0" lang="en-US" sz="2800" u="none" cap="none" strike="noStrike">
                <a:solidFill>
                  <a:schemeClr val="dk1"/>
                </a:solidFill>
                <a:latin typeface="Arial"/>
                <a:ea typeface="Arial"/>
                <a:cs typeface="Arial"/>
                <a:sym typeface="Arial"/>
              </a:rPr>
              <a:t>Integer</a:t>
            </a:r>
            <a:r>
              <a:rPr b="0" i="0" lang="en-US" sz="1800" u="none" cap="none" strike="noStrike">
                <a:solidFill>
                  <a:srgbClr val="374151"/>
                </a:solidFill>
                <a:latin typeface="Arial"/>
                <a:ea typeface="Arial"/>
                <a:cs typeface="Arial"/>
                <a:sym typeface="Arial"/>
              </a:rPr>
              <a:t>.</a:t>
            </a:r>
            <a:r>
              <a:rPr b="0" i="0" lang="en-US" sz="105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426720" y="352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470" name="Google Shape;470;p44"/>
          <p:cNvSpPr txBox="1"/>
          <p:nvPr>
            <p:ph idx="1" type="body"/>
          </p:nvPr>
        </p:nvSpPr>
        <p:spPr>
          <a:xfrm>
            <a:off x="426720" y="1360804"/>
            <a:ext cx="10515600" cy="50933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 What modifiers are implicitly applied to all interface methods? (Choose all that apply) </a:t>
            </a:r>
            <a:endParaRPr/>
          </a:p>
          <a:p>
            <a:pPr indent="-228600" lvl="0" marL="228600" rtl="0" algn="l">
              <a:lnSpc>
                <a:spcPct val="90000"/>
              </a:lnSpc>
              <a:spcBef>
                <a:spcPts val="1000"/>
              </a:spcBef>
              <a:spcAft>
                <a:spcPts val="0"/>
              </a:spcAft>
              <a:buClr>
                <a:schemeClr val="dk1"/>
              </a:buClr>
              <a:buSzPts val="2800"/>
              <a:buChar char="•"/>
            </a:pPr>
            <a:r>
              <a:rPr lang="en-US"/>
              <a:t>A. protected B. public C. static D. void E. abstract F. default</a:t>
            </a:r>
            <a:endParaRPr/>
          </a:p>
          <a:p>
            <a:pPr indent="0" lvl="0" marL="0" rtl="0" algn="l">
              <a:lnSpc>
                <a:spcPct val="90000"/>
              </a:lnSpc>
              <a:spcBef>
                <a:spcPts val="1000"/>
              </a:spcBef>
              <a:spcAft>
                <a:spcPts val="0"/>
              </a:spcAft>
              <a:buClr>
                <a:schemeClr val="dk1"/>
              </a:buClr>
              <a:buSzPts val="2800"/>
              <a:buNone/>
            </a:pPr>
            <a:r>
              <a:rPr lang="en-US"/>
              <a:t>(B,E)</a:t>
            </a:r>
            <a:endParaRPr/>
          </a:p>
          <a:p>
            <a:pPr indent="0" lvl="0" marL="0" rtl="0" algn="l">
              <a:lnSpc>
                <a:spcPct val="90000"/>
              </a:lnSpc>
              <a:spcBef>
                <a:spcPts val="1000"/>
              </a:spcBef>
              <a:spcAft>
                <a:spcPts val="0"/>
              </a:spcAft>
              <a:buClr>
                <a:schemeClr val="dk1"/>
              </a:buClr>
              <a:buSzPts val="2800"/>
              <a:buNone/>
            </a:pPr>
            <a:r>
              <a:rPr lang="en-US"/>
              <a:t>2. Which of the following may only be hidden and not overridden? (Choose all that apply)</a:t>
            </a:r>
            <a:endParaRPr/>
          </a:p>
          <a:p>
            <a:pPr indent="0" lvl="0" marL="0" rtl="0" algn="l">
              <a:lnSpc>
                <a:spcPct val="90000"/>
              </a:lnSpc>
              <a:spcBef>
                <a:spcPts val="1000"/>
              </a:spcBef>
              <a:spcAft>
                <a:spcPts val="0"/>
              </a:spcAft>
              <a:buClr>
                <a:schemeClr val="dk1"/>
              </a:buClr>
              <a:buSzPts val="2800"/>
              <a:buNone/>
            </a:pPr>
            <a:r>
              <a:rPr lang="en-US"/>
              <a:t> A. private instance methods B. protected instance methods C. public instance methods D. static methods E. public variables F. private variables</a:t>
            </a:r>
            <a:endParaRPr/>
          </a:p>
          <a:p>
            <a:pPr indent="0" lvl="0" marL="0" rtl="0" algn="l">
              <a:lnSpc>
                <a:spcPct val="90000"/>
              </a:lnSpc>
              <a:spcBef>
                <a:spcPts val="1000"/>
              </a:spcBef>
              <a:spcAft>
                <a:spcPts val="0"/>
              </a:spcAft>
              <a:buClr>
                <a:schemeClr val="dk1"/>
              </a:buClr>
              <a:buSzPts val="2800"/>
              <a:buNone/>
            </a:pPr>
            <a:r>
              <a:rPr lang="en-US"/>
              <a:t>(A, D, E, F)</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p:nvPr/>
        </p:nvSpPr>
        <p:spPr>
          <a:xfrm>
            <a:off x="0" y="637016"/>
            <a:ext cx="6096000" cy="378565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JetBrains Mono"/>
              <a:buNone/>
            </a:pPr>
            <a:r>
              <a:rPr b="0" i="0" lang="en-US" sz="1600" u="none" cap="none" strike="noStrike">
                <a:solidFill>
                  <a:srgbClr val="000000"/>
                </a:solidFill>
                <a:latin typeface="JetBrains Mono"/>
                <a:ea typeface="JetBrains Mono"/>
                <a:cs typeface="JetBrains Mono"/>
                <a:sym typeface="JetBrains Mono"/>
              </a:rPr>
              <a:t> </a:t>
            </a:r>
            <a:r>
              <a:rPr lang="en-US" sz="1600">
                <a:solidFill>
                  <a:srgbClr val="0000FF"/>
                </a:solidFill>
                <a:latin typeface="JetBrains Mono"/>
                <a:ea typeface="JetBrains Mono"/>
                <a:cs typeface="JetBrains Mono"/>
                <a:sym typeface="JetBrains Mono"/>
              </a:rPr>
              <a:t>3</a:t>
            </a:r>
            <a:r>
              <a:rPr b="0" i="0" lang="en-US" sz="1600" u="none" cap="none" strike="noStrike">
                <a:solidFill>
                  <a:srgbClr val="0000FF"/>
                </a:solidFill>
                <a:latin typeface="JetBrains Mono"/>
                <a:ea typeface="JetBrains Mono"/>
                <a:cs typeface="JetBrains Mono"/>
                <a:sym typeface="JetBrains Mono"/>
              </a:rPr>
              <a:t>. </a:t>
            </a:r>
            <a:r>
              <a:rPr b="0" i="0" lang="en-US" sz="1600" u="none" cap="none" strike="noStrike">
                <a:solidFill>
                  <a:srgbClr val="000000"/>
                </a:solidFill>
                <a:latin typeface="JetBrains Mono"/>
                <a:ea typeface="JetBrains Mono"/>
                <a:cs typeface="JetBrains Mono"/>
                <a:sym typeface="JetBrains Mono"/>
              </a:rPr>
              <a:t>Choose the correct statement about the following code:</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t>
            </a:r>
            <a:r>
              <a:rPr b="0" i="0" lang="en-US" sz="1600" u="none" cap="none" strike="noStrike">
                <a:solidFill>
                  <a:srgbClr val="0000FF"/>
                </a:solidFill>
                <a:latin typeface="JetBrains Mono"/>
                <a:ea typeface="JetBrains Mono"/>
                <a:cs typeface="JetBrains Mono"/>
                <a:sym typeface="JetBrains Mono"/>
              </a:rPr>
              <a:t>1</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interface </a:t>
            </a:r>
            <a:r>
              <a:rPr b="0" i="0" lang="en-US" sz="1600" u="none" cap="none" strike="noStrike">
                <a:solidFill>
                  <a:srgbClr val="000000"/>
                </a:solidFill>
                <a:latin typeface="JetBrains Mono"/>
                <a:ea typeface="JetBrains Mono"/>
                <a:cs typeface="JetBrains Mono"/>
                <a:sym typeface="JetBrains Mono"/>
              </a:rPr>
              <a:t>HasExoskeleton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2</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abstract int </a:t>
            </a:r>
            <a:r>
              <a:rPr b="0" i="0" lang="en-US" sz="1600" u="none" cap="none" strike="noStrike">
                <a:solidFill>
                  <a:srgbClr val="000000"/>
                </a:solidFill>
                <a:latin typeface="JetBrains Mono"/>
                <a:ea typeface="JetBrains Mono"/>
                <a:cs typeface="JetBrains Mono"/>
                <a:sym typeface="JetBrains Mono"/>
              </a:rPr>
              <a:t>getNumberOfSections();</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3</a:t>
            </a: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4</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abstract class </a:t>
            </a:r>
            <a:r>
              <a:rPr b="0" i="0" lang="en-US" sz="1600" u="none" cap="none" strike="noStrike">
                <a:solidFill>
                  <a:srgbClr val="000000"/>
                </a:solidFill>
                <a:latin typeface="JetBrains Mono"/>
                <a:ea typeface="JetBrains Mono"/>
                <a:cs typeface="JetBrains Mono"/>
                <a:sym typeface="JetBrains Mono"/>
              </a:rPr>
              <a:t>Insect </a:t>
            </a:r>
            <a:r>
              <a:rPr b="1" i="0" lang="en-US" sz="1600" u="none" cap="none" strike="noStrike">
                <a:solidFill>
                  <a:srgbClr val="000080"/>
                </a:solidFill>
                <a:latin typeface="JetBrains Mono"/>
                <a:ea typeface="JetBrains Mono"/>
                <a:cs typeface="JetBrains Mono"/>
                <a:sym typeface="JetBrains Mono"/>
              </a:rPr>
              <a:t>implements </a:t>
            </a:r>
            <a:r>
              <a:rPr b="0" i="0" lang="en-US" sz="1600" u="none" cap="none" strike="noStrike">
                <a:solidFill>
                  <a:srgbClr val="000000"/>
                </a:solidFill>
                <a:latin typeface="JetBrains Mono"/>
                <a:ea typeface="JetBrains Mono"/>
                <a:cs typeface="JetBrains Mono"/>
                <a:sym typeface="JetBrains Mono"/>
              </a:rPr>
              <a:t>HasExoskeleton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5</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abstract int </a:t>
            </a:r>
            <a:r>
              <a:rPr b="0" i="0" lang="en-US" sz="1600" u="none" cap="none" strike="noStrike">
                <a:solidFill>
                  <a:srgbClr val="000000"/>
                </a:solidFill>
                <a:latin typeface="JetBrains Mono"/>
                <a:ea typeface="JetBrains Mono"/>
                <a:cs typeface="JetBrains Mono"/>
                <a:sym typeface="JetBrains Mono"/>
              </a:rPr>
              <a:t>getNumberOfLegs();</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6</a:t>
            </a: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7</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public class </a:t>
            </a:r>
            <a:r>
              <a:rPr b="0" i="0" lang="en-US" sz="1600" u="none" cap="none" strike="noStrike">
                <a:solidFill>
                  <a:srgbClr val="000000"/>
                </a:solidFill>
                <a:latin typeface="JetBrains Mono"/>
                <a:ea typeface="JetBrains Mono"/>
                <a:cs typeface="JetBrains Mono"/>
                <a:sym typeface="JetBrains Mono"/>
              </a:rPr>
              <a:t>Beetle </a:t>
            </a:r>
            <a:r>
              <a:rPr b="1" i="0" lang="en-US" sz="1600" u="none" cap="none" strike="noStrike">
                <a:solidFill>
                  <a:srgbClr val="000080"/>
                </a:solidFill>
                <a:latin typeface="JetBrains Mono"/>
                <a:ea typeface="JetBrains Mono"/>
                <a:cs typeface="JetBrains Mono"/>
                <a:sym typeface="JetBrains Mono"/>
              </a:rPr>
              <a:t>extends </a:t>
            </a:r>
            <a:r>
              <a:rPr b="0" i="0" lang="en-US" sz="1600" u="none" cap="none" strike="noStrike">
                <a:solidFill>
                  <a:srgbClr val="000000"/>
                </a:solidFill>
                <a:latin typeface="JetBrains Mono"/>
                <a:ea typeface="JetBrains Mono"/>
                <a:cs typeface="JetBrains Mono"/>
                <a:sym typeface="JetBrains Mono"/>
              </a:rPr>
              <a:t>Insect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8</a:t>
            </a:r>
            <a:r>
              <a:rPr b="0" i="0" lang="en-US" sz="1600" u="none" cap="none" strike="noStrike">
                <a:solidFill>
                  <a:srgbClr val="000000"/>
                </a:solidFill>
                <a:latin typeface="JetBrains Mono"/>
                <a:ea typeface="JetBrains Mono"/>
                <a:cs typeface="JetBrains Mono"/>
                <a:sym typeface="JetBrains Mono"/>
              </a:rPr>
              <a:t>: </a:t>
            </a:r>
            <a:r>
              <a:rPr b="1" i="0" lang="en-US" sz="1600" u="none" cap="none" strike="noStrike">
                <a:solidFill>
                  <a:srgbClr val="000080"/>
                </a:solidFill>
                <a:latin typeface="JetBrains Mono"/>
                <a:ea typeface="JetBrains Mono"/>
                <a:cs typeface="JetBrains Mono"/>
                <a:sym typeface="JetBrains Mono"/>
              </a:rPr>
              <a:t>int </a:t>
            </a:r>
            <a:r>
              <a:rPr b="0" i="0" lang="en-US" sz="1600" u="none" cap="none" strike="noStrike">
                <a:solidFill>
                  <a:srgbClr val="000000"/>
                </a:solidFill>
                <a:latin typeface="JetBrains Mono"/>
                <a:ea typeface="JetBrains Mono"/>
                <a:cs typeface="JetBrains Mono"/>
                <a:sym typeface="JetBrains Mono"/>
              </a:rPr>
              <a:t>getNumberOfLegs() { </a:t>
            </a:r>
            <a:r>
              <a:rPr b="1" i="0" lang="en-US" sz="1600" u="none" cap="none" strike="noStrike">
                <a:solidFill>
                  <a:srgbClr val="000080"/>
                </a:solidFill>
                <a:latin typeface="JetBrains Mono"/>
                <a:ea typeface="JetBrains Mono"/>
                <a:cs typeface="JetBrains Mono"/>
                <a:sym typeface="JetBrains Mono"/>
              </a:rPr>
              <a:t>return </a:t>
            </a:r>
            <a:r>
              <a:rPr b="0" i="0" lang="en-US" sz="1600" u="none" cap="none" strike="noStrike">
                <a:solidFill>
                  <a:srgbClr val="0000FF"/>
                </a:solidFill>
                <a:latin typeface="JetBrains Mono"/>
                <a:ea typeface="JetBrains Mono"/>
                <a:cs typeface="JetBrains Mono"/>
                <a:sym typeface="JetBrains Mono"/>
              </a:rPr>
              <a:t>6</a:t>
            </a: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9</a:t>
            </a:r>
            <a:r>
              <a:rPr b="0" i="0" lang="en-US" sz="1600" u="none" cap="none" strike="noStrike">
                <a:solidFill>
                  <a:srgbClr val="000000"/>
                </a:solidFill>
                <a:latin typeface="JetBrains Mono"/>
                <a:ea typeface="JetBrains Mono"/>
                <a:cs typeface="JetBrains Mono"/>
                <a:sym typeface="JetBrains Mono"/>
              </a:rPr>
              <a:t>: }</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A. It compiles and runs without issue.</a:t>
            </a:r>
            <a:br>
              <a:rPr b="0" i="0" lang="en-US" sz="1600" u="none" cap="none" strike="noStrike">
                <a:solidFill>
                  <a:srgbClr val="000000"/>
                </a:solidFill>
                <a:latin typeface="JetBrains Mono"/>
                <a:ea typeface="JetBrains Mono"/>
                <a:cs typeface="JetBrains Mono"/>
                <a:sym typeface="JetBrains Mono"/>
              </a:rPr>
            </a:br>
            <a:r>
              <a:rPr b="0" i="0" lang="en-US" sz="1600" u="none" cap="none" strike="noStrike">
                <a:solidFill>
                  <a:srgbClr val="000000"/>
                </a:solidFill>
                <a:latin typeface="JetBrains Mono"/>
                <a:ea typeface="JetBrains Mono"/>
                <a:cs typeface="JetBrains Mono"/>
                <a:sym typeface="JetBrains Mono"/>
              </a:rPr>
              <a:t>         B. The code will not compile because of line </a:t>
            </a:r>
            <a:r>
              <a:rPr b="0" i="0" lang="en-US" sz="1600" u="none" cap="none" strike="noStrike">
                <a:solidFill>
                  <a:srgbClr val="0000FF"/>
                </a:solidFill>
                <a:latin typeface="JetBrains Mono"/>
                <a:ea typeface="JetBrains Mono"/>
                <a:cs typeface="JetBrains Mono"/>
                <a:sym typeface="JetBrains Mono"/>
              </a:rPr>
              <a:t>2.</a:t>
            </a:r>
            <a:br>
              <a:rPr b="0" i="0" lang="en-US" sz="1600" u="none" cap="none" strike="noStrike">
                <a:solidFill>
                  <a:srgbClr val="0000FF"/>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         </a:t>
            </a:r>
            <a:r>
              <a:rPr b="0" i="0" lang="en-US" sz="1600" u="none" cap="none" strike="noStrike">
                <a:solidFill>
                  <a:srgbClr val="000000"/>
                </a:solidFill>
                <a:latin typeface="JetBrains Mono"/>
                <a:ea typeface="JetBrains Mono"/>
                <a:cs typeface="JetBrains Mono"/>
                <a:sym typeface="JetBrains Mono"/>
              </a:rPr>
              <a:t>C. The code will not compile because of line </a:t>
            </a:r>
            <a:r>
              <a:rPr b="0" i="0" lang="en-US" sz="1600" u="none" cap="none" strike="noStrike">
                <a:solidFill>
                  <a:srgbClr val="0000FF"/>
                </a:solidFill>
                <a:latin typeface="JetBrains Mono"/>
                <a:ea typeface="JetBrains Mono"/>
                <a:cs typeface="JetBrains Mono"/>
                <a:sym typeface="JetBrains Mono"/>
              </a:rPr>
              <a:t>4.</a:t>
            </a:r>
            <a:br>
              <a:rPr b="0" i="0" lang="en-US" sz="1600" u="none" cap="none" strike="noStrike">
                <a:solidFill>
                  <a:srgbClr val="0000FF"/>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         </a:t>
            </a:r>
            <a:r>
              <a:rPr b="0" i="0" lang="en-US" sz="1600" u="none" cap="none" strike="noStrike">
                <a:solidFill>
                  <a:srgbClr val="000000"/>
                </a:solidFill>
                <a:latin typeface="JetBrains Mono"/>
                <a:ea typeface="JetBrains Mono"/>
                <a:cs typeface="JetBrains Mono"/>
                <a:sym typeface="JetBrains Mono"/>
              </a:rPr>
              <a:t>D. The code will not compile because of line </a:t>
            </a:r>
            <a:r>
              <a:rPr b="0" i="0" lang="en-US" sz="1600" u="none" cap="none" strike="noStrike">
                <a:solidFill>
                  <a:srgbClr val="0000FF"/>
                </a:solidFill>
                <a:latin typeface="JetBrains Mono"/>
                <a:ea typeface="JetBrains Mono"/>
                <a:cs typeface="JetBrains Mono"/>
                <a:sym typeface="JetBrains Mono"/>
              </a:rPr>
              <a:t>7.</a:t>
            </a:r>
            <a:br>
              <a:rPr b="0" i="0" lang="en-US" sz="1600" u="none" cap="none" strike="noStrike">
                <a:solidFill>
                  <a:srgbClr val="0000FF"/>
                </a:solidFill>
                <a:latin typeface="JetBrains Mono"/>
                <a:ea typeface="JetBrains Mono"/>
                <a:cs typeface="JetBrains Mono"/>
                <a:sym typeface="JetBrains Mono"/>
              </a:rPr>
            </a:br>
            <a:r>
              <a:rPr b="0" i="0" lang="en-US" sz="1600" u="none" cap="none" strike="noStrike">
                <a:solidFill>
                  <a:srgbClr val="0000FF"/>
                </a:solidFill>
                <a:latin typeface="JetBrains Mono"/>
                <a:ea typeface="JetBrains Mono"/>
                <a:cs typeface="JetBrains Mono"/>
                <a:sym typeface="JetBrains Mono"/>
              </a:rPr>
              <a:t>         </a:t>
            </a:r>
            <a:r>
              <a:rPr b="0" i="0" lang="en-US" sz="1600" u="none" cap="none" strike="noStrike">
                <a:solidFill>
                  <a:srgbClr val="000000"/>
                </a:solidFill>
                <a:latin typeface="JetBrains Mono"/>
                <a:ea typeface="JetBrains Mono"/>
                <a:cs typeface="JetBrains Mono"/>
                <a:sym typeface="JetBrains Mono"/>
              </a:rPr>
              <a:t>E. It compiles but </a:t>
            </a:r>
            <a:r>
              <a:rPr b="1" i="0" lang="en-US" sz="1600" u="none" cap="none" strike="noStrike">
                <a:solidFill>
                  <a:srgbClr val="000080"/>
                </a:solidFill>
                <a:latin typeface="JetBrains Mono"/>
                <a:ea typeface="JetBrains Mono"/>
                <a:cs typeface="JetBrains Mono"/>
                <a:sym typeface="JetBrains Mono"/>
              </a:rPr>
              <a:t>throws </a:t>
            </a:r>
            <a:r>
              <a:rPr b="0" i="0" lang="en-US" sz="1600" u="none" cap="none" strike="noStrike">
                <a:solidFill>
                  <a:srgbClr val="000000"/>
                </a:solidFill>
                <a:latin typeface="JetBrains Mono"/>
                <a:ea typeface="JetBrains Mono"/>
                <a:cs typeface="JetBrains Mono"/>
                <a:sym typeface="JetBrains Mono"/>
              </a:rPr>
              <a:t>an exception at runtime.</a:t>
            </a:r>
            <a:endParaRPr b="0" i="0" sz="4000" u="none" cap="none" strike="noStrike">
              <a:solidFill>
                <a:schemeClr val="dk1"/>
              </a:solidFill>
              <a:latin typeface="Arial"/>
              <a:ea typeface="Arial"/>
              <a:cs typeface="Arial"/>
              <a:sym typeface="Arial"/>
            </a:endParaRPr>
          </a:p>
        </p:txBody>
      </p:sp>
      <p:sp>
        <p:nvSpPr>
          <p:cNvPr id="476" name="Google Shape;476;p45"/>
          <p:cNvSpPr txBox="1"/>
          <p:nvPr/>
        </p:nvSpPr>
        <p:spPr>
          <a:xfrm>
            <a:off x="144780" y="4714994"/>
            <a:ext cx="6111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 The code will not compile because of line 7.</a:t>
            </a:r>
            <a:endParaRPr/>
          </a:p>
        </p:txBody>
      </p:sp>
      <p:sp>
        <p:nvSpPr>
          <p:cNvPr id="477" name="Google Shape;477;p45"/>
          <p:cNvSpPr/>
          <p:nvPr/>
        </p:nvSpPr>
        <p:spPr>
          <a:xfrm>
            <a:off x="6743700" y="260661"/>
            <a:ext cx="3703320" cy="440120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JetBrains Mono"/>
              <a:buNone/>
            </a:pPr>
            <a:r>
              <a:rPr lang="en-US" sz="1400">
                <a:solidFill>
                  <a:srgbClr val="0000FF"/>
                </a:solidFill>
                <a:latin typeface="JetBrains Mono"/>
                <a:ea typeface="JetBrains Mono"/>
                <a:cs typeface="JetBrains Mono"/>
                <a:sym typeface="JetBrains Mono"/>
              </a:rPr>
              <a:t>4</a:t>
            </a:r>
            <a:r>
              <a:rPr b="0" i="0" lang="en-US" sz="1400" u="none" cap="none" strike="noStrike">
                <a:solidFill>
                  <a:srgbClr val="0000FF"/>
                </a:solidFill>
                <a:latin typeface="JetBrains Mono"/>
                <a:ea typeface="JetBrains Mono"/>
                <a:cs typeface="JetBrains Mono"/>
                <a:sym typeface="JetBrains Mono"/>
              </a:rPr>
              <a:t>. </a:t>
            </a:r>
            <a:r>
              <a:rPr b="0" i="0" lang="en-US" sz="1400" u="none" cap="none" strike="noStrike">
                <a:solidFill>
                  <a:srgbClr val="000000"/>
                </a:solidFill>
                <a:latin typeface="JetBrains Mono"/>
                <a:ea typeface="JetBrains Mono"/>
                <a:cs typeface="JetBrains Mono"/>
                <a:sym typeface="JetBrains Mono"/>
              </a:rPr>
              <a:t>What is the output of the following code?</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1</a:t>
            </a: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interface </a:t>
            </a:r>
            <a:r>
              <a:rPr b="0" i="0" lang="en-US" sz="1400" u="none" cap="none" strike="noStrike">
                <a:solidFill>
                  <a:srgbClr val="000000"/>
                </a:solidFill>
                <a:latin typeface="JetBrains Mono"/>
                <a:ea typeface="JetBrains Mono"/>
                <a:cs typeface="JetBrains Mono"/>
                <a:sym typeface="JetBrains Mono"/>
              </a:rPr>
              <a:t>Nocturnal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2</a:t>
            </a: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default boolean </a:t>
            </a:r>
            <a:r>
              <a:rPr b="0" i="0" lang="en-US" sz="1400" u="none" cap="none" strike="noStrike">
                <a:solidFill>
                  <a:srgbClr val="000000"/>
                </a:solidFill>
                <a:latin typeface="JetBrains Mono"/>
                <a:ea typeface="JetBrains Mono"/>
                <a:cs typeface="JetBrains Mono"/>
                <a:sym typeface="JetBrains Mono"/>
              </a:rPr>
              <a:t>isBlind() { </a:t>
            </a:r>
            <a:r>
              <a:rPr b="1" i="0" lang="en-US" sz="1400" u="none" cap="none" strike="noStrike">
                <a:solidFill>
                  <a:srgbClr val="000080"/>
                </a:solidFill>
                <a:latin typeface="JetBrains Mono"/>
                <a:ea typeface="JetBrains Mono"/>
                <a:cs typeface="JetBrains Mono"/>
                <a:sym typeface="JetBrains Mono"/>
              </a:rPr>
              <a:t>return true</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3</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4</a:t>
            </a: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class </a:t>
            </a:r>
            <a:r>
              <a:rPr b="0" i="0" lang="en-US" sz="1400" u="none" cap="none" strike="noStrike">
                <a:solidFill>
                  <a:srgbClr val="000000"/>
                </a:solidFill>
                <a:latin typeface="JetBrains Mono"/>
                <a:ea typeface="JetBrains Mono"/>
                <a:cs typeface="JetBrains Mono"/>
                <a:sym typeface="JetBrains Mono"/>
              </a:rPr>
              <a:t>Owl </a:t>
            </a:r>
            <a:r>
              <a:rPr b="1" i="0" lang="en-US" sz="1400" u="none" cap="none" strike="noStrike">
                <a:solidFill>
                  <a:srgbClr val="000080"/>
                </a:solidFill>
                <a:latin typeface="JetBrains Mono"/>
                <a:ea typeface="JetBrains Mono"/>
                <a:cs typeface="JetBrains Mono"/>
                <a:sym typeface="JetBrains Mono"/>
              </a:rPr>
              <a:t>implements </a:t>
            </a:r>
            <a:r>
              <a:rPr b="0" i="0" lang="en-US" sz="1400" u="none" cap="none" strike="noStrike">
                <a:solidFill>
                  <a:srgbClr val="000000"/>
                </a:solidFill>
                <a:latin typeface="JetBrains Mono"/>
                <a:ea typeface="JetBrains Mono"/>
                <a:cs typeface="JetBrains Mono"/>
                <a:sym typeface="JetBrains Mono"/>
              </a:rPr>
              <a:t>Nocturnal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FF"/>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             5</a:t>
            </a: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boolean </a:t>
            </a:r>
            <a:r>
              <a:rPr b="0" i="0" lang="en-US" sz="1400" u="none" cap="none" strike="noStrike">
                <a:solidFill>
                  <a:srgbClr val="000000"/>
                </a:solidFill>
                <a:latin typeface="JetBrains Mono"/>
                <a:ea typeface="JetBrains Mono"/>
                <a:cs typeface="JetBrains Mono"/>
                <a:sym typeface="JetBrains Mono"/>
              </a:rPr>
              <a:t>isBlind() { </a:t>
            </a:r>
            <a:r>
              <a:rPr b="1" i="0" lang="en-US" sz="1400" u="none" cap="none" strike="noStrike">
                <a:solidFill>
                  <a:srgbClr val="000080"/>
                </a:solidFill>
                <a:latin typeface="JetBrains Mono"/>
                <a:ea typeface="JetBrains Mono"/>
                <a:cs typeface="JetBrains Mono"/>
                <a:sym typeface="JetBrains Mono"/>
              </a:rPr>
              <a:t>return false</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6</a:t>
            </a:r>
            <a:r>
              <a:rPr b="0" i="0" lang="en-US" sz="1400" u="none" cap="none" strike="noStrike">
                <a:solidFill>
                  <a:srgbClr val="000000"/>
                </a:solidFill>
                <a:latin typeface="JetBrains Mono"/>
                <a:ea typeface="JetBrains Mono"/>
                <a:cs typeface="JetBrains Mono"/>
                <a:sym typeface="JetBrains Mono"/>
              </a:rPr>
              <a:t>: </a:t>
            </a:r>
            <a:r>
              <a:rPr b="1" i="0" lang="en-US" sz="1400" u="none" cap="none" strike="noStrike">
                <a:solidFill>
                  <a:srgbClr val="000080"/>
                </a:solidFill>
                <a:latin typeface="JetBrains Mono"/>
                <a:ea typeface="JetBrains Mono"/>
                <a:cs typeface="JetBrains Mono"/>
                <a:sym typeface="JetBrains Mono"/>
              </a:rPr>
              <a:t>public static void </a:t>
            </a:r>
            <a:r>
              <a:rPr b="0" i="0" lang="en-US" sz="1400" u="none" cap="none" strike="noStrike">
                <a:solidFill>
                  <a:srgbClr val="000000"/>
                </a:solidFill>
                <a:latin typeface="JetBrains Mono"/>
                <a:ea typeface="JetBrains Mono"/>
                <a:cs typeface="JetBrains Mono"/>
                <a:sym typeface="JetBrains Mono"/>
              </a:rPr>
              <a:t>main(String[] args)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7</a:t>
            </a:r>
            <a:r>
              <a:rPr b="0" i="0" lang="en-US" sz="1400" u="none" cap="none" strike="noStrike">
                <a:solidFill>
                  <a:srgbClr val="000000"/>
                </a:solidFill>
                <a:latin typeface="JetBrains Mono"/>
                <a:ea typeface="JetBrains Mono"/>
                <a:cs typeface="JetBrains Mono"/>
                <a:sym typeface="JetBrains Mono"/>
              </a:rPr>
              <a:t>: Nocturnal nocturnal = (Nocturnal)</a:t>
            </a:r>
            <a:r>
              <a:rPr b="1" i="0" lang="en-US" sz="1400" u="none" cap="none" strike="noStrike">
                <a:solidFill>
                  <a:srgbClr val="000080"/>
                </a:solidFill>
                <a:latin typeface="JetBrains Mono"/>
                <a:ea typeface="JetBrains Mono"/>
                <a:cs typeface="JetBrains Mono"/>
                <a:sym typeface="JetBrains Mono"/>
              </a:rPr>
              <a:t>new </a:t>
            </a:r>
            <a:r>
              <a:rPr b="0" i="0" lang="en-US" sz="1400" u="none" cap="none" strike="noStrike">
                <a:solidFill>
                  <a:srgbClr val="000000"/>
                </a:solidFill>
                <a:latin typeface="JetBrains Mono"/>
                <a:ea typeface="JetBrains Mono"/>
                <a:cs typeface="JetBrains Mono"/>
                <a:sym typeface="JetBrains Mono"/>
              </a:rPr>
              <a:t>Owl();</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8</a:t>
            </a:r>
            <a:r>
              <a:rPr b="0" i="0" lang="en-US" sz="1400" u="none" cap="none" strike="noStrike">
                <a:solidFill>
                  <a:srgbClr val="000000"/>
                </a:solidFill>
                <a:latin typeface="JetBrains Mono"/>
                <a:ea typeface="JetBrains Mono"/>
                <a:cs typeface="JetBrains Mono"/>
                <a:sym typeface="JetBrains Mono"/>
              </a:rPr>
              <a:t>: System.</a:t>
            </a:r>
            <a:r>
              <a:rPr b="1" i="1" lang="en-US" sz="1400" u="none" cap="none" strike="noStrike">
                <a:solidFill>
                  <a:srgbClr val="660E7A"/>
                </a:solidFill>
                <a:latin typeface="JetBrains Mono"/>
                <a:ea typeface="JetBrains Mono"/>
                <a:cs typeface="JetBrains Mono"/>
                <a:sym typeface="JetBrains Mono"/>
              </a:rPr>
              <a:t>out</a:t>
            </a:r>
            <a:r>
              <a:rPr b="0" i="0" lang="en-US" sz="1400" u="none" cap="none" strike="noStrike">
                <a:solidFill>
                  <a:srgbClr val="000000"/>
                </a:solidFill>
                <a:latin typeface="JetBrains Mono"/>
                <a:ea typeface="JetBrains Mono"/>
                <a:cs typeface="JetBrains Mono"/>
                <a:sym typeface="JetBrains Mono"/>
              </a:rPr>
              <a:t>.println(nocturnal.isBlind());</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         </a:t>
            </a:r>
            <a:r>
              <a:rPr b="0" i="0" lang="en-US" sz="1400" u="none" cap="none" strike="noStrike">
                <a:solidFill>
                  <a:srgbClr val="0000FF"/>
                </a:solidFill>
                <a:latin typeface="JetBrains Mono"/>
                <a:ea typeface="JetBrains Mono"/>
                <a:cs typeface="JetBrains Mono"/>
                <a:sym typeface="JetBrains Mono"/>
              </a:rPr>
              <a:t>9</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10</a:t>
            </a:r>
            <a:r>
              <a:rPr b="0" i="0" lang="en-US" sz="1400" u="none" cap="none" strike="noStrike">
                <a:solidFill>
                  <a:srgbClr val="000000"/>
                </a:solidFill>
                <a:latin typeface="JetBrains Mono"/>
                <a:ea typeface="JetBrains Mono"/>
                <a:cs typeface="JetBrains Mono"/>
                <a:sym typeface="JetBrains Mono"/>
              </a:rPr>
              <a:t>: }</a:t>
            </a:r>
            <a:br>
              <a:rPr b="0" i="0" lang="en-US" sz="1400" u="none" cap="none" strike="noStrike">
                <a:solidFill>
                  <a:srgbClr val="00000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A. </a:t>
            </a:r>
            <a:r>
              <a:rPr b="1" i="0" lang="en-US" sz="1400" u="none" cap="none" strike="noStrike">
                <a:solidFill>
                  <a:srgbClr val="000080"/>
                </a:solidFill>
                <a:latin typeface="JetBrains Mono"/>
                <a:ea typeface="JetBrains Mono"/>
                <a:cs typeface="JetBrains Mono"/>
                <a:sym typeface="JetBrains Mono"/>
              </a:rPr>
              <a:t>true</a:t>
            </a:r>
            <a:br>
              <a:rPr b="1" i="0" lang="en-US" sz="1400" u="none" cap="none" strike="noStrike">
                <a:solidFill>
                  <a:srgbClr val="00008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B. </a:t>
            </a:r>
            <a:r>
              <a:rPr b="1" i="0" lang="en-US" sz="1400" u="none" cap="none" strike="noStrike">
                <a:solidFill>
                  <a:srgbClr val="000080"/>
                </a:solidFill>
                <a:latin typeface="JetBrains Mono"/>
                <a:ea typeface="JetBrains Mono"/>
                <a:cs typeface="JetBrains Mono"/>
                <a:sym typeface="JetBrains Mono"/>
              </a:rPr>
              <a:t>false</a:t>
            </a:r>
            <a:br>
              <a:rPr b="1" i="0" lang="en-US" sz="1400" u="none" cap="none" strike="noStrike">
                <a:solidFill>
                  <a:srgbClr val="000080"/>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C. The code will not compile because of line </a:t>
            </a:r>
            <a:r>
              <a:rPr b="0" i="0" lang="en-US" sz="1400" u="none" cap="none" strike="noStrike">
                <a:solidFill>
                  <a:srgbClr val="0000FF"/>
                </a:solidFill>
                <a:latin typeface="JetBrains Mono"/>
                <a:ea typeface="JetBrains Mono"/>
                <a:cs typeface="JetBrains Mono"/>
                <a:sym typeface="JetBrains Mono"/>
              </a:rPr>
              <a:t>2.</a:t>
            </a:r>
            <a:endParaRPr sz="1400">
              <a:solidFill>
                <a:srgbClr val="0000F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400"/>
              <a:buFont typeface="JetBrains Mono"/>
              <a:buNone/>
            </a:pPr>
            <a:r>
              <a:rPr b="0" i="0" lang="en-US" sz="1400" u="none" cap="none" strike="noStrike">
                <a:solidFill>
                  <a:srgbClr val="000000"/>
                </a:solidFill>
                <a:latin typeface="JetBrains Mono"/>
                <a:ea typeface="JetBrains Mono"/>
                <a:cs typeface="JetBrains Mono"/>
                <a:sym typeface="JetBrains Mono"/>
              </a:rPr>
              <a:t>D. The code will not compile because of line </a:t>
            </a:r>
            <a:r>
              <a:rPr b="0" i="0" lang="en-US" sz="1400" u="none" cap="none" strike="noStrike">
                <a:solidFill>
                  <a:srgbClr val="0000FF"/>
                </a:solidFill>
                <a:latin typeface="JetBrains Mono"/>
                <a:ea typeface="JetBrains Mono"/>
                <a:cs typeface="JetBrains Mono"/>
                <a:sym typeface="JetBrains Mono"/>
              </a:rPr>
              <a:t>5.</a:t>
            </a:r>
            <a:br>
              <a:rPr b="0" i="0" lang="en-US" sz="1400" u="none" cap="none" strike="noStrike">
                <a:solidFill>
                  <a:srgbClr val="0000FF"/>
                </a:solidFill>
                <a:latin typeface="JetBrains Mono"/>
                <a:ea typeface="JetBrains Mono"/>
                <a:cs typeface="JetBrains Mono"/>
                <a:sym typeface="JetBrains Mono"/>
              </a:rPr>
            </a:br>
            <a:r>
              <a:rPr b="0" i="0" lang="en-US" sz="1400" u="none" cap="none" strike="noStrike">
                <a:solidFill>
                  <a:srgbClr val="000000"/>
                </a:solidFill>
                <a:latin typeface="JetBrains Mono"/>
                <a:ea typeface="JetBrains Mono"/>
                <a:cs typeface="JetBrains Mono"/>
                <a:sym typeface="JetBrains Mono"/>
              </a:rPr>
              <a:t>E. The code will not compile because of line </a:t>
            </a:r>
            <a:r>
              <a:rPr b="0" i="0" lang="en-US" sz="1400" u="none" cap="none" strike="noStrike">
                <a:solidFill>
                  <a:srgbClr val="0000FF"/>
                </a:solidFill>
                <a:latin typeface="JetBrains Mono"/>
                <a:ea typeface="JetBrains Mono"/>
                <a:cs typeface="JetBrains Mono"/>
                <a:sym typeface="JetBrains Mono"/>
              </a:rPr>
              <a:t>7.</a:t>
            </a:r>
            <a:br>
              <a:rPr b="0" i="0" lang="en-US" sz="1400" u="none" cap="none" strike="noStrike">
                <a:solidFill>
                  <a:srgbClr val="0000FF"/>
                </a:solidFill>
                <a:latin typeface="JetBrains Mono"/>
                <a:ea typeface="JetBrains Mono"/>
                <a:cs typeface="JetBrains Mono"/>
                <a:sym typeface="JetBrains Mono"/>
              </a:rPr>
            </a:br>
            <a:r>
              <a:rPr b="0" i="0" lang="en-US" sz="1400" u="none" cap="none" strike="noStrike">
                <a:solidFill>
                  <a:srgbClr val="0000FF"/>
                </a:solidFill>
                <a:latin typeface="JetBrains Mono"/>
                <a:ea typeface="JetBrains Mono"/>
                <a:cs typeface="JetBrains Mono"/>
                <a:sym typeface="JetBrains Mono"/>
              </a:rPr>
              <a:t> </a:t>
            </a:r>
            <a:r>
              <a:rPr b="0" i="0" lang="en-US" sz="1400" u="none" cap="none" strike="noStrike">
                <a:solidFill>
                  <a:srgbClr val="000000"/>
                </a:solidFill>
                <a:latin typeface="JetBrains Mono"/>
                <a:ea typeface="JetBrains Mono"/>
                <a:cs typeface="JetBrains Mono"/>
                <a:sym typeface="JetBrains Mono"/>
              </a:rPr>
              <a:t>F. The code will not compile because of line </a:t>
            </a:r>
            <a:r>
              <a:rPr b="0" i="0" lang="en-US" sz="1400" u="none" cap="none" strike="noStrike">
                <a:solidFill>
                  <a:srgbClr val="0000FF"/>
                </a:solidFill>
                <a:latin typeface="JetBrains Mono"/>
                <a:ea typeface="JetBrains Mono"/>
                <a:cs typeface="JetBrains Mono"/>
                <a:sym typeface="JetBrains Mono"/>
              </a:rPr>
              <a:t>8.</a:t>
            </a:r>
            <a:endParaRPr b="0" i="0" sz="3600" u="none" cap="none" strike="noStrike">
              <a:solidFill>
                <a:schemeClr val="dk1"/>
              </a:solidFill>
              <a:latin typeface="Arial"/>
              <a:ea typeface="Arial"/>
              <a:cs typeface="Arial"/>
              <a:sym typeface="Arial"/>
            </a:endParaRPr>
          </a:p>
        </p:txBody>
      </p:sp>
      <p:sp>
        <p:nvSpPr>
          <p:cNvPr id="478" name="Google Shape;478;p45"/>
          <p:cNvSpPr txBox="1"/>
          <p:nvPr/>
        </p:nvSpPr>
        <p:spPr>
          <a:xfrm>
            <a:off x="6743700" y="4775954"/>
            <a:ext cx="6111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JetBrains Mono"/>
                <a:ea typeface="JetBrains Mono"/>
                <a:cs typeface="JetBrains Mono"/>
                <a:sym typeface="JetBrains Mono"/>
              </a:rPr>
              <a:t>B. </a:t>
            </a:r>
            <a:r>
              <a:rPr b="1" i="0" lang="en-US" sz="1800" u="none" cap="none" strike="noStrike">
                <a:solidFill>
                  <a:srgbClr val="000080"/>
                </a:solidFill>
                <a:latin typeface="JetBrains Mono"/>
                <a:ea typeface="JetBrains Mono"/>
                <a:cs typeface="JetBrains Mono"/>
                <a:sym typeface="JetBrains Mono"/>
              </a:rPr>
              <a:t>false</a:t>
            </a:r>
            <a:endParaRPr sz="1800">
              <a:solidFill>
                <a:schemeClr val="dk1"/>
              </a:solidFill>
              <a:latin typeface="Calibri"/>
              <a:ea typeface="Calibri"/>
              <a:cs typeface="Calibri"/>
              <a:sym typeface="Calibri"/>
            </a:endParaRPr>
          </a:p>
        </p:txBody>
      </p:sp>
      <p:sp>
        <p:nvSpPr>
          <p:cNvPr id="479" name="Google Shape;479;p45"/>
          <p:cNvSpPr txBox="1"/>
          <p:nvPr/>
        </p:nvSpPr>
        <p:spPr>
          <a:xfrm>
            <a:off x="10835640" y="2777728"/>
            <a:ext cx="929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Casting</a:t>
            </a:r>
            <a:endParaRPr b="1" sz="1800" u="sng">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Thank you!</a:t>
            </a:r>
            <a:endParaRPr/>
          </a:p>
        </p:txBody>
      </p:sp>
      <p:sp>
        <p:nvSpPr>
          <p:cNvPr id="485" name="Google Shape;485;p46"/>
          <p:cNvSpPr txBox="1"/>
          <p:nvPr/>
        </p:nvSpPr>
        <p:spPr>
          <a:xfrm>
            <a:off x="9624060" y="4472940"/>
            <a:ext cx="2034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Omaar Mahmoud</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5"/>
          <p:cNvSpPr txBox="1"/>
          <p:nvPr/>
        </p:nvSpPr>
        <p:spPr>
          <a:xfrm>
            <a:off x="638881" y="417576"/>
            <a:ext cx="10909640" cy="124939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sz="3600">
                <a:solidFill>
                  <a:schemeClr val="dk1"/>
                </a:solidFill>
                <a:latin typeface="Calibri"/>
                <a:ea typeface="Calibri"/>
                <a:cs typeface="Calibri"/>
                <a:sym typeface="Calibri"/>
              </a:rPr>
              <a:t>In Java, you can extend a class by adding the parent class name in the definition using the </a:t>
            </a:r>
            <a:r>
              <a:rPr b="1" lang="en-US" sz="3600">
                <a:solidFill>
                  <a:schemeClr val="dk1"/>
                </a:solidFill>
                <a:latin typeface="Calibri"/>
                <a:ea typeface="Calibri"/>
                <a:cs typeface="Calibri"/>
                <a:sym typeface="Calibri"/>
              </a:rPr>
              <a:t>extends</a:t>
            </a:r>
            <a:r>
              <a:rPr lang="en-US" sz="3600">
                <a:solidFill>
                  <a:schemeClr val="dk1"/>
                </a:solidFill>
                <a:latin typeface="Calibri"/>
                <a:ea typeface="Calibri"/>
                <a:cs typeface="Calibri"/>
                <a:sym typeface="Calibri"/>
              </a:rPr>
              <a:t> keyword.</a:t>
            </a:r>
            <a:endParaRPr/>
          </a:p>
          <a:p>
            <a:pPr indent="0" lvl="0" marL="0" marR="0" rtl="0" algn="ctr">
              <a:lnSpc>
                <a:spcPct val="90000"/>
              </a:lnSpc>
              <a:spcBef>
                <a:spcPts val="600"/>
              </a:spcBef>
              <a:spcAft>
                <a:spcPts val="0"/>
              </a:spcAft>
              <a:buNone/>
            </a:pPr>
            <a:r>
              <a:t/>
            </a:r>
            <a:endParaRPr sz="3600">
              <a:solidFill>
                <a:schemeClr val="dk1"/>
              </a:solidFill>
              <a:latin typeface="Calibri"/>
              <a:ea typeface="Calibri"/>
              <a:cs typeface="Calibri"/>
              <a:sym typeface="Calibri"/>
            </a:endParaRPr>
          </a:p>
          <a:p>
            <a:pPr indent="0" lvl="0" marL="0" marR="0" rtl="0" algn="ctr">
              <a:lnSpc>
                <a:spcPct val="90000"/>
              </a:lnSpc>
              <a:spcBef>
                <a:spcPts val="600"/>
              </a:spcBef>
              <a:spcAft>
                <a:spcPts val="0"/>
              </a:spcAft>
              <a:buNone/>
            </a:pPr>
            <a:r>
              <a:t/>
            </a:r>
            <a:endParaRPr sz="3600">
              <a:solidFill>
                <a:schemeClr val="dk1"/>
              </a:solidFill>
              <a:latin typeface="Calibri"/>
              <a:ea typeface="Calibri"/>
              <a:cs typeface="Calibri"/>
              <a:sym typeface="Calibri"/>
            </a:endParaRPr>
          </a:p>
        </p:txBody>
      </p:sp>
      <p:sp>
        <p:nvSpPr>
          <p:cNvPr id="125" name="Google Shape;125;p5"/>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diagram of a keyword&#10;&#10;Description automatically generated" id="126" name="Google Shape;126;p5"/>
          <p:cNvPicPr preferRelativeResize="0"/>
          <p:nvPr/>
        </p:nvPicPr>
        <p:blipFill rotWithShape="1">
          <a:blip r:embed="rId3">
            <a:alphaModFix/>
          </a:blip>
          <a:srcRect b="0" l="0" r="0" t="0"/>
          <a:stretch/>
        </p:blipFill>
        <p:spPr>
          <a:xfrm>
            <a:off x="1583340" y="2633472"/>
            <a:ext cx="9022271" cy="35863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grpSp>
        <p:nvGrpSpPr>
          <p:cNvPr id="133" name="Google Shape;133;p6"/>
          <p:cNvGrpSpPr/>
          <p:nvPr/>
        </p:nvGrpSpPr>
        <p:grpSpPr>
          <a:xfrm>
            <a:off x="8289890" y="0"/>
            <a:ext cx="3902110" cy="2382977"/>
            <a:chOff x="6867015" y="-1"/>
            <a:chExt cx="5324985" cy="3251912"/>
          </a:xfrm>
        </p:grpSpPr>
        <p:sp>
          <p:nvSpPr>
            <p:cNvPr id="134" name="Google Shape;13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8" name="Google Shape;138;p6"/>
          <p:cNvSpPr txBox="1"/>
          <p:nvPr/>
        </p:nvSpPr>
        <p:spPr>
          <a:xfrm>
            <a:off x="1074451" y="262079"/>
            <a:ext cx="9833548" cy="2693976"/>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90000"/>
              </a:lnSpc>
              <a:spcBef>
                <a:spcPts val="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public class Animal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private int age;</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public int getAge()</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return age;</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public void setAge(int age)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this.age = age;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public class Lion extends Animal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private void roar()</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System.out.println("The "+getAge()+" year old lion says: Roar!");</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0" lvl="0" marL="0" marR="0" rtl="0" algn="l">
              <a:lnSpc>
                <a:spcPct val="90000"/>
              </a:lnSpc>
              <a:spcBef>
                <a:spcPts val="600"/>
              </a:spcBef>
              <a:spcAft>
                <a:spcPts val="0"/>
              </a:spcAft>
              <a:buClr>
                <a:schemeClr val="dk2"/>
              </a:buClr>
              <a:buSzPct val="100000"/>
              <a:buFont typeface="Arial"/>
              <a:buChar char="•"/>
            </a:pPr>
            <a:r>
              <a:rPr lang="en-US" sz="8000">
                <a:solidFill>
                  <a:schemeClr val="dk2"/>
                </a:solidFill>
                <a:latin typeface="Calibri"/>
                <a:ea typeface="Calibri"/>
                <a:cs typeface="Calibri"/>
                <a:sym typeface="Calibri"/>
              </a:rPr>
              <a:t> }</a:t>
            </a:r>
            <a:endParaRPr/>
          </a:p>
          <a:p>
            <a:pPr indent="127000" lvl="0" marL="0" marR="0" rtl="0" algn="l">
              <a:lnSpc>
                <a:spcPct val="90000"/>
              </a:lnSpc>
              <a:spcBef>
                <a:spcPts val="600"/>
              </a:spcBef>
              <a:spcAft>
                <a:spcPts val="0"/>
              </a:spcAft>
              <a:buClr>
                <a:schemeClr val="dk1"/>
              </a:buClr>
              <a:buSzPct val="100000"/>
              <a:buFont typeface="Arial"/>
              <a:buNone/>
            </a:pPr>
            <a:r>
              <a:t/>
            </a:r>
            <a:endParaRPr sz="8000">
              <a:solidFill>
                <a:schemeClr val="dk2"/>
              </a:solidFill>
              <a:latin typeface="Calibri"/>
              <a:ea typeface="Calibri"/>
              <a:cs typeface="Calibri"/>
              <a:sym typeface="Calibri"/>
            </a:endParaRPr>
          </a:p>
          <a:p>
            <a:pPr indent="0" lvl="0" marL="0" marR="0" rtl="0" algn="l">
              <a:lnSpc>
                <a:spcPct val="90000"/>
              </a:lnSpc>
              <a:spcBef>
                <a:spcPts val="600"/>
              </a:spcBef>
              <a:spcAft>
                <a:spcPts val="0"/>
              </a:spcAft>
              <a:buClr>
                <a:schemeClr val="dk2"/>
              </a:buClr>
              <a:buSzPct val="100000"/>
              <a:buFont typeface="Arial"/>
              <a:buChar char="•"/>
            </a:pPr>
            <a:r>
              <a:rPr lang="en-US" sz="8000" u="sng">
                <a:solidFill>
                  <a:schemeClr val="dk2"/>
                </a:solidFill>
                <a:latin typeface="Calibri"/>
                <a:ea typeface="Calibri"/>
                <a:cs typeface="Calibri"/>
                <a:sym typeface="Calibri"/>
              </a:rPr>
              <a:t>Assuming they are in the same package.</a:t>
            </a:r>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a:p>
            <a:pPr indent="7937" lvl="0" marL="0" marR="0" rtl="0" algn="l">
              <a:lnSpc>
                <a:spcPct val="90000"/>
              </a:lnSpc>
              <a:spcBef>
                <a:spcPts val="600"/>
              </a:spcBef>
              <a:spcAft>
                <a:spcPts val="0"/>
              </a:spcAft>
              <a:buClr>
                <a:schemeClr val="dk1"/>
              </a:buClr>
              <a:buSzPct val="100000"/>
              <a:buFont typeface="Arial"/>
              <a:buNone/>
            </a:pPr>
            <a:r>
              <a:t/>
            </a:r>
            <a:endParaRPr sz="500">
              <a:solidFill>
                <a:schemeClr val="dk2"/>
              </a:solidFill>
              <a:latin typeface="Calibri"/>
              <a:ea typeface="Calibri"/>
              <a:cs typeface="Calibri"/>
              <a:sym typeface="Calibri"/>
            </a:endParaRPr>
          </a:p>
        </p:txBody>
      </p:sp>
      <p:grpSp>
        <p:nvGrpSpPr>
          <p:cNvPr id="139" name="Google Shape;139;p6"/>
          <p:cNvGrpSpPr/>
          <p:nvPr/>
        </p:nvGrpSpPr>
        <p:grpSpPr>
          <a:xfrm flipH="1" rot="10800000">
            <a:off x="0" y="4682671"/>
            <a:ext cx="2898948" cy="2175328"/>
            <a:chOff x="-305" y="-1"/>
            <a:chExt cx="3832880" cy="2876136"/>
          </a:xfrm>
        </p:grpSpPr>
        <p:sp>
          <p:nvSpPr>
            <p:cNvPr id="140" name="Google Shape;14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7"/>
          <p:cNvSpPr/>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139700" lvl="0" marL="0" marR="0" rtl="0" algn="l">
              <a:lnSpc>
                <a:spcPct val="9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All classes in Java inherit from </a:t>
            </a:r>
            <a:r>
              <a:rPr b="1" i="0" lang="en-US" sz="2200" u="none" cap="none" strike="noStrike">
                <a:solidFill>
                  <a:schemeClr val="dk1"/>
                </a:solidFill>
                <a:latin typeface="Calibri"/>
                <a:ea typeface="Calibri"/>
                <a:cs typeface="Calibri"/>
                <a:sym typeface="Calibri"/>
              </a:rPr>
              <a:t>java.lang.Object</a:t>
            </a:r>
            <a:r>
              <a:rPr b="0" i="0" lang="en-US" sz="2200" u="none" cap="none" strike="noStrike">
                <a:solidFill>
                  <a:schemeClr val="dk1"/>
                </a:solidFill>
                <a:latin typeface="Calibri"/>
                <a:ea typeface="Calibri"/>
                <a:cs typeface="Calibri"/>
                <a:sym typeface="Calibri"/>
              </a:rPr>
              <a:t>.</a:t>
            </a:r>
            <a:endParaRPr/>
          </a:p>
          <a:p>
            <a:pPr indent="139700" lvl="0" marL="0" marR="0" rtl="0" algn="l">
              <a:lnSpc>
                <a:spcPct val="90000"/>
              </a:lnSpc>
              <a:spcBef>
                <a:spcPts val="6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Compiler automatically adds </a:t>
            </a:r>
            <a:r>
              <a:rPr b="1" i="0" lang="en-US" sz="2200" u="none" cap="none" strike="noStrike">
                <a:solidFill>
                  <a:schemeClr val="dk1"/>
                </a:solidFill>
                <a:latin typeface="Calibri"/>
                <a:ea typeface="Calibri"/>
                <a:cs typeface="Calibri"/>
                <a:sym typeface="Calibri"/>
              </a:rPr>
              <a:t>extends java.lang.Object</a:t>
            </a:r>
            <a:r>
              <a:rPr b="0" i="0" lang="en-US" sz="2200" u="none" cap="none" strike="noStrike">
                <a:solidFill>
                  <a:schemeClr val="dk1"/>
                </a:solidFill>
                <a:latin typeface="Calibri"/>
                <a:ea typeface="Calibri"/>
                <a:cs typeface="Calibri"/>
                <a:sym typeface="Calibri"/>
              </a:rPr>
              <a:t> to classes without a parent.</a:t>
            </a:r>
            <a:endParaRPr/>
          </a:p>
          <a:p>
            <a:pPr indent="139700" lvl="0" marL="0" marR="0" rtl="0" algn="l">
              <a:lnSpc>
                <a:spcPct val="90000"/>
              </a:lnSpc>
              <a:spcBef>
                <a:spcPts val="6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Parent constructors are called before child constructors.</a:t>
            </a:r>
            <a:endParaRPr/>
          </a:p>
          <a:p>
            <a:pPr indent="139700" lvl="0" marL="0" marR="0" rtl="0" algn="l">
              <a:lnSpc>
                <a:spcPct val="90000"/>
              </a:lnSpc>
              <a:spcBef>
                <a:spcPts val="6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139700" lvl="0" marL="0" marR="0" rtl="0" algn="l">
              <a:lnSpc>
                <a:spcPct val="90000"/>
              </a:lnSpc>
              <a:spcBef>
                <a:spcPts val="6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8"/>
          <p:cNvSpPr/>
          <p:nvPr/>
        </p:nvSpPr>
        <p:spPr>
          <a:xfrm flipH="1" rot="3967198">
            <a:off x="8631348" y="490493"/>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omputer code&#10;&#10;Description automatically generated" id="158" name="Google Shape;158;p8"/>
          <p:cNvPicPr preferRelativeResize="0"/>
          <p:nvPr/>
        </p:nvPicPr>
        <p:blipFill rotWithShape="1">
          <a:blip r:embed="rId3">
            <a:alphaModFix/>
          </a:blip>
          <a:srcRect b="0" l="0" r="0" t="0"/>
          <a:stretch/>
        </p:blipFill>
        <p:spPr>
          <a:xfrm>
            <a:off x="1307187" y="511293"/>
            <a:ext cx="3569371" cy="5665670"/>
          </a:xfrm>
          <a:custGeom>
            <a:rect b="b" l="l" r="r" t="t"/>
            <a:pathLst>
              <a:path extrusionOk="0" h="5643794" w="4777381">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159" name="Google Shape;159;p8"/>
          <p:cNvSpPr/>
          <p:nvPr/>
        </p:nvSpPr>
        <p:spPr>
          <a:xfrm>
            <a:off x="5894962" y="1984443"/>
            <a:ext cx="5458838" cy="4192520"/>
          </a:xfrm>
          <a:prstGeom prst="rect">
            <a:avLst/>
          </a:prstGeom>
          <a:noFill/>
          <a:ln>
            <a:noFill/>
          </a:ln>
        </p:spPr>
        <p:txBody>
          <a:bodyPr anchorCtr="0" anchor="t"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Constructors call other constructors using </a:t>
            </a:r>
            <a:r>
              <a:rPr b="1" i="0" lang="en-US" sz="1800" u="none" cap="none" strike="noStrike">
                <a:solidFill>
                  <a:schemeClr val="dk1"/>
                </a:solidFill>
                <a:latin typeface="Calibri"/>
                <a:ea typeface="Calibri"/>
                <a:cs typeface="Calibri"/>
                <a:sym typeface="Calibri"/>
              </a:rPr>
              <a:t>this()</a:t>
            </a:r>
            <a:r>
              <a:rPr b="0" i="0" lang="en-US" sz="1800" u="none" cap="none" strike="noStrike">
                <a:solidFill>
                  <a:schemeClr val="dk1"/>
                </a:solidFill>
                <a:latin typeface="Calibri"/>
                <a:ea typeface="Calibri"/>
                <a:cs typeface="Calibri"/>
                <a:sym typeface="Calibri"/>
              </a:rPr>
              <a:t> or </a:t>
            </a:r>
            <a:r>
              <a:rPr b="1" i="0" lang="en-US" sz="1800" u="none" cap="none" strike="noStrike">
                <a:solidFill>
                  <a:schemeClr val="dk1"/>
                </a:solidFill>
                <a:latin typeface="Calibri"/>
                <a:ea typeface="Calibri"/>
                <a:cs typeface="Calibri"/>
                <a:sym typeface="Calibri"/>
              </a:rPr>
              <a:t>super()</a:t>
            </a:r>
            <a:r>
              <a:rPr b="0" i="0" lang="en-US" sz="1800" u="none" cap="none" strike="noStrike">
                <a:solidFill>
                  <a:schemeClr val="dk1"/>
                </a:solidFill>
                <a:latin typeface="Calibri"/>
                <a:ea typeface="Calibri"/>
                <a:cs typeface="Calibri"/>
                <a:sym typeface="Calibri"/>
              </a:rPr>
              <a:t>.</a:t>
            </a:r>
            <a:endParaRPr/>
          </a:p>
          <a:p>
            <a:pPr indent="0" lvl="0" marL="0" marR="0" rtl="0" algn="l">
              <a:lnSpc>
                <a:spcPct val="90000"/>
              </a:lnSpc>
              <a:spcBef>
                <a:spcPts val="6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super()</a:t>
            </a:r>
            <a:r>
              <a:rPr b="0" i="0" lang="en-US" sz="1800" u="none" cap="none" strike="noStrike">
                <a:solidFill>
                  <a:schemeClr val="dk1"/>
                </a:solidFill>
                <a:latin typeface="Calibri"/>
                <a:ea typeface="Calibri"/>
                <a:cs typeface="Calibri"/>
                <a:sym typeface="Calibri"/>
              </a:rPr>
              <a:t> must be the first statement in a constructor.</a:t>
            </a:r>
            <a:endParaRPr/>
          </a:p>
          <a:p>
            <a:pPr indent="0" lvl="0" marL="0" marR="0" rtl="0" algn="l">
              <a:lnSpc>
                <a:spcPct val="90000"/>
              </a:lnSpc>
              <a:spcBef>
                <a:spcPts val="6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Compiler inserts </a:t>
            </a:r>
            <a:r>
              <a:rPr b="1" i="0" lang="en-US" sz="1800" u="none" cap="none" strike="noStrike">
                <a:solidFill>
                  <a:schemeClr val="dk1"/>
                </a:solidFill>
                <a:latin typeface="Calibri"/>
                <a:ea typeface="Calibri"/>
                <a:cs typeface="Calibri"/>
                <a:sym typeface="Calibri"/>
              </a:rPr>
              <a:t>super()</a:t>
            </a:r>
            <a:r>
              <a:rPr b="0" i="0" lang="en-US" sz="1800" u="none" cap="none" strike="noStrike">
                <a:solidFill>
                  <a:schemeClr val="dk1"/>
                </a:solidFill>
                <a:latin typeface="Calibri"/>
                <a:ea typeface="Calibri"/>
                <a:cs typeface="Calibri"/>
                <a:sym typeface="Calibri"/>
              </a:rPr>
              <a:t> if no call to parent constructor exists.</a:t>
            </a:r>
            <a:endParaRPr/>
          </a:p>
          <a:p>
            <a:pPr indent="0" lvl="0" marL="0" marR="0" rtl="0" algn="l">
              <a:lnSpc>
                <a:spcPct val="90000"/>
              </a:lnSpc>
              <a:spcBef>
                <a:spcPts val="6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Child classes must explicitly call parent constructors if the parent doesn't have a no-arg constructor.</a:t>
            </a:r>
            <a:endParaRPr/>
          </a:p>
          <a:p>
            <a:pPr indent="114300" lvl="0" marL="0" marR="0" rtl="0" algn="l">
              <a:lnSpc>
                <a:spcPct val="90000"/>
              </a:lnSpc>
              <a:spcBef>
                <a:spcPts val="6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9"/>
          <p:cNvSpPr txBox="1"/>
          <p:nvPr>
            <p:ph type="title"/>
          </p:nvPr>
        </p:nvSpPr>
        <p:spPr>
          <a:xfrm>
            <a:off x="838201" y="365125"/>
            <a:ext cx="53933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Arial"/>
              <a:buNone/>
            </a:pPr>
            <a:r>
              <a:rPr b="0" i="0" lang="en-US" sz="3700">
                <a:latin typeface="Arial"/>
                <a:ea typeface="Arial"/>
                <a:cs typeface="Arial"/>
                <a:sym typeface="Arial"/>
              </a:rPr>
              <a:t>Constructor Definition Rules in Class Inheritance</a:t>
            </a:r>
            <a:endParaRPr sz="3700"/>
          </a:p>
        </p:txBody>
      </p:sp>
      <p:sp>
        <p:nvSpPr>
          <p:cNvPr id="166" name="Google Shape;166;p9"/>
          <p:cNvSpPr/>
          <p:nvPr/>
        </p:nvSpPr>
        <p:spPr>
          <a:xfrm>
            <a:off x="10198657" y="1"/>
            <a:ext cx="1155142" cy="625027"/>
          </a:xfrm>
          <a:custGeom>
            <a:rect b="b" l="l" r="r" t="t"/>
            <a:pathLst>
              <a:path extrusionOk="0" h="625027" w="1155142">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9"/>
          <p:cNvSpPr/>
          <p:nvPr/>
        </p:nvSpPr>
        <p:spPr>
          <a:xfrm>
            <a:off x="6808185" y="3423959"/>
            <a:ext cx="630884" cy="630884"/>
          </a:xfrm>
          <a:prstGeom prst="ellipse">
            <a:avLst/>
          </a:pr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9"/>
          <p:cNvSpPr/>
          <p:nvPr/>
        </p:nvSpPr>
        <p:spPr>
          <a:xfrm rot="-1136562">
            <a:off x="7450227" y="5166682"/>
            <a:ext cx="1835725" cy="2024785"/>
          </a:xfrm>
          <a:custGeom>
            <a:rect b="b" l="l" r="r" t="t"/>
            <a:pathLst>
              <a:path extrusionOk="0" h="2024785" w="183572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white wavy surface with a shadow&#10;&#10;Description automatically generated" id="169" name="Google Shape;169;p9"/>
          <p:cNvPicPr preferRelativeResize="0"/>
          <p:nvPr/>
        </p:nvPicPr>
        <p:blipFill rotWithShape="1">
          <a:blip r:embed="rId3">
            <a:alphaModFix/>
          </a:blip>
          <a:srcRect b="3" l="36904" r="3097" t="0"/>
          <a:stretch/>
        </p:blipFill>
        <p:spPr>
          <a:xfrm>
            <a:off x="7751975" y="1075239"/>
            <a:ext cx="4128603" cy="4128603"/>
          </a:xfrm>
          <a:custGeom>
            <a:rect b="b" l="l" r="r" t="t"/>
            <a:pathLst>
              <a:path extrusionOk="0" h="2663168" w="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ln>
            <a:noFill/>
          </a:ln>
        </p:spPr>
      </p:pic>
      <p:sp>
        <p:nvSpPr>
          <p:cNvPr id="170" name="Google Shape;170;p9"/>
          <p:cNvSpPr/>
          <p:nvPr/>
        </p:nvSpPr>
        <p:spPr>
          <a:xfrm>
            <a:off x="6749602" y="1"/>
            <a:ext cx="2066948" cy="1621879"/>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1" name="Google Shape;171;p9"/>
          <p:cNvCxnSpPr/>
          <p:nvPr/>
        </p:nvCxnSpPr>
        <p:spPr>
          <a:xfrm>
            <a:off x="12138745" y="1027906"/>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72" name="Google Shape;172;p9"/>
          <p:cNvSpPr/>
          <p:nvPr/>
        </p:nvSpPr>
        <p:spPr>
          <a:xfrm>
            <a:off x="6809527" y="6033795"/>
            <a:ext cx="1991064" cy="824205"/>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9"/>
          <p:cNvSpPr/>
          <p:nvPr/>
        </p:nvSpPr>
        <p:spPr>
          <a:xfrm>
            <a:off x="10851696" y="5519196"/>
            <a:ext cx="1340305" cy="1338805"/>
          </a:xfrm>
          <a:custGeom>
            <a:rect b="b" l="l" r="r" t="t"/>
            <a:pathLst>
              <a:path extrusionOk="0" h="1338805" w="13403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4" name="Google Shape;174;p9"/>
          <p:cNvGrpSpPr/>
          <p:nvPr/>
        </p:nvGrpSpPr>
        <p:grpSpPr>
          <a:xfrm>
            <a:off x="838200" y="1825625"/>
            <a:ext cx="5393360" cy="4639988"/>
            <a:chOff x="0" y="0"/>
            <a:chExt cx="5393360" cy="4639988"/>
          </a:xfrm>
        </p:grpSpPr>
        <p:sp>
          <p:nvSpPr>
            <p:cNvPr id="175" name="Google Shape;175;p9"/>
            <p:cNvSpPr/>
            <p:nvPr/>
          </p:nvSpPr>
          <p:spPr>
            <a:xfrm>
              <a:off x="0" y="3948471"/>
              <a:ext cx="1348340" cy="574290"/>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txBox="1"/>
            <p:nvPr/>
          </p:nvSpPr>
          <p:spPr>
            <a:xfrm>
              <a:off x="0" y="3948471"/>
              <a:ext cx="1348340" cy="574290"/>
            </a:xfrm>
            <a:prstGeom prst="rect">
              <a:avLst/>
            </a:prstGeom>
            <a:noFill/>
            <a:ln>
              <a:noFill/>
            </a:ln>
          </p:spPr>
          <p:txBody>
            <a:bodyPr anchorCtr="0" anchor="ctr" bIns="78225" lIns="95875" spcFirstLastPara="1" rIns="95875" wrap="square" tIns="78225">
              <a:noAutofit/>
            </a:bodyPr>
            <a:lstStyle/>
            <a:p>
              <a:pPr indent="0" lvl="0" marL="0" marR="0" rtl="0" algn="ctr">
                <a:lnSpc>
                  <a:spcPct val="90000"/>
                </a:lnSpc>
                <a:spcBef>
                  <a:spcPts val="0"/>
                </a:spcBef>
                <a:spcAft>
                  <a:spcPts val="0"/>
                </a:spcAft>
                <a:buClr>
                  <a:schemeClr val="lt1"/>
                </a:buClr>
                <a:buSzPts val="1100"/>
                <a:buFont typeface="Calibri"/>
                <a:buNone/>
              </a:pPr>
              <a:r>
                <a:rPr b="0" i="0" lang="en-US" sz="1100">
                  <a:solidFill>
                    <a:schemeClr val="lt1"/>
                  </a:solidFill>
                  <a:latin typeface="Calibri"/>
                  <a:ea typeface="Calibri"/>
                  <a:cs typeface="Calibri"/>
                  <a:sym typeface="Calibri"/>
                </a:rPr>
                <a:t>Explicit Parent Constructor Call:</a:t>
              </a:r>
              <a:endParaRPr sz="1100">
                <a:solidFill>
                  <a:schemeClr val="lt1"/>
                </a:solidFill>
                <a:latin typeface="Calibri"/>
                <a:ea typeface="Calibri"/>
                <a:cs typeface="Calibri"/>
                <a:sym typeface="Calibri"/>
              </a:endParaRPr>
            </a:p>
          </p:txBody>
        </p:sp>
        <p:sp>
          <p:nvSpPr>
            <p:cNvPr id="177" name="Google Shape;177;p9"/>
            <p:cNvSpPr/>
            <p:nvPr/>
          </p:nvSpPr>
          <p:spPr>
            <a:xfrm>
              <a:off x="1348340" y="3777157"/>
              <a:ext cx="4045020" cy="862831"/>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txBox="1"/>
            <p:nvPr/>
          </p:nvSpPr>
          <p:spPr>
            <a:xfrm>
              <a:off x="1348340" y="3777157"/>
              <a:ext cx="4045020" cy="862831"/>
            </a:xfrm>
            <a:prstGeom prst="rect">
              <a:avLst/>
            </a:prstGeom>
            <a:noFill/>
            <a:ln>
              <a:noFill/>
            </a:ln>
          </p:spPr>
          <p:txBody>
            <a:bodyPr anchorCtr="0" anchor="t" bIns="139700" lIns="82050" spcFirstLastPara="1" rIns="82050" wrap="square" tIns="139700">
              <a:noAutofit/>
            </a:bodyPr>
            <a:lstStyle/>
            <a:p>
              <a:pPr indent="0" lvl="0" marL="0" marR="0" rtl="0" algn="l">
                <a:lnSpc>
                  <a:spcPct val="90000"/>
                </a:lnSpc>
                <a:spcBef>
                  <a:spcPts val="0"/>
                </a:spcBef>
                <a:spcAft>
                  <a:spcPts val="0"/>
                </a:spcAft>
                <a:buClr>
                  <a:schemeClr val="dk1"/>
                </a:buClr>
                <a:buSzPts val="1050"/>
                <a:buFont typeface="Calibri"/>
                <a:buNone/>
              </a:pPr>
              <a:r>
                <a:rPr b="0" i="0" lang="en-US" sz="1050">
                  <a:solidFill>
                    <a:schemeClr val="dk1"/>
                  </a:solidFill>
                  <a:latin typeface="Calibri"/>
                  <a:ea typeface="Calibri"/>
                  <a:cs typeface="Calibri"/>
                  <a:sym typeface="Calibri"/>
                </a:rPr>
                <a:t>If parent lacks no-argument constructor:</a:t>
              </a:r>
              <a:endParaRPr sz="1050">
                <a:solidFill>
                  <a:schemeClr val="dk1"/>
                </a:solidFill>
                <a:latin typeface="Calibri"/>
                <a:ea typeface="Calibri"/>
                <a:cs typeface="Calibri"/>
                <a:sym typeface="Calibri"/>
              </a:endParaRPr>
            </a:p>
            <a:p>
              <a:pPr indent="-57150" lvl="1" marL="57150" marR="0" rtl="0" algn="l">
                <a:lnSpc>
                  <a:spcPct val="90000"/>
                </a:lnSpc>
                <a:spcBef>
                  <a:spcPts val="368"/>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Child constructors must explicitly call a parent constructor.</a:t>
              </a:r>
              <a:endParaRPr b="0" i="0" sz="900" u="none" cap="none" strike="noStrike">
                <a:solidFill>
                  <a:schemeClr val="dk1"/>
                </a:solidFill>
                <a:latin typeface="Calibri"/>
                <a:ea typeface="Calibri"/>
                <a:cs typeface="Calibri"/>
                <a:sym typeface="Calibri"/>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Ensures proper initialization in child class.</a:t>
              </a:r>
              <a:endParaRPr b="0" i="0" sz="900" u="none" cap="none" strike="noStrike">
                <a:solidFill>
                  <a:schemeClr val="dk1"/>
                </a:solidFill>
                <a:latin typeface="Calibri"/>
                <a:ea typeface="Calibri"/>
                <a:cs typeface="Calibri"/>
                <a:sym typeface="Calibri"/>
              </a:endParaRPr>
            </a:p>
          </p:txBody>
        </p:sp>
        <p:sp>
          <p:nvSpPr>
            <p:cNvPr id="179" name="Google Shape;179;p9"/>
            <p:cNvSpPr/>
            <p:nvPr/>
          </p:nvSpPr>
          <p:spPr>
            <a:xfrm rot="10800000">
              <a:off x="0" y="2929556"/>
              <a:ext cx="1348340" cy="883258"/>
            </a:xfrm>
            <a:prstGeom prst="upArrowCallout">
              <a:avLst>
                <a:gd fmla="val 5000" name="adj1"/>
                <a:gd fmla="val 10000" name="adj2"/>
                <a:gd fmla="val 15000" name="adj3"/>
                <a:gd fmla="val 64977" name="adj4"/>
              </a:avLst>
            </a:prstGeom>
            <a:solidFill>
              <a:srgbClr val="52CBCC"/>
            </a:solidFill>
            <a:ln cap="flat" cmpd="sng" w="12700">
              <a:solidFill>
                <a:srgbClr val="52CBC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txBox="1"/>
            <p:nvPr/>
          </p:nvSpPr>
          <p:spPr>
            <a:xfrm>
              <a:off x="0" y="2929556"/>
              <a:ext cx="1348340" cy="574118"/>
            </a:xfrm>
            <a:prstGeom prst="rect">
              <a:avLst/>
            </a:prstGeom>
            <a:noFill/>
            <a:ln>
              <a:noFill/>
            </a:ln>
          </p:spPr>
          <p:txBody>
            <a:bodyPr anchorCtr="0" anchor="ctr" bIns="92450" lIns="95875" spcFirstLastPara="1" rIns="95875"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a:solidFill>
                    <a:schemeClr val="lt1"/>
                  </a:solidFill>
                  <a:latin typeface="Calibri"/>
                  <a:ea typeface="Calibri"/>
                  <a:cs typeface="Calibri"/>
                  <a:sym typeface="Calibri"/>
                </a:rPr>
                <a:t>Parent's No-Argument Constructor:</a:t>
              </a:r>
              <a:endParaRPr sz="1300">
                <a:solidFill>
                  <a:schemeClr val="lt1"/>
                </a:solidFill>
                <a:latin typeface="Calibri"/>
                <a:ea typeface="Calibri"/>
                <a:cs typeface="Calibri"/>
                <a:sym typeface="Calibri"/>
              </a:endParaRPr>
            </a:p>
          </p:txBody>
        </p:sp>
        <p:sp>
          <p:nvSpPr>
            <p:cNvPr id="181" name="Google Shape;181;p9"/>
            <p:cNvSpPr/>
            <p:nvPr/>
          </p:nvSpPr>
          <p:spPr>
            <a:xfrm>
              <a:off x="1348340" y="2822245"/>
              <a:ext cx="4045020" cy="788740"/>
            </a:xfrm>
            <a:prstGeom prst="rect">
              <a:avLst/>
            </a:prstGeom>
            <a:solidFill>
              <a:srgbClr val="CDE8EB">
                <a:alpha val="89803"/>
              </a:srgbClr>
            </a:solidFill>
            <a:ln cap="flat" cmpd="sng" w="12700">
              <a:solidFill>
                <a:srgbClr val="CDE8E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txBox="1"/>
            <p:nvPr/>
          </p:nvSpPr>
          <p:spPr>
            <a:xfrm>
              <a:off x="1348340" y="2822245"/>
              <a:ext cx="4045020" cy="788740"/>
            </a:xfrm>
            <a:prstGeom prst="rect">
              <a:avLst/>
            </a:prstGeom>
            <a:noFill/>
            <a:ln>
              <a:noFill/>
            </a:ln>
          </p:spPr>
          <p:txBody>
            <a:bodyPr anchorCtr="0" anchor="t" bIns="139700" lIns="82050" spcFirstLastPara="1" rIns="82050" wrap="square" tIns="1397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a:solidFill>
                    <a:schemeClr val="dk1"/>
                  </a:solidFill>
                  <a:latin typeface="Calibri"/>
                  <a:ea typeface="Calibri"/>
                  <a:cs typeface="Calibri"/>
                  <a:sym typeface="Calibri"/>
                </a:rPr>
                <a:t>If the parent lacks a no-argument constructor:</a:t>
              </a:r>
              <a:endParaRPr sz="1100">
                <a:solidFill>
                  <a:schemeClr val="dk1"/>
                </a:solidFill>
                <a:latin typeface="Calibri"/>
                <a:ea typeface="Calibri"/>
                <a:cs typeface="Calibri"/>
                <a:sym typeface="Calibri"/>
              </a:endParaRPr>
            </a:p>
            <a:p>
              <a:pPr indent="-57150" lvl="1" marL="57150" marR="0" rtl="0" algn="l">
                <a:lnSpc>
                  <a:spcPct val="90000"/>
                </a:lnSpc>
                <a:spcBef>
                  <a:spcPts val="38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Child class must provide constructors explicitly.</a:t>
              </a:r>
              <a:endParaRPr b="0" i="0" sz="900" u="none" cap="none" strike="noStrike">
                <a:solidFill>
                  <a:schemeClr val="dk1"/>
                </a:solidFill>
                <a:latin typeface="Calibri"/>
                <a:ea typeface="Calibri"/>
                <a:cs typeface="Calibri"/>
                <a:sym typeface="Calibri"/>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Compiler attempts to insert a default no-argument constructor in the child.</a:t>
              </a:r>
              <a:endParaRPr b="0" i="0" sz="900" u="none" cap="none" strike="noStrike">
                <a:solidFill>
                  <a:schemeClr val="dk1"/>
                </a:solidFill>
                <a:latin typeface="Calibri"/>
                <a:ea typeface="Calibri"/>
                <a:cs typeface="Calibri"/>
                <a:sym typeface="Calibri"/>
              </a:endParaRPr>
            </a:p>
          </p:txBody>
        </p:sp>
        <p:sp>
          <p:nvSpPr>
            <p:cNvPr id="183" name="Google Shape;183;p9"/>
            <p:cNvSpPr/>
            <p:nvPr/>
          </p:nvSpPr>
          <p:spPr>
            <a:xfrm rot="10800000">
              <a:off x="0" y="1947600"/>
              <a:ext cx="1348340" cy="883258"/>
            </a:xfrm>
            <a:prstGeom prst="upArrowCallout">
              <a:avLst>
                <a:gd fmla="val 5000" name="adj1"/>
                <a:gd fmla="val 10000" name="adj2"/>
                <a:gd fmla="val 15000" name="adj3"/>
                <a:gd fmla="val 64977" name="adj4"/>
              </a:avLst>
            </a:prstGeom>
            <a:solidFill>
              <a:srgbClr val="4CC38C"/>
            </a:solidFill>
            <a:ln cap="flat" cmpd="sng" w="12700">
              <a:solidFill>
                <a:srgbClr val="4CC38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txBox="1"/>
            <p:nvPr/>
          </p:nvSpPr>
          <p:spPr>
            <a:xfrm>
              <a:off x="0" y="1947600"/>
              <a:ext cx="1348340" cy="574118"/>
            </a:xfrm>
            <a:prstGeom prst="rect">
              <a:avLst/>
            </a:prstGeom>
            <a:noFill/>
            <a:ln>
              <a:noFill/>
            </a:ln>
          </p:spPr>
          <p:txBody>
            <a:bodyPr anchorCtr="0" anchor="ctr" bIns="92450" lIns="95875" spcFirstLastPara="1" rIns="95875"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a:solidFill>
                    <a:schemeClr val="lt1"/>
                  </a:solidFill>
                  <a:latin typeface="Calibri"/>
                  <a:ea typeface="Calibri"/>
                  <a:cs typeface="Calibri"/>
                  <a:sym typeface="Calibri"/>
                </a:rPr>
                <a:t>Implicit </a:t>
              </a:r>
              <a:r>
                <a:rPr b="1" i="0" lang="en-US" sz="1300">
                  <a:solidFill>
                    <a:schemeClr val="lt1"/>
                  </a:solidFill>
                  <a:latin typeface="Calibri"/>
                  <a:ea typeface="Calibri"/>
                  <a:cs typeface="Calibri"/>
                  <a:sym typeface="Calibri"/>
                </a:rPr>
                <a:t>super()</a:t>
              </a:r>
              <a:r>
                <a:rPr b="0" i="0" lang="en-US" sz="1300">
                  <a:solidFill>
                    <a:schemeClr val="lt1"/>
                  </a:solidFill>
                  <a:latin typeface="Calibri"/>
                  <a:ea typeface="Calibri"/>
                  <a:cs typeface="Calibri"/>
                  <a:sym typeface="Calibri"/>
                </a:rPr>
                <a:t>:</a:t>
              </a:r>
              <a:endParaRPr sz="1300">
                <a:solidFill>
                  <a:schemeClr val="lt1"/>
                </a:solidFill>
                <a:latin typeface="Calibri"/>
                <a:ea typeface="Calibri"/>
                <a:cs typeface="Calibri"/>
                <a:sym typeface="Calibri"/>
              </a:endParaRPr>
            </a:p>
          </p:txBody>
        </p:sp>
        <p:sp>
          <p:nvSpPr>
            <p:cNvPr id="185" name="Google Shape;185;p9"/>
            <p:cNvSpPr/>
            <p:nvPr/>
          </p:nvSpPr>
          <p:spPr>
            <a:xfrm>
              <a:off x="1348340" y="1947600"/>
              <a:ext cx="4045020" cy="574118"/>
            </a:xfrm>
            <a:prstGeom prst="rect">
              <a:avLst/>
            </a:prstGeom>
            <a:solidFill>
              <a:srgbClr val="CCE8DD">
                <a:alpha val="89803"/>
              </a:srgbClr>
            </a:solidFill>
            <a:ln cap="flat" cmpd="sng" w="12700">
              <a:solidFill>
                <a:srgbClr val="CCE8D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txBox="1"/>
            <p:nvPr/>
          </p:nvSpPr>
          <p:spPr>
            <a:xfrm>
              <a:off x="1348340" y="1947600"/>
              <a:ext cx="4045020" cy="574118"/>
            </a:xfrm>
            <a:prstGeom prst="rect">
              <a:avLst/>
            </a:prstGeom>
            <a:noFill/>
            <a:ln>
              <a:noFill/>
            </a:ln>
          </p:spPr>
          <p:txBody>
            <a:bodyPr anchorCtr="0" anchor="ctr" bIns="139700" lIns="82050" spcFirstLastPara="1" rIns="82050" wrap="square" tIns="1397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a:solidFill>
                    <a:schemeClr val="dk1"/>
                  </a:solidFill>
                  <a:latin typeface="Calibri"/>
                  <a:ea typeface="Calibri"/>
                  <a:cs typeface="Calibri"/>
                  <a:sym typeface="Calibri"/>
                </a:rPr>
                <a:t>If no </a:t>
              </a:r>
              <a:r>
                <a:rPr b="1" i="0" lang="en-US" sz="1100">
                  <a:solidFill>
                    <a:schemeClr val="dk1"/>
                  </a:solidFill>
                  <a:latin typeface="Calibri"/>
                  <a:ea typeface="Calibri"/>
                  <a:cs typeface="Calibri"/>
                  <a:sym typeface="Calibri"/>
                </a:rPr>
                <a:t>super()</a:t>
              </a:r>
              <a:r>
                <a:rPr b="0" i="0" lang="en-US" sz="1100">
                  <a:solidFill>
                    <a:schemeClr val="dk1"/>
                  </a:solidFill>
                  <a:latin typeface="Calibri"/>
                  <a:ea typeface="Calibri"/>
                  <a:cs typeface="Calibri"/>
                  <a:sym typeface="Calibri"/>
                </a:rPr>
                <a:t> is specified in a constructor, Java adds a default no-argument </a:t>
              </a:r>
              <a:r>
                <a:rPr b="1" i="0" lang="en-US" sz="1100">
                  <a:solidFill>
                    <a:schemeClr val="dk1"/>
                  </a:solidFill>
                  <a:latin typeface="Calibri"/>
                  <a:ea typeface="Calibri"/>
                  <a:cs typeface="Calibri"/>
                  <a:sym typeface="Calibri"/>
                </a:rPr>
                <a:t>super()</a:t>
              </a:r>
              <a:r>
                <a:rPr b="0" i="0"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187" name="Google Shape;187;p9"/>
            <p:cNvSpPr/>
            <p:nvPr/>
          </p:nvSpPr>
          <p:spPr>
            <a:xfrm rot="10800000">
              <a:off x="0" y="1072956"/>
              <a:ext cx="1348340" cy="883258"/>
            </a:xfrm>
            <a:prstGeom prst="upArrowCallout">
              <a:avLst>
                <a:gd fmla="val 5000" name="adj1"/>
                <a:gd fmla="val 10000" name="adj2"/>
                <a:gd fmla="val 15000" name="adj3"/>
                <a:gd fmla="val 64977" name="adj4"/>
              </a:avLst>
            </a:prstGeom>
            <a:solidFill>
              <a:srgbClr val="46BA4E"/>
            </a:solidFill>
            <a:ln cap="flat" cmpd="sng" w="12700">
              <a:solidFill>
                <a:srgbClr val="46BA4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txBox="1"/>
            <p:nvPr/>
          </p:nvSpPr>
          <p:spPr>
            <a:xfrm>
              <a:off x="0" y="1072956"/>
              <a:ext cx="1348340" cy="574118"/>
            </a:xfrm>
            <a:prstGeom prst="rect">
              <a:avLst/>
            </a:prstGeom>
            <a:noFill/>
            <a:ln>
              <a:noFill/>
            </a:ln>
          </p:spPr>
          <p:txBody>
            <a:bodyPr anchorCtr="0" anchor="ctr" bIns="92450" lIns="95875" spcFirstLastPara="1" rIns="95875"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a:solidFill>
                    <a:schemeClr val="lt1"/>
                  </a:solidFill>
                  <a:latin typeface="Calibri"/>
                  <a:ea typeface="Calibri"/>
                  <a:cs typeface="Calibri"/>
                  <a:sym typeface="Calibri"/>
                </a:rPr>
                <a:t>Restrictions on </a:t>
              </a:r>
              <a:r>
                <a:rPr b="1" i="0" lang="en-US" sz="1300">
                  <a:solidFill>
                    <a:schemeClr val="lt1"/>
                  </a:solidFill>
                  <a:latin typeface="Calibri"/>
                  <a:ea typeface="Calibri"/>
                  <a:cs typeface="Calibri"/>
                  <a:sym typeface="Calibri"/>
                </a:rPr>
                <a:t>super()</a:t>
              </a:r>
              <a:r>
                <a:rPr b="0" i="0" lang="en-US" sz="1300">
                  <a:solidFill>
                    <a:schemeClr val="lt1"/>
                  </a:solidFill>
                  <a:latin typeface="Calibri"/>
                  <a:ea typeface="Calibri"/>
                  <a:cs typeface="Calibri"/>
                  <a:sym typeface="Calibri"/>
                </a:rPr>
                <a:t>:</a:t>
              </a:r>
              <a:endParaRPr sz="1300">
                <a:solidFill>
                  <a:schemeClr val="lt1"/>
                </a:solidFill>
                <a:latin typeface="Calibri"/>
                <a:ea typeface="Calibri"/>
                <a:cs typeface="Calibri"/>
                <a:sym typeface="Calibri"/>
              </a:endParaRPr>
            </a:p>
          </p:txBody>
        </p:sp>
        <p:sp>
          <p:nvSpPr>
            <p:cNvPr id="189" name="Google Shape;189;p9"/>
            <p:cNvSpPr/>
            <p:nvPr/>
          </p:nvSpPr>
          <p:spPr>
            <a:xfrm>
              <a:off x="1348340" y="1072956"/>
              <a:ext cx="4045020" cy="574118"/>
            </a:xfrm>
            <a:prstGeom prst="rect">
              <a:avLst/>
            </a:prstGeom>
            <a:solidFill>
              <a:srgbClr val="CCE5D0">
                <a:alpha val="89803"/>
              </a:srgbClr>
            </a:solidFill>
            <a:ln cap="flat" cmpd="sng" w="12700">
              <a:solidFill>
                <a:srgbClr val="CCE5D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txBox="1"/>
            <p:nvPr/>
          </p:nvSpPr>
          <p:spPr>
            <a:xfrm>
              <a:off x="1348340" y="1072956"/>
              <a:ext cx="4045020" cy="574118"/>
            </a:xfrm>
            <a:prstGeom prst="rect">
              <a:avLst/>
            </a:prstGeom>
            <a:noFill/>
            <a:ln>
              <a:noFill/>
            </a:ln>
          </p:spPr>
          <p:txBody>
            <a:bodyPr anchorCtr="0" anchor="ctr" bIns="139700" lIns="82050" spcFirstLastPara="1" rIns="82050" wrap="square" tIns="139700">
              <a:noAutofit/>
            </a:bodyPr>
            <a:lstStyle/>
            <a:p>
              <a:pPr indent="0" lvl="0" marL="0" marR="0" rtl="0" algn="l">
                <a:lnSpc>
                  <a:spcPct val="90000"/>
                </a:lnSpc>
                <a:spcBef>
                  <a:spcPts val="0"/>
                </a:spcBef>
                <a:spcAft>
                  <a:spcPts val="0"/>
                </a:spcAft>
                <a:buClr>
                  <a:schemeClr val="dk1"/>
                </a:buClr>
                <a:buSzPts val="1100"/>
                <a:buFont typeface="Calibri"/>
                <a:buNone/>
              </a:pPr>
              <a:r>
                <a:rPr b="1" i="0" lang="en-US" sz="1100">
                  <a:solidFill>
                    <a:schemeClr val="dk1"/>
                  </a:solidFill>
                  <a:latin typeface="Calibri"/>
                  <a:ea typeface="Calibri"/>
                  <a:cs typeface="Calibri"/>
                  <a:sym typeface="Calibri"/>
                </a:rPr>
                <a:t>super()</a:t>
              </a:r>
              <a:r>
                <a:rPr b="0" i="0" lang="en-US" sz="1100">
                  <a:solidFill>
                    <a:schemeClr val="dk1"/>
                  </a:solidFill>
                  <a:latin typeface="Calibri"/>
                  <a:ea typeface="Calibri"/>
                  <a:cs typeface="Calibri"/>
                  <a:sym typeface="Calibri"/>
                </a:rPr>
                <a:t> call must be the first statement in the constructor.</a:t>
              </a:r>
              <a:endParaRPr sz="1100">
                <a:solidFill>
                  <a:schemeClr val="dk1"/>
                </a:solidFill>
                <a:latin typeface="Calibri"/>
                <a:ea typeface="Calibri"/>
                <a:cs typeface="Calibri"/>
                <a:sym typeface="Calibri"/>
              </a:endParaRPr>
            </a:p>
          </p:txBody>
        </p:sp>
        <p:sp>
          <p:nvSpPr>
            <p:cNvPr id="191" name="Google Shape;191;p9"/>
            <p:cNvSpPr/>
            <p:nvPr/>
          </p:nvSpPr>
          <p:spPr>
            <a:xfrm rot="10800000">
              <a:off x="0" y="198311"/>
              <a:ext cx="1348340" cy="883258"/>
            </a:xfrm>
            <a:prstGeom prst="upArrowCallout">
              <a:avLst>
                <a:gd fmla="val 5000" name="adj1"/>
                <a:gd fmla="val 10000" name="adj2"/>
                <a:gd fmla="val 15000" name="adj3"/>
                <a:gd fmla="val 64977" name="adj4"/>
              </a:avLst>
            </a:prstGeom>
            <a:solidFill>
              <a:srgbClr val="6FAB46"/>
            </a:solidFill>
            <a:ln cap="flat" cmpd="sng" w="12700">
              <a:solidFill>
                <a:srgbClr val="6FAB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txBox="1"/>
            <p:nvPr/>
          </p:nvSpPr>
          <p:spPr>
            <a:xfrm>
              <a:off x="0" y="198311"/>
              <a:ext cx="1348340" cy="574118"/>
            </a:xfrm>
            <a:prstGeom prst="rect">
              <a:avLst/>
            </a:prstGeom>
            <a:noFill/>
            <a:ln>
              <a:noFill/>
            </a:ln>
          </p:spPr>
          <p:txBody>
            <a:bodyPr anchorCtr="0" anchor="ctr" bIns="92450" lIns="95875" spcFirstLastPara="1" rIns="95875" wrap="square" tIns="924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a:solidFill>
                    <a:schemeClr val="lt1"/>
                  </a:solidFill>
                  <a:latin typeface="Calibri"/>
                  <a:ea typeface="Calibri"/>
                  <a:cs typeface="Calibri"/>
                  <a:sym typeface="Calibri"/>
                </a:rPr>
                <a:t>First Constructor Statement:</a:t>
              </a:r>
              <a:endParaRPr sz="1300">
                <a:solidFill>
                  <a:schemeClr val="lt1"/>
                </a:solidFill>
                <a:latin typeface="Calibri"/>
                <a:ea typeface="Calibri"/>
                <a:cs typeface="Calibri"/>
                <a:sym typeface="Calibri"/>
              </a:endParaRPr>
            </a:p>
          </p:txBody>
        </p:sp>
        <p:sp>
          <p:nvSpPr>
            <p:cNvPr id="193" name="Google Shape;193;p9"/>
            <p:cNvSpPr/>
            <p:nvPr/>
          </p:nvSpPr>
          <p:spPr>
            <a:xfrm>
              <a:off x="1348340" y="0"/>
              <a:ext cx="4045020" cy="970305"/>
            </a:xfrm>
            <a:prstGeom prst="rect">
              <a:avLst/>
            </a:prstGeom>
            <a:solidFill>
              <a:srgbClr val="D3E1CC">
                <a:alpha val="89803"/>
              </a:srgbClr>
            </a:solidFill>
            <a:ln cap="flat" cmpd="sng" w="12700">
              <a:solidFill>
                <a:srgbClr val="D3E1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txBox="1"/>
            <p:nvPr/>
          </p:nvSpPr>
          <p:spPr>
            <a:xfrm>
              <a:off x="1348340" y="0"/>
              <a:ext cx="4045020" cy="970305"/>
            </a:xfrm>
            <a:prstGeom prst="rect">
              <a:avLst/>
            </a:prstGeom>
            <a:noFill/>
            <a:ln>
              <a:noFill/>
            </a:ln>
          </p:spPr>
          <p:txBody>
            <a:bodyPr anchorCtr="0" anchor="t" bIns="177800" lIns="82050" spcFirstLastPara="1" rIns="82050" wrap="square" tIns="1778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a:solidFill>
                    <a:schemeClr val="dk1"/>
                  </a:solidFill>
                  <a:latin typeface="Calibri"/>
                  <a:ea typeface="Calibri"/>
                  <a:cs typeface="Calibri"/>
                  <a:sym typeface="Calibri"/>
                </a:rPr>
                <a:t>The first statement in every constructor:</a:t>
              </a:r>
              <a:endParaRPr sz="1400">
                <a:solidFill>
                  <a:schemeClr val="dk1"/>
                </a:solidFill>
                <a:latin typeface="Calibri"/>
                <a:ea typeface="Calibri"/>
                <a:cs typeface="Calibri"/>
                <a:sym typeface="Calibri"/>
              </a:endParaRPr>
            </a:p>
            <a:p>
              <a:pPr indent="-66675" lvl="1" marL="57150" marR="0" rtl="0" algn="l">
                <a:lnSpc>
                  <a:spcPct val="90000"/>
                </a:lnSpc>
                <a:spcBef>
                  <a:spcPts val="490"/>
                </a:spcBef>
                <a:spcAft>
                  <a:spcPts val="0"/>
                </a:spcAft>
                <a:buClr>
                  <a:schemeClr val="dk1"/>
                </a:buClr>
                <a:buSzPts val="1050"/>
                <a:buFont typeface="Calibri"/>
                <a:buChar char="•"/>
              </a:pPr>
              <a:r>
                <a:rPr b="0" i="0" lang="en-US" sz="1050" u="none" cap="none" strike="noStrike">
                  <a:solidFill>
                    <a:schemeClr val="dk1"/>
                  </a:solidFill>
                  <a:latin typeface="Calibri"/>
                  <a:ea typeface="Calibri"/>
                  <a:cs typeface="Calibri"/>
                  <a:sym typeface="Calibri"/>
                </a:rPr>
                <a:t>Calls another constructor within the same class using </a:t>
              </a:r>
              <a:r>
                <a:rPr b="1" i="0" lang="en-US" sz="1050" u="none" cap="none" strike="noStrike">
                  <a:solidFill>
                    <a:schemeClr val="dk1"/>
                  </a:solidFill>
                  <a:latin typeface="Calibri"/>
                  <a:ea typeface="Calibri"/>
                  <a:cs typeface="Calibri"/>
                  <a:sym typeface="Calibri"/>
                </a:rPr>
                <a:t>this()</a:t>
              </a:r>
              <a:r>
                <a:rPr b="0" i="0" lang="en-US" sz="1050" u="none" cap="none" strike="noStrike">
                  <a:solidFill>
                    <a:schemeClr val="dk1"/>
                  </a:solidFill>
                  <a:latin typeface="Calibri"/>
                  <a:ea typeface="Calibri"/>
                  <a:cs typeface="Calibri"/>
                  <a:sym typeface="Calibri"/>
                </a:rPr>
                <a:t>.</a:t>
              </a:r>
              <a:endParaRPr b="0" i="0" sz="1050" u="none" cap="none" strike="noStrike">
                <a:solidFill>
                  <a:schemeClr val="dk1"/>
                </a:solidFill>
                <a:latin typeface="Calibri"/>
                <a:ea typeface="Calibri"/>
                <a:cs typeface="Calibri"/>
                <a:sym typeface="Calibri"/>
              </a:endParaRPr>
            </a:p>
            <a:p>
              <a:pPr indent="-66675" lvl="1" marL="57150" marR="0" rtl="0" algn="l">
                <a:lnSpc>
                  <a:spcPct val="90000"/>
                </a:lnSpc>
                <a:spcBef>
                  <a:spcPts val="158"/>
                </a:spcBef>
                <a:spcAft>
                  <a:spcPts val="0"/>
                </a:spcAft>
                <a:buClr>
                  <a:schemeClr val="dk1"/>
                </a:buClr>
                <a:buSzPts val="1050"/>
                <a:buFont typeface="Calibri"/>
                <a:buChar char="•"/>
              </a:pPr>
              <a:r>
                <a:rPr b="0" i="0" lang="en-US" sz="1050" u="none" cap="none" strike="noStrike">
                  <a:solidFill>
                    <a:schemeClr val="dk1"/>
                  </a:solidFill>
                  <a:latin typeface="Calibri"/>
                  <a:ea typeface="Calibri"/>
                  <a:cs typeface="Calibri"/>
                  <a:sym typeface="Calibri"/>
                </a:rPr>
                <a:t>Calls a constructor in the direct parent class using </a:t>
              </a:r>
              <a:r>
                <a:rPr b="1" i="0" lang="en-US" sz="1050" u="none" cap="none" strike="noStrike">
                  <a:solidFill>
                    <a:schemeClr val="dk1"/>
                  </a:solidFill>
                  <a:latin typeface="Calibri"/>
                  <a:ea typeface="Calibri"/>
                  <a:cs typeface="Calibri"/>
                  <a:sym typeface="Calibri"/>
                </a:rPr>
                <a:t>super()</a:t>
              </a:r>
              <a:r>
                <a:rPr b="0" i="0" lang="en-US" sz="1050" u="none" cap="none" strike="noStrike">
                  <a:solidFill>
                    <a:schemeClr val="dk1"/>
                  </a:solidFill>
                  <a:latin typeface="Calibri"/>
                  <a:ea typeface="Calibri"/>
                  <a:cs typeface="Calibri"/>
                  <a:sym typeface="Calibri"/>
                </a:rPr>
                <a:t>.</a:t>
              </a:r>
              <a:endParaRPr b="0" i="0" sz="105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2023-08-29T13:27:58Z</dcterms:created>
  <dc:creator>Ommaarr Mahmoud</dc:creator>
</cp:coreProperties>
</file>