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2" r:id="rId6"/>
    <p:sldId id="261" r:id="rId7"/>
    <p:sldId id="263" r:id="rId8"/>
    <p:sldId id="264" r:id="rId9"/>
    <p:sldId id="265" r:id="rId10"/>
    <p:sldId id="266" r:id="rId11"/>
    <p:sldId id="25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35" autoAdjust="0"/>
  </p:normalViewPr>
  <p:slideViewPr>
    <p:cSldViewPr snapToGrid="0">
      <p:cViewPr>
        <p:scale>
          <a:sx n="75" d="100"/>
          <a:sy n="75" d="100"/>
        </p:scale>
        <p:origin x="96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al Assaly" userId="c9f16b5cd42fdb0b" providerId="LiveId" clId="{B093C6C5-ED1E-4717-A1EA-A7FEF8CAF131}"/>
    <pc:docChg chg="addSld modSld sldOrd">
      <pc:chgData name="Jalal Assaly" userId="c9f16b5cd42fdb0b" providerId="LiveId" clId="{B093C6C5-ED1E-4717-A1EA-A7FEF8CAF131}" dt="2023-08-09T13:14:58.307" v="8"/>
      <pc:docMkLst>
        <pc:docMk/>
      </pc:docMkLst>
      <pc:sldChg chg="new ord">
        <pc:chgData name="Jalal Assaly" userId="c9f16b5cd42fdb0b" providerId="LiveId" clId="{B093C6C5-ED1E-4717-A1EA-A7FEF8CAF131}" dt="2023-08-09T13:14:56.343" v="6"/>
        <pc:sldMkLst>
          <pc:docMk/>
          <pc:sldMk cId="1353956149" sldId="257"/>
        </pc:sldMkLst>
      </pc:sldChg>
      <pc:sldChg chg="new ord">
        <pc:chgData name="Jalal Assaly" userId="c9f16b5cd42fdb0b" providerId="LiveId" clId="{B093C6C5-ED1E-4717-A1EA-A7FEF8CAF131}" dt="2023-08-09T13:14:39.927" v="3"/>
        <pc:sldMkLst>
          <pc:docMk/>
          <pc:sldMk cId="977923364" sldId="258"/>
        </pc:sldMkLst>
      </pc:sldChg>
      <pc:sldChg chg="new ord">
        <pc:chgData name="Jalal Assaly" userId="c9f16b5cd42fdb0b" providerId="LiveId" clId="{B093C6C5-ED1E-4717-A1EA-A7FEF8CAF131}" dt="2023-08-09T13:14:58.307" v="8"/>
        <pc:sldMkLst>
          <pc:docMk/>
          <pc:sldMk cId="168831006"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61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39861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01347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15489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2CB12-1A86-4850-B411-D567F6A93325}"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0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2CB12-1A86-4850-B411-D567F6A93325}"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27304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2CB12-1A86-4850-B411-D567F6A93325}"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139828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2CB12-1A86-4850-B411-D567F6A93325}"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166981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C2CB12-1A86-4850-B411-D567F6A93325}" type="datetimeFigureOut">
              <a:rPr lang="en-US" smtClean="0"/>
              <a:t>9/2/2023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122704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C2CB12-1A86-4850-B411-D567F6A93325}" type="datetimeFigureOut">
              <a:rPr lang="en-US" smtClean="0"/>
              <a:t>9/2/2023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33BE5-E308-48D3-BCB1-4E212CCD0CA5}" type="slidenum">
              <a:rPr lang="en-US" smtClean="0"/>
              <a:t>‹#›</a:t>
            </a:fld>
            <a:endParaRPr lang="en-US"/>
          </a:p>
        </p:txBody>
      </p:sp>
    </p:spTree>
    <p:extLst>
      <p:ext uri="{BB962C8B-B14F-4D97-AF65-F5344CB8AC3E}">
        <p14:creationId xmlns:p14="http://schemas.microsoft.com/office/powerpoint/2010/main" val="1812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2CB12-1A86-4850-B411-D567F6A93325}"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69093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C2CB12-1A86-4850-B411-D567F6A93325}" type="datetimeFigureOut">
              <a:rPr lang="en-US" smtClean="0"/>
              <a:t>9/2/2023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33BE5-E308-48D3-BCB1-4E212CCD0C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422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5C2B-1361-4C2C-D49C-D83A9FF51C78}"/>
              </a:ext>
            </a:extLst>
          </p:cNvPr>
          <p:cNvSpPr>
            <a:spLocks noGrp="1"/>
          </p:cNvSpPr>
          <p:nvPr>
            <p:ph type="ctrTitle"/>
          </p:nvPr>
        </p:nvSpPr>
        <p:spPr/>
        <p:txBody>
          <a:bodyPr/>
          <a:lstStyle/>
          <a:p>
            <a:r>
              <a:rPr lang="en-US" dirty="0"/>
              <a:t>Chapter 6: Exceptions</a:t>
            </a:r>
          </a:p>
        </p:txBody>
      </p:sp>
      <p:sp>
        <p:nvSpPr>
          <p:cNvPr id="3" name="Subtitle 2">
            <a:extLst>
              <a:ext uri="{FF2B5EF4-FFF2-40B4-BE49-F238E27FC236}">
                <a16:creationId xmlns:a16="http://schemas.microsoft.com/office/drawing/2014/main" id="{BC1E90DD-FB04-E252-80B2-6C2619A7F84E}"/>
              </a:ext>
            </a:extLst>
          </p:cNvPr>
          <p:cNvSpPr>
            <a:spLocks noGrp="1"/>
          </p:cNvSpPr>
          <p:nvPr>
            <p:ph type="subTitle" idx="1"/>
          </p:nvPr>
        </p:nvSpPr>
        <p:spPr/>
        <p:txBody>
          <a:bodyPr>
            <a:normAutofit/>
          </a:bodyPr>
          <a:lstStyle/>
          <a:p>
            <a:r>
              <a:rPr lang="en-US" dirty="0"/>
              <a:t>Supervised BY: </a:t>
            </a:r>
            <a:r>
              <a:rPr lang="en-US" dirty="0" err="1"/>
              <a:t>eng.Asmaa</a:t>
            </a:r>
            <a:r>
              <a:rPr lang="en-US" dirty="0"/>
              <a:t> Ibrahim</a:t>
            </a:r>
          </a:p>
          <a:p>
            <a:r>
              <a:rPr lang="en-US" dirty="0"/>
              <a:t>Presented by: Habiba Ahmed</a:t>
            </a:r>
          </a:p>
        </p:txBody>
      </p:sp>
    </p:spTree>
    <p:extLst>
      <p:ext uri="{BB962C8B-B14F-4D97-AF65-F5344CB8AC3E}">
        <p14:creationId xmlns:p14="http://schemas.microsoft.com/office/powerpoint/2010/main" val="105790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0EB7-29C2-C00D-CA8A-24D07CDA45FE}"/>
              </a:ext>
            </a:extLst>
          </p:cNvPr>
          <p:cNvSpPr>
            <a:spLocks noGrp="1"/>
          </p:cNvSpPr>
          <p:nvPr>
            <p:ph type="title"/>
          </p:nvPr>
        </p:nvSpPr>
        <p:spPr/>
        <p:txBody>
          <a:bodyPr/>
          <a:lstStyle/>
          <a:p>
            <a:r>
              <a:rPr lang="en-US" dirty="0"/>
              <a:t>Checked Exceptions Example</a:t>
            </a:r>
          </a:p>
        </p:txBody>
      </p:sp>
      <p:sp>
        <p:nvSpPr>
          <p:cNvPr id="3" name="Content Placeholder 2">
            <a:extLst>
              <a:ext uri="{FF2B5EF4-FFF2-40B4-BE49-F238E27FC236}">
                <a16:creationId xmlns:a16="http://schemas.microsoft.com/office/drawing/2014/main" id="{409FBFA7-0018-E0F3-985D-4A97A6D651DB}"/>
              </a:ext>
            </a:extLst>
          </p:cNvPr>
          <p:cNvSpPr>
            <a:spLocks noGrp="1"/>
          </p:cNvSpPr>
          <p:nvPr>
            <p:ph sz="half" idx="1"/>
          </p:nvPr>
        </p:nvSpPr>
        <p:spPr/>
        <p:txBody>
          <a:bodyPr>
            <a:normAutofit/>
          </a:bodyPr>
          <a:lstStyle/>
          <a:p>
            <a:r>
              <a:rPr lang="en-US" dirty="0"/>
              <a:t>This method declares that it might throw an exception:</a:t>
            </a:r>
          </a:p>
          <a:p>
            <a:r>
              <a:rPr lang="en-US" dirty="0"/>
              <a:t>void fall() throws Exception {</a:t>
            </a:r>
          </a:p>
          <a:p>
            <a:r>
              <a:rPr lang="en-US" dirty="0"/>
              <a:t>throw new Exception();</a:t>
            </a:r>
          </a:p>
          <a:p>
            <a:r>
              <a:rPr lang="en-US" dirty="0"/>
              <a:t>}</a:t>
            </a:r>
          </a:p>
          <a:p>
            <a:pPr marL="0" indent="0">
              <a:lnSpc>
                <a:spcPct val="100000"/>
              </a:lnSpc>
              <a:buNone/>
            </a:pPr>
            <a:r>
              <a:rPr lang="en-US" dirty="0"/>
              <a:t>Notice that you’re using two different keywords here. throw tells Java that you want to throw an Exception. throws simply declares that the method might throw an Exception. It also might not. </a:t>
            </a:r>
          </a:p>
        </p:txBody>
      </p:sp>
      <p:sp>
        <p:nvSpPr>
          <p:cNvPr id="4" name="Content Placeholder 3">
            <a:extLst>
              <a:ext uri="{FF2B5EF4-FFF2-40B4-BE49-F238E27FC236}">
                <a16:creationId xmlns:a16="http://schemas.microsoft.com/office/drawing/2014/main" id="{3A902D1B-6A6F-B644-ADB0-2EF3D4EEAEEF}"/>
              </a:ext>
            </a:extLst>
          </p:cNvPr>
          <p:cNvSpPr>
            <a:spLocks noGrp="1"/>
          </p:cNvSpPr>
          <p:nvPr>
            <p:ph sz="half" idx="2"/>
          </p:nvPr>
        </p:nvSpPr>
        <p:spPr/>
        <p:txBody>
          <a:bodyPr>
            <a:normAutofit/>
          </a:bodyPr>
          <a:lstStyle/>
          <a:p>
            <a:pPr>
              <a:lnSpc>
                <a:spcPct val="100000"/>
              </a:lnSpc>
            </a:pPr>
            <a:endParaRPr lang="en-US" dirty="0"/>
          </a:p>
          <a:p>
            <a:pPr>
              <a:lnSpc>
                <a:spcPct val="100000"/>
              </a:lnSpc>
            </a:pPr>
            <a:r>
              <a:rPr lang="en-US" dirty="0"/>
              <a:t>Because checked exceptions tend to be anticipated, Java enforces that the programmer do something to show the exception was thought about. Maybe it was handled in the method. Or maybe the method declares that it can’t handle the exception and someone else should.</a:t>
            </a:r>
          </a:p>
        </p:txBody>
      </p:sp>
    </p:spTree>
    <p:extLst>
      <p:ext uri="{BB962C8B-B14F-4D97-AF65-F5344CB8AC3E}">
        <p14:creationId xmlns:p14="http://schemas.microsoft.com/office/powerpoint/2010/main" val="86509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5AAC-4229-12CC-16F7-164E4B9FC185}"/>
              </a:ext>
            </a:extLst>
          </p:cNvPr>
          <p:cNvSpPr>
            <a:spLocks noGrp="1"/>
          </p:cNvSpPr>
          <p:nvPr>
            <p:ph type="title"/>
          </p:nvPr>
        </p:nvSpPr>
        <p:spPr>
          <a:xfrm>
            <a:off x="1039177" y="5271565"/>
            <a:ext cx="10113645" cy="822960"/>
          </a:xfrm>
        </p:spPr>
        <p:txBody>
          <a:bodyPr/>
          <a:lstStyle/>
          <a:p>
            <a:r>
              <a:rPr lang="en-US" dirty="0"/>
              <a:t>Table to show how the exceptions and errors are handled</a:t>
            </a:r>
          </a:p>
        </p:txBody>
      </p:sp>
      <p:pic>
        <p:nvPicPr>
          <p:cNvPr id="10" name="Picture Placeholder 9">
            <a:extLst>
              <a:ext uri="{FF2B5EF4-FFF2-40B4-BE49-F238E27FC236}">
                <a16:creationId xmlns:a16="http://schemas.microsoft.com/office/drawing/2014/main" id="{80203E6C-6AED-29F5-0833-EFDFA01A13AD}"/>
              </a:ext>
            </a:extLst>
          </p:cNvPr>
          <p:cNvPicPr>
            <a:picLocks noGrp="1" noChangeAspect="1"/>
          </p:cNvPicPr>
          <p:nvPr>
            <p:ph type="pic" idx="1"/>
          </p:nvPr>
        </p:nvPicPr>
        <p:blipFill>
          <a:blip r:embed="rId2"/>
          <a:srcRect t="1798" b="1798"/>
          <a:stretch/>
        </p:blipFill>
        <p:spPr/>
      </p:pic>
    </p:spTree>
    <p:extLst>
      <p:ext uri="{BB962C8B-B14F-4D97-AF65-F5344CB8AC3E}">
        <p14:creationId xmlns:p14="http://schemas.microsoft.com/office/powerpoint/2010/main" val="135395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42A4-4642-40C4-C124-973CBF6C647F}"/>
              </a:ext>
            </a:extLst>
          </p:cNvPr>
          <p:cNvSpPr>
            <a:spLocks noGrp="1"/>
          </p:cNvSpPr>
          <p:nvPr>
            <p:ph type="title"/>
          </p:nvPr>
        </p:nvSpPr>
        <p:spPr/>
        <p:txBody>
          <a:bodyPr/>
          <a:lstStyle/>
          <a:p>
            <a:r>
              <a:rPr lang="en-US" dirty="0"/>
              <a:t>Using a try Statement</a:t>
            </a:r>
          </a:p>
        </p:txBody>
      </p:sp>
      <p:sp>
        <p:nvSpPr>
          <p:cNvPr id="3" name="Content Placeholder 2">
            <a:extLst>
              <a:ext uri="{FF2B5EF4-FFF2-40B4-BE49-F238E27FC236}">
                <a16:creationId xmlns:a16="http://schemas.microsoft.com/office/drawing/2014/main" id="{1D966903-7402-D0EF-330C-9EB277F3CA1B}"/>
              </a:ext>
            </a:extLst>
          </p:cNvPr>
          <p:cNvSpPr>
            <a:spLocks noGrp="1"/>
          </p:cNvSpPr>
          <p:nvPr>
            <p:ph sz="half" idx="1"/>
          </p:nvPr>
        </p:nvSpPr>
        <p:spPr>
          <a:xfrm>
            <a:off x="1097280" y="1845734"/>
            <a:ext cx="10058400" cy="4023359"/>
          </a:xfrm>
        </p:spPr>
        <p:txBody>
          <a:bodyPr>
            <a:normAutofit/>
          </a:bodyPr>
          <a:lstStyle/>
          <a:p>
            <a:pPr marL="0" indent="0">
              <a:lnSpc>
                <a:spcPct val="100000"/>
              </a:lnSpc>
              <a:buNone/>
            </a:pPr>
            <a:endParaRPr lang="en-US" sz="2500" kern="1200" dirty="0">
              <a:solidFill>
                <a:schemeClr val="tx1"/>
              </a:solidFill>
              <a:effectLst/>
              <a:ea typeface="+mn-ea"/>
              <a:cs typeface="+mn-cs"/>
            </a:endParaRPr>
          </a:p>
          <a:p>
            <a:pPr marL="0" indent="0">
              <a:lnSpc>
                <a:spcPct val="100000"/>
              </a:lnSpc>
              <a:buNone/>
            </a:pPr>
            <a:r>
              <a:rPr lang="en-US" sz="2500" kern="1200" dirty="0">
                <a:solidFill>
                  <a:schemeClr val="tx1"/>
                </a:solidFill>
                <a:effectLst/>
                <a:ea typeface="+mn-ea"/>
                <a:cs typeface="+mn-cs"/>
              </a:rPr>
              <a:t>Java uses a try statement to separate the logic that might throw an exception from the logic to handle that exception. </a:t>
            </a:r>
          </a:p>
          <a:p>
            <a:pPr>
              <a:lnSpc>
                <a:spcPct val="100000"/>
              </a:lnSpc>
            </a:pPr>
            <a:r>
              <a:rPr lang="en-US" sz="2500" dirty="0">
                <a:solidFill>
                  <a:schemeClr val="tx1"/>
                </a:solidFill>
                <a:effectLst/>
              </a:rPr>
              <a:t>The code in the try block is run normally. If any of the statements throw an exception that can be caught by the exception type listed in the catch block, the try block stops running and execution goes to the catch statement. If none of the statements in the try block throw an exception that can be caught, the catch clause is not run.</a:t>
            </a:r>
            <a:endParaRPr lang="en-US" sz="2500" dirty="0">
              <a:solidFill>
                <a:schemeClr val="tx1"/>
              </a:solidFill>
            </a:endParaRPr>
          </a:p>
        </p:txBody>
      </p:sp>
    </p:spTree>
    <p:extLst>
      <p:ext uri="{BB962C8B-B14F-4D97-AF65-F5344CB8AC3E}">
        <p14:creationId xmlns:p14="http://schemas.microsoft.com/office/powerpoint/2010/main" val="271036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7FFC-291D-300E-B9BE-585EA8D8C2AC}"/>
              </a:ext>
            </a:extLst>
          </p:cNvPr>
          <p:cNvSpPr>
            <a:spLocks noGrp="1"/>
          </p:cNvSpPr>
          <p:nvPr>
            <p:ph type="title"/>
          </p:nvPr>
        </p:nvSpPr>
        <p:spPr/>
        <p:txBody>
          <a:bodyPr/>
          <a:lstStyle/>
          <a:p>
            <a:r>
              <a:rPr lang="en-US" dirty="0"/>
              <a:t>Using a try Statement Cont’d</a:t>
            </a:r>
          </a:p>
        </p:txBody>
      </p:sp>
      <p:pic>
        <p:nvPicPr>
          <p:cNvPr id="6" name="Content Placeholder 5">
            <a:extLst>
              <a:ext uri="{FF2B5EF4-FFF2-40B4-BE49-F238E27FC236}">
                <a16:creationId xmlns:a16="http://schemas.microsoft.com/office/drawing/2014/main" id="{54E97DCD-DB02-2EFE-F58D-60B0C48A0B90}"/>
              </a:ext>
            </a:extLst>
          </p:cNvPr>
          <p:cNvPicPr>
            <a:picLocks noGrp="1" noChangeAspect="1"/>
          </p:cNvPicPr>
          <p:nvPr>
            <p:ph sz="half" idx="1"/>
          </p:nvPr>
        </p:nvPicPr>
        <p:blipFill>
          <a:blip r:embed="rId2"/>
          <a:stretch>
            <a:fillRect/>
          </a:stretch>
        </p:blipFill>
        <p:spPr>
          <a:xfrm>
            <a:off x="2236055" y="1846263"/>
            <a:ext cx="7780215" cy="4022725"/>
          </a:xfrm>
        </p:spPr>
      </p:pic>
    </p:spTree>
    <p:extLst>
      <p:ext uri="{BB962C8B-B14F-4D97-AF65-F5344CB8AC3E}">
        <p14:creationId xmlns:p14="http://schemas.microsoft.com/office/powerpoint/2010/main" val="193531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A3B6-DB09-9B4C-FF90-C6ED9477498C}"/>
              </a:ext>
            </a:extLst>
          </p:cNvPr>
          <p:cNvSpPr>
            <a:spLocks noGrp="1"/>
          </p:cNvSpPr>
          <p:nvPr>
            <p:ph type="title"/>
          </p:nvPr>
        </p:nvSpPr>
        <p:spPr/>
        <p:txBody>
          <a:bodyPr/>
          <a:lstStyle/>
          <a:p>
            <a:r>
              <a:rPr lang="en-US" dirty="0"/>
              <a:t>Using a try Statement example</a:t>
            </a:r>
          </a:p>
        </p:txBody>
      </p:sp>
      <p:sp>
        <p:nvSpPr>
          <p:cNvPr id="3" name="Content Placeholder 2">
            <a:extLst>
              <a:ext uri="{FF2B5EF4-FFF2-40B4-BE49-F238E27FC236}">
                <a16:creationId xmlns:a16="http://schemas.microsoft.com/office/drawing/2014/main" id="{D093306F-75AD-7100-0D75-13C87AA92540}"/>
              </a:ext>
            </a:extLst>
          </p:cNvPr>
          <p:cNvSpPr>
            <a:spLocks noGrp="1"/>
          </p:cNvSpPr>
          <p:nvPr>
            <p:ph sz="half" idx="1"/>
          </p:nvPr>
        </p:nvSpPr>
        <p:spPr/>
        <p:txBody>
          <a:bodyPr/>
          <a:lstStyle/>
          <a:p>
            <a:r>
              <a:rPr lang="en-US" dirty="0"/>
              <a:t>In our example, the little girl gets up by herself the first time she falls. Here’s what this looks like: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20DD247A-3D8C-91D8-84BF-5243245C8D65}"/>
              </a:ext>
            </a:extLst>
          </p:cNvPr>
          <p:cNvSpPr>
            <a:spLocks noGrp="1"/>
          </p:cNvSpPr>
          <p:nvPr>
            <p:ph sz="half" idx="2"/>
          </p:nvPr>
        </p:nvSpPr>
        <p:spPr/>
        <p:txBody>
          <a:bodyPr/>
          <a:lstStyle/>
          <a:p>
            <a:endParaRPr lang="en-US" dirty="0"/>
          </a:p>
          <a:p>
            <a:r>
              <a:rPr lang="en-US" dirty="0"/>
              <a:t>First, line 5 calls the fall() method. Line 12 throws an exception. This means Java jumps straight to the catch block, skipping line 6. The girl gets up on line 8. Now the try statement is over and execution proceeds normally with line 10.</a:t>
            </a:r>
          </a:p>
        </p:txBody>
      </p:sp>
      <p:pic>
        <p:nvPicPr>
          <p:cNvPr id="14" name="Picture 13">
            <a:extLst>
              <a:ext uri="{FF2B5EF4-FFF2-40B4-BE49-F238E27FC236}">
                <a16:creationId xmlns:a16="http://schemas.microsoft.com/office/drawing/2014/main" id="{114E6EFB-B4A8-547B-8F3E-549932ACC3FA}"/>
              </a:ext>
            </a:extLst>
          </p:cNvPr>
          <p:cNvPicPr>
            <a:picLocks noChangeAspect="1"/>
          </p:cNvPicPr>
          <p:nvPr/>
        </p:nvPicPr>
        <p:blipFill>
          <a:blip r:embed="rId2"/>
          <a:stretch>
            <a:fillRect/>
          </a:stretch>
        </p:blipFill>
        <p:spPr>
          <a:xfrm>
            <a:off x="1097280" y="2716318"/>
            <a:ext cx="5059682" cy="3152775"/>
          </a:xfrm>
          <a:prstGeom prst="rect">
            <a:avLst/>
          </a:prstGeom>
        </p:spPr>
      </p:pic>
    </p:spTree>
    <p:extLst>
      <p:ext uri="{BB962C8B-B14F-4D97-AF65-F5344CB8AC3E}">
        <p14:creationId xmlns:p14="http://schemas.microsoft.com/office/powerpoint/2010/main" val="226042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BB79-B9D4-E153-6D0E-25F6224C8C54}"/>
              </a:ext>
            </a:extLst>
          </p:cNvPr>
          <p:cNvSpPr>
            <a:spLocks noGrp="1"/>
          </p:cNvSpPr>
          <p:nvPr>
            <p:ph type="title"/>
          </p:nvPr>
        </p:nvSpPr>
        <p:spPr/>
        <p:txBody>
          <a:bodyPr/>
          <a:lstStyle/>
          <a:p>
            <a:r>
              <a:rPr lang="en-US" dirty="0"/>
              <a:t>Adding a finally block</a:t>
            </a:r>
          </a:p>
        </p:txBody>
      </p:sp>
      <p:pic>
        <p:nvPicPr>
          <p:cNvPr id="6" name="Content Placeholder 5">
            <a:extLst>
              <a:ext uri="{FF2B5EF4-FFF2-40B4-BE49-F238E27FC236}">
                <a16:creationId xmlns:a16="http://schemas.microsoft.com/office/drawing/2014/main" id="{C0459639-923E-6621-3EE0-80A392098D96}"/>
              </a:ext>
            </a:extLst>
          </p:cNvPr>
          <p:cNvPicPr>
            <a:picLocks noGrp="1" noChangeAspect="1"/>
          </p:cNvPicPr>
          <p:nvPr>
            <p:ph sz="half" idx="1"/>
          </p:nvPr>
        </p:nvPicPr>
        <p:blipFill>
          <a:blip r:embed="rId2"/>
          <a:stretch>
            <a:fillRect/>
          </a:stretch>
        </p:blipFill>
        <p:spPr>
          <a:xfrm>
            <a:off x="1437480" y="2038350"/>
            <a:ext cx="4963319" cy="3638550"/>
          </a:xfrm>
        </p:spPr>
      </p:pic>
      <p:sp>
        <p:nvSpPr>
          <p:cNvPr id="4" name="Content Placeholder 3">
            <a:extLst>
              <a:ext uri="{FF2B5EF4-FFF2-40B4-BE49-F238E27FC236}">
                <a16:creationId xmlns:a16="http://schemas.microsoft.com/office/drawing/2014/main" id="{FC1BBCDC-DC2A-9CEF-DDBA-91B90CFE9A3A}"/>
              </a:ext>
            </a:extLst>
          </p:cNvPr>
          <p:cNvSpPr>
            <a:spLocks noGrp="1"/>
          </p:cNvSpPr>
          <p:nvPr>
            <p:ph sz="half" idx="2"/>
          </p:nvPr>
        </p:nvSpPr>
        <p:spPr/>
        <p:txBody>
          <a:bodyPr>
            <a:normAutofit lnSpcReduction="10000"/>
          </a:bodyPr>
          <a:lstStyle/>
          <a:p>
            <a:pPr>
              <a:lnSpc>
                <a:spcPct val="100000"/>
              </a:lnSpc>
            </a:pPr>
            <a:endParaRPr lang="en-US" dirty="0"/>
          </a:p>
          <a:p>
            <a:pPr>
              <a:lnSpc>
                <a:spcPct val="100000"/>
              </a:lnSpc>
            </a:pPr>
            <a:r>
              <a:rPr lang="en-US" dirty="0"/>
              <a:t>The try statement also lets you run code at the end with a finally clause regardless of whether an exception is thrown. </a:t>
            </a:r>
          </a:p>
          <a:p>
            <a:pPr>
              <a:lnSpc>
                <a:spcPct val="100000"/>
              </a:lnSpc>
            </a:pPr>
            <a:endParaRPr lang="en-US" dirty="0"/>
          </a:p>
          <a:p>
            <a:pPr>
              <a:lnSpc>
                <a:spcPct val="100000"/>
              </a:lnSpc>
            </a:pPr>
            <a:r>
              <a:rPr lang="en-US" dirty="0"/>
              <a:t>There are two paths through code with both a catch and a finally. If an exception is thrown, the finally block is run after the catch block. If no exception is thrown, the finally block is run after the try block completes</a:t>
            </a:r>
          </a:p>
        </p:txBody>
      </p:sp>
    </p:spTree>
    <p:extLst>
      <p:ext uri="{BB962C8B-B14F-4D97-AF65-F5344CB8AC3E}">
        <p14:creationId xmlns:p14="http://schemas.microsoft.com/office/powerpoint/2010/main" val="43599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94FD-B610-CBE9-B4ED-52F40ED325F9}"/>
              </a:ext>
            </a:extLst>
          </p:cNvPr>
          <p:cNvSpPr>
            <a:spLocks noGrp="1"/>
          </p:cNvSpPr>
          <p:nvPr>
            <p:ph type="title"/>
          </p:nvPr>
        </p:nvSpPr>
        <p:spPr/>
        <p:txBody>
          <a:bodyPr/>
          <a:lstStyle/>
          <a:p>
            <a:r>
              <a:rPr lang="en-US" dirty="0"/>
              <a:t>Adding a finally block example</a:t>
            </a:r>
          </a:p>
        </p:txBody>
      </p:sp>
      <p:pic>
        <p:nvPicPr>
          <p:cNvPr id="6" name="Content Placeholder 5">
            <a:extLst>
              <a:ext uri="{FF2B5EF4-FFF2-40B4-BE49-F238E27FC236}">
                <a16:creationId xmlns:a16="http://schemas.microsoft.com/office/drawing/2014/main" id="{8F56FD27-4139-139C-6430-D68B2F135160}"/>
              </a:ext>
            </a:extLst>
          </p:cNvPr>
          <p:cNvPicPr>
            <a:picLocks noGrp="1" noChangeAspect="1"/>
          </p:cNvPicPr>
          <p:nvPr>
            <p:ph sz="half" idx="1"/>
          </p:nvPr>
        </p:nvPicPr>
        <p:blipFill>
          <a:blip r:embed="rId2"/>
          <a:stretch>
            <a:fillRect/>
          </a:stretch>
        </p:blipFill>
        <p:spPr>
          <a:xfrm>
            <a:off x="1097280" y="2146076"/>
            <a:ext cx="5124738" cy="3444496"/>
          </a:xfrm>
        </p:spPr>
      </p:pic>
      <p:sp>
        <p:nvSpPr>
          <p:cNvPr id="4" name="Content Placeholder 3">
            <a:extLst>
              <a:ext uri="{FF2B5EF4-FFF2-40B4-BE49-F238E27FC236}">
                <a16:creationId xmlns:a16="http://schemas.microsoft.com/office/drawing/2014/main" id="{10BBA1CB-3C70-7BCF-8D4B-11D9EABC682F}"/>
              </a:ext>
            </a:extLst>
          </p:cNvPr>
          <p:cNvSpPr>
            <a:spLocks noGrp="1"/>
          </p:cNvSpPr>
          <p:nvPr>
            <p:ph sz="half" idx="2"/>
          </p:nvPr>
        </p:nvSpPr>
        <p:spPr/>
        <p:txBody>
          <a:bodyPr>
            <a:normAutofit fontScale="92500" lnSpcReduction="10000"/>
          </a:bodyPr>
          <a:lstStyle/>
          <a:p>
            <a:pPr marL="0" indent="0">
              <a:lnSpc>
                <a:spcPct val="100000"/>
              </a:lnSpc>
              <a:buNone/>
            </a:pPr>
            <a:endParaRPr lang="en-US" dirty="0"/>
          </a:p>
          <a:p>
            <a:pPr marL="0" indent="0">
              <a:lnSpc>
                <a:spcPct val="100000"/>
              </a:lnSpc>
              <a:buNone/>
            </a:pPr>
            <a:r>
              <a:rPr lang="en-US" dirty="0"/>
              <a:t>The girl falls on line 15. If she gets up by herself, the code goes on to the finally block and runs line 19. Then the try statement is over and the code proceeds on line 21. If the girl doesn’t get up by herself, she throws an exception. The catch block runs and she gets a hug on line 17. Then the try statement is over and the code proceeds on line 21. Either way, the ending is the same. The finally block is executed and the try statement ends.</a:t>
            </a:r>
          </a:p>
        </p:txBody>
      </p:sp>
    </p:spTree>
    <p:extLst>
      <p:ext uri="{BB962C8B-B14F-4D97-AF65-F5344CB8AC3E}">
        <p14:creationId xmlns:p14="http://schemas.microsoft.com/office/powerpoint/2010/main" val="201174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DD72-8B4D-3DE7-0694-946B8043C9CA}"/>
              </a:ext>
            </a:extLst>
          </p:cNvPr>
          <p:cNvSpPr>
            <a:spLocks noGrp="1"/>
          </p:cNvSpPr>
          <p:nvPr>
            <p:ph type="title"/>
          </p:nvPr>
        </p:nvSpPr>
        <p:spPr/>
        <p:txBody>
          <a:bodyPr/>
          <a:lstStyle/>
          <a:p>
            <a:r>
              <a:rPr lang="en-US" dirty="0"/>
              <a:t>Catching Various Types of Exceptions</a:t>
            </a:r>
          </a:p>
        </p:txBody>
      </p:sp>
      <p:sp>
        <p:nvSpPr>
          <p:cNvPr id="3" name="Content Placeholder 2">
            <a:extLst>
              <a:ext uri="{FF2B5EF4-FFF2-40B4-BE49-F238E27FC236}">
                <a16:creationId xmlns:a16="http://schemas.microsoft.com/office/drawing/2014/main" id="{93034D82-9DE6-D7B2-8DA1-D0BC7B5E9C6E}"/>
              </a:ext>
            </a:extLst>
          </p:cNvPr>
          <p:cNvSpPr>
            <a:spLocks noGrp="1"/>
          </p:cNvSpPr>
          <p:nvPr>
            <p:ph sz="half" idx="1"/>
          </p:nvPr>
        </p:nvSpPr>
        <p:spPr>
          <a:xfrm>
            <a:off x="1097280" y="1845734"/>
            <a:ext cx="10058400" cy="4023359"/>
          </a:xfrm>
        </p:spPr>
        <p:txBody>
          <a:bodyPr>
            <a:normAutofit/>
          </a:bodyPr>
          <a:lstStyle/>
          <a:p>
            <a:endParaRPr lang="en-US" sz="4500" dirty="0"/>
          </a:p>
          <a:p>
            <a:r>
              <a:rPr lang="en-US" sz="4500" dirty="0"/>
              <a:t>Now let’s see what happens when different types of exceptions can be thrown from the same method</a:t>
            </a:r>
          </a:p>
        </p:txBody>
      </p:sp>
    </p:spTree>
    <p:extLst>
      <p:ext uri="{BB962C8B-B14F-4D97-AF65-F5344CB8AC3E}">
        <p14:creationId xmlns:p14="http://schemas.microsoft.com/office/powerpoint/2010/main" val="3183337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C1E5-6081-2CAD-3306-3A04F60719E3}"/>
              </a:ext>
            </a:extLst>
          </p:cNvPr>
          <p:cNvSpPr>
            <a:spLocks noGrp="1"/>
          </p:cNvSpPr>
          <p:nvPr>
            <p:ph type="title"/>
          </p:nvPr>
        </p:nvSpPr>
        <p:spPr/>
        <p:txBody>
          <a:bodyPr/>
          <a:lstStyle/>
          <a:p>
            <a:r>
              <a:rPr lang="en-US" dirty="0"/>
              <a:t>Catching Various Types of Exceptions Example</a:t>
            </a:r>
          </a:p>
        </p:txBody>
      </p:sp>
      <p:sp>
        <p:nvSpPr>
          <p:cNvPr id="4" name="Content Placeholder 3">
            <a:extLst>
              <a:ext uri="{FF2B5EF4-FFF2-40B4-BE49-F238E27FC236}">
                <a16:creationId xmlns:a16="http://schemas.microsoft.com/office/drawing/2014/main" id="{BA04192C-3667-112D-AB5F-0CEEC4E133A3}"/>
              </a:ext>
            </a:extLst>
          </p:cNvPr>
          <p:cNvSpPr>
            <a:spLocks noGrp="1"/>
          </p:cNvSpPr>
          <p:nvPr>
            <p:ph sz="half" idx="2"/>
          </p:nvPr>
        </p:nvSpPr>
        <p:spPr>
          <a:xfrm>
            <a:off x="1055066" y="4161387"/>
            <a:ext cx="9959948" cy="1797609"/>
          </a:xfrm>
        </p:spPr>
        <p:txBody>
          <a:bodyPr>
            <a:normAutofit/>
          </a:bodyPr>
          <a:lstStyle/>
          <a:p>
            <a:endParaRPr lang="en-US" dirty="0"/>
          </a:p>
          <a:p>
            <a:r>
              <a:rPr lang="en-US" dirty="0"/>
              <a:t>There are three possibilities for when this code is run. If </a:t>
            </a:r>
            <a:r>
              <a:rPr lang="en-US" dirty="0" err="1"/>
              <a:t>seeAnimal</a:t>
            </a:r>
            <a:r>
              <a:rPr lang="en-US" dirty="0"/>
              <a:t>() doesn’t throw an exception, nothing is printed out. If the animal is out for a walk, only the first catch block runs. If the exhibit is closed, only the second catch block runs</a:t>
            </a:r>
          </a:p>
          <a:p>
            <a:endParaRPr lang="en-US" dirty="0"/>
          </a:p>
        </p:txBody>
      </p:sp>
      <p:sp>
        <p:nvSpPr>
          <p:cNvPr id="8" name="Content Placeholder 7">
            <a:extLst>
              <a:ext uri="{FF2B5EF4-FFF2-40B4-BE49-F238E27FC236}">
                <a16:creationId xmlns:a16="http://schemas.microsoft.com/office/drawing/2014/main" id="{CD79ECCC-19E3-F6DE-D7A0-C23502E33F66}"/>
              </a:ext>
            </a:extLst>
          </p:cNvPr>
          <p:cNvSpPr>
            <a:spLocks noGrp="1"/>
          </p:cNvSpPr>
          <p:nvPr>
            <p:ph sz="half" idx="1"/>
          </p:nvPr>
        </p:nvSpPr>
        <p:spPr>
          <a:xfrm>
            <a:off x="1097280" y="1890686"/>
            <a:ext cx="4937760" cy="2225750"/>
          </a:xfrm>
        </p:spPr>
        <p:txBody>
          <a:bodyPr>
            <a:normAutofit/>
          </a:bodyPr>
          <a:lstStyle/>
          <a:p>
            <a:pPr>
              <a:lnSpc>
                <a:spcPct val="100000"/>
              </a:lnSpc>
            </a:pPr>
            <a:r>
              <a:rPr lang="en-US" sz="1800" dirty="0"/>
              <a:t>In this example, there are three custom exceptions. All are unchecked exceptions because they directly or indirectly extend </a:t>
            </a:r>
            <a:r>
              <a:rPr lang="en-US" sz="1800" dirty="0" err="1"/>
              <a:t>RuntimeException</a:t>
            </a:r>
            <a:r>
              <a:rPr lang="en-US" sz="1800" dirty="0"/>
              <a:t>. Now we catch both types of exceptions and handle them by printing out the appropriate message:</a:t>
            </a:r>
          </a:p>
          <a:p>
            <a:pPr>
              <a:lnSpc>
                <a:spcPct val="100000"/>
              </a:lnSpc>
            </a:pPr>
            <a:endParaRPr lang="en-US" sz="1800" dirty="0"/>
          </a:p>
        </p:txBody>
      </p:sp>
      <p:pic>
        <p:nvPicPr>
          <p:cNvPr id="10" name="Picture 9">
            <a:extLst>
              <a:ext uri="{FF2B5EF4-FFF2-40B4-BE49-F238E27FC236}">
                <a16:creationId xmlns:a16="http://schemas.microsoft.com/office/drawing/2014/main" id="{698A0ACB-3787-A335-0E30-F8E706447AA5}"/>
              </a:ext>
            </a:extLst>
          </p:cNvPr>
          <p:cNvPicPr>
            <a:picLocks noChangeAspect="1"/>
          </p:cNvPicPr>
          <p:nvPr/>
        </p:nvPicPr>
        <p:blipFill>
          <a:blip r:embed="rId2"/>
          <a:stretch>
            <a:fillRect/>
          </a:stretch>
        </p:blipFill>
        <p:spPr>
          <a:xfrm>
            <a:off x="6035040" y="1845734"/>
            <a:ext cx="5342227" cy="2317404"/>
          </a:xfrm>
          <a:prstGeom prst="rect">
            <a:avLst/>
          </a:prstGeom>
        </p:spPr>
      </p:pic>
    </p:spTree>
    <p:extLst>
      <p:ext uri="{BB962C8B-B14F-4D97-AF65-F5344CB8AC3E}">
        <p14:creationId xmlns:p14="http://schemas.microsoft.com/office/powerpoint/2010/main" val="27949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7A3E-BD73-9077-27A1-E1D39D001A04}"/>
              </a:ext>
            </a:extLst>
          </p:cNvPr>
          <p:cNvSpPr>
            <a:spLocks noGrp="1"/>
          </p:cNvSpPr>
          <p:nvPr>
            <p:ph type="title"/>
          </p:nvPr>
        </p:nvSpPr>
        <p:spPr/>
        <p:txBody>
          <a:bodyPr/>
          <a:lstStyle/>
          <a:p>
            <a:r>
              <a:rPr lang="en-US" dirty="0"/>
              <a:t>Throwing a Second Exception</a:t>
            </a:r>
          </a:p>
        </p:txBody>
      </p:sp>
      <p:sp>
        <p:nvSpPr>
          <p:cNvPr id="3" name="Content Placeholder 2">
            <a:extLst>
              <a:ext uri="{FF2B5EF4-FFF2-40B4-BE49-F238E27FC236}">
                <a16:creationId xmlns:a16="http://schemas.microsoft.com/office/drawing/2014/main" id="{0A31D97F-4229-0DCF-19A3-7764D2090787}"/>
              </a:ext>
            </a:extLst>
          </p:cNvPr>
          <p:cNvSpPr>
            <a:spLocks noGrp="1"/>
          </p:cNvSpPr>
          <p:nvPr>
            <p:ph sz="half" idx="1"/>
          </p:nvPr>
        </p:nvSpPr>
        <p:spPr>
          <a:xfrm>
            <a:off x="1097280" y="1845734"/>
            <a:ext cx="10058400" cy="3092025"/>
          </a:xfrm>
        </p:spPr>
        <p:txBody>
          <a:bodyPr>
            <a:normAutofit lnSpcReduction="10000"/>
          </a:bodyPr>
          <a:lstStyle/>
          <a:p>
            <a:endParaRPr lang="en-US" sz="3600" dirty="0"/>
          </a:p>
          <a:p>
            <a:r>
              <a:rPr lang="en-US" sz="3600" dirty="0"/>
              <a:t>So far, we’ve limited ourselves to one try statement in each example. However, a catch or finally block can have any valid Java code </a:t>
            </a:r>
            <a:r>
              <a:rPr lang="en-US" sz="3600"/>
              <a:t>in it including </a:t>
            </a:r>
            <a:r>
              <a:rPr lang="en-US" sz="3600" dirty="0"/>
              <a:t>another try statement.</a:t>
            </a:r>
          </a:p>
        </p:txBody>
      </p:sp>
    </p:spTree>
    <p:extLst>
      <p:ext uri="{BB962C8B-B14F-4D97-AF65-F5344CB8AC3E}">
        <p14:creationId xmlns:p14="http://schemas.microsoft.com/office/powerpoint/2010/main" val="24450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544D-812E-57BA-7C1D-12D7B3674A2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1B3AD94-3DCB-6AC9-9F61-47F7D034DB62}"/>
              </a:ext>
            </a:extLst>
          </p:cNvPr>
          <p:cNvSpPr>
            <a:spLocks noGrp="1"/>
          </p:cNvSpPr>
          <p:nvPr>
            <p:ph idx="1"/>
          </p:nvPr>
        </p:nvSpPr>
        <p:spPr>
          <a:xfrm>
            <a:off x="4890830" y="236675"/>
            <a:ext cx="6492240" cy="6176831"/>
          </a:xfrm>
        </p:spPr>
        <p:txBody>
          <a:bodyPr>
            <a:noAutofit/>
          </a:bodyPr>
          <a:lstStyle/>
          <a:p>
            <a:pPr>
              <a:lnSpc>
                <a:spcPct val="120000"/>
              </a:lnSpc>
              <a:buFont typeface="Arial" panose="020B0604020202020204" pitchFamily="34" charset="0"/>
              <a:buChar char="•"/>
            </a:pPr>
            <a:r>
              <a:rPr lang="en-US" sz="1600" dirty="0"/>
              <a:t> Introduction</a:t>
            </a:r>
          </a:p>
          <a:p>
            <a:pPr>
              <a:lnSpc>
                <a:spcPct val="120000"/>
              </a:lnSpc>
              <a:buFont typeface="Arial" panose="020B0604020202020204" pitchFamily="34" charset="0"/>
              <a:buChar char="•"/>
            </a:pPr>
            <a:r>
              <a:rPr lang="en-US" sz="1600" dirty="0"/>
              <a:t> Understanding Exceptions</a:t>
            </a:r>
          </a:p>
          <a:p>
            <a:pPr>
              <a:lnSpc>
                <a:spcPct val="120000"/>
              </a:lnSpc>
              <a:buFont typeface="Arial" panose="020B0604020202020204" pitchFamily="34" charset="0"/>
              <a:buChar char="•"/>
            </a:pPr>
            <a:r>
              <a:rPr lang="en-US" sz="1600" dirty="0"/>
              <a:t> The Role of Exceptions</a:t>
            </a:r>
          </a:p>
          <a:p>
            <a:pPr>
              <a:lnSpc>
                <a:spcPct val="120000"/>
              </a:lnSpc>
              <a:buFont typeface="Arial" panose="020B0604020202020204" pitchFamily="34" charset="0"/>
              <a:buChar char="•"/>
            </a:pPr>
            <a:r>
              <a:rPr lang="en-US" sz="1600" dirty="0"/>
              <a:t> Understanding Exception Types</a:t>
            </a:r>
          </a:p>
          <a:p>
            <a:pPr>
              <a:lnSpc>
                <a:spcPct val="120000"/>
              </a:lnSpc>
              <a:buFont typeface="Arial" panose="020B0604020202020204" pitchFamily="34" charset="0"/>
              <a:buChar char="•"/>
            </a:pPr>
            <a:r>
              <a:rPr lang="en-US" sz="1600" dirty="0"/>
              <a:t> Runtime vs. at the Time the Program is Run</a:t>
            </a:r>
          </a:p>
          <a:p>
            <a:pPr>
              <a:lnSpc>
                <a:spcPct val="120000"/>
              </a:lnSpc>
              <a:buFont typeface="Arial" panose="020B0604020202020204" pitchFamily="34" charset="0"/>
              <a:buChar char="•"/>
            </a:pPr>
            <a:r>
              <a:rPr lang="en-US" sz="1600" dirty="0"/>
              <a:t> Checked Exceptions</a:t>
            </a:r>
          </a:p>
          <a:p>
            <a:pPr>
              <a:lnSpc>
                <a:spcPct val="120000"/>
              </a:lnSpc>
              <a:buFont typeface="Arial" panose="020B0604020202020204" pitchFamily="34" charset="0"/>
              <a:buChar char="•"/>
            </a:pPr>
            <a:r>
              <a:rPr lang="en-US" sz="1600" dirty="0"/>
              <a:t> Checked vs. Unchecked (Runtime) Exceptions</a:t>
            </a:r>
          </a:p>
          <a:p>
            <a:pPr>
              <a:lnSpc>
                <a:spcPct val="120000"/>
              </a:lnSpc>
              <a:buFont typeface="Arial" panose="020B0604020202020204" pitchFamily="34" charset="0"/>
              <a:buChar char="•"/>
            </a:pPr>
            <a:r>
              <a:rPr lang="en-US" sz="1600" dirty="0"/>
              <a:t> Using a try Statement</a:t>
            </a:r>
          </a:p>
          <a:p>
            <a:pPr>
              <a:lnSpc>
                <a:spcPct val="120000"/>
              </a:lnSpc>
              <a:buFont typeface="Arial" panose="020B0604020202020204" pitchFamily="34" charset="0"/>
              <a:buChar char="•"/>
            </a:pPr>
            <a:r>
              <a:rPr lang="en-US" sz="1600" kern="1200" spc="-50" baseline="0" dirty="0">
                <a:solidFill>
                  <a:srgbClr val="404040"/>
                </a:solidFill>
                <a:effectLst/>
                <a:latin typeface="Consolas" panose="020B0609020204030204" pitchFamily="49" charset="0"/>
                <a:ea typeface="+mj-ea"/>
                <a:cs typeface="+mj-cs"/>
              </a:rPr>
              <a:t> </a:t>
            </a:r>
            <a:r>
              <a:rPr lang="en-US" sz="1600" kern="1200" spc="-50" baseline="0" dirty="0">
                <a:solidFill>
                  <a:srgbClr val="404040"/>
                </a:solidFill>
                <a:effectLst/>
                <a:ea typeface="+mj-ea"/>
                <a:cs typeface="+mj-cs"/>
              </a:rPr>
              <a:t>Adding a finally block</a:t>
            </a:r>
          </a:p>
          <a:p>
            <a:pPr>
              <a:lnSpc>
                <a:spcPct val="120000"/>
              </a:lnSpc>
              <a:buFont typeface="Arial" panose="020B0604020202020204" pitchFamily="34" charset="0"/>
              <a:buChar char="•"/>
            </a:pPr>
            <a:r>
              <a:rPr lang="en-US" sz="1600" kern="1200" spc="-50" baseline="0" dirty="0">
                <a:solidFill>
                  <a:srgbClr val="404040"/>
                </a:solidFill>
                <a:effectLst/>
                <a:ea typeface="+mj-ea"/>
                <a:cs typeface="+mj-cs"/>
              </a:rPr>
              <a:t> Catching Various Types of Exceptions</a:t>
            </a:r>
          </a:p>
          <a:p>
            <a:pPr>
              <a:lnSpc>
                <a:spcPct val="120000"/>
              </a:lnSpc>
              <a:buFont typeface="Arial" panose="020B0604020202020204" pitchFamily="34" charset="0"/>
              <a:buChar char="•"/>
            </a:pPr>
            <a:r>
              <a:rPr lang="en-US" sz="1600" kern="1200" spc="-50" baseline="0" dirty="0">
                <a:solidFill>
                  <a:srgbClr val="404040"/>
                </a:solidFill>
                <a:effectLst/>
                <a:ea typeface="+mj-ea"/>
                <a:cs typeface="+mj-cs"/>
              </a:rPr>
              <a:t> Throwing a Second Exception</a:t>
            </a:r>
          </a:p>
          <a:p>
            <a:pPr>
              <a:lnSpc>
                <a:spcPct val="120000"/>
              </a:lnSpc>
              <a:buFont typeface="Arial" panose="020B0604020202020204" pitchFamily="34" charset="0"/>
              <a:buChar char="•"/>
            </a:pPr>
            <a:r>
              <a:rPr lang="en-US" sz="1600" kern="1200" spc="-50" baseline="0" dirty="0">
                <a:solidFill>
                  <a:srgbClr val="404040"/>
                </a:solidFill>
                <a:effectLst/>
                <a:ea typeface="+mj-ea"/>
                <a:cs typeface="+mj-cs"/>
              </a:rPr>
              <a:t> Recognizing Common Exception Types</a:t>
            </a:r>
            <a:endParaRPr lang="en-US" sz="1600" spc="-50" dirty="0">
              <a:solidFill>
                <a:srgbClr val="404040"/>
              </a:solidFill>
              <a:ea typeface="+mj-ea"/>
              <a:cs typeface="+mj-cs"/>
            </a:endParaRPr>
          </a:p>
          <a:p>
            <a:pPr>
              <a:lnSpc>
                <a:spcPct val="120000"/>
              </a:lnSpc>
              <a:buFont typeface="Arial" panose="020B0604020202020204" pitchFamily="34" charset="0"/>
              <a:buChar char="•"/>
            </a:pPr>
            <a:r>
              <a:rPr lang="en-US" sz="1600" kern="1200" spc="-50" baseline="0" dirty="0">
                <a:solidFill>
                  <a:srgbClr val="404040"/>
                </a:solidFill>
                <a:effectLst/>
                <a:ea typeface="+mj-ea"/>
                <a:cs typeface="+mj-cs"/>
              </a:rPr>
              <a:t> Printing an Exception</a:t>
            </a:r>
          </a:p>
          <a:p>
            <a:pPr>
              <a:lnSpc>
                <a:spcPct val="120000"/>
              </a:lnSpc>
              <a:buFont typeface="Arial" panose="020B0604020202020204" pitchFamily="34" charset="0"/>
              <a:buChar char="•"/>
            </a:pPr>
            <a:r>
              <a:rPr lang="en-US" sz="1600" kern="1200" spc="-50" baseline="0" dirty="0">
                <a:solidFill>
                  <a:srgbClr val="404040"/>
                </a:solidFill>
                <a:effectLst/>
                <a:ea typeface="+mj-ea"/>
                <a:cs typeface="+mj-cs"/>
              </a:rPr>
              <a:t> Summary</a:t>
            </a:r>
            <a:endParaRPr lang="en-US" sz="1600" dirty="0"/>
          </a:p>
        </p:txBody>
      </p:sp>
      <p:sp>
        <p:nvSpPr>
          <p:cNvPr id="4" name="Text Placeholder 3">
            <a:extLst>
              <a:ext uri="{FF2B5EF4-FFF2-40B4-BE49-F238E27FC236}">
                <a16:creationId xmlns:a16="http://schemas.microsoft.com/office/drawing/2014/main" id="{3496C8CB-8FF9-3B2C-8D33-94772E682804}"/>
              </a:ext>
            </a:extLst>
          </p:cNvPr>
          <p:cNvSpPr>
            <a:spLocks noGrp="1"/>
          </p:cNvSpPr>
          <p:nvPr>
            <p:ph type="body" sz="half" idx="2"/>
          </p:nvPr>
        </p:nvSpPr>
        <p:spPr/>
        <p:txBody>
          <a:bodyPr/>
          <a:lstStyle/>
          <a:p>
            <a:r>
              <a:rPr lang="en-US" dirty="0"/>
              <a:t>What will be discussed!</a:t>
            </a:r>
          </a:p>
        </p:txBody>
      </p:sp>
    </p:spTree>
    <p:extLst>
      <p:ext uri="{BB962C8B-B14F-4D97-AF65-F5344CB8AC3E}">
        <p14:creationId xmlns:p14="http://schemas.microsoft.com/office/powerpoint/2010/main" val="977923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35E5-F8A9-27E6-FE64-3E7ED1EFA9F2}"/>
              </a:ext>
            </a:extLst>
          </p:cNvPr>
          <p:cNvSpPr>
            <a:spLocks noGrp="1"/>
          </p:cNvSpPr>
          <p:nvPr>
            <p:ph type="title"/>
          </p:nvPr>
        </p:nvSpPr>
        <p:spPr/>
        <p:txBody>
          <a:bodyPr/>
          <a:lstStyle/>
          <a:p>
            <a:r>
              <a:rPr lang="en-US" dirty="0"/>
              <a:t>Throwing a Second Exception Example</a:t>
            </a:r>
          </a:p>
        </p:txBody>
      </p:sp>
      <p:pic>
        <p:nvPicPr>
          <p:cNvPr id="6" name="Content Placeholder 5">
            <a:extLst>
              <a:ext uri="{FF2B5EF4-FFF2-40B4-BE49-F238E27FC236}">
                <a16:creationId xmlns:a16="http://schemas.microsoft.com/office/drawing/2014/main" id="{026536C9-0DD4-8F89-BAD6-EC5A360D2693}"/>
              </a:ext>
            </a:extLst>
          </p:cNvPr>
          <p:cNvPicPr>
            <a:picLocks noGrp="1" noChangeAspect="1"/>
          </p:cNvPicPr>
          <p:nvPr>
            <p:ph sz="half" idx="1"/>
          </p:nvPr>
        </p:nvPicPr>
        <p:blipFill>
          <a:blip r:embed="rId2"/>
          <a:stretch>
            <a:fillRect/>
          </a:stretch>
        </p:blipFill>
        <p:spPr>
          <a:xfrm>
            <a:off x="1096963" y="2005608"/>
            <a:ext cx="4938712" cy="3704034"/>
          </a:xfrm>
        </p:spPr>
      </p:pic>
      <p:sp>
        <p:nvSpPr>
          <p:cNvPr id="4" name="Content Placeholder 3">
            <a:extLst>
              <a:ext uri="{FF2B5EF4-FFF2-40B4-BE49-F238E27FC236}">
                <a16:creationId xmlns:a16="http://schemas.microsoft.com/office/drawing/2014/main" id="{A6C89785-B321-F112-D432-2455BB6D6B5C}"/>
              </a:ext>
            </a:extLst>
          </p:cNvPr>
          <p:cNvSpPr>
            <a:spLocks noGrp="1"/>
          </p:cNvSpPr>
          <p:nvPr>
            <p:ph sz="half" idx="2"/>
          </p:nvPr>
        </p:nvSpPr>
        <p:spPr/>
        <p:txBody>
          <a:bodyPr>
            <a:normAutofit fontScale="77500" lnSpcReduction="20000"/>
          </a:bodyPr>
          <a:lstStyle/>
          <a:p>
            <a:pPr>
              <a:lnSpc>
                <a:spcPct val="110000"/>
              </a:lnSpc>
            </a:pPr>
            <a:r>
              <a:rPr lang="en-US" dirty="0"/>
              <a:t>The easiest case is if line 28 doesn’t throw an exception. Then the entire catch block on lines 20–25 is skipped. Next, consider if line 28 throws a </a:t>
            </a:r>
            <a:r>
              <a:rPr lang="en-US" dirty="0" err="1"/>
              <a:t>NullPointerException</a:t>
            </a:r>
            <a:r>
              <a:rPr lang="en-US" dirty="0"/>
              <a:t>. That isn’t an </a:t>
            </a:r>
            <a:r>
              <a:rPr lang="en-US" dirty="0" err="1"/>
              <a:t>IOException</a:t>
            </a:r>
            <a:r>
              <a:rPr lang="en-US" dirty="0"/>
              <a:t>, so the catch block on lines 20–25 will still be skipped.</a:t>
            </a:r>
          </a:p>
          <a:p>
            <a:pPr>
              <a:lnSpc>
                <a:spcPct val="110000"/>
              </a:lnSpc>
            </a:pPr>
            <a:r>
              <a:rPr lang="en-US" dirty="0"/>
              <a:t>If line 28 does throw an </a:t>
            </a:r>
            <a:r>
              <a:rPr lang="en-US" dirty="0" err="1"/>
              <a:t>IOException</a:t>
            </a:r>
            <a:r>
              <a:rPr lang="en-US" dirty="0"/>
              <a:t>, the catch block on lines 20–25 does get run. Line 22 tries to close the reader. If that goes well, the code completes and the main() method ends normally. If the close() method does throw an exception, Java looks for more catch blocks. There aren’t any, so the main method throws that new exception. Regardless, the exception on line 28 is handled. A different exception might be thrown, but the one from line 28 is done.</a:t>
            </a:r>
          </a:p>
        </p:txBody>
      </p:sp>
    </p:spTree>
    <p:extLst>
      <p:ext uri="{BB962C8B-B14F-4D97-AF65-F5344CB8AC3E}">
        <p14:creationId xmlns:p14="http://schemas.microsoft.com/office/powerpoint/2010/main" val="2929512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CD47-49B3-CFE3-9A0C-9ED73B1AA189}"/>
              </a:ext>
            </a:extLst>
          </p:cNvPr>
          <p:cNvSpPr>
            <a:spLocks noGrp="1"/>
          </p:cNvSpPr>
          <p:nvPr>
            <p:ph type="title"/>
          </p:nvPr>
        </p:nvSpPr>
        <p:spPr/>
        <p:txBody>
          <a:bodyPr/>
          <a:lstStyle/>
          <a:p>
            <a:r>
              <a:rPr lang="en-US" dirty="0"/>
              <a:t>Recognizing Common Exception Types</a:t>
            </a:r>
          </a:p>
        </p:txBody>
      </p:sp>
      <p:sp>
        <p:nvSpPr>
          <p:cNvPr id="3" name="Content Placeholder 2">
            <a:extLst>
              <a:ext uri="{FF2B5EF4-FFF2-40B4-BE49-F238E27FC236}">
                <a16:creationId xmlns:a16="http://schemas.microsoft.com/office/drawing/2014/main" id="{70EEFFF5-3229-5D2D-DEA3-71CBAD6D768D}"/>
              </a:ext>
            </a:extLst>
          </p:cNvPr>
          <p:cNvSpPr>
            <a:spLocks noGrp="1"/>
          </p:cNvSpPr>
          <p:nvPr>
            <p:ph sz="half" idx="1"/>
          </p:nvPr>
        </p:nvSpPr>
        <p:spPr>
          <a:xfrm>
            <a:off x="1097280" y="1845734"/>
            <a:ext cx="10058400" cy="4462469"/>
          </a:xfrm>
        </p:spPr>
        <p:txBody>
          <a:bodyPr>
            <a:normAutofit fontScale="92500"/>
          </a:bodyPr>
          <a:lstStyle/>
          <a:p>
            <a:pPr>
              <a:lnSpc>
                <a:spcPct val="120000"/>
              </a:lnSpc>
              <a:buFont typeface="Wingdings" panose="05000000000000000000" pitchFamily="2" charset="2"/>
              <a:buChar char="v"/>
            </a:pPr>
            <a:r>
              <a:rPr lang="en-US" sz="2600" b="1" dirty="0"/>
              <a:t> Runtime Exceptions</a:t>
            </a:r>
          </a:p>
          <a:p>
            <a:pPr>
              <a:lnSpc>
                <a:spcPct val="120000"/>
              </a:lnSpc>
            </a:pPr>
            <a:r>
              <a:rPr lang="en-US" dirty="0"/>
              <a:t>Runtime exceptions extend </a:t>
            </a:r>
            <a:r>
              <a:rPr lang="en-US" dirty="0" err="1"/>
              <a:t>RuntimeException</a:t>
            </a:r>
            <a:r>
              <a:rPr lang="en-US" dirty="0"/>
              <a:t>. They don’t have to be handled or declared. They can be thrown by the programmer or by the JVM. Common runtime exceptions include the following:</a:t>
            </a:r>
          </a:p>
          <a:p>
            <a:pPr lvl="2">
              <a:lnSpc>
                <a:spcPct val="120000"/>
              </a:lnSpc>
              <a:buFont typeface="Wingdings" panose="05000000000000000000" pitchFamily="2" charset="2"/>
              <a:buChar char="Ø"/>
            </a:pPr>
            <a:r>
              <a:rPr lang="en-US" b="1" dirty="0"/>
              <a:t> </a:t>
            </a:r>
            <a:r>
              <a:rPr lang="en-US" b="1" dirty="0" err="1"/>
              <a:t>ArithmeticException</a:t>
            </a:r>
            <a:r>
              <a:rPr lang="en-US" dirty="0"/>
              <a:t> Thrown by the JVM when code attempts to divide by zero</a:t>
            </a:r>
          </a:p>
          <a:p>
            <a:pPr lvl="2">
              <a:lnSpc>
                <a:spcPct val="120000"/>
              </a:lnSpc>
              <a:buFont typeface="Wingdings" panose="05000000000000000000" pitchFamily="2" charset="2"/>
              <a:buChar char="Ø"/>
            </a:pPr>
            <a:r>
              <a:rPr lang="en-US" b="1" dirty="0"/>
              <a:t> </a:t>
            </a:r>
            <a:r>
              <a:rPr lang="en-US" b="1" dirty="0" err="1"/>
              <a:t>ArrayIndexOutOfBoundsException</a:t>
            </a:r>
            <a:r>
              <a:rPr lang="en-US" dirty="0"/>
              <a:t> Thrown by the JVM when code uses an illegal index to access an array</a:t>
            </a:r>
          </a:p>
          <a:p>
            <a:pPr lvl="2">
              <a:lnSpc>
                <a:spcPct val="120000"/>
              </a:lnSpc>
              <a:buFont typeface="Wingdings" panose="05000000000000000000" pitchFamily="2" charset="2"/>
              <a:buChar char="Ø"/>
            </a:pPr>
            <a:r>
              <a:rPr lang="en-US" b="1" dirty="0"/>
              <a:t> </a:t>
            </a:r>
            <a:r>
              <a:rPr lang="en-US" b="1" dirty="0" err="1"/>
              <a:t>ClassCastException</a:t>
            </a:r>
            <a:r>
              <a:rPr lang="en-US" b="1" dirty="0"/>
              <a:t> </a:t>
            </a:r>
            <a:r>
              <a:rPr lang="en-US" dirty="0"/>
              <a:t>Thrown by the JVM when an attempt is made to cast an exception to a subclass of which it is not an instance</a:t>
            </a:r>
          </a:p>
          <a:p>
            <a:pPr lvl="2">
              <a:lnSpc>
                <a:spcPct val="120000"/>
              </a:lnSpc>
              <a:buFont typeface="Wingdings" panose="05000000000000000000" pitchFamily="2" charset="2"/>
              <a:buChar char="Ø"/>
            </a:pPr>
            <a:r>
              <a:rPr lang="en-US" b="1" dirty="0"/>
              <a:t> </a:t>
            </a:r>
            <a:r>
              <a:rPr lang="en-US" b="1" dirty="0" err="1"/>
              <a:t>IllegalArgumentException</a:t>
            </a:r>
            <a:r>
              <a:rPr lang="en-US" b="1" dirty="0"/>
              <a:t> </a:t>
            </a:r>
            <a:r>
              <a:rPr lang="en-US" dirty="0"/>
              <a:t>Thrown by the programmer to indicate that a method has been passed an illegal or inappropriate argument</a:t>
            </a:r>
          </a:p>
          <a:p>
            <a:pPr lvl="2">
              <a:lnSpc>
                <a:spcPct val="120000"/>
              </a:lnSpc>
              <a:buFont typeface="Wingdings" panose="05000000000000000000" pitchFamily="2" charset="2"/>
              <a:buChar char="Ø"/>
            </a:pPr>
            <a:r>
              <a:rPr lang="en-US" b="1" dirty="0"/>
              <a:t> </a:t>
            </a:r>
            <a:r>
              <a:rPr lang="en-US" b="1" dirty="0" err="1"/>
              <a:t>NullPointerException</a:t>
            </a:r>
            <a:r>
              <a:rPr lang="en-US" b="1" dirty="0"/>
              <a:t> </a:t>
            </a:r>
            <a:r>
              <a:rPr lang="en-US" dirty="0"/>
              <a:t>Thrown by the JVM when there is a null reference where an object is required</a:t>
            </a:r>
          </a:p>
          <a:p>
            <a:pPr lvl="2">
              <a:lnSpc>
                <a:spcPct val="120000"/>
              </a:lnSpc>
              <a:buFont typeface="Wingdings" panose="05000000000000000000" pitchFamily="2" charset="2"/>
              <a:buChar char="Ø"/>
            </a:pPr>
            <a:r>
              <a:rPr lang="en-US" b="1" dirty="0"/>
              <a:t> </a:t>
            </a:r>
            <a:r>
              <a:rPr lang="en-US" b="1" dirty="0" err="1"/>
              <a:t>NumberFormatException</a:t>
            </a:r>
            <a:r>
              <a:rPr lang="en-US" dirty="0"/>
              <a:t> Thrown by the programmer when an attempt is made to convert a string to a numeric type but the string doesn’t have an appropriate format</a:t>
            </a:r>
          </a:p>
        </p:txBody>
      </p:sp>
    </p:spTree>
    <p:extLst>
      <p:ext uri="{BB962C8B-B14F-4D97-AF65-F5344CB8AC3E}">
        <p14:creationId xmlns:p14="http://schemas.microsoft.com/office/powerpoint/2010/main" val="219886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175B-9FAB-B048-9279-DBC58754EB24}"/>
              </a:ext>
            </a:extLst>
          </p:cNvPr>
          <p:cNvSpPr>
            <a:spLocks noGrp="1"/>
          </p:cNvSpPr>
          <p:nvPr>
            <p:ph type="title"/>
          </p:nvPr>
        </p:nvSpPr>
        <p:spPr/>
        <p:txBody>
          <a:bodyPr/>
          <a:lstStyle/>
          <a:p>
            <a:r>
              <a:rPr lang="en-US" dirty="0"/>
              <a:t>Recognizing Common Exception Types Cont’d</a:t>
            </a:r>
          </a:p>
        </p:txBody>
      </p:sp>
      <p:sp>
        <p:nvSpPr>
          <p:cNvPr id="3" name="Content Placeholder 2">
            <a:extLst>
              <a:ext uri="{FF2B5EF4-FFF2-40B4-BE49-F238E27FC236}">
                <a16:creationId xmlns:a16="http://schemas.microsoft.com/office/drawing/2014/main" id="{15FB0E40-FAA9-DFAE-9AF2-120AAA7FEBFC}"/>
              </a:ext>
            </a:extLst>
          </p:cNvPr>
          <p:cNvSpPr>
            <a:spLocks noGrp="1"/>
          </p:cNvSpPr>
          <p:nvPr>
            <p:ph sz="half" idx="1"/>
          </p:nvPr>
        </p:nvSpPr>
        <p:spPr>
          <a:xfrm>
            <a:off x="1097279" y="1845734"/>
            <a:ext cx="10058399" cy="3686965"/>
          </a:xfrm>
        </p:spPr>
        <p:txBody>
          <a:bodyPr>
            <a:normAutofit/>
          </a:bodyPr>
          <a:lstStyle/>
          <a:p>
            <a:pPr>
              <a:lnSpc>
                <a:spcPct val="110000"/>
              </a:lnSpc>
              <a:buFont typeface="Wingdings" panose="05000000000000000000" pitchFamily="2" charset="2"/>
              <a:buChar char="v"/>
            </a:pPr>
            <a:r>
              <a:rPr lang="en-US" b="1" dirty="0"/>
              <a:t> </a:t>
            </a:r>
            <a:r>
              <a:rPr lang="en-US" sz="2400" b="1" dirty="0"/>
              <a:t>Checked Exceptions</a:t>
            </a:r>
          </a:p>
          <a:p>
            <a:pPr>
              <a:lnSpc>
                <a:spcPct val="110000"/>
              </a:lnSpc>
            </a:pPr>
            <a:r>
              <a:rPr lang="en-US" dirty="0"/>
              <a:t>Checked exceptions have Exception in their hierarchy but not </a:t>
            </a:r>
            <a:r>
              <a:rPr lang="en-US" dirty="0" err="1"/>
              <a:t>RuntimeException</a:t>
            </a:r>
            <a:r>
              <a:rPr lang="en-US" dirty="0"/>
              <a:t>. They must be handled or declared. They can be thrown by the programmer or by the JVM. Common runtime exceptions include the following:</a:t>
            </a:r>
          </a:p>
          <a:p>
            <a:pPr lvl="1">
              <a:lnSpc>
                <a:spcPct val="110000"/>
              </a:lnSpc>
              <a:buFont typeface="Wingdings" panose="05000000000000000000" pitchFamily="2" charset="2"/>
              <a:buChar char="Ø"/>
            </a:pPr>
            <a:r>
              <a:rPr lang="en-US" b="1" dirty="0"/>
              <a:t> </a:t>
            </a:r>
            <a:r>
              <a:rPr lang="en-US" b="1" dirty="0" err="1"/>
              <a:t>FileNotFoundException</a:t>
            </a:r>
            <a:r>
              <a:rPr lang="en-US" dirty="0"/>
              <a:t> Thrown programmatically when code tries to reference a file that does not exist</a:t>
            </a:r>
          </a:p>
          <a:p>
            <a:pPr lvl="1">
              <a:lnSpc>
                <a:spcPct val="110000"/>
              </a:lnSpc>
              <a:buFont typeface="Wingdings" panose="05000000000000000000" pitchFamily="2" charset="2"/>
              <a:buChar char="Ø"/>
            </a:pPr>
            <a:r>
              <a:rPr lang="en-US" b="1" dirty="0"/>
              <a:t> </a:t>
            </a:r>
            <a:r>
              <a:rPr lang="en-US" b="1" dirty="0" err="1"/>
              <a:t>IOException</a:t>
            </a:r>
            <a:r>
              <a:rPr lang="en-US" dirty="0"/>
              <a:t> Thrown programmatically when there’s a problem reading or writing a file</a:t>
            </a:r>
          </a:p>
        </p:txBody>
      </p:sp>
    </p:spTree>
    <p:extLst>
      <p:ext uri="{BB962C8B-B14F-4D97-AF65-F5344CB8AC3E}">
        <p14:creationId xmlns:p14="http://schemas.microsoft.com/office/powerpoint/2010/main" val="1046266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4C4F-49CB-58AE-BBC4-5652C212E4C8}"/>
              </a:ext>
            </a:extLst>
          </p:cNvPr>
          <p:cNvSpPr>
            <a:spLocks noGrp="1"/>
          </p:cNvSpPr>
          <p:nvPr>
            <p:ph type="title"/>
          </p:nvPr>
        </p:nvSpPr>
        <p:spPr/>
        <p:txBody>
          <a:bodyPr/>
          <a:lstStyle/>
          <a:p>
            <a:r>
              <a:rPr lang="en-US" dirty="0"/>
              <a:t>Printing an Exception</a:t>
            </a:r>
          </a:p>
        </p:txBody>
      </p:sp>
      <p:sp>
        <p:nvSpPr>
          <p:cNvPr id="3" name="Content Placeholder 2">
            <a:extLst>
              <a:ext uri="{FF2B5EF4-FFF2-40B4-BE49-F238E27FC236}">
                <a16:creationId xmlns:a16="http://schemas.microsoft.com/office/drawing/2014/main" id="{6376E6D0-9982-2E23-8FC3-05FBBF8E9028}"/>
              </a:ext>
            </a:extLst>
          </p:cNvPr>
          <p:cNvSpPr>
            <a:spLocks noGrp="1"/>
          </p:cNvSpPr>
          <p:nvPr>
            <p:ph sz="half" idx="1"/>
          </p:nvPr>
        </p:nvSpPr>
        <p:spPr>
          <a:xfrm>
            <a:off x="1097279" y="1845735"/>
            <a:ext cx="10058400" cy="4184676"/>
          </a:xfrm>
        </p:spPr>
        <p:txBody>
          <a:bodyPr/>
          <a:lstStyle/>
          <a:p>
            <a:r>
              <a:rPr lang="en-US" dirty="0"/>
              <a:t>There are three ways to print an exception. You can let Java print it out, print just the message, or print where the stack trace comes from. This example shows all three approaches:</a:t>
            </a:r>
          </a:p>
          <a:p>
            <a:endParaRPr lang="en-US" dirty="0"/>
          </a:p>
        </p:txBody>
      </p:sp>
      <p:pic>
        <p:nvPicPr>
          <p:cNvPr id="6" name="Picture 5">
            <a:extLst>
              <a:ext uri="{FF2B5EF4-FFF2-40B4-BE49-F238E27FC236}">
                <a16:creationId xmlns:a16="http://schemas.microsoft.com/office/drawing/2014/main" id="{ECD4AE41-37A6-72E1-D674-E3B796447E50}"/>
              </a:ext>
            </a:extLst>
          </p:cNvPr>
          <p:cNvPicPr>
            <a:picLocks noChangeAspect="1"/>
          </p:cNvPicPr>
          <p:nvPr/>
        </p:nvPicPr>
        <p:blipFill>
          <a:blip r:embed="rId2"/>
          <a:stretch>
            <a:fillRect/>
          </a:stretch>
        </p:blipFill>
        <p:spPr>
          <a:xfrm>
            <a:off x="5922646" y="2738361"/>
            <a:ext cx="5172075" cy="3400425"/>
          </a:xfrm>
          <a:prstGeom prst="rect">
            <a:avLst/>
          </a:prstGeom>
        </p:spPr>
      </p:pic>
    </p:spTree>
    <p:extLst>
      <p:ext uri="{BB962C8B-B14F-4D97-AF65-F5344CB8AC3E}">
        <p14:creationId xmlns:p14="http://schemas.microsoft.com/office/powerpoint/2010/main" val="326760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7B47-BCDE-0509-8B47-B58339A8DC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8FB336F-7BBB-A082-0071-6CA550C28200}"/>
              </a:ext>
            </a:extLst>
          </p:cNvPr>
          <p:cNvSpPr>
            <a:spLocks noGrp="1"/>
          </p:cNvSpPr>
          <p:nvPr>
            <p:ph sz="half" idx="1"/>
          </p:nvPr>
        </p:nvSpPr>
        <p:spPr>
          <a:xfrm>
            <a:off x="1097279" y="1845735"/>
            <a:ext cx="10058401" cy="3571218"/>
          </a:xfrm>
        </p:spPr>
        <p:txBody>
          <a:bodyPr>
            <a:normAutofit/>
          </a:bodyPr>
          <a:lstStyle/>
          <a:p>
            <a:pPr>
              <a:lnSpc>
                <a:spcPct val="100000"/>
              </a:lnSpc>
            </a:pPr>
            <a:endParaRPr lang="en-US" sz="2800" dirty="0"/>
          </a:p>
          <a:p>
            <a:pPr>
              <a:lnSpc>
                <a:spcPct val="100000"/>
              </a:lnSpc>
            </a:pPr>
            <a:r>
              <a:rPr lang="en-US" sz="2800" dirty="0"/>
              <a:t>An exception indicates something unexpected happened. A method can handle an exception by catching it or declaring it for the caller to deal with. Many exceptions are thrown by Java libraries. You can throw your own exception with code such as throw new Exception().</a:t>
            </a:r>
          </a:p>
        </p:txBody>
      </p:sp>
    </p:spTree>
    <p:extLst>
      <p:ext uri="{BB962C8B-B14F-4D97-AF65-F5344CB8AC3E}">
        <p14:creationId xmlns:p14="http://schemas.microsoft.com/office/powerpoint/2010/main" val="118178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B4E7-861F-F2A4-D619-01BE425B08B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92550A6-8F87-CCFA-7F97-DD0BB0F017A8}"/>
              </a:ext>
            </a:extLst>
          </p:cNvPr>
          <p:cNvSpPr>
            <a:spLocks noGrp="1"/>
          </p:cNvSpPr>
          <p:nvPr>
            <p:ph sz="half" idx="1"/>
          </p:nvPr>
        </p:nvSpPr>
        <p:spPr>
          <a:xfrm>
            <a:off x="1097279" y="1834160"/>
            <a:ext cx="10058400" cy="4023359"/>
          </a:xfrm>
        </p:spPr>
        <p:txBody>
          <a:bodyPr>
            <a:normAutofit/>
          </a:bodyPr>
          <a:lstStyle/>
          <a:p>
            <a:pPr algn="ctr"/>
            <a:endParaRPr lang="en-US" dirty="0"/>
          </a:p>
          <a:p>
            <a:pPr algn="ctr"/>
            <a:r>
              <a:rPr lang="en-US" dirty="0"/>
              <a:t>OCA: Oracle Certified Associate Java SE Programmer | STUDY GUIDE</a:t>
            </a:r>
          </a:p>
        </p:txBody>
      </p:sp>
    </p:spTree>
    <p:extLst>
      <p:ext uri="{BB962C8B-B14F-4D97-AF65-F5344CB8AC3E}">
        <p14:creationId xmlns:p14="http://schemas.microsoft.com/office/powerpoint/2010/main" val="2051924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681A-AD4C-2320-51A2-1BA51676191C}"/>
              </a:ext>
            </a:extLst>
          </p:cNvPr>
          <p:cNvSpPr>
            <a:spLocks noGrp="1"/>
          </p:cNvSpPr>
          <p:nvPr>
            <p:ph type="title"/>
          </p:nvPr>
        </p:nvSpPr>
        <p:spPr>
          <a:xfrm>
            <a:off x="1066800" y="1978243"/>
            <a:ext cx="10058400" cy="1450757"/>
          </a:xfrm>
        </p:spPr>
        <p:txBody>
          <a:bodyPr/>
          <a:lstStyle/>
          <a:p>
            <a:pPr algn="ctr"/>
            <a:r>
              <a:rPr lang="en-US" sz="8000" dirty="0"/>
              <a:t>Questions?</a:t>
            </a:r>
            <a:endParaRPr lang="en-US" dirty="0"/>
          </a:p>
        </p:txBody>
      </p:sp>
    </p:spTree>
    <p:extLst>
      <p:ext uri="{BB962C8B-B14F-4D97-AF65-F5344CB8AC3E}">
        <p14:creationId xmlns:p14="http://schemas.microsoft.com/office/powerpoint/2010/main" val="285693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681A-AD4C-2320-51A2-1BA51676191C}"/>
              </a:ext>
            </a:extLst>
          </p:cNvPr>
          <p:cNvSpPr>
            <a:spLocks noGrp="1"/>
          </p:cNvSpPr>
          <p:nvPr>
            <p:ph type="title"/>
          </p:nvPr>
        </p:nvSpPr>
        <p:spPr>
          <a:xfrm>
            <a:off x="1066800" y="1978243"/>
            <a:ext cx="10058400" cy="1450757"/>
          </a:xfrm>
        </p:spPr>
        <p:txBody>
          <a:bodyPr/>
          <a:lstStyle/>
          <a:p>
            <a:pPr algn="ctr"/>
            <a:r>
              <a:rPr lang="en-US" sz="8000" dirty="0"/>
              <a:t>Thank You!</a:t>
            </a:r>
            <a:endParaRPr lang="en-US" dirty="0"/>
          </a:p>
        </p:txBody>
      </p:sp>
    </p:spTree>
    <p:extLst>
      <p:ext uri="{BB962C8B-B14F-4D97-AF65-F5344CB8AC3E}">
        <p14:creationId xmlns:p14="http://schemas.microsoft.com/office/powerpoint/2010/main" val="6508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6CCB-0E47-CFE0-05E7-A69AD98FA16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599E09-6134-9528-1D72-6E5EE4160B35}"/>
              </a:ext>
            </a:extLst>
          </p:cNvPr>
          <p:cNvSpPr>
            <a:spLocks noGrp="1"/>
          </p:cNvSpPr>
          <p:nvPr>
            <p:ph sz="half" idx="1"/>
          </p:nvPr>
        </p:nvSpPr>
        <p:spPr>
          <a:xfrm>
            <a:off x="1097279" y="1845734"/>
            <a:ext cx="10058400" cy="4230601"/>
          </a:xfrm>
        </p:spPr>
        <p:txBody>
          <a:bodyPr>
            <a:normAutofit/>
          </a:bodyPr>
          <a:lstStyle/>
          <a:p>
            <a:pPr marL="0" indent="0">
              <a:buNone/>
            </a:pPr>
            <a:endParaRPr lang="en-US" sz="4000" dirty="0"/>
          </a:p>
          <a:p>
            <a:pPr marL="0" indent="0">
              <a:buNone/>
            </a:pPr>
            <a:r>
              <a:rPr lang="en-US" sz="4000" dirty="0"/>
              <a:t>Many things can go wrong in a program. Java uses exceptions to deal with some of these scenarios. </a:t>
            </a:r>
          </a:p>
        </p:txBody>
      </p:sp>
    </p:spTree>
    <p:extLst>
      <p:ext uri="{BB962C8B-B14F-4D97-AF65-F5344CB8AC3E}">
        <p14:creationId xmlns:p14="http://schemas.microsoft.com/office/powerpoint/2010/main" val="16883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BCAE-0B20-8619-4BC5-6E08846621F6}"/>
              </a:ext>
            </a:extLst>
          </p:cNvPr>
          <p:cNvSpPr>
            <a:spLocks noGrp="1"/>
          </p:cNvSpPr>
          <p:nvPr>
            <p:ph type="title"/>
          </p:nvPr>
        </p:nvSpPr>
        <p:spPr/>
        <p:txBody>
          <a:bodyPr/>
          <a:lstStyle/>
          <a:p>
            <a:r>
              <a:rPr lang="en-US" dirty="0"/>
              <a:t>Understanding Exceptions</a:t>
            </a:r>
          </a:p>
        </p:txBody>
      </p:sp>
      <p:sp>
        <p:nvSpPr>
          <p:cNvPr id="3" name="Content Placeholder 2">
            <a:extLst>
              <a:ext uri="{FF2B5EF4-FFF2-40B4-BE49-F238E27FC236}">
                <a16:creationId xmlns:a16="http://schemas.microsoft.com/office/drawing/2014/main" id="{5023117C-CB07-380B-2DAB-C8D5E20E4970}"/>
              </a:ext>
            </a:extLst>
          </p:cNvPr>
          <p:cNvSpPr>
            <a:spLocks noGrp="1"/>
          </p:cNvSpPr>
          <p:nvPr>
            <p:ph sz="half" idx="1"/>
          </p:nvPr>
        </p:nvSpPr>
        <p:spPr>
          <a:xfrm>
            <a:off x="1097279" y="1845735"/>
            <a:ext cx="10058399" cy="3640666"/>
          </a:xfrm>
        </p:spPr>
        <p:txBody>
          <a:bodyPr>
            <a:noAutofit/>
          </a:bodyPr>
          <a:lstStyle/>
          <a:p>
            <a:pPr marL="0" indent="0">
              <a:lnSpc>
                <a:spcPct val="120000"/>
              </a:lnSpc>
              <a:buNone/>
            </a:pPr>
            <a:r>
              <a:rPr lang="en-US" b="1" dirty="0"/>
              <a:t>A program can fail for just about any reason. Here are just a few possibilities:</a:t>
            </a:r>
          </a:p>
          <a:p>
            <a:endParaRPr lang="en-US" dirty="0"/>
          </a:p>
          <a:p>
            <a:pPr>
              <a:buFont typeface="Arial" panose="020B0604020202020204" pitchFamily="34" charset="0"/>
              <a:buChar char="•"/>
            </a:pPr>
            <a:r>
              <a:rPr lang="en-US" dirty="0"/>
              <a:t> The code tries to connect to a website, but the Internet connection is down.</a:t>
            </a:r>
          </a:p>
          <a:p>
            <a:pPr>
              <a:buFont typeface="Arial" panose="020B0604020202020204" pitchFamily="34" charset="0"/>
              <a:buChar char="•"/>
            </a:pPr>
            <a:r>
              <a:rPr lang="en-US" dirty="0"/>
              <a:t> You made a coding mistake and tried to access an invalid index in an array.</a:t>
            </a:r>
          </a:p>
          <a:p>
            <a:pPr>
              <a:buFont typeface="Arial" panose="020B0604020202020204" pitchFamily="34" charset="0"/>
              <a:buChar char="•"/>
            </a:pPr>
            <a:r>
              <a:rPr lang="en-US" dirty="0"/>
              <a:t> One method calls another with a value that the method doesn't support.</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As you can see, some of these are coding mistakes. Others are completely beyond your control. </a:t>
            </a:r>
          </a:p>
        </p:txBody>
      </p:sp>
    </p:spTree>
    <p:extLst>
      <p:ext uri="{BB962C8B-B14F-4D97-AF65-F5344CB8AC3E}">
        <p14:creationId xmlns:p14="http://schemas.microsoft.com/office/powerpoint/2010/main" val="12184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BBCA-15BD-21BE-A120-0B7BBE8367B0}"/>
              </a:ext>
            </a:extLst>
          </p:cNvPr>
          <p:cNvSpPr>
            <a:spLocks noGrp="1"/>
          </p:cNvSpPr>
          <p:nvPr>
            <p:ph type="title"/>
          </p:nvPr>
        </p:nvSpPr>
        <p:spPr/>
        <p:txBody>
          <a:bodyPr/>
          <a:lstStyle/>
          <a:p>
            <a:r>
              <a:rPr lang="en-US" dirty="0"/>
              <a:t>The Role of Exceptions</a:t>
            </a:r>
          </a:p>
        </p:txBody>
      </p:sp>
      <p:sp>
        <p:nvSpPr>
          <p:cNvPr id="3" name="Content Placeholder 2">
            <a:extLst>
              <a:ext uri="{FF2B5EF4-FFF2-40B4-BE49-F238E27FC236}">
                <a16:creationId xmlns:a16="http://schemas.microsoft.com/office/drawing/2014/main" id="{4BD10518-1A91-4692-4366-49F96F35F93B}"/>
              </a:ext>
            </a:extLst>
          </p:cNvPr>
          <p:cNvSpPr>
            <a:spLocks noGrp="1"/>
          </p:cNvSpPr>
          <p:nvPr>
            <p:ph sz="half" idx="1"/>
          </p:nvPr>
        </p:nvSpPr>
        <p:spPr>
          <a:xfrm>
            <a:off x="1097279" y="1845734"/>
            <a:ext cx="10058400" cy="3906137"/>
          </a:xfrm>
        </p:spPr>
        <p:txBody>
          <a:bodyPr>
            <a:normAutofit/>
          </a:bodyPr>
          <a:lstStyle/>
          <a:p>
            <a:endParaRPr lang="en-US" sz="4000" dirty="0"/>
          </a:p>
          <a:p>
            <a:r>
              <a:rPr lang="en-US" sz="4000" dirty="0"/>
              <a:t>An exception is Java's way of saying, "I give up. I don't know what to do right now. You deal with it."</a:t>
            </a:r>
          </a:p>
        </p:txBody>
      </p:sp>
    </p:spTree>
    <p:extLst>
      <p:ext uri="{BB962C8B-B14F-4D97-AF65-F5344CB8AC3E}">
        <p14:creationId xmlns:p14="http://schemas.microsoft.com/office/powerpoint/2010/main" val="295736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6B9A-635B-0F67-3966-AB0CD5B4A216}"/>
              </a:ext>
            </a:extLst>
          </p:cNvPr>
          <p:cNvSpPr>
            <a:spLocks noGrp="1"/>
          </p:cNvSpPr>
          <p:nvPr>
            <p:ph type="title"/>
          </p:nvPr>
        </p:nvSpPr>
        <p:spPr/>
        <p:txBody>
          <a:bodyPr/>
          <a:lstStyle/>
          <a:p>
            <a:r>
              <a:rPr lang="en-US" dirty="0"/>
              <a:t>Understanding Exception Types</a:t>
            </a:r>
          </a:p>
        </p:txBody>
      </p:sp>
      <p:sp>
        <p:nvSpPr>
          <p:cNvPr id="3" name="Content Placeholder 2">
            <a:extLst>
              <a:ext uri="{FF2B5EF4-FFF2-40B4-BE49-F238E27FC236}">
                <a16:creationId xmlns:a16="http://schemas.microsoft.com/office/drawing/2014/main" id="{74BEB65C-3DFC-E672-682D-770C25DFFFC7}"/>
              </a:ext>
            </a:extLst>
          </p:cNvPr>
          <p:cNvSpPr>
            <a:spLocks noGrp="1"/>
          </p:cNvSpPr>
          <p:nvPr>
            <p:ph sz="half" idx="1"/>
          </p:nvPr>
        </p:nvSpPr>
        <p:spPr>
          <a:xfrm>
            <a:off x="1097280" y="1845734"/>
            <a:ext cx="10058400" cy="4328924"/>
          </a:xfrm>
        </p:spPr>
        <p:txBody>
          <a:bodyPr>
            <a:noAutofit/>
          </a:bodyPr>
          <a:lstStyle/>
          <a:p>
            <a:pPr>
              <a:lnSpc>
                <a:spcPct val="100000"/>
              </a:lnSpc>
            </a:pPr>
            <a:endParaRPr lang="en-US" sz="3500" dirty="0"/>
          </a:p>
          <a:p>
            <a:pPr>
              <a:lnSpc>
                <a:spcPct val="100000"/>
              </a:lnSpc>
            </a:pPr>
            <a:r>
              <a:rPr lang="en-US" sz="3500" dirty="0"/>
              <a:t>As we’ve explained, an exception is an event that alters program flow. Java has a Throwable superclass for all objects that represent these events. Not all of them have the word exception in their </a:t>
            </a:r>
            <a:r>
              <a:rPr lang="en-US" sz="3500" dirty="0" err="1"/>
              <a:t>classname</a:t>
            </a:r>
            <a:r>
              <a:rPr lang="en-US" sz="3500" dirty="0"/>
              <a:t>, which can be confusing. </a:t>
            </a:r>
          </a:p>
          <a:p>
            <a:pPr>
              <a:lnSpc>
                <a:spcPct val="100000"/>
              </a:lnSpc>
            </a:pPr>
            <a:endParaRPr lang="en-US" sz="3500" dirty="0"/>
          </a:p>
        </p:txBody>
      </p:sp>
    </p:spTree>
    <p:extLst>
      <p:ext uri="{BB962C8B-B14F-4D97-AF65-F5344CB8AC3E}">
        <p14:creationId xmlns:p14="http://schemas.microsoft.com/office/powerpoint/2010/main" val="324351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4E66-2AE9-B6A0-1F54-6F75CC03A4E4}"/>
              </a:ext>
            </a:extLst>
          </p:cNvPr>
          <p:cNvSpPr>
            <a:spLocks noGrp="1"/>
          </p:cNvSpPr>
          <p:nvPr>
            <p:ph type="title"/>
          </p:nvPr>
        </p:nvSpPr>
        <p:spPr/>
        <p:txBody>
          <a:bodyPr/>
          <a:lstStyle/>
          <a:p>
            <a:r>
              <a:rPr lang="en-US" dirty="0"/>
              <a:t>Understanding Exception Types Cont’d</a:t>
            </a:r>
          </a:p>
        </p:txBody>
      </p:sp>
      <p:pic>
        <p:nvPicPr>
          <p:cNvPr id="6" name="Content Placeholder 5">
            <a:extLst>
              <a:ext uri="{FF2B5EF4-FFF2-40B4-BE49-F238E27FC236}">
                <a16:creationId xmlns:a16="http://schemas.microsoft.com/office/drawing/2014/main" id="{2D74349A-3722-CBA7-958A-EFD4C1D2E061}"/>
              </a:ext>
            </a:extLst>
          </p:cNvPr>
          <p:cNvPicPr>
            <a:picLocks noGrp="1" noChangeAspect="1"/>
          </p:cNvPicPr>
          <p:nvPr>
            <p:ph sz="half" idx="1"/>
          </p:nvPr>
        </p:nvPicPr>
        <p:blipFill>
          <a:blip r:embed="rId2"/>
          <a:stretch>
            <a:fillRect/>
          </a:stretch>
        </p:blipFill>
        <p:spPr>
          <a:xfrm>
            <a:off x="1299944" y="1846263"/>
            <a:ext cx="4532749" cy="4022725"/>
          </a:xfrm>
        </p:spPr>
      </p:pic>
      <p:sp>
        <p:nvSpPr>
          <p:cNvPr id="4" name="Content Placeholder 3">
            <a:extLst>
              <a:ext uri="{FF2B5EF4-FFF2-40B4-BE49-F238E27FC236}">
                <a16:creationId xmlns:a16="http://schemas.microsoft.com/office/drawing/2014/main" id="{653D85B7-5AFE-6CCA-AB61-CEF8A8358443}"/>
              </a:ext>
            </a:extLst>
          </p:cNvPr>
          <p:cNvSpPr>
            <a:spLocks noGrp="1"/>
          </p:cNvSpPr>
          <p:nvPr>
            <p:ph sz="half" idx="2"/>
          </p:nvPr>
        </p:nvSpPr>
        <p:spPr/>
        <p:txBody>
          <a:bodyPr>
            <a:normAutofit/>
          </a:bodyPr>
          <a:lstStyle/>
          <a:p>
            <a:pPr marL="0" indent="0">
              <a:lnSpc>
                <a:spcPct val="100000"/>
              </a:lnSpc>
              <a:buNone/>
            </a:pPr>
            <a:r>
              <a:rPr lang="en-US" sz="1800" dirty="0"/>
              <a:t>Error means something went so horribly wrong that your program should not attempt to recover from it. For example, the disk drive “disappeared.” These are abnormal conditions that you aren’t likely to encounter.</a:t>
            </a:r>
          </a:p>
          <a:p>
            <a:pPr marL="0" indent="0">
              <a:lnSpc>
                <a:spcPct val="100000"/>
              </a:lnSpc>
              <a:buNone/>
            </a:pPr>
            <a:r>
              <a:rPr lang="en-US" sz="1800" dirty="0"/>
              <a:t>A runtime exception is defined as the </a:t>
            </a:r>
            <a:r>
              <a:rPr lang="en-US" sz="1800" dirty="0" err="1"/>
              <a:t>RuntimeException</a:t>
            </a:r>
            <a:r>
              <a:rPr lang="en-US" sz="1800" dirty="0"/>
              <a:t> class and its subclasses. Runtime exceptions tend to be unexpected but not necessarily fatal. For example, accessing an invalid array index is unexpected. Runtime exceptions are also known as unchecked exceptions.</a:t>
            </a:r>
          </a:p>
        </p:txBody>
      </p:sp>
    </p:spTree>
    <p:extLst>
      <p:ext uri="{BB962C8B-B14F-4D97-AF65-F5344CB8AC3E}">
        <p14:creationId xmlns:p14="http://schemas.microsoft.com/office/powerpoint/2010/main" val="157452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C31B-2EFE-FC1A-6813-5CB3BD2ED2B3}"/>
              </a:ext>
            </a:extLst>
          </p:cNvPr>
          <p:cNvSpPr>
            <a:spLocks noGrp="1"/>
          </p:cNvSpPr>
          <p:nvPr>
            <p:ph type="title"/>
          </p:nvPr>
        </p:nvSpPr>
        <p:spPr/>
        <p:txBody>
          <a:bodyPr/>
          <a:lstStyle/>
          <a:p>
            <a:r>
              <a:rPr lang="en-US" dirty="0"/>
              <a:t>Runtime vs. at the Time the Program is Run</a:t>
            </a:r>
          </a:p>
        </p:txBody>
      </p:sp>
      <p:sp>
        <p:nvSpPr>
          <p:cNvPr id="3" name="Content Placeholder 2">
            <a:extLst>
              <a:ext uri="{FF2B5EF4-FFF2-40B4-BE49-F238E27FC236}">
                <a16:creationId xmlns:a16="http://schemas.microsoft.com/office/drawing/2014/main" id="{2C3B4B30-3409-121B-E965-0E59B90E979E}"/>
              </a:ext>
            </a:extLst>
          </p:cNvPr>
          <p:cNvSpPr>
            <a:spLocks noGrp="1"/>
          </p:cNvSpPr>
          <p:nvPr>
            <p:ph sz="half" idx="1"/>
          </p:nvPr>
        </p:nvSpPr>
        <p:spPr>
          <a:xfrm>
            <a:off x="1097280" y="1845734"/>
            <a:ext cx="10058400" cy="4331546"/>
          </a:xfrm>
        </p:spPr>
        <p:txBody>
          <a:bodyPr>
            <a:noAutofit/>
          </a:bodyPr>
          <a:lstStyle/>
          <a:p>
            <a:pPr marL="0" indent="0">
              <a:buNone/>
            </a:pPr>
            <a:endParaRPr lang="en-US" sz="3000" dirty="0"/>
          </a:p>
          <a:p>
            <a:pPr marL="0" indent="0">
              <a:buNone/>
            </a:pPr>
            <a:r>
              <a:rPr lang="en-US" sz="3000" dirty="0"/>
              <a:t>A runtime (unchecked) exception is a specific type of exception. All exceptions occur at the time that the program is run. (The alternative is compile time, which would be a compiler error.) People don’t refer to them as run time exceptions because that would be too easy to confuse with runtime! When you see runtime, it means unchecked.</a:t>
            </a:r>
          </a:p>
        </p:txBody>
      </p:sp>
    </p:spTree>
    <p:extLst>
      <p:ext uri="{BB962C8B-B14F-4D97-AF65-F5344CB8AC3E}">
        <p14:creationId xmlns:p14="http://schemas.microsoft.com/office/powerpoint/2010/main" val="420888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FA1C-C7E8-E82F-049B-925F0D857324}"/>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A26D5E8D-0FA9-6A0A-CB75-878E7C0EB85F}"/>
              </a:ext>
            </a:extLst>
          </p:cNvPr>
          <p:cNvSpPr>
            <a:spLocks noGrp="1"/>
          </p:cNvSpPr>
          <p:nvPr>
            <p:ph sz="half" idx="1"/>
          </p:nvPr>
        </p:nvSpPr>
        <p:spPr>
          <a:xfrm>
            <a:off x="1097280" y="1845734"/>
            <a:ext cx="10058400" cy="4023359"/>
          </a:xfrm>
        </p:spPr>
        <p:txBody>
          <a:bodyPr>
            <a:noAutofit/>
          </a:bodyPr>
          <a:lstStyle/>
          <a:p>
            <a:endParaRPr lang="en-US" sz="2800" dirty="0"/>
          </a:p>
          <a:p>
            <a:r>
              <a:rPr lang="en-US" sz="2800" dirty="0"/>
              <a:t>A checked exception includes Exception and all subclasses that do not extend </a:t>
            </a:r>
            <a:r>
              <a:rPr lang="en-US" sz="2800" dirty="0" err="1"/>
              <a:t>RuntimeException</a:t>
            </a:r>
            <a:r>
              <a:rPr lang="en-US" sz="2800" dirty="0"/>
              <a:t>. Checked exceptions tend to be more anticipated—for example, trying to read a file that doesn’t exist.</a:t>
            </a:r>
          </a:p>
          <a:p>
            <a:r>
              <a:rPr lang="en-US" sz="2800" dirty="0"/>
              <a:t>Checked exceptions? What are we checking? Java has a rule called the handle or declare rule. For checked exceptions, Java requires the code to either handle them or declare them in the method signature.</a:t>
            </a:r>
          </a:p>
        </p:txBody>
      </p:sp>
    </p:spTree>
    <p:extLst>
      <p:ext uri="{BB962C8B-B14F-4D97-AF65-F5344CB8AC3E}">
        <p14:creationId xmlns:p14="http://schemas.microsoft.com/office/powerpoint/2010/main" val="4209522258"/>
      </p:ext>
    </p:extLst>
  </p:cSld>
  <p:clrMapOvr>
    <a:masterClrMapping/>
  </p:clrMapOvr>
</p:sld>
</file>

<file path=ppt/theme/theme1.xml><?xml version="1.0" encoding="utf-8"?>
<a:theme xmlns:a="http://schemas.openxmlformats.org/drawingml/2006/main" name="Retrospect">
  <a:themeElements>
    <a:clrScheme name="Custom 1">
      <a:dk1>
        <a:srgbClr val="000000"/>
      </a:dk1>
      <a:lt1>
        <a:srgbClr val="FFFFFF"/>
      </a:lt1>
      <a:dk2>
        <a:srgbClr val="46464A"/>
      </a:dk2>
      <a:lt2>
        <a:srgbClr val="FFFFFF"/>
      </a:lt2>
      <a:accent1>
        <a:srgbClr val="FFD503"/>
      </a:accent1>
      <a:accent2>
        <a:srgbClr val="006C98"/>
      </a:accent2>
      <a:accent3>
        <a:srgbClr val="28C0FF"/>
      </a:accent3>
      <a:accent4>
        <a:srgbClr val="FFC000"/>
      </a:accent4>
      <a:accent5>
        <a:srgbClr val="9C8265"/>
      </a:accent5>
      <a:accent6>
        <a:srgbClr val="8D6974"/>
      </a:accent6>
      <a:hlink>
        <a:srgbClr val="67AABF"/>
      </a:hlink>
      <a:folHlink>
        <a:srgbClr val="B1B5AB"/>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5885</TotalTime>
  <Words>1639</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Verdana</vt:lpstr>
      <vt:lpstr>Wingdings</vt:lpstr>
      <vt:lpstr>Retrospect</vt:lpstr>
      <vt:lpstr>Chapter 6: Exceptions</vt:lpstr>
      <vt:lpstr>Agenda</vt:lpstr>
      <vt:lpstr>Introduction</vt:lpstr>
      <vt:lpstr>Understanding Exceptions</vt:lpstr>
      <vt:lpstr>The Role of Exceptions</vt:lpstr>
      <vt:lpstr>Understanding Exception Types</vt:lpstr>
      <vt:lpstr>Understanding Exception Types Cont’d</vt:lpstr>
      <vt:lpstr>Runtime vs. at the Time the Program is Run</vt:lpstr>
      <vt:lpstr>Checked Exceptions</vt:lpstr>
      <vt:lpstr>Checked Exceptions Example</vt:lpstr>
      <vt:lpstr>Table to show how the exceptions and errors are handled</vt:lpstr>
      <vt:lpstr>Using a try Statement</vt:lpstr>
      <vt:lpstr>Using a try Statement Cont’d</vt:lpstr>
      <vt:lpstr>Using a try Statement example</vt:lpstr>
      <vt:lpstr>Adding a finally block</vt:lpstr>
      <vt:lpstr>Adding a finally block example</vt:lpstr>
      <vt:lpstr>Catching Various Types of Exceptions</vt:lpstr>
      <vt:lpstr>Catching Various Types of Exceptions Example</vt:lpstr>
      <vt:lpstr>Throwing a Second Exception</vt:lpstr>
      <vt:lpstr>Throwing a Second Exception Example</vt:lpstr>
      <vt:lpstr>Recognizing Common Exception Types</vt:lpstr>
      <vt:lpstr>Recognizing Common Exception Types Cont’d</vt:lpstr>
      <vt:lpstr>Printing an Exception</vt:lpstr>
      <vt:lpstr>Summary</vt:lpstr>
      <vt:lpstr>Reference</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Jalal Assaly</dc:creator>
  <cp:lastModifiedBy>Habiba</cp:lastModifiedBy>
  <cp:revision>8</cp:revision>
  <dcterms:created xsi:type="dcterms:W3CDTF">2023-08-09T13:05:56Z</dcterms:created>
  <dcterms:modified xsi:type="dcterms:W3CDTF">2023-09-02T08:45:41Z</dcterms:modified>
</cp:coreProperties>
</file>