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Ubuntu"/>
      <p:regular r:id="rId51"/>
      <p:bold r:id="rId52"/>
      <p:italic r:id="rId53"/>
      <p:boldItalic r:id="rId54"/>
    </p:embeddedFont>
    <p:embeddedFont>
      <p:font typeface="Amatic SC"/>
      <p:regular r:id="rId55"/>
      <p:bold r:id="rId56"/>
    </p:embeddedFont>
    <p:embeddedFont>
      <p:font typeface="Source Code Pro"/>
      <p:regular r:id="rId57"/>
      <p:bold r:id="rId58"/>
      <p:italic r:id="rId59"/>
      <p:boldItalic r:id="rId60"/>
    </p:embeddedFont>
    <p:embeddedFont>
      <p:font typeface="Ubuntu Mono"/>
      <p:regular r:id="rId61"/>
      <p:bold r:id="rId62"/>
      <p:italic r:id="rId63"/>
      <p:boldItalic r:id="rId64"/>
    </p:embeddedFont>
    <p:embeddedFont>
      <p:font typeface="Roboto Mono"/>
      <p:regular r:id="rId65"/>
      <p:bold r:id="rId66"/>
      <p:italic r:id="rId67"/>
      <p:boldItalic r:id="rId68"/>
    </p:embeddedFont>
    <p:embeddedFont>
      <p:font typeface="Comfortaa"/>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Comfortaa-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UbuntuMono-bold.fntdata"/><Relationship Id="rId61" Type="http://schemas.openxmlformats.org/officeDocument/2006/relationships/font" Target="fonts/UbuntuMono-regular.fntdata"/><Relationship Id="rId20" Type="http://schemas.openxmlformats.org/officeDocument/2006/relationships/slide" Target="slides/slide16.xml"/><Relationship Id="rId64" Type="http://schemas.openxmlformats.org/officeDocument/2006/relationships/font" Target="fonts/UbuntuMono-boldItalic.fntdata"/><Relationship Id="rId63" Type="http://schemas.openxmlformats.org/officeDocument/2006/relationships/font" Target="fonts/UbuntuMono-italic.fntdata"/><Relationship Id="rId22" Type="http://schemas.openxmlformats.org/officeDocument/2006/relationships/slide" Target="slides/slide18.xml"/><Relationship Id="rId66" Type="http://schemas.openxmlformats.org/officeDocument/2006/relationships/font" Target="fonts/RobotoMono-bold.fntdata"/><Relationship Id="rId21" Type="http://schemas.openxmlformats.org/officeDocument/2006/relationships/slide" Target="slides/slide17.xml"/><Relationship Id="rId65" Type="http://schemas.openxmlformats.org/officeDocument/2006/relationships/font" Target="fonts/RobotoMono-regular.fntdata"/><Relationship Id="rId24" Type="http://schemas.openxmlformats.org/officeDocument/2006/relationships/slide" Target="slides/slide20.xml"/><Relationship Id="rId68" Type="http://schemas.openxmlformats.org/officeDocument/2006/relationships/font" Target="fonts/RobotoMono-boldItalic.fntdata"/><Relationship Id="rId23" Type="http://schemas.openxmlformats.org/officeDocument/2006/relationships/slide" Target="slides/slide19.xml"/><Relationship Id="rId67" Type="http://schemas.openxmlformats.org/officeDocument/2006/relationships/font" Target="fonts/RobotoMono-italic.fntdata"/><Relationship Id="rId60" Type="http://schemas.openxmlformats.org/officeDocument/2006/relationships/font" Target="fonts/SourceCodePro-bold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Comfortaa-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Ubuntu-regular.fntdata"/><Relationship Id="rId50" Type="http://schemas.openxmlformats.org/officeDocument/2006/relationships/slide" Target="slides/slide46.xml"/><Relationship Id="rId53" Type="http://schemas.openxmlformats.org/officeDocument/2006/relationships/font" Target="fonts/Ubuntu-italic.fntdata"/><Relationship Id="rId52" Type="http://schemas.openxmlformats.org/officeDocument/2006/relationships/font" Target="fonts/Ubuntu-bold.fntdata"/><Relationship Id="rId11" Type="http://schemas.openxmlformats.org/officeDocument/2006/relationships/slide" Target="slides/slide7.xml"/><Relationship Id="rId55" Type="http://schemas.openxmlformats.org/officeDocument/2006/relationships/font" Target="fonts/AmaticSC-regular.fntdata"/><Relationship Id="rId10" Type="http://schemas.openxmlformats.org/officeDocument/2006/relationships/slide" Target="slides/slide6.xml"/><Relationship Id="rId54" Type="http://schemas.openxmlformats.org/officeDocument/2006/relationships/font" Target="fonts/Ubuntu-boldItalic.fntdata"/><Relationship Id="rId13" Type="http://schemas.openxmlformats.org/officeDocument/2006/relationships/slide" Target="slides/slide9.xml"/><Relationship Id="rId57" Type="http://schemas.openxmlformats.org/officeDocument/2006/relationships/font" Target="fonts/SourceCodePro-regular.fntdata"/><Relationship Id="rId12" Type="http://schemas.openxmlformats.org/officeDocument/2006/relationships/slide" Target="slides/slide8.xml"/><Relationship Id="rId56" Type="http://schemas.openxmlformats.org/officeDocument/2006/relationships/font" Target="fonts/AmaticSC-bold.fntdata"/><Relationship Id="rId15" Type="http://schemas.openxmlformats.org/officeDocument/2006/relationships/slide" Target="slides/slide11.xml"/><Relationship Id="rId59" Type="http://schemas.openxmlformats.org/officeDocument/2006/relationships/font" Target="fonts/SourceCodePro-italic.fntdata"/><Relationship Id="rId14" Type="http://schemas.openxmlformats.org/officeDocument/2006/relationships/slide" Target="slides/slide10.xml"/><Relationship Id="rId58" Type="http://schemas.openxmlformats.org/officeDocument/2006/relationships/font" Target="fonts/SourceCodePr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hsukumar/SFDC_Best_Practices/wiki/F.I.R.S.T-Principles-of-Unit-Testing"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vogella.com/tutorials/JUnit/articl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vogella.com/tutorials/JUnit/article.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testing" TargetMode="External"/><Relationship Id="rId3" Type="http://schemas.openxmlformats.org/officeDocument/2006/relationships/hyperlink" Target="http://www.tutorialspoint.com/software_testing/software_testing_levels.htm"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ockito.org/"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artinfowler.com/bliki/TestDouble.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software-engineering-sdlc-v-model/" TargetMode="External"/><Relationship Id="rId3" Type="http://schemas.openxmlformats.org/officeDocument/2006/relationships/hyperlink" Target="http://softwaretestingfundamentals.com/software-testing-level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58514fd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58514fd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39693a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39693a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developer should not hesitate to run the tests as they are slow.</a:t>
            </a:r>
            <a:endParaRPr/>
          </a:p>
          <a:p>
            <a:pPr indent="0" lvl="0" marL="0" rtl="0" algn="l">
              <a:spcBef>
                <a:spcPts val="0"/>
              </a:spcBef>
              <a:spcAft>
                <a:spcPts val="0"/>
              </a:spcAft>
              <a:buNone/>
            </a:pPr>
            <a:r>
              <a:rPr lang="en"/>
              <a:t>All of these including setup, the actual test and tear down should execute really fast (milliseconds) as you may have thousands of tests in your entire project.</a:t>
            </a:r>
            <a:endParaRPr/>
          </a:p>
          <a:p>
            <a:pPr indent="0" lvl="0" marL="0" rtl="0" algn="l">
              <a:spcBef>
                <a:spcPts val="0"/>
              </a:spcBef>
              <a:spcAft>
                <a:spcPts val="0"/>
              </a:spcAft>
              <a:buNone/>
            </a:pPr>
            <a:r>
              <a:rPr lang="en"/>
              <a:t>Isolated/Independent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test method should do the 3 As =&gt; Arrange, Act, Assert</a:t>
            </a:r>
            <a:endParaRPr/>
          </a:p>
          <a:p>
            <a:pPr indent="0" lvl="0" marL="0" rtl="0" algn="l">
              <a:spcBef>
                <a:spcPts val="0"/>
              </a:spcBef>
              <a:spcAft>
                <a:spcPts val="0"/>
              </a:spcAft>
              <a:buNone/>
            </a:pPr>
            <a:r>
              <a:rPr lang="en"/>
              <a:t>Arrange: The data used in a test should not depend on the environment in which the test is running. All the data needed for a test should be arranged as part of the test.</a:t>
            </a:r>
            <a:endParaRPr/>
          </a:p>
          <a:p>
            <a:pPr indent="0" lvl="0" marL="0" rtl="0" algn="l">
              <a:spcBef>
                <a:spcPts val="0"/>
              </a:spcBef>
              <a:spcAft>
                <a:spcPts val="0"/>
              </a:spcAft>
              <a:buNone/>
            </a:pPr>
            <a:r>
              <a:rPr lang="en"/>
              <a:t>Act: Invoke the actual method under test.</a:t>
            </a:r>
            <a:endParaRPr/>
          </a:p>
          <a:p>
            <a:pPr indent="0" lvl="0" marL="0" rtl="0" algn="l">
              <a:spcBef>
                <a:spcPts val="0"/>
              </a:spcBef>
              <a:spcAft>
                <a:spcPts val="0"/>
              </a:spcAft>
              <a:buNone/>
            </a:pPr>
            <a:r>
              <a:rPr lang="en"/>
              <a:t>Assert: A test method should test for a single logical outcome, implying that typically there</a:t>
            </a:r>
            <a:endParaRPr/>
          </a:p>
          <a:p>
            <a:pPr indent="0" lvl="0" marL="0" rtl="0" algn="l">
              <a:spcBef>
                <a:spcPts val="0"/>
              </a:spcBef>
              <a:spcAft>
                <a:spcPts val="0"/>
              </a:spcAft>
              <a:buNone/>
            </a:pPr>
            <a:r>
              <a:rPr lang="en"/>
              <a:t>should be only a single logical assert. A logical assert could have multiple physical asserts as</a:t>
            </a:r>
            <a:endParaRPr/>
          </a:p>
          <a:p>
            <a:pPr indent="0" lvl="0" marL="0" rtl="0" algn="l">
              <a:spcBef>
                <a:spcPts val="0"/>
              </a:spcBef>
              <a:spcAft>
                <a:spcPts val="0"/>
              </a:spcAft>
              <a:buNone/>
            </a:pPr>
            <a:r>
              <a:rPr lang="en"/>
              <a:t>long as all the asserts test the state of a single object. In a few cases, an action can update</a:t>
            </a:r>
            <a:endParaRPr/>
          </a:p>
          <a:p>
            <a:pPr indent="0" lvl="0" marL="0" rtl="0" algn="l">
              <a:spcBef>
                <a:spcPts val="0"/>
              </a:spcBef>
              <a:spcAft>
                <a:spcPts val="0"/>
              </a:spcAft>
              <a:buNone/>
            </a:pPr>
            <a:r>
              <a:rPr lang="en"/>
              <a:t>multiple objects.</a:t>
            </a:r>
            <a:endParaRPr/>
          </a:p>
          <a:p>
            <a:pPr indent="0" lvl="0" marL="0" rtl="0" algn="l">
              <a:spcBef>
                <a:spcPts val="0"/>
              </a:spcBef>
              <a:spcAft>
                <a:spcPts val="0"/>
              </a:spcAft>
              <a:buNone/>
            </a:pPr>
            <a:r>
              <a:rPr lang="en"/>
              <a:t>Avoid doing asserts in the Arrange part, let it throw exceptions and your test will still fail.</a:t>
            </a:r>
            <a:endParaRPr/>
          </a:p>
          <a:p>
            <a:pPr indent="0" lvl="0" marL="0" rtl="0" algn="l">
              <a:spcBef>
                <a:spcPts val="0"/>
              </a:spcBef>
              <a:spcAft>
                <a:spcPts val="0"/>
              </a:spcAft>
              <a:buNone/>
            </a:pPr>
            <a:r>
              <a:rPr lang="en"/>
              <a:t>No order-of-run dependency. They should pass or fail the same way in suite or when run individually.</a:t>
            </a:r>
            <a:endParaRPr/>
          </a:p>
          <a:p>
            <a:pPr indent="0" lvl="0" marL="0" rtl="0" algn="l">
              <a:spcBef>
                <a:spcPts val="0"/>
              </a:spcBef>
              <a:spcAft>
                <a:spcPts val="0"/>
              </a:spcAft>
              <a:buNone/>
            </a:pPr>
            <a:r>
              <a:rPr lang="en"/>
              <a:t>Do not do any more actions after the assert statement(s), preferably single logical assert.</a:t>
            </a:r>
            <a:endParaRPr/>
          </a:p>
          <a:p>
            <a:pPr indent="0" lvl="0" marL="0" rtl="0" algn="l">
              <a:spcBef>
                <a:spcPts val="0"/>
              </a:spcBef>
              <a:spcAft>
                <a:spcPts val="0"/>
              </a:spcAft>
              <a:buNone/>
            </a:pPr>
            <a:r>
              <a:rPr lang="en"/>
              <a:t>Repeatable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test method should NOT depend on any data in the environment/instance in which it is running.</a:t>
            </a:r>
            <a:endParaRPr/>
          </a:p>
          <a:p>
            <a:pPr indent="0" lvl="0" marL="0" rtl="0" algn="l">
              <a:spcBef>
                <a:spcPts val="0"/>
              </a:spcBef>
              <a:spcAft>
                <a:spcPts val="0"/>
              </a:spcAft>
              <a:buNone/>
            </a:pPr>
            <a:r>
              <a:rPr lang="en"/>
              <a:t>Deterministic results - should yield the same results every time and at every location where they run.</a:t>
            </a:r>
            <a:endParaRPr/>
          </a:p>
          <a:p>
            <a:pPr indent="0" lvl="0" marL="0" rtl="0" algn="l">
              <a:spcBef>
                <a:spcPts val="0"/>
              </a:spcBef>
              <a:spcAft>
                <a:spcPts val="0"/>
              </a:spcAft>
              <a:buNone/>
            </a:pPr>
            <a:r>
              <a:rPr lang="en"/>
              <a:t>No dependency on date/time or random functions output.</a:t>
            </a:r>
            <a:endParaRPr/>
          </a:p>
          <a:p>
            <a:pPr indent="0" lvl="0" marL="0" rtl="0" algn="l">
              <a:spcBef>
                <a:spcPts val="0"/>
              </a:spcBef>
              <a:spcAft>
                <a:spcPts val="0"/>
              </a:spcAft>
              <a:buNone/>
            </a:pPr>
            <a:r>
              <a:rPr lang="en"/>
              <a:t>Each test should setup or arrange it's own data.</a:t>
            </a:r>
            <a:endParaRPr/>
          </a:p>
          <a:p>
            <a:pPr indent="0" lvl="0" marL="0" rtl="0" algn="l">
              <a:spcBef>
                <a:spcPts val="0"/>
              </a:spcBef>
              <a:spcAft>
                <a:spcPts val="0"/>
              </a:spcAft>
              <a:buNone/>
            </a:pPr>
            <a:r>
              <a:rPr lang="en"/>
              <a:t>What if a set of tests need some common data? Use Data Helper classes that can setup this data for re-usability.</a:t>
            </a:r>
            <a:endParaRPr/>
          </a:p>
          <a:p>
            <a:pPr indent="0" lvl="0" marL="0" rtl="0" algn="l">
              <a:spcBef>
                <a:spcPts val="0"/>
              </a:spcBef>
              <a:spcAft>
                <a:spcPts val="0"/>
              </a:spcAft>
              <a:buNone/>
            </a:pPr>
            <a:r>
              <a:rPr lang="en"/>
              <a:t>Self-Validating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manual inspection required to check whether the test has passed or failed.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Thorough and Timely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Should cover every use case scenario and NOT just aim for 100% coverage.</a:t>
            </a:r>
            <a:endParaRPr/>
          </a:p>
          <a:p>
            <a:pPr indent="0" lvl="0" marL="0" rtl="0" algn="l">
              <a:spcBef>
                <a:spcPts val="0"/>
              </a:spcBef>
              <a:spcAft>
                <a:spcPts val="0"/>
              </a:spcAft>
              <a:buNone/>
            </a:pPr>
            <a:r>
              <a:rPr lang="en"/>
              <a:t>Should try to aim for Test Driven Development (TDD) so that code does not need re-factoring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https://github.com/ghsukumar/SFDC_Best_Practices/wiki/F.I.R.S.T-Principles-of-Unit-Testing</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d921e70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d921e70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082e8398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082e8398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082e83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082e83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05c99d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05c99d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05c99d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05c99d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05c99d2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05c99d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05c99d2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05c99d2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05c99d2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05c99d2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ab8bec2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ab8bec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082e83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082e83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698500" rtl="0" algn="l">
              <a:lnSpc>
                <a:spcPct val="142857"/>
              </a:lnSpc>
              <a:spcBef>
                <a:spcPts val="0"/>
              </a:spcBef>
              <a:spcAft>
                <a:spcPts val="0"/>
              </a:spcAft>
              <a:buClr>
                <a:srgbClr val="404040"/>
              </a:buClr>
              <a:buSzPts val="1050"/>
              <a:buChar char="■"/>
            </a:pPr>
            <a:r>
              <a:rPr lang="en" sz="950">
                <a:solidFill>
                  <a:srgbClr val="404040"/>
                </a:solidFill>
                <a:highlight>
                  <a:srgbClr val="FEE9CC"/>
                </a:highlight>
                <a:latin typeface="Courier New"/>
                <a:ea typeface="Courier New"/>
                <a:cs typeface="Courier New"/>
                <a:sym typeface="Courier New"/>
              </a:rPr>
              <a:t>validate</a:t>
            </a:r>
            <a:r>
              <a:rPr lang="en" sz="1050">
                <a:solidFill>
                  <a:srgbClr val="404040"/>
                </a:solidFill>
                <a:highlight>
                  <a:schemeClr val="lt1"/>
                </a:highlight>
              </a:rPr>
              <a:t> - validate the project is correct and all necessary information is available</a:t>
            </a:r>
            <a:endParaRPr sz="1050">
              <a:solidFill>
                <a:srgbClr val="404040"/>
              </a:solidFill>
              <a:highlight>
                <a:schemeClr val="lt1"/>
              </a:highlight>
            </a:endParaRPr>
          </a:p>
          <a:p>
            <a:pPr indent="-295275" lvl="0" marL="698500" rtl="0" algn="l">
              <a:lnSpc>
                <a:spcPct val="142857"/>
              </a:lnSpc>
              <a:spcBef>
                <a:spcPts val="0"/>
              </a:spcBef>
              <a:spcAft>
                <a:spcPts val="0"/>
              </a:spcAft>
              <a:buClr>
                <a:srgbClr val="404040"/>
              </a:buClr>
              <a:buSzPts val="1050"/>
              <a:buChar char="■"/>
            </a:pPr>
            <a:r>
              <a:rPr lang="en" sz="950">
                <a:solidFill>
                  <a:srgbClr val="404040"/>
                </a:solidFill>
                <a:highlight>
                  <a:srgbClr val="FEE9CC"/>
                </a:highlight>
                <a:latin typeface="Courier New"/>
                <a:ea typeface="Courier New"/>
                <a:cs typeface="Courier New"/>
                <a:sym typeface="Courier New"/>
              </a:rPr>
              <a:t>compile</a:t>
            </a:r>
            <a:r>
              <a:rPr lang="en" sz="1050">
                <a:solidFill>
                  <a:srgbClr val="404040"/>
                </a:solidFill>
                <a:highlight>
                  <a:schemeClr val="lt1"/>
                </a:highlight>
              </a:rPr>
              <a:t> - compile the source code of the project</a:t>
            </a:r>
            <a:endParaRPr sz="1050">
              <a:solidFill>
                <a:srgbClr val="404040"/>
              </a:solidFill>
              <a:highlight>
                <a:schemeClr val="lt1"/>
              </a:highlight>
            </a:endParaRPr>
          </a:p>
          <a:p>
            <a:pPr indent="-295275" lvl="0" marL="698500" rtl="0" algn="l">
              <a:lnSpc>
                <a:spcPct val="142857"/>
              </a:lnSpc>
              <a:spcBef>
                <a:spcPts val="0"/>
              </a:spcBef>
              <a:spcAft>
                <a:spcPts val="0"/>
              </a:spcAft>
              <a:buClr>
                <a:srgbClr val="404040"/>
              </a:buClr>
              <a:buSzPts val="1050"/>
              <a:buChar char="■"/>
            </a:pPr>
            <a:r>
              <a:rPr lang="en" sz="950">
                <a:solidFill>
                  <a:srgbClr val="404040"/>
                </a:solidFill>
                <a:highlight>
                  <a:srgbClr val="FEE9CC"/>
                </a:highlight>
                <a:latin typeface="Courier New"/>
                <a:ea typeface="Courier New"/>
                <a:cs typeface="Courier New"/>
                <a:sym typeface="Courier New"/>
              </a:rPr>
              <a:t>test</a:t>
            </a:r>
            <a:r>
              <a:rPr lang="en" sz="1050">
                <a:solidFill>
                  <a:srgbClr val="404040"/>
                </a:solidFill>
                <a:highlight>
                  <a:schemeClr val="lt1"/>
                </a:highlight>
              </a:rPr>
              <a:t> - test the compiled source code using a suitable unit testing framework. These tests should not require the code be packaged or deployed</a:t>
            </a:r>
            <a:endParaRPr sz="1050">
              <a:solidFill>
                <a:srgbClr val="404040"/>
              </a:solidFill>
              <a:highlight>
                <a:schemeClr val="lt1"/>
              </a:highlight>
            </a:endParaRPr>
          </a:p>
          <a:p>
            <a:pPr indent="-295275" lvl="0" marL="698500" rtl="0" algn="l">
              <a:lnSpc>
                <a:spcPct val="142857"/>
              </a:lnSpc>
              <a:spcBef>
                <a:spcPts val="0"/>
              </a:spcBef>
              <a:spcAft>
                <a:spcPts val="0"/>
              </a:spcAft>
              <a:buClr>
                <a:srgbClr val="404040"/>
              </a:buClr>
              <a:buSzPts val="1050"/>
              <a:buChar char="■"/>
            </a:pPr>
            <a:r>
              <a:rPr lang="en" sz="950">
                <a:solidFill>
                  <a:srgbClr val="404040"/>
                </a:solidFill>
                <a:highlight>
                  <a:srgbClr val="FEE9CC"/>
                </a:highlight>
                <a:latin typeface="Courier New"/>
                <a:ea typeface="Courier New"/>
                <a:cs typeface="Courier New"/>
                <a:sym typeface="Courier New"/>
              </a:rPr>
              <a:t>package</a:t>
            </a:r>
            <a:r>
              <a:rPr lang="en" sz="1050">
                <a:solidFill>
                  <a:srgbClr val="404040"/>
                </a:solidFill>
                <a:highlight>
                  <a:schemeClr val="lt1"/>
                </a:highlight>
              </a:rPr>
              <a:t> - take the compiled code and package it in its distributable format, such as a JAR.</a:t>
            </a:r>
            <a:endParaRPr sz="1050">
              <a:solidFill>
                <a:srgbClr val="404040"/>
              </a:solidFill>
              <a:highlight>
                <a:schemeClr val="lt1"/>
              </a:highlight>
            </a:endParaRPr>
          </a:p>
          <a:p>
            <a:pPr indent="-295275" lvl="0" marL="698500" rtl="0" algn="l">
              <a:lnSpc>
                <a:spcPct val="142857"/>
              </a:lnSpc>
              <a:spcBef>
                <a:spcPts val="0"/>
              </a:spcBef>
              <a:spcAft>
                <a:spcPts val="0"/>
              </a:spcAft>
              <a:buClr>
                <a:srgbClr val="404040"/>
              </a:buClr>
              <a:buSzPts val="1050"/>
              <a:buChar char="■"/>
            </a:pPr>
            <a:r>
              <a:rPr lang="en" sz="950">
                <a:solidFill>
                  <a:srgbClr val="404040"/>
                </a:solidFill>
                <a:highlight>
                  <a:srgbClr val="FEE9CC"/>
                </a:highlight>
                <a:latin typeface="Courier New"/>
                <a:ea typeface="Courier New"/>
                <a:cs typeface="Courier New"/>
                <a:sym typeface="Courier New"/>
              </a:rPr>
              <a:t>verify</a:t>
            </a:r>
            <a:r>
              <a:rPr lang="en" sz="1050">
                <a:solidFill>
                  <a:srgbClr val="404040"/>
                </a:solidFill>
                <a:highlight>
                  <a:schemeClr val="lt1"/>
                </a:highlight>
              </a:rPr>
              <a:t> - run any checks on results of integration tests to ensure quality criteria are met</a:t>
            </a:r>
            <a:endParaRPr sz="1050">
              <a:solidFill>
                <a:srgbClr val="404040"/>
              </a:solidFill>
              <a:highlight>
                <a:schemeClr val="lt1"/>
              </a:highlight>
            </a:endParaRPr>
          </a:p>
          <a:p>
            <a:pPr indent="-295275" lvl="0" marL="698500" rtl="0" algn="l">
              <a:lnSpc>
                <a:spcPct val="142857"/>
              </a:lnSpc>
              <a:spcBef>
                <a:spcPts val="0"/>
              </a:spcBef>
              <a:spcAft>
                <a:spcPts val="0"/>
              </a:spcAft>
              <a:buClr>
                <a:srgbClr val="404040"/>
              </a:buClr>
              <a:buSzPts val="1050"/>
              <a:buChar char="■"/>
            </a:pPr>
            <a:r>
              <a:rPr lang="en" sz="950">
                <a:solidFill>
                  <a:srgbClr val="404040"/>
                </a:solidFill>
                <a:highlight>
                  <a:srgbClr val="FEE9CC"/>
                </a:highlight>
                <a:latin typeface="Courier New"/>
                <a:ea typeface="Courier New"/>
                <a:cs typeface="Courier New"/>
                <a:sym typeface="Courier New"/>
              </a:rPr>
              <a:t>install</a:t>
            </a:r>
            <a:r>
              <a:rPr lang="en" sz="1050">
                <a:solidFill>
                  <a:srgbClr val="404040"/>
                </a:solidFill>
                <a:highlight>
                  <a:schemeClr val="lt1"/>
                </a:highlight>
              </a:rPr>
              <a:t> - install the package into the local repository, for use as a dependency in other projects locally</a:t>
            </a:r>
            <a:endParaRPr sz="1050">
              <a:solidFill>
                <a:srgbClr val="404040"/>
              </a:solidFill>
              <a:highlight>
                <a:schemeClr val="lt1"/>
              </a:highlight>
            </a:endParaRPr>
          </a:p>
          <a:p>
            <a:pPr indent="-295275" lvl="0" marL="698500" rtl="0" algn="l">
              <a:lnSpc>
                <a:spcPct val="142857"/>
              </a:lnSpc>
              <a:spcBef>
                <a:spcPts val="0"/>
              </a:spcBef>
              <a:spcAft>
                <a:spcPts val="0"/>
              </a:spcAft>
              <a:buClr>
                <a:srgbClr val="404040"/>
              </a:buClr>
              <a:buSzPts val="1050"/>
              <a:buChar char="■"/>
            </a:pPr>
            <a:r>
              <a:rPr lang="en" sz="950">
                <a:solidFill>
                  <a:srgbClr val="404040"/>
                </a:solidFill>
                <a:highlight>
                  <a:srgbClr val="FEE9CC"/>
                </a:highlight>
                <a:latin typeface="Courier New"/>
                <a:ea typeface="Courier New"/>
                <a:cs typeface="Courier New"/>
                <a:sym typeface="Courier New"/>
              </a:rPr>
              <a:t>deploy</a:t>
            </a:r>
            <a:r>
              <a:rPr lang="en" sz="1050">
                <a:solidFill>
                  <a:srgbClr val="404040"/>
                </a:solidFill>
                <a:highlight>
                  <a:schemeClr val="lt1"/>
                </a:highlight>
              </a:rPr>
              <a:t> - done in the build environment, copies the final package to the remote repository for sharing with other developers and projects.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05c99d2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05c99d2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082e8398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082e8398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http://www.vogella.com/tutorials/JUnit/article.html</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082e8398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082e8398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082e8398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082e8398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082e8398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082e8398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082e8398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082e8398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082e8398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082e8398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fail(message)	Let the method fail. Might be used to check that a certain part of the code is not reached or to have a failing test before the test code is implemented. The message parameter is optional.</a:t>
            </a:r>
            <a:endParaRPr/>
          </a:p>
          <a:p>
            <a:pPr indent="0" lvl="0" marL="0" rtl="0" algn="l">
              <a:spcBef>
                <a:spcPts val="0"/>
              </a:spcBef>
              <a:spcAft>
                <a:spcPts val="0"/>
              </a:spcAft>
              <a:buNone/>
            </a:pPr>
            <a:r>
              <a:rPr lang="en"/>
              <a:t>assertTrue([message,] boolean condition)	Checks that the boolean condition is true.</a:t>
            </a:r>
            <a:endParaRPr/>
          </a:p>
          <a:p>
            <a:pPr indent="0" lvl="0" marL="0" rtl="0" algn="l">
              <a:spcBef>
                <a:spcPts val="0"/>
              </a:spcBef>
              <a:spcAft>
                <a:spcPts val="0"/>
              </a:spcAft>
              <a:buNone/>
            </a:pPr>
            <a:r>
              <a:rPr lang="en"/>
              <a:t>assertFalse([message,] boolean condition)	Checks that the boolean condition is false.</a:t>
            </a:r>
            <a:endParaRPr/>
          </a:p>
          <a:p>
            <a:pPr indent="0" lvl="0" marL="0" rtl="0" algn="l">
              <a:spcBef>
                <a:spcPts val="0"/>
              </a:spcBef>
              <a:spcAft>
                <a:spcPts val="0"/>
              </a:spcAft>
              <a:buNone/>
            </a:pPr>
            <a:r>
              <a:rPr lang="en"/>
              <a:t>assertEquals([message,] expected, actual)	Tests that two values are the same. Note: for arrays the reference is checked not the content of the arrays.</a:t>
            </a:r>
            <a:endParaRPr/>
          </a:p>
          <a:p>
            <a:pPr indent="0" lvl="0" marL="0" rtl="0" algn="l">
              <a:spcBef>
                <a:spcPts val="0"/>
              </a:spcBef>
              <a:spcAft>
                <a:spcPts val="0"/>
              </a:spcAft>
              <a:buNone/>
            </a:pPr>
            <a:r>
              <a:rPr lang="en"/>
              <a:t>assertEquals([message,] expected, actual, tolerance)	Test that float or double values match. The tolerance is the number of decimals which must be the same.</a:t>
            </a:r>
            <a:endParaRPr/>
          </a:p>
          <a:p>
            <a:pPr indent="0" lvl="0" marL="0" rtl="0" algn="l">
              <a:spcBef>
                <a:spcPts val="0"/>
              </a:spcBef>
              <a:spcAft>
                <a:spcPts val="0"/>
              </a:spcAft>
              <a:buNone/>
            </a:pPr>
            <a:r>
              <a:rPr lang="en"/>
              <a:t>assertNull([message,] object)	Checks that the object is null.</a:t>
            </a:r>
            <a:endParaRPr/>
          </a:p>
          <a:p>
            <a:pPr indent="0" lvl="0" marL="0" rtl="0" algn="l">
              <a:spcBef>
                <a:spcPts val="0"/>
              </a:spcBef>
              <a:spcAft>
                <a:spcPts val="0"/>
              </a:spcAft>
              <a:buNone/>
            </a:pPr>
            <a:r>
              <a:rPr lang="en"/>
              <a:t>assertNotNull([message,] object)	Checks that the object is not null.</a:t>
            </a:r>
            <a:endParaRPr/>
          </a:p>
          <a:p>
            <a:pPr indent="0" lvl="0" marL="0" rtl="0" algn="l">
              <a:spcBef>
                <a:spcPts val="0"/>
              </a:spcBef>
              <a:spcAft>
                <a:spcPts val="0"/>
              </a:spcAft>
              <a:buNone/>
            </a:pPr>
            <a:r>
              <a:rPr lang="en"/>
              <a:t>assertSame([message,] expected, actual)	Checks that both variables refer to the same object.</a:t>
            </a:r>
            <a:endParaRPr/>
          </a:p>
          <a:p>
            <a:pPr indent="0" lvl="0" marL="0" rtl="0" algn="l">
              <a:spcBef>
                <a:spcPts val="0"/>
              </a:spcBef>
              <a:spcAft>
                <a:spcPts val="0"/>
              </a:spcAft>
              <a:buNone/>
            </a:pPr>
            <a:r>
              <a:rPr lang="en"/>
              <a:t>assertNotSame([message,] expected, actual)	Checks that both variables refer to different objects.</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58514fd7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58514fd7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http://www.vogella.com/tutorials/JUnit/article.html</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39693a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39693a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00abc4b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00abc4b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https://en.wikipedia.org/wiki/Software_testing</a:t>
            </a:r>
            <a:endParaRPr/>
          </a:p>
          <a:p>
            <a:pPr indent="0" lvl="0" marL="0" rtl="0" algn="l">
              <a:spcBef>
                <a:spcPts val="0"/>
              </a:spcBef>
              <a:spcAft>
                <a:spcPts val="0"/>
              </a:spcAft>
              <a:buNone/>
            </a:pPr>
            <a:r>
              <a:rPr lang="en" u="sng">
                <a:solidFill>
                  <a:schemeClr val="hlink"/>
                </a:solidFill>
                <a:hlinkClick r:id="rId3"/>
              </a:rPr>
              <a:t>http://www.tutorialspoint.com/software_testing/software_testing_levels.htm</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1d4c9b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1d4c9b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http://joel-costigliola.github.io/assertj/</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1d4c9b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1d4c9b3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http://joel-costigliola.github.io/assertj/assertj-core.html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1d4c9b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1d4c9b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1d4c9b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1d4c9b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1d4c9b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1d4c9b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1d4c9b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1d4c9b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1d4c9b3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1d4c9b3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1d4c9b3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1d4c9b3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http://mockito.org/</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1d4c9b3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1d4c9b3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http://www.martinfowler.com/bliki/TestDouble.html</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1d4c9b3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1d4c9b3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58514fd7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58514fd7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1d4c9b3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31d4c9b3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31d4c9b3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31d4c9b3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1d4c9b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31d4c9b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1d4c9b3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31d4c9b3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31d4c9b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31d4c9b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31d4c9b3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31d4c9b3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1d4c9b3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1d4c9b3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d866c019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d866c019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Requirement Analysis: This phase contains detailed communication with the customer to understand their requirements and expectations. This stage is known as Requirement Gathering.</a:t>
            </a:r>
            <a:endParaRPr/>
          </a:p>
          <a:p>
            <a:pPr indent="0" lvl="0" marL="0" rtl="0" algn="l">
              <a:spcBef>
                <a:spcPts val="0"/>
              </a:spcBef>
              <a:spcAft>
                <a:spcPts val="0"/>
              </a:spcAft>
              <a:buClr>
                <a:schemeClr val="dk1"/>
              </a:buClr>
              <a:buSzPts val="1100"/>
              <a:buFont typeface="Arial"/>
              <a:buNone/>
            </a:pPr>
            <a:r>
              <a:rPr lang="en"/>
              <a:t>System Design: This phase contains the system design and the complete hardware and communication setup for developing product.</a:t>
            </a:r>
            <a:endParaRPr/>
          </a:p>
          <a:p>
            <a:pPr indent="0" lvl="0" marL="0" rtl="0" algn="l">
              <a:spcBef>
                <a:spcPts val="0"/>
              </a:spcBef>
              <a:spcAft>
                <a:spcPts val="0"/>
              </a:spcAft>
              <a:buClr>
                <a:schemeClr val="dk1"/>
              </a:buClr>
              <a:buSzPts val="1100"/>
              <a:buFont typeface="Arial"/>
              <a:buNone/>
            </a:pPr>
            <a:r>
              <a:rPr lang="en"/>
              <a:t>Architectural Design: System design is broken down further into modules taking up different functionalities. The data transfer and communication between the internal modules and with the outside world (other systems) is clearly understood.</a:t>
            </a:r>
            <a:endParaRPr/>
          </a:p>
          <a:p>
            <a:pPr indent="0" lvl="0" marL="0" rtl="0" algn="l">
              <a:spcBef>
                <a:spcPts val="0"/>
              </a:spcBef>
              <a:spcAft>
                <a:spcPts val="0"/>
              </a:spcAft>
              <a:buClr>
                <a:schemeClr val="dk1"/>
              </a:buClr>
              <a:buSzPts val="1100"/>
              <a:buFont typeface="Arial"/>
              <a:buNone/>
            </a:pPr>
            <a:r>
              <a:rPr lang="en"/>
              <a:t>Module Design: In this phase the system breaks down into small modules. The detailed design of modules is specified, also known as Low-Level Design (LLD).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br>
              <a:rPr lang="en"/>
            </a:br>
            <a:r>
              <a:rPr lang="en"/>
              <a:t>Unit Testing	 A level of the software testing process where individual units/components of a software/system are tested. The purpose is to validate that each unit of the software performs as designed.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Integration Testing	A level of the software testing process where individual units are combined and tested as a group. The purpose of this level of testing is to expose faults in the interaction between integrated units.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System Testing	A level of the software testing process where a complete, integrated system/software is tested. The purpose of this test is to evaluate the system’s compliance with the specified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Acceptance Testing	A level of the software testing process where a system is tested for acceptability. The purpose of this test is to evaluate the system’s compliance with the business requirements and assess whether it is acceptable for delivery.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https://www.geeksforgeeks.org/software-engineering-sdlc-v-model/</a:t>
            </a:r>
            <a:endParaRPr/>
          </a:p>
          <a:p>
            <a:pPr indent="0" lvl="0" marL="0" rtl="0" algn="l">
              <a:spcBef>
                <a:spcPts val="0"/>
              </a:spcBef>
              <a:spcAft>
                <a:spcPts val="0"/>
              </a:spcAft>
              <a:buNone/>
            </a:pPr>
            <a:r>
              <a:rPr lang="en" u="sng">
                <a:solidFill>
                  <a:schemeClr val="hlink"/>
                </a:solidFill>
                <a:hlinkClick r:id="rId3"/>
              </a:rPr>
              <a:t>http://softwaretestingfundamentals.com/software-testing-levels/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d866c019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d866c019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58514fd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58514fd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58514fd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58514fd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082e8398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082e8398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55600" lvl="0" marL="457200" algn="ctr">
              <a:spcBef>
                <a:spcPts val="0"/>
              </a:spcBef>
              <a:spcAft>
                <a:spcPts val="0"/>
              </a:spcAft>
              <a:buClr>
                <a:schemeClr val="accent1"/>
              </a:buClr>
              <a:buSzPts val="2000"/>
              <a:buChar char="●"/>
              <a:defRPr>
                <a:solidFill>
                  <a:schemeClr val="accent1"/>
                </a:solidFill>
                <a:highlight>
                  <a:schemeClr val="dk1"/>
                </a:highlight>
              </a:defRPr>
            </a:lvl1pPr>
            <a:lvl2pPr indent="-330200" lvl="1" marL="914400" algn="ctr">
              <a:spcBef>
                <a:spcPts val="1600"/>
              </a:spcBef>
              <a:spcAft>
                <a:spcPts val="0"/>
              </a:spcAft>
              <a:buClr>
                <a:schemeClr val="accent1"/>
              </a:buClr>
              <a:buSzPts val="16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sz="2400"/>
            </a:lvl1pPr>
            <a:lvl2pPr indent="-342900" lvl="1" marL="914400">
              <a:spcBef>
                <a:spcPts val="1600"/>
              </a:spcBef>
              <a:spcAft>
                <a:spcPts val="0"/>
              </a:spcAft>
              <a:buSzPts val="1800"/>
              <a:buChar char="○"/>
              <a:defRPr sz="1800"/>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a:lvl1pPr>
            <a:lvl2pPr indent="-342900" lvl="1" marL="914400">
              <a:spcBef>
                <a:spcPts val="1600"/>
              </a:spcBef>
              <a:spcAft>
                <a:spcPts val="0"/>
              </a:spcAft>
              <a:buSzPts val="1800"/>
              <a:buChar char="○"/>
              <a:defRPr sz="18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a:lvl1pPr>
            <a:lvl2pPr indent="-342900" lvl="1" marL="914400">
              <a:spcBef>
                <a:spcPts val="1600"/>
              </a:spcBef>
              <a:spcAft>
                <a:spcPts val="0"/>
              </a:spcAft>
              <a:buSzPts val="1800"/>
              <a:buChar char="○"/>
              <a:defRPr sz="18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55600" lvl="0" marL="457200">
              <a:spcBef>
                <a:spcPts val="0"/>
              </a:spcBef>
              <a:spcAft>
                <a:spcPts val="0"/>
              </a:spcAft>
              <a:buClr>
                <a:schemeClr val="accent1"/>
              </a:buClr>
              <a:buSzPts val="2000"/>
              <a:buChar char="●"/>
              <a:defRPr>
                <a:solidFill>
                  <a:schemeClr val="accent1"/>
                </a:solidFill>
                <a:highlight>
                  <a:schemeClr val="lt1"/>
                </a:highlight>
              </a:defRPr>
            </a:lvl1pPr>
            <a:lvl2pPr indent="-330200" lvl="1" marL="914400">
              <a:spcBef>
                <a:spcPts val="1600"/>
              </a:spcBef>
              <a:spcAft>
                <a:spcPts val="0"/>
              </a:spcAft>
              <a:buClr>
                <a:schemeClr val="accent1"/>
              </a:buClr>
              <a:buSzPts val="16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Comfortaa"/>
              <a:buNone/>
              <a:defRPr sz="4200">
                <a:solidFill>
                  <a:schemeClr val="accent1"/>
                </a:solidFill>
                <a:latin typeface="Comfortaa"/>
                <a:ea typeface="Comfortaa"/>
                <a:cs typeface="Comfortaa"/>
                <a:sym typeface="Comfortaa"/>
              </a:defRPr>
            </a:lvl1pPr>
            <a:lvl2pPr lvl="1">
              <a:spcBef>
                <a:spcPts val="0"/>
              </a:spcBef>
              <a:spcAft>
                <a:spcPts val="0"/>
              </a:spcAft>
              <a:buClr>
                <a:schemeClr val="accent1"/>
              </a:buClr>
              <a:buSzPts val="4200"/>
              <a:buFont typeface="Comfortaa"/>
              <a:buNone/>
              <a:defRPr sz="4200">
                <a:solidFill>
                  <a:schemeClr val="accent1"/>
                </a:solidFill>
                <a:latin typeface="Comfortaa"/>
                <a:ea typeface="Comfortaa"/>
                <a:cs typeface="Comfortaa"/>
                <a:sym typeface="Comfortaa"/>
              </a:defRPr>
            </a:lvl2pPr>
            <a:lvl3pPr lvl="2">
              <a:spcBef>
                <a:spcPts val="0"/>
              </a:spcBef>
              <a:spcAft>
                <a:spcPts val="0"/>
              </a:spcAft>
              <a:buClr>
                <a:schemeClr val="accent1"/>
              </a:buClr>
              <a:buSzPts val="4200"/>
              <a:buFont typeface="Comfortaa"/>
              <a:buNone/>
              <a:defRPr sz="4200">
                <a:solidFill>
                  <a:schemeClr val="accent1"/>
                </a:solidFill>
                <a:latin typeface="Comfortaa"/>
                <a:ea typeface="Comfortaa"/>
                <a:cs typeface="Comfortaa"/>
                <a:sym typeface="Comfortaa"/>
              </a:defRPr>
            </a:lvl3pPr>
            <a:lvl4pPr lvl="3">
              <a:spcBef>
                <a:spcPts val="0"/>
              </a:spcBef>
              <a:spcAft>
                <a:spcPts val="0"/>
              </a:spcAft>
              <a:buClr>
                <a:schemeClr val="accent1"/>
              </a:buClr>
              <a:buSzPts val="4200"/>
              <a:buFont typeface="Comfortaa"/>
              <a:buNone/>
              <a:defRPr sz="4200">
                <a:solidFill>
                  <a:schemeClr val="accent1"/>
                </a:solidFill>
                <a:latin typeface="Comfortaa"/>
                <a:ea typeface="Comfortaa"/>
                <a:cs typeface="Comfortaa"/>
                <a:sym typeface="Comfortaa"/>
              </a:defRPr>
            </a:lvl4pPr>
            <a:lvl5pPr lvl="4">
              <a:spcBef>
                <a:spcPts val="0"/>
              </a:spcBef>
              <a:spcAft>
                <a:spcPts val="0"/>
              </a:spcAft>
              <a:buClr>
                <a:schemeClr val="accent1"/>
              </a:buClr>
              <a:buSzPts val="4200"/>
              <a:buFont typeface="Comfortaa"/>
              <a:buNone/>
              <a:defRPr sz="4200">
                <a:solidFill>
                  <a:schemeClr val="accent1"/>
                </a:solidFill>
                <a:latin typeface="Comfortaa"/>
                <a:ea typeface="Comfortaa"/>
                <a:cs typeface="Comfortaa"/>
                <a:sym typeface="Comfortaa"/>
              </a:defRPr>
            </a:lvl5pPr>
            <a:lvl6pPr lvl="5">
              <a:spcBef>
                <a:spcPts val="0"/>
              </a:spcBef>
              <a:spcAft>
                <a:spcPts val="0"/>
              </a:spcAft>
              <a:buClr>
                <a:schemeClr val="accent1"/>
              </a:buClr>
              <a:buSzPts val="4200"/>
              <a:buFont typeface="Comfortaa"/>
              <a:buNone/>
              <a:defRPr sz="4200">
                <a:solidFill>
                  <a:schemeClr val="accent1"/>
                </a:solidFill>
                <a:latin typeface="Comfortaa"/>
                <a:ea typeface="Comfortaa"/>
                <a:cs typeface="Comfortaa"/>
                <a:sym typeface="Comfortaa"/>
              </a:defRPr>
            </a:lvl6pPr>
            <a:lvl7pPr lvl="6">
              <a:spcBef>
                <a:spcPts val="0"/>
              </a:spcBef>
              <a:spcAft>
                <a:spcPts val="0"/>
              </a:spcAft>
              <a:buClr>
                <a:schemeClr val="accent1"/>
              </a:buClr>
              <a:buSzPts val="4200"/>
              <a:buFont typeface="Comfortaa"/>
              <a:buNone/>
              <a:defRPr sz="4200">
                <a:solidFill>
                  <a:schemeClr val="accent1"/>
                </a:solidFill>
                <a:latin typeface="Comfortaa"/>
                <a:ea typeface="Comfortaa"/>
                <a:cs typeface="Comfortaa"/>
                <a:sym typeface="Comfortaa"/>
              </a:defRPr>
            </a:lvl7pPr>
            <a:lvl8pPr lvl="7">
              <a:spcBef>
                <a:spcPts val="0"/>
              </a:spcBef>
              <a:spcAft>
                <a:spcPts val="0"/>
              </a:spcAft>
              <a:buClr>
                <a:schemeClr val="accent1"/>
              </a:buClr>
              <a:buSzPts val="4200"/>
              <a:buFont typeface="Comfortaa"/>
              <a:buNone/>
              <a:defRPr sz="4200">
                <a:solidFill>
                  <a:schemeClr val="accent1"/>
                </a:solidFill>
                <a:latin typeface="Comfortaa"/>
                <a:ea typeface="Comfortaa"/>
                <a:cs typeface="Comfortaa"/>
                <a:sym typeface="Comfortaa"/>
              </a:defRPr>
            </a:lvl8pPr>
            <a:lvl9pPr lvl="8">
              <a:spcBef>
                <a:spcPts val="0"/>
              </a:spcBef>
              <a:spcAft>
                <a:spcPts val="0"/>
              </a:spcAft>
              <a:buClr>
                <a:schemeClr val="accent1"/>
              </a:buClr>
              <a:buSzPts val="4200"/>
              <a:buFont typeface="Comfortaa"/>
              <a:buNone/>
              <a:defRPr sz="4200">
                <a:solidFill>
                  <a:schemeClr val="accent1"/>
                </a:solidFill>
                <a:latin typeface="Comfortaa"/>
                <a:ea typeface="Comfortaa"/>
                <a:cs typeface="Comfortaa"/>
                <a:sym typeface="Comfortaa"/>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55600" lvl="0" marL="457200">
              <a:lnSpc>
                <a:spcPct val="115000"/>
              </a:lnSpc>
              <a:spcBef>
                <a:spcPts val="0"/>
              </a:spcBef>
              <a:spcAft>
                <a:spcPts val="0"/>
              </a:spcAft>
              <a:buClr>
                <a:schemeClr val="dk2"/>
              </a:buClr>
              <a:buSzPts val="2000"/>
              <a:buFont typeface="Comfortaa"/>
              <a:buChar char="●"/>
              <a:defRPr sz="2000">
                <a:solidFill>
                  <a:schemeClr val="dk2"/>
                </a:solidFill>
                <a:latin typeface="Comfortaa"/>
                <a:ea typeface="Comfortaa"/>
                <a:cs typeface="Comfortaa"/>
                <a:sym typeface="Comfortaa"/>
              </a:defRPr>
            </a:lvl1pPr>
            <a:lvl2pPr indent="-330200" lvl="1" marL="914400">
              <a:lnSpc>
                <a:spcPct val="115000"/>
              </a:lnSpc>
              <a:spcBef>
                <a:spcPts val="1600"/>
              </a:spcBef>
              <a:spcAft>
                <a:spcPts val="0"/>
              </a:spcAft>
              <a:buClr>
                <a:schemeClr val="dk2"/>
              </a:buClr>
              <a:buSzPts val="1600"/>
              <a:buFont typeface="Comfortaa"/>
              <a:buChar char="○"/>
              <a:defRPr sz="1600">
                <a:solidFill>
                  <a:schemeClr val="dk2"/>
                </a:solidFill>
                <a:latin typeface="Comfortaa"/>
                <a:ea typeface="Comfortaa"/>
                <a:cs typeface="Comfortaa"/>
                <a:sym typeface="Comfortaa"/>
              </a:defRPr>
            </a:lvl2pPr>
            <a:lvl3pPr indent="-317500" lvl="2" marL="13716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3pPr>
            <a:lvl4pPr indent="-317500" lvl="3" marL="18288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4pPr>
            <a:lvl5pPr indent="-317500" lvl="4" marL="22860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5pPr>
            <a:lvl6pPr indent="-317500" lvl="5" marL="27432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6pPr>
            <a:lvl7pPr indent="-317500" lvl="6" marL="32004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7pPr>
            <a:lvl8pPr indent="-317500" lvl="7" marL="36576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8pPr>
            <a:lvl9pPr indent="-317500" lvl="8" marL="4114800">
              <a:lnSpc>
                <a:spcPct val="115000"/>
              </a:lnSpc>
              <a:spcBef>
                <a:spcPts val="1600"/>
              </a:spcBef>
              <a:spcAft>
                <a:spcPts val="1600"/>
              </a:spcAft>
              <a:buClr>
                <a:schemeClr val="dk2"/>
              </a:buClr>
              <a:buSzPts val="1400"/>
              <a:buFont typeface="Comfortaa"/>
              <a:buChar char="■"/>
              <a:defRPr>
                <a:solidFill>
                  <a:schemeClr val="dk2"/>
                </a:solidFill>
                <a:latin typeface="Comfortaa"/>
                <a:ea typeface="Comfortaa"/>
                <a:cs typeface="Comfortaa"/>
                <a:sym typeface="Comforta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4470300" cy="26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Unit testing</a:t>
            </a:r>
            <a:endParaRPr/>
          </a:p>
          <a:p>
            <a:pPr indent="0" lvl="0" marL="0" rtl="0" algn="r">
              <a:spcBef>
                <a:spcPts val="0"/>
              </a:spcBef>
              <a:spcAft>
                <a:spcPts val="0"/>
              </a:spcAft>
              <a:buNone/>
            </a:pPr>
            <a:r>
              <a:rPr lang="en" sz="3000"/>
              <a:t>In Java</a:t>
            </a:r>
            <a:endParaRPr sz="3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Unit testing, Maven</a:t>
            </a:r>
            <a:r>
              <a:rPr lang="en" sz="2400">
                <a:solidFill>
                  <a:srgbClr val="000000"/>
                </a:solidFill>
              </a:rPr>
              <a:t>, JUnit, AssertJ, Mockito</a:t>
            </a:r>
            <a:endParaRPr sz="2400">
              <a:solidFill>
                <a:srgbClr val="000000"/>
              </a:solidFill>
            </a:endParaRPr>
          </a:p>
        </p:txBody>
      </p:sp>
      <p:sp>
        <p:nvSpPr>
          <p:cNvPr id="58" name="Google Shape;58;p13"/>
          <p:cNvSpPr txBox="1"/>
          <p:nvPr/>
        </p:nvSpPr>
        <p:spPr>
          <a:xfrm>
            <a:off x="7745000" y="2941575"/>
            <a:ext cx="13347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Hany Ahmed</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i@namozag.com</a:t>
            </a:r>
            <a:endParaRPr sz="1000">
              <a:latin typeface="Source Code Pro"/>
              <a:ea typeface="Source Code Pro"/>
              <a:cs typeface="Source Code Pro"/>
              <a:sym typeface="Source Code Pro"/>
            </a:endParaRPr>
          </a:p>
        </p:txBody>
      </p:sp>
      <p:pic>
        <p:nvPicPr>
          <p:cNvPr id="59" name="Google Shape;59;p13"/>
          <p:cNvPicPr preferRelativeResize="0"/>
          <p:nvPr/>
        </p:nvPicPr>
        <p:blipFill>
          <a:blip r:embed="rId3">
            <a:alphaModFix/>
          </a:blip>
          <a:stretch>
            <a:fillRect/>
          </a:stretch>
        </p:blipFill>
        <p:spPr>
          <a:xfrm>
            <a:off x="4908000" y="446713"/>
            <a:ext cx="3924300" cy="258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coverage</a:t>
            </a:r>
            <a:endParaRPr/>
          </a:p>
        </p:txBody>
      </p:sp>
      <p:sp>
        <p:nvSpPr>
          <p:cNvPr id="143" name="Google Shape;143;p22"/>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200">
              <a:latin typeface="Ubuntu"/>
              <a:ea typeface="Ubuntu"/>
              <a:cs typeface="Ubuntu"/>
              <a:sym typeface="Ubuntu"/>
            </a:endParaRPr>
          </a:p>
          <a:p>
            <a:pPr indent="0" lvl="0" marL="0" rtl="0" algn="l">
              <a:lnSpc>
                <a:spcPct val="100000"/>
              </a:lnSpc>
              <a:spcBef>
                <a:spcPts val="400"/>
              </a:spcBef>
              <a:spcAft>
                <a:spcPts val="0"/>
              </a:spcAft>
              <a:buNone/>
            </a:pPr>
            <a:r>
              <a:rPr lang="en" sz="2200">
                <a:latin typeface="Ubuntu"/>
                <a:ea typeface="Ubuntu"/>
                <a:cs typeface="Ubuntu"/>
                <a:sym typeface="Ubuntu"/>
              </a:rPr>
              <a:t>if (</a:t>
            </a:r>
            <a:r>
              <a:rPr lang="en" sz="2200">
                <a:highlight>
                  <a:srgbClr val="FFFF00"/>
                </a:highlight>
                <a:latin typeface="Ubuntu"/>
                <a:ea typeface="Ubuntu"/>
                <a:cs typeface="Ubuntu"/>
                <a:sym typeface="Ubuntu"/>
              </a:rPr>
              <a:t> </a:t>
            </a:r>
            <a:r>
              <a:rPr lang="en" sz="2200">
                <a:highlight>
                  <a:srgbClr val="FFD966"/>
                </a:highlight>
                <a:latin typeface="Ubuntu"/>
                <a:ea typeface="Ubuntu"/>
                <a:cs typeface="Ubuntu"/>
                <a:sym typeface="Ubuntu"/>
              </a:rPr>
              <a:t>condition</a:t>
            </a:r>
            <a:r>
              <a:rPr lang="en" sz="2200">
                <a:highlight>
                  <a:srgbClr val="FFFF00"/>
                </a:highlight>
                <a:latin typeface="Ubuntu"/>
                <a:ea typeface="Ubuntu"/>
                <a:cs typeface="Ubuntu"/>
                <a:sym typeface="Ubuntu"/>
              </a:rPr>
              <a:t> || </a:t>
            </a:r>
            <a:r>
              <a:rPr lang="en" sz="2200">
                <a:highlight>
                  <a:srgbClr val="FFD966"/>
                </a:highlight>
                <a:latin typeface="Ubuntu"/>
                <a:ea typeface="Ubuntu"/>
                <a:cs typeface="Ubuntu"/>
                <a:sym typeface="Ubuntu"/>
              </a:rPr>
              <a:t>condition</a:t>
            </a:r>
            <a:r>
              <a:rPr lang="en" sz="2200">
                <a:highlight>
                  <a:srgbClr val="FFFF00"/>
                </a:highlight>
                <a:latin typeface="Ubuntu"/>
                <a:ea typeface="Ubuntu"/>
                <a:cs typeface="Ubuntu"/>
                <a:sym typeface="Ubuntu"/>
              </a:rPr>
              <a:t> </a:t>
            </a:r>
            <a:r>
              <a:rPr lang="en" sz="2200">
                <a:latin typeface="Ubuntu"/>
                <a:ea typeface="Ubuntu"/>
                <a:cs typeface="Ubuntu"/>
                <a:sym typeface="Ubuntu"/>
              </a:rPr>
              <a:t>) {</a:t>
            </a:r>
            <a:endParaRPr sz="2200">
              <a:latin typeface="Ubuntu"/>
              <a:ea typeface="Ubuntu"/>
              <a:cs typeface="Ubuntu"/>
              <a:sym typeface="Ubuntu"/>
            </a:endParaRPr>
          </a:p>
          <a:p>
            <a:pPr indent="0" lvl="0" marL="0" rtl="0" algn="l">
              <a:lnSpc>
                <a:spcPct val="100000"/>
              </a:lnSpc>
              <a:spcBef>
                <a:spcPts val="400"/>
              </a:spcBef>
              <a:spcAft>
                <a:spcPts val="0"/>
              </a:spcAft>
              <a:buNone/>
            </a:pPr>
            <a:r>
              <a:rPr lang="en" sz="2200">
                <a:highlight>
                  <a:srgbClr val="93C47D"/>
                </a:highlight>
                <a:latin typeface="Ubuntu"/>
                <a:ea typeface="Ubuntu"/>
                <a:cs typeface="Ubuntu"/>
                <a:sym typeface="Ubuntu"/>
              </a:rPr>
              <a:t>	line;</a:t>
            </a:r>
            <a:endParaRPr sz="2200">
              <a:highlight>
                <a:srgbClr val="93C47D"/>
              </a:highlight>
              <a:latin typeface="Ubuntu"/>
              <a:ea typeface="Ubuntu"/>
              <a:cs typeface="Ubuntu"/>
              <a:sym typeface="Ubuntu"/>
            </a:endParaRPr>
          </a:p>
          <a:p>
            <a:pPr indent="0" lvl="0" marL="0" rtl="0" algn="l">
              <a:lnSpc>
                <a:spcPct val="100000"/>
              </a:lnSpc>
              <a:spcBef>
                <a:spcPts val="400"/>
              </a:spcBef>
              <a:spcAft>
                <a:spcPts val="0"/>
              </a:spcAft>
              <a:buNone/>
            </a:pPr>
            <a:r>
              <a:rPr lang="en" sz="2200">
                <a:highlight>
                  <a:srgbClr val="93C47D"/>
                </a:highlight>
                <a:latin typeface="Ubuntu"/>
                <a:ea typeface="Ubuntu"/>
                <a:cs typeface="Ubuntu"/>
                <a:sym typeface="Ubuntu"/>
              </a:rPr>
              <a:t>	line;</a:t>
            </a:r>
            <a:endParaRPr sz="2200">
              <a:highlight>
                <a:srgbClr val="93C47D"/>
              </a:highlight>
              <a:latin typeface="Ubuntu"/>
              <a:ea typeface="Ubuntu"/>
              <a:cs typeface="Ubuntu"/>
              <a:sym typeface="Ubuntu"/>
            </a:endParaRPr>
          </a:p>
          <a:p>
            <a:pPr indent="0" lvl="0" marL="0" rtl="0" algn="l">
              <a:lnSpc>
                <a:spcPct val="100000"/>
              </a:lnSpc>
              <a:spcBef>
                <a:spcPts val="400"/>
              </a:spcBef>
              <a:spcAft>
                <a:spcPts val="0"/>
              </a:spcAft>
              <a:buNone/>
            </a:pPr>
            <a:r>
              <a:rPr lang="en" sz="2200">
                <a:latin typeface="Ubuntu"/>
                <a:ea typeface="Ubuntu"/>
                <a:cs typeface="Ubuntu"/>
                <a:sym typeface="Ubuntu"/>
              </a:rPr>
              <a:t>} else {</a:t>
            </a:r>
            <a:endParaRPr sz="2200">
              <a:latin typeface="Ubuntu"/>
              <a:ea typeface="Ubuntu"/>
              <a:cs typeface="Ubuntu"/>
              <a:sym typeface="Ubuntu"/>
            </a:endParaRPr>
          </a:p>
          <a:p>
            <a:pPr indent="0" lvl="0" marL="0" rtl="0" algn="l">
              <a:lnSpc>
                <a:spcPct val="100000"/>
              </a:lnSpc>
              <a:spcBef>
                <a:spcPts val="400"/>
              </a:spcBef>
              <a:spcAft>
                <a:spcPts val="0"/>
              </a:spcAft>
              <a:buNone/>
            </a:pPr>
            <a:r>
              <a:rPr lang="en" sz="2200">
                <a:highlight>
                  <a:srgbClr val="93C47D"/>
                </a:highlight>
                <a:latin typeface="Ubuntu"/>
                <a:ea typeface="Ubuntu"/>
                <a:cs typeface="Ubuntu"/>
                <a:sym typeface="Ubuntu"/>
              </a:rPr>
              <a:t>	line;</a:t>
            </a:r>
            <a:endParaRPr sz="2200">
              <a:highlight>
                <a:srgbClr val="93C47D"/>
              </a:highlight>
              <a:latin typeface="Ubuntu"/>
              <a:ea typeface="Ubuntu"/>
              <a:cs typeface="Ubuntu"/>
              <a:sym typeface="Ubuntu"/>
            </a:endParaRPr>
          </a:p>
          <a:p>
            <a:pPr indent="0" lvl="0" marL="0" rtl="0" algn="l">
              <a:lnSpc>
                <a:spcPct val="100000"/>
              </a:lnSpc>
              <a:spcBef>
                <a:spcPts val="400"/>
              </a:spcBef>
              <a:spcAft>
                <a:spcPts val="0"/>
              </a:spcAft>
              <a:buNone/>
            </a:pPr>
            <a:r>
              <a:rPr lang="en" sz="2200">
                <a:latin typeface="Ubuntu"/>
                <a:ea typeface="Ubuntu"/>
                <a:cs typeface="Ubuntu"/>
                <a:sym typeface="Ubuntu"/>
              </a:rPr>
              <a:t>}</a:t>
            </a:r>
            <a:endParaRPr sz="2200">
              <a:latin typeface="Ubuntu"/>
              <a:ea typeface="Ubuntu"/>
              <a:cs typeface="Ubuntu"/>
              <a:sym typeface="Ubuntu"/>
            </a:endParaRPr>
          </a:p>
          <a:p>
            <a:pPr indent="0" lvl="0" marL="0" rtl="0" algn="l">
              <a:lnSpc>
                <a:spcPct val="100000"/>
              </a:lnSpc>
              <a:spcBef>
                <a:spcPts val="400"/>
              </a:spcBef>
              <a:spcAft>
                <a:spcPts val="400"/>
              </a:spcAft>
              <a:buNone/>
            </a:pPr>
            <a:r>
              <a:rPr lang="en" sz="2200">
                <a:highlight>
                  <a:srgbClr val="93C47D"/>
                </a:highlight>
                <a:latin typeface="Ubuntu"/>
                <a:ea typeface="Ubuntu"/>
                <a:cs typeface="Ubuntu"/>
                <a:sym typeface="Ubuntu"/>
              </a:rPr>
              <a:t>line;</a:t>
            </a:r>
            <a:endParaRPr sz="2200">
              <a:highlight>
                <a:srgbClr val="93C47D"/>
              </a:highlight>
              <a:latin typeface="Ubuntu"/>
              <a:ea typeface="Ubuntu"/>
              <a:cs typeface="Ubuntu"/>
              <a:sym typeface="Ubuntu"/>
            </a:endParaRPr>
          </a:p>
        </p:txBody>
      </p:sp>
      <p:sp>
        <p:nvSpPr>
          <p:cNvPr id="144" name="Google Shape;144;p22"/>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latin typeface="Ubuntu"/>
                <a:ea typeface="Ubuntu"/>
                <a:cs typeface="Ubuntu"/>
                <a:sym typeface="Ubuntu"/>
              </a:rPr>
              <a:t>if (</a:t>
            </a:r>
            <a:r>
              <a:rPr lang="en" sz="2200">
                <a:highlight>
                  <a:srgbClr val="FFFF00"/>
                </a:highlight>
                <a:latin typeface="Ubuntu"/>
                <a:ea typeface="Ubuntu"/>
                <a:cs typeface="Ubuntu"/>
                <a:sym typeface="Ubuntu"/>
              </a:rPr>
              <a:t> </a:t>
            </a:r>
            <a:r>
              <a:rPr lang="en" sz="2200">
                <a:highlight>
                  <a:srgbClr val="FFD966"/>
                </a:highlight>
                <a:latin typeface="Ubuntu"/>
                <a:ea typeface="Ubuntu"/>
                <a:cs typeface="Ubuntu"/>
                <a:sym typeface="Ubuntu"/>
              </a:rPr>
              <a:t>condition</a:t>
            </a:r>
            <a:r>
              <a:rPr lang="en" sz="2200">
                <a:highlight>
                  <a:srgbClr val="FFFF00"/>
                </a:highlight>
                <a:latin typeface="Ubuntu"/>
                <a:ea typeface="Ubuntu"/>
                <a:cs typeface="Ubuntu"/>
                <a:sym typeface="Ubuntu"/>
              </a:rPr>
              <a:t> </a:t>
            </a:r>
            <a:r>
              <a:rPr lang="en" sz="2200">
                <a:latin typeface="Ubuntu"/>
                <a:ea typeface="Ubuntu"/>
                <a:cs typeface="Ubuntu"/>
                <a:sym typeface="Ubuntu"/>
              </a:rPr>
              <a:t>) {</a:t>
            </a:r>
            <a:endParaRPr sz="2200">
              <a:latin typeface="Ubuntu"/>
              <a:ea typeface="Ubuntu"/>
              <a:cs typeface="Ubuntu"/>
              <a:sym typeface="Ubuntu"/>
            </a:endParaRPr>
          </a:p>
          <a:p>
            <a:pPr indent="0" lvl="0" marL="0" rtl="0" algn="l">
              <a:lnSpc>
                <a:spcPct val="100000"/>
              </a:lnSpc>
              <a:spcBef>
                <a:spcPts val="400"/>
              </a:spcBef>
              <a:spcAft>
                <a:spcPts val="0"/>
              </a:spcAft>
              <a:buNone/>
            </a:pPr>
            <a:r>
              <a:rPr lang="en" sz="2200">
                <a:highlight>
                  <a:srgbClr val="93C47D"/>
                </a:highlight>
                <a:latin typeface="Ubuntu"/>
                <a:ea typeface="Ubuntu"/>
                <a:cs typeface="Ubuntu"/>
                <a:sym typeface="Ubuntu"/>
              </a:rPr>
              <a:t>	line;</a:t>
            </a:r>
            <a:endParaRPr sz="2200">
              <a:highlight>
                <a:srgbClr val="93C47D"/>
              </a:highlight>
              <a:latin typeface="Ubuntu"/>
              <a:ea typeface="Ubuntu"/>
              <a:cs typeface="Ubuntu"/>
              <a:sym typeface="Ubuntu"/>
            </a:endParaRPr>
          </a:p>
          <a:p>
            <a:pPr indent="0" lvl="0" marL="0" rtl="0" algn="l">
              <a:lnSpc>
                <a:spcPct val="100000"/>
              </a:lnSpc>
              <a:spcBef>
                <a:spcPts val="400"/>
              </a:spcBef>
              <a:spcAft>
                <a:spcPts val="0"/>
              </a:spcAft>
              <a:buNone/>
            </a:pPr>
            <a:r>
              <a:rPr lang="en" sz="2200">
                <a:highlight>
                  <a:srgbClr val="93C47D"/>
                </a:highlight>
                <a:latin typeface="Ubuntu"/>
                <a:ea typeface="Ubuntu"/>
                <a:cs typeface="Ubuntu"/>
                <a:sym typeface="Ubuntu"/>
              </a:rPr>
              <a:t>	line;</a:t>
            </a:r>
            <a:endParaRPr sz="2200">
              <a:latin typeface="Ubuntu"/>
              <a:ea typeface="Ubuntu"/>
              <a:cs typeface="Ubuntu"/>
              <a:sym typeface="Ubuntu"/>
            </a:endParaRPr>
          </a:p>
          <a:p>
            <a:pPr indent="0" lvl="0" marL="0" rtl="0" algn="l">
              <a:lnSpc>
                <a:spcPct val="100000"/>
              </a:lnSpc>
              <a:spcBef>
                <a:spcPts val="400"/>
              </a:spcBef>
              <a:spcAft>
                <a:spcPts val="0"/>
              </a:spcAft>
              <a:buNone/>
            </a:pPr>
            <a:r>
              <a:rPr lang="en" sz="2200">
                <a:highlight>
                  <a:srgbClr val="93C47D"/>
                </a:highlight>
                <a:latin typeface="Ubuntu"/>
                <a:ea typeface="Ubuntu"/>
                <a:cs typeface="Ubuntu"/>
                <a:sym typeface="Ubuntu"/>
              </a:rPr>
              <a:t>	line;</a:t>
            </a:r>
            <a:endParaRPr sz="2200">
              <a:highlight>
                <a:srgbClr val="93C47D"/>
              </a:highlight>
              <a:latin typeface="Ubuntu"/>
              <a:ea typeface="Ubuntu"/>
              <a:cs typeface="Ubuntu"/>
              <a:sym typeface="Ubuntu"/>
            </a:endParaRPr>
          </a:p>
          <a:p>
            <a:pPr indent="0" lvl="0" marL="0" rtl="0" algn="l">
              <a:lnSpc>
                <a:spcPct val="100000"/>
              </a:lnSpc>
              <a:spcBef>
                <a:spcPts val="400"/>
              </a:spcBef>
              <a:spcAft>
                <a:spcPts val="0"/>
              </a:spcAft>
              <a:buNone/>
            </a:pPr>
            <a:r>
              <a:rPr lang="en" sz="2200">
                <a:latin typeface="Ubuntu"/>
                <a:ea typeface="Ubuntu"/>
                <a:cs typeface="Ubuntu"/>
                <a:sym typeface="Ubuntu"/>
              </a:rPr>
              <a:t>}</a:t>
            </a:r>
            <a:endParaRPr sz="2200">
              <a:latin typeface="Ubuntu"/>
              <a:ea typeface="Ubuntu"/>
              <a:cs typeface="Ubuntu"/>
              <a:sym typeface="Ubuntu"/>
            </a:endParaRPr>
          </a:p>
          <a:p>
            <a:pPr indent="0" lvl="0" marL="0" rtl="0" algn="l">
              <a:lnSpc>
                <a:spcPct val="100000"/>
              </a:lnSpc>
              <a:spcBef>
                <a:spcPts val="400"/>
              </a:spcBef>
              <a:spcAft>
                <a:spcPts val="0"/>
              </a:spcAft>
              <a:buNone/>
            </a:pPr>
            <a:r>
              <a:rPr lang="en" sz="2200">
                <a:highlight>
                  <a:srgbClr val="93C47D"/>
                </a:highlight>
                <a:latin typeface="Ubuntu"/>
                <a:ea typeface="Ubuntu"/>
                <a:cs typeface="Ubuntu"/>
                <a:sym typeface="Ubuntu"/>
              </a:rPr>
              <a:t>line;</a:t>
            </a:r>
            <a:endParaRPr sz="2200">
              <a:highlight>
                <a:srgbClr val="93C47D"/>
              </a:highlight>
              <a:latin typeface="Ubuntu"/>
              <a:ea typeface="Ubuntu"/>
              <a:cs typeface="Ubuntu"/>
              <a:sym typeface="Ubuntu"/>
            </a:endParaRPr>
          </a:p>
          <a:p>
            <a:pPr indent="0" lvl="0" marL="0" rtl="0" algn="l">
              <a:lnSpc>
                <a:spcPct val="100000"/>
              </a:lnSpc>
              <a:spcBef>
                <a:spcPts val="400"/>
              </a:spcBef>
              <a:spcAft>
                <a:spcPts val="400"/>
              </a:spcAft>
              <a:buNone/>
            </a:pPr>
            <a:r>
              <a:rPr lang="en" sz="2200">
                <a:highlight>
                  <a:srgbClr val="93C47D"/>
                </a:highlight>
                <a:latin typeface="Ubuntu"/>
                <a:ea typeface="Ubuntu"/>
                <a:cs typeface="Ubuntu"/>
                <a:sym typeface="Ubuntu"/>
              </a:rPr>
              <a:t>line;</a:t>
            </a:r>
            <a:endParaRPr sz="2200">
              <a:highlight>
                <a:srgbClr val="93C47D"/>
              </a:highlight>
              <a:latin typeface="Ubuntu"/>
              <a:ea typeface="Ubuntu"/>
              <a:cs typeface="Ubuntu"/>
              <a:sym typeface="Ubuntu"/>
            </a:endParaRPr>
          </a:p>
        </p:txBody>
      </p:sp>
      <p:sp>
        <p:nvSpPr>
          <p:cNvPr id="145" name="Google Shape;145;p22"/>
          <p:cNvSpPr/>
          <p:nvPr/>
        </p:nvSpPr>
        <p:spPr>
          <a:xfrm rot="5400000">
            <a:off x="2004850" y="123975"/>
            <a:ext cx="277800" cy="2815800"/>
          </a:xfrm>
          <a:prstGeom prst="leftBrace">
            <a:avLst>
              <a:gd fmla="val 50000" name="adj1"/>
              <a:gd fmla="val 50000" name="adj2"/>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2" type="body"/>
          </p:nvPr>
        </p:nvSpPr>
        <p:spPr>
          <a:xfrm>
            <a:off x="1455675" y="953075"/>
            <a:ext cx="2013300" cy="48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400"/>
              </a:spcAft>
              <a:buNone/>
            </a:pPr>
            <a:r>
              <a:rPr lang="en" sz="2200">
                <a:solidFill>
                  <a:srgbClr val="3C78D8"/>
                </a:solidFill>
                <a:latin typeface="Ubuntu"/>
                <a:ea typeface="Ubuntu"/>
                <a:cs typeface="Ubuntu"/>
                <a:sym typeface="Ubuntu"/>
              </a:rPr>
              <a:t>Decision</a:t>
            </a:r>
            <a:endParaRPr sz="2200">
              <a:solidFill>
                <a:srgbClr val="3C78D8"/>
              </a:solidFill>
              <a:highlight>
                <a:srgbClr val="93C47D"/>
              </a:highlight>
              <a:latin typeface="Ubuntu"/>
              <a:ea typeface="Ubuntu"/>
              <a:cs typeface="Ubuntu"/>
              <a:sym typeface="Ubuntu"/>
            </a:endParaRPr>
          </a:p>
        </p:txBody>
      </p:sp>
      <p:sp>
        <p:nvSpPr>
          <p:cNvPr id="147" name="Google Shape;147;p22"/>
          <p:cNvSpPr/>
          <p:nvPr/>
        </p:nvSpPr>
        <p:spPr>
          <a:xfrm rot="10800000">
            <a:off x="1804325" y="2123500"/>
            <a:ext cx="277800" cy="797400"/>
          </a:xfrm>
          <a:prstGeom prst="leftBrace">
            <a:avLst>
              <a:gd fmla="val 50000" name="adj1"/>
              <a:gd fmla="val 50000" name="adj2"/>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
        <p:nvSpPr>
          <p:cNvPr id="148" name="Google Shape;148;p22"/>
          <p:cNvSpPr txBox="1"/>
          <p:nvPr>
            <p:ph idx="2" type="body"/>
          </p:nvPr>
        </p:nvSpPr>
        <p:spPr>
          <a:xfrm>
            <a:off x="2082125" y="2281600"/>
            <a:ext cx="2013300" cy="4812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3C78D8"/>
                </a:solidFill>
                <a:latin typeface="Ubuntu"/>
                <a:ea typeface="Ubuntu"/>
                <a:cs typeface="Ubuntu"/>
                <a:sym typeface="Ubuntu"/>
              </a:rPr>
              <a:t>Branch</a:t>
            </a:r>
            <a:endParaRPr sz="2200">
              <a:solidFill>
                <a:srgbClr val="3C78D8"/>
              </a:solidFill>
              <a:latin typeface="Ubuntu"/>
              <a:ea typeface="Ubuntu"/>
              <a:cs typeface="Ubuntu"/>
              <a:sym typeface="Ubuntu"/>
            </a:endParaRPr>
          </a:p>
          <a:p>
            <a:pPr indent="0" lvl="0" marL="0" rtl="0" algn="l">
              <a:lnSpc>
                <a:spcPct val="100000"/>
              </a:lnSpc>
              <a:spcBef>
                <a:spcPts val="400"/>
              </a:spcBef>
              <a:spcAft>
                <a:spcPts val="400"/>
              </a:spcAft>
              <a:buNone/>
            </a:pPr>
            <a:r>
              <a:rPr lang="en" sz="1800">
                <a:solidFill>
                  <a:srgbClr val="3C78D8"/>
                </a:solidFill>
                <a:latin typeface="Ubuntu"/>
                <a:ea typeface="Ubuntu"/>
                <a:cs typeface="Ubuntu"/>
                <a:sym typeface="Ubuntu"/>
              </a:rPr>
              <a:t>on decision true</a:t>
            </a:r>
            <a:endParaRPr sz="1800">
              <a:solidFill>
                <a:srgbClr val="3C78D8"/>
              </a:solidFill>
              <a:latin typeface="Ubuntu"/>
              <a:ea typeface="Ubuntu"/>
              <a:cs typeface="Ubuntu"/>
              <a:sym typeface="Ubuntu"/>
            </a:endParaRPr>
          </a:p>
        </p:txBody>
      </p:sp>
      <p:sp>
        <p:nvSpPr>
          <p:cNvPr id="149" name="Google Shape;149;p22"/>
          <p:cNvSpPr/>
          <p:nvPr/>
        </p:nvSpPr>
        <p:spPr>
          <a:xfrm rot="10800000">
            <a:off x="1455700" y="3296325"/>
            <a:ext cx="166200" cy="488100"/>
          </a:xfrm>
          <a:prstGeom prst="leftBrace">
            <a:avLst>
              <a:gd fmla="val 50000" name="adj1"/>
              <a:gd fmla="val 50000" name="adj2"/>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
        <p:nvSpPr>
          <p:cNvPr id="150" name="Google Shape;150;p22"/>
          <p:cNvSpPr txBox="1"/>
          <p:nvPr>
            <p:ph idx="2" type="body"/>
          </p:nvPr>
        </p:nvSpPr>
        <p:spPr>
          <a:xfrm>
            <a:off x="1657275" y="3290000"/>
            <a:ext cx="2013300" cy="4812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3C78D8"/>
                </a:solidFill>
                <a:latin typeface="Ubuntu"/>
                <a:ea typeface="Ubuntu"/>
                <a:cs typeface="Ubuntu"/>
                <a:sym typeface="Ubuntu"/>
              </a:rPr>
              <a:t>Branch</a:t>
            </a:r>
            <a:endParaRPr sz="2200">
              <a:solidFill>
                <a:srgbClr val="3C78D8"/>
              </a:solidFill>
              <a:latin typeface="Ubuntu"/>
              <a:ea typeface="Ubuntu"/>
              <a:cs typeface="Ubuntu"/>
              <a:sym typeface="Ubuntu"/>
            </a:endParaRPr>
          </a:p>
          <a:p>
            <a:pPr indent="0" lvl="0" marL="0" rtl="0" algn="l">
              <a:lnSpc>
                <a:spcPct val="100000"/>
              </a:lnSpc>
              <a:spcBef>
                <a:spcPts val="400"/>
              </a:spcBef>
              <a:spcAft>
                <a:spcPts val="400"/>
              </a:spcAft>
              <a:buNone/>
            </a:pPr>
            <a:r>
              <a:rPr lang="en" sz="1800">
                <a:solidFill>
                  <a:srgbClr val="3C78D8"/>
                </a:solidFill>
                <a:latin typeface="Ubuntu"/>
                <a:ea typeface="Ubuntu"/>
                <a:cs typeface="Ubuntu"/>
                <a:sym typeface="Ubuntu"/>
              </a:rPr>
              <a:t>on decision false</a:t>
            </a:r>
            <a:endParaRPr sz="2200">
              <a:solidFill>
                <a:srgbClr val="3C78D8"/>
              </a:solidFill>
              <a:latin typeface="Ubuntu"/>
              <a:ea typeface="Ubuntu"/>
              <a:cs typeface="Ubuntu"/>
              <a:sym typeface="Ubuntu"/>
            </a:endParaRPr>
          </a:p>
        </p:txBody>
      </p:sp>
      <p:sp>
        <p:nvSpPr>
          <p:cNvPr id="151" name="Google Shape;151;p22"/>
          <p:cNvSpPr/>
          <p:nvPr/>
        </p:nvSpPr>
        <p:spPr>
          <a:xfrm rot="10800000">
            <a:off x="6094050" y="1742125"/>
            <a:ext cx="277800" cy="1118700"/>
          </a:xfrm>
          <a:prstGeom prst="leftBrace">
            <a:avLst>
              <a:gd fmla="val 50000" name="adj1"/>
              <a:gd fmla="val 50000" name="adj2"/>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
        <p:nvSpPr>
          <p:cNvPr id="152" name="Google Shape;152;p22"/>
          <p:cNvSpPr txBox="1"/>
          <p:nvPr>
            <p:ph idx="2" type="body"/>
          </p:nvPr>
        </p:nvSpPr>
        <p:spPr>
          <a:xfrm>
            <a:off x="6371850" y="1990975"/>
            <a:ext cx="2013300" cy="4812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3C78D8"/>
                </a:solidFill>
                <a:latin typeface="Ubuntu"/>
                <a:ea typeface="Ubuntu"/>
                <a:cs typeface="Ubuntu"/>
                <a:sym typeface="Ubuntu"/>
              </a:rPr>
              <a:t>Branch</a:t>
            </a:r>
            <a:endParaRPr sz="2200">
              <a:solidFill>
                <a:srgbClr val="3C78D8"/>
              </a:solidFill>
              <a:latin typeface="Ubuntu"/>
              <a:ea typeface="Ubuntu"/>
              <a:cs typeface="Ubuntu"/>
              <a:sym typeface="Ubuntu"/>
            </a:endParaRPr>
          </a:p>
          <a:p>
            <a:pPr indent="0" lvl="0" marL="0" rtl="0" algn="l">
              <a:lnSpc>
                <a:spcPct val="100000"/>
              </a:lnSpc>
              <a:spcBef>
                <a:spcPts val="400"/>
              </a:spcBef>
              <a:spcAft>
                <a:spcPts val="400"/>
              </a:spcAft>
              <a:buNone/>
            </a:pPr>
            <a:r>
              <a:rPr lang="en" sz="1800">
                <a:solidFill>
                  <a:srgbClr val="3C78D8"/>
                </a:solidFill>
                <a:latin typeface="Ubuntu"/>
                <a:ea typeface="Ubuntu"/>
                <a:cs typeface="Ubuntu"/>
                <a:sym typeface="Ubuntu"/>
              </a:rPr>
              <a:t>on decision true</a:t>
            </a:r>
            <a:endParaRPr sz="2200">
              <a:solidFill>
                <a:srgbClr val="3C78D8"/>
              </a:solidFill>
              <a:latin typeface="Ubuntu"/>
              <a:ea typeface="Ubuntu"/>
              <a:cs typeface="Ubuntu"/>
              <a:sym typeface="Ubuntu"/>
            </a:endParaRPr>
          </a:p>
        </p:txBody>
      </p:sp>
      <p:sp>
        <p:nvSpPr>
          <p:cNvPr id="153" name="Google Shape;153;p22"/>
          <p:cNvSpPr txBox="1"/>
          <p:nvPr>
            <p:ph idx="2" type="body"/>
          </p:nvPr>
        </p:nvSpPr>
        <p:spPr>
          <a:xfrm>
            <a:off x="6276475" y="3112000"/>
            <a:ext cx="2013300" cy="4812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3C78D8"/>
                </a:solidFill>
                <a:latin typeface="Ubuntu"/>
                <a:ea typeface="Ubuntu"/>
                <a:cs typeface="Ubuntu"/>
                <a:sym typeface="Ubuntu"/>
              </a:rPr>
              <a:t>Branch </a:t>
            </a:r>
            <a:r>
              <a:rPr lang="en" sz="1800">
                <a:solidFill>
                  <a:srgbClr val="3C78D8"/>
                </a:solidFill>
                <a:latin typeface="Ubuntu"/>
                <a:ea typeface="Ubuntu"/>
                <a:cs typeface="Ubuntu"/>
                <a:sym typeface="Ubuntu"/>
              </a:rPr>
              <a:t>(hidden)</a:t>
            </a:r>
            <a:endParaRPr sz="1800">
              <a:solidFill>
                <a:srgbClr val="3C78D8"/>
              </a:solidFill>
              <a:latin typeface="Ubuntu"/>
              <a:ea typeface="Ubuntu"/>
              <a:cs typeface="Ubuntu"/>
              <a:sym typeface="Ubuntu"/>
            </a:endParaRPr>
          </a:p>
          <a:p>
            <a:pPr indent="0" lvl="0" marL="0" rtl="0" algn="l">
              <a:lnSpc>
                <a:spcPct val="100000"/>
              </a:lnSpc>
              <a:spcBef>
                <a:spcPts val="400"/>
              </a:spcBef>
              <a:spcAft>
                <a:spcPts val="400"/>
              </a:spcAft>
              <a:buNone/>
            </a:pPr>
            <a:r>
              <a:rPr lang="en" sz="1800">
                <a:solidFill>
                  <a:srgbClr val="3C78D8"/>
                </a:solidFill>
                <a:latin typeface="Ubuntu"/>
                <a:ea typeface="Ubuntu"/>
                <a:cs typeface="Ubuntu"/>
                <a:sym typeface="Ubuntu"/>
              </a:rPr>
              <a:t>on decision false</a:t>
            </a:r>
            <a:endParaRPr sz="2200">
              <a:solidFill>
                <a:srgbClr val="3C78D8"/>
              </a:solidFill>
              <a:latin typeface="Ubuntu"/>
              <a:ea typeface="Ubuntu"/>
              <a:cs typeface="Ubuntu"/>
              <a:sym typeface="Ubuntu"/>
            </a:endParaRPr>
          </a:p>
        </p:txBody>
      </p:sp>
      <p:sp>
        <p:nvSpPr>
          <p:cNvPr id="154" name="Google Shape;154;p22"/>
          <p:cNvSpPr/>
          <p:nvPr/>
        </p:nvSpPr>
        <p:spPr>
          <a:xfrm rot="5400000">
            <a:off x="5793025" y="497800"/>
            <a:ext cx="277800" cy="1276500"/>
          </a:xfrm>
          <a:prstGeom prst="leftBrace">
            <a:avLst>
              <a:gd fmla="val 50000" name="adj1"/>
              <a:gd fmla="val 50000" name="adj2"/>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txBox="1"/>
          <p:nvPr>
            <p:ph idx="2" type="body"/>
          </p:nvPr>
        </p:nvSpPr>
        <p:spPr>
          <a:xfrm>
            <a:off x="5204775" y="557250"/>
            <a:ext cx="2013300" cy="48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400"/>
              </a:spcAft>
              <a:buNone/>
            </a:pPr>
            <a:r>
              <a:rPr lang="en" sz="2200">
                <a:solidFill>
                  <a:srgbClr val="3C78D8"/>
                </a:solidFill>
                <a:latin typeface="Ubuntu"/>
                <a:ea typeface="Ubuntu"/>
                <a:cs typeface="Ubuntu"/>
                <a:sym typeface="Ubuntu"/>
              </a:rPr>
              <a:t>Decision</a:t>
            </a:r>
            <a:endParaRPr sz="2200">
              <a:solidFill>
                <a:srgbClr val="3C78D8"/>
              </a:solidFill>
              <a:highlight>
                <a:srgbClr val="93C47D"/>
              </a:highlight>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a:t>
            </a:r>
            <a:endParaRPr/>
          </a:p>
        </p:txBody>
      </p:sp>
      <p:sp>
        <p:nvSpPr>
          <p:cNvPr id="161" name="Google Shape;161;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a:t>
            </a:r>
            <a:endParaRPr/>
          </a:p>
          <a:p>
            <a:pPr indent="0" lvl="0" marL="0" rtl="0" algn="l">
              <a:spcBef>
                <a:spcPts val="1600"/>
              </a:spcBef>
              <a:spcAft>
                <a:spcPts val="0"/>
              </a:spcAft>
              <a:buNone/>
            </a:pPr>
            <a:r>
              <a:rPr lang="en"/>
              <a:t>Isolated/Independent</a:t>
            </a:r>
            <a:endParaRPr/>
          </a:p>
          <a:p>
            <a:pPr indent="0" lvl="0" marL="0" rtl="0" algn="l">
              <a:spcBef>
                <a:spcPts val="1600"/>
              </a:spcBef>
              <a:spcAft>
                <a:spcPts val="0"/>
              </a:spcAft>
              <a:buNone/>
            </a:pPr>
            <a:r>
              <a:rPr lang="en"/>
              <a:t>Repeatable</a:t>
            </a:r>
            <a:endParaRPr/>
          </a:p>
          <a:p>
            <a:pPr indent="0" lvl="0" marL="0" rtl="0" algn="l">
              <a:spcBef>
                <a:spcPts val="1600"/>
              </a:spcBef>
              <a:spcAft>
                <a:spcPts val="0"/>
              </a:spcAft>
              <a:buNone/>
            </a:pPr>
            <a:r>
              <a:rPr lang="en"/>
              <a:t>Self-validating</a:t>
            </a:r>
            <a:endParaRPr/>
          </a:p>
          <a:p>
            <a:pPr indent="0" lvl="0" marL="0" rtl="0" algn="l">
              <a:spcBef>
                <a:spcPts val="1600"/>
              </a:spcBef>
              <a:spcAft>
                <a:spcPts val="1600"/>
              </a:spcAft>
              <a:buNone/>
            </a:pPr>
            <a:r>
              <a:rPr lang="en"/>
              <a:t>Thorough</a:t>
            </a:r>
            <a:endParaRPr/>
          </a:p>
        </p:txBody>
      </p:sp>
      <p:pic>
        <p:nvPicPr>
          <p:cNvPr id="162" name="Google Shape;162;p23"/>
          <p:cNvPicPr preferRelativeResize="0"/>
          <p:nvPr/>
        </p:nvPicPr>
        <p:blipFill>
          <a:blip r:embed="rId3">
            <a:alphaModFix/>
          </a:blip>
          <a:stretch>
            <a:fillRect/>
          </a:stretch>
        </p:blipFill>
        <p:spPr>
          <a:xfrm>
            <a:off x="4935900" y="726525"/>
            <a:ext cx="3504625" cy="350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testing challenges</a:t>
            </a:r>
            <a:endParaRPr/>
          </a:p>
        </p:txBody>
      </p:sp>
      <p:sp>
        <p:nvSpPr>
          <p:cNvPr id="168" name="Google Shape;168;p24"/>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a:t>
            </a:r>
            <a:endParaRPr/>
          </a:p>
          <a:p>
            <a:pPr indent="0" lvl="0" marL="0" rtl="0" algn="l">
              <a:spcBef>
                <a:spcPts val="1600"/>
              </a:spcBef>
              <a:spcAft>
                <a:spcPts val="0"/>
              </a:spcAft>
              <a:buNone/>
            </a:pPr>
            <a:r>
              <a:rPr lang="en"/>
              <a:t>Long complex methods</a:t>
            </a:r>
            <a:endParaRPr/>
          </a:p>
          <a:p>
            <a:pPr indent="0" lvl="0" marL="0" rtl="0" algn="l">
              <a:spcBef>
                <a:spcPts val="1600"/>
              </a:spcBef>
              <a:spcAft>
                <a:spcPts val="0"/>
              </a:spcAft>
              <a:buNone/>
            </a:pPr>
            <a:r>
              <a:rPr lang="en">
                <a:latin typeface="Ubuntu Mono"/>
                <a:ea typeface="Ubuntu Mono"/>
                <a:cs typeface="Ubuntu Mono"/>
                <a:sym typeface="Ubuntu Mono"/>
              </a:rPr>
              <a:t>new</a:t>
            </a:r>
            <a:r>
              <a:rPr lang="en"/>
              <a:t> </a:t>
            </a:r>
            <a:r>
              <a:rPr lang="en"/>
              <a:t>keyword</a:t>
            </a:r>
            <a:endParaRPr/>
          </a:p>
          <a:p>
            <a:pPr indent="0" lvl="0" marL="0" rtl="0" algn="l">
              <a:spcBef>
                <a:spcPts val="1600"/>
              </a:spcBef>
              <a:spcAft>
                <a:spcPts val="1600"/>
              </a:spcAft>
              <a:buNone/>
            </a:pPr>
            <a:r>
              <a:rPr lang="en"/>
              <a:t>100% Coverage</a:t>
            </a:r>
            <a:endParaRPr/>
          </a:p>
        </p:txBody>
      </p:sp>
      <p:sp>
        <p:nvSpPr>
          <p:cNvPr id="169" name="Google Shape;169;p24"/>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 on interfaces</a:t>
            </a:r>
            <a:endParaRPr/>
          </a:p>
          <a:p>
            <a:pPr indent="0" lvl="0" marL="0" rtl="0" algn="l">
              <a:spcBef>
                <a:spcPts val="1600"/>
              </a:spcBef>
              <a:spcAft>
                <a:spcPts val="0"/>
              </a:spcAft>
              <a:buNone/>
            </a:pPr>
            <a:r>
              <a:rPr lang="en"/>
              <a:t>SRP, </a:t>
            </a:r>
            <a:r>
              <a:rPr lang="en"/>
              <a:t>refactoring</a:t>
            </a:r>
            <a:endParaRPr/>
          </a:p>
          <a:p>
            <a:pPr indent="0" lvl="0" marL="0" rtl="0" algn="l">
              <a:spcBef>
                <a:spcPts val="1600"/>
              </a:spcBef>
              <a:spcAft>
                <a:spcPts val="1600"/>
              </a:spcAft>
              <a:buNone/>
            </a:pPr>
            <a:r>
              <a:rPr lang="en"/>
              <a:t>Dependency Injection</a:t>
            </a:r>
            <a:endParaRPr/>
          </a:p>
        </p:txBody>
      </p:sp>
      <p:pic>
        <p:nvPicPr>
          <p:cNvPr id="170" name="Google Shape;170;p24"/>
          <p:cNvPicPr preferRelativeResize="0"/>
          <p:nvPr/>
        </p:nvPicPr>
        <p:blipFill>
          <a:blip r:embed="rId3">
            <a:alphaModFix/>
          </a:blip>
          <a:stretch>
            <a:fillRect/>
          </a:stretch>
        </p:blipFill>
        <p:spPr>
          <a:xfrm>
            <a:off x="6549238" y="3022150"/>
            <a:ext cx="2181225" cy="1790700"/>
          </a:xfrm>
          <a:prstGeom prst="rect">
            <a:avLst/>
          </a:prstGeom>
          <a:noFill/>
          <a:ln>
            <a:noFill/>
          </a:ln>
        </p:spPr>
      </p:pic>
      <p:pic>
        <p:nvPicPr>
          <p:cNvPr id="171" name="Google Shape;171;p24"/>
          <p:cNvPicPr preferRelativeResize="0"/>
          <p:nvPr/>
        </p:nvPicPr>
        <p:blipFill>
          <a:blip r:embed="rId4">
            <a:alphaModFix/>
          </a:blip>
          <a:stretch>
            <a:fillRect/>
          </a:stretch>
        </p:blipFill>
        <p:spPr>
          <a:xfrm>
            <a:off x="2596750" y="3147700"/>
            <a:ext cx="1714849" cy="1714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to test</a:t>
            </a:r>
            <a:endParaRPr/>
          </a:p>
        </p:txBody>
      </p:sp>
      <p:sp>
        <p:nvSpPr>
          <p:cNvPr id="177" name="Google Shape;177;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400"/>
              <a:t>“</a:t>
            </a:r>
            <a:r>
              <a:rPr i="1" lang="en" sz="2400"/>
              <a:t>Don’t test already tested things”</a:t>
            </a:r>
            <a:endParaRPr i="1" sz="2400"/>
          </a:p>
          <a:p>
            <a:pPr indent="0" lvl="0" marL="0" rtl="0" algn="l">
              <a:spcBef>
                <a:spcPts val="1600"/>
              </a:spcBef>
              <a:spcAft>
                <a:spcPts val="0"/>
              </a:spcAft>
              <a:buNone/>
            </a:pPr>
            <a:r>
              <a:rPr lang="en"/>
              <a:t>Trivial code</a:t>
            </a:r>
            <a:endParaRPr/>
          </a:p>
          <a:p>
            <a:pPr indent="457200" lvl="0" marL="0" rtl="0" algn="l">
              <a:spcBef>
                <a:spcPts val="1600"/>
              </a:spcBef>
              <a:spcAft>
                <a:spcPts val="0"/>
              </a:spcAft>
              <a:buNone/>
            </a:pPr>
            <a:r>
              <a:rPr lang="en"/>
              <a:t>Getters &amp; Setters</a:t>
            </a:r>
            <a:endParaRPr/>
          </a:p>
          <a:p>
            <a:pPr indent="0" lvl="0" marL="0" rtl="0" algn="l">
              <a:spcBef>
                <a:spcPts val="1600"/>
              </a:spcBef>
              <a:spcAft>
                <a:spcPts val="0"/>
              </a:spcAft>
              <a:buNone/>
            </a:pPr>
            <a:r>
              <a:rPr lang="en"/>
              <a:t>Database</a:t>
            </a:r>
            <a:endParaRPr/>
          </a:p>
          <a:p>
            <a:pPr indent="0" lvl="0" marL="0" rtl="0" algn="l">
              <a:spcBef>
                <a:spcPts val="1600"/>
              </a:spcBef>
              <a:spcAft>
                <a:spcPts val="1600"/>
              </a:spcAft>
              <a:buNone/>
            </a:pPr>
            <a:r>
              <a:rPr lang="en"/>
              <a:t>Frameworks/libraries (well-tested)</a:t>
            </a:r>
            <a:endParaRPr/>
          </a:p>
        </p:txBody>
      </p:sp>
      <p:pic>
        <p:nvPicPr>
          <p:cNvPr id="178" name="Google Shape;178;p25"/>
          <p:cNvPicPr preferRelativeResize="0"/>
          <p:nvPr/>
        </p:nvPicPr>
        <p:blipFill>
          <a:blip r:embed="rId3">
            <a:alphaModFix/>
          </a:blip>
          <a:stretch>
            <a:fillRect/>
          </a:stretch>
        </p:blipFill>
        <p:spPr>
          <a:xfrm>
            <a:off x="5611100" y="1934225"/>
            <a:ext cx="3313074" cy="285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structure</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Maven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t>
            </a:r>
            <a:endParaRPr/>
          </a:p>
        </p:txBody>
      </p:sp>
      <p:sp>
        <p:nvSpPr>
          <p:cNvPr id="189" name="Google Shape;189;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Uniform build system</a:t>
            </a:r>
            <a:endParaRPr i="1"/>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sz="1800"/>
              <a:t>Simple project setup</a:t>
            </a:r>
            <a:endParaRPr sz="1800"/>
          </a:p>
          <a:p>
            <a:pPr indent="-342900" lvl="0" marL="457200" rtl="0" algn="l">
              <a:spcBef>
                <a:spcPts val="0"/>
              </a:spcBef>
              <a:spcAft>
                <a:spcPts val="0"/>
              </a:spcAft>
              <a:buSzPts val="1800"/>
              <a:buChar char="●"/>
            </a:pPr>
            <a:r>
              <a:rPr lang="en" sz="1800"/>
              <a:t>Dependency management</a:t>
            </a:r>
            <a:endParaRPr sz="1800"/>
          </a:p>
          <a:p>
            <a:pPr indent="-342900" lvl="0" marL="457200" rtl="0" algn="l">
              <a:spcBef>
                <a:spcPts val="0"/>
              </a:spcBef>
              <a:spcAft>
                <a:spcPts val="0"/>
              </a:spcAft>
              <a:buSzPts val="1800"/>
              <a:buChar char="●"/>
            </a:pPr>
            <a:r>
              <a:rPr lang="en" sz="1800"/>
              <a:t>Extensible (plugins)</a:t>
            </a:r>
            <a:endParaRPr sz="1800"/>
          </a:p>
          <a:p>
            <a:pPr indent="-342900" lvl="0" marL="457200" rtl="0" algn="l">
              <a:spcBef>
                <a:spcPts val="0"/>
              </a:spcBef>
              <a:spcAft>
                <a:spcPts val="0"/>
              </a:spcAft>
              <a:buSzPts val="1800"/>
              <a:buChar char="●"/>
            </a:pPr>
            <a:r>
              <a:rPr lang="en" sz="1800"/>
              <a:t>Easy to work with multiple projects/modules</a:t>
            </a:r>
            <a:endParaRPr sz="1800"/>
          </a:p>
          <a:p>
            <a:pPr indent="-342900" lvl="0" marL="457200" rtl="0" algn="l">
              <a:spcBef>
                <a:spcPts val="0"/>
              </a:spcBef>
              <a:spcAft>
                <a:spcPts val="0"/>
              </a:spcAft>
              <a:buSzPts val="1800"/>
              <a:buChar char="●"/>
            </a:pPr>
            <a:r>
              <a:rPr lang="en" sz="1800"/>
              <a:t>Start with ready made templates (archtypes)</a:t>
            </a:r>
            <a:endParaRPr sz="1800"/>
          </a:p>
          <a:p>
            <a:pPr indent="-342900" lvl="0" marL="457200" rtl="0" algn="l">
              <a:spcBef>
                <a:spcPts val="0"/>
              </a:spcBef>
              <a:spcAft>
                <a:spcPts val="0"/>
              </a:spcAft>
              <a:buSzPts val="1800"/>
              <a:buChar char="●"/>
            </a:pPr>
            <a:r>
              <a:rPr lang="en" sz="1800"/>
              <a:t>Maintain project quality (run tests)</a:t>
            </a:r>
            <a:endParaRPr sz="1800"/>
          </a:p>
          <a:p>
            <a:pPr indent="-342900" lvl="0" marL="457200" rtl="0" algn="l">
              <a:spcBef>
                <a:spcPts val="0"/>
              </a:spcBef>
              <a:spcAft>
                <a:spcPts val="0"/>
              </a:spcAft>
              <a:buSzPts val="1800"/>
              <a:buChar char="●"/>
            </a:pPr>
            <a:r>
              <a:rPr lang="en" sz="1800"/>
              <a:t>Supports multiple profiles</a:t>
            </a:r>
            <a:endParaRPr sz="1800"/>
          </a:p>
        </p:txBody>
      </p:sp>
      <p:pic>
        <p:nvPicPr>
          <p:cNvPr id="190" name="Google Shape;190;p27"/>
          <p:cNvPicPr preferRelativeResize="0"/>
          <p:nvPr/>
        </p:nvPicPr>
        <p:blipFill>
          <a:blip r:embed="rId3">
            <a:alphaModFix/>
          </a:blip>
          <a:stretch>
            <a:fillRect/>
          </a:stretch>
        </p:blipFill>
        <p:spPr>
          <a:xfrm>
            <a:off x="2462125" y="283775"/>
            <a:ext cx="3238500" cy="81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Maven Directory structure</a:t>
            </a:r>
            <a:endParaRPr/>
          </a:p>
        </p:txBody>
      </p:sp>
      <p:sp>
        <p:nvSpPr>
          <p:cNvPr id="196" name="Google Shape;196;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App</a:t>
            </a:r>
            <a:endParaRPr/>
          </a:p>
          <a:p>
            <a:pPr indent="-342900" lvl="1" marL="914400" rtl="0" algn="l">
              <a:spcBef>
                <a:spcPts val="0"/>
              </a:spcBef>
              <a:spcAft>
                <a:spcPts val="0"/>
              </a:spcAft>
              <a:buSzPts val="1800"/>
              <a:buChar char="○"/>
            </a:pPr>
            <a:r>
              <a:rPr lang="en"/>
              <a:t>pom.xml</a:t>
            </a:r>
            <a:endParaRPr/>
          </a:p>
          <a:p>
            <a:pPr indent="-342900" lvl="1" marL="914400" rtl="0" algn="l">
              <a:spcBef>
                <a:spcPts val="0"/>
              </a:spcBef>
              <a:spcAft>
                <a:spcPts val="0"/>
              </a:spcAft>
              <a:buSzPts val="1800"/>
              <a:buChar char="○"/>
            </a:pPr>
            <a:r>
              <a:rPr lang="en"/>
              <a:t>src</a:t>
            </a:r>
            <a:endParaRPr/>
          </a:p>
          <a:p>
            <a:pPr indent="-317500" lvl="2" marL="1371600" rtl="0" algn="l">
              <a:spcBef>
                <a:spcPts val="0"/>
              </a:spcBef>
              <a:spcAft>
                <a:spcPts val="0"/>
              </a:spcAft>
              <a:buSzPts val="1400"/>
              <a:buChar char="■"/>
            </a:pPr>
            <a:r>
              <a:rPr lang="en"/>
              <a:t>main</a:t>
            </a:r>
            <a:endParaRPr/>
          </a:p>
          <a:p>
            <a:pPr indent="-317500" lvl="3" marL="1828800" rtl="0" algn="l">
              <a:spcBef>
                <a:spcPts val="0"/>
              </a:spcBef>
              <a:spcAft>
                <a:spcPts val="0"/>
              </a:spcAft>
              <a:buSzPts val="1400"/>
              <a:buChar char="●"/>
            </a:pPr>
            <a:r>
              <a:rPr lang="en"/>
              <a:t>java</a:t>
            </a:r>
            <a:endParaRPr/>
          </a:p>
          <a:p>
            <a:pPr indent="-317500" lvl="3" marL="1828800" rtl="0" algn="l">
              <a:spcBef>
                <a:spcPts val="0"/>
              </a:spcBef>
              <a:spcAft>
                <a:spcPts val="0"/>
              </a:spcAft>
              <a:buSzPts val="1400"/>
              <a:buChar char="●"/>
            </a:pPr>
            <a:r>
              <a:rPr lang="en"/>
              <a:t>Resources</a:t>
            </a:r>
            <a:endParaRPr/>
          </a:p>
          <a:p>
            <a:pPr indent="-317500" lvl="2" marL="1371600" rtl="0" algn="l">
              <a:spcBef>
                <a:spcPts val="0"/>
              </a:spcBef>
              <a:spcAft>
                <a:spcPts val="0"/>
              </a:spcAft>
              <a:buSzPts val="1400"/>
              <a:buChar char="■"/>
            </a:pPr>
            <a:r>
              <a:rPr lang="en"/>
              <a:t>test</a:t>
            </a:r>
            <a:endParaRPr/>
          </a:p>
          <a:p>
            <a:pPr indent="-317500" lvl="3" marL="1828800" rtl="0" algn="l">
              <a:spcBef>
                <a:spcPts val="0"/>
              </a:spcBef>
              <a:spcAft>
                <a:spcPts val="0"/>
              </a:spcAft>
              <a:buSzPts val="1400"/>
              <a:buChar char="●"/>
            </a:pPr>
            <a:r>
              <a:rPr lang="en"/>
              <a:t>java</a:t>
            </a:r>
            <a:endParaRPr/>
          </a:p>
          <a:p>
            <a:pPr indent="-317500" lvl="3" marL="1828800" rtl="0" algn="l">
              <a:spcBef>
                <a:spcPts val="0"/>
              </a:spcBef>
              <a:spcAft>
                <a:spcPts val="0"/>
              </a:spcAft>
              <a:buSzPts val="1400"/>
              <a:buChar char="●"/>
            </a:pPr>
            <a:r>
              <a:rPr lang="en"/>
              <a:t>resources</a:t>
            </a:r>
            <a:endParaRPr/>
          </a:p>
        </p:txBody>
      </p:sp>
      <p:pic>
        <p:nvPicPr>
          <p:cNvPr descr="mvn_dir.png" id="197" name="Google Shape;197;p28"/>
          <p:cNvPicPr preferRelativeResize="0"/>
          <p:nvPr/>
        </p:nvPicPr>
        <p:blipFill rotWithShape="1">
          <a:blip r:embed="rId3">
            <a:alphaModFix/>
          </a:blip>
          <a:srcRect b="0" l="0" r="47602" t="0"/>
          <a:stretch/>
        </p:blipFill>
        <p:spPr>
          <a:xfrm>
            <a:off x="410575" y="1093850"/>
            <a:ext cx="5736524" cy="41271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Maven POM</a:t>
            </a:r>
            <a:endParaRPr/>
          </a:p>
        </p:txBody>
      </p:sp>
      <p:sp>
        <p:nvSpPr>
          <p:cNvPr id="203" name="Google Shape;203;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artifact</a:t>
            </a:r>
            <a:endParaRPr/>
          </a:p>
          <a:p>
            <a:pPr indent="-381000" lvl="0" marL="457200" rtl="0" algn="l">
              <a:spcBef>
                <a:spcPts val="0"/>
              </a:spcBef>
              <a:spcAft>
                <a:spcPts val="0"/>
              </a:spcAft>
              <a:buSzPts val="2400"/>
              <a:buChar char="●"/>
            </a:pPr>
            <a:r>
              <a:rPr lang="en"/>
              <a:t>packaging</a:t>
            </a:r>
            <a:endParaRPr/>
          </a:p>
          <a:p>
            <a:pPr indent="-342900" lvl="1" marL="914400" rtl="0" algn="l">
              <a:spcBef>
                <a:spcPts val="0"/>
              </a:spcBef>
              <a:spcAft>
                <a:spcPts val="0"/>
              </a:spcAft>
              <a:buSzPts val="1800"/>
              <a:buChar char="○"/>
            </a:pPr>
            <a:r>
              <a:rPr lang="en"/>
              <a:t>jar</a:t>
            </a:r>
            <a:endParaRPr/>
          </a:p>
          <a:p>
            <a:pPr indent="-342900" lvl="1" marL="914400" rtl="0" algn="l">
              <a:spcBef>
                <a:spcPts val="0"/>
              </a:spcBef>
              <a:spcAft>
                <a:spcPts val="0"/>
              </a:spcAft>
              <a:buSzPts val="1800"/>
              <a:buChar char="○"/>
            </a:pPr>
            <a:r>
              <a:rPr lang="en"/>
              <a:t>war</a:t>
            </a:r>
            <a:endParaRPr/>
          </a:p>
          <a:p>
            <a:pPr indent="-342900" lvl="1" marL="914400" rtl="0" algn="l">
              <a:spcBef>
                <a:spcPts val="0"/>
              </a:spcBef>
              <a:spcAft>
                <a:spcPts val="0"/>
              </a:spcAft>
              <a:buSzPts val="1800"/>
              <a:buChar char="○"/>
            </a:pPr>
            <a:r>
              <a:rPr lang="en"/>
              <a:t>pom</a:t>
            </a:r>
            <a:endParaRPr/>
          </a:p>
          <a:p>
            <a:pPr indent="-381000" lvl="0" marL="457200" rtl="0" algn="l">
              <a:spcBef>
                <a:spcPts val="0"/>
              </a:spcBef>
              <a:spcAft>
                <a:spcPts val="0"/>
              </a:spcAft>
              <a:buSzPts val="2400"/>
              <a:buChar char="●"/>
            </a:pPr>
            <a:r>
              <a:rPr lang="en"/>
              <a:t>version</a:t>
            </a:r>
            <a:endParaRPr/>
          </a:p>
          <a:p>
            <a:pPr indent="-342900" lvl="1" marL="914400" rtl="0" algn="l">
              <a:spcBef>
                <a:spcPts val="0"/>
              </a:spcBef>
              <a:spcAft>
                <a:spcPts val="0"/>
              </a:spcAft>
              <a:buSzPts val="1800"/>
              <a:buChar char="○"/>
            </a:pPr>
            <a:r>
              <a:rPr lang="en"/>
              <a:t>SNAPSHOT</a:t>
            </a:r>
            <a:endParaRPr/>
          </a:p>
          <a:p>
            <a:pPr indent="-342900" lvl="1" marL="914400" rtl="0" algn="l">
              <a:spcBef>
                <a:spcPts val="0"/>
              </a:spcBef>
              <a:spcAft>
                <a:spcPts val="0"/>
              </a:spcAft>
              <a:buSzPts val="1800"/>
              <a:buChar char="○"/>
            </a:pPr>
            <a:r>
              <a:rPr lang="en"/>
              <a:t>RELEASE</a:t>
            </a:r>
            <a:endParaRPr/>
          </a:p>
          <a:p>
            <a:pPr indent="-381000" lvl="0" marL="457200" rtl="0" algn="l">
              <a:spcBef>
                <a:spcPts val="0"/>
              </a:spcBef>
              <a:spcAft>
                <a:spcPts val="0"/>
              </a:spcAft>
              <a:buSzPts val="2400"/>
              <a:buChar char="●"/>
            </a:pPr>
            <a:r>
              <a:rPr lang="en"/>
              <a:t>dependencies</a:t>
            </a:r>
            <a:endParaRPr/>
          </a:p>
        </p:txBody>
      </p:sp>
      <p:pic>
        <p:nvPicPr>
          <p:cNvPr descr="maven_pom.png" id="204" name="Google Shape;204;p29"/>
          <p:cNvPicPr preferRelativeResize="0"/>
          <p:nvPr/>
        </p:nvPicPr>
        <p:blipFill>
          <a:blip r:embed="rId3">
            <a:alphaModFix/>
          </a:blip>
          <a:stretch>
            <a:fillRect/>
          </a:stretch>
        </p:blipFill>
        <p:spPr>
          <a:xfrm>
            <a:off x="3801150" y="292850"/>
            <a:ext cx="6257250" cy="4679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Maven Dependencies</a:t>
            </a:r>
            <a:endParaRPr/>
          </a:p>
        </p:txBody>
      </p:sp>
      <p:sp>
        <p:nvSpPr>
          <p:cNvPr id="210" name="Google Shape;210;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Repository</a:t>
            </a:r>
            <a:endParaRPr/>
          </a:p>
          <a:p>
            <a:pPr indent="-342900" lvl="1" marL="914400" rtl="0" algn="l">
              <a:spcBef>
                <a:spcPts val="0"/>
              </a:spcBef>
              <a:spcAft>
                <a:spcPts val="0"/>
              </a:spcAft>
              <a:buSzPts val="1800"/>
              <a:buChar char="○"/>
            </a:pPr>
            <a:r>
              <a:rPr lang="en"/>
              <a:t>Local [cache]	</a:t>
            </a:r>
            <a:r>
              <a:rPr i="1" lang="en"/>
              <a:t>(~/.m2/repository)</a:t>
            </a:r>
            <a:endParaRPr i="1"/>
          </a:p>
          <a:p>
            <a:pPr indent="-342900" lvl="1" marL="914400" rtl="0" algn="l">
              <a:spcBef>
                <a:spcPts val="0"/>
              </a:spcBef>
              <a:spcAft>
                <a:spcPts val="0"/>
              </a:spcAft>
              <a:buSzPts val="1800"/>
              <a:buChar char="○"/>
            </a:pPr>
            <a:r>
              <a:rPr lang="en"/>
              <a:t>Remote</a:t>
            </a:r>
            <a:endParaRPr/>
          </a:p>
          <a:p>
            <a:pPr indent="-317500" lvl="2" marL="1371600" rtl="0" algn="l">
              <a:spcBef>
                <a:spcPts val="0"/>
              </a:spcBef>
              <a:spcAft>
                <a:spcPts val="0"/>
              </a:spcAft>
              <a:buSzPts val="1400"/>
              <a:buChar char="■"/>
            </a:pPr>
            <a:r>
              <a:rPr lang="en"/>
              <a:t>Internal		(Hosted on company)</a:t>
            </a:r>
            <a:endParaRPr/>
          </a:p>
          <a:p>
            <a:pPr indent="-317500" lvl="2" marL="1371600" rtl="0" algn="l">
              <a:spcBef>
                <a:spcPts val="0"/>
              </a:spcBef>
              <a:spcAft>
                <a:spcPts val="0"/>
              </a:spcAft>
              <a:buSzPts val="1400"/>
              <a:buChar char="■"/>
            </a:pPr>
            <a:r>
              <a:rPr lang="en"/>
              <a:t>Remote		(Hosted globally)</a:t>
            </a:r>
            <a:endParaRPr/>
          </a:p>
          <a:p>
            <a:pPr indent="-317500" lvl="3" marL="1828800" rtl="0" algn="l">
              <a:spcBef>
                <a:spcPts val="0"/>
              </a:spcBef>
              <a:spcAft>
                <a:spcPts val="0"/>
              </a:spcAft>
              <a:buSzPts val="1400"/>
              <a:buChar char="●"/>
            </a:pPr>
            <a:r>
              <a:rPr lang="en"/>
              <a:t>Central	</a:t>
            </a:r>
            <a:r>
              <a:rPr i="1" lang="en"/>
              <a:t>(http://repo.maven.apache.org/maven2/)</a:t>
            </a:r>
            <a:endParaRPr i="1"/>
          </a:p>
          <a:p>
            <a:pPr indent="-381000" lvl="0" marL="457200" rtl="0" algn="l">
              <a:spcBef>
                <a:spcPts val="0"/>
              </a:spcBef>
              <a:spcAft>
                <a:spcPts val="0"/>
              </a:spcAft>
              <a:buSzPts val="2400"/>
              <a:buChar char="●"/>
            </a:pPr>
            <a:r>
              <a:rPr lang="en"/>
              <a:t>Scope</a:t>
            </a:r>
            <a:endParaRPr/>
          </a:p>
          <a:p>
            <a:pPr indent="-342900" lvl="1" marL="914400" rtl="0" algn="l">
              <a:spcBef>
                <a:spcPts val="0"/>
              </a:spcBef>
              <a:spcAft>
                <a:spcPts val="0"/>
              </a:spcAft>
              <a:buSzPts val="1800"/>
              <a:buChar char="○"/>
            </a:pPr>
            <a:r>
              <a:rPr lang="en"/>
              <a:t>compile</a:t>
            </a:r>
            <a:endParaRPr/>
          </a:p>
          <a:p>
            <a:pPr indent="-342900" lvl="1" marL="914400" rtl="0" algn="l">
              <a:spcBef>
                <a:spcPts val="0"/>
              </a:spcBef>
              <a:spcAft>
                <a:spcPts val="0"/>
              </a:spcAft>
              <a:buSzPts val="1800"/>
              <a:buChar char="○"/>
            </a:pPr>
            <a:r>
              <a:rPr lang="en"/>
              <a:t>test</a:t>
            </a:r>
            <a:endParaRPr/>
          </a:p>
          <a:p>
            <a:pPr indent="-342900" lvl="1" marL="914400" rtl="0" algn="l">
              <a:spcBef>
                <a:spcPts val="0"/>
              </a:spcBef>
              <a:spcAft>
                <a:spcPts val="0"/>
              </a:spcAft>
              <a:buSzPts val="1800"/>
              <a:buChar char="○"/>
            </a:pPr>
            <a:r>
              <a:rPr lang="en"/>
              <a:t>provided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pic>
        <p:nvPicPr>
          <p:cNvPr id="215" name="Google Shape;215;p31"/>
          <p:cNvPicPr preferRelativeResize="0"/>
          <p:nvPr/>
        </p:nvPicPr>
        <p:blipFill rotWithShape="1">
          <a:blip r:embed="rId3">
            <a:alphaModFix/>
          </a:blip>
          <a:srcRect b="0" l="950" r="0" t="0"/>
          <a:stretch/>
        </p:blipFill>
        <p:spPr>
          <a:xfrm>
            <a:off x="1622475" y="175750"/>
            <a:ext cx="6468217" cy="4791975"/>
          </a:xfrm>
          <a:prstGeom prst="rect">
            <a:avLst/>
          </a:prstGeom>
          <a:noFill/>
          <a:ln>
            <a:noFill/>
          </a:ln>
        </p:spPr>
      </p:pic>
      <p:sp>
        <p:nvSpPr>
          <p:cNvPr id="216" name="Google Shape;216;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Maven Build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5" name="Google Shape;65;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6" name="Google Shape;66;p14"/>
          <p:cNvPicPr preferRelativeResize="0"/>
          <p:nvPr/>
        </p:nvPicPr>
        <p:blipFill>
          <a:blip r:embed="rId3">
            <a:alphaModFix/>
          </a:blip>
          <a:stretch>
            <a:fillRect/>
          </a:stretch>
        </p:blipFill>
        <p:spPr>
          <a:xfrm>
            <a:off x="3521438" y="214300"/>
            <a:ext cx="5267325" cy="4714875"/>
          </a:xfrm>
          <a:prstGeom prst="rect">
            <a:avLst/>
          </a:prstGeom>
          <a:noFill/>
          <a:ln>
            <a:noFill/>
          </a:ln>
        </p:spPr>
      </p:pic>
      <p:sp>
        <p:nvSpPr>
          <p:cNvPr id="67" name="Google Shape;67;p14"/>
          <p:cNvSpPr/>
          <p:nvPr/>
        </p:nvSpPr>
        <p:spPr>
          <a:xfrm>
            <a:off x="3973975" y="479000"/>
            <a:ext cx="1642200" cy="1459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464350" y="-34200"/>
            <a:ext cx="3306900" cy="1638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6794550" y="1692050"/>
            <a:ext cx="1976700" cy="3451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973975" y="3147675"/>
            <a:ext cx="2877600" cy="1995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760925" y="1841850"/>
            <a:ext cx="1163700" cy="1459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0"/>
                                        <p:tgtEl>
                                          <p:spTgt spid="67"/>
                                        </p:tgtEl>
                                      </p:cBhvr>
                                    </p:animEffect>
                                    <p:set>
                                      <p:cBhvr>
                                        <p:cTn dur="1" fill="hold">
                                          <p:stCondLst>
                                            <p:cond delay="2500"/>
                                          </p:stCondLst>
                                        </p:cTn>
                                        <p:tgtEl>
                                          <p:spTgt spid="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0"/>
                                        <p:tgtEl>
                                          <p:spTgt spid="68"/>
                                        </p:tgtEl>
                                      </p:cBhvr>
                                    </p:animEffect>
                                    <p:set>
                                      <p:cBhvr>
                                        <p:cTn dur="1" fill="hold">
                                          <p:stCondLst>
                                            <p:cond delay="2500"/>
                                          </p:stCondLst>
                                        </p:cTn>
                                        <p:tgtEl>
                                          <p:spTgt spid="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0"/>
                                        <p:tgtEl>
                                          <p:spTgt spid="69"/>
                                        </p:tgtEl>
                                      </p:cBhvr>
                                    </p:animEffect>
                                    <p:set>
                                      <p:cBhvr>
                                        <p:cTn dur="1" fill="hold">
                                          <p:stCondLst>
                                            <p:cond delay="2500"/>
                                          </p:stCondLst>
                                        </p:cTn>
                                        <p:tgtEl>
                                          <p:spTgt spid="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0"/>
                                        <p:tgtEl>
                                          <p:spTgt spid="70"/>
                                        </p:tgtEl>
                                      </p:cBhvr>
                                    </p:animEffect>
                                    <p:set>
                                      <p:cBhvr>
                                        <p:cTn dur="1" fill="hold">
                                          <p:stCondLst>
                                            <p:cond delay="2500"/>
                                          </p:stCondLst>
                                        </p:cTn>
                                        <p:tgtEl>
                                          <p:spTgt spid="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0"/>
                                        <p:tgtEl>
                                          <p:spTgt spid="71"/>
                                        </p:tgtEl>
                                      </p:cBhvr>
                                    </p:animEffect>
                                    <p:set>
                                      <p:cBhvr>
                                        <p:cTn dur="1" fill="hold">
                                          <p:stCondLst>
                                            <p:cond delay="2500"/>
                                          </p:stCondLst>
                                        </p:cTn>
                                        <p:tgtEl>
                                          <p:spTgt spid="7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Maven lifecycle</a:t>
            </a:r>
            <a:endParaRPr/>
          </a:p>
        </p:txBody>
      </p:sp>
      <p:sp>
        <p:nvSpPr>
          <p:cNvPr id="222" name="Google Shape;222;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V</a:t>
            </a:r>
            <a:r>
              <a:rPr lang="en" sz="1400"/>
              <a:t>alidate				</a:t>
            </a:r>
            <a:r>
              <a:rPr lang="en" sz="1400">
                <a:solidFill>
                  <a:srgbClr val="6AA84F"/>
                </a:solidFill>
              </a:rPr>
              <a:t>pom.xml</a:t>
            </a:r>
            <a:endParaRPr sz="1400"/>
          </a:p>
          <a:p>
            <a:pPr indent="-317500" lvl="0" marL="457200" rtl="0" algn="l">
              <a:lnSpc>
                <a:spcPct val="150000"/>
              </a:lnSpc>
              <a:spcBef>
                <a:spcPts val="0"/>
              </a:spcBef>
              <a:spcAft>
                <a:spcPts val="0"/>
              </a:spcAft>
              <a:buSzPts val="1400"/>
              <a:buChar char="●"/>
            </a:pPr>
            <a:r>
              <a:rPr lang="en" sz="1400"/>
              <a:t>generate-resources	</a:t>
            </a:r>
            <a:r>
              <a:rPr lang="en" sz="1400">
                <a:solidFill>
                  <a:srgbClr val="6AA84F"/>
                </a:solidFill>
              </a:rPr>
              <a:t>resources (src/main/resources)</a:t>
            </a:r>
            <a:endParaRPr sz="1400">
              <a:solidFill>
                <a:srgbClr val="6AA84F"/>
              </a:solidFill>
            </a:endParaRPr>
          </a:p>
          <a:p>
            <a:pPr indent="-317500" lvl="0" marL="457200" rtl="0" algn="l">
              <a:lnSpc>
                <a:spcPct val="150000"/>
              </a:lnSpc>
              <a:spcBef>
                <a:spcPts val="0"/>
              </a:spcBef>
              <a:spcAft>
                <a:spcPts val="0"/>
              </a:spcAft>
              <a:buSzPts val="1400"/>
              <a:buChar char="●"/>
            </a:pPr>
            <a:r>
              <a:rPr lang="en" sz="1400"/>
              <a:t>process-resources		</a:t>
            </a:r>
            <a:r>
              <a:rPr lang="en" sz="1400">
                <a:solidFill>
                  <a:srgbClr val="6AA84F"/>
                </a:solidFill>
              </a:rPr>
              <a:t>resources (src/main/resources)</a:t>
            </a:r>
            <a:endParaRPr sz="1400">
              <a:solidFill>
                <a:srgbClr val="6AA84F"/>
              </a:solidFill>
            </a:endParaRPr>
          </a:p>
          <a:p>
            <a:pPr indent="-317500" lvl="0" marL="457200" rtl="0" algn="l">
              <a:lnSpc>
                <a:spcPct val="150000"/>
              </a:lnSpc>
              <a:spcBef>
                <a:spcPts val="0"/>
              </a:spcBef>
              <a:spcAft>
                <a:spcPts val="0"/>
              </a:spcAft>
              <a:buSzPts val="1400"/>
              <a:buChar char="●"/>
            </a:pPr>
            <a:r>
              <a:rPr lang="en" sz="1400"/>
              <a:t>compile				</a:t>
            </a:r>
            <a:r>
              <a:rPr lang="en" sz="1400">
                <a:solidFill>
                  <a:srgbClr val="6AA84F"/>
                </a:solidFill>
              </a:rPr>
              <a:t>sources (src/main/java) → class</a:t>
            </a:r>
            <a:endParaRPr sz="1400">
              <a:solidFill>
                <a:srgbClr val="6AA84F"/>
              </a:solidFill>
            </a:endParaRPr>
          </a:p>
          <a:p>
            <a:pPr indent="-317500" lvl="0" marL="457200" rtl="0" algn="l">
              <a:lnSpc>
                <a:spcPct val="150000"/>
              </a:lnSpc>
              <a:spcBef>
                <a:spcPts val="0"/>
              </a:spcBef>
              <a:spcAft>
                <a:spcPts val="0"/>
              </a:spcAft>
              <a:buSzPts val="1400"/>
              <a:buChar char="●"/>
            </a:pPr>
            <a:r>
              <a:rPr lang="en" sz="1400"/>
              <a:t>test-compile			</a:t>
            </a:r>
            <a:r>
              <a:rPr lang="en" sz="1400">
                <a:solidFill>
                  <a:srgbClr val="6AA84F"/>
                </a:solidFill>
              </a:rPr>
              <a:t>test sources (src/test/java) → class</a:t>
            </a:r>
            <a:endParaRPr sz="1400">
              <a:solidFill>
                <a:srgbClr val="6AA84F"/>
              </a:solidFill>
            </a:endParaRPr>
          </a:p>
          <a:p>
            <a:pPr indent="-317500" lvl="0" marL="457200" rtl="0" algn="l">
              <a:lnSpc>
                <a:spcPct val="150000"/>
              </a:lnSpc>
              <a:spcBef>
                <a:spcPts val="0"/>
              </a:spcBef>
              <a:spcAft>
                <a:spcPts val="0"/>
              </a:spcAft>
              <a:buSzPts val="1400"/>
              <a:buChar char="●"/>
            </a:pPr>
            <a:r>
              <a:rPr lang="en" sz="1400"/>
              <a:t>test					</a:t>
            </a:r>
            <a:r>
              <a:rPr lang="en" sz="1400">
                <a:solidFill>
                  <a:srgbClr val="6AA84F"/>
                </a:solidFill>
              </a:rPr>
              <a:t>surefire plugin (Unit testing)</a:t>
            </a:r>
            <a:endParaRPr sz="1400">
              <a:solidFill>
                <a:srgbClr val="6AA84F"/>
              </a:solidFill>
            </a:endParaRPr>
          </a:p>
          <a:p>
            <a:pPr indent="-317500" lvl="0" marL="457200" rtl="0" algn="l">
              <a:lnSpc>
                <a:spcPct val="150000"/>
              </a:lnSpc>
              <a:spcBef>
                <a:spcPts val="0"/>
              </a:spcBef>
              <a:spcAft>
                <a:spcPts val="0"/>
              </a:spcAft>
              <a:buSzPts val="1400"/>
              <a:buChar char="●"/>
            </a:pPr>
            <a:r>
              <a:rPr lang="en" sz="1400"/>
              <a:t>package				</a:t>
            </a:r>
            <a:r>
              <a:rPr lang="en" sz="1400">
                <a:solidFill>
                  <a:srgbClr val="6AA84F"/>
                </a:solidFill>
              </a:rPr>
              <a:t>jar/war/…</a:t>
            </a:r>
            <a:endParaRPr sz="1400">
              <a:solidFill>
                <a:srgbClr val="6AA84F"/>
              </a:solidFill>
            </a:endParaRPr>
          </a:p>
          <a:p>
            <a:pPr indent="-317500" lvl="0" marL="457200" rtl="0" algn="l">
              <a:lnSpc>
                <a:spcPct val="150000"/>
              </a:lnSpc>
              <a:spcBef>
                <a:spcPts val="0"/>
              </a:spcBef>
              <a:spcAft>
                <a:spcPts val="0"/>
              </a:spcAft>
              <a:buSzPts val="1400"/>
              <a:buChar char="●"/>
            </a:pPr>
            <a:r>
              <a:rPr lang="en" sz="1400"/>
              <a:t>verify				</a:t>
            </a:r>
            <a:r>
              <a:rPr lang="en" sz="1400">
                <a:solidFill>
                  <a:srgbClr val="6AA84F"/>
                </a:solidFill>
              </a:rPr>
              <a:t>failsafe plugin (Integration testing)</a:t>
            </a:r>
            <a:endParaRPr sz="1400">
              <a:solidFill>
                <a:srgbClr val="6AA84F"/>
              </a:solidFill>
            </a:endParaRPr>
          </a:p>
          <a:p>
            <a:pPr indent="-317500" lvl="0" marL="457200" rtl="0" algn="l">
              <a:lnSpc>
                <a:spcPct val="150000"/>
              </a:lnSpc>
              <a:spcBef>
                <a:spcPts val="0"/>
              </a:spcBef>
              <a:spcAft>
                <a:spcPts val="0"/>
              </a:spcAft>
              <a:buSzPts val="1400"/>
              <a:buChar char="●"/>
            </a:pPr>
            <a:r>
              <a:rPr lang="en" sz="1400"/>
              <a:t>install				</a:t>
            </a:r>
            <a:r>
              <a:rPr lang="en" sz="1400">
                <a:solidFill>
                  <a:srgbClr val="6AA84F"/>
                </a:solidFill>
              </a:rPr>
              <a:t>→ Local repository</a:t>
            </a:r>
            <a:endParaRPr sz="1400">
              <a:solidFill>
                <a:srgbClr val="6AA84F"/>
              </a:solidFill>
            </a:endParaRPr>
          </a:p>
          <a:p>
            <a:pPr indent="-317500" lvl="0" marL="457200" rtl="0" algn="l">
              <a:lnSpc>
                <a:spcPct val="150000"/>
              </a:lnSpc>
              <a:spcBef>
                <a:spcPts val="0"/>
              </a:spcBef>
              <a:spcAft>
                <a:spcPts val="0"/>
              </a:spcAft>
              <a:buSzPts val="1400"/>
              <a:buChar char="●"/>
            </a:pPr>
            <a:r>
              <a:rPr lang="en" sz="1400"/>
              <a:t>deploy				</a:t>
            </a:r>
            <a:r>
              <a:rPr lang="en" sz="1400">
                <a:solidFill>
                  <a:srgbClr val="6AA84F"/>
                </a:solidFill>
              </a:rPr>
              <a:t>→ Remote repository</a:t>
            </a:r>
            <a:endParaRPr/>
          </a:p>
        </p:txBody>
      </p:sp>
      <p:cxnSp>
        <p:nvCxnSpPr>
          <p:cNvPr id="223" name="Google Shape;223;p32"/>
          <p:cNvCxnSpPr/>
          <p:nvPr/>
        </p:nvCxnSpPr>
        <p:spPr>
          <a:xfrm>
            <a:off x="568118" y="1317750"/>
            <a:ext cx="0" cy="3477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Mvn install</a:t>
            </a:r>
            <a:endParaRPr/>
          </a:p>
        </p:txBody>
      </p:sp>
      <p:sp>
        <p:nvSpPr>
          <p:cNvPr id="229" name="Google Shape;229;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Unit testing on</a:t>
            </a:r>
            <a:endParaRPr/>
          </a:p>
          <a:p>
            <a:pPr indent="0" lvl="0" marL="0" rtl="0" algn="l">
              <a:spcBef>
                <a:spcPts val="1600"/>
              </a:spcBef>
              <a:spcAft>
                <a:spcPts val="0"/>
              </a:spcAft>
              <a:buNone/>
            </a:pPr>
            <a:r>
              <a:rPr lang="en">
                <a:solidFill>
                  <a:srgbClr val="6AA84F"/>
                </a:solidFill>
              </a:rPr>
              <a:t>**/*Test.java</a:t>
            </a:r>
            <a:endParaRPr>
              <a:solidFill>
                <a:srgbClr val="6AA84F"/>
              </a:solidFill>
            </a:endParaRPr>
          </a:p>
          <a:p>
            <a:pPr indent="0" lvl="0" marL="0" rtl="0" algn="l">
              <a:spcBef>
                <a:spcPts val="1600"/>
              </a:spcBef>
              <a:spcAft>
                <a:spcPts val="0"/>
              </a:spcAft>
              <a:buNone/>
            </a:pPr>
            <a:r>
              <a:rPr lang="en">
                <a:solidFill>
                  <a:srgbClr val="6AA84F"/>
                </a:solidFill>
              </a:rPr>
              <a:t>**/Test*.java</a:t>
            </a:r>
            <a:endParaRPr>
              <a:solidFill>
                <a:srgbClr val="6AA84F"/>
              </a:solidFill>
            </a:endParaRPr>
          </a:p>
          <a:p>
            <a:pPr indent="0" lvl="0" marL="0" rtl="0" algn="l">
              <a:spcBef>
                <a:spcPts val="1600"/>
              </a:spcBef>
              <a:spcAft>
                <a:spcPts val="1600"/>
              </a:spcAft>
              <a:buNone/>
            </a:pPr>
            <a:r>
              <a:rPr lang="en">
                <a:solidFill>
                  <a:srgbClr val="6AA84F"/>
                </a:solidFill>
              </a:rPr>
              <a:t>**/*TestCase.java</a:t>
            </a:r>
            <a:endParaRPr>
              <a:solidFill>
                <a:srgbClr val="6AA84F"/>
              </a:solidFill>
            </a:endParaRPr>
          </a:p>
        </p:txBody>
      </p:sp>
      <p:pic>
        <p:nvPicPr>
          <p:cNvPr descr="mvn_install.png" id="230" name="Google Shape;230;p33"/>
          <p:cNvPicPr preferRelativeResize="0"/>
          <p:nvPr/>
        </p:nvPicPr>
        <p:blipFill>
          <a:blip r:embed="rId3">
            <a:alphaModFix/>
          </a:blip>
          <a:stretch>
            <a:fillRect/>
          </a:stretch>
        </p:blipFill>
        <p:spPr>
          <a:xfrm>
            <a:off x="4354475" y="136025"/>
            <a:ext cx="8014800" cy="5007475"/>
          </a:xfrm>
          <a:prstGeom prst="rect">
            <a:avLst/>
          </a:prstGeom>
          <a:noFill/>
          <a:ln>
            <a:noFill/>
          </a:ln>
        </p:spPr>
      </p:pic>
      <p:sp>
        <p:nvSpPr>
          <p:cNvPr id="231" name="Google Shape;231;p33"/>
          <p:cNvSpPr/>
          <p:nvPr/>
        </p:nvSpPr>
        <p:spPr>
          <a:xfrm>
            <a:off x="4754050" y="2060749"/>
            <a:ext cx="4244100" cy="122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 runner</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JUnit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testing</a:t>
            </a:r>
            <a:endParaRPr/>
          </a:p>
        </p:txBody>
      </p:sp>
      <p:sp>
        <p:nvSpPr>
          <p:cNvPr id="242" name="Google Shape;242;p3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testing scope</a:t>
            </a:r>
            <a:endParaRPr/>
          </a:p>
          <a:p>
            <a:pPr indent="0" lvl="0" marL="0" rtl="0" algn="l">
              <a:spcBef>
                <a:spcPts val="1600"/>
              </a:spcBef>
              <a:spcAft>
                <a:spcPts val="0"/>
              </a:spcAft>
              <a:buNone/>
            </a:pPr>
            <a:r>
              <a:rPr lang="en"/>
              <a:t>Test cases</a:t>
            </a:r>
            <a:endParaRPr/>
          </a:p>
          <a:p>
            <a:pPr indent="457200" lvl="0" marL="0" rtl="0" algn="l">
              <a:spcBef>
                <a:spcPts val="1600"/>
              </a:spcBef>
              <a:spcAft>
                <a:spcPts val="0"/>
              </a:spcAft>
              <a:buNone/>
            </a:pPr>
            <a:r>
              <a:rPr lang="en"/>
              <a:t>Execution order</a:t>
            </a:r>
            <a:endParaRPr/>
          </a:p>
          <a:p>
            <a:pPr indent="457200" lvl="0" marL="0" rtl="0" algn="l">
              <a:spcBef>
                <a:spcPts val="1600"/>
              </a:spcBef>
              <a:spcAft>
                <a:spcPts val="1600"/>
              </a:spcAft>
              <a:buNone/>
            </a:pPr>
            <a:r>
              <a:rPr lang="en"/>
              <a:t>Predictability</a:t>
            </a:r>
            <a:endParaRPr/>
          </a:p>
        </p:txBody>
      </p:sp>
      <p:pic>
        <p:nvPicPr>
          <p:cNvPr id="243" name="Google Shape;243;p35"/>
          <p:cNvPicPr preferRelativeResize="0"/>
          <p:nvPr/>
        </p:nvPicPr>
        <p:blipFill>
          <a:blip r:embed="rId3">
            <a:alphaModFix/>
          </a:blip>
          <a:stretch>
            <a:fillRect/>
          </a:stretch>
        </p:blipFill>
        <p:spPr>
          <a:xfrm>
            <a:off x="5407176" y="292850"/>
            <a:ext cx="3590650" cy="4652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a:t>
            </a:r>
            <a:endParaRPr/>
          </a:p>
        </p:txBody>
      </p:sp>
      <p:sp>
        <p:nvSpPr>
          <p:cNvPr id="249" name="Google Shape;249;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method</a:t>
            </a:r>
            <a:endParaRPr/>
          </a:p>
          <a:p>
            <a:pPr indent="0" lvl="0" marL="0" rtl="0" algn="l">
              <a:spcBef>
                <a:spcPts val="1600"/>
              </a:spcBef>
              <a:spcAft>
                <a:spcPts val="0"/>
              </a:spcAft>
              <a:buNone/>
            </a:pPr>
            <a:r>
              <a:rPr lang="en"/>
              <a:t>	@</a:t>
            </a:r>
            <a:r>
              <a:rPr lang="en"/>
              <a:t>org.junit.jupiter.api.Test</a:t>
            </a:r>
            <a:endParaRPr/>
          </a:p>
          <a:p>
            <a:pPr indent="0" lvl="0" marL="0" rtl="0" algn="l">
              <a:spcBef>
                <a:spcPts val="1600"/>
              </a:spcBef>
              <a:spcAft>
                <a:spcPts val="0"/>
              </a:spcAft>
              <a:buNone/>
            </a:pPr>
            <a:r>
              <a:rPr lang="en"/>
              <a:t>Test class</a:t>
            </a:r>
            <a:endParaRPr/>
          </a:p>
          <a:p>
            <a:pPr indent="0" lvl="0" marL="0" rtl="0" algn="l">
              <a:spcBef>
                <a:spcPts val="1600"/>
              </a:spcBef>
              <a:spcAft>
                <a:spcPts val="0"/>
              </a:spcAft>
              <a:buNone/>
            </a:pPr>
            <a:r>
              <a:rPr lang="en"/>
              <a:t>	*Test</a:t>
            </a:r>
            <a:endParaRPr/>
          </a:p>
          <a:p>
            <a:pPr indent="0" lvl="0" marL="0" rtl="0" algn="l">
              <a:spcBef>
                <a:spcPts val="1600"/>
              </a:spcBef>
              <a:spcAft>
                <a:spcPts val="1600"/>
              </a:spcAft>
              <a:buNone/>
            </a:pPr>
            <a:r>
              <a:rPr lang="en"/>
              <a:t>Test Suite</a:t>
            </a:r>
            <a:endParaRPr/>
          </a:p>
        </p:txBody>
      </p:sp>
      <p:pic>
        <p:nvPicPr>
          <p:cNvPr id="250" name="Google Shape;250;p36"/>
          <p:cNvPicPr preferRelativeResize="0"/>
          <p:nvPr/>
        </p:nvPicPr>
        <p:blipFill>
          <a:blip r:embed="rId3">
            <a:alphaModFix/>
          </a:blip>
          <a:stretch>
            <a:fillRect/>
          </a:stretch>
        </p:blipFill>
        <p:spPr>
          <a:xfrm>
            <a:off x="3641600" y="2613700"/>
            <a:ext cx="5129349" cy="156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lifecycle</a:t>
            </a:r>
            <a:endParaRPr/>
          </a:p>
        </p:txBody>
      </p:sp>
      <p:sp>
        <p:nvSpPr>
          <p:cNvPr id="256" name="Google Shape;256;p3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Ubuntu Mono"/>
                <a:ea typeface="Ubuntu Mono"/>
                <a:cs typeface="Ubuntu Mono"/>
                <a:sym typeface="Ubuntu Mono"/>
              </a:rPr>
              <a:t>@BeforeAll							@BeforeClass</a:t>
            </a:r>
            <a:endParaRPr sz="2400">
              <a:latin typeface="Ubuntu Mono"/>
              <a:ea typeface="Ubuntu Mono"/>
              <a:cs typeface="Ubuntu Mono"/>
              <a:sym typeface="Ubuntu Mono"/>
            </a:endParaRPr>
          </a:p>
          <a:p>
            <a:pPr indent="457200" lvl="0" marL="914400" rtl="0" algn="l">
              <a:spcBef>
                <a:spcPts val="1600"/>
              </a:spcBef>
              <a:spcAft>
                <a:spcPts val="0"/>
              </a:spcAft>
              <a:buNone/>
            </a:pPr>
            <a:r>
              <a:rPr lang="en" sz="2400">
                <a:latin typeface="Ubuntu Mono"/>
                <a:ea typeface="Ubuntu Mono"/>
                <a:cs typeface="Ubuntu Mono"/>
                <a:sym typeface="Ubuntu Mono"/>
              </a:rPr>
              <a:t>@BeforeEach					@Before</a:t>
            </a:r>
            <a:endParaRPr sz="2400">
              <a:latin typeface="Ubuntu Mono"/>
              <a:ea typeface="Ubuntu Mono"/>
              <a:cs typeface="Ubuntu Mono"/>
              <a:sym typeface="Ubuntu Mono"/>
            </a:endParaRPr>
          </a:p>
          <a:p>
            <a:pPr indent="457200" lvl="0" marL="914400" rtl="0" algn="l">
              <a:spcBef>
                <a:spcPts val="1600"/>
              </a:spcBef>
              <a:spcAft>
                <a:spcPts val="0"/>
              </a:spcAft>
              <a:buNone/>
            </a:pPr>
            <a:r>
              <a:rPr lang="en" sz="2400">
                <a:latin typeface="Ubuntu Mono"/>
                <a:ea typeface="Ubuntu Mono"/>
                <a:cs typeface="Ubuntu Mono"/>
                <a:sym typeface="Ubuntu Mono"/>
              </a:rPr>
              <a:t>@Test</a:t>
            </a:r>
            <a:endParaRPr sz="2400">
              <a:latin typeface="Ubuntu Mono"/>
              <a:ea typeface="Ubuntu Mono"/>
              <a:cs typeface="Ubuntu Mono"/>
              <a:sym typeface="Ubuntu Mono"/>
            </a:endParaRPr>
          </a:p>
          <a:p>
            <a:pPr indent="457200" lvl="0" marL="914400" rtl="0" algn="l">
              <a:spcBef>
                <a:spcPts val="1600"/>
              </a:spcBef>
              <a:spcAft>
                <a:spcPts val="0"/>
              </a:spcAft>
              <a:buNone/>
            </a:pPr>
            <a:r>
              <a:rPr lang="en" sz="2400">
                <a:latin typeface="Ubuntu Mono"/>
                <a:ea typeface="Ubuntu Mono"/>
                <a:cs typeface="Ubuntu Mono"/>
                <a:sym typeface="Ubuntu Mono"/>
              </a:rPr>
              <a:t>@AfterEach					@After</a:t>
            </a:r>
            <a:endParaRPr sz="2400">
              <a:latin typeface="Ubuntu Mono"/>
              <a:ea typeface="Ubuntu Mono"/>
              <a:cs typeface="Ubuntu Mono"/>
              <a:sym typeface="Ubuntu Mono"/>
            </a:endParaRPr>
          </a:p>
          <a:p>
            <a:pPr indent="457200" lvl="0" marL="0" rtl="0" algn="l">
              <a:spcBef>
                <a:spcPts val="1600"/>
              </a:spcBef>
              <a:spcAft>
                <a:spcPts val="0"/>
              </a:spcAft>
              <a:buNone/>
            </a:pPr>
            <a:r>
              <a:rPr lang="en" sz="2400">
                <a:latin typeface="Ubuntu Mono"/>
                <a:ea typeface="Ubuntu Mono"/>
                <a:cs typeface="Ubuntu Mono"/>
                <a:sym typeface="Ubuntu Mono"/>
              </a:rPr>
              <a:t>@AfterAll							@AfterClass</a:t>
            </a:r>
            <a:endParaRPr sz="2400">
              <a:latin typeface="Ubuntu Mono"/>
              <a:ea typeface="Ubuntu Mono"/>
              <a:cs typeface="Ubuntu Mono"/>
              <a:sym typeface="Ubuntu Mono"/>
            </a:endParaRPr>
          </a:p>
          <a:p>
            <a:pPr indent="0" lvl="0" marL="0" rtl="0" algn="l">
              <a:spcBef>
                <a:spcPts val="1600"/>
              </a:spcBef>
              <a:spcAft>
                <a:spcPts val="1600"/>
              </a:spcAft>
              <a:buNone/>
            </a:pPr>
            <a:r>
              <a:t/>
            </a:r>
            <a:endParaRPr sz="2400">
              <a:latin typeface="Ubuntu Mono"/>
              <a:ea typeface="Ubuntu Mono"/>
              <a:cs typeface="Ubuntu Mono"/>
              <a:sym typeface="Ubuntu Mono"/>
            </a:endParaRPr>
          </a:p>
        </p:txBody>
      </p:sp>
      <p:pic>
        <p:nvPicPr>
          <p:cNvPr id="257" name="Google Shape;257;p37"/>
          <p:cNvPicPr preferRelativeResize="0"/>
          <p:nvPr/>
        </p:nvPicPr>
        <p:blipFill>
          <a:blip r:embed="rId3">
            <a:alphaModFix/>
          </a:blip>
          <a:stretch>
            <a:fillRect/>
          </a:stretch>
        </p:blipFill>
        <p:spPr>
          <a:xfrm>
            <a:off x="416850" y="2099000"/>
            <a:ext cx="1219200" cy="121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Naming convention</a:t>
            </a:r>
            <a:endParaRPr/>
          </a:p>
        </p:txBody>
      </p:sp>
      <p:sp>
        <p:nvSpPr>
          <p:cNvPr id="263" name="Google Shape;263;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Feature</a:t>
            </a:r>
            <a:endParaRPr sz="1800"/>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registerAddsUser</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throwsExceptionWhenRegisterUser/IfMailIsInvalid</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failToWithdrawMoney/IfAccountIsInvalid</a:t>
            </a:r>
            <a:endParaRPr sz="1800">
              <a:latin typeface="Ubuntu Mono"/>
              <a:ea typeface="Ubuntu Mono"/>
              <a:cs typeface="Ubuntu Mono"/>
              <a:sym typeface="Ubuntu Mono"/>
            </a:endParaRPr>
          </a:p>
          <a:p>
            <a:pPr indent="-342900" lvl="0" marL="457200" rtl="0" algn="l">
              <a:spcBef>
                <a:spcPts val="0"/>
              </a:spcBef>
              <a:spcAft>
                <a:spcPts val="0"/>
              </a:spcAft>
              <a:buSzPts val="1800"/>
              <a:buChar char="●"/>
            </a:pPr>
            <a:r>
              <a:rPr lang="en" sz="1800"/>
              <a:t>Should</a:t>
            </a:r>
            <a:endParaRPr sz="1800"/>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userShouldBeCreated</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userShouldNotBeCreated/IfMailIsInvalid</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moneyShouldNotBeWithdrawn/IfAccountIsInvalid</a:t>
            </a:r>
            <a:endParaRPr sz="1800">
              <a:latin typeface="Ubuntu Mono"/>
              <a:ea typeface="Ubuntu Mono"/>
              <a:cs typeface="Ubuntu Mono"/>
              <a:sym typeface="Ubuntu Mono"/>
            </a:endParaRPr>
          </a:p>
          <a:p>
            <a:pPr indent="-342900" lvl="0" marL="457200" rtl="0" algn="l">
              <a:spcBef>
                <a:spcPts val="0"/>
              </a:spcBef>
              <a:spcAft>
                <a:spcPts val="0"/>
              </a:spcAft>
              <a:buSzPts val="1800"/>
              <a:buChar char="●"/>
            </a:pPr>
            <a:r>
              <a:rPr lang="en" sz="1800"/>
              <a:t>BDD</a:t>
            </a:r>
            <a:endParaRPr sz="1800"/>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givenValidUser_whenRegister_thenSucceed</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givenUserWithInvalidMail_whenRegister_thenThrowException</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givenAnInvalidAccount_whenWithdraw_then</a:t>
            </a:r>
            <a:r>
              <a:rPr lang="en">
                <a:latin typeface="Ubuntu Mono"/>
                <a:ea typeface="Ubuntu Mono"/>
                <a:cs typeface="Ubuntu Mono"/>
                <a:sym typeface="Ubuntu Mono"/>
              </a:rPr>
              <a:t>Fail</a:t>
            </a:r>
            <a:endParaRPr sz="1800">
              <a:latin typeface="Ubuntu Mono"/>
              <a:ea typeface="Ubuntu Mono"/>
              <a:cs typeface="Ubuntu Mono"/>
              <a:sym typeface="Ubuntu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assertions</a:t>
            </a:r>
            <a:endParaRPr/>
          </a:p>
        </p:txBody>
      </p:sp>
      <p:sp>
        <p:nvSpPr>
          <p:cNvPr id="269" name="Google Shape;269;p3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Mono"/>
                <a:ea typeface="Ubuntu Mono"/>
                <a:cs typeface="Ubuntu Mono"/>
                <a:sym typeface="Ubuntu Mono"/>
              </a:rPr>
              <a:t>fail(message)</a:t>
            </a:r>
            <a:endParaRPr sz="2400">
              <a:latin typeface="Ubuntu Mono"/>
              <a:ea typeface="Ubuntu Mono"/>
              <a:cs typeface="Ubuntu Mono"/>
              <a:sym typeface="Ubuntu Mono"/>
            </a:endParaRPr>
          </a:p>
          <a:p>
            <a:pPr indent="0" lvl="0" marL="0" rtl="0" algn="l">
              <a:spcBef>
                <a:spcPts val="1600"/>
              </a:spcBef>
              <a:spcAft>
                <a:spcPts val="0"/>
              </a:spcAft>
              <a:buNone/>
            </a:pPr>
            <a:r>
              <a:rPr lang="en" sz="2400">
                <a:latin typeface="Ubuntu Mono"/>
                <a:ea typeface="Ubuntu Mono"/>
                <a:cs typeface="Ubuntu Mono"/>
                <a:sym typeface="Ubuntu Mono"/>
              </a:rPr>
              <a:t>assertTrue/assertFalse([message,] boolean condition)</a:t>
            </a:r>
            <a:endParaRPr sz="2400">
              <a:latin typeface="Ubuntu Mono"/>
              <a:ea typeface="Ubuntu Mono"/>
              <a:cs typeface="Ubuntu Mono"/>
              <a:sym typeface="Ubuntu Mono"/>
            </a:endParaRPr>
          </a:p>
          <a:p>
            <a:pPr indent="0" lvl="0" marL="0" rtl="0" algn="l">
              <a:spcBef>
                <a:spcPts val="1600"/>
              </a:spcBef>
              <a:spcAft>
                <a:spcPts val="0"/>
              </a:spcAft>
              <a:buNone/>
            </a:pPr>
            <a:r>
              <a:rPr lang="en" sz="2400">
                <a:latin typeface="Ubuntu Mono"/>
                <a:ea typeface="Ubuntu Mono"/>
                <a:cs typeface="Ubuntu Mono"/>
                <a:sym typeface="Ubuntu Mono"/>
              </a:rPr>
              <a:t>assertEquals([message,] expected, actual)</a:t>
            </a:r>
            <a:endParaRPr sz="2400">
              <a:latin typeface="Ubuntu Mono"/>
              <a:ea typeface="Ubuntu Mono"/>
              <a:cs typeface="Ubuntu Mono"/>
              <a:sym typeface="Ubuntu Mono"/>
            </a:endParaRPr>
          </a:p>
          <a:p>
            <a:pPr indent="0" lvl="0" marL="0" rtl="0" algn="l">
              <a:spcBef>
                <a:spcPts val="1600"/>
              </a:spcBef>
              <a:spcAft>
                <a:spcPts val="0"/>
              </a:spcAft>
              <a:buNone/>
            </a:pPr>
            <a:r>
              <a:rPr lang="en" sz="2400">
                <a:latin typeface="Ubuntu Mono"/>
                <a:ea typeface="Ubuntu Mono"/>
                <a:cs typeface="Ubuntu Mono"/>
                <a:sym typeface="Ubuntu Mono"/>
              </a:rPr>
              <a:t>assertNull/assertNotNull([message,] object)</a:t>
            </a:r>
            <a:endParaRPr sz="2400">
              <a:latin typeface="Ubuntu Mono"/>
              <a:ea typeface="Ubuntu Mono"/>
              <a:cs typeface="Ubuntu Mono"/>
              <a:sym typeface="Ubuntu Mono"/>
            </a:endParaRPr>
          </a:p>
          <a:p>
            <a:pPr indent="0" lvl="0" marL="0" rtl="0" algn="l">
              <a:spcBef>
                <a:spcPts val="1600"/>
              </a:spcBef>
              <a:spcAft>
                <a:spcPts val="1600"/>
              </a:spcAft>
              <a:buNone/>
            </a:pPr>
            <a:r>
              <a:rPr lang="en" sz="2400">
                <a:latin typeface="Ubuntu Mono"/>
                <a:ea typeface="Ubuntu Mono"/>
                <a:cs typeface="Ubuntu Mono"/>
                <a:sym typeface="Ubuntu Mono"/>
              </a:rPr>
              <a:t>assertSame/assertNotSame([message,] expected, actual)</a:t>
            </a:r>
            <a:endParaRPr sz="2400">
              <a:latin typeface="Ubuntu Mono"/>
              <a:ea typeface="Ubuntu Mono"/>
              <a:cs typeface="Ubuntu Mono"/>
              <a:sym typeface="Ubuntu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coverage</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JaCoCo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coverage</a:t>
            </a:r>
            <a:endParaRPr/>
          </a:p>
        </p:txBody>
      </p:sp>
      <p:sp>
        <p:nvSpPr>
          <p:cNvPr id="280" name="Google Shape;280;p4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1" name="Google Shape;281;p41"/>
          <p:cNvPicPr preferRelativeResize="0"/>
          <p:nvPr/>
        </p:nvPicPr>
        <p:blipFill rotWithShape="1">
          <a:blip r:embed="rId3">
            <a:alphaModFix/>
          </a:blip>
          <a:srcRect b="0" l="20038" r="0" t="49489"/>
          <a:stretch/>
        </p:blipFill>
        <p:spPr>
          <a:xfrm>
            <a:off x="311700" y="1093850"/>
            <a:ext cx="7311977" cy="2486224"/>
          </a:xfrm>
          <a:prstGeom prst="rect">
            <a:avLst/>
          </a:prstGeom>
          <a:noFill/>
          <a:ln>
            <a:noFill/>
          </a:ln>
        </p:spPr>
      </p:pic>
      <p:pic>
        <p:nvPicPr>
          <p:cNvPr id="282" name="Google Shape;282;p41"/>
          <p:cNvPicPr preferRelativeResize="0"/>
          <p:nvPr/>
        </p:nvPicPr>
        <p:blipFill>
          <a:blip r:embed="rId4">
            <a:alphaModFix/>
          </a:blip>
          <a:stretch>
            <a:fillRect/>
          </a:stretch>
        </p:blipFill>
        <p:spPr>
          <a:xfrm>
            <a:off x="2945850" y="2575250"/>
            <a:ext cx="5886450" cy="2438400"/>
          </a:xfrm>
          <a:prstGeom prst="rect">
            <a:avLst/>
          </a:prstGeom>
          <a:noFill/>
          <a:ln cap="flat" cmpd="sng" w="28575">
            <a:solidFill>
              <a:srgbClr val="0000FF"/>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application structure</a:t>
            </a:r>
            <a:endParaRPr/>
          </a:p>
        </p:txBody>
      </p:sp>
      <p:sp>
        <p:nvSpPr>
          <p:cNvPr id="77" name="Google Shape;77;p15"/>
          <p:cNvSpPr txBox="1"/>
          <p:nvPr>
            <p:ph idx="1" type="body"/>
          </p:nvPr>
        </p:nvSpPr>
        <p:spPr>
          <a:xfrm>
            <a:off x="311700" y="1148675"/>
            <a:ext cx="3947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a:p>
            <a:pPr indent="0" lvl="0" marL="0" rtl="0" algn="l">
              <a:spcBef>
                <a:spcPts val="1600"/>
              </a:spcBef>
              <a:spcAft>
                <a:spcPts val="0"/>
              </a:spcAft>
              <a:buNone/>
            </a:pPr>
            <a:r>
              <a:rPr lang="en"/>
              <a:t>Integrations</a:t>
            </a:r>
            <a:endParaRPr/>
          </a:p>
          <a:p>
            <a:pPr indent="0" lvl="0" marL="0" rtl="0" algn="l">
              <a:spcBef>
                <a:spcPts val="1600"/>
              </a:spcBef>
              <a:spcAft>
                <a:spcPts val="1600"/>
              </a:spcAft>
              <a:buNone/>
            </a:pPr>
            <a:r>
              <a:rPr lang="en"/>
              <a:t>Resources</a:t>
            </a:r>
            <a:endParaRPr/>
          </a:p>
        </p:txBody>
      </p:sp>
      <p:sp>
        <p:nvSpPr>
          <p:cNvPr id="78" name="Google Shape;78;p15"/>
          <p:cNvSpPr/>
          <p:nvPr/>
        </p:nvSpPr>
        <p:spPr>
          <a:xfrm>
            <a:off x="7164700" y="3774725"/>
            <a:ext cx="1224300" cy="756900"/>
          </a:xfrm>
          <a:prstGeom prst="can">
            <a:avLst>
              <a:gd fmla="val 25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Storage</a:t>
            </a:r>
            <a:endParaRPr/>
          </a:p>
        </p:txBody>
      </p:sp>
      <p:sp>
        <p:nvSpPr>
          <p:cNvPr id="79" name="Google Shape;79;p15"/>
          <p:cNvSpPr/>
          <p:nvPr/>
        </p:nvSpPr>
        <p:spPr>
          <a:xfrm>
            <a:off x="7164700" y="2557250"/>
            <a:ext cx="1224300" cy="80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t>
            </a:r>
            <a:endParaRPr/>
          </a:p>
        </p:txBody>
      </p:sp>
      <p:sp>
        <p:nvSpPr>
          <p:cNvPr id="80" name="Google Shape;80;p15"/>
          <p:cNvSpPr/>
          <p:nvPr/>
        </p:nvSpPr>
        <p:spPr>
          <a:xfrm>
            <a:off x="7164700" y="1339775"/>
            <a:ext cx="1224300" cy="80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UI</a:t>
            </a:r>
            <a:endParaRPr/>
          </a:p>
        </p:txBody>
      </p:sp>
      <p:sp>
        <p:nvSpPr>
          <p:cNvPr id="81" name="Google Shape;81;p15"/>
          <p:cNvSpPr/>
          <p:nvPr/>
        </p:nvSpPr>
        <p:spPr>
          <a:xfrm>
            <a:off x="5336700" y="2640550"/>
            <a:ext cx="1283700" cy="892800"/>
          </a:xfrm>
          <a:prstGeom prst="cube">
            <a:avLst>
              <a:gd fmla="val 25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External system</a:t>
            </a:r>
            <a:endParaRPr/>
          </a:p>
        </p:txBody>
      </p:sp>
      <p:cxnSp>
        <p:nvCxnSpPr>
          <p:cNvPr id="82" name="Google Shape;82;p15"/>
          <p:cNvCxnSpPr>
            <a:stCxn id="80" idx="2"/>
            <a:endCxn id="79" idx="0"/>
          </p:cNvCxnSpPr>
          <p:nvPr/>
        </p:nvCxnSpPr>
        <p:spPr>
          <a:xfrm>
            <a:off x="7776850" y="2140775"/>
            <a:ext cx="0" cy="4164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5"/>
          <p:cNvCxnSpPr>
            <a:stCxn id="79" idx="2"/>
            <a:endCxn id="78" idx="1"/>
          </p:cNvCxnSpPr>
          <p:nvPr/>
        </p:nvCxnSpPr>
        <p:spPr>
          <a:xfrm>
            <a:off x="7776850" y="3358250"/>
            <a:ext cx="0" cy="4164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5"/>
          <p:cNvCxnSpPr>
            <a:stCxn id="79" idx="1"/>
            <a:endCxn id="81" idx="5"/>
          </p:cNvCxnSpPr>
          <p:nvPr/>
        </p:nvCxnSpPr>
        <p:spPr>
          <a:xfrm flipH="1">
            <a:off x="6620500" y="2957750"/>
            <a:ext cx="544200" cy="17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Fluent Assertions</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AssertJ</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AssertJ</a:t>
            </a:r>
            <a:endParaRPr/>
          </a:p>
        </p:txBody>
      </p:sp>
      <p:sp>
        <p:nvSpPr>
          <p:cNvPr id="293" name="Google Shape;293;p4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Java library that provides a fluent interface for writing assertions.</a:t>
            </a:r>
            <a:endParaRPr/>
          </a:p>
          <a:p>
            <a:pPr indent="0" lvl="0" marL="0" rtl="0" algn="l">
              <a:spcBef>
                <a:spcPts val="1600"/>
              </a:spcBef>
              <a:spcAft>
                <a:spcPts val="0"/>
              </a:spcAft>
              <a:buNone/>
            </a:pPr>
            <a:r>
              <a:rPr b="1" lang="en"/>
              <a:t>Goal:</a:t>
            </a:r>
            <a:r>
              <a:rPr lang="en"/>
              <a:t> improve test code Readability &amp; Maintainability.</a:t>
            </a:r>
            <a:endParaRPr/>
          </a:p>
          <a:p>
            <a:pPr indent="0" lvl="0" marL="0" rtl="0" algn="l">
              <a:spcBef>
                <a:spcPts val="1600"/>
              </a:spcBef>
              <a:spcAft>
                <a:spcPts val="1600"/>
              </a:spcAft>
              <a:buNone/>
            </a:pPr>
            <a:r>
              <a:t/>
            </a:r>
            <a:endParaRPr/>
          </a:p>
        </p:txBody>
      </p:sp>
      <p:pic>
        <p:nvPicPr>
          <p:cNvPr id="294" name="Google Shape;294;p43"/>
          <p:cNvPicPr preferRelativeResize="0"/>
          <p:nvPr/>
        </p:nvPicPr>
        <p:blipFill>
          <a:blip r:embed="rId3">
            <a:alphaModFix/>
          </a:blip>
          <a:stretch>
            <a:fillRect/>
          </a:stretch>
        </p:blipFill>
        <p:spPr>
          <a:xfrm>
            <a:off x="3390800" y="3008175"/>
            <a:ext cx="5252074" cy="1774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look</a:t>
            </a:r>
            <a:endParaRPr/>
          </a:p>
        </p:txBody>
      </p:sp>
      <p:sp>
        <p:nvSpPr>
          <p:cNvPr id="300" name="Google Shape;300;p4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Mono"/>
                <a:ea typeface="Ubuntu Mono"/>
                <a:cs typeface="Ubuntu Mono"/>
                <a:sym typeface="Ubuntu Mono"/>
              </a:rPr>
              <a:t>assertThat(frodo.getAge()).isEqualTo(100);</a:t>
            </a:r>
            <a:endParaRPr sz="2400">
              <a:latin typeface="Ubuntu Mono"/>
              <a:ea typeface="Ubuntu Mono"/>
              <a:cs typeface="Ubuntu Mono"/>
              <a:sym typeface="Ubuntu Mono"/>
            </a:endParaRPr>
          </a:p>
          <a:p>
            <a:pPr indent="0" lvl="0" marL="0" rtl="0" algn="l">
              <a:spcBef>
                <a:spcPts val="1600"/>
              </a:spcBef>
              <a:spcAft>
                <a:spcPts val="0"/>
              </a:spcAft>
              <a:buNone/>
            </a:pPr>
            <a:r>
              <a:t/>
            </a:r>
            <a:endParaRPr sz="1200">
              <a:latin typeface="Ubuntu Mono"/>
              <a:ea typeface="Ubuntu Mono"/>
              <a:cs typeface="Ubuntu Mono"/>
              <a:sym typeface="Ubuntu Mono"/>
            </a:endParaRPr>
          </a:p>
          <a:p>
            <a:pPr indent="0" lvl="0" marL="0" rtl="0" algn="l">
              <a:spcBef>
                <a:spcPts val="1600"/>
              </a:spcBef>
              <a:spcAft>
                <a:spcPts val="0"/>
              </a:spcAft>
              <a:buNone/>
            </a:pPr>
            <a:r>
              <a:rPr lang="en" sz="2400">
                <a:latin typeface="Ubuntu Mono"/>
                <a:ea typeface="Ubuntu Mono"/>
                <a:cs typeface="Ubuntu Mono"/>
                <a:sym typeface="Ubuntu Mono"/>
              </a:rPr>
              <a:t>assertThat(frodo.getAge()).as("check %s's age", frodo.getName()).isEqualTo(100);</a:t>
            </a:r>
            <a:endParaRPr sz="2400">
              <a:latin typeface="Ubuntu Mono"/>
              <a:ea typeface="Ubuntu Mono"/>
              <a:cs typeface="Ubuntu Mono"/>
              <a:sym typeface="Ubuntu Mono"/>
            </a:endParaRPr>
          </a:p>
          <a:p>
            <a:pPr indent="0" lvl="0" marL="0" rtl="0" algn="l">
              <a:spcBef>
                <a:spcPts val="1600"/>
              </a:spcBef>
              <a:spcAft>
                <a:spcPts val="0"/>
              </a:spcAft>
              <a:buNone/>
            </a:pPr>
            <a:r>
              <a:t/>
            </a:r>
            <a:endParaRPr sz="1200">
              <a:latin typeface="Ubuntu Mono"/>
              <a:ea typeface="Ubuntu Mono"/>
              <a:cs typeface="Ubuntu Mono"/>
              <a:sym typeface="Ubuntu Mono"/>
            </a:endParaRPr>
          </a:p>
          <a:p>
            <a:pPr indent="0" lvl="0" marL="0" rtl="0" algn="l">
              <a:spcBef>
                <a:spcPts val="1600"/>
              </a:spcBef>
              <a:spcAft>
                <a:spcPts val="1600"/>
              </a:spcAft>
              <a:buNone/>
            </a:pPr>
            <a:r>
              <a:rPr lang="en" sz="2400">
                <a:latin typeface="Ubuntu Mono"/>
                <a:ea typeface="Ubuntu Mono"/>
                <a:cs typeface="Ubuntu Mono"/>
                <a:sym typeface="Ubuntu Mono"/>
              </a:rPr>
              <a:t>// Assertion error</a:t>
            </a:r>
            <a:br>
              <a:rPr lang="en" sz="2400">
                <a:latin typeface="Ubuntu Mono"/>
                <a:ea typeface="Ubuntu Mono"/>
                <a:cs typeface="Ubuntu Mono"/>
                <a:sym typeface="Ubuntu Mono"/>
              </a:rPr>
            </a:br>
            <a:r>
              <a:rPr lang="en" sz="2400">
                <a:latin typeface="Ubuntu Mono"/>
                <a:ea typeface="Ubuntu Mono"/>
                <a:cs typeface="Ubuntu Mono"/>
                <a:sym typeface="Ubuntu Mono"/>
              </a:rPr>
              <a:t>[check Frodo's age] expected:&lt;33&gt; but was:&lt;100&gt;</a:t>
            </a:r>
            <a:endParaRPr sz="2400">
              <a:latin typeface="Ubuntu Mono"/>
              <a:ea typeface="Ubuntu Mono"/>
              <a:cs typeface="Ubuntu Mono"/>
              <a:sym typeface="Ubuntu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assertions</a:t>
            </a:r>
            <a:endParaRPr/>
          </a:p>
        </p:txBody>
      </p:sp>
      <p:sp>
        <p:nvSpPr>
          <p:cNvPr id="306" name="Google Shape;306;p4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Ubuntu Mono"/>
                <a:ea typeface="Ubuntu Mono"/>
                <a:cs typeface="Ubuntu Mono"/>
                <a:sym typeface="Ubuntu Mono"/>
              </a:rPr>
              <a:t>assertThat(frodo.getName()).isEqualTo("Frodo");</a:t>
            </a:r>
            <a:endParaRPr sz="800">
              <a:latin typeface="Ubuntu Mono"/>
              <a:ea typeface="Ubuntu Mono"/>
              <a:cs typeface="Ubuntu Mono"/>
              <a:sym typeface="Ubuntu Mono"/>
            </a:endParaRPr>
          </a:p>
          <a:p>
            <a:pPr indent="0" lvl="0" marL="0" rtl="0" algn="l">
              <a:spcBef>
                <a:spcPts val="1600"/>
              </a:spcBef>
              <a:spcAft>
                <a:spcPts val="0"/>
              </a:spcAft>
              <a:buNone/>
            </a:pPr>
            <a:br>
              <a:rPr lang="en" sz="800">
                <a:latin typeface="Ubuntu Mono"/>
                <a:ea typeface="Ubuntu Mono"/>
                <a:cs typeface="Ubuntu Mono"/>
                <a:sym typeface="Ubuntu Mono"/>
              </a:rPr>
            </a:br>
            <a:r>
              <a:rPr lang="en" sz="2200">
                <a:latin typeface="Ubuntu Mono"/>
                <a:ea typeface="Ubuntu Mono"/>
                <a:cs typeface="Ubuntu Mono"/>
                <a:sym typeface="Ubuntu Mono"/>
              </a:rPr>
              <a:t>assertThat(frodo).isNotEqualTo(sauron)</a:t>
            </a:r>
            <a:br>
              <a:rPr lang="en" sz="2200">
                <a:latin typeface="Ubuntu Mono"/>
                <a:ea typeface="Ubuntu Mono"/>
                <a:cs typeface="Ubuntu Mono"/>
                <a:sym typeface="Ubuntu Mono"/>
              </a:rPr>
            </a:br>
            <a:r>
              <a:rPr lang="en" sz="2200">
                <a:latin typeface="Ubuntu Mono"/>
                <a:ea typeface="Ubuntu Mono"/>
                <a:cs typeface="Ubuntu Mono"/>
                <a:sym typeface="Ubuntu Mono"/>
              </a:rPr>
              <a:t>                 .isIn(fellowshipOfTheRing);</a:t>
            </a:r>
            <a:endParaRPr sz="2200">
              <a:latin typeface="Ubuntu Mono"/>
              <a:ea typeface="Ubuntu Mono"/>
              <a:cs typeface="Ubuntu Mono"/>
              <a:sym typeface="Ubuntu Mono"/>
            </a:endParaRPr>
          </a:p>
          <a:p>
            <a:pPr indent="0" lvl="0" marL="0" rtl="0" algn="l">
              <a:spcBef>
                <a:spcPts val="1600"/>
              </a:spcBef>
              <a:spcAft>
                <a:spcPts val="0"/>
              </a:spcAft>
              <a:buNone/>
            </a:pPr>
            <a:r>
              <a:t/>
            </a:r>
            <a:endParaRPr sz="800">
              <a:latin typeface="Ubuntu Mono"/>
              <a:ea typeface="Ubuntu Mono"/>
              <a:cs typeface="Ubuntu Mono"/>
              <a:sym typeface="Ubuntu Mono"/>
            </a:endParaRPr>
          </a:p>
          <a:p>
            <a:pPr indent="0" lvl="0" marL="0" rtl="0" algn="l">
              <a:spcBef>
                <a:spcPts val="1600"/>
              </a:spcBef>
              <a:spcAft>
                <a:spcPts val="1600"/>
              </a:spcAft>
              <a:buNone/>
            </a:pPr>
            <a:r>
              <a:rPr lang="en" sz="2200">
                <a:latin typeface="Ubuntu Mono"/>
                <a:ea typeface="Ubuntu Mono"/>
                <a:cs typeface="Ubuntu Mono"/>
                <a:sym typeface="Ubuntu Mono"/>
              </a:rPr>
              <a:t>assertThat(frodo.getName()).startsWith("Fro")</a:t>
            </a:r>
            <a:br>
              <a:rPr lang="en" sz="2200">
                <a:latin typeface="Ubuntu Mono"/>
                <a:ea typeface="Ubuntu Mono"/>
                <a:cs typeface="Ubuntu Mono"/>
                <a:sym typeface="Ubuntu Mono"/>
              </a:rPr>
            </a:br>
            <a:r>
              <a:rPr lang="en" sz="2200">
                <a:latin typeface="Ubuntu Mono"/>
                <a:ea typeface="Ubuntu Mono"/>
                <a:cs typeface="Ubuntu Mono"/>
                <a:sym typeface="Ubuntu Mono"/>
              </a:rPr>
              <a:t>                           .endsWith("do")</a:t>
            </a:r>
            <a:br>
              <a:rPr lang="en" sz="2200">
                <a:latin typeface="Ubuntu Mono"/>
                <a:ea typeface="Ubuntu Mono"/>
                <a:cs typeface="Ubuntu Mono"/>
                <a:sym typeface="Ubuntu Mono"/>
              </a:rPr>
            </a:br>
            <a:r>
              <a:rPr lang="en" sz="2200">
                <a:latin typeface="Ubuntu Mono"/>
                <a:ea typeface="Ubuntu Mono"/>
                <a:cs typeface="Ubuntu Mono"/>
                <a:sym typeface="Ubuntu Mono"/>
              </a:rPr>
              <a:t>                           .isEqualToIgnoringCase("frodo");</a:t>
            </a:r>
            <a:endParaRPr sz="2200">
              <a:latin typeface="Ubuntu Mono"/>
              <a:ea typeface="Ubuntu Mono"/>
              <a:cs typeface="Ubuntu Mono"/>
              <a:sym typeface="Ubuntu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specific assertions</a:t>
            </a:r>
            <a:endParaRPr/>
          </a:p>
        </p:txBody>
      </p:sp>
      <p:sp>
        <p:nvSpPr>
          <p:cNvPr id="312" name="Google Shape;312;p4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Mono"/>
                <a:ea typeface="Ubuntu Mono"/>
                <a:cs typeface="Ubuntu Mono"/>
                <a:sym typeface="Ubuntu Mono"/>
              </a:rPr>
              <a:t>assertThat(fellowshipOfTheRing)</a:t>
            </a:r>
            <a:endParaRPr sz="2400">
              <a:latin typeface="Ubuntu Mono"/>
              <a:ea typeface="Ubuntu Mono"/>
              <a:cs typeface="Ubuntu Mono"/>
              <a:sym typeface="Ubuntu Mono"/>
            </a:endParaRPr>
          </a:p>
          <a:p>
            <a:pPr indent="457200" lvl="0" marL="0" rtl="0" algn="l">
              <a:spcBef>
                <a:spcPts val="1600"/>
              </a:spcBef>
              <a:spcAft>
                <a:spcPts val="0"/>
              </a:spcAft>
              <a:buNone/>
            </a:pPr>
            <a:r>
              <a:rPr lang="en" sz="2400">
                <a:latin typeface="Ubuntu Mono"/>
                <a:ea typeface="Ubuntu Mono"/>
                <a:cs typeface="Ubuntu Mono"/>
                <a:sym typeface="Ubuntu Mono"/>
              </a:rPr>
              <a:t>.hasSize(9)</a:t>
            </a:r>
            <a:endParaRPr sz="2400">
              <a:latin typeface="Ubuntu Mono"/>
              <a:ea typeface="Ubuntu Mono"/>
              <a:cs typeface="Ubuntu Mono"/>
              <a:sym typeface="Ubuntu Mono"/>
            </a:endParaRPr>
          </a:p>
          <a:p>
            <a:pPr indent="457200" lvl="0" marL="0" rtl="0" algn="l">
              <a:spcBef>
                <a:spcPts val="1600"/>
              </a:spcBef>
              <a:spcAft>
                <a:spcPts val="0"/>
              </a:spcAft>
              <a:buNone/>
            </a:pPr>
            <a:r>
              <a:rPr lang="en" sz="2400">
                <a:latin typeface="Ubuntu Mono"/>
                <a:ea typeface="Ubuntu Mono"/>
                <a:cs typeface="Ubuntu Mono"/>
                <a:sym typeface="Ubuntu Mono"/>
              </a:rPr>
              <a:t>.contains(frodo, sam)</a:t>
            </a:r>
            <a:endParaRPr sz="2400">
              <a:latin typeface="Ubuntu Mono"/>
              <a:ea typeface="Ubuntu Mono"/>
              <a:cs typeface="Ubuntu Mono"/>
              <a:sym typeface="Ubuntu Mono"/>
            </a:endParaRPr>
          </a:p>
          <a:p>
            <a:pPr indent="457200" lvl="0" marL="0" rtl="0" algn="l">
              <a:spcBef>
                <a:spcPts val="1600"/>
              </a:spcBef>
              <a:spcAft>
                <a:spcPts val="0"/>
              </a:spcAft>
              <a:buNone/>
            </a:pPr>
            <a:r>
              <a:rPr lang="en" sz="2400">
                <a:latin typeface="Ubuntu Mono"/>
                <a:ea typeface="Ubuntu Mono"/>
                <a:cs typeface="Ubuntu Mono"/>
                <a:sym typeface="Ubuntu Mono"/>
              </a:rPr>
              <a:t>.doesNotContain(sauron);</a:t>
            </a:r>
            <a:endParaRPr sz="2400">
              <a:latin typeface="Ubuntu Mono"/>
              <a:ea typeface="Ubuntu Mono"/>
              <a:cs typeface="Ubuntu Mono"/>
              <a:sym typeface="Ubuntu Mono"/>
            </a:endParaRPr>
          </a:p>
          <a:p>
            <a:pPr indent="0" lvl="0" marL="0" rtl="0" algn="l">
              <a:spcBef>
                <a:spcPts val="1600"/>
              </a:spcBef>
              <a:spcAft>
                <a:spcPts val="1600"/>
              </a:spcAft>
              <a:buNone/>
            </a:pPr>
            <a:r>
              <a:t/>
            </a:r>
            <a:endParaRPr sz="2400">
              <a:latin typeface="Ubuntu Mono"/>
              <a:ea typeface="Ubuntu Mono"/>
              <a:cs typeface="Ubuntu Mono"/>
              <a:sym typeface="Ubuntu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 Assertion</a:t>
            </a:r>
            <a:endParaRPr/>
          </a:p>
        </p:txBody>
      </p:sp>
      <p:sp>
        <p:nvSpPr>
          <p:cNvPr id="318" name="Google Shape;318;p4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latin typeface="Ubuntu Mono"/>
                <a:ea typeface="Ubuntu Mono"/>
                <a:cs typeface="Ubuntu Mono"/>
                <a:sym typeface="Ubuntu Mono"/>
              </a:rPr>
              <a:t>// Java 8 exception assertion </a:t>
            </a:r>
            <a:r>
              <a:rPr lang="en" sz="1800">
                <a:latin typeface="Ubuntu Mono"/>
                <a:ea typeface="Ubuntu Mono"/>
                <a:cs typeface="Ubuntu Mono"/>
                <a:sym typeface="Ubuntu Mono"/>
              </a:rPr>
              <a:t>                              </a:t>
            </a:r>
            <a:br>
              <a:rPr lang="en" sz="1800">
                <a:latin typeface="Ubuntu Mono"/>
                <a:ea typeface="Ubuntu Mono"/>
                <a:cs typeface="Ubuntu Mono"/>
                <a:sym typeface="Ubuntu Mono"/>
              </a:rPr>
            </a:br>
            <a:r>
              <a:rPr lang="en" sz="1800">
                <a:latin typeface="Ubuntu Mono"/>
                <a:ea typeface="Ubuntu Mono"/>
                <a:cs typeface="Ubuntu Mono"/>
                <a:sym typeface="Ubuntu Mono"/>
              </a:rPr>
              <a:t>assertThatThrownBy(() -&gt; { throw new Exception("boom!"); }).isInstanceOf(Exception.class)</a:t>
            </a:r>
            <a:br>
              <a:rPr lang="en" sz="1800">
                <a:latin typeface="Ubuntu Mono"/>
                <a:ea typeface="Ubuntu Mono"/>
                <a:cs typeface="Ubuntu Mono"/>
                <a:sym typeface="Ubuntu Mono"/>
              </a:rPr>
            </a:br>
            <a:r>
              <a:rPr lang="en" sz="1800">
                <a:latin typeface="Ubuntu Mono"/>
                <a:ea typeface="Ubuntu Mono"/>
                <a:cs typeface="Ubuntu Mono"/>
                <a:sym typeface="Ubuntu Mono"/>
              </a:rPr>
              <a:t> .hasMessageContaining("boom");</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Java 8 BDD style exception assertion  </a:t>
            </a:r>
            <a:r>
              <a:rPr lang="en" sz="1800">
                <a:latin typeface="Ubuntu Mono"/>
                <a:ea typeface="Ubuntu Mono"/>
                <a:cs typeface="Ubuntu Mono"/>
                <a:sym typeface="Ubuntu Mono"/>
              </a:rPr>
              <a:t>                             </a:t>
            </a:r>
            <a:br>
              <a:rPr lang="en" sz="1800">
                <a:latin typeface="Ubuntu Mono"/>
                <a:ea typeface="Ubuntu Mono"/>
                <a:cs typeface="Ubuntu Mono"/>
                <a:sym typeface="Ubuntu Mono"/>
              </a:rPr>
            </a:br>
            <a:r>
              <a:rPr lang="en" sz="1800">
                <a:latin typeface="Ubuntu Mono"/>
                <a:ea typeface="Ubuntu Mono"/>
                <a:cs typeface="Ubuntu Mono"/>
                <a:sym typeface="Ubuntu Mono"/>
              </a:rPr>
              <a:t>Throwable thrown = catchThrowable(() -&gt; { throw new Exception("boom!"); });</a:t>
            </a:r>
            <a:br>
              <a:rPr lang="en" sz="1800">
                <a:latin typeface="Ubuntu Mono"/>
                <a:ea typeface="Ubuntu Mono"/>
                <a:cs typeface="Ubuntu Mono"/>
                <a:sym typeface="Ubuntu Mono"/>
              </a:rPr>
            </a:br>
            <a:r>
              <a:rPr lang="en" sz="1800">
                <a:latin typeface="Ubuntu Mono"/>
                <a:ea typeface="Ubuntu Mono"/>
                <a:cs typeface="Ubuntu Mono"/>
                <a:sym typeface="Ubuntu Mono"/>
              </a:rPr>
              <a:t>assertThat(thrown).isInstanceOf(Exception.class)</a:t>
            </a:r>
            <a:br>
              <a:rPr lang="en" sz="1800">
                <a:latin typeface="Ubuntu Mono"/>
                <a:ea typeface="Ubuntu Mono"/>
                <a:cs typeface="Ubuntu Mono"/>
                <a:sym typeface="Ubuntu Mono"/>
              </a:rPr>
            </a:br>
            <a:r>
              <a:rPr lang="en" sz="1800">
                <a:latin typeface="Ubuntu Mono"/>
                <a:ea typeface="Ubuntu Mono"/>
                <a:cs typeface="Ubuntu Mono"/>
                <a:sym typeface="Ubuntu Mono"/>
              </a:rPr>
              <a:t>                  .hasMessageContaining("boom");</a:t>
            </a:r>
            <a:endParaRPr sz="1800">
              <a:latin typeface="Ubuntu Mono"/>
              <a:ea typeface="Ubuntu Mono"/>
              <a:cs typeface="Ubuntu Mono"/>
              <a:sym typeface="Ubuntu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Extracting</a:t>
            </a:r>
            <a:endParaRPr/>
          </a:p>
        </p:txBody>
      </p:sp>
      <p:sp>
        <p:nvSpPr>
          <p:cNvPr id="324" name="Google Shape;324;p4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Ubuntu Mono"/>
                <a:ea typeface="Ubuntu Mono"/>
                <a:cs typeface="Ubuntu Mono"/>
                <a:sym typeface="Ubuntu Mono"/>
              </a:rPr>
              <a:t>assertThat(fellowshipOfTheRing).extracting("name")</a:t>
            </a:r>
            <a:br>
              <a:rPr lang="en" sz="1400">
                <a:latin typeface="Ubuntu Mono"/>
                <a:ea typeface="Ubuntu Mono"/>
                <a:cs typeface="Ubuntu Mono"/>
                <a:sym typeface="Ubuntu Mono"/>
              </a:rPr>
            </a:br>
            <a:r>
              <a:rPr lang="en" sz="1400">
                <a:latin typeface="Ubuntu Mono"/>
                <a:ea typeface="Ubuntu Mono"/>
                <a:cs typeface="Ubuntu Mono"/>
                <a:sym typeface="Ubuntu Mono"/>
              </a:rPr>
              <a:t>                               .contains("Boromir", "Gandalf", "Frodo")</a:t>
            </a:r>
            <a:br>
              <a:rPr lang="en" sz="1400">
                <a:latin typeface="Ubuntu Mono"/>
                <a:ea typeface="Ubuntu Mono"/>
                <a:cs typeface="Ubuntu Mono"/>
                <a:sym typeface="Ubuntu Mono"/>
              </a:rPr>
            </a:br>
            <a:r>
              <a:rPr lang="en" sz="1400">
                <a:latin typeface="Ubuntu Mono"/>
                <a:ea typeface="Ubuntu Mono"/>
                <a:cs typeface="Ubuntu Mono"/>
                <a:sym typeface="Ubuntu Mono"/>
              </a:rPr>
              <a:t>                               .doesNotContain("Sauron", "Elrond");</a:t>
            </a:r>
            <a:br>
              <a:rPr lang="en" sz="1400">
                <a:latin typeface="Ubuntu Mono"/>
                <a:ea typeface="Ubuntu Mono"/>
                <a:cs typeface="Ubuntu Mono"/>
                <a:sym typeface="Ubuntu Mono"/>
              </a:rPr>
            </a:br>
            <a:br>
              <a:rPr lang="en" sz="1400">
                <a:latin typeface="Ubuntu Mono"/>
                <a:ea typeface="Ubuntu Mono"/>
                <a:cs typeface="Ubuntu Mono"/>
                <a:sym typeface="Ubuntu Mono"/>
              </a:rPr>
            </a:br>
            <a:r>
              <a:rPr b="1" lang="en" sz="1400">
                <a:latin typeface="Ubuntu Mono"/>
                <a:ea typeface="Ubuntu Mono"/>
                <a:cs typeface="Ubuntu Mono"/>
                <a:sym typeface="Ubuntu Mono"/>
              </a:rPr>
              <a:t>// Java 8 (type safe)</a:t>
            </a:r>
            <a:br>
              <a:rPr lang="en" sz="1400">
                <a:latin typeface="Ubuntu Mono"/>
                <a:ea typeface="Ubuntu Mono"/>
                <a:cs typeface="Ubuntu Mono"/>
                <a:sym typeface="Ubuntu Mono"/>
              </a:rPr>
            </a:br>
            <a:r>
              <a:rPr lang="en" sz="1400">
                <a:latin typeface="Ubuntu Mono"/>
                <a:ea typeface="Ubuntu Mono"/>
                <a:cs typeface="Ubuntu Mono"/>
                <a:sym typeface="Ubuntu Mono"/>
              </a:rPr>
              <a:t>assertThat(fellowshipOfTheRing).extracting(TolkienCharacter::getName)</a:t>
            </a:r>
            <a:br>
              <a:rPr lang="en" sz="1400">
                <a:latin typeface="Ubuntu Mono"/>
                <a:ea typeface="Ubuntu Mono"/>
                <a:cs typeface="Ubuntu Mono"/>
                <a:sym typeface="Ubuntu Mono"/>
              </a:rPr>
            </a:br>
            <a:r>
              <a:rPr lang="en" sz="1400">
                <a:latin typeface="Ubuntu Mono"/>
                <a:ea typeface="Ubuntu Mono"/>
                <a:cs typeface="Ubuntu Mono"/>
                <a:sym typeface="Ubuntu Mono"/>
              </a:rPr>
              <a:t>                               .contains("Boromir", "Gandalf", "Frodo")</a:t>
            </a:r>
            <a:br>
              <a:rPr lang="en" sz="1400">
                <a:latin typeface="Ubuntu Mono"/>
                <a:ea typeface="Ubuntu Mono"/>
                <a:cs typeface="Ubuntu Mono"/>
                <a:sym typeface="Ubuntu Mono"/>
              </a:rPr>
            </a:br>
            <a:r>
              <a:rPr lang="en" sz="1400">
                <a:latin typeface="Ubuntu Mono"/>
                <a:ea typeface="Ubuntu Mono"/>
                <a:cs typeface="Ubuntu Mono"/>
                <a:sym typeface="Ubuntu Mono"/>
              </a:rPr>
              <a:t>                               .doesNotContain("Sauron", "Elrond");</a:t>
            </a:r>
            <a:br>
              <a:rPr lang="en" sz="1400">
                <a:latin typeface="Ubuntu Mono"/>
                <a:ea typeface="Ubuntu Mono"/>
                <a:cs typeface="Ubuntu Mono"/>
                <a:sym typeface="Ubuntu Mono"/>
              </a:rPr>
            </a:br>
            <a:br>
              <a:rPr lang="en" sz="1400">
                <a:latin typeface="Ubuntu Mono"/>
                <a:ea typeface="Ubuntu Mono"/>
                <a:cs typeface="Ubuntu Mono"/>
                <a:sym typeface="Ubuntu Mono"/>
              </a:rPr>
            </a:br>
            <a:r>
              <a:rPr b="1" lang="en" sz="1400">
                <a:latin typeface="Ubuntu Mono"/>
                <a:ea typeface="Ubuntu Mono"/>
                <a:cs typeface="Ubuntu Mono"/>
                <a:sym typeface="Ubuntu Mono"/>
              </a:rPr>
              <a:t>// multiple values at once (using a tuple)</a:t>
            </a:r>
            <a:br>
              <a:rPr lang="en" sz="1400">
                <a:latin typeface="Ubuntu Mono"/>
                <a:ea typeface="Ubuntu Mono"/>
                <a:cs typeface="Ubuntu Mono"/>
                <a:sym typeface="Ubuntu Mono"/>
              </a:rPr>
            </a:br>
            <a:r>
              <a:rPr lang="en" sz="1400">
                <a:latin typeface="Ubuntu Mono"/>
                <a:ea typeface="Ubuntu Mono"/>
                <a:cs typeface="Ubuntu Mono"/>
                <a:sym typeface="Ubuntu Mono"/>
              </a:rPr>
              <a:t>assertThat(fellowshipOfTheRing).extracting("name", "age", "race.name")</a:t>
            </a:r>
            <a:br>
              <a:rPr lang="en" sz="1400">
                <a:latin typeface="Ubuntu Mono"/>
                <a:ea typeface="Ubuntu Mono"/>
                <a:cs typeface="Ubuntu Mono"/>
                <a:sym typeface="Ubuntu Mono"/>
              </a:rPr>
            </a:br>
            <a:r>
              <a:rPr lang="en" sz="1400">
                <a:latin typeface="Ubuntu Mono"/>
                <a:ea typeface="Ubuntu Mono"/>
                <a:cs typeface="Ubuntu Mono"/>
                <a:sym typeface="Ubuntu Mono"/>
              </a:rPr>
              <a:t>                               .contains(tuple("Boromir", 37, "Man"),</a:t>
            </a:r>
            <a:br>
              <a:rPr lang="en" sz="1400">
                <a:latin typeface="Ubuntu Mono"/>
                <a:ea typeface="Ubuntu Mono"/>
                <a:cs typeface="Ubuntu Mono"/>
                <a:sym typeface="Ubuntu Mono"/>
              </a:rPr>
            </a:br>
            <a:r>
              <a:rPr lang="en" sz="1400">
                <a:latin typeface="Ubuntu Mono"/>
                <a:ea typeface="Ubuntu Mono"/>
                <a:cs typeface="Ubuntu Mono"/>
                <a:sym typeface="Ubuntu Mono"/>
              </a:rPr>
              <a:t>                                         tuple("Sam", 38, "Hobbit"),</a:t>
            </a:r>
            <a:br>
              <a:rPr lang="en" sz="1400">
                <a:latin typeface="Ubuntu Mono"/>
                <a:ea typeface="Ubuntu Mono"/>
                <a:cs typeface="Ubuntu Mono"/>
                <a:sym typeface="Ubuntu Mono"/>
              </a:rPr>
            </a:br>
            <a:r>
              <a:rPr lang="en" sz="1400">
                <a:latin typeface="Ubuntu Mono"/>
                <a:ea typeface="Ubuntu Mono"/>
                <a:cs typeface="Ubuntu Mono"/>
                <a:sym typeface="Ubuntu Mono"/>
              </a:rPr>
              <a:t>                                         tuple("Legolas", 1000, "Elf"));</a:t>
            </a:r>
            <a:endParaRPr sz="1400">
              <a:latin typeface="Ubuntu Mono"/>
              <a:ea typeface="Ubuntu Mono"/>
              <a:cs typeface="Ubuntu Mono"/>
              <a:sym typeface="Ubuntu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Mocking</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Mockito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Doubles</a:t>
            </a:r>
            <a:endParaRPr/>
          </a:p>
        </p:txBody>
      </p:sp>
      <p:sp>
        <p:nvSpPr>
          <p:cNvPr id="335" name="Google Shape;335;p5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Double is a generic term for any case where you replace a production object for testing purposes</a:t>
            </a:r>
            <a:endParaRPr/>
          </a:p>
        </p:txBody>
      </p:sp>
      <p:pic>
        <p:nvPicPr>
          <p:cNvPr id="336" name="Google Shape;336;p50"/>
          <p:cNvPicPr preferRelativeResize="0"/>
          <p:nvPr/>
        </p:nvPicPr>
        <p:blipFill>
          <a:blip r:embed="rId3">
            <a:alphaModFix/>
          </a:blip>
          <a:stretch>
            <a:fillRect/>
          </a:stretch>
        </p:blipFill>
        <p:spPr>
          <a:xfrm>
            <a:off x="5108650" y="2230350"/>
            <a:ext cx="3572424" cy="2595949"/>
          </a:xfrm>
          <a:prstGeom prst="rect">
            <a:avLst/>
          </a:prstGeom>
          <a:noFill/>
          <a:ln>
            <a:noFill/>
          </a:ln>
        </p:spPr>
      </p:pic>
      <p:pic>
        <p:nvPicPr>
          <p:cNvPr id="337" name="Google Shape;337;p50"/>
          <p:cNvPicPr preferRelativeResize="0"/>
          <p:nvPr/>
        </p:nvPicPr>
        <p:blipFill>
          <a:blip r:embed="rId4">
            <a:alphaModFix/>
          </a:blip>
          <a:stretch>
            <a:fillRect/>
          </a:stretch>
        </p:blipFill>
        <p:spPr>
          <a:xfrm>
            <a:off x="311704" y="2731850"/>
            <a:ext cx="4704750" cy="1592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t>
            </a:r>
            <a:endParaRPr/>
          </a:p>
        </p:txBody>
      </p:sp>
      <p:sp>
        <p:nvSpPr>
          <p:cNvPr id="343" name="Google Shape;343;p51"/>
          <p:cNvSpPr txBox="1"/>
          <p:nvPr>
            <p:ph idx="1" type="body"/>
          </p:nvPr>
        </p:nvSpPr>
        <p:spPr>
          <a:xfrm>
            <a:off x="2300900" y="554975"/>
            <a:ext cx="1827300" cy="41973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None/>
            </a:pPr>
            <a:r>
              <a:rPr lang="en" sz="1800"/>
              <a:t>Interface</a:t>
            </a:r>
            <a:endParaRPr sz="1800"/>
          </a:p>
          <a:p>
            <a:pPr indent="0" lvl="0" marL="0" rtl="0" algn="l">
              <a:lnSpc>
                <a:spcPct val="180000"/>
              </a:lnSpc>
              <a:spcBef>
                <a:spcPts val="1600"/>
              </a:spcBef>
              <a:spcAft>
                <a:spcPts val="0"/>
              </a:spcAft>
              <a:buNone/>
            </a:pPr>
            <a:r>
              <a:rPr lang="en" sz="1800"/>
              <a:t>Stub</a:t>
            </a:r>
            <a:endParaRPr sz="1800"/>
          </a:p>
          <a:p>
            <a:pPr indent="0" lvl="0" marL="0" rtl="0" algn="l">
              <a:lnSpc>
                <a:spcPct val="180000"/>
              </a:lnSpc>
              <a:spcBef>
                <a:spcPts val="1600"/>
              </a:spcBef>
              <a:spcAft>
                <a:spcPts val="0"/>
              </a:spcAft>
              <a:buNone/>
            </a:pPr>
            <a:r>
              <a:rPr lang="en" sz="1800"/>
              <a:t>Mock</a:t>
            </a:r>
            <a:endParaRPr sz="1800"/>
          </a:p>
          <a:p>
            <a:pPr indent="0" lvl="0" marL="0" rtl="0" algn="l">
              <a:lnSpc>
                <a:spcPct val="180000"/>
              </a:lnSpc>
              <a:spcBef>
                <a:spcPts val="1600"/>
              </a:spcBef>
              <a:spcAft>
                <a:spcPts val="0"/>
              </a:spcAft>
              <a:buNone/>
            </a:pPr>
            <a:r>
              <a:rPr lang="en" sz="1800"/>
              <a:t>Fake</a:t>
            </a:r>
            <a:endParaRPr sz="1800"/>
          </a:p>
          <a:p>
            <a:pPr indent="0" lvl="0" marL="0" rtl="0" algn="l">
              <a:lnSpc>
                <a:spcPct val="180000"/>
              </a:lnSpc>
              <a:spcBef>
                <a:spcPts val="1600"/>
              </a:spcBef>
              <a:spcAft>
                <a:spcPts val="0"/>
              </a:spcAft>
              <a:buNone/>
            </a:pPr>
            <a:r>
              <a:rPr lang="en" sz="1800"/>
              <a:t>Spy</a:t>
            </a:r>
            <a:endParaRPr sz="1800"/>
          </a:p>
          <a:p>
            <a:pPr indent="0" lvl="0" marL="0" rtl="0" algn="l">
              <a:lnSpc>
                <a:spcPct val="180000"/>
              </a:lnSpc>
              <a:spcBef>
                <a:spcPts val="1600"/>
              </a:spcBef>
              <a:spcAft>
                <a:spcPts val="1600"/>
              </a:spcAft>
              <a:buNone/>
            </a:pPr>
            <a:r>
              <a:rPr lang="en" sz="1800"/>
              <a:t>Real</a:t>
            </a:r>
            <a:endParaRPr sz="1800"/>
          </a:p>
        </p:txBody>
      </p:sp>
      <p:sp>
        <p:nvSpPr>
          <p:cNvPr id="344" name="Google Shape;344;p51"/>
          <p:cNvSpPr/>
          <p:nvPr/>
        </p:nvSpPr>
        <p:spPr>
          <a:xfrm>
            <a:off x="4318525" y="1192275"/>
            <a:ext cx="3060000" cy="62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void cache(K, V) {}</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int size() { return 1 }</a:t>
            </a:r>
            <a:endParaRPr sz="1200">
              <a:latin typeface="Source Code Pro"/>
              <a:ea typeface="Source Code Pro"/>
              <a:cs typeface="Source Code Pro"/>
              <a:sym typeface="Source Code Pro"/>
            </a:endParaRPr>
          </a:p>
        </p:txBody>
      </p:sp>
      <p:sp>
        <p:nvSpPr>
          <p:cNvPr id="345" name="Google Shape;345;p51"/>
          <p:cNvSpPr/>
          <p:nvPr/>
        </p:nvSpPr>
        <p:spPr>
          <a:xfrm>
            <a:off x="4318375" y="1905775"/>
            <a:ext cx="3060000" cy="62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void cache(K, V) { calls++ }</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int size() { return 1 }</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int callTimes(){ return calls }</a:t>
            </a:r>
            <a:endParaRPr sz="1200">
              <a:latin typeface="Source Code Pro"/>
              <a:ea typeface="Source Code Pro"/>
              <a:cs typeface="Source Code Pro"/>
              <a:sym typeface="Source Code Pro"/>
            </a:endParaRPr>
          </a:p>
        </p:txBody>
      </p:sp>
      <p:sp>
        <p:nvSpPr>
          <p:cNvPr id="346" name="Google Shape;346;p51"/>
          <p:cNvSpPr/>
          <p:nvPr/>
        </p:nvSpPr>
        <p:spPr>
          <a:xfrm>
            <a:off x="4318375" y="2619275"/>
            <a:ext cx="3060000" cy="62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void cache(K, V) {map.put(..)}</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int size() {return map.size()}</a:t>
            </a:r>
            <a:endParaRPr sz="1200">
              <a:latin typeface="Source Code Pro"/>
              <a:ea typeface="Source Code Pro"/>
              <a:cs typeface="Source Code Pro"/>
              <a:sym typeface="Source Code Pro"/>
            </a:endParaRPr>
          </a:p>
        </p:txBody>
      </p:sp>
      <p:sp>
        <p:nvSpPr>
          <p:cNvPr id="347" name="Google Shape;347;p51"/>
          <p:cNvSpPr/>
          <p:nvPr/>
        </p:nvSpPr>
        <p:spPr>
          <a:xfrm>
            <a:off x="4318375" y="4046275"/>
            <a:ext cx="3060000" cy="62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void cache(K, V) {cs.store(..)}</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int size() { return cs.size() }</a:t>
            </a:r>
            <a:endParaRPr sz="1200">
              <a:latin typeface="Source Code Pro"/>
              <a:ea typeface="Source Code Pro"/>
              <a:cs typeface="Source Code Pro"/>
              <a:sym typeface="Source Code Pro"/>
            </a:endParaRPr>
          </a:p>
        </p:txBody>
      </p:sp>
      <p:sp>
        <p:nvSpPr>
          <p:cNvPr id="348" name="Google Shape;348;p51"/>
          <p:cNvSpPr/>
          <p:nvPr/>
        </p:nvSpPr>
        <p:spPr>
          <a:xfrm>
            <a:off x="4318375" y="3332775"/>
            <a:ext cx="3060000" cy="62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void cache(K, V)</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 cs.store(..) ; calls++ }</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i</a:t>
            </a:r>
            <a:r>
              <a:rPr lang="en" sz="1200">
                <a:latin typeface="Source Code Pro"/>
                <a:ea typeface="Source Code Pro"/>
                <a:cs typeface="Source Code Pro"/>
                <a:sym typeface="Source Code Pro"/>
              </a:rPr>
              <a:t>nt callTimes(){ return calls }</a:t>
            </a:r>
            <a:endParaRPr sz="1200">
              <a:latin typeface="Source Code Pro"/>
              <a:ea typeface="Source Code Pro"/>
              <a:cs typeface="Source Code Pro"/>
              <a:sym typeface="Source Code Pro"/>
            </a:endParaRPr>
          </a:p>
        </p:txBody>
      </p:sp>
      <p:sp>
        <p:nvSpPr>
          <p:cNvPr id="349" name="Google Shape;349;p51"/>
          <p:cNvSpPr/>
          <p:nvPr/>
        </p:nvSpPr>
        <p:spPr>
          <a:xfrm>
            <a:off x="7905750" y="4046275"/>
            <a:ext cx="926700" cy="629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Cache</a:t>
            </a:r>
            <a:endParaRPr sz="1200">
              <a:latin typeface="Source Code Pro"/>
              <a:ea typeface="Source Code Pro"/>
              <a:cs typeface="Source Code Pro"/>
              <a:sym typeface="Source Code Pro"/>
            </a:endParaRPr>
          </a:p>
          <a:p>
            <a:pPr indent="0" lvl="0" marL="0" rtl="0" algn="ctr">
              <a:spcBef>
                <a:spcPts val="0"/>
              </a:spcBef>
              <a:spcAft>
                <a:spcPts val="0"/>
              </a:spcAft>
              <a:buNone/>
            </a:pPr>
            <a:r>
              <a:rPr lang="en" sz="1200">
                <a:latin typeface="Source Code Pro"/>
                <a:ea typeface="Source Code Pro"/>
                <a:cs typeface="Source Code Pro"/>
                <a:sym typeface="Source Code Pro"/>
              </a:rPr>
              <a:t>System</a:t>
            </a:r>
            <a:endParaRPr sz="1200">
              <a:latin typeface="Source Code Pro"/>
              <a:ea typeface="Source Code Pro"/>
              <a:cs typeface="Source Code Pro"/>
              <a:sym typeface="Source Code Pro"/>
            </a:endParaRPr>
          </a:p>
        </p:txBody>
      </p:sp>
      <p:cxnSp>
        <p:nvCxnSpPr>
          <p:cNvPr id="350" name="Google Shape;350;p51"/>
          <p:cNvCxnSpPr>
            <a:stCxn id="347" idx="3"/>
            <a:endCxn id="349" idx="1"/>
          </p:cNvCxnSpPr>
          <p:nvPr/>
        </p:nvCxnSpPr>
        <p:spPr>
          <a:xfrm>
            <a:off x="7378375" y="4361125"/>
            <a:ext cx="527400" cy="0"/>
          </a:xfrm>
          <a:prstGeom prst="straightConnector1">
            <a:avLst/>
          </a:prstGeom>
          <a:noFill/>
          <a:ln cap="flat" cmpd="sng" w="19050">
            <a:solidFill>
              <a:schemeClr val="dk2"/>
            </a:solidFill>
            <a:prstDash val="solid"/>
            <a:round/>
            <a:headEnd len="med" w="med" type="none"/>
            <a:tailEnd len="med" w="med" type="triangle"/>
          </a:ln>
        </p:spPr>
      </p:cxnSp>
      <p:cxnSp>
        <p:nvCxnSpPr>
          <p:cNvPr id="351" name="Google Shape;351;p51"/>
          <p:cNvCxnSpPr>
            <a:stCxn id="348" idx="3"/>
            <a:endCxn id="349" idx="0"/>
          </p:cNvCxnSpPr>
          <p:nvPr/>
        </p:nvCxnSpPr>
        <p:spPr>
          <a:xfrm>
            <a:off x="7378375" y="3647625"/>
            <a:ext cx="990600" cy="398700"/>
          </a:xfrm>
          <a:prstGeom prst="bentConnector2">
            <a:avLst/>
          </a:prstGeom>
          <a:noFill/>
          <a:ln cap="flat" cmpd="sng" w="19050">
            <a:solidFill>
              <a:schemeClr val="dk2"/>
            </a:solidFill>
            <a:prstDash val="solid"/>
            <a:round/>
            <a:headEnd len="med" w="med" type="none"/>
            <a:tailEnd len="med" w="med" type="stealth"/>
          </a:ln>
        </p:spPr>
      </p:cxnSp>
      <p:sp>
        <p:nvSpPr>
          <p:cNvPr id="352" name="Google Shape;352;p51"/>
          <p:cNvSpPr/>
          <p:nvPr/>
        </p:nvSpPr>
        <p:spPr>
          <a:xfrm>
            <a:off x="7905775" y="2619275"/>
            <a:ext cx="926700" cy="629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Map</a:t>
            </a:r>
            <a:endParaRPr sz="1200">
              <a:latin typeface="Source Code Pro"/>
              <a:ea typeface="Source Code Pro"/>
              <a:cs typeface="Source Code Pro"/>
              <a:sym typeface="Source Code Pro"/>
            </a:endParaRPr>
          </a:p>
        </p:txBody>
      </p:sp>
      <p:cxnSp>
        <p:nvCxnSpPr>
          <p:cNvPr id="353" name="Google Shape;353;p51"/>
          <p:cNvCxnSpPr>
            <a:stCxn id="354" idx="3"/>
            <a:endCxn id="352" idx="1"/>
          </p:cNvCxnSpPr>
          <p:nvPr/>
        </p:nvCxnSpPr>
        <p:spPr>
          <a:xfrm>
            <a:off x="7378375" y="2934125"/>
            <a:ext cx="527400" cy="0"/>
          </a:xfrm>
          <a:prstGeom prst="straightConnector1">
            <a:avLst/>
          </a:prstGeom>
          <a:noFill/>
          <a:ln cap="flat" cmpd="sng" w="19050">
            <a:solidFill>
              <a:schemeClr val="dk2"/>
            </a:solidFill>
            <a:prstDash val="solid"/>
            <a:round/>
            <a:headEnd len="med" w="med" type="none"/>
            <a:tailEnd len="med" w="med" type="triangle"/>
          </a:ln>
        </p:spPr>
      </p:cxnSp>
      <p:sp>
        <p:nvSpPr>
          <p:cNvPr id="355" name="Google Shape;355;p51"/>
          <p:cNvSpPr/>
          <p:nvPr/>
        </p:nvSpPr>
        <p:spPr>
          <a:xfrm>
            <a:off x="4318375" y="478775"/>
            <a:ext cx="3060000" cy="6297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void cache(K, V)</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int size()</a:t>
            </a:r>
            <a:endParaRPr sz="12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a:t>
            </a:r>
            <a:endParaRPr/>
          </a:p>
        </p:txBody>
      </p:sp>
      <p:sp>
        <p:nvSpPr>
          <p:cNvPr id="90" name="Google Shape;90;p16"/>
          <p:cNvSpPr txBox="1"/>
          <p:nvPr>
            <p:ph idx="1" type="body"/>
          </p:nvPr>
        </p:nvSpPr>
        <p:spPr>
          <a:xfrm>
            <a:off x="311700" y="1228675"/>
            <a:ext cx="2826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should be tested?</a:t>
            </a:r>
            <a:endParaRPr/>
          </a:p>
        </p:txBody>
      </p:sp>
      <p:sp>
        <p:nvSpPr>
          <p:cNvPr id="91" name="Google Shape;91;p16"/>
          <p:cNvSpPr/>
          <p:nvPr/>
        </p:nvSpPr>
        <p:spPr>
          <a:xfrm>
            <a:off x="5499350" y="216650"/>
            <a:ext cx="3461400" cy="3948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Mono"/>
                <a:ea typeface="Roboto Mono"/>
                <a:cs typeface="Roboto Mono"/>
                <a:sym typeface="Roboto Mono"/>
              </a:rPr>
              <a:t>Application C</a:t>
            </a:r>
            <a:endParaRPr sz="2200">
              <a:latin typeface="Roboto Mono"/>
              <a:ea typeface="Roboto Mono"/>
              <a:cs typeface="Roboto Mono"/>
              <a:sym typeface="Roboto Mono"/>
            </a:endParaRPr>
          </a:p>
        </p:txBody>
      </p:sp>
      <p:sp>
        <p:nvSpPr>
          <p:cNvPr id="92" name="Google Shape;92;p16"/>
          <p:cNvSpPr/>
          <p:nvPr/>
        </p:nvSpPr>
        <p:spPr>
          <a:xfrm>
            <a:off x="3362125" y="795775"/>
            <a:ext cx="1618800" cy="14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Application A</a:t>
            </a:r>
            <a:endParaRPr>
              <a:latin typeface="Roboto Mono"/>
              <a:ea typeface="Roboto Mono"/>
              <a:cs typeface="Roboto Mono"/>
              <a:sym typeface="Roboto Mono"/>
            </a:endParaRPr>
          </a:p>
        </p:txBody>
      </p:sp>
      <p:sp>
        <p:nvSpPr>
          <p:cNvPr id="93" name="Google Shape;93;p16"/>
          <p:cNvSpPr/>
          <p:nvPr/>
        </p:nvSpPr>
        <p:spPr>
          <a:xfrm>
            <a:off x="7300100" y="795775"/>
            <a:ext cx="1488000" cy="1488000"/>
          </a:xfrm>
          <a:prstGeom prst="rect">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Mono"/>
                <a:ea typeface="Roboto Mono"/>
                <a:cs typeface="Roboto Mono"/>
                <a:sym typeface="Roboto Mono"/>
              </a:rPr>
              <a:t>Module 2</a:t>
            </a:r>
            <a:endParaRPr sz="1600">
              <a:latin typeface="Roboto Mono"/>
              <a:ea typeface="Roboto Mono"/>
              <a:cs typeface="Roboto Mono"/>
              <a:sym typeface="Roboto Mono"/>
            </a:endParaRPr>
          </a:p>
        </p:txBody>
      </p:sp>
      <p:sp>
        <p:nvSpPr>
          <p:cNvPr id="94" name="Google Shape;94;p16"/>
          <p:cNvSpPr/>
          <p:nvPr/>
        </p:nvSpPr>
        <p:spPr>
          <a:xfrm>
            <a:off x="5651750" y="795775"/>
            <a:ext cx="1488000" cy="1488000"/>
          </a:xfrm>
          <a:prstGeom prst="rect">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Mono"/>
                <a:ea typeface="Roboto Mono"/>
                <a:cs typeface="Roboto Mono"/>
                <a:sym typeface="Roboto Mono"/>
              </a:rPr>
              <a:t>Module 1</a:t>
            </a:r>
            <a:endParaRPr sz="1600">
              <a:latin typeface="Roboto Mono"/>
              <a:ea typeface="Roboto Mono"/>
              <a:cs typeface="Roboto Mono"/>
              <a:sym typeface="Roboto Mono"/>
            </a:endParaRPr>
          </a:p>
        </p:txBody>
      </p:sp>
      <p:sp>
        <p:nvSpPr>
          <p:cNvPr id="95" name="Google Shape;95;p16"/>
          <p:cNvSpPr/>
          <p:nvPr/>
        </p:nvSpPr>
        <p:spPr>
          <a:xfrm>
            <a:off x="7300100" y="2556275"/>
            <a:ext cx="1488000" cy="1488000"/>
          </a:xfrm>
          <a:prstGeom prst="rect">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Mono"/>
                <a:ea typeface="Roboto Mono"/>
                <a:cs typeface="Roboto Mono"/>
                <a:sym typeface="Roboto Mono"/>
              </a:rPr>
              <a:t>Module 4</a:t>
            </a:r>
            <a:endParaRPr sz="1600">
              <a:latin typeface="Roboto Mono"/>
              <a:ea typeface="Roboto Mono"/>
              <a:cs typeface="Roboto Mono"/>
              <a:sym typeface="Roboto Mono"/>
            </a:endParaRPr>
          </a:p>
        </p:txBody>
      </p:sp>
      <p:sp>
        <p:nvSpPr>
          <p:cNvPr id="96" name="Google Shape;96;p16"/>
          <p:cNvSpPr/>
          <p:nvPr/>
        </p:nvSpPr>
        <p:spPr>
          <a:xfrm>
            <a:off x="5651750" y="2556275"/>
            <a:ext cx="1488000" cy="1488000"/>
          </a:xfrm>
          <a:prstGeom prst="rect">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Mono"/>
                <a:ea typeface="Roboto Mono"/>
                <a:cs typeface="Roboto Mono"/>
                <a:sym typeface="Roboto Mono"/>
              </a:rPr>
              <a:t>Module 3</a:t>
            </a:r>
            <a:endParaRPr sz="1600">
              <a:latin typeface="Roboto Mono"/>
              <a:ea typeface="Roboto Mono"/>
              <a:cs typeface="Roboto Mono"/>
              <a:sym typeface="Roboto Mono"/>
            </a:endParaRPr>
          </a:p>
        </p:txBody>
      </p:sp>
      <p:sp>
        <p:nvSpPr>
          <p:cNvPr id="97" name="Google Shape;97;p16"/>
          <p:cNvSpPr/>
          <p:nvPr/>
        </p:nvSpPr>
        <p:spPr>
          <a:xfrm>
            <a:off x="3362125" y="2556275"/>
            <a:ext cx="1618800" cy="14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Application B</a:t>
            </a:r>
            <a:endParaRPr>
              <a:latin typeface="Roboto Mono"/>
              <a:ea typeface="Roboto Mono"/>
              <a:cs typeface="Roboto Mono"/>
              <a:sym typeface="Roboto Mono"/>
            </a:endParaRPr>
          </a:p>
        </p:txBody>
      </p:sp>
      <p:sp>
        <p:nvSpPr>
          <p:cNvPr id="98" name="Google Shape;98;p16"/>
          <p:cNvSpPr/>
          <p:nvPr/>
        </p:nvSpPr>
        <p:spPr>
          <a:xfrm>
            <a:off x="7482391" y="1237738"/>
            <a:ext cx="1123416" cy="800982"/>
          </a:xfrm>
          <a:prstGeom prst="flowChartMultidocumen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Mono"/>
                <a:ea typeface="Roboto Mono"/>
                <a:cs typeface="Roboto Mono"/>
                <a:sym typeface="Roboto Mono"/>
              </a:rPr>
              <a:t>functions</a:t>
            </a:r>
            <a:endParaRPr sz="1100">
              <a:latin typeface="Roboto Mono"/>
              <a:ea typeface="Roboto Mono"/>
              <a:cs typeface="Roboto Mono"/>
              <a:sym typeface="Roboto Mono"/>
            </a:endParaRPr>
          </a:p>
        </p:txBody>
      </p:sp>
      <p:sp>
        <p:nvSpPr>
          <p:cNvPr id="99" name="Google Shape;99;p16"/>
          <p:cNvSpPr/>
          <p:nvPr/>
        </p:nvSpPr>
        <p:spPr>
          <a:xfrm>
            <a:off x="7482391" y="3052188"/>
            <a:ext cx="1123416" cy="800982"/>
          </a:xfrm>
          <a:prstGeom prst="flowChartMultidocumen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Mono"/>
                <a:ea typeface="Roboto Mono"/>
                <a:cs typeface="Roboto Mono"/>
                <a:sym typeface="Roboto Mono"/>
              </a:rPr>
              <a:t>functions</a:t>
            </a:r>
            <a:endParaRPr sz="1100">
              <a:latin typeface="Roboto Mono"/>
              <a:ea typeface="Roboto Mono"/>
              <a:cs typeface="Roboto Mono"/>
              <a:sym typeface="Roboto Mono"/>
            </a:endParaRPr>
          </a:p>
        </p:txBody>
      </p:sp>
      <p:sp>
        <p:nvSpPr>
          <p:cNvPr id="100" name="Google Shape;100;p16"/>
          <p:cNvSpPr/>
          <p:nvPr/>
        </p:nvSpPr>
        <p:spPr>
          <a:xfrm>
            <a:off x="5834041" y="1291688"/>
            <a:ext cx="1123416" cy="800982"/>
          </a:xfrm>
          <a:prstGeom prst="flowChartMultidocumen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Mono"/>
                <a:ea typeface="Roboto Mono"/>
                <a:cs typeface="Roboto Mono"/>
                <a:sym typeface="Roboto Mono"/>
              </a:rPr>
              <a:t>functions</a:t>
            </a:r>
            <a:endParaRPr sz="1100">
              <a:latin typeface="Roboto Mono"/>
              <a:ea typeface="Roboto Mono"/>
              <a:cs typeface="Roboto Mono"/>
              <a:sym typeface="Roboto Mono"/>
            </a:endParaRPr>
          </a:p>
        </p:txBody>
      </p:sp>
      <p:sp>
        <p:nvSpPr>
          <p:cNvPr id="101" name="Google Shape;101;p16"/>
          <p:cNvSpPr/>
          <p:nvPr/>
        </p:nvSpPr>
        <p:spPr>
          <a:xfrm>
            <a:off x="5834041" y="3052200"/>
            <a:ext cx="1123416" cy="800982"/>
          </a:xfrm>
          <a:prstGeom prst="flowChartMultidocumen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Mono"/>
                <a:ea typeface="Roboto Mono"/>
                <a:cs typeface="Roboto Mono"/>
                <a:sym typeface="Roboto Mono"/>
              </a:rPr>
              <a:t>functions</a:t>
            </a:r>
            <a:endParaRPr sz="1100">
              <a:latin typeface="Roboto Mono"/>
              <a:ea typeface="Roboto Mono"/>
              <a:cs typeface="Roboto Mono"/>
              <a:sym typeface="Roboto Mono"/>
            </a:endParaRPr>
          </a:p>
        </p:txBody>
      </p:sp>
      <p:sp>
        <p:nvSpPr>
          <p:cNvPr id="102" name="Google Shape;102;p16"/>
          <p:cNvSpPr/>
          <p:nvPr/>
        </p:nvSpPr>
        <p:spPr>
          <a:xfrm>
            <a:off x="6293563" y="4406050"/>
            <a:ext cx="1872975" cy="6200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Storage</a:t>
            </a:r>
            <a:endParaRPr>
              <a:latin typeface="Roboto Mono"/>
              <a:ea typeface="Roboto Mono"/>
              <a:cs typeface="Roboto Mono"/>
              <a:sym typeface="Roboto Mono"/>
            </a:endParaRPr>
          </a:p>
        </p:txBody>
      </p:sp>
      <p:cxnSp>
        <p:nvCxnSpPr>
          <p:cNvPr id="103" name="Google Shape;103;p16"/>
          <p:cNvCxnSpPr>
            <a:stCxn id="94" idx="1"/>
            <a:endCxn id="92" idx="3"/>
          </p:cNvCxnSpPr>
          <p:nvPr/>
        </p:nvCxnSpPr>
        <p:spPr>
          <a:xfrm flipH="1">
            <a:off x="4980950" y="1539775"/>
            <a:ext cx="670800" cy="600"/>
          </a:xfrm>
          <a:prstGeom prst="bentConnector3">
            <a:avLst>
              <a:gd fmla="val 50002" name="adj1"/>
            </a:avLst>
          </a:prstGeom>
          <a:noFill/>
          <a:ln cap="flat" cmpd="sng" w="38100">
            <a:solidFill>
              <a:schemeClr val="dk2"/>
            </a:solidFill>
            <a:prstDash val="solid"/>
            <a:round/>
            <a:headEnd len="med" w="med" type="none"/>
            <a:tailEnd len="med" w="med" type="none"/>
          </a:ln>
        </p:spPr>
      </p:cxnSp>
      <p:cxnSp>
        <p:nvCxnSpPr>
          <p:cNvPr id="104" name="Google Shape;104;p16"/>
          <p:cNvCxnSpPr>
            <a:stCxn id="91" idx="2"/>
            <a:endCxn id="102" idx="1"/>
          </p:cNvCxnSpPr>
          <p:nvPr/>
        </p:nvCxnSpPr>
        <p:spPr>
          <a:xfrm flipH="1" rot="-5400000">
            <a:off x="7110050" y="4285550"/>
            <a:ext cx="240600" cy="600"/>
          </a:xfrm>
          <a:prstGeom prst="bentConnector3">
            <a:avLst>
              <a:gd fmla="val 49979" name="adj1"/>
            </a:avLst>
          </a:prstGeom>
          <a:noFill/>
          <a:ln cap="flat" cmpd="sng" w="38100">
            <a:solidFill>
              <a:schemeClr val="dk2"/>
            </a:solidFill>
            <a:prstDash val="solid"/>
            <a:round/>
            <a:headEnd len="med" w="med" type="none"/>
            <a:tailEnd len="med" w="med" type="none"/>
          </a:ln>
        </p:spPr>
      </p:cxnSp>
      <p:cxnSp>
        <p:nvCxnSpPr>
          <p:cNvPr id="105" name="Google Shape;105;p16"/>
          <p:cNvCxnSpPr>
            <a:stCxn id="96" idx="1"/>
            <a:endCxn id="97" idx="3"/>
          </p:cNvCxnSpPr>
          <p:nvPr/>
        </p:nvCxnSpPr>
        <p:spPr>
          <a:xfrm flipH="1">
            <a:off x="4980950" y="3300275"/>
            <a:ext cx="670800" cy="600"/>
          </a:xfrm>
          <a:prstGeom prst="bentConnector3">
            <a:avLst>
              <a:gd fmla="val 50002" name="adj1"/>
            </a:avLst>
          </a:prstGeom>
          <a:noFill/>
          <a:ln cap="flat" cmpd="sng" w="3810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layers/modules</a:t>
            </a:r>
            <a:endParaRPr/>
          </a:p>
        </p:txBody>
      </p:sp>
      <p:sp>
        <p:nvSpPr>
          <p:cNvPr id="361" name="Google Shape;361;p52"/>
          <p:cNvSpPr txBox="1"/>
          <p:nvPr>
            <p:ph idx="1" type="body"/>
          </p:nvPr>
        </p:nvSpPr>
        <p:spPr>
          <a:xfrm>
            <a:off x="311700" y="1228675"/>
            <a:ext cx="6618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 Testing UI, Logic, … </a:t>
            </a:r>
            <a:endParaRPr b="1" sz="1800"/>
          </a:p>
          <a:p>
            <a:pPr indent="0" lvl="0" marL="0" rtl="0" algn="l">
              <a:spcBef>
                <a:spcPts val="1600"/>
              </a:spcBef>
              <a:spcAft>
                <a:spcPts val="0"/>
              </a:spcAft>
              <a:buNone/>
            </a:pPr>
            <a:r>
              <a:rPr lang="en" sz="1800"/>
              <a:t>Every layer should mock layer below		→ </a:t>
            </a:r>
            <a:r>
              <a:rPr b="1" lang="en" sz="1800"/>
              <a:t>Mock</a:t>
            </a:r>
            <a:endParaRPr b="1" sz="1800"/>
          </a:p>
          <a:p>
            <a:pPr indent="0" lvl="0" marL="0" rtl="0" algn="l">
              <a:spcBef>
                <a:spcPts val="1600"/>
              </a:spcBef>
              <a:spcAft>
                <a:spcPts val="0"/>
              </a:spcAft>
              <a:buNone/>
            </a:pPr>
            <a:r>
              <a:t/>
            </a:r>
            <a:endParaRPr sz="1800"/>
          </a:p>
          <a:p>
            <a:pPr indent="0" lvl="0" marL="0" rtl="0" algn="l">
              <a:spcBef>
                <a:spcPts val="1600"/>
              </a:spcBef>
              <a:spcAft>
                <a:spcPts val="0"/>
              </a:spcAft>
              <a:buNone/>
            </a:pPr>
            <a:r>
              <a:rPr b="1" lang="en" sz="1800"/>
              <a:t>// Testing Data Access Layer</a:t>
            </a:r>
            <a:endParaRPr b="1" sz="1800"/>
          </a:p>
          <a:p>
            <a:pPr indent="0" lvl="0" marL="0" rtl="0" algn="l">
              <a:spcBef>
                <a:spcPts val="1600"/>
              </a:spcBef>
              <a:spcAft>
                <a:spcPts val="0"/>
              </a:spcAft>
              <a:buNone/>
            </a:pPr>
            <a:r>
              <a:rPr lang="en" sz="1800"/>
              <a:t>Mocking DB is a hard task</a:t>
            </a:r>
            <a:endParaRPr sz="1800"/>
          </a:p>
          <a:p>
            <a:pPr indent="0" lvl="0" marL="0" rtl="0" algn="l">
              <a:spcBef>
                <a:spcPts val="1600"/>
              </a:spcBef>
              <a:spcAft>
                <a:spcPts val="0"/>
              </a:spcAft>
              <a:buNone/>
            </a:pPr>
            <a:r>
              <a:rPr lang="en" sz="1800"/>
              <a:t>We can depend on a light DB (in-memory)	→ </a:t>
            </a:r>
            <a:r>
              <a:rPr b="1" lang="en" sz="1800"/>
              <a:t>Fake</a:t>
            </a:r>
            <a:endParaRPr b="1" sz="1800"/>
          </a:p>
          <a:p>
            <a:pPr indent="0" lvl="0" marL="0" rtl="0" algn="l">
              <a:spcBef>
                <a:spcPts val="1600"/>
              </a:spcBef>
              <a:spcAft>
                <a:spcPts val="1600"/>
              </a:spcAft>
              <a:buNone/>
            </a:pPr>
            <a:r>
              <a:t/>
            </a:r>
            <a:endParaRPr sz="1800"/>
          </a:p>
        </p:txBody>
      </p:sp>
      <p:sp>
        <p:nvSpPr>
          <p:cNvPr id="362" name="Google Shape;362;p52"/>
          <p:cNvSpPr/>
          <p:nvPr/>
        </p:nvSpPr>
        <p:spPr>
          <a:xfrm>
            <a:off x="7464000" y="4111350"/>
            <a:ext cx="1224300" cy="756900"/>
          </a:xfrm>
          <a:prstGeom prst="can">
            <a:avLst>
              <a:gd fmla="val 25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sp>
        <p:nvSpPr>
          <p:cNvPr id="363" name="Google Shape;363;p52"/>
          <p:cNvSpPr/>
          <p:nvPr/>
        </p:nvSpPr>
        <p:spPr>
          <a:xfrm>
            <a:off x="7464000" y="2893875"/>
            <a:ext cx="1224300" cy="80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364" name="Google Shape;364;p52"/>
          <p:cNvSpPr/>
          <p:nvPr/>
        </p:nvSpPr>
        <p:spPr>
          <a:xfrm>
            <a:off x="7464000" y="1676400"/>
            <a:ext cx="1224300" cy="80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t>
            </a:r>
            <a:endParaRPr/>
          </a:p>
        </p:txBody>
      </p:sp>
      <p:cxnSp>
        <p:nvCxnSpPr>
          <p:cNvPr id="365" name="Google Shape;365;p52"/>
          <p:cNvCxnSpPr>
            <a:stCxn id="364" idx="2"/>
            <a:endCxn id="363" idx="0"/>
          </p:cNvCxnSpPr>
          <p:nvPr/>
        </p:nvCxnSpPr>
        <p:spPr>
          <a:xfrm>
            <a:off x="8076150" y="2477400"/>
            <a:ext cx="0" cy="416400"/>
          </a:xfrm>
          <a:prstGeom prst="straightConnector1">
            <a:avLst/>
          </a:prstGeom>
          <a:noFill/>
          <a:ln cap="flat" cmpd="sng" w="9525">
            <a:solidFill>
              <a:schemeClr val="dk2"/>
            </a:solidFill>
            <a:prstDash val="solid"/>
            <a:round/>
            <a:headEnd len="med" w="med" type="none"/>
            <a:tailEnd len="med" w="med" type="triangle"/>
          </a:ln>
        </p:spPr>
      </p:cxnSp>
      <p:cxnSp>
        <p:nvCxnSpPr>
          <p:cNvPr id="366" name="Google Shape;366;p52"/>
          <p:cNvCxnSpPr>
            <a:stCxn id="363" idx="2"/>
            <a:endCxn id="362" idx="1"/>
          </p:cNvCxnSpPr>
          <p:nvPr/>
        </p:nvCxnSpPr>
        <p:spPr>
          <a:xfrm>
            <a:off x="8076150" y="3694875"/>
            <a:ext cx="0" cy="41640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52"/>
          <p:cNvSpPr/>
          <p:nvPr/>
        </p:nvSpPr>
        <p:spPr>
          <a:xfrm>
            <a:off x="7464000" y="458925"/>
            <a:ext cx="1224300" cy="80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UI</a:t>
            </a:r>
            <a:endParaRPr/>
          </a:p>
        </p:txBody>
      </p:sp>
      <p:cxnSp>
        <p:nvCxnSpPr>
          <p:cNvPr id="368" name="Google Shape;368;p52"/>
          <p:cNvCxnSpPr>
            <a:stCxn id="367" idx="2"/>
            <a:endCxn id="369" idx="0"/>
          </p:cNvCxnSpPr>
          <p:nvPr/>
        </p:nvCxnSpPr>
        <p:spPr>
          <a:xfrm>
            <a:off x="8076150" y="1259925"/>
            <a:ext cx="0" cy="41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Mockito</a:t>
            </a:r>
            <a:endParaRPr/>
          </a:p>
        </p:txBody>
      </p:sp>
      <p:sp>
        <p:nvSpPr>
          <p:cNvPr id="375" name="Google Shape;375;p5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framework that enables you to easily generate test doubles for testing purpose</a:t>
            </a:r>
            <a:endParaRPr/>
          </a:p>
          <a:p>
            <a:pPr indent="0" lvl="0" marL="0" rtl="0" algn="l">
              <a:spcBef>
                <a:spcPts val="1600"/>
              </a:spcBef>
              <a:spcAft>
                <a:spcPts val="1600"/>
              </a:spcAft>
              <a:buNone/>
            </a:pPr>
            <a:r>
              <a:rPr lang="en"/>
              <a:t>It allows you to verify execution and write logic inside your mocked objects</a:t>
            </a:r>
            <a:endParaRPr/>
          </a:p>
        </p:txBody>
      </p:sp>
      <p:pic>
        <p:nvPicPr>
          <p:cNvPr id="376" name="Google Shape;376;p53"/>
          <p:cNvPicPr preferRelativeResize="0"/>
          <p:nvPr/>
        </p:nvPicPr>
        <p:blipFill>
          <a:blip r:embed="rId3">
            <a:alphaModFix/>
          </a:blip>
          <a:stretch>
            <a:fillRect/>
          </a:stretch>
        </p:blipFill>
        <p:spPr>
          <a:xfrm>
            <a:off x="5379625" y="3154100"/>
            <a:ext cx="3699500" cy="1849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look</a:t>
            </a:r>
            <a:endParaRPr/>
          </a:p>
        </p:txBody>
      </p:sp>
      <p:sp>
        <p:nvSpPr>
          <p:cNvPr id="382" name="Google Shape;382;p5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latin typeface="Ubuntu Mono"/>
                <a:ea typeface="Ubuntu Mono"/>
                <a:cs typeface="Ubuntu Mono"/>
                <a:sym typeface="Ubuntu Mono"/>
              </a:rPr>
              <a:t>// mock creation</a:t>
            </a:r>
            <a:br>
              <a:rPr lang="en" sz="1800">
                <a:latin typeface="Ubuntu Mono"/>
                <a:ea typeface="Ubuntu Mono"/>
                <a:cs typeface="Ubuntu Mono"/>
                <a:sym typeface="Ubuntu Mono"/>
              </a:rPr>
            </a:br>
            <a:r>
              <a:rPr lang="en" sz="1800">
                <a:latin typeface="Ubuntu Mono"/>
                <a:ea typeface="Ubuntu Mono"/>
                <a:cs typeface="Ubuntu Mono"/>
                <a:sym typeface="Ubuntu Mono"/>
              </a:rPr>
              <a:t>List list = mock(List.class);</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using mock object</a:t>
            </a:r>
            <a:br>
              <a:rPr lang="en" sz="1800">
                <a:latin typeface="Ubuntu Mono"/>
                <a:ea typeface="Ubuntu Mono"/>
                <a:cs typeface="Ubuntu Mono"/>
                <a:sym typeface="Ubuntu Mono"/>
              </a:rPr>
            </a:br>
            <a:r>
              <a:rPr lang="en" sz="1800">
                <a:latin typeface="Ubuntu Mono"/>
                <a:ea typeface="Ubuntu Mono"/>
                <a:cs typeface="Ubuntu Mono"/>
                <a:sym typeface="Ubuntu Mono"/>
              </a:rPr>
              <a:t>list.add("one");</a:t>
            </a:r>
            <a:br>
              <a:rPr lang="en" sz="1800">
                <a:latin typeface="Ubuntu Mono"/>
                <a:ea typeface="Ubuntu Mono"/>
                <a:cs typeface="Ubuntu Mono"/>
                <a:sym typeface="Ubuntu Mono"/>
              </a:rPr>
            </a:br>
            <a:r>
              <a:rPr lang="en" sz="1800">
                <a:latin typeface="Ubuntu Mono"/>
                <a:ea typeface="Ubuntu Mono"/>
                <a:cs typeface="Ubuntu Mono"/>
                <a:sym typeface="Ubuntu Mono"/>
              </a:rPr>
              <a:t>list.clear();</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selective, explicit, highly readable verification</a:t>
            </a:r>
            <a:br>
              <a:rPr lang="en" sz="1800">
                <a:latin typeface="Ubuntu Mono"/>
                <a:ea typeface="Ubuntu Mono"/>
                <a:cs typeface="Ubuntu Mono"/>
                <a:sym typeface="Ubuntu Mono"/>
              </a:rPr>
            </a:br>
            <a:r>
              <a:rPr lang="en" sz="1800">
                <a:latin typeface="Ubuntu Mono"/>
                <a:ea typeface="Ubuntu Mono"/>
                <a:cs typeface="Ubuntu Mono"/>
                <a:sym typeface="Ubuntu Mono"/>
              </a:rPr>
              <a:t>verify(list).add("one");</a:t>
            </a:r>
            <a:br>
              <a:rPr lang="en" sz="1800">
                <a:latin typeface="Ubuntu Mono"/>
                <a:ea typeface="Ubuntu Mono"/>
                <a:cs typeface="Ubuntu Mono"/>
                <a:sym typeface="Ubuntu Mono"/>
              </a:rPr>
            </a:br>
            <a:r>
              <a:rPr lang="en" sz="1800">
                <a:latin typeface="Ubuntu Mono"/>
                <a:ea typeface="Ubuntu Mono"/>
                <a:cs typeface="Ubuntu Mono"/>
                <a:sym typeface="Ubuntu Mono"/>
              </a:rPr>
              <a:t>verify(list).clear();</a:t>
            </a:r>
            <a:endParaRPr sz="1800">
              <a:latin typeface="Ubuntu Mono"/>
              <a:ea typeface="Ubuntu Mono"/>
              <a:cs typeface="Ubuntu Mono"/>
              <a:sym typeface="Ubuntu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Stub method calls</a:t>
            </a:r>
            <a:endParaRPr/>
          </a:p>
        </p:txBody>
      </p:sp>
      <p:sp>
        <p:nvSpPr>
          <p:cNvPr id="388" name="Google Shape;388;p5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latin typeface="Ubuntu Mono"/>
                <a:ea typeface="Ubuntu Mono"/>
                <a:cs typeface="Ubuntu Mono"/>
                <a:sym typeface="Ubuntu Mono"/>
              </a:rPr>
              <a:t>// you can mock concrete classes, not only interfaces</a:t>
            </a:r>
            <a:br>
              <a:rPr lang="en" sz="1800">
                <a:latin typeface="Ubuntu Mono"/>
                <a:ea typeface="Ubuntu Mono"/>
                <a:cs typeface="Ubuntu Mono"/>
                <a:sym typeface="Ubuntu Mono"/>
              </a:rPr>
            </a:br>
            <a:r>
              <a:rPr lang="en" sz="1800">
                <a:latin typeface="Ubuntu Mono"/>
                <a:ea typeface="Ubuntu Mono"/>
                <a:cs typeface="Ubuntu Mono"/>
                <a:sym typeface="Ubuntu Mono"/>
              </a:rPr>
              <a:t>LinkedList list = mock(LinkedList.class);</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stubbing appears before the actual execution</a:t>
            </a:r>
            <a:br>
              <a:rPr lang="en" sz="1800">
                <a:latin typeface="Ubuntu Mono"/>
                <a:ea typeface="Ubuntu Mono"/>
                <a:cs typeface="Ubuntu Mono"/>
                <a:sym typeface="Ubuntu Mono"/>
              </a:rPr>
            </a:br>
            <a:r>
              <a:rPr lang="en" sz="1800">
                <a:latin typeface="Ubuntu Mono"/>
                <a:ea typeface="Ubuntu Mono"/>
                <a:cs typeface="Ubuntu Mono"/>
                <a:sym typeface="Ubuntu Mono"/>
              </a:rPr>
              <a:t>when(list.get(0)).thenReturn("first");</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prints "first"</a:t>
            </a:r>
            <a:br>
              <a:rPr lang="en" sz="1800">
                <a:latin typeface="Ubuntu Mono"/>
                <a:ea typeface="Ubuntu Mono"/>
                <a:cs typeface="Ubuntu Mono"/>
                <a:sym typeface="Ubuntu Mono"/>
              </a:rPr>
            </a:br>
            <a:r>
              <a:rPr lang="en" sz="1800">
                <a:latin typeface="Ubuntu Mono"/>
                <a:ea typeface="Ubuntu Mono"/>
                <a:cs typeface="Ubuntu Mono"/>
                <a:sym typeface="Ubuntu Mono"/>
              </a:rPr>
              <a:t>System.out.println(list.get(0));</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prints "null" because get(999) was not stubbed</a:t>
            </a:r>
            <a:br>
              <a:rPr lang="en" sz="1800">
                <a:latin typeface="Ubuntu Mono"/>
                <a:ea typeface="Ubuntu Mono"/>
                <a:cs typeface="Ubuntu Mono"/>
                <a:sym typeface="Ubuntu Mono"/>
              </a:rPr>
            </a:br>
            <a:r>
              <a:rPr lang="en" sz="1800">
                <a:latin typeface="Ubuntu Mono"/>
                <a:ea typeface="Ubuntu Mono"/>
                <a:cs typeface="Ubuntu Mono"/>
                <a:sym typeface="Ubuntu Mono"/>
              </a:rPr>
              <a:t>System.out.println(list.get(999));</a:t>
            </a:r>
            <a:endParaRPr sz="1800">
              <a:latin typeface="Ubuntu Mono"/>
              <a:ea typeface="Ubuntu Mono"/>
              <a:cs typeface="Ubuntu Mono"/>
              <a:sym typeface="Ubuntu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Stubbing - throw exceptions</a:t>
            </a:r>
            <a:endParaRPr/>
          </a:p>
        </p:txBody>
      </p:sp>
      <p:sp>
        <p:nvSpPr>
          <p:cNvPr id="394" name="Google Shape;394;p5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 LinkedList list = mock(LinkedList.class);</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//stubbing</a:t>
            </a:r>
            <a:br>
              <a:rPr lang="en" sz="1800">
                <a:latin typeface="Ubuntu Mono"/>
                <a:ea typeface="Ubuntu Mono"/>
                <a:cs typeface="Ubuntu Mono"/>
                <a:sym typeface="Ubuntu Mono"/>
              </a:rPr>
            </a:br>
            <a:r>
              <a:rPr lang="en" sz="1800">
                <a:latin typeface="Ubuntu Mono"/>
                <a:ea typeface="Ubuntu Mono"/>
                <a:cs typeface="Ubuntu Mono"/>
                <a:sym typeface="Ubuntu Mono"/>
              </a:rPr>
              <a:t> when(list.get(1)).thenThrow(new RuntimeException());</a:t>
            </a:r>
            <a:endParaRPr sz="1800">
              <a:latin typeface="Ubuntu Mono"/>
              <a:ea typeface="Ubuntu Mono"/>
              <a:cs typeface="Ubuntu Mono"/>
              <a:sym typeface="Ubuntu Mono"/>
            </a:endParaRPr>
          </a:p>
          <a:p>
            <a:pPr indent="0" lvl="0" marL="0" rtl="0" algn="l">
              <a:spcBef>
                <a:spcPts val="1600"/>
              </a:spcBef>
              <a:spcAft>
                <a:spcPts val="0"/>
              </a:spcAft>
              <a:buNone/>
            </a:pPr>
            <a:r>
              <a:rPr b="1" lang="en" sz="1800">
                <a:latin typeface="Ubuntu Mono"/>
                <a:ea typeface="Ubuntu Mono"/>
                <a:cs typeface="Ubuntu Mono"/>
                <a:sym typeface="Ubuntu Mono"/>
              </a:rPr>
              <a:t> //or</a:t>
            </a:r>
            <a:endParaRPr b="1" sz="1800">
              <a:latin typeface="Ubuntu Mono"/>
              <a:ea typeface="Ubuntu Mono"/>
              <a:cs typeface="Ubuntu Mono"/>
              <a:sym typeface="Ubuntu Mono"/>
            </a:endParaRPr>
          </a:p>
          <a:p>
            <a:pPr indent="0" lvl="0" marL="0" rtl="0" algn="l">
              <a:spcBef>
                <a:spcPts val="1600"/>
              </a:spcBef>
              <a:spcAft>
                <a:spcPts val="1600"/>
              </a:spcAft>
              <a:buNone/>
            </a:pPr>
            <a:r>
              <a:rPr lang="en" sz="1800">
                <a:latin typeface="Ubuntu Mono"/>
                <a:ea typeface="Ubuntu Mono"/>
                <a:cs typeface="Ubuntu Mono"/>
                <a:sym typeface="Ubuntu Mono"/>
              </a:rPr>
              <a:t> doThrow(new RuntimeException()).when(list).get(1);</a:t>
            </a:r>
            <a:br>
              <a:rPr lang="en" sz="1800">
                <a:latin typeface="Ubuntu Mono"/>
                <a:ea typeface="Ubuntu Mono"/>
                <a:cs typeface="Ubuntu Mono"/>
                <a:sym typeface="Ubuntu Mono"/>
              </a:rPr>
            </a:br>
            <a:br>
              <a:rPr lang="en" sz="1800">
                <a:latin typeface="Ubuntu Mono"/>
                <a:ea typeface="Ubuntu Mono"/>
                <a:cs typeface="Ubuntu Mono"/>
                <a:sym typeface="Ubuntu Mono"/>
              </a:rPr>
            </a:br>
            <a:r>
              <a:rPr lang="en" sz="1800">
                <a:latin typeface="Ubuntu Mono"/>
                <a:ea typeface="Ubuntu Mono"/>
                <a:cs typeface="Ubuntu Mono"/>
                <a:sym typeface="Ubuntu Mono"/>
              </a:rPr>
              <a:t> //following throws runtime exception</a:t>
            </a:r>
            <a:br>
              <a:rPr lang="en" sz="1800">
                <a:latin typeface="Ubuntu Mono"/>
                <a:ea typeface="Ubuntu Mono"/>
                <a:cs typeface="Ubuntu Mono"/>
                <a:sym typeface="Ubuntu Mono"/>
              </a:rPr>
            </a:br>
            <a:r>
              <a:rPr lang="en" sz="1800">
                <a:latin typeface="Ubuntu Mono"/>
                <a:ea typeface="Ubuntu Mono"/>
                <a:cs typeface="Ubuntu Mono"/>
                <a:sym typeface="Ubuntu Mono"/>
              </a:rPr>
              <a:t> System.out.println(list.get(1));</a:t>
            </a:r>
            <a:endParaRPr sz="1800">
              <a:latin typeface="Ubuntu Mono"/>
              <a:ea typeface="Ubuntu Mono"/>
              <a:cs typeface="Ubuntu Mono"/>
              <a:sym typeface="Ubuntu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Verify</a:t>
            </a:r>
            <a:endParaRPr/>
          </a:p>
        </p:txBody>
      </p:sp>
      <p:sp>
        <p:nvSpPr>
          <p:cNvPr id="400" name="Google Shape;400;p5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latin typeface="Ubuntu Mono"/>
                <a:ea typeface="Ubuntu Mono"/>
                <a:cs typeface="Ubuntu Mono"/>
                <a:sym typeface="Ubuntu Mono"/>
              </a:rPr>
              <a:t> //using mocks - only mockOne is interacted</a:t>
            </a:r>
            <a:br>
              <a:rPr lang="en" sz="1800">
                <a:latin typeface="Ubuntu Mono"/>
                <a:ea typeface="Ubuntu Mono"/>
                <a:cs typeface="Ubuntu Mono"/>
                <a:sym typeface="Ubuntu Mono"/>
              </a:rPr>
            </a:br>
            <a:r>
              <a:rPr lang="en" sz="1800">
                <a:latin typeface="Ubuntu Mono"/>
                <a:ea typeface="Ubuntu Mono"/>
                <a:cs typeface="Ubuntu Mono"/>
                <a:sym typeface="Ubuntu Mono"/>
              </a:rPr>
              <a:t> mockOne.add("one");</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//ordinary verification</a:t>
            </a:r>
            <a:br>
              <a:rPr lang="en" sz="1800">
                <a:latin typeface="Ubuntu Mono"/>
                <a:ea typeface="Ubuntu Mono"/>
                <a:cs typeface="Ubuntu Mono"/>
                <a:sym typeface="Ubuntu Mono"/>
              </a:rPr>
            </a:br>
            <a:r>
              <a:rPr lang="en" sz="1800">
                <a:latin typeface="Ubuntu Mono"/>
                <a:ea typeface="Ubuntu Mono"/>
                <a:cs typeface="Ubuntu Mono"/>
                <a:sym typeface="Ubuntu Mono"/>
              </a:rPr>
              <a:t> verify(mockOne).add("one");</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//verify that method was never called on a mock</a:t>
            </a:r>
            <a:br>
              <a:rPr lang="en" sz="1800">
                <a:latin typeface="Ubuntu Mono"/>
                <a:ea typeface="Ubuntu Mono"/>
                <a:cs typeface="Ubuntu Mono"/>
                <a:sym typeface="Ubuntu Mono"/>
              </a:rPr>
            </a:br>
            <a:r>
              <a:rPr lang="en" sz="1800">
                <a:latin typeface="Ubuntu Mono"/>
                <a:ea typeface="Ubuntu Mono"/>
                <a:cs typeface="Ubuntu Mono"/>
                <a:sym typeface="Ubuntu Mono"/>
              </a:rPr>
              <a:t> verify(mockOne, never()).add("two");</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//verify that other mocks were not interacted</a:t>
            </a:r>
            <a:br>
              <a:rPr lang="en" sz="1800">
                <a:latin typeface="Ubuntu Mono"/>
                <a:ea typeface="Ubuntu Mono"/>
                <a:cs typeface="Ubuntu Mono"/>
                <a:sym typeface="Ubuntu Mono"/>
              </a:rPr>
            </a:br>
            <a:r>
              <a:rPr lang="en" sz="1800">
                <a:latin typeface="Ubuntu Mono"/>
                <a:ea typeface="Ubuntu Mono"/>
                <a:cs typeface="Ubuntu Mono"/>
                <a:sym typeface="Ubuntu Mono"/>
              </a:rPr>
              <a:t> verifyZeroInteractions(mockTwo, mockThree);</a:t>
            </a:r>
            <a:endParaRPr sz="1800">
              <a:latin typeface="Ubuntu Mono"/>
              <a:ea typeface="Ubuntu Mono"/>
              <a:cs typeface="Ubuntu Mono"/>
              <a:sym typeface="Ubuntu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Callbacks</a:t>
            </a:r>
            <a:endParaRPr/>
          </a:p>
        </p:txBody>
      </p:sp>
      <p:sp>
        <p:nvSpPr>
          <p:cNvPr id="406" name="Google Shape;406;p5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Ubuntu Mono"/>
                <a:ea typeface="Ubuntu Mono"/>
                <a:cs typeface="Ubuntu Mono"/>
                <a:sym typeface="Ubuntu Mono"/>
              </a:rPr>
              <a:t>when(mock.someMethod(anyString())).thenAnswer(new Answer() {</a:t>
            </a:r>
            <a:br>
              <a:rPr lang="en" sz="1800">
                <a:latin typeface="Ubuntu Mono"/>
                <a:ea typeface="Ubuntu Mono"/>
                <a:cs typeface="Ubuntu Mono"/>
                <a:sym typeface="Ubuntu Mono"/>
              </a:rPr>
            </a:br>
            <a:r>
              <a:rPr lang="en" sz="1800">
                <a:latin typeface="Ubuntu Mono"/>
                <a:ea typeface="Ubuntu Mono"/>
                <a:cs typeface="Ubuntu Mono"/>
                <a:sym typeface="Ubuntu Mono"/>
              </a:rPr>
              <a:t>     Object answer(InvocationOnMock invocation) {</a:t>
            </a:r>
            <a:br>
              <a:rPr lang="en" sz="1800">
                <a:latin typeface="Ubuntu Mono"/>
                <a:ea typeface="Ubuntu Mono"/>
                <a:cs typeface="Ubuntu Mono"/>
                <a:sym typeface="Ubuntu Mono"/>
              </a:rPr>
            </a:br>
            <a:r>
              <a:rPr lang="en" sz="1800">
                <a:latin typeface="Ubuntu Mono"/>
                <a:ea typeface="Ubuntu Mono"/>
                <a:cs typeface="Ubuntu Mono"/>
                <a:sym typeface="Ubuntu Mono"/>
              </a:rPr>
              <a:t>         Object[] args = invocation.getArguments();</a:t>
            </a:r>
            <a:br>
              <a:rPr lang="en" sz="1800">
                <a:latin typeface="Ubuntu Mono"/>
                <a:ea typeface="Ubuntu Mono"/>
                <a:cs typeface="Ubuntu Mono"/>
                <a:sym typeface="Ubuntu Mono"/>
              </a:rPr>
            </a:br>
            <a:r>
              <a:rPr lang="en" sz="1800">
                <a:latin typeface="Ubuntu Mono"/>
                <a:ea typeface="Ubuntu Mono"/>
                <a:cs typeface="Ubuntu Mono"/>
                <a:sym typeface="Ubuntu Mono"/>
              </a:rPr>
              <a:t>         Object mock = invocation.getMock();</a:t>
            </a:r>
            <a:br>
              <a:rPr lang="en" sz="1800">
                <a:latin typeface="Ubuntu Mono"/>
                <a:ea typeface="Ubuntu Mono"/>
                <a:cs typeface="Ubuntu Mono"/>
                <a:sym typeface="Ubuntu Mono"/>
              </a:rPr>
            </a:br>
            <a:r>
              <a:rPr lang="en" sz="1800">
                <a:latin typeface="Ubuntu Mono"/>
                <a:ea typeface="Ubuntu Mono"/>
                <a:cs typeface="Ubuntu Mono"/>
                <a:sym typeface="Ubuntu Mono"/>
              </a:rPr>
              <a:t>         return "called with arguments: " + args;</a:t>
            </a:r>
            <a:br>
              <a:rPr lang="en" sz="1800">
                <a:latin typeface="Ubuntu Mono"/>
                <a:ea typeface="Ubuntu Mono"/>
                <a:cs typeface="Ubuntu Mono"/>
                <a:sym typeface="Ubuntu Mono"/>
              </a:rPr>
            </a:br>
            <a:r>
              <a:rPr lang="en" sz="1800">
                <a:latin typeface="Ubuntu Mono"/>
                <a:ea typeface="Ubuntu Mono"/>
                <a:cs typeface="Ubuntu Mono"/>
                <a:sym typeface="Ubuntu Mono"/>
              </a:rPr>
              <a:t>     }</a:t>
            </a:r>
            <a:br>
              <a:rPr lang="en" sz="1800">
                <a:latin typeface="Ubuntu Mono"/>
                <a:ea typeface="Ubuntu Mono"/>
                <a:cs typeface="Ubuntu Mono"/>
                <a:sym typeface="Ubuntu Mono"/>
              </a:rPr>
            </a:br>
            <a:r>
              <a:rPr lang="en" sz="1800">
                <a:latin typeface="Ubuntu Mono"/>
                <a:ea typeface="Ubuntu Mono"/>
                <a:cs typeface="Ubuntu Mono"/>
                <a:sym typeface="Ubuntu Mono"/>
              </a:rPr>
              <a:t> });</a:t>
            </a:r>
            <a:br>
              <a:rPr lang="en" sz="1800">
                <a:latin typeface="Ubuntu Mono"/>
                <a:ea typeface="Ubuntu Mono"/>
                <a:cs typeface="Ubuntu Mono"/>
                <a:sym typeface="Ubuntu Mono"/>
              </a:rPr>
            </a:br>
            <a:br>
              <a:rPr lang="en" sz="1800">
                <a:latin typeface="Ubuntu Mono"/>
                <a:ea typeface="Ubuntu Mono"/>
                <a:cs typeface="Ubuntu Mono"/>
                <a:sym typeface="Ubuntu Mono"/>
              </a:rPr>
            </a:br>
            <a:r>
              <a:rPr b="1" lang="en" sz="1800">
                <a:latin typeface="Ubuntu Mono"/>
                <a:ea typeface="Ubuntu Mono"/>
                <a:cs typeface="Ubuntu Mono"/>
                <a:sym typeface="Ubuntu Mono"/>
              </a:rPr>
              <a:t> //the following prints "called with arguments: foo"</a:t>
            </a:r>
            <a:br>
              <a:rPr lang="en" sz="1800">
                <a:latin typeface="Ubuntu Mono"/>
                <a:ea typeface="Ubuntu Mono"/>
                <a:cs typeface="Ubuntu Mono"/>
                <a:sym typeface="Ubuntu Mono"/>
              </a:rPr>
            </a:br>
            <a:r>
              <a:rPr lang="en" sz="1800">
                <a:latin typeface="Ubuntu Mono"/>
                <a:ea typeface="Ubuntu Mono"/>
                <a:cs typeface="Ubuntu Mono"/>
                <a:sym typeface="Ubuntu Mono"/>
              </a:rPr>
              <a:t> System.out.println(mock.someMethod("foo"));</a:t>
            </a:r>
            <a:endParaRPr sz="1800">
              <a:latin typeface="Ubuntu Mono"/>
              <a:ea typeface="Ubuntu Mono"/>
              <a:cs typeface="Ubuntu Mono"/>
              <a:sym typeface="Ubuntu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levels</a:t>
            </a:r>
            <a:endParaRPr/>
          </a:p>
        </p:txBody>
      </p:sp>
      <p:sp>
        <p:nvSpPr>
          <p:cNvPr id="111" name="Google Shape;11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4123825" y="201700"/>
            <a:ext cx="5120275" cy="494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fixing cost</a:t>
            </a:r>
            <a:endParaRPr/>
          </a:p>
        </p:txBody>
      </p:sp>
      <p:sp>
        <p:nvSpPr>
          <p:cNvPr id="118" name="Google Shape;11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8"/>
          <p:cNvPicPr preferRelativeResize="0"/>
          <p:nvPr/>
        </p:nvPicPr>
        <p:blipFill rotWithShape="1">
          <a:blip r:embed="rId3">
            <a:alphaModFix/>
          </a:blip>
          <a:srcRect b="0" l="0" r="0" t="13897"/>
          <a:stretch/>
        </p:blipFill>
        <p:spPr>
          <a:xfrm>
            <a:off x="2919600" y="1020375"/>
            <a:ext cx="6021725" cy="411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Unit test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130" name="Google Shape;130;p20"/>
          <p:cNvSpPr txBox="1"/>
          <p:nvPr>
            <p:ph idx="1" type="body"/>
          </p:nvPr>
        </p:nvSpPr>
        <p:spPr>
          <a:xfrm>
            <a:off x="311700" y="2145825"/>
            <a:ext cx="8520600" cy="242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Test a small piece of code (usually a function) </a:t>
            </a:r>
            <a:r>
              <a:rPr lang="en" sz="1800"/>
              <a:t>independently from other parts</a:t>
            </a:r>
            <a:endParaRPr sz="1800"/>
          </a:p>
        </p:txBody>
      </p:sp>
      <p:pic>
        <p:nvPicPr>
          <p:cNvPr id="131" name="Google Shape;131;p20"/>
          <p:cNvPicPr preferRelativeResize="0"/>
          <p:nvPr/>
        </p:nvPicPr>
        <p:blipFill>
          <a:blip r:embed="rId3">
            <a:alphaModFix/>
          </a:blip>
          <a:stretch>
            <a:fillRect/>
          </a:stretch>
        </p:blipFill>
        <p:spPr>
          <a:xfrm>
            <a:off x="8130050" y="4221175"/>
            <a:ext cx="801000" cy="80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steps</a:t>
            </a:r>
            <a:endParaRPr/>
          </a:p>
        </p:txBody>
      </p:sp>
      <p:sp>
        <p:nvSpPr>
          <p:cNvPr id="137" name="Google Shape;137;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a:t>								BDD			AAA</a:t>
            </a:r>
            <a:endParaRPr b="1"/>
          </a:p>
          <a:p>
            <a:pPr indent="0" lvl="0" marL="0" rtl="0" algn="l">
              <a:spcBef>
                <a:spcPts val="1600"/>
              </a:spcBef>
              <a:spcAft>
                <a:spcPts val="0"/>
              </a:spcAft>
              <a:buNone/>
            </a:pPr>
            <a:r>
              <a:rPr lang="en"/>
              <a:t>Preconditions				Given			Arrange</a:t>
            </a:r>
            <a:endParaRPr/>
          </a:p>
          <a:p>
            <a:pPr indent="0" lvl="0" marL="0" rtl="0" algn="l">
              <a:spcBef>
                <a:spcPts val="1600"/>
              </a:spcBef>
              <a:spcAft>
                <a:spcPts val="0"/>
              </a:spcAft>
              <a:buNone/>
            </a:pPr>
            <a:r>
              <a:rPr lang="en"/>
              <a:t>Action						When			Act</a:t>
            </a:r>
            <a:endParaRPr/>
          </a:p>
          <a:p>
            <a:pPr indent="0" lvl="0" marL="0" rtl="0" algn="l">
              <a:spcBef>
                <a:spcPts val="1600"/>
              </a:spcBef>
              <a:spcAft>
                <a:spcPts val="1600"/>
              </a:spcAft>
              <a:buNone/>
            </a:pPr>
            <a:r>
              <a:rPr lang="en"/>
              <a:t>Assertions					Then			Assert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