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7" r:id="rId2"/>
    <p:sldId id="258" r:id="rId3"/>
    <p:sldId id="312" r:id="rId4"/>
    <p:sldId id="300" r:id="rId5"/>
    <p:sldId id="260" r:id="rId6"/>
    <p:sldId id="304" r:id="rId7"/>
    <p:sldId id="311" r:id="rId8"/>
    <p:sldId id="316" r:id="rId9"/>
    <p:sldId id="306" r:id="rId10"/>
    <p:sldId id="307" r:id="rId11"/>
    <p:sldId id="308" r:id="rId12"/>
    <p:sldId id="309" r:id="rId13"/>
    <p:sldId id="301" r:id="rId14"/>
    <p:sldId id="305" r:id="rId15"/>
    <p:sldId id="313" r:id="rId16"/>
    <p:sldId id="315" r:id="rId17"/>
    <p:sldId id="310" r:id="rId18"/>
    <p:sldId id="288" r:id="rId19"/>
    <p:sldId id="290" r:id="rId20"/>
    <p:sldId id="29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ashour1227@gmail.com" initials="n" lastIdx="1" clrIdx="0">
    <p:extLst>
      <p:ext uri="{19B8F6BF-5375-455C-9EA6-DF929625EA0E}">
        <p15:presenceInfo xmlns:p15="http://schemas.microsoft.com/office/powerpoint/2012/main" userId="7908f2b37c499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6" autoAdjust="0"/>
  </p:normalViewPr>
  <p:slideViewPr>
    <p:cSldViewPr>
      <p:cViewPr varScale="1">
        <p:scale>
          <a:sx n="98" d="100"/>
          <a:sy n="98" d="100"/>
        </p:scale>
        <p:origin x="10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69609-7F0A-4B38-A7F3-F24E668FCC5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D63D-E780-4FB2-B8FE-7EFF874D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D63D-E780-4FB2-B8FE-7EFF874D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D63D-E780-4FB2-B8FE-7EFF874D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D63D-E780-4FB2-B8FE-7EFF874D19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D63D-E780-4FB2-B8FE-7EFF874D19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206403"/>
          </a:xfrm>
          <a:prstGeom prst="rect">
            <a:avLst/>
          </a:prstGeom>
        </p:spPr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972800" y="6343650"/>
            <a:ext cx="466725" cy="428625"/>
          </a:xfrm>
          <a:custGeom>
            <a:avLst/>
            <a:gdLst/>
            <a:ahLst/>
            <a:cxnLst/>
            <a:rect l="l" t="t" r="r" b="b"/>
            <a:pathLst>
              <a:path w="466725" h="428625">
                <a:moveTo>
                  <a:pt x="466725" y="0"/>
                </a:moveTo>
                <a:lnTo>
                  <a:pt x="0" y="0"/>
                </a:lnTo>
                <a:lnTo>
                  <a:pt x="0" y="428625"/>
                </a:lnTo>
                <a:lnTo>
                  <a:pt x="466725" y="428625"/>
                </a:lnTo>
                <a:lnTo>
                  <a:pt x="466725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82474" cy="685799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76051" y="6472554"/>
            <a:ext cx="231775" cy="156068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2893" y="2890900"/>
            <a:ext cx="2966212" cy="9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148" y="2105151"/>
            <a:ext cx="10534650" cy="158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30343D-6E7D-40F6-A907-D552BBB9039C}"/>
              </a:ext>
            </a:extLst>
          </p:cNvPr>
          <p:cNvSpPr txBox="1">
            <a:spLocks/>
          </p:cNvSpPr>
          <p:nvPr/>
        </p:nvSpPr>
        <p:spPr>
          <a:xfrm>
            <a:off x="1604962" y="1066800"/>
            <a:ext cx="8682038" cy="142731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" algn="ctr">
              <a:spcBef>
                <a:spcPts val="1170"/>
              </a:spcBef>
            </a:pPr>
            <a:r>
              <a:rPr lang="en-US" sz="4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Graduation project 2024</a:t>
            </a:r>
          </a:p>
          <a:p>
            <a:pPr marL="1270" algn="ctr">
              <a:spcBef>
                <a:spcPts val="1170"/>
              </a:spcBef>
            </a:pPr>
            <a:r>
              <a:rPr lang="en-US" sz="2800" kern="0" dirty="0"/>
              <a:t> </a:t>
            </a:r>
            <a:r>
              <a:rPr lang="en-US" sz="28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Deployment Pipeline</a:t>
            </a:r>
            <a:endParaRPr lang="en-US" sz="11500" b="0" kern="0" dirty="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82AF4-1B05-410F-8CC1-5E097268D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6015043" cy="1993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3E745-EF29-4157-82CE-33BEAA9439A5}"/>
              </a:ext>
            </a:extLst>
          </p:cNvPr>
          <p:cNvSpPr txBox="1"/>
          <p:nvPr/>
        </p:nvSpPr>
        <p:spPr>
          <a:xfrm>
            <a:off x="228600" y="601980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solidFill>
                  <a:srgbClr val="0D0D0D"/>
                </a:solidFill>
                <a:latin typeface="Calibri"/>
                <a:ea typeface="+mj-ea"/>
                <a:cs typeface="Calibri"/>
              </a:rPr>
              <a:t>Supervised By: Eng. Ahmed Mourad</a:t>
            </a:r>
          </a:p>
        </p:txBody>
      </p:sp>
    </p:spTree>
    <p:extLst>
      <p:ext uri="{BB962C8B-B14F-4D97-AF65-F5344CB8AC3E}">
        <p14:creationId xmlns:p14="http://schemas.microsoft.com/office/powerpoint/2010/main" val="15578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8" y="1057366"/>
            <a:ext cx="8540752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Pipeline Continuous Integration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C2B244B-F1FE-4F48-B853-C56B4CB2339C}"/>
              </a:ext>
            </a:extLst>
          </p:cNvPr>
          <p:cNvSpPr txBox="1"/>
          <p:nvPr/>
        </p:nvSpPr>
        <p:spPr>
          <a:xfrm>
            <a:off x="430665" y="2133600"/>
            <a:ext cx="11330670" cy="41479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Set Up New Jenkins Pipeline: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        </a:t>
            </a:r>
            <a:r>
              <a:rPr lang="en-US" sz="2000" spc="5" dirty="0">
                <a:latin typeface="Arial MT"/>
              </a:rPr>
              <a:t>Integrate Git repository for automatic builds on code commits.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         Configure webhooks to trigger builds automatically upon code changes.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Build Steps: </a:t>
            </a:r>
            <a:r>
              <a:rPr lang="en-US" sz="2800" spc="5" dirty="0">
                <a:latin typeface="Arial MT"/>
                <a:cs typeface="Arial MT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800" spc="5" dirty="0">
                <a:latin typeface="Arial MT"/>
                <a:cs typeface="Arial MT"/>
              </a:rPr>
              <a:t>       </a:t>
            </a:r>
            <a:r>
              <a:rPr lang="en-US" sz="2000" spc="5" dirty="0">
                <a:latin typeface="Arial MT"/>
              </a:rPr>
              <a:t>Build application (using </a:t>
            </a:r>
            <a:r>
              <a:rPr lang="en-US" sz="2000" spc="5" dirty="0" err="1">
                <a:latin typeface="Arial MT"/>
              </a:rPr>
              <a:t>npm</a:t>
            </a:r>
            <a:r>
              <a:rPr lang="en-US" sz="2000" spc="5" dirty="0">
                <a:latin typeface="Arial MT"/>
              </a:rPr>
              <a:t>).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Test Steps: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   </a:t>
            </a:r>
            <a:r>
              <a:rPr lang="en-US" sz="2000" spc="5" dirty="0">
                <a:latin typeface="Arial MT"/>
                <a:cs typeface="Arial MT"/>
              </a:rPr>
              <a:t> Tests </a:t>
            </a:r>
            <a:r>
              <a:rPr lang="en-US" sz="2000" spc="5" dirty="0">
                <a:latin typeface="Arial MT"/>
              </a:rPr>
              <a:t>ensure the application functions as expected with every build.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Post-Build Actions: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    </a:t>
            </a:r>
            <a:r>
              <a:rPr lang="en-US" sz="2000" spc="5" dirty="0">
                <a:latin typeface="Arial MT"/>
              </a:rPr>
              <a:t>Push Docker image to Docker Hub and Send notifications to Slack.</a:t>
            </a:r>
          </a:p>
        </p:txBody>
      </p:sp>
    </p:spTree>
    <p:extLst>
      <p:ext uri="{BB962C8B-B14F-4D97-AF65-F5344CB8AC3E}">
        <p14:creationId xmlns:p14="http://schemas.microsoft.com/office/powerpoint/2010/main" val="110965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077" y="1047932"/>
            <a:ext cx="611092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Automated testing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6F2380E-51ED-4D08-8FC3-399F7727C37D}"/>
              </a:ext>
            </a:extLst>
          </p:cNvPr>
          <p:cNvSpPr txBox="1"/>
          <p:nvPr/>
        </p:nvSpPr>
        <p:spPr>
          <a:xfrm>
            <a:off x="228600" y="2767002"/>
            <a:ext cx="6352113" cy="27090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Integrated unit tests to run automatically with  every build.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000" spc="5" dirty="0">
              <a:latin typeface="Arial MT"/>
            </a:endParaRP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000" spc="5" dirty="0">
              <a:latin typeface="Arial MT"/>
            </a:endParaRPr>
          </a:p>
          <a:p>
            <a:pPr marL="12065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Ensure the application works as expected.</a:t>
            </a:r>
          </a:p>
          <a:p>
            <a:pPr marL="12065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000" spc="5" dirty="0">
              <a:latin typeface="Arial MT"/>
            </a:endParaRP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000" spc="5" dirty="0">
              <a:latin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C8AF7-CD10-4764-B516-2CDBF498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09850"/>
            <a:ext cx="5132913" cy="28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22" y="1066800"/>
            <a:ext cx="8872603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Webhooks as Post-Build Actions </a:t>
            </a:r>
            <a:b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</a:b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1A299F-5278-48E4-9EC1-1C2A3965D71B}"/>
              </a:ext>
            </a:extLst>
          </p:cNvPr>
          <p:cNvSpPr txBox="1"/>
          <p:nvPr/>
        </p:nvSpPr>
        <p:spPr>
          <a:xfrm>
            <a:off x="228600" y="2590800"/>
            <a:ext cx="6172200" cy="329128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Enable Webhooks :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dirty="0"/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  </a:t>
            </a:r>
            <a:r>
              <a:rPr lang="en-US" sz="2000" spc="5" dirty="0">
                <a:latin typeface="Arial MT"/>
              </a:rPr>
              <a:t>Notify  Jenkins of  repository changes.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</a:t>
            </a:r>
          </a:p>
          <a:p>
            <a:pPr marL="12065"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       </a:t>
            </a:r>
            <a:r>
              <a:rPr lang="en-US" sz="2000" spc="5" dirty="0">
                <a:latin typeface="Arial MT"/>
              </a:rPr>
              <a:t>Trigger automatic builds on code commits.</a:t>
            </a:r>
          </a:p>
          <a:p>
            <a:pPr marL="12065"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         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800" spc="5" dirty="0">
              <a:latin typeface="Arial MT"/>
              <a:cs typeface="Arial M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A1436-D1CC-B058-1261-53835E799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05" y="2589475"/>
            <a:ext cx="6656553" cy="19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071563"/>
            <a:ext cx="579786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b="0" spc="5" dirty="0">
                <a:solidFill>
                  <a:srgbClr val="000000"/>
                </a:solidFill>
                <a:latin typeface="Arial MT"/>
              </a:rPr>
              <a:t>    </a:t>
            </a:r>
            <a:r>
              <a:rPr lang="en-US" sz="4400" b="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S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lack notification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F6945-1791-4186-B341-0F4BAF2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7612"/>
            <a:ext cx="9829800" cy="3053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1036D-3CFF-4D45-81D8-9C2605490829}"/>
              </a:ext>
            </a:extLst>
          </p:cNvPr>
          <p:cNvSpPr txBox="1"/>
          <p:nvPr/>
        </p:nvSpPr>
        <p:spPr>
          <a:xfrm>
            <a:off x="304800" y="1868806"/>
            <a:ext cx="11003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400" spc="5" dirty="0">
              <a:latin typeface="Arial M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spc="5" dirty="0">
                <a:latin typeface="Arial MT"/>
              </a:rPr>
              <a:t>Send real-time notifications to Slack channels for build status updates.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spc="5" dirty="0">
                <a:latin typeface="Arial MT"/>
              </a:rPr>
              <a:t>Keep the team informed about successes or failures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1901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29" y="1057365"/>
            <a:ext cx="389255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Ansible Setup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3F2D39F-A7E2-4810-8F7A-7EA4C23BE6D8}"/>
              </a:ext>
            </a:extLst>
          </p:cNvPr>
          <p:cNvSpPr txBox="1"/>
          <p:nvPr/>
        </p:nvSpPr>
        <p:spPr>
          <a:xfrm>
            <a:off x="680211" y="2624796"/>
            <a:ext cx="10216389" cy="255775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Ansible :</a:t>
            </a:r>
          </a:p>
          <a:p>
            <a:pPr marL="12065">
              <a:spcBef>
                <a:spcPts val="725"/>
              </a:spcBef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      </a:t>
            </a:r>
            <a:r>
              <a:rPr lang="en-US" sz="2000" spc="5" dirty="0">
                <a:latin typeface="Arial MT"/>
              </a:rPr>
              <a:t>Install Ansible for Configuration Management.</a:t>
            </a:r>
          </a:p>
          <a:p>
            <a:pPr marL="12065">
              <a:spcBef>
                <a:spcPts val="725"/>
              </a:spcBef>
              <a:tabLst>
                <a:tab pos="356235" algn="l"/>
              </a:tabLst>
            </a:pPr>
            <a:r>
              <a:rPr lang="en-US" sz="2000" spc="5" dirty="0">
                <a:latin typeface="Arial MT"/>
              </a:rPr>
              <a:t>       Verify installation using: ansible --version.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Create Inventory File:</a:t>
            </a:r>
            <a:r>
              <a:rPr lang="en-US" sz="2000" spc="5" dirty="0">
                <a:latin typeface="Arial MT"/>
              </a:rPr>
              <a:t>Define target servers in the hosts file.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Write Ansible Playbooks:                                                                  </a:t>
            </a:r>
            <a:r>
              <a:rPr lang="en-US" sz="2000" spc="5" dirty="0">
                <a:latin typeface="Arial MT"/>
              </a:rPr>
              <a:t>Automate tasks like package installation ,app deployment, and service management. </a:t>
            </a:r>
          </a:p>
        </p:txBody>
      </p:sp>
    </p:spTree>
    <p:extLst>
      <p:ext uri="{BB962C8B-B14F-4D97-AF65-F5344CB8AC3E}">
        <p14:creationId xmlns:p14="http://schemas.microsoft.com/office/powerpoint/2010/main" val="367037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FEC-DAF5-325C-6A59-2F679B38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838201"/>
            <a:ext cx="9144000" cy="762000"/>
          </a:xfrm>
        </p:spPr>
        <p:txBody>
          <a:bodyPr/>
          <a:lstStyle/>
          <a:p>
            <a:r>
              <a:rPr lang="en-US" sz="4400" dirty="0"/>
              <a:t>Continuous Deployment Using Ansible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15CB3-F803-13E5-8702-69D3F186B83F}"/>
              </a:ext>
            </a:extLst>
          </p:cNvPr>
          <p:cNvSpPr txBox="1"/>
          <p:nvPr/>
        </p:nvSpPr>
        <p:spPr>
          <a:xfrm>
            <a:off x="609600" y="1905000"/>
            <a:ext cx="4663098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r>
              <a:rPr lang="en-US" sz="1800" spc="5" dirty="0">
                <a:latin typeface="Arial MT"/>
                <a:cs typeface="Arial MT"/>
              </a:rPr>
              <a:t>We used Ansible to automate Deployment of the Application on EC2 Server.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1800" spc="5" dirty="0">
                <a:latin typeface="Arial MT"/>
                <a:cs typeface="Arial MT"/>
              </a:rPr>
              <a:t>Install Docker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1800" spc="5" dirty="0">
                <a:latin typeface="Arial MT"/>
                <a:cs typeface="Arial MT"/>
              </a:rPr>
              <a:t>Install Nodejs</a:t>
            </a:r>
          </a:p>
          <a:p>
            <a:pPr>
              <a:spcBef>
                <a:spcPts val="725"/>
              </a:spcBef>
              <a:tabLst>
                <a:tab pos="356235" algn="l"/>
              </a:tabLst>
            </a:pPr>
            <a:endParaRPr lang="en-US" sz="1800" spc="5" dirty="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6D205A-F996-570D-4DD8-225DCD57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98" y="1600201"/>
            <a:ext cx="6289824" cy="51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3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FEC-DAF5-325C-6A59-2F679B38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838201"/>
            <a:ext cx="9144000" cy="762000"/>
          </a:xfrm>
        </p:spPr>
        <p:txBody>
          <a:bodyPr/>
          <a:lstStyle/>
          <a:p>
            <a:r>
              <a:rPr lang="en-US" sz="4400" dirty="0"/>
              <a:t>Continuous Deployment Using Ansible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15CB3-F803-13E5-8702-69D3F186B83F}"/>
              </a:ext>
            </a:extLst>
          </p:cNvPr>
          <p:cNvSpPr txBox="1"/>
          <p:nvPr/>
        </p:nvSpPr>
        <p:spPr>
          <a:xfrm>
            <a:off x="609600" y="1905000"/>
            <a:ext cx="4953000" cy="11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1800" spc="5" dirty="0">
                <a:latin typeface="Arial MT"/>
                <a:cs typeface="Arial MT"/>
              </a:rPr>
              <a:t>Copy docker-compose file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1800" spc="5" dirty="0">
                <a:latin typeface="Arial MT"/>
                <a:cs typeface="Arial MT"/>
              </a:rPr>
              <a:t>Deploy docker-compose file on EC2-Server</a:t>
            </a:r>
          </a:p>
          <a:p>
            <a:pPr>
              <a:spcBef>
                <a:spcPts val="725"/>
              </a:spcBef>
              <a:tabLst>
                <a:tab pos="356235" algn="l"/>
              </a:tabLst>
            </a:pPr>
            <a:endParaRPr lang="en-US" sz="1800" spc="5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D9978-0ED4-1A03-FC67-27BAC7D2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524000"/>
            <a:ext cx="480095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2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22" y="1066800"/>
            <a:ext cx="8872603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Pipeline Continuous Deployment </a:t>
            </a:r>
            <a:b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</a:b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7D03A-477C-409C-8C11-DD68B756342A}"/>
              </a:ext>
            </a:extLst>
          </p:cNvPr>
          <p:cNvSpPr txBox="1"/>
          <p:nvPr/>
        </p:nvSpPr>
        <p:spPr>
          <a:xfrm>
            <a:off x="762000" y="1984585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400" spc="5" dirty="0">
                <a:latin typeface="Arial MT"/>
              </a:rPr>
              <a:t>Jenkins deploys the application using Ansible.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F4F881-9E00-F4FC-40D7-1875E819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52641"/>
            <a:ext cx="5476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E2C99-3D75-7A84-D8AE-B41941EE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86400"/>
            <a:ext cx="8699655" cy="8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990828"/>
            <a:ext cx="1104899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b="0" spc="5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Kubernetes Deployment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71638"/>
            <a:ext cx="11811000" cy="18524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Set Up Kubernetes: </a:t>
            </a:r>
            <a:r>
              <a:rPr lang="en-US" sz="2000" spc="5" dirty="0">
                <a:latin typeface="Arial MT"/>
              </a:rPr>
              <a:t>Kubernetes clusters were set up using </a:t>
            </a:r>
            <a:r>
              <a:rPr lang="en-US" sz="2000" spc="5" dirty="0" err="1">
                <a:latin typeface="Arial MT"/>
              </a:rPr>
              <a:t>minikube</a:t>
            </a:r>
            <a:r>
              <a:rPr lang="en-US" sz="2000" spc="5" dirty="0">
                <a:latin typeface="Arial MT"/>
              </a:rPr>
              <a:t> .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Convert Docker Compose to Kubernetes: </a:t>
            </a:r>
            <a:r>
              <a:rPr lang="en-US" sz="2000" spc="5" dirty="0">
                <a:latin typeface="Arial MT"/>
              </a:rPr>
              <a:t>Utilized </a:t>
            </a:r>
            <a:r>
              <a:rPr lang="en-US" sz="2000" spc="5" dirty="0" err="1">
                <a:latin typeface="Arial MT"/>
              </a:rPr>
              <a:t>Kompose</a:t>
            </a:r>
            <a:r>
              <a:rPr lang="en-US" sz="2000" spc="5" dirty="0">
                <a:latin typeface="Arial MT"/>
              </a:rPr>
              <a:t> command.</a:t>
            </a:r>
          </a:p>
          <a:p>
            <a:pPr marL="12065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</a:rPr>
              <a:t>Deployment : </a:t>
            </a:r>
            <a:r>
              <a:rPr lang="en-US" sz="2000" spc="5" dirty="0">
                <a:latin typeface="Arial MT"/>
              </a:rPr>
              <a:t>using </a:t>
            </a:r>
            <a:r>
              <a:rPr lang="en-US" sz="2000" spc="5" dirty="0" err="1">
                <a:latin typeface="Arial MT"/>
              </a:rPr>
              <a:t>kubectl</a:t>
            </a:r>
            <a:r>
              <a:rPr lang="en-US" sz="2000" spc="5" dirty="0">
                <a:latin typeface="Arial MT"/>
              </a:rPr>
              <a:t> apply command.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79E91F-FE47-40D8-A665-468D94EC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kubectl apply -f &lt;generated-k8s-files&gt;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55B41-023D-4597-9DBE-37320339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41156"/>
            <a:ext cx="1142999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413369"/>
            <a:ext cx="36195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Conclusion</a:t>
            </a:r>
            <a:r>
              <a:rPr lang="en-US" sz="4400" b="0" spc="5" dirty="0">
                <a:solidFill>
                  <a:srgbClr val="000000"/>
                </a:solidFill>
                <a:latin typeface="Arial MT"/>
              </a:rPr>
              <a:t> </a:t>
            </a:r>
            <a:endParaRPr sz="4400" b="0" spc="5" dirty="0">
              <a:solidFill>
                <a:srgbClr val="000000"/>
              </a:solidFill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1440815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76051" y="652970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008" y="3581400"/>
            <a:ext cx="9524683" cy="13933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Importance of automated pipelines in modern development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Tools like Jenkins, Docker, and Ansible streamline deployment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The project demonstrates scalability with Kubernetes integration</a:t>
            </a:r>
          </a:p>
        </p:txBody>
      </p:sp>
    </p:spTree>
    <p:extLst>
      <p:ext uri="{BB962C8B-B14F-4D97-AF65-F5344CB8AC3E}">
        <p14:creationId xmlns:p14="http://schemas.microsoft.com/office/powerpoint/2010/main" val="11460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90500" y="-2"/>
            <a:ext cx="12182474" cy="6857998"/>
            <a:chOff x="0" y="0"/>
            <a:chExt cx="12182474" cy="6857998"/>
          </a:xfrm>
        </p:grpSpPr>
        <p:sp>
          <p:nvSpPr>
            <p:cNvPr id="6" name="object 6"/>
            <p:cNvSpPr/>
            <p:nvPr/>
          </p:nvSpPr>
          <p:spPr>
            <a:xfrm>
              <a:off x="10972800" y="6343650"/>
              <a:ext cx="466725" cy="428625"/>
            </a:xfrm>
            <a:custGeom>
              <a:avLst/>
              <a:gdLst/>
              <a:ahLst/>
              <a:cxnLst/>
              <a:rect l="l" t="t" r="r" b="b"/>
              <a:pathLst>
                <a:path w="466725" h="428625">
                  <a:moveTo>
                    <a:pt x="4667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466725" y="428625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176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2474" cy="6857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5" y="333375"/>
              <a:ext cx="1276350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" y="0"/>
              <a:ext cx="1485900" cy="1390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7575" y="1712594"/>
            <a:ext cx="5450840" cy="4744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819"/>
              </a:spcBef>
              <a:buSzPct val="95833"/>
              <a:tabLst>
                <a:tab pos="25336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81400" y="1134925"/>
            <a:ext cx="4488655" cy="7014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Presented by:</a:t>
            </a:r>
            <a:endParaRPr sz="44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7C174E8-9A55-49CC-94C8-3676B8D8D4AF}"/>
              </a:ext>
            </a:extLst>
          </p:cNvPr>
          <p:cNvSpPr txBox="1">
            <a:spLocks/>
          </p:cNvSpPr>
          <p:nvPr/>
        </p:nvSpPr>
        <p:spPr>
          <a:xfrm>
            <a:off x="1221580" y="2509026"/>
            <a:ext cx="6915150" cy="35381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8575">
              <a:spcBef>
                <a:spcPts val="110"/>
              </a:spcBef>
            </a:pPr>
            <a:endParaRPr lang="en-US" sz="4000" kern="0" dirty="0"/>
          </a:p>
          <a:p>
            <a:pPr marL="371475" indent="-342900"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US" sz="3200" b="0" kern="0" dirty="0"/>
              <a:t> Ahmed Khamis </a:t>
            </a:r>
            <a:r>
              <a:rPr lang="en-US" sz="3200" b="0" kern="0" dirty="0" err="1"/>
              <a:t>Abdelmoniem</a:t>
            </a:r>
            <a:r>
              <a:rPr lang="en-US" sz="3200" b="0" kern="0" dirty="0"/>
              <a:t> </a:t>
            </a:r>
          </a:p>
          <a:p>
            <a:pPr marL="371475" indent="-342900"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US" sz="3200" b="0" kern="0" dirty="0"/>
              <a:t> Ahmed </a:t>
            </a:r>
            <a:r>
              <a:rPr lang="en-US" sz="3200" b="0" kern="0" dirty="0" err="1"/>
              <a:t>Elsayed</a:t>
            </a:r>
            <a:r>
              <a:rPr lang="en-US" sz="3200" b="0" kern="0" dirty="0"/>
              <a:t> Ghanem</a:t>
            </a:r>
          </a:p>
          <a:p>
            <a:pPr marL="371475" indent="-342900"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US" sz="3200" b="0" kern="0" dirty="0"/>
              <a:t> </a:t>
            </a:r>
            <a:r>
              <a:rPr lang="en-US" sz="3200" b="0" kern="0" dirty="0" err="1"/>
              <a:t>Nourhan</a:t>
            </a:r>
            <a:r>
              <a:rPr lang="en-US" sz="3200" b="0" kern="0" dirty="0"/>
              <a:t> Ashour Mohamed</a:t>
            </a:r>
          </a:p>
          <a:p>
            <a:pPr marL="371475" indent="-342900"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US" sz="3200" b="0" kern="0" dirty="0"/>
              <a:t> </a:t>
            </a:r>
            <a:r>
              <a:rPr lang="en-US" sz="3200" b="0" kern="0" dirty="0" err="1"/>
              <a:t>Mazen</a:t>
            </a:r>
            <a:r>
              <a:rPr lang="en-US" sz="3200" b="0" kern="0" dirty="0"/>
              <a:t> Mohamed</a:t>
            </a:r>
          </a:p>
          <a:p>
            <a:pPr marL="28575">
              <a:spcBef>
                <a:spcPts val="110"/>
              </a:spcBef>
            </a:pPr>
            <a:endParaRPr lang="en-US" sz="2800" b="0" kern="0" spc="5" dirty="0"/>
          </a:p>
          <a:p>
            <a:pPr marL="28575">
              <a:spcBef>
                <a:spcPts val="110"/>
              </a:spcBef>
            </a:pPr>
            <a:endParaRPr lang="en-US" sz="2800" b="0" kern="0" spc="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1DEB-0D51-420C-9556-2A54154F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819400"/>
            <a:ext cx="5486400" cy="92333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4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90500" y="-2"/>
            <a:ext cx="12182474" cy="6857998"/>
            <a:chOff x="0" y="0"/>
            <a:chExt cx="12182474" cy="6857998"/>
          </a:xfrm>
        </p:grpSpPr>
        <p:sp>
          <p:nvSpPr>
            <p:cNvPr id="6" name="object 6"/>
            <p:cNvSpPr/>
            <p:nvPr/>
          </p:nvSpPr>
          <p:spPr>
            <a:xfrm>
              <a:off x="10972800" y="6343650"/>
              <a:ext cx="466725" cy="428625"/>
            </a:xfrm>
            <a:custGeom>
              <a:avLst/>
              <a:gdLst/>
              <a:ahLst/>
              <a:cxnLst/>
              <a:rect l="l" t="t" r="r" b="b"/>
              <a:pathLst>
                <a:path w="466725" h="428625">
                  <a:moveTo>
                    <a:pt x="4667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466725" y="428625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176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2474" cy="6857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5" y="333375"/>
              <a:ext cx="1276350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" y="0"/>
              <a:ext cx="1485900" cy="1390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7575" y="1712594"/>
            <a:ext cx="5450840" cy="4744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819"/>
              </a:spcBef>
              <a:buSzPct val="95833"/>
              <a:tabLst>
                <a:tab pos="25336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81400" y="1134925"/>
            <a:ext cx="4488655" cy="7014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Agenda</a:t>
            </a:r>
            <a:endParaRPr sz="44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ADE6E9F-29D7-4D43-9114-5EF4D561654A}"/>
              </a:ext>
            </a:extLst>
          </p:cNvPr>
          <p:cNvSpPr txBox="1"/>
          <p:nvPr/>
        </p:nvSpPr>
        <p:spPr>
          <a:xfrm>
            <a:off x="1066800" y="2256938"/>
            <a:ext cx="9648825" cy="36888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kern="0" dirty="0">
                <a:latin typeface="Times New Roman"/>
                <a:cs typeface="Times New Roman"/>
              </a:rPr>
              <a:t>Introduction to pipeline CICD.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Tools and Technologies Used. 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Initial Setup &amp; Planning </a:t>
            </a:r>
            <a:r>
              <a:rPr lang="en-US" sz="24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400" kern="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Jenkins &amp; CICD Integration.</a:t>
            </a: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Continuous Integration.</a:t>
            </a:r>
          </a:p>
          <a:p>
            <a:pPr marL="354965" indent="-342900"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Continuous Deployment. </a:t>
            </a: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Kubernetes Deployment</a:t>
            </a:r>
            <a:r>
              <a:rPr lang="en-US" sz="2400" spc="5" dirty="0">
                <a:solidFill>
                  <a:srgbClr val="000000"/>
                </a:solidFill>
                <a:latin typeface="Arial MT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q"/>
              <a:tabLst>
                <a:tab pos="356235" algn="l"/>
              </a:tabLst>
            </a:pPr>
            <a:r>
              <a:rPr lang="en-US" sz="2400" b="0" spc="5" dirty="0">
                <a:solidFill>
                  <a:srgbClr val="000000"/>
                </a:solidFill>
                <a:latin typeface="Arial MT"/>
              </a:rPr>
              <a:t>Conclusion  .</a:t>
            </a: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772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5625" y="333375"/>
            <a:ext cx="1276350" cy="638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" y="0"/>
            <a:ext cx="1485900" cy="13906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90499" y="0"/>
            <a:ext cx="12182474" cy="6857998"/>
            <a:chOff x="0" y="0"/>
            <a:chExt cx="12182474" cy="6857998"/>
          </a:xfrm>
        </p:grpSpPr>
        <p:sp>
          <p:nvSpPr>
            <p:cNvPr id="6" name="object 6"/>
            <p:cNvSpPr/>
            <p:nvPr/>
          </p:nvSpPr>
          <p:spPr>
            <a:xfrm>
              <a:off x="10972800" y="6343650"/>
              <a:ext cx="466725" cy="428625"/>
            </a:xfrm>
            <a:custGeom>
              <a:avLst/>
              <a:gdLst/>
              <a:ahLst/>
              <a:cxnLst/>
              <a:rect l="l" t="t" r="r" b="b"/>
              <a:pathLst>
                <a:path w="466725" h="428625">
                  <a:moveTo>
                    <a:pt x="4667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466725" y="428625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176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182474" cy="6857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625" y="333375"/>
              <a:ext cx="1276350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" y="0"/>
              <a:ext cx="1485900" cy="1390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7575" y="1712594"/>
            <a:ext cx="5450840" cy="47448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819"/>
              </a:spcBef>
              <a:buSzPct val="95833"/>
              <a:tabLst>
                <a:tab pos="25336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43001" y="6453743"/>
            <a:ext cx="1513840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76B0482-BE67-4EC5-8589-AA4173F0CBC6}"/>
              </a:ext>
            </a:extLst>
          </p:cNvPr>
          <p:cNvSpPr txBox="1">
            <a:spLocks/>
          </p:cNvSpPr>
          <p:nvPr/>
        </p:nvSpPr>
        <p:spPr>
          <a:xfrm>
            <a:off x="1390650" y="1299525"/>
            <a:ext cx="932497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Introduction to DevOps and CI/CD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AA7091D-D150-4043-94D2-8711522B0DC6}"/>
              </a:ext>
            </a:extLst>
          </p:cNvPr>
          <p:cNvSpPr txBox="1"/>
          <p:nvPr/>
        </p:nvSpPr>
        <p:spPr>
          <a:xfrm>
            <a:off x="838200" y="2573276"/>
            <a:ext cx="9429336" cy="18524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kern="0" dirty="0">
                <a:latin typeface="Times New Roman"/>
                <a:cs typeface="Times New Roman"/>
              </a:rPr>
              <a:t>Project aims to automate the pipeline using Jenkins, Docker, and Ansible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CI/CD as core practices in DevOps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kern="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FFB4B5-AF14-44AF-B829-D31AFD03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114489"/>
            <a:ext cx="917692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899" y="1274485"/>
            <a:ext cx="85725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400" dirty="0">
                <a:latin typeface="Times New Roman"/>
                <a:cs typeface="Times New Roman"/>
              </a:rPr>
              <a:t>  </a:t>
            </a: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Tools and Technologies Used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219201" y="6453743"/>
            <a:ext cx="1437640" cy="206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743200"/>
            <a:ext cx="9524683" cy="23115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Jenkins: CI/CD pipeline 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Docker: Containerization platform for consistent deployments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Ansible: Automation for  App configurations and Deployment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Git: Version control system.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Kubernetes: for container orchestration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9" y="1057366"/>
            <a:ext cx="703897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Initial Setup &amp; Planning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3A6418-29EB-4502-BEB5-1B3C8A2FDD61}"/>
              </a:ext>
            </a:extLst>
          </p:cNvPr>
          <p:cNvSpPr txBox="1"/>
          <p:nvPr/>
        </p:nvSpPr>
        <p:spPr>
          <a:xfrm>
            <a:off x="762000" y="2949215"/>
            <a:ext cx="9906000" cy="23115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Docker: Installed and verified by running a test container.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Ansible:</a:t>
            </a:r>
            <a:r>
              <a:rPr lang="en-US" sz="2400" dirty="0"/>
              <a:t> Installed on the control machine.</a:t>
            </a:r>
            <a:endParaRPr lang="en-US" sz="2400" spc="5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Jenkins: Installed on a Linux-based server.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564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499" y="1066800"/>
            <a:ext cx="366395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Docker Setup 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BA56882-C9F9-4B06-BBBE-DA0272F70D1B}"/>
              </a:ext>
            </a:extLst>
          </p:cNvPr>
          <p:cNvSpPr txBox="1"/>
          <p:nvPr/>
        </p:nvSpPr>
        <p:spPr>
          <a:xfrm>
            <a:off x="563562" y="2209800"/>
            <a:ext cx="10545826" cy="23115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Create Dockerfile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Build Docker Image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Run Docker Container 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Test Application: </a:t>
            </a:r>
            <a:r>
              <a:rPr lang="en-US" sz="2000" spc="5" dirty="0">
                <a:latin typeface="Arial MT"/>
              </a:rPr>
              <a:t>Verify functionality via browser</a:t>
            </a:r>
            <a:endParaRPr lang="en-US" sz="2400" spc="5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70290-AED4-DFBB-E720-25A7BC22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76" y="2286000"/>
            <a:ext cx="493463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549" y="838200"/>
            <a:ext cx="491090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Docker Compose 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BA56882-C9F9-4B06-BBBE-DA0272F70D1B}"/>
              </a:ext>
            </a:extLst>
          </p:cNvPr>
          <p:cNvSpPr txBox="1"/>
          <p:nvPr/>
        </p:nvSpPr>
        <p:spPr>
          <a:xfrm>
            <a:off x="563562" y="2209800"/>
            <a:ext cx="6566810" cy="18524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Build Docker Compose file</a:t>
            </a:r>
          </a:p>
          <a:p>
            <a:pPr marL="12065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Run Docker Compose file 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77B02-9245-E7CC-AE58-4845A510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686437"/>
            <a:ext cx="3728423" cy="48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48" y="1057366"/>
            <a:ext cx="732155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kern="1200" spc="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Jenkins &amp; CICD Integration  </a:t>
            </a:r>
            <a:endParaRPr sz="4400" kern="1200" spc="5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9585" y="6453743"/>
            <a:ext cx="897255" cy="41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lang="en-US" spc="30" dirty="0"/>
              <a:t>23/10/2024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BC7115-6F7F-496A-A98B-11CDCB95DA9F}"/>
              </a:ext>
            </a:extLst>
          </p:cNvPr>
          <p:cNvSpPr txBox="1"/>
          <p:nvPr/>
        </p:nvSpPr>
        <p:spPr>
          <a:xfrm>
            <a:off x="609600" y="2326700"/>
            <a:ext cx="9524683" cy="27706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Jenkins: Automatically build and test the application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Git : Automates detection of code changes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Docker Hub: Pushing Docker images after successful builds</a:t>
            </a:r>
          </a:p>
          <a:p>
            <a:pPr marL="355600" indent="-343535"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Testing: Ensures code quality before deployment</a:t>
            </a: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5" dirty="0">
                <a:latin typeface="Arial MT"/>
                <a:cs typeface="Arial MT"/>
              </a:rPr>
              <a:t>Ansible: Automates deployment across AWS using playbook</a:t>
            </a:r>
          </a:p>
          <a:p>
            <a:pPr marL="12065">
              <a:lnSpc>
                <a:spcPct val="100000"/>
              </a:lnSpc>
              <a:spcBef>
                <a:spcPts val="725"/>
              </a:spcBef>
              <a:tabLst>
                <a:tab pos="356235" algn="l"/>
              </a:tabLst>
            </a:pPr>
            <a:endParaRPr lang="en-US" sz="2400" spc="5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BABD9-BBE5-4324-A635-944C2AAE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53543"/>
            <a:ext cx="95246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570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Arial MT</vt:lpstr>
      <vt:lpstr>Arial Unicode MS</vt:lpstr>
      <vt:lpstr>Calibri</vt:lpstr>
      <vt:lpstr>Times New Roman</vt:lpstr>
      <vt:lpstr>Trebuchet MS</vt:lpstr>
      <vt:lpstr>Wingdings</vt:lpstr>
      <vt:lpstr>Office Theme</vt:lpstr>
      <vt:lpstr>PowerPoint Presentation</vt:lpstr>
      <vt:lpstr> Presented by:</vt:lpstr>
      <vt:lpstr>Agenda</vt:lpstr>
      <vt:lpstr>PowerPoint Presentation</vt:lpstr>
      <vt:lpstr>  Tools and Technologies Used  </vt:lpstr>
      <vt:lpstr>Initial Setup &amp; Planning  </vt:lpstr>
      <vt:lpstr>Docker Setup   </vt:lpstr>
      <vt:lpstr>Docker Compose   </vt:lpstr>
      <vt:lpstr>Jenkins &amp; CICD Integration  </vt:lpstr>
      <vt:lpstr>Pipeline Continuous Integration  </vt:lpstr>
      <vt:lpstr>Automated testing  </vt:lpstr>
      <vt:lpstr>Webhooks as Post-Build Actions    </vt:lpstr>
      <vt:lpstr>    Slack notification</vt:lpstr>
      <vt:lpstr>Ansible Setup</vt:lpstr>
      <vt:lpstr>Continuous Deployment Using Ansible</vt:lpstr>
      <vt:lpstr>Continuous Deployment Using Ansible</vt:lpstr>
      <vt:lpstr>Pipeline Continuous Deployment    </vt:lpstr>
      <vt:lpstr> Kubernetes Deployment </vt:lpstr>
      <vt:lpstr>Conclusion 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Graduation project 2024</dc:title>
  <dc:creator>Nourhan Mohamed</dc:creator>
  <cp:lastModifiedBy>Ahmed Khamis</cp:lastModifiedBy>
  <cp:revision>37</cp:revision>
  <dcterms:created xsi:type="dcterms:W3CDTF">2024-10-19T13:00:58Z</dcterms:created>
  <dcterms:modified xsi:type="dcterms:W3CDTF">2024-10-21T16:34:10Z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LastSaved">
    <vt:filetime>2024-10-19T00:00:00Z</vt:filetime>
  </property>
</Properties>
</file>