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5" r:id="rId11"/>
    <p:sldId id="281" r:id="rId12"/>
    <p:sldId id="282" r:id="rId13"/>
    <p:sldId id="283" r:id="rId14"/>
    <p:sldId id="284" r:id="rId15"/>
    <p:sldId id="285" r:id="rId16"/>
    <p:sldId id="330" r:id="rId17"/>
    <p:sldId id="286" r:id="rId18"/>
    <p:sldId id="287" r:id="rId19"/>
    <p:sldId id="289" r:id="rId20"/>
    <p:sldId id="288" r:id="rId21"/>
    <p:sldId id="290" r:id="rId22"/>
    <p:sldId id="291" r:id="rId23"/>
    <p:sldId id="292" r:id="rId24"/>
    <p:sldId id="295" r:id="rId25"/>
    <p:sldId id="293" r:id="rId26"/>
    <p:sldId id="294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31" r:id="rId45"/>
    <p:sldId id="313" r:id="rId46"/>
    <p:sldId id="314" r:id="rId47"/>
    <p:sldId id="315" r:id="rId48"/>
    <p:sldId id="316" r:id="rId49"/>
    <p:sldId id="319" r:id="rId50"/>
    <p:sldId id="320" r:id="rId51"/>
    <p:sldId id="321" r:id="rId52"/>
    <p:sldId id="323" r:id="rId53"/>
    <p:sldId id="324" r:id="rId54"/>
    <p:sldId id="325" r:id="rId55"/>
    <p:sldId id="326" r:id="rId56"/>
    <p:sldId id="327" r:id="rId57"/>
    <p:sldId id="328" r:id="rId58"/>
    <p:sldId id="317" r:id="rId59"/>
    <p:sldId id="318" r:id="rId60"/>
    <p:sldId id="329" r:id="rId61"/>
    <p:sldId id="268" r:id="rId62"/>
  </p:sldIdLst>
  <p:sldSz cx="18288000" cy="10287000"/>
  <p:notesSz cx="6858000" cy="9144000"/>
  <p:embeddedFontLst>
    <p:embeddedFont>
      <p:font typeface="Calibri" panose="020F0502020204030204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jSPjIAF1jEyS0aJuwCbrwkmeVh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44990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308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35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719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074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01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961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570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61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229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153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54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02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778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042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0138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147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03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454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391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721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347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899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4318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181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065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88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420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38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8506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579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898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724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66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06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050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9565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1205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957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2110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2799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4272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5617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4533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74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2275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935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7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221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448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3447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2012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2670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2507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3002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27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8171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865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63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61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02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18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2450842" y="1751878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6" y="0"/>
                </a:lnTo>
                <a:lnTo>
                  <a:pt x="1218296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4214081" y="1000559"/>
            <a:ext cx="101646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 </a:t>
            </a:r>
            <a:r>
              <a:rPr lang="en-US" sz="17300" b="1">
                <a:solidFill>
                  <a:schemeClr val="lt1"/>
                </a:solidFill>
              </a:rPr>
              <a:t>IT </a:t>
            </a:r>
            <a:endParaRPr sz="17100"/>
          </a:p>
        </p:txBody>
      </p:sp>
      <p:sp>
        <p:nvSpPr>
          <p:cNvPr id="87" name="Google Shape;87;p1"/>
          <p:cNvSpPr/>
          <p:nvPr/>
        </p:nvSpPr>
        <p:spPr>
          <a:xfrm>
            <a:off x="1803657" y="2033319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028700" y="2212606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5" y="0"/>
                </a:lnTo>
                <a:lnTo>
                  <a:pt x="629715" y="985855"/>
                </a:lnTo>
                <a:lnTo>
                  <a:pt x="0" y="98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10800000">
            <a:off x="14378719" y="1751878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10800000">
            <a:off x="15549389" y="2033319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10800000">
            <a:off x="16553955" y="2212606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5"/>
                </a:lnTo>
                <a:lnTo>
                  <a:pt x="0" y="98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3678588" y="4444671"/>
            <a:ext cx="10930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99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TECHNOLOGICAL EDUCATION</a:t>
            </a:r>
            <a:endParaRPr sz="700" dirty="0"/>
          </a:p>
        </p:txBody>
      </p:sp>
      <p:sp>
        <p:nvSpPr>
          <p:cNvPr id="93" name="Google Shape;93;p1"/>
          <p:cNvSpPr/>
          <p:nvPr/>
        </p:nvSpPr>
        <p:spPr>
          <a:xfrm flipH="1">
            <a:off x="13140734" y="5012247"/>
            <a:ext cx="5009312" cy="5266891"/>
          </a:xfrm>
          <a:custGeom>
            <a:avLst/>
            <a:gdLst/>
            <a:ahLst/>
            <a:cxnLst/>
            <a:rect l="l" t="t" r="r" b="b"/>
            <a:pathLst>
              <a:path w="5009312" h="5266891" extrusionOk="0">
                <a:moveTo>
                  <a:pt x="5009312" y="0"/>
                </a:moveTo>
                <a:lnTo>
                  <a:pt x="0" y="0"/>
                </a:lnTo>
                <a:lnTo>
                  <a:pt x="0" y="5266891"/>
                </a:lnTo>
                <a:lnTo>
                  <a:pt x="5009312" y="5266891"/>
                </a:lnTo>
                <a:lnTo>
                  <a:pt x="5009312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r="-15" b="-39431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-2519628" y="7227483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 extrusionOk="0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0070C0"/>
                </a:solidFill>
              </a:rPr>
              <a:t>Introduction to .NET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629043" y="1589640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5"/>
              </a:lnSpc>
            </a:pP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smtClean="0">
                <a:solidFill>
                  <a:schemeClr val="bg1"/>
                </a:solidFill>
              </a:rPr>
              <a:t>  </a:t>
            </a:r>
            <a:r>
              <a:rPr lang="en-US" sz="6600" dirty="0">
                <a:solidFill>
                  <a:schemeClr val="bg1"/>
                </a:solidFill>
              </a:rPr>
              <a:t>Key Features of .NET: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123;p4"/>
          <p:cNvSpPr txBox="1"/>
          <p:nvPr/>
        </p:nvSpPr>
        <p:spPr>
          <a:xfrm>
            <a:off x="1422891" y="3407070"/>
            <a:ext cx="16865109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5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1- Cross-Platform</a:t>
            </a:r>
            <a:r>
              <a:rPr lang="en-US" sz="3200" dirty="0">
                <a:solidFill>
                  <a:schemeClr val="bg1"/>
                </a:solidFill>
              </a:rPr>
              <a:t>: .NET can be used to build applications that run on Windows, Linux, and </a:t>
            </a:r>
            <a:r>
              <a:rPr lang="en-US" sz="3200" dirty="0" smtClean="0">
                <a:solidFill>
                  <a:schemeClr val="bg1"/>
                </a:solidFill>
              </a:rPr>
              <a:t>          macOS</a:t>
            </a:r>
            <a:r>
              <a:rPr lang="en-US" sz="3200" dirty="0">
                <a:solidFill>
                  <a:schemeClr val="bg1"/>
                </a:solidFill>
              </a:rPr>
              <a:t>. This makes it a versatile platform for different types of projects across different </a:t>
            </a:r>
            <a:r>
              <a:rPr lang="en-US" sz="3200" dirty="0" smtClean="0">
                <a:solidFill>
                  <a:schemeClr val="bg1"/>
                </a:solidFill>
              </a:rPr>
              <a:t>environments.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4" name="Google Shape;123;p4"/>
          <p:cNvSpPr txBox="1"/>
          <p:nvPr/>
        </p:nvSpPr>
        <p:spPr>
          <a:xfrm>
            <a:off x="1466107" y="5552046"/>
            <a:ext cx="16865109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5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2- Open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sz="3200" dirty="0">
                <a:solidFill>
                  <a:schemeClr val="bg1"/>
                </a:solidFill>
              </a:rPr>
              <a:t>: .NET is open-source and available for free. Its source code is hosted on </a:t>
            </a:r>
            <a:r>
              <a:rPr lang="en-US" sz="3200" dirty="0" err="1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1"/>
                </a:solidFill>
              </a:rPr>
              <a:t>, allowing </a:t>
            </a:r>
            <a:r>
              <a:rPr lang="en-US" sz="3200" dirty="0" err="1" smtClean="0">
                <a:solidFill>
                  <a:schemeClr val="bg1"/>
                </a:solidFill>
              </a:rPr>
              <a:t>develyopers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to contribute to its improvement.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5" name="Google Shape;123;p4"/>
          <p:cNvSpPr txBox="1"/>
          <p:nvPr/>
        </p:nvSpPr>
        <p:spPr>
          <a:xfrm>
            <a:off x="1482027" y="7123822"/>
            <a:ext cx="16865109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3- Languages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n-US" sz="3100" dirty="0">
                <a:solidFill>
                  <a:schemeClr val="bg1"/>
                </a:solidFill>
              </a:rPr>
              <a:t>.NET supports several programming languages, the most common of which are: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>
                <a:solidFill>
                  <a:schemeClr val="bg1"/>
                </a:solidFill>
              </a:rPr>
              <a:t> (the most widely used)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F#</a:t>
            </a:r>
            <a:r>
              <a:rPr lang="en-US" sz="3200" dirty="0">
                <a:solidFill>
                  <a:schemeClr val="bg1"/>
                </a:solidFill>
              </a:rPr>
              <a:t> (functional programming)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Visual Basic (VB.NET)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0070C0"/>
                </a:solidFill>
              </a:rPr>
              <a:t>Introduction to .NET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629043" y="1589640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5"/>
              </a:lnSpc>
            </a:pP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smtClean="0">
                <a:solidFill>
                  <a:schemeClr val="bg1"/>
                </a:solidFill>
              </a:rPr>
              <a:t>  </a:t>
            </a:r>
            <a:r>
              <a:rPr lang="en-US" sz="6600" dirty="0">
                <a:solidFill>
                  <a:schemeClr val="bg1"/>
                </a:solidFill>
              </a:rPr>
              <a:t>Key Features of .NET: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123;p4"/>
          <p:cNvSpPr txBox="1"/>
          <p:nvPr/>
        </p:nvSpPr>
        <p:spPr>
          <a:xfrm>
            <a:off x="1422891" y="3407070"/>
            <a:ext cx="16865109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4- Application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n-US" sz="3200" b="1" dirty="0" smtClean="0">
                <a:solidFill>
                  <a:schemeClr val="bg1"/>
                </a:solidFill>
              </a:rPr>
              <a:t>    - Web </a:t>
            </a:r>
            <a:r>
              <a:rPr lang="en-US" sz="3200" b="1" dirty="0">
                <a:solidFill>
                  <a:schemeClr val="bg1"/>
                </a:solidFill>
              </a:rPr>
              <a:t>applications</a:t>
            </a:r>
            <a:r>
              <a:rPr lang="en-US" sz="3200" dirty="0">
                <a:solidFill>
                  <a:schemeClr val="bg1"/>
                </a:solidFill>
              </a:rPr>
              <a:t> (using ASP.NET Core)</a:t>
            </a:r>
          </a:p>
          <a:p>
            <a:pPr lvl="2"/>
            <a:r>
              <a:rPr lang="en-US" sz="3200" b="1" dirty="0" smtClean="0">
                <a:solidFill>
                  <a:schemeClr val="bg1"/>
                </a:solidFill>
              </a:rPr>
              <a:t>    - Mobile </a:t>
            </a:r>
            <a:r>
              <a:rPr lang="en-US" sz="3200" b="1" dirty="0">
                <a:solidFill>
                  <a:schemeClr val="bg1"/>
                </a:solidFill>
              </a:rPr>
              <a:t>applications</a:t>
            </a:r>
            <a:r>
              <a:rPr lang="en-US" sz="3200" dirty="0">
                <a:solidFill>
                  <a:schemeClr val="bg1"/>
                </a:solidFill>
              </a:rPr>
              <a:t> (using </a:t>
            </a:r>
            <a:r>
              <a:rPr lang="en-US" sz="3200" dirty="0" err="1">
                <a:solidFill>
                  <a:schemeClr val="bg1"/>
                </a:solidFill>
              </a:rPr>
              <a:t>Xamarin</a:t>
            </a:r>
            <a:r>
              <a:rPr lang="en-US" sz="3200" dirty="0">
                <a:solidFill>
                  <a:schemeClr val="bg1"/>
                </a:solidFill>
              </a:rPr>
              <a:t> or .NET MAUI)</a:t>
            </a:r>
          </a:p>
          <a:p>
            <a:pPr lvl="2"/>
            <a:r>
              <a:rPr lang="en-US" sz="3200" b="1" dirty="0" smtClean="0">
                <a:solidFill>
                  <a:schemeClr val="bg1"/>
                </a:solidFill>
              </a:rPr>
              <a:t>    - Desktop </a:t>
            </a:r>
            <a:r>
              <a:rPr lang="en-US" sz="3200" b="1" dirty="0">
                <a:solidFill>
                  <a:schemeClr val="bg1"/>
                </a:solidFill>
              </a:rPr>
              <a:t>applications</a:t>
            </a:r>
            <a:r>
              <a:rPr lang="en-US" sz="3200" dirty="0">
                <a:solidFill>
                  <a:schemeClr val="bg1"/>
                </a:solidFill>
              </a:rPr>
              <a:t> (using </a:t>
            </a:r>
            <a:r>
              <a:rPr lang="en-US" sz="3200" dirty="0" err="1">
                <a:solidFill>
                  <a:schemeClr val="bg1"/>
                </a:solidFill>
              </a:rPr>
              <a:t>WinForms</a:t>
            </a:r>
            <a:r>
              <a:rPr lang="en-US" sz="3200" dirty="0">
                <a:solidFill>
                  <a:schemeClr val="bg1"/>
                </a:solidFill>
              </a:rPr>
              <a:t>, WPF, or .NET MAUI)</a:t>
            </a:r>
          </a:p>
          <a:p>
            <a:pPr lvl="2"/>
            <a:r>
              <a:rPr lang="en-US" sz="3200" b="1" dirty="0" smtClean="0">
                <a:solidFill>
                  <a:schemeClr val="bg1"/>
                </a:solidFill>
              </a:rPr>
              <a:t>    - Cloud </a:t>
            </a:r>
            <a:r>
              <a:rPr lang="en-US" sz="3200" b="1" dirty="0">
                <a:solidFill>
                  <a:schemeClr val="bg1"/>
                </a:solidFill>
              </a:rPr>
              <a:t>applications</a:t>
            </a:r>
            <a:r>
              <a:rPr lang="en-US" sz="3200" dirty="0">
                <a:solidFill>
                  <a:schemeClr val="bg1"/>
                </a:solidFill>
              </a:rPr>
              <a:t> (integrated with Azure)</a:t>
            </a:r>
          </a:p>
          <a:p>
            <a:pPr lvl="2"/>
            <a:r>
              <a:rPr lang="en-US" sz="3200" b="1" dirty="0" smtClean="0">
                <a:solidFill>
                  <a:schemeClr val="bg1"/>
                </a:solidFill>
              </a:rPr>
              <a:t>    - Microservices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(using </a:t>
            </a:r>
            <a:r>
              <a:rPr lang="en-US" sz="3200" dirty="0" err="1">
                <a:solidFill>
                  <a:schemeClr val="bg1"/>
                </a:solidFill>
              </a:rPr>
              <a:t>Docker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Kubernetes</a:t>
            </a:r>
            <a:r>
              <a:rPr lang="en-US" sz="3200" dirty="0">
                <a:solidFill>
                  <a:schemeClr val="bg1"/>
                </a:solidFill>
              </a:rPr>
              <a:t>, etc.)</a:t>
            </a:r>
          </a:p>
          <a:p>
            <a:pPr lvl="2"/>
            <a:r>
              <a:rPr lang="en-US" sz="3200" b="1" dirty="0" smtClean="0">
                <a:solidFill>
                  <a:schemeClr val="bg1"/>
                </a:solidFill>
              </a:rPr>
              <a:t>    - Gaming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(through Unity game engine integration)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82027" y="7123822"/>
            <a:ext cx="16865109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5</a:t>
            </a:r>
            <a:r>
              <a:rPr lang="en-US" sz="3200" b="1" dirty="0" smtClean="0">
                <a:solidFill>
                  <a:schemeClr val="bg1"/>
                </a:solidFill>
              </a:rPr>
              <a:t>- </a:t>
            </a:r>
            <a:r>
              <a:rPr lang="en-US" sz="3200" b="1" dirty="0">
                <a:solidFill>
                  <a:schemeClr val="bg1"/>
                </a:solidFill>
              </a:rPr>
              <a:t>Performance</a:t>
            </a:r>
            <a:r>
              <a:rPr lang="en-US" sz="3200" dirty="0">
                <a:solidFill>
                  <a:schemeClr val="bg1"/>
                </a:solidFill>
              </a:rPr>
              <a:t>: .NET is known for its high performance, with frequent improvements to speed, memory usage, and overall efficiency.</a:t>
            </a:r>
          </a:p>
        </p:txBody>
      </p:sp>
    </p:spTree>
    <p:extLst>
      <p:ext uri="{BB962C8B-B14F-4D97-AF65-F5344CB8AC3E}">
        <p14:creationId xmlns:p14="http://schemas.microsoft.com/office/powerpoint/2010/main" val="23384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30116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0070C0"/>
                </a:solidFill>
              </a:rPr>
              <a:t>Introduction to .NET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629043" y="1589640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5"/>
              </a:lnSpc>
            </a:pP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ar-EG" sz="7200" dirty="0" smtClean="0">
                <a:solidFill>
                  <a:schemeClr val="bg1"/>
                </a:solidFill>
              </a:rPr>
              <a:t>  </a:t>
            </a:r>
            <a:r>
              <a:rPr lang="en-US" sz="7200" dirty="0" smtClean="0">
                <a:solidFill>
                  <a:schemeClr val="bg1"/>
                </a:solidFill>
              </a:rPr>
              <a:t>Understanding </a:t>
            </a:r>
            <a:r>
              <a:rPr lang="en-US" sz="7200" dirty="0">
                <a:solidFill>
                  <a:schemeClr val="bg1"/>
                </a:solidFill>
              </a:rPr>
              <a:t>the .NET ecosystem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123;p4"/>
          <p:cNvSpPr txBox="1"/>
          <p:nvPr/>
        </p:nvSpPr>
        <p:spPr>
          <a:xfrm>
            <a:off x="1422891" y="4376064"/>
            <a:ext cx="1686510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</a:rPr>
              <a:t>The </a:t>
            </a:r>
            <a:r>
              <a:rPr lang="en-US" sz="4200" b="1" dirty="0">
                <a:solidFill>
                  <a:schemeClr val="bg1"/>
                </a:solidFill>
              </a:rPr>
              <a:t>.NET ecosystem</a:t>
            </a:r>
            <a:r>
              <a:rPr lang="en-US" sz="4200" dirty="0">
                <a:solidFill>
                  <a:schemeClr val="bg1"/>
                </a:solidFill>
              </a:rPr>
              <a:t> is a comprehensive environment for building all types of applications. It includes: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82027" y="6059292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ar-EG" sz="3200" b="1" dirty="0" smtClean="0">
                <a:solidFill>
                  <a:schemeClr val="bg1"/>
                </a:solidFill>
              </a:rPr>
              <a:t>1</a:t>
            </a:r>
            <a:r>
              <a:rPr lang="en-US" sz="3200" b="1" dirty="0" smtClean="0">
                <a:solidFill>
                  <a:schemeClr val="bg1"/>
                </a:solidFill>
              </a:rPr>
              <a:t>- </a:t>
            </a:r>
            <a:r>
              <a:rPr lang="en-US" sz="3200" b="1" dirty="0">
                <a:solidFill>
                  <a:schemeClr val="bg1"/>
                </a:solidFill>
              </a:rPr>
              <a:t>The .NET Platform</a:t>
            </a:r>
            <a:r>
              <a:rPr lang="en-US" sz="3200" dirty="0">
                <a:solidFill>
                  <a:schemeClr val="bg1"/>
                </a:solidFill>
              </a:rPr>
              <a:t> (cross-platform, open-source framework for building applications)</a:t>
            </a:r>
          </a:p>
        </p:txBody>
      </p:sp>
      <p:sp>
        <p:nvSpPr>
          <p:cNvPr id="14" name="Google Shape;123;p4"/>
          <p:cNvSpPr txBox="1"/>
          <p:nvPr/>
        </p:nvSpPr>
        <p:spPr>
          <a:xfrm>
            <a:off x="1538891" y="6703010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ar-EG" sz="3200" b="1" dirty="0">
                <a:solidFill>
                  <a:schemeClr val="bg1"/>
                </a:solidFill>
              </a:rPr>
              <a:t>2</a:t>
            </a:r>
            <a:r>
              <a:rPr lang="en-US" sz="3200" b="1" dirty="0" smtClean="0">
                <a:solidFill>
                  <a:schemeClr val="bg1"/>
                </a:solidFill>
              </a:rPr>
              <a:t>- </a:t>
            </a:r>
            <a:r>
              <a:rPr lang="en-US" sz="3200" b="1" dirty="0">
                <a:solidFill>
                  <a:schemeClr val="bg1"/>
                </a:solidFill>
              </a:rPr>
              <a:t>Programming Languages</a:t>
            </a:r>
            <a:r>
              <a:rPr lang="en-US" sz="3200" dirty="0">
                <a:solidFill>
                  <a:schemeClr val="bg1"/>
                </a:solidFill>
              </a:rPr>
              <a:t> (C#, F#, and VB.NET)</a:t>
            </a:r>
          </a:p>
        </p:txBody>
      </p:sp>
      <p:sp>
        <p:nvSpPr>
          <p:cNvPr id="16" name="Google Shape;123;p4"/>
          <p:cNvSpPr txBox="1"/>
          <p:nvPr/>
        </p:nvSpPr>
        <p:spPr>
          <a:xfrm>
            <a:off x="1527515" y="7374034"/>
            <a:ext cx="1686510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ar-EG" sz="3200" b="1" dirty="0" smtClean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- </a:t>
            </a:r>
            <a:r>
              <a:rPr lang="en-US" sz="3200" b="1" dirty="0">
                <a:solidFill>
                  <a:schemeClr val="bg1"/>
                </a:solidFill>
              </a:rPr>
              <a:t>Frameworks</a:t>
            </a:r>
            <a:r>
              <a:rPr lang="en-US" sz="3200" dirty="0">
                <a:solidFill>
                  <a:schemeClr val="bg1"/>
                </a:solidFill>
              </a:rPr>
              <a:t> for web, mobile, desktop, and cloud apps (ASP.NET Core, </a:t>
            </a:r>
            <a:r>
              <a:rPr lang="en-US" sz="3200" dirty="0" err="1">
                <a:solidFill>
                  <a:schemeClr val="bg1"/>
                </a:solidFill>
              </a:rPr>
              <a:t>Blazor</a:t>
            </a:r>
            <a:r>
              <a:rPr lang="en-US" sz="3200" dirty="0">
                <a:solidFill>
                  <a:schemeClr val="bg1"/>
                </a:solidFill>
              </a:rPr>
              <a:t>, .NET Multi-platform App UI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>
                <a:solidFill>
                  <a:schemeClr val="bg1"/>
                </a:solidFill>
              </a:rPr>
              <a:t>etc.)</a:t>
            </a:r>
          </a:p>
        </p:txBody>
      </p:sp>
    </p:spTree>
    <p:extLst>
      <p:ext uri="{BB962C8B-B14F-4D97-AF65-F5344CB8AC3E}">
        <p14:creationId xmlns:p14="http://schemas.microsoft.com/office/powerpoint/2010/main" val="3388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0070C0"/>
                </a:solidFill>
              </a:rPr>
              <a:t>Introduction to .NET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629043" y="1589640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5"/>
              </a:lnSpc>
            </a:pP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ar-EG" sz="7200" dirty="0" smtClean="0">
                <a:solidFill>
                  <a:schemeClr val="bg1"/>
                </a:solidFill>
              </a:rPr>
              <a:t>  </a:t>
            </a:r>
            <a:r>
              <a:rPr lang="en-US" sz="7200" dirty="0" smtClean="0">
                <a:solidFill>
                  <a:schemeClr val="bg1"/>
                </a:solidFill>
              </a:rPr>
              <a:t>Understanding </a:t>
            </a:r>
            <a:r>
              <a:rPr lang="en-US" sz="7200" dirty="0">
                <a:solidFill>
                  <a:schemeClr val="bg1"/>
                </a:solidFill>
              </a:rPr>
              <a:t>the .NET ecosystem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Google Shape;123;p4"/>
          <p:cNvSpPr txBox="1"/>
          <p:nvPr/>
        </p:nvSpPr>
        <p:spPr>
          <a:xfrm>
            <a:off x="1482027" y="4380612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ar-EG" sz="3200" b="1" dirty="0" smtClean="0">
                <a:solidFill>
                  <a:schemeClr val="bg1"/>
                </a:solidFill>
              </a:rPr>
              <a:t>4 </a:t>
            </a:r>
            <a:r>
              <a:rPr lang="en-US" sz="3200" b="1" dirty="0" smtClean="0">
                <a:solidFill>
                  <a:schemeClr val="bg1"/>
                </a:solidFill>
              </a:rPr>
              <a:t>- Development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>
                <a:solidFill>
                  <a:schemeClr val="bg1"/>
                </a:solidFill>
              </a:rPr>
              <a:t> (Visual Studio, Visual Studio Code, </a:t>
            </a:r>
            <a:r>
              <a:rPr lang="en-US" sz="3200" dirty="0" err="1">
                <a:solidFill>
                  <a:schemeClr val="bg1"/>
                </a:solidFill>
              </a:rPr>
              <a:t>NuGet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Google Shape;123;p4"/>
          <p:cNvSpPr txBox="1"/>
          <p:nvPr/>
        </p:nvSpPr>
        <p:spPr>
          <a:xfrm>
            <a:off x="1582107" y="4979565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5- Cloud </a:t>
            </a:r>
            <a:r>
              <a:rPr lang="en-US" sz="3200" b="1" dirty="0">
                <a:solidFill>
                  <a:schemeClr val="bg1"/>
                </a:solidFill>
              </a:rPr>
              <a:t>Integration</a:t>
            </a:r>
            <a:r>
              <a:rPr lang="en-US" sz="3200" dirty="0">
                <a:solidFill>
                  <a:schemeClr val="bg1"/>
                </a:solidFill>
              </a:rPr>
              <a:t> (Azure, </a:t>
            </a:r>
            <a:r>
              <a:rPr lang="en-US" sz="3200" dirty="0" err="1">
                <a:solidFill>
                  <a:schemeClr val="bg1"/>
                </a:solidFill>
              </a:rPr>
              <a:t>Docker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Kubernetes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Google Shape;123;p4"/>
          <p:cNvSpPr txBox="1"/>
          <p:nvPr/>
        </p:nvSpPr>
        <p:spPr>
          <a:xfrm>
            <a:off x="1582107" y="5681707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6</a:t>
            </a:r>
            <a:r>
              <a:rPr lang="en-US" sz="3200" b="1" dirty="0" smtClean="0">
                <a:solidFill>
                  <a:schemeClr val="bg1"/>
                </a:solidFill>
              </a:rPr>
              <a:t>- </a:t>
            </a:r>
            <a:r>
              <a:rPr lang="en-US" sz="3200" b="1" dirty="0">
                <a:solidFill>
                  <a:schemeClr val="bg1"/>
                </a:solidFill>
              </a:rPr>
              <a:t>Data Management</a:t>
            </a:r>
            <a:r>
              <a:rPr lang="en-US" sz="3200" dirty="0">
                <a:solidFill>
                  <a:schemeClr val="bg1"/>
                </a:solidFill>
              </a:rPr>
              <a:t> (Entity Framework, SQL Server, </a:t>
            </a:r>
            <a:r>
              <a:rPr lang="en-US" sz="3200" dirty="0" err="1">
                <a:solidFill>
                  <a:schemeClr val="bg1"/>
                </a:solidFill>
              </a:rPr>
              <a:t>CosmosDB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598027" y="6270839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7- </a:t>
            </a:r>
            <a:r>
              <a:rPr lang="fr-FR" sz="3200" b="1" dirty="0">
                <a:solidFill>
                  <a:schemeClr val="bg1"/>
                </a:solidFill>
              </a:rPr>
              <a:t>Microservices &amp; APIs</a:t>
            </a:r>
            <a:r>
              <a:rPr lang="fr-FR" sz="3200" dirty="0">
                <a:solidFill>
                  <a:schemeClr val="bg1"/>
                </a:solidFill>
              </a:rPr>
              <a:t> (</a:t>
            </a:r>
            <a:r>
              <a:rPr lang="fr-FR" sz="3200" dirty="0" err="1">
                <a:solidFill>
                  <a:schemeClr val="bg1"/>
                </a:solidFill>
              </a:rPr>
              <a:t>gRPC</a:t>
            </a:r>
            <a:r>
              <a:rPr lang="fr-FR" sz="3200" dirty="0">
                <a:solidFill>
                  <a:schemeClr val="bg1"/>
                </a:solidFill>
              </a:rPr>
              <a:t>, Web API, </a:t>
            </a:r>
            <a:r>
              <a:rPr lang="fr-FR" sz="3200" dirty="0" err="1">
                <a:solidFill>
                  <a:schemeClr val="bg1"/>
                </a:solidFill>
              </a:rPr>
              <a:t>SignalR</a:t>
            </a:r>
            <a:r>
              <a:rPr lang="fr-FR" sz="3200" dirty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Google Shape;123;p4"/>
          <p:cNvSpPr txBox="1"/>
          <p:nvPr/>
        </p:nvSpPr>
        <p:spPr>
          <a:xfrm>
            <a:off x="1600300" y="6859970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8- Testing </a:t>
            </a:r>
            <a:r>
              <a:rPr lang="en-US" sz="3200" b="1" dirty="0">
                <a:solidFill>
                  <a:schemeClr val="bg1"/>
                </a:solidFill>
              </a:rPr>
              <a:t>&amp; </a:t>
            </a:r>
            <a:r>
              <a:rPr lang="en-US" sz="3200" b="1" dirty="0" err="1">
                <a:solidFill>
                  <a:schemeClr val="bg1"/>
                </a:solidFill>
              </a:rPr>
              <a:t>DevOps</a:t>
            </a:r>
            <a:r>
              <a:rPr lang="en-US" sz="3200" dirty="0">
                <a:solidFill>
                  <a:schemeClr val="bg1"/>
                </a:solidFill>
              </a:rPr>
              <a:t> (</a:t>
            </a:r>
            <a:r>
              <a:rPr lang="en-US" sz="3200" dirty="0" err="1">
                <a:solidFill>
                  <a:schemeClr val="bg1"/>
                </a:solidFill>
              </a:rPr>
              <a:t>xUnit</a:t>
            </a:r>
            <a:r>
              <a:rPr lang="en-US" sz="3200" dirty="0">
                <a:solidFill>
                  <a:schemeClr val="bg1"/>
                </a:solidFill>
              </a:rPr>
              <a:t>, Azure </a:t>
            </a:r>
            <a:r>
              <a:rPr lang="en-US" sz="3200" dirty="0" err="1">
                <a:solidFill>
                  <a:schemeClr val="bg1"/>
                </a:solidFill>
              </a:rPr>
              <a:t>DevOps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1"/>
                </a:solidFill>
              </a:rPr>
              <a:t> Actions)</a:t>
            </a:r>
          </a:p>
        </p:txBody>
      </p:sp>
      <p:sp>
        <p:nvSpPr>
          <p:cNvPr id="19" name="Google Shape;123;p4"/>
          <p:cNvSpPr txBox="1"/>
          <p:nvPr/>
        </p:nvSpPr>
        <p:spPr>
          <a:xfrm>
            <a:off x="1193143" y="7640164"/>
            <a:ext cx="1518712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ecosystem is powerful, scalable, and continues to evolve, offering developers the tools to build high-performance, cross-platform, and cloud-native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5772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0070C0"/>
                </a:solidFill>
              </a:rPr>
              <a:t>Introduction to .NET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629043" y="1917188"/>
            <a:ext cx="173346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smtClean="0">
                <a:solidFill>
                  <a:schemeClr val="bg1"/>
                </a:solidFill>
              </a:rPr>
              <a:t>    What is the difference </a:t>
            </a:r>
            <a:r>
              <a:rPr lang="en-US" sz="5000" dirty="0">
                <a:solidFill>
                  <a:schemeClr val="bg1"/>
                </a:solidFill>
              </a:rPr>
              <a:t>between .NET &amp; .NET </a:t>
            </a:r>
            <a:r>
              <a:rPr lang="en-US" sz="5000" dirty="0" smtClean="0">
                <a:solidFill>
                  <a:schemeClr val="bg1"/>
                </a:solidFill>
              </a:rPr>
              <a:t>framework?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5" name="Google Shape;123;p4"/>
          <p:cNvSpPr txBox="1"/>
          <p:nvPr/>
        </p:nvSpPr>
        <p:spPr>
          <a:xfrm>
            <a:off x="1482027" y="3084068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terms </a:t>
            </a:r>
            <a:r>
              <a:rPr lang="en-US" sz="3200" b="1" dirty="0">
                <a:solidFill>
                  <a:schemeClr val="bg1"/>
                </a:solidFill>
              </a:rPr>
              <a:t>.NET</a:t>
            </a:r>
            <a:r>
              <a:rPr lang="en-US" sz="3200" dirty="0">
                <a:solidFill>
                  <a:schemeClr val="bg1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.NET Framework</a:t>
            </a:r>
            <a:r>
              <a:rPr lang="en-US" sz="3200" dirty="0">
                <a:solidFill>
                  <a:schemeClr val="bg1"/>
                </a:solidFill>
              </a:rPr>
              <a:t> are related but distinct. Here’s the key difference:</a:t>
            </a:r>
          </a:p>
        </p:txBody>
      </p:sp>
      <p:sp>
        <p:nvSpPr>
          <p:cNvPr id="14" name="Google Shape;123;p4"/>
          <p:cNvSpPr txBox="1"/>
          <p:nvPr/>
        </p:nvSpPr>
        <p:spPr>
          <a:xfrm>
            <a:off x="1582107" y="4297173"/>
            <a:ext cx="168651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1. </a:t>
            </a:r>
            <a:r>
              <a:rPr lang="en-US" sz="5400" b="1" dirty="0" smtClean="0">
                <a:solidFill>
                  <a:schemeClr val="bg1"/>
                </a:solidFill>
              </a:rPr>
              <a:t>.NET Framework</a:t>
            </a:r>
            <a:r>
              <a:rPr lang="en-US" sz="5400" dirty="0" smtClean="0">
                <a:solidFill>
                  <a:schemeClr val="bg1"/>
                </a:solidFill>
              </a:rPr>
              <a:t>: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" name="Google Shape;123;p4"/>
          <p:cNvSpPr txBox="1"/>
          <p:nvPr/>
        </p:nvSpPr>
        <p:spPr>
          <a:xfrm>
            <a:off x="1582107" y="5285919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 smtClean="0">
                <a:solidFill>
                  <a:schemeClr val="bg1"/>
                </a:solidFill>
              </a:rPr>
              <a:t>Platform: </a:t>
            </a:r>
            <a:r>
              <a:rPr lang="en-US" sz="3200" dirty="0">
                <a:solidFill>
                  <a:schemeClr val="bg1"/>
                </a:solidFill>
              </a:rPr>
              <a:t>Windows-only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Google Shape;123;p4"/>
          <p:cNvSpPr txBox="1"/>
          <p:nvPr/>
        </p:nvSpPr>
        <p:spPr>
          <a:xfrm>
            <a:off x="1584379" y="5779517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Development </a:t>
            </a:r>
            <a:r>
              <a:rPr lang="en-US" sz="3200" dirty="0" smtClean="0">
                <a:solidFill>
                  <a:schemeClr val="bg1"/>
                </a:solidFill>
              </a:rPr>
              <a:t>Focus: </a:t>
            </a:r>
            <a:r>
              <a:rPr lang="en-US" sz="3200" dirty="0">
                <a:solidFill>
                  <a:schemeClr val="bg1"/>
                </a:solidFill>
              </a:rPr>
              <a:t>Primarily desktop and web apps on Windows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1600300" y="6273113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Open </a:t>
            </a:r>
            <a:r>
              <a:rPr lang="en-US" sz="3200" dirty="0" smtClean="0">
                <a:solidFill>
                  <a:schemeClr val="bg1"/>
                </a:solidFill>
              </a:rPr>
              <a:t>Source: </a:t>
            </a:r>
            <a:r>
              <a:rPr lang="en-US" sz="3200" dirty="0">
                <a:solidFill>
                  <a:schemeClr val="bg1"/>
                </a:solidFill>
              </a:rPr>
              <a:t>No (closed-source)</a:t>
            </a:r>
          </a:p>
        </p:txBody>
      </p:sp>
      <p:sp>
        <p:nvSpPr>
          <p:cNvPr id="20" name="Google Shape;123;p4"/>
          <p:cNvSpPr txBox="1"/>
          <p:nvPr/>
        </p:nvSpPr>
        <p:spPr>
          <a:xfrm>
            <a:off x="1588924" y="6766712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Versioning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/>
                </a:solidFill>
              </a:rPr>
              <a:t>Latest is 4.8 (no more new major versions)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591196" y="7287604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Performance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/>
                </a:solidFill>
              </a:rPr>
              <a:t>Lower compared to .NET Core/5+</a:t>
            </a:r>
          </a:p>
        </p:txBody>
      </p:sp>
      <p:sp>
        <p:nvSpPr>
          <p:cNvPr id="22" name="Google Shape;123;p4"/>
          <p:cNvSpPr txBox="1"/>
          <p:nvPr/>
        </p:nvSpPr>
        <p:spPr>
          <a:xfrm>
            <a:off x="1579820" y="7808492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Cross-Platform Support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/>
                </a:solidFill>
              </a:rPr>
              <a:t>No, only Windows</a:t>
            </a:r>
          </a:p>
        </p:txBody>
      </p:sp>
      <p:sp>
        <p:nvSpPr>
          <p:cNvPr id="23" name="Google Shape;123;p4"/>
          <p:cNvSpPr txBox="1"/>
          <p:nvPr/>
        </p:nvSpPr>
        <p:spPr>
          <a:xfrm>
            <a:off x="1595740" y="8302094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Mobile Development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/>
                </a:solidFill>
              </a:rPr>
              <a:t>No, only Windows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61106"/>
              </p:ext>
            </p:extLst>
          </p:nvPr>
        </p:nvGraphicFramePr>
        <p:xfrm>
          <a:off x="457200" y="3710781"/>
          <a:ext cx="8229600" cy="3048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30116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0070C0"/>
                </a:solidFill>
              </a:rPr>
              <a:t>Introduction to .NET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629043" y="1917188"/>
            <a:ext cx="173346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smtClean="0">
                <a:solidFill>
                  <a:schemeClr val="bg1"/>
                </a:solidFill>
              </a:rPr>
              <a:t>    What is the difference </a:t>
            </a:r>
            <a:r>
              <a:rPr lang="en-US" sz="5000" dirty="0">
                <a:solidFill>
                  <a:schemeClr val="bg1"/>
                </a:solidFill>
              </a:rPr>
              <a:t>between .NET &amp; .NET </a:t>
            </a:r>
            <a:r>
              <a:rPr lang="en-US" sz="5000" dirty="0" smtClean="0">
                <a:solidFill>
                  <a:schemeClr val="bg1"/>
                </a:solidFill>
              </a:rPr>
              <a:t>framework?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5" name="Google Shape;123;p4"/>
          <p:cNvSpPr txBox="1"/>
          <p:nvPr/>
        </p:nvSpPr>
        <p:spPr>
          <a:xfrm>
            <a:off x="1482027" y="3084068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terms </a:t>
            </a:r>
            <a:r>
              <a:rPr lang="en-US" sz="3200" b="1" dirty="0">
                <a:solidFill>
                  <a:schemeClr val="bg1"/>
                </a:solidFill>
              </a:rPr>
              <a:t>.NET</a:t>
            </a:r>
            <a:r>
              <a:rPr lang="en-US" sz="3200" dirty="0">
                <a:solidFill>
                  <a:schemeClr val="bg1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.NET Framework</a:t>
            </a:r>
            <a:r>
              <a:rPr lang="en-US" sz="3200" dirty="0">
                <a:solidFill>
                  <a:schemeClr val="bg1"/>
                </a:solidFill>
              </a:rPr>
              <a:t> are related but distinct. Here’s the key difference:</a:t>
            </a:r>
          </a:p>
        </p:txBody>
      </p:sp>
      <p:sp>
        <p:nvSpPr>
          <p:cNvPr id="14" name="Google Shape;123;p4"/>
          <p:cNvSpPr txBox="1"/>
          <p:nvPr/>
        </p:nvSpPr>
        <p:spPr>
          <a:xfrm>
            <a:off x="1582107" y="4283525"/>
            <a:ext cx="168651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2. </a:t>
            </a:r>
            <a:r>
              <a:rPr lang="en-US" sz="5400" b="1" dirty="0">
                <a:solidFill>
                  <a:schemeClr val="bg1"/>
                </a:solidFill>
              </a:rPr>
              <a:t>.NET (Core and Beyond)</a:t>
            </a:r>
            <a:r>
              <a:rPr lang="en-US" sz="5400" dirty="0">
                <a:solidFill>
                  <a:schemeClr val="bg1"/>
                </a:solidFill>
              </a:rPr>
              <a:t>: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6" name="Google Shape;123;p4"/>
          <p:cNvSpPr txBox="1"/>
          <p:nvPr/>
        </p:nvSpPr>
        <p:spPr>
          <a:xfrm>
            <a:off x="1582107" y="5285919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 smtClean="0">
                <a:solidFill>
                  <a:schemeClr val="bg1"/>
                </a:solidFill>
              </a:rPr>
              <a:t>Platform: </a:t>
            </a:r>
            <a:r>
              <a:rPr lang="en-US" sz="3200" dirty="0">
                <a:solidFill>
                  <a:schemeClr val="bg1"/>
                </a:solidFill>
              </a:rPr>
              <a:t>Cross-platform (Windows, macOS, Linux)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584379" y="5779517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Development </a:t>
            </a:r>
            <a:r>
              <a:rPr lang="en-US" sz="3200" dirty="0" smtClean="0">
                <a:solidFill>
                  <a:schemeClr val="bg1"/>
                </a:solidFill>
              </a:rPr>
              <a:t>Focus: </a:t>
            </a:r>
            <a:r>
              <a:rPr lang="fr-FR" sz="3200" dirty="0">
                <a:solidFill>
                  <a:schemeClr val="bg1"/>
                </a:solidFill>
              </a:rPr>
              <a:t>Web, mobile, desktop, </a:t>
            </a:r>
            <a:r>
              <a:rPr lang="fr-FR" sz="3200" dirty="0" err="1">
                <a:solidFill>
                  <a:schemeClr val="bg1"/>
                </a:solidFill>
              </a:rPr>
              <a:t>cloud</a:t>
            </a:r>
            <a:r>
              <a:rPr lang="fr-FR" sz="3200" dirty="0">
                <a:solidFill>
                  <a:schemeClr val="bg1"/>
                </a:solidFill>
              </a:rPr>
              <a:t>, microservices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Google Shape;123;p4"/>
          <p:cNvSpPr txBox="1"/>
          <p:nvPr/>
        </p:nvSpPr>
        <p:spPr>
          <a:xfrm>
            <a:off x="1600300" y="6273113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Open </a:t>
            </a:r>
            <a:r>
              <a:rPr lang="en-US" sz="3200" dirty="0" smtClean="0">
                <a:solidFill>
                  <a:schemeClr val="bg1"/>
                </a:solidFill>
              </a:rPr>
              <a:t>Source: </a:t>
            </a:r>
            <a:r>
              <a:rPr lang="en-US" sz="3200" dirty="0">
                <a:solidFill>
                  <a:schemeClr val="bg1"/>
                </a:solidFill>
              </a:rPr>
              <a:t>Yes (open-source, hosted on </a:t>
            </a:r>
            <a:r>
              <a:rPr lang="en-US" sz="3200" dirty="0" err="1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Google Shape;123;p4"/>
          <p:cNvSpPr txBox="1"/>
          <p:nvPr/>
        </p:nvSpPr>
        <p:spPr>
          <a:xfrm>
            <a:off x="1588924" y="6766712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Versioning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nl-NL" sz="3200" dirty="0">
                <a:solidFill>
                  <a:schemeClr val="bg1"/>
                </a:solidFill>
              </a:rPr>
              <a:t>.NET 5, .NET 6, .NET 7, .NET 8 (actively developed)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" name="Google Shape;123;p4"/>
          <p:cNvSpPr txBox="1"/>
          <p:nvPr/>
        </p:nvSpPr>
        <p:spPr>
          <a:xfrm>
            <a:off x="1591196" y="7287604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Performance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/>
                </a:solidFill>
              </a:rPr>
              <a:t>Higher performance, optimized for speed</a:t>
            </a:r>
          </a:p>
        </p:txBody>
      </p:sp>
      <p:sp>
        <p:nvSpPr>
          <p:cNvPr id="22" name="Google Shape;123;p4"/>
          <p:cNvSpPr txBox="1"/>
          <p:nvPr/>
        </p:nvSpPr>
        <p:spPr>
          <a:xfrm>
            <a:off x="1579820" y="7808492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Cross-Platform Support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/>
                </a:solidFill>
              </a:rPr>
              <a:t>Yes, runs on multiple operating systems</a:t>
            </a:r>
          </a:p>
        </p:txBody>
      </p:sp>
      <p:sp>
        <p:nvSpPr>
          <p:cNvPr id="23" name="Google Shape;123;p4"/>
          <p:cNvSpPr txBox="1"/>
          <p:nvPr/>
        </p:nvSpPr>
        <p:spPr>
          <a:xfrm>
            <a:off x="1595740" y="8302094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- </a:t>
            </a:r>
            <a:r>
              <a:rPr lang="en-US" sz="3200" dirty="0">
                <a:solidFill>
                  <a:schemeClr val="bg1"/>
                </a:solidFill>
              </a:rPr>
              <a:t>Mobile Development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/>
                </a:solidFill>
              </a:rPr>
              <a:t>Supported via </a:t>
            </a:r>
            <a:r>
              <a:rPr lang="en-US" sz="3200" dirty="0" err="1">
                <a:solidFill>
                  <a:schemeClr val="bg1"/>
                </a:solidFill>
              </a:rPr>
              <a:t>Xamarin</a:t>
            </a:r>
            <a:r>
              <a:rPr lang="en-US" sz="3200" dirty="0">
                <a:solidFill>
                  <a:schemeClr val="bg1"/>
                </a:solidFill>
              </a:rPr>
              <a:t> and .NET Multi-platform App 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59961"/>
              </p:ext>
            </p:extLst>
          </p:nvPr>
        </p:nvGraphicFramePr>
        <p:xfrm>
          <a:off x="457200" y="3710781"/>
          <a:ext cx="8229600" cy="3048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0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5"/>
              </a:lnSpc>
            </a:pPr>
            <a:r>
              <a:rPr lang="en-US" sz="7200" dirty="0" smtClean="0">
                <a:solidFill>
                  <a:srgbClr val="0070C0"/>
                </a:solidFill>
              </a:rPr>
              <a:t> Introduction to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482028" y="2156018"/>
            <a:ext cx="16205472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>
                <a:solidFill>
                  <a:schemeClr val="bg1"/>
                </a:solidFill>
              </a:rPr>
              <a:t> (pronounced "C-sharp") is a modern, object-oriented programming language developed by Microsoft as part of its .NET framework. It was created by </a:t>
            </a:r>
            <a:r>
              <a:rPr lang="en-US" sz="3200" b="1" dirty="0">
                <a:solidFill>
                  <a:schemeClr val="bg1"/>
                </a:solidFill>
              </a:rPr>
              <a:t>Anders Hejlsberg</a:t>
            </a:r>
            <a:r>
              <a:rPr lang="en-US" sz="3200" dirty="0">
                <a:solidFill>
                  <a:schemeClr val="bg1"/>
                </a:solidFill>
              </a:rPr>
              <a:t> and first released in 2000. C# is designed to be simple, powerful, and flexible, making it one of the most widely-used programming languages, particularly for Windows development, but also for cross-platform development (thanks to .NET Core and .NET 5+).</a:t>
            </a:r>
          </a:p>
        </p:txBody>
      </p:sp>
      <p:sp>
        <p:nvSpPr>
          <p:cNvPr id="16" name="Google Shape;123;p4"/>
          <p:cNvSpPr txBox="1"/>
          <p:nvPr/>
        </p:nvSpPr>
        <p:spPr>
          <a:xfrm>
            <a:off x="1295499" y="5176735"/>
            <a:ext cx="168651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Here’s </a:t>
            </a:r>
            <a:r>
              <a:rPr lang="en-US" sz="3200" dirty="0">
                <a:solidFill>
                  <a:schemeClr val="bg1"/>
                </a:solidFill>
              </a:rPr>
              <a:t>an example </a:t>
            </a:r>
            <a:r>
              <a:rPr lang="en-US" sz="3200" dirty="0" smtClean="0">
                <a:solidFill>
                  <a:schemeClr val="bg1"/>
                </a:solidFill>
              </a:rPr>
              <a:t>of </a:t>
            </a:r>
            <a:r>
              <a:rPr lang="en-US" sz="3200" dirty="0">
                <a:solidFill>
                  <a:schemeClr val="bg1"/>
                </a:solidFill>
              </a:rPr>
              <a:t>a simple C# program:</a:t>
            </a:r>
          </a:p>
        </p:txBody>
      </p:sp>
      <p:sp>
        <p:nvSpPr>
          <p:cNvPr id="25" name="Google Shape;123;p4"/>
          <p:cNvSpPr txBox="1"/>
          <p:nvPr/>
        </p:nvSpPr>
        <p:spPr>
          <a:xfrm>
            <a:off x="1297773" y="5752217"/>
            <a:ext cx="14328915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using System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class Program</a:t>
            </a:r>
          </a:p>
          <a:p>
            <a:r>
              <a:rPr lang="en-US" sz="2000" dirty="0">
                <a:solidFill>
                  <a:srgbClr val="00B050"/>
                </a:solidFill>
              </a:rPr>
              <a:t>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static void Main()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// Declaration of variables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number1 = 10;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number2 = 20;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sum = number1 + number2;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        // Displaying output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</a:t>
            </a:r>
            <a:r>
              <a:rPr lang="en-US" sz="2000" dirty="0" err="1">
                <a:solidFill>
                  <a:srgbClr val="00B050"/>
                </a:solidFill>
              </a:rPr>
              <a:t>Console.WriteLine</a:t>
            </a:r>
            <a:r>
              <a:rPr lang="en-US" sz="2000" dirty="0">
                <a:solidFill>
                  <a:srgbClr val="00B050"/>
                </a:solidFill>
              </a:rPr>
              <a:t>("The sum of " + number1 + " and " + number2 + " is: " + sum);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}</a:t>
            </a:r>
          </a:p>
          <a:p>
            <a:r>
              <a:rPr lang="en-US" sz="20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0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5"/>
              </a:lnSpc>
            </a:pPr>
            <a:r>
              <a:rPr lang="en-US" sz="7200" dirty="0" smtClean="0">
                <a:solidFill>
                  <a:srgbClr val="0070C0"/>
                </a:solidFill>
              </a:rPr>
              <a:t> Introduction to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441084" y="3029478"/>
            <a:ext cx="16205472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Lets Setup the Tools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1060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5"/>
              </a:lnSpc>
            </a:pPr>
            <a:r>
              <a:rPr lang="en-US" sz="7200" dirty="0">
                <a:solidFill>
                  <a:srgbClr val="0070C0"/>
                </a:solidFill>
              </a:rPr>
              <a:t> Introduction to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482028" y="2237906"/>
            <a:ext cx="162054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 Components:</a:t>
            </a:r>
          </a:p>
        </p:txBody>
      </p:sp>
      <p:sp>
        <p:nvSpPr>
          <p:cNvPr id="16" name="Google Shape;123;p4"/>
          <p:cNvSpPr txBox="1"/>
          <p:nvPr/>
        </p:nvSpPr>
        <p:spPr>
          <a:xfrm>
            <a:off x="1582104" y="2939423"/>
            <a:ext cx="16865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using </a:t>
            </a:r>
            <a:r>
              <a:rPr lang="en-US" sz="3600" dirty="0" smtClean="0">
                <a:solidFill>
                  <a:schemeClr val="bg1"/>
                </a:solidFill>
              </a:rPr>
              <a:t>System; : </a:t>
            </a:r>
            <a:r>
              <a:rPr lang="en-US" sz="2800" dirty="0">
                <a:solidFill>
                  <a:schemeClr val="bg1"/>
                </a:solidFill>
              </a:rPr>
              <a:t>This imports the System namespace, which contains essential classes like Console.</a:t>
            </a:r>
          </a:p>
        </p:txBody>
      </p:sp>
      <p:sp>
        <p:nvSpPr>
          <p:cNvPr id="19" name="Google Shape;123;p4"/>
          <p:cNvSpPr txBox="1"/>
          <p:nvPr/>
        </p:nvSpPr>
        <p:spPr>
          <a:xfrm>
            <a:off x="1570729" y="3637742"/>
            <a:ext cx="16865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class Program: </a:t>
            </a:r>
            <a:r>
              <a:rPr lang="en-US" sz="2800" dirty="0">
                <a:solidFill>
                  <a:schemeClr val="bg1"/>
                </a:solidFill>
              </a:rPr>
              <a:t>Defines a class named Program (every C# application must have at least one class).</a:t>
            </a:r>
          </a:p>
        </p:txBody>
      </p:sp>
      <p:sp>
        <p:nvSpPr>
          <p:cNvPr id="20" name="Google Shape;123;p4"/>
          <p:cNvSpPr txBox="1"/>
          <p:nvPr/>
        </p:nvSpPr>
        <p:spPr>
          <a:xfrm>
            <a:off x="1586650" y="4390645"/>
            <a:ext cx="16865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static void Main(): </a:t>
            </a:r>
            <a:r>
              <a:rPr lang="en-US" sz="2800" dirty="0">
                <a:solidFill>
                  <a:schemeClr val="bg1"/>
                </a:solidFill>
              </a:rPr>
              <a:t>The entry point of the application. This is where the program starts execution.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570729" y="5143550"/>
            <a:ext cx="16865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Variables: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is a data type, and variables (number1, number2, sum) hold data.</a:t>
            </a:r>
          </a:p>
        </p:txBody>
      </p:sp>
      <p:sp>
        <p:nvSpPr>
          <p:cNvPr id="22" name="Google Shape;123;p4"/>
          <p:cNvSpPr txBox="1"/>
          <p:nvPr/>
        </p:nvSpPr>
        <p:spPr>
          <a:xfrm>
            <a:off x="1532058" y="5773624"/>
            <a:ext cx="16865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Console.WriteLine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A method to print output to the console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5"/>
              </a:lnSpc>
            </a:pPr>
            <a:r>
              <a:rPr lang="en-US" sz="7200" dirty="0">
                <a:solidFill>
                  <a:srgbClr val="0070C0"/>
                </a:solidFill>
              </a:rPr>
              <a:t> Variables &amp; Data Types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482028" y="2237906"/>
            <a:ext cx="162054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b="1" dirty="0" smtClean="0">
                <a:solidFill>
                  <a:schemeClr val="bg1"/>
                </a:solidFill>
              </a:rPr>
              <a:t>ata types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define the type of data a variable can </a:t>
            </a:r>
            <a:r>
              <a:rPr lang="en-US" sz="3200" dirty="0" smtClean="0">
                <a:solidFill>
                  <a:schemeClr val="bg1"/>
                </a:solidFill>
              </a:rPr>
              <a:t>hold.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Google Shape;123;p4"/>
          <p:cNvSpPr txBox="1"/>
          <p:nvPr/>
        </p:nvSpPr>
        <p:spPr>
          <a:xfrm>
            <a:off x="1445625" y="2939423"/>
            <a:ext cx="1659600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b="1" dirty="0">
                <a:solidFill>
                  <a:schemeClr val="bg1"/>
                </a:solidFill>
              </a:rPr>
              <a:t>variable</a:t>
            </a:r>
            <a:r>
              <a:rPr lang="en-US" sz="3600" dirty="0">
                <a:solidFill>
                  <a:schemeClr val="bg1"/>
                </a:solidFill>
              </a:rPr>
              <a:t> is a named storage location that holds a value, and each variable has a specific type that determines what kind of data it can store.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Google Shape;123;p4"/>
          <p:cNvSpPr txBox="1"/>
          <p:nvPr/>
        </p:nvSpPr>
        <p:spPr>
          <a:xfrm>
            <a:off x="1586650" y="4390645"/>
            <a:ext cx="16865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C# offers two main types of data types: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Google Shape;123;p4"/>
          <p:cNvSpPr txBox="1"/>
          <p:nvPr/>
        </p:nvSpPr>
        <p:spPr>
          <a:xfrm>
            <a:off x="1570729" y="5143550"/>
            <a:ext cx="16865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1- Value </a:t>
            </a:r>
            <a:r>
              <a:rPr lang="en-US" sz="3600" dirty="0">
                <a:solidFill>
                  <a:schemeClr val="bg1"/>
                </a:solidFill>
              </a:rPr>
              <a:t>Types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Google Shape;123;p4"/>
          <p:cNvSpPr txBox="1"/>
          <p:nvPr/>
        </p:nvSpPr>
        <p:spPr>
          <a:xfrm>
            <a:off x="2132569" y="5800918"/>
            <a:ext cx="160182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Value types hold the actual data directly. When you assign a value type to another variable, it creates a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>
                <a:solidFill>
                  <a:schemeClr val="bg1"/>
                </a:solidFill>
              </a:rPr>
              <a:t> of the value. Value types are stored on the </a:t>
            </a:r>
            <a:r>
              <a:rPr lang="en-US" sz="3400" b="1" dirty="0">
                <a:solidFill>
                  <a:schemeClr val="bg1"/>
                </a:solidFill>
              </a:rPr>
              <a:t>stack</a:t>
            </a:r>
            <a:r>
              <a:rPr lang="en-US" sz="3400" dirty="0">
                <a:solidFill>
                  <a:schemeClr val="bg1"/>
                </a:solidFill>
              </a:rPr>
              <a:t> (in memory) for performance reasons.</a:t>
            </a:r>
          </a:p>
        </p:txBody>
      </p:sp>
    </p:spTree>
    <p:extLst>
      <p:ext uri="{BB962C8B-B14F-4D97-AF65-F5344CB8AC3E}">
        <p14:creationId xmlns:p14="http://schemas.microsoft.com/office/powerpoint/2010/main" val="12324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00" name="Google Shape;100;p2"/>
          <p:cNvSpPr txBox="1"/>
          <p:nvPr/>
        </p:nvSpPr>
        <p:spPr>
          <a:xfrm>
            <a:off x="265776" y="2450268"/>
            <a:ext cx="17775850" cy="461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 smtClean="0"/>
          </a:p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dirty="0" smtClean="0">
                <a:solidFill>
                  <a:srgbClr val="FFFFFF"/>
                </a:solidFill>
              </a:rPr>
              <a:t>Back-End </a:t>
            </a:r>
            <a:r>
              <a:rPr lang="en-US" sz="9999" b="1" dirty="0" err="1" smtClean="0">
                <a:solidFill>
                  <a:srgbClr val="FFFFFF"/>
                </a:solidFill>
              </a:rPr>
              <a:t>ASP.Net</a:t>
            </a:r>
            <a:r>
              <a:rPr lang="en-US" sz="9999" b="1" dirty="0" smtClean="0">
                <a:solidFill>
                  <a:srgbClr val="FFFFFF"/>
                </a:solidFill>
              </a:rPr>
              <a:t/>
            </a:r>
            <a:br>
              <a:rPr lang="en-US" sz="9999" b="1" dirty="0" smtClean="0">
                <a:solidFill>
                  <a:srgbClr val="FFFFFF"/>
                </a:solidFill>
              </a:rPr>
            </a:br>
            <a:r>
              <a:rPr lang="en-US" sz="9999" b="1" dirty="0" smtClean="0">
                <a:solidFill>
                  <a:srgbClr val="FFFFFF"/>
                </a:solidFill>
              </a:rPr>
              <a:t> </a:t>
            </a:r>
            <a:r>
              <a:rPr lang="en-US" sz="9999" b="1" dirty="0" err="1" smtClean="0">
                <a:solidFill>
                  <a:srgbClr val="FFFFFF"/>
                </a:solidFill>
              </a:rPr>
              <a:t>BootCamp</a:t>
            </a:r>
            <a:endParaRPr b="1" dirty="0"/>
          </a:p>
        </p:txBody>
      </p:sp>
      <p:sp>
        <p:nvSpPr>
          <p:cNvPr id="102" name="Google Shape;102;p2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-2519628" y="7227483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 extrusionOk="0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57" y="-217098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5"/>
              </a:lnSpc>
            </a:pPr>
            <a:r>
              <a:rPr lang="en-US" sz="7200" dirty="0">
                <a:solidFill>
                  <a:srgbClr val="0070C0"/>
                </a:solidFill>
              </a:rPr>
              <a:t> Variables &amp; Data Types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482028" y="2237906"/>
            <a:ext cx="1620547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Common Value Types:</a:t>
            </a:r>
          </a:p>
        </p:txBody>
      </p:sp>
      <p:sp>
        <p:nvSpPr>
          <p:cNvPr id="16" name="Google Shape;123;p4"/>
          <p:cNvSpPr txBox="1"/>
          <p:nvPr/>
        </p:nvSpPr>
        <p:spPr>
          <a:xfrm>
            <a:off x="1443359" y="2939370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1- Numeric Types (32 bit = 4,294,967,296)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Google Shape;123;p4"/>
          <p:cNvSpPr txBox="1"/>
          <p:nvPr/>
        </p:nvSpPr>
        <p:spPr>
          <a:xfrm>
            <a:off x="1586651" y="3571770"/>
            <a:ext cx="1610085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 - </a:t>
            </a:r>
            <a:r>
              <a:rPr lang="en-US" sz="3600" dirty="0" err="1" smtClean="0">
                <a:solidFill>
                  <a:schemeClr val="bg1"/>
                </a:solidFill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: Represents a 32-bit signed integer (e.g., 123, -456).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- long</a:t>
            </a:r>
            <a:r>
              <a:rPr lang="en-US" sz="3600" dirty="0">
                <a:solidFill>
                  <a:schemeClr val="bg1"/>
                </a:solidFill>
              </a:rPr>
              <a:t>: Represents a 64-bit signed integer (e.g., 12345678901234L).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- float</a:t>
            </a:r>
            <a:r>
              <a:rPr lang="en-US" sz="3600" dirty="0">
                <a:solidFill>
                  <a:schemeClr val="bg1"/>
                </a:solidFill>
              </a:rPr>
              <a:t>: Represents a 32-bit floating point number (e.g., 12.34F).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- double</a:t>
            </a:r>
            <a:r>
              <a:rPr lang="en-US" sz="3600" dirty="0">
                <a:solidFill>
                  <a:schemeClr val="bg1"/>
                </a:solidFill>
              </a:rPr>
              <a:t>: Represents a 64-bit floating point number (e.g., 12.3456789).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- decimal</a:t>
            </a:r>
            <a:r>
              <a:rPr lang="en-US" sz="3600" dirty="0">
                <a:solidFill>
                  <a:schemeClr val="bg1"/>
                </a:solidFill>
              </a:rPr>
              <a:t>: Represents a 128-bit precise decimal number (used for financial </a:t>
            </a:r>
            <a:r>
              <a:rPr lang="en-US" sz="3600" dirty="0" smtClean="0">
                <a:solidFill>
                  <a:schemeClr val="bg1"/>
                </a:solidFill>
              </a:rPr>
              <a:t>      calculations</a:t>
            </a:r>
            <a:r>
              <a:rPr lang="en-US" sz="3600" dirty="0">
                <a:solidFill>
                  <a:schemeClr val="bg1"/>
                </a:solidFill>
              </a:rPr>
              <a:t>, e.g., 12.34M).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1482028" y="713992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- </a:t>
            </a:r>
            <a:r>
              <a:rPr lang="en-US" sz="3600" b="1" dirty="0">
                <a:solidFill>
                  <a:schemeClr val="bg1"/>
                </a:solidFill>
              </a:rPr>
              <a:t>Boolean Type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3" name="Google Shape;123;p4"/>
          <p:cNvSpPr txBox="1"/>
          <p:nvPr/>
        </p:nvSpPr>
        <p:spPr>
          <a:xfrm>
            <a:off x="1725403" y="7791206"/>
            <a:ext cx="161008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 - </a:t>
            </a:r>
            <a:r>
              <a:rPr lang="en-US" sz="3600" dirty="0" err="1" smtClean="0">
                <a:solidFill>
                  <a:schemeClr val="bg1"/>
                </a:solidFill>
              </a:rPr>
              <a:t>bool</a:t>
            </a:r>
            <a:r>
              <a:rPr lang="en-US" sz="3600" dirty="0">
                <a:solidFill>
                  <a:schemeClr val="bg1"/>
                </a:solidFill>
              </a:rPr>
              <a:t>: Represents a </a:t>
            </a:r>
            <a:r>
              <a:rPr lang="en-US" sz="3600" dirty="0" err="1">
                <a:solidFill>
                  <a:schemeClr val="bg1"/>
                </a:solidFill>
              </a:rPr>
              <a:t>boolean</a:t>
            </a:r>
            <a:r>
              <a:rPr lang="en-US" sz="3600" dirty="0">
                <a:solidFill>
                  <a:schemeClr val="bg1"/>
                </a:solidFill>
              </a:rPr>
              <a:t> value (true or false).</a:t>
            </a:r>
          </a:p>
        </p:txBody>
      </p:sp>
      <p:sp>
        <p:nvSpPr>
          <p:cNvPr id="24" name="Google Shape;123;p4"/>
          <p:cNvSpPr txBox="1"/>
          <p:nvPr/>
        </p:nvSpPr>
        <p:spPr>
          <a:xfrm>
            <a:off x="1443359" y="8452387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3- </a:t>
            </a:r>
            <a:r>
              <a:rPr lang="en-US" sz="3600" b="1" dirty="0">
                <a:solidFill>
                  <a:schemeClr val="bg1"/>
                </a:solidFill>
              </a:rPr>
              <a:t>Character Type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5" name="Google Shape;123;p4"/>
          <p:cNvSpPr txBox="1"/>
          <p:nvPr/>
        </p:nvSpPr>
        <p:spPr>
          <a:xfrm>
            <a:off x="1690935" y="9046088"/>
            <a:ext cx="161008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 - char</a:t>
            </a:r>
            <a:r>
              <a:rPr lang="en-US" sz="3600" dirty="0">
                <a:solidFill>
                  <a:schemeClr val="bg1"/>
                </a:solidFill>
              </a:rPr>
              <a:t>: Represents a single 16-bit Unicode character (e.g., 'A', '9').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976" y="2989284"/>
            <a:ext cx="609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57" y="-217098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5"/>
              </a:lnSpc>
            </a:pPr>
            <a:r>
              <a:rPr lang="en-US" sz="7200" dirty="0">
                <a:solidFill>
                  <a:srgbClr val="0070C0"/>
                </a:solidFill>
              </a:rPr>
              <a:t> Variables &amp; Data Types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</a:t>
            </a:r>
            <a:r>
              <a:rPr lang="en-US" sz="3600" dirty="0" smtClean="0">
                <a:solidFill>
                  <a:schemeClr val="bg1"/>
                </a:solidFill>
              </a:rPr>
              <a:t>- </a:t>
            </a:r>
            <a:r>
              <a:rPr lang="en-US" sz="3600" dirty="0" err="1">
                <a:solidFill>
                  <a:schemeClr val="bg1"/>
                </a:solidFill>
              </a:rPr>
              <a:t>Structs</a:t>
            </a:r>
            <a:r>
              <a:rPr lang="en-US" sz="3600" dirty="0">
                <a:solidFill>
                  <a:schemeClr val="bg1"/>
                </a:solidFill>
              </a:rPr>
              <a:t> (User-defined types):</a:t>
            </a:r>
          </a:p>
        </p:txBody>
      </p:sp>
      <p:sp>
        <p:nvSpPr>
          <p:cNvPr id="20" name="Google Shape;123;p4"/>
          <p:cNvSpPr txBox="1"/>
          <p:nvPr/>
        </p:nvSpPr>
        <p:spPr>
          <a:xfrm>
            <a:off x="1586651" y="2875728"/>
            <a:ext cx="1610085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 - </a:t>
            </a:r>
            <a:r>
              <a:rPr lang="en-US" sz="3600" dirty="0" err="1" smtClean="0">
                <a:solidFill>
                  <a:schemeClr val="bg1"/>
                </a:solidFill>
              </a:rPr>
              <a:t>struct</a:t>
            </a:r>
            <a:r>
              <a:rPr lang="en-US" sz="3600" dirty="0">
                <a:solidFill>
                  <a:schemeClr val="bg1"/>
                </a:solidFill>
              </a:rPr>
              <a:t>: Custom data types that you define. For example, </a:t>
            </a:r>
            <a:r>
              <a:rPr lang="en-US" sz="3600" dirty="0" err="1">
                <a:solidFill>
                  <a:schemeClr val="bg1"/>
                </a:solidFill>
              </a:rPr>
              <a:t>struct</a:t>
            </a:r>
            <a:r>
              <a:rPr lang="en-US" sz="3600" dirty="0">
                <a:solidFill>
                  <a:schemeClr val="bg1"/>
                </a:solidFill>
              </a:rPr>
              <a:t> Point { public </a:t>
            </a:r>
            <a:r>
              <a:rPr lang="en-US" sz="3600" dirty="0" err="1">
                <a:solidFill>
                  <a:schemeClr val="bg1"/>
                </a:solidFill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 x; public </a:t>
            </a:r>
            <a:r>
              <a:rPr lang="en-US" sz="3600" dirty="0" err="1">
                <a:solidFill>
                  <a:schemeClr val="bg1"/>
                </a:solidFill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 y; }.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1482028" y="4410367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Example of Value Types:</a:t>
            </a:r>
          </a:p>
        </p:txBody>
      </p:sp>
      <p:sp>
        <p:nvSpPr>
          <p:cNvPr id="23" name="Google Shape;123;p4"/>
          <p:cNvSpPr txBox="1"/>
          <p:nvPr/>
        </p:nvSpPr>
        <p:spPr>
          <a:xfrm>
            <a:off x="1725403" y="5116236"/>
            <a:ext cx="1610085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 - </a:t>
            </a:r>
            <a:r>
              <a:rPr lang="en-US" sz="3600" dirty="0" err="1" smtClean="0">
                <a:solidFill>
                  <a:srgbClr val="00B050"/>
                </a:solidFill>
              </a:rPr>
              <a:t>int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age = 25; // Integer type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- float </a:t>
            </a:r>
            <a:r>
              <a:rPr lang="en-US" sz="3600" dirty="0">
                <a:solidFill>
                  <a:srgbClr val="00B050"/>
                </a:solidFill>
              </a:rPr>
              <a:t>height = 5.9F; // Floating-point type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- double </a:t>
            </a:r>
            <a:r>
              <a:rPr lang="en-US" sz="3600" dirty="0">
                <a:solidFill>
                  <a:srgbClr val="00B050"/>
                </a:solidFill>
              </a:rPr>
              <a:t>pi = 3.14159; // Double type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- </a:t>
            </a:r>
            <a:r>
              <a:rPr lang="en-US" sz="3600" dirty="0" err="1" smtClean="0">
                <a:solidFill>
                  <a:srgbClr val="00B050"/>
                </a:solidFill>
              </a:rPr>
              <a:t>bool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isActive</a:t>
            </a:r>
            <a:r>
              <a:rPr lang="en-US" sz="3600" dirty="0">
                <a:solidFill>
                  <a:srgbClr val="00B050"/>
                </a:solidFill>
              </a:rPr>
              <a:t> = true; // Boolean type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- char </a:t>
            </a:r>
            <a:r>
              <a:rPr lang="en-US" sz="3600" dirty="0">
                <a:solidFill>
                  <a:srgbClr val="00B050"/>
                </a:solidFill>
              </a:rPr>
              <a:t>initial = 'A'; // Character type </a:t>
            </a:r>
          </a:p>
        </p:txBody>
      </p:sp>
      <p:sp>
        <p:nvSpPr>
          <p:cNvPr id="25" name="Google Shape;123;p4"/>
          <p:cNvSpPr txBox="1"/>
          <p:nvPr/>
        </p:nvSpPr>
        <p:spPr>
          <a:xfrm>
            <a:off x="1431626" y="8227644"/>
            <a:ext cx="161008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Default Values for Value Types: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-&gt; </a:t>
            </a:r>
            <a:r>
              <a:rPr lang="en-US" sz="3200" dirty="0" smtClean="0">
                <a:solidFill>
                  <a:schemeClr val="bg1"/>
                </a:solidFill>
              </a:rPr>
              <a:t>0     ---   float </a:t>
            </a:r>
            <a:r>
              <a:rPr lang="en-US" sz="3200" dirty="0">
                <a:solidFill>
                  <a:schemeClr val="bg1"/>
                </a:solidFill>
              </a:rPr>
              <a:t>-&gt; </a:t>
            </a:r>
            <a:r>
              <a:rPr lang="en-US" sz="3200" dirty="0" smtClean="0">
                <a:solidFill>
                  <a:schemeClr val="bg1"/>
                </a:solidFill>
              </a:rPr>
              <a:t>0.0f    ---   double </a:t>
            </a:r>
            <a:r>
              <a:rPr lang="en-US" sz="3200" dirty="0">
                <a:solidFill>
                  <a:schemeClr val="bg1"/>
                </a:solidFill>
              </a:rPr>
              <a:t>-&gt; </a:t>
            </a:r>
            <a:r>
              <a:rPr lang="en-US" sz="3200" dirty="0" smtClean="0">
                <a:solidFill>
                  <a:schemeClr val="bg1"/>
                </a:solidFill>
              </a:rPr>
              <a:t>0.0    ---    </a:t>
            </a:r>
            <a:r>
              <a:rPr lang="en-US" sz="3200" dirty="0" err="1" smtClean="0">
                <a:solidFill>
                  <a:schemeClr val="bg1"/>
                </a:solidFill>
              </a:rPr>
              <a:t>bool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-&gt; </a:t>
            </a:r>
            <a:r>
              <a:rPr lang="en-US" sz="3200" dirty="0" smtClean="0">
                <a:solidFill>
                  <a:schemeClr val="bg1"/>
                </a:solidFill>
              </a:rPr>
              <a:t>false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char -&gt; '\0' (null character)   ---   decimal </a:t>
            </a:r>
            <a:r>
              <a:rPr lang="en-US" sz="3200" dirty="0">
                <a:solidFill>
                  <a:schemeClr val="bg1"/>
                </a:solidFill>
              </a:rPr>
              <a:t>-&gt; 0.0m</a:t>
            </a:r>
          </a:p>
        </p:txBody>
      </p:sp>
    </p:spTree>
    <p:extLst>
      <p:ext uri="{BB962C8B-B14F-4D97-AF65-F5344CB8AC3E}">
        <p14:creationId xmlns:p14="http://schemas.microsoft.com/office/powerpoint/2010/main" val="9861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57" y="-217098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5"/>
              </a:lnSpc>
            </a:pPr>
            <a:r>
              <a:rPr lang="en-US" sz="7200" dirty="0">
                <a:solidFill>
                  <a:srgbClr val="0070C0"/>
                </a:solidFill>
              </a:rPr>
              <a:t> Variables &amp; Data Types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2- </a:t>
            </a:r>
            <a:r>
              <a:rPr lang="en-US" sz="3600" dirty="0">
                <a:solidFill>
                  <a:schemeClr val="bg1"/>
                </a:solidFill>
              </a:rPr>
              <a:t>Reference Types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Google Shape;123;p4"/>
          <p:cNvSpPr txBox="1"/>
          <p:nvPr/>
        </p:nvSpPr>
        <p:spPr>
          <a:xfrm>
            <a:off x="1586651" y="2875728"/>
            <a:ext cx="16100850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</a:rPr>
              <a:t> - </a:t>
            </a:r>
            <a:r>
              <a:rPr lang="en-US" sz="3300" dirty="0">
                <a:solidFill>
                  <a:schemeClr val="bg1"/>
                </a:solidFill>
              </a:rPr>
              <a:t>Reference types store </a:t>
            </a:r>
            <a:r>
              <a:rPr lang="en-US" sz="3300" b="1" dirty="0">
                <a:solidFill>
                  <a:schemeClr val="bg1"/>
                </a:solidFill>
              </a:rPr>
              <a:t>references</a:t>
            </a:r>
            <a:r>
              <a:rPr lang="en-US" sz="3300" dirty="0">
                <a:solidFill>
                  <a:schemeClr val="bg1"/>
                </a:solidFill>
              </a:rPr>
              <a:t> (memory addresses) to the actual data, which means when you assign a reference type to another variable, both variables refer to the </a:t>
            </a:r>
            <a:r>
              <a:rPr lang="en-US" sz="3300" b="1" dirty="0">
                <a:solidFill>
                  <a:schemeClr val="bg1"/>
                </a:solidFill>
              </a:rPr>
              <a:t>same object</a:t>
            </a:r>
            <a:r>
              <a:rPr lang="en-US" sz="3300" dirty="0">
                <a:solidFill>
                  <a:schemeClr val="bg1"/>
                </a:solidFill>
              </a:rPr>
              <a:t>. Reference types are stored in the </a:t>
            </a:r>
            <a:r>
              <a:rPr lang="en-US" sz="3300" b="1" dirty="0">
                <a:solidFill>
                  <a:schemeClr val="bg1"/>
                </a:solidFill>
              </a:rPr>
              <a:t>heap</a:t>
            </a:r>
            <a:r>
              <a:rPr lang="en-US" sz="3300" dirty="0">
                <a:solidFill>
                  <a:schemeClr val="bg1"/>
                </a:solidFill>
              </a:rPr>
              <a:t> (in memory).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1482028" y="4437663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Common </a:t>
            </a:r>
            <a:r>
              <a:rPr lang="en-US" sz="3600" dirty="0" smtClean="0">
                <a:solidFill>
                  <a:schemeClr val="bg1"/>
                </a:solidFill>
              </a:rPr>
              <a:t>Reference </a:t>
            </a:r>
            <a:r>
              <a:rPr lang="en-US" sz="3600" dirty="0">
                <a:solidFill>
                  <a:schemeClr val="bg1"/>
                </a:solidFill>
              </a:rPr>
              <a:t>Types:</a:t>
            </a:r>
          </a:p>
        </p:txBody>
      </p:sp>
      <p:sp>
        <p:nvSpPr>
          <p:cNvPr id="23" name="Google Shape;123;p4"/>
          <p:cNvSpPr txBox="1"/>
          <p:nvPr/>
        </p:nvSpPr>
        <p:spPr>
          <a:xfrm>
            <a:off x="1725403" y="5116236"/>
            <a:ext cx="1610085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- String: </a:t>
            </a:r>
            <a:r>
              <a:rPr lang="en-US" sz="3300" dirty="0" smtClean="0">
                <a:solidFill>
                  <a:schemeClr val="bg1"/>
                </a:solidFill>
              </a:rPr>
              <a:t>Represents </a:t>
            </a:r>
            <a:r>
              <a:rPr lang="en-US" sz="3300" dirty="0">
                <a:solidFill>
                  <a:schemeClr val="bg1"/>
                </a:solidFill>
              </a:rPr>
              <a:t>a sequence of characters (e.g., "Hello, World!"). Strings are immutable (they cannot be changed after creation).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- Object: </a:t>
            </a:r>
            <a:r>
              <a:rPr lang="en-US" sz="3300" dirty="0" smtClean="0">
                <a:solidFill>
                  <a:schemeClr val="bg1"/>
                </a:solidFill>
              </a:rPr>
              <a:t>The </a:t>
            </a:r>
            <a:r>
              <a:rPr lang="en-US" sz="3300" dirty="0">
                <a:solidFill>
                  <a:schemeClr val="bg1"/>
                </a:solidFill>
              </a:rPr>
              <a:t>base type from which all other types derive. Any data type in C# can be stored in an object variable.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- Arrays: </a:t>
            </a:r>
            <a:r>
              <a:rPr lang="en-US" sz="3300" dirty="0">
                <a:solidFill>
                  <a:schemeClr val="bg1"/>
                </a:solidFill>
              </a:rPr>
              <a:t>are reference types that hold a fixed number of elements of a specific type (e.g., </a:t>
            </a:r>
            <a:r>
              <a:rPr lang="en-US" sz="3300" dirty="0" err="1">
                <a:solidFill>
                  <a:schemeClr val="bg1"/>
                </a:solidFill>
              </a:rPr>
              <a:t>int</a:t>
            </a:r>
            <a:r>
              <a:rPr lang="en-US" sz="3300" dirty="0">
                <a:solidFill>
                  <a:schemeClr val="bg1"/>
                </a:solidFill>
              </a:rPr>
              <a:t>[], string[]).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- Class: </a:t>
            </a:r>
            <a:r>
              <a:rPr lang="en-US" sz="3300" dirty="0" smtClean="0">
                <a:solidFill>
                  <a:schemeClr val="bg1"/>
                </a:solidFill>
              </a:rPr>
              <a:t>A </a:t>
            </a:r>
            <a:r>
              <a:rPr lang="en-US" sz="3300" dirty="0">
                <a:solidFill>
                  <a:schemeClr val="bg1"/>
                </a:solidFill>
              </a:rPr>
              <a:t>blueprint for creating objects. Classes can have fields, properties, methods, and events.</a:t>
            </a:r>
          </a:p>
        </p:txBody>
      </p:sp>
    </p:spTree>
    <p:extLst>
      <p:ext uri="{BB962C8B-B14F-4D97-AF65-F5344CB8AC3E}">
        <p14:creationId xmlns:p14="http://schemas.microsoft.com/office/powerpoint/2010/main" val="3697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57" y="-217098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5"/>
              </a:lnSpc>
            </a:pPr>
            <a:r>
              <a:rPr lang="en-US" sz="7200" dirty="0">
                <a:solidFill>
                  <a:srgbClr val="0070C0"/>
                </a:solidFill>
              </a:rPr>
              <a:t> Variables &amp; Data Types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Example of Reference Types:</a:t>
            </a:r>
          </a:p>
        </p:txBody>
      </p:sp>
      <p:sp>
        <p:nvSpPr>
          <p:cNvPr id="20" name="Google Shape;123;p4"/>
          <p:cNvSpPr txBox="1"/>
          <p:nvPr/>
        </p:nvSpPr>
        <p:spPr>
          <a:xfrm>
            <a:off x="1586651" y="2875728"/>
            <a:ext cx="16100850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rgbClr val="00B050"/>
                </a:solidFill>
              </a:rPr>
              <a:t>- string </a:t>
            </a:r>
            <a:r>
              <a:rPr lang="en-US" sz="3300" dirty="0">
                <a:solidFill>
                  <a:srgbClr val="00B050"/>
                </a:solidFill>
              </a:rPr>
              <a:t>name = "John Doe";        // String type</a:t>
            </a:r>
          </a:p>
          <a:p>
            <a:r>
              <a:rPr lang="en-US" sz="3300" dirty="0" smtClean="0">
                <a:solidFill>
                  <a:srgbClr val="00B050"/>
                </a:solidFill>
              </a:rPr>
              <a:t>- object </a:t>
            </a:r>
            <a:r>
              <a:rPr lang="en-US" sz="3300" dirty="0" err="1">
                <a:solidFill>
                  <a:srgbClr val="00B050"/>
                </a:solidFill>
              </a:rPr>
              <a:t>obj</a:t>
            </a:r>
            <a:r>
              <a:rPr lang="en-US" sz="3300" dirty="0">
                <a:solidFill>
                  <a:srgbClr val="00B050"/>
                </a:solidFill>
              </a:rPr>
              <a:t> = 42;                 // Object type (can hold any data)</a:t>
            </a:r>
          </a:p>
          <a:p>
            <a:r>
              <a:rPr lang="en-US" sz="3300" dirty="0" smtClean="0">
                <a:solidFill>
                  <a:srgbClr val="00B050"/>
                </a:solidFill>
              </a:rPr>
              <a:t>- </a:t>
            </a:r>
            <a:r>
              <a:rPr lang="en-US" sz="3300" dirty="0" err="1" smtClean="0">
                <a:solidFill>
                  <a:srgbClr val="00B050"/>
                </a:solidFill>
              </a:rPr>
              <a:t>int</a:t>
            </a:r>
            <a:r>
              <a:rPr lang="en-US" sz="3300" dirty="0">
                <a:solidFill>
                  <a:srgbClr val="00B050"/>
                </a:solidFill>
              </a:rPr>
              <a:t>[] numbers = { 1, 2, 3, 4 };  // Array type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1482028" y="4437663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Default Values for Reference Types:</a:t>
            </a:r>
          </a:p>
        </p:txBody>
      </p:sp>
      <p:sp>
        <p:nvSpPr>
          <p:cNvPr id="23" name="Google Shape;123;p4"/>
          <p:cNvSpPr txBox="1"/>
          <p:nvPr/>
        </p:nvSpPr>
        <p:spPr>
          <a:xfrm>
            <a:off x="1725403" y="5116236"/>
            <a:ext cx="1610085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- string </a:t>
            </a:r>
            <a:r>
              <a:rPr lang="en-US" sz="3600" dirty="0">
                <a:solidFill>
                  <a:schemeClr val="bg1"/>
                </a:solidFill>
              </a:rPr>
              <a:t>-&gt; null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- object </a:t>
            </a:r>
            <a:r>
              <a:rPr lang="en-US" sz="3600" dirty="0">
                <a:solidFill>
                  <a:schemeClr val="bg1"/>
                </a:solidFill>
              </a:rPr>
              <a:t>-&gt; null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- array </a:t>
            </a:r>
            <a:r>
              <a:rPr lang="en-US" sz="3600" dirty="0">
                <a:solidFill>
                  <a:schemeClr val="bg1"/>
                </a:solidFill>
              </a:rPr>
              <a:t>-&gt; null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- class </a:t>
            </a:r>
            <a:r>
              <a:rPr lang="en-US" sz="3600" dirty="0">
                <a:solidFill>
                  <a:schemeClr val="bg1"/>
                </a:solidFill>
              </a:rPr>
              <a:t>-&gt; null (unless initialized)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028700" y="7429844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  <a:r>
              <a:rPr lang="en-US" sz="36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bg1"/>
                </a:solidFill>
              </a:rPr>
              <a:t>Reference Types</a:t>
            </a:r>
            <a:r>
              <a:rPr lang="en-US" sz="3600" dirty="0" smtClean="0">
                <a:solidFill>
                  <a:schemeClr val="bg1"/>
                </a:solidFill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</a:rPr>
              <a:t>var</a:t>
            </a:r>
            <a:r>
              <a:rPr lang="en-US" sz="3600" dirty="0">
                <a:solidFill>
                  <a:schemeClr val="bg1"/>
                </a:solidFill>
              </a:rPr>
              <a:t> Keyword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Google Shape;123;p4"/>
          <p:cNvSpPr txBox="1"/>
          <p:nvPr/>
        </p:nvSpPr>
        <p:spPr>
          <a:xfrm>
            <a:off x="1522959" y="7929954"/>
            <a:ext cx="1610085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- </a:t>
            </a:r>
            <a:r>
              <a:rPr lang="en-US" sz="3600" dirty="0" err="1" smtClean="0">
                <a:solidFill>
                  <a:srgbClr val="00B050"/>
                </a:solidFill>
              </a:rPr>
              <a:t>var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age = 25; // Compiler infers that age is an </a:t>
            </a:r>
            <a:r>
              <a:rPr lang="en-US" sz="3600" dirty="0" err="1">
                <a:solidFill>
                  <a:srgbClr val="00B050"/>
                </a:solidFill>
              </a:rPr>
              <a:t>int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00B050"/>
                </a:solidFill>
              </a:rPr>
              <a:t>- </a:t>
            </a:r>
            <a:r>
              <a:rPr lang="en-US" sz="3600" dirty="0" err="1" smtClean="0">
                <a:solidFill>
                  <a:srgbClr val="00B050"/>
                </a:solidFill>
              </a:rPr>
              <a:t>var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height = 5.9; // Compiler infers that height is a double 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00B050"/>
                </a:solidFill>
              </a:rPr>
              <a:t>- </a:t>
            </a:r>
            <a:r>
              <a:rPr lang="en-US" sz="3600" dirty="0" err="1" smtClean="0">
                <a:solidFill>
                  <a:srgbClr val="00B050"/>
                </a:solidFill>
              </a:rPr>
              <a:t>var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name = "Alice"; // Compiler infers that name is a string 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00B050"/>
                </a:solidFill>
              </a:rPr>
              <a:t>- </a:t>
            </a:r>
            <a:r>
              <a:rPr lang="en-US" sz="3600" dirty="0" err="1" smtClean="0">
                <a:solidFill>
                  <a:srgbClr val="00B050"/>
                </a:solidFill>
              </a:rPr>
              <a:t>var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isActive</a:t>
            </a:r>
            <a:r>
              <a:rPr lang="en-US" sz="3600" dirty="0">
                <a:solidFill>
                  <a:srgbClr val="00B050"/>
                </a:solidFill>
              </a:rPr>
              <a:t> = true; // Compiler infers that </a:t>
            </a:r>
            <a:r>
              <a:rPr lang="en-US" sz="3600" dirty="0" err="1">
                <a:solidFill>
                  <a:srgbClr val="00B050"/>
                </a:solidFill>
              </a:rPr>
              <a:t>isActive</a:t>
            </a:r>
            <a:r>
              <a:rPr lang="en-US" sz="3600" dirty="0">
                <a:solidFill>
                  <a:srgbClr val="00B050"/>
                </a:solidFill>
              </a:rPr>
              <a:t> is a </a:t>
            </a:r>
            <a:r>
              <a:rPr lang="en-US" sz="3600" dirty="0" err="1">
                <a:solidFill>
                  <a:srgbClr val="00B050"/>
                </a:solidFill>
              </a:rPr>
              <a:t>bool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57" y="-214679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7200" dirty="0">
                <a:solidFill>
                  <a:srgbClr val="0070C0"/>
                </a:solidFill>
              </a:rPr>
              <a:t>Using The </a:t>
            </a:r>
            <a:r>
              <a:rPr lang="en-US" sz="7200" dirty="0" err="1">
                <a:solidFill>
                  <a:srgbClr val="0070C0"/>
                </a:solidFill>
              </a:rPr>
              <a:t>var</a:t>
            </a:r>
            <a:r>
              <a:rPr lang="en-US" sz="7200" dirty="0">
                <a:solidFill>
                  <a:srgbClr val="0070C0"/>
                </a:solidFill>
              </a:rPr>
              <a:t> Keyword</a:t>
            </a:r>
            <a:endParaRPr lang="en-US" sz="80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445624" y="222108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Reference </a:t>
            </a:r>
            <a:r>
              <a:rPr lang="en-US" sz="3600" dirty="0">
                <a:solidFill>
                  <a:schemeClr val="bg1"/>
                </a:solidFill>
              </a:rPr>
              <a:t>Types</a:t>
            </a:r>
            <a:r>
              <a:rPr lang="en-US" sz="3600" dirty="0" smtClean="0">
                <a:solidFill>
                  <a:schemeClr val="bg1"/>
                </a:solidFill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</a:rPr>
              <a:t>var</a:t>
            </a:r>
            <a:r>
              <a:rPr lang="en-US" sz="3600" dirty="0">
                <a:solidFill>
                  <a:schemeClr val="bg1"/>
                </a:solidFill>
              </a:rPr>
              <a:t> Keyword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Google Shape;123;p4"/>
          <p:cNvSpPr txBox="1"/>
          <p:nvPr/>
        </p:nvSpPr>
        <p:spPr>
          <a:xfrm>
            <a:off x="1522959" y="2934859"/>
            <a:ext cx="1610085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 C#, you can use the </a:t>
            </a:r>
            <a:r>
              <a:rPr lang="en-US" sz="3600" dirty="0" err="1">
                <a:solidFill>
                  <a:schemeClr val="bg1"/>
                </a:solidFill>
              </a:rPr>
              <a:t>var</a:t>
            </a:r>
            <a:r>
              <a:rPr lang="en-US" sz="3600" dirty="0">
                <a:solidFill>
                  <a:schemeClr val="bg1"/>
                </a:solidFill>
              </a:rPr>
              <a:t> keyword to let the compiler infer the type of a variable based on the assigned value. </a:t>
            </a:r>
            <a:r>
              <a:rPr lang="en-US" sz="3600" dirty="0" err="1">
                <a:solidFill>
                  <a:schemeClr val="bg1"/>
                </a:solidFill>
              </a:rPr>
              <a:t>var</a:t>
            </a:r>
            <a:r>
              <a:rPr lang="en-US" sz="3600" dirty="0">
                <a:solidFill>
                  <a:schemeClr val="bg1"/>
                </a:solidFill>
              </a:rPr>
              <a:t> is implicitly typed, meaning the type is determined at compile-time.</a:t>
            </a:r>
          </a:p>
        </p:txBody>
      </p:sp>
      <p:sp>
        <p:nvSpPr>
          <p:cNvPr id="19" name="Google Shape;123;p4"/>
          <p:cNvSpPr txBox="1"/>
          <p:nvPr/>
        </p:nvSpPr>
        <p:spPr>
          <a:xfrm>
            <a:off x="1525235" y="5325493"/>
            <a:ext cx="1610085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- </a:t>
            </a:r>
            <a:r>
              <a:rPr lang="en-US" sz="3600" dirty="0" err="1" smtClean="0">
                <a:solidFill>
                  <a:srgbClr val="00B050"/>
                </a:solidFill>
              </a:rPr>
              <a:t>var</a:t>
            </a:r>
            <a:r>
              <a:rPr lang="en-US" sz="3600" dirty="0" smtClean="0">
                <a:solidFill>
                  <a:srgbClr val="00B050"/>
                </a:solidFill>
              </a:rPr>
              <a:t> age </a:t>
            </a:r>
            <a:r>
              <a:rPr lang="en-US" sz="3600" dirty="0">
                <a:solidFill>
                  <a:srgbClr val="00B050"/>
                </a:solidFill>
              </a:rPr>
              <a:t>= 25; // Compiler infers that age is an </a:t>
            </a:r>
            <a:r>
              <a:rPr lang="en-US" sz="3600" dirty="0" err="1">
                <a:solidFill>
                  <a:srgbClr val="00B050"/>
                </a:solidFill>
              </a:rPr>
              <a:t>int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00B050"/>
                </a:solidFill>
              </a:rPr>
              <a:t>- </a:t>
            </a:r>
            <a:r>
              <a:rPr lang="en-US" sz="3600" dirty="0" err="1" smtClean="0">
                <a:solidFill>
                  <a:srgbClr val="00B050"/>
                </a:solidFill>
              </a:rPr>
              <a:t>var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height = 5.9; // Compiler infers that height is a double 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00B050"/>
                </a:solidFill>
              </a:rPr>
              <a:t>- </a:t>
            </a:r>
            <a:r>
              <a:rPr lang="en-US" sz="3600" dirty="0" err="1" smtClean="0">
                <a:solidFill>
                  <a:srgbClr val="00B050"/>
                </a:solidFill>
              </a:rPr>
              <a:t>var</a:t>
            </a:r>
            <a:r>
              <a:rPr lang="en-US" sz="3600" dirty="0" smtClean="0">
                <a:solidFill>
                  <a:srgbClr val="00B050"/>
                </a:solidFill>
              </a:rPr>
              <a:t> name = "Alice"; // Compiler infers that name is a string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- </a:t>
            </a:r>
            <a:r>
              <a:rPr lang="en-US" sz="3600" dirty="0" err="1" smtClean="0">
                <a:solidFill>
                  <a:srgbClr val="00B050"/>
                </a:solidFill>
              </a:rPr>
              <a:t>var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isActive</a:t>
            </a:r>
            <a:r>
              <a:rPr lang="en-US" sz="3600" dirty="0">
                <a:solidFill>
                  <a:srgbClr val="00B050"/>
                </a:solidFill>
              </a:rPr>
              <a:t> = true; // Compiler infers that </a:t>
            </a:r>
            <a:r>
              <a:rPr lang="en-US" sz="3600" dirty="0" err="1">
                <a:solidFill>
                  <a:srgbClr val="00B050"/>
                </a:solidFill>
              </a:rPr>
              <a:t>isActive</a:t>
            </a:r>
            <a:r>
              <a:rPr lang="en-US" sz="3600" dirty="0">
                <a:solidFill>
                  <a:srgbClr val="00B050"/>
                </a:solidFill>
              </a:rPr>
              <a:t> is a </a:t>
            </a:r>
            <a:r>
              <a:rPr lang="en-US" sz="3600" dirty="0" err="1">
                <a:solidFill>
                  <a:srgbClr val="00B050"/>
                </a:solidFill>
              </a:rPr>
              <a:t>bool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1" name="Google Shape;123;p4"/>
          <p:cNvSpPr txBox="1"/>
          <p:nvPr/>
        </p:nvSpPr>
        <p:spPr>
          <a:xfrm>
            <a:off x="1502488" y="4720904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22" name="Google Shape;123;p4"/>
          <p:cNvSpPr txBox="1"/>
          <p:nvPr/>
        </p:nvSpPr>
        <p:spPr>
          <a:xfrm>
            <a:off x="763232" y="7934496"/>
            <a:ext cx="1610085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Note: The </a:t>
            </a:r>
            <a:r>
              <a:rPr lang="en-US" sz="3600" dirty="0" err="1">
                <a:solidFill>
                  <a:srgbClr val="00B050"/>
                </a:solidFill>
              </a:rPr>
              <a:t>var</a:t>
            </a:r>
            <a:r>
              <a:rPr lang="en-US" sz="3600" dirty="0">
                <a:solidFill>
                  <a:srgbClr val="00B050"/>
                </a:solidFill>
              </a:rPr>
              <a:t> keyword can only be used when the variable is initialized at the same time. The type must be clear from the context.</a:t>
            </a:r>
          </a:p>
        </p:txBody>
      </p:sp>
    </p:spTree>
    <p:extLst>
      <p:ext uri="{BB962C8B-B14F-4D97-AF65-F5344CB8AC3E}">
        <p14:creationId xmlns:p14="http://schemas.microsoft.com/office/powerpoint/2010/main" val="23512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57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String </a:t>
            </a:r>
            <a:r>
              <a:rPr lang="en-US" sz="3600" dirty="0" smtClean="0">
                <a:solidFill>
                  <a:schemeClr val="bg1"/>
                </a:solidFill>
              </a:rPr>
              <a:t>Manipulation: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Google Shape;123;p4"/>
          <p:cNvSpPr txBox="1"/>
          <p:nvPr/>
        </p:nvSpPr>
        <p:spPr>
          <a:xfrm>
            <a:off x="1586651" y="2875728"/>
            <a:ext cx="1610085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Strings in C# are a sequence of characters and are represented by the string type. C# strings are immutable, which means that once a string is created, it cannot be changed. However, many operations are available to manipulate and interact with strings, such as concatenation, searching, formatting, and more.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1482028" y="5160998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Here are some common string manipulation techniques in C#: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383547" y="5914938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1- Basic </a:t>
            </a:r>
            <a:r>
              <a:rPr lang="en-US" sz="3600" dirty="0">
                <a:solidFill>
                  <a:schemeClr val="bg1"/>
                </a:solidFill>
              </a:rPr>
              <a:t>String Operations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850507" y="6510580"/>
            <a:ext cx="1610085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Creating Strings</a:t>
            </a:r>
            <a:r>
              <a:rPr lang="en-US" sz="34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string </a:t>
            </a:r>
            <a:r>
              <a:rPr lang="en-US" sz="3600" dirty="0">
                <a:solidFill>
                  <a:srgbClr val="00B050"/>
                </a:solidFill>
              </a:rPr>
              <a:t>greeting = "Hello, World!";</a:t>
            </a:r>
            <a:r>
              <a:rPr lang="en-US" sz="3400" dirty="0" smtClean="0">
                <a:solidFill>
                  <a:srgbClr val="00B050"/>
                </a:solidFill>
              </a:rPr>
              <a:t> </a:t>
            </a:r>
            <a:endParaRPr lang="en-US" sz="3400" dirty="0">
              <a:solidFill>
                <a:srgbClr val="00B050"/>
              </a:solidFill>
            </a:endParaRPr>
          </a:p>
        </p:txBody>
      </p:sp>
      <p:sp>
        <p:nvSpPr>
          <p:cNvPr id="19" name="Google Shape;123;p4"/>
          <p:cNvSpPr txBox="1"/>
          <p:nvPr/>
        </p:nvSpPr>
        <p:spPr>
          <a:xfrm>
            <a:off x="1852781" y="7754804"/>
            <a:ext cx="1610085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String Concatenation</a:t>
            </a:r>
            <a:r>
              <a:rPr lang="en-US" sz="3600" dirty="0" smtClean="0">
                <a:solidFill>
                  <a:schemeClr val="bg1"/>
                </a:solidFill>
              </a:rPr>
              <a:t>: </a:t>
            </a:r>
            <a:r>
              <a:rPr lang="en-US" sz="3400" dirty="0" smtClean="0">
                <a:solidFill>
                  <a:schemeClr val="bg1"/>
                </a:solidFill>
              </a:rPr>
              <a:t>you </a:t>
            </a:r>
            <a:r>
              <a:rPr lang="en-US" sz="3400" dirty="0">
                <a:solidFill>
                  <a:schemeClr val="bg1"/>
                </a:solidFill>
              </a:rPr>
              <a:t>can concatenate (combine) strings using:</a:t>
            </a:r>
            <a:endParaRPr lang="en-US" sz="3400" dirty="0" smtClean="0">
              <a:solidFill>
                <a:schemeClr val="bg1"/>
              </a:solidFill>
            </a:endParaRPr>
          </a:p>
          <a:p>
            <a:r>
              <a:rPr lang="en-US" sz="3400" dirty="0" smtClean="0">
                <a:solidFill>
                  <a:schemeClr val="bg1"/>
                </a:solidFill>
              </a:rPr>
              <a:t>  - The </a:t>
            </a:r>
            <a:r>
              <a:rPr lang="en-US" sz="3400" dirty="0">
                <a:solidFill>
                  <a:schemeClr val="bg1"/>
                </a:solidFill>
              </a:rPr>
              <a:t>+ operator</a:t>
            </a:r>
          </a:p>
          <a:p>
            <a:r>
              <a:rPr lang="en-US" sz="3400" dirty="0" smtClean="0">
                <a:solidFill>
                  <a:schemeClr val="bg1"/>
                </a:solidFill>
              </a:rPr>
              <a:t>  - The </a:t>
            </a:r>
            <a:r>
              <a:rPr lang="en-US" sz="3400" dirty="0" err="1">
                <a:solidFill>
                  <a:schemeClr val="bg1"/>
                </a:solidFill>
              </a:rPr>
              <a:t>string.Concat</a:t>
            </a:r>
            <a:r>
              <a:rPr lang="en-US" sz="3400" dirty="0">
                <a:solidFill>
                  <a:schemeClr val="bg1"/>
                </a:solidFill>
              </a:rPr>
              <a:t>(), </a:t>
            </a:r>
            <a:r>
              <a:rPr lang="en-US" sz="3400" dirty="0" err="1">
                <a:solidFill>
                  <a:schemeClr val="bg1"/>
                </a:solidFill>
              </a:rPr>
              <a:t>string.Join</a:t>
            </a:r>
            <a:r>
              <a:rPr lang="en-US" sz="3400" dirty="0">
                <a:solidFill>
                  <a:schemeClr val="bg1"/>
                </a:solidFill>
              </a:rPr>
              <a:t>(), or </a:t>
            </a:r>
            <a:r>
              <a:rPr lang="en-US" sz="3400" dirty="0" err="1">
                <a:solidFill>
                  <a:schemeClr val="bg1"/>
                </a:solidFill>
              </a:rPr>
              <a:t>StringBuilder</a:t>
            </a:r>
            <a:r>
              <a:rPr lang="en-US" sz="3400" dirty="0">
                <a:solidFill>
                  <a:schemeClr val="bg1"/>
                </a:solidFill>
              </a:rPr>
              <a:t> class for more complex concatenation tasks</a:t>
            </a:r>
          </a:p>
        </p:txBody>
      </p:sp>
    </p:spTree>
    <p:extLst>
      <p:ext uri="{BB962C8B-B14F-4D97-AF65-F5344CB8AC3E}">
        <p14:creationId xmlns:p14="http://schemas.microsoft.com/office/powerpoint/2010/main" val="474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57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Example of </a:t>
            </a:r>
            <a:r>
              <a:rPr lang="en-US" sz="3600" dirty="0">
                <a:solidFill>
                  <a:schemeClr val="bg1"/>
                </a:solidFill>
              </a:rPr>
              <a:t>Concatenation 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Google Shape;123;p4"/>
          <p:cNvSpPr txBox="1"/>
          <p:nvPr/>
        </p:nvSpPr>
        <p:spPr>
          <a:xfrm>
            <a:off x="1586651" y="2875728"/>
            <a:ext cx="16100850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string </a:t>
            </a:r>
            <a:r>
              <a:rPr lang="en-US" sz="3400" dirty="0" err="1">
                <a:solidFill>
                  <a:srgbClr val="00B050"/>
                </a:solidFill>
              </a:rPr>
              <a:t>firstName</a:t>
            </a:r>
            <a:r>
              <a:rPr lang="en-US" sz="3400" dirty="0">
                <a:solidFill>
                  <a:srgbClr val="00B050"/>
                </a:solidFill>
              </a:rPr>
              <a:t> = "John</a:t>
            </a:r>
            <a:r>
              <a:rPr lang="en-US" sz="3400" dirty="0" smtClean="0">
                <a:solidFill>
                  <a:srgbClr val="00B050"/>
                </a:solidFill>
              </a:rPr>
              <a:t>";</a:t>
            </a:r>
          </a:p>
          <a:p>
            <a:r>
              <a:rPr lang="en-US" sz="3400" dirty="0" smtClean="0">
                <a:solidFill>
                  <a:srgbClr val="00B050"/>
                </a:solidFill>
              </a:rPr>
              <a:t>string </a:t>
            </a:r>
            <a:r>
              <a:rPr lang="en-US" sz="3400" dirty="0" err="1">
                <a:solidFill>
                  <a:srgbClr val="00B050"/>
                </a:solidFill>
              </a:rPr>
              <a:t>lastName</a:t>
            </a:r>
            <a:r>
              <a:rPr lang="en-US" sz="3400" dirty="0">
                <a:solidFill>
                  <a:srgbClr val="00B050"/>
                </a:solidFill>
              </a:rPr>
              <a:t> = "Doe"; </a:t>
            </a:r>
            <a:endParaRPr lang="en-US" sz="3400" dirty="0" smtClean="0">
              <a:solidFill>
                <a:srgbClr val="00B050"/>
              </a:solidFill>
            </a:endParaRPr>
          </a:p>
          <a:p>
            <a:r>
              <a:rPr lang="en-US" sz="3400" dirty="0" smtClean="0">
                <a:solidFill>
                  <a:srgbClr val="00B050"/>
                </a:solidFill>
              </a:rPr>
              <a:t>string </a:t>
            </a:r>
            <a:r>
              <a:rPr lang="en-US" sz="3400" dirty="0" err="1">
                <a:solidFill>
                  <a:srgbClr val="00B050"/>
                </a:solidFill>
              </a:rPr>
              <a:t>fullName</a:t>
            </a:r>
            <a:r>
              <a:rPr lang="en-US" sz="3400" dirty="0">
                <a:solidFill>
                  <a:srgbClr val="00B050"/>
                </a:solidFill>
              </a:rPr>
              <a:t> = </a:t>
            </a:r>
            <a:r>
              <a:rPr lang="en-US" sz="3400" dirty="0" err="1">
                <a:solidFill>
                  <a:srgbClr val="00B050"/>
                </a:solidFill>
              </a:rPr>
              <a:t>firstName</a:t>
            </a:r>
            <a:r>
              <a:rPr lang="en-US" sz="3400" dirty="0">
                <a:solidFill>
                  <a:srgbClr val="00B050"/>
                </a:solidFill>
              </a:rPr>
              <a:t> + " " + </a:t>
            </a:r>
            <a:r>
              <a:rPr lang="en-US" sz="3400" dirty="0" err="1">
                <a:solidFill>
                  <a:srgbClr val="00B050"/>
                </a:solidFill>
              </a:rPr>
              <a:t>lastName</a:t>
            </a:r>
            <a:r>
              <a:rPr lang="en-US" sz="34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sz="3400" dirty="0" err="1" smtClean="0">
                <a:solidFill>
                  <a:srgbClr val="00B050"/>
                </a:solidFill>
              </a:rPr>
              <a:t>Console.WriteLine</a:t>
            </a:r>
            <a:r>
              <a:rPr lang="en-US" sz="3400" dirty="0" smtClean="0">
                <a:solidFill>
                  <a:srgbClr val="00B050"/>
                </a:solidFill>
              </a:rPr>
              <a:t>(</a:t>
            </a:r>
            <a:r>
              <a:rPr lang="en-US" sz="3400" dirty="0" err="1" smtClean="0">
                <a:solidFill>
                  <a:srgbClr val="00B050"/>
                </a:solidFill>
              </a:rPr>
              <a:t>fullName</a:t>
            </a:r>
            <a:r>
              <a:rPr lang="en-US" sz="3400" dirty="0">
                <a:solidFill>
                  <a:srgbClr val="00B050"/>
                </a:solidFill>
              </a:rPr>
              <a:t>); // Output: John Doe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1482028" y="5160998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String Interpolation (C# 6+):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615562" y="5751162"/>
            <a:ext cx="1659600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String interpolation allows you to embed expressions inside string literals using curly braces {}</a:t>
            </a:r>
          </a:p>
        </p:txBody>
      </p:sp>
      <p:sp>
        <p:nvSpPr>
          <p:cNvPr id="19" name="Google Shape;123;p4"/>
          <p:cNvSpPr txBox="1"/>
          <p:nvPr/>
        </p:nvSpPr>
        <p:spPr>
          <a:xfrm>
            <a:off x="1593472" y="6976875"/>
            <a:ext cx="14920319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err="1">
                <a:solidFill>
                  <a:srgbClr val="00B050"/>
                </a:solidFill>
              </a:rPr>
              <a:t>int</a:t>
            </a:r>
            <a:r>
              <a:rPr lang="en-US" sz="3600" dirty="0">
                <a:solidFill>
                  <a:srgbClr val="00B050"/>
                </a:solidFill>
              </a:rPr>
              <a:t> age = 30; 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00B050"/>
                </a:solidFill>
              </a:rPr>
              <a:t>string </a:t>
            </a:r>
            <a:r>
              <a:rPr lang="en-US" sz="3600" dirty="0">
                <a:solidFill>
                  <a:srgbClr val="00B050"/>
                </a:solidFill>
              </a:rPr>
              <a:t>name = "John"; 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00B050"/>
                </a:solidFill>
              </a:rPr>
              <a:t>string </a:t>
            </a:r>
            <a:r>
              <a:rPr lang="en-US" sz="3600" dirty="0">
                <a:solidFill>
                  <a:srgbClr val="00B050"/>
                </a:solidFill>
              </a:rPr>
              <a:t>sentence = $"My name is {name} and I am {age} years old."; </a:t>
            </a:r>
            <a:r>
              <a:rPr lang="en-US" sz="3600" dirty="0" err="1">
                <a:solidFill>
                  <a:srgbClr val="00B050"/>
                </a:solidFill>
              </a:rPr>
              <a:t>Console.WriteLine</a:t>
            </a:r>
            <a:r>
              <a:rPr lang="en-US" sz="3600" dirty="0">
                <a:solidFill>
                  <a:srgbClr val="00B050"/>
                </a:solidFill>
              </a:rPr>
              <a:t>(sentence); // Output: My name is John and I am 30 years old.</a:t>
            </a:r>
            <a:endParaRPr lang="en-US" sz="3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2. </a:t>
            </a:r>
            <a:r>
              <a:rPr lang="en-US" sz="3600" b="1" dirty="0">
                <a:solidFill>
                  <a:schemeClr val="bg1"/>
                </a:solidFill>
              </a:rPr>
              <a:t>Common String Methods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Google Shape;123;p4"/>
          <p:cNvSpPr txBox="1"/>
          <p:nvPr/>
        </p:nvSpPr>
        <p:spPr>
          <a:xfrm>
            <a:off x="1764075" y="4090381"/>
            <a:ext cx="1610085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string text = "Hello";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int</a:t>
            </a:r>
            <a:r>
              <a:rPr lang="en-US" sz="3400" dirty="0">
                <a:solidFill>
                  <a:srgbClr val="00B050"/>
                </a:solidFill>
              </a:rPr>
              <a:t> length = </a:t>
            </a:r>
            <a:r>
              <a:rPr lang="en-US" sz="3400" dirty="0" err="1">
                <a:solidFill>
                  <a:srgbClr val="00B050"/>
                </a:solidFill>
              </a:rPr>
              <a:t>text.Length</a:t>
            </a:r>
            <a:r>
              <a:rPr lang="en-US" sz="3400" dirty="0">
                <a:solidFill>
                  <a:srgbClr val="00B050"/>
                </a:solidFill>
              </a:rPr>
              <a:t>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(length); // Output: 5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1482028" y="5911622"/>
            <a:ext cx="1659600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Substring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300" dirty="0">
                <a:solidFill>
                  <a:schemeClr val="bg1"/>
                </a:solidFill>
              </a:rPr>
              <a:t>The Substring() method returns a portion of the string starting from a specified index</a:t>
            </a:r>
            <a:r>
              <a:rPr lang="en-US" sz="3300" dirty="0" smtClean="0">
                <a:solidFill>
                  <a:schemeClr val="bg1"/>
                </a:solidFill>
              </a:rPr>
              <a:t>.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7" name="Google Shape;123;p4"/>
          <p:cNvSpPr txBox="1"/>
          <p:nvPr/>
        </p:nvSpPr>
        <p:spPr>
          <a:xfrm>
            <a:off x="1767962" y="2819162"/>
            <a:ext cx="16596002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C# provides a wide range of built-in methods to manipulate and work with strings.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592814" y="349017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String Length: </a:t>
            </a:r>
            <a:r>
              <a:rPr lang="en-US" sz="3300" dirty="0">
                <a:solidFill>
                  <a:schemeClr val="bg1"/>
                </a:solidFill>
              </a:rPr>
              <a:t>The Length property returns the number of characters in a </a:t>
            </a:r>
            <a:r>
              <a:rPr lang="en-US" sz="3300" dirty="0" smtClean="0">
                <a:solidFill>
                  <a:schemeClr val="bg1"/>
                </a:solidFill>
              </a:rPr>
              <a:t>string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2" name="Google Shape;123;p4"/>
          <p:cNvSpPr txBox="1"/>
          <p:nvPr/>
        </p:nvSpPr>
        <p:spPr>
          <a:xfrm>
            <a:off x="1711755" y="7013283"/>
            <a:ext cx="1610085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string sentence = "Hello, World!";</a:t>
            </a:r>
          </a:p>
          <a:p>
            <a:r>
              <a:rPr lang="en-US" sz="3400" dirty="0">
                <a:solidFill>
                  <a:srgbClr val="00B050"/>
                </a:solidFill>
              </a:rPr>
              <a:t>string sub = </a:t>
            </a:r>
            <a:r>
              <a:rPr lang="en-US" sz="3400" dirty="0" err="1">
                <a:solidFill>
                  <a:srgbClr val="00B050"/>
                </a:solidFill>
              </a:rPr>
              <a:t>sentence.Substring</a:t>
            </a:r>
            <a:r>
              <a:rPr lang="en-US" sz="3400" dirty="0">
                <a:solidFill>
                  <a:srgbClr val="00B050"/>
                </a:solidFill>
              </a:rPr>
              <a:t>(7); // Starts at index 7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(sub); // Output: World!</a:t>
            </a:r>
          </a:p>
        </p:txBody>
      </p:sp>
      <p:sp>
        <p:nvSpPr>
          <p:cNvPr id="23" name="Google Shape;123;p4"/>
          <p:cNvSpPr txBox="1"/>
          <p:nvPr/>
        </p:nvSpPr>
        <p:spPr>
          <a:xfrm>
            <a:off x="1659439" y="8789771"/>
            <a:ext cx="1610085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string part = </a:t>
            </a:r>
            <a:r>
              <a:rPr lang="en-US" sz="3400" dirty="0" err="1">
                <a:solidFill>
                  <a:srgbClr val="00B050"/>
                </a:solidFill>
              </a:rPr>
              <a:t>sentence.Substring</a:t>
            </a:r>
            <a:r>
              <a:rPr lang="en-US" sz="3400" dirty="0">
                <a:solidFill>
                  <a:srgbClr val="00B050"/>
                </a:solidFill>
              </a:rPr>
              <a:t>(0, 5); // From index 0, length 5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(part); // Output: Hello</a:t>
            </a:r>
          </a:p>
        </p:txBody>
      </p:sp>
    </p:spTree>
    <p:extLst>
      <p:ext uri="{BB962C8B-B14F-4D97-AF65-F5344CB8AC3E}">
        <p14:creationId xmlns:p14="http://schemas.microsoft.com/office/powerpoint/2010/main" val="17748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" name="Google Shape;123;p4"/>
          <p:cNvSpPr txBox="1"/>
          <p:nvPr/>
        </p:nvSpPr>
        <p:spPr>
          <a:xfrm>
            <a:off x="1682187" y="3285159"/>
            <a:ext cx="16100850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string sentence = "Hello, World!";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int</a:t>
            </a:r>
            <a:r>
              <a:rPr lang="en-US" sz="3400" dirty="0">
                <a:solidFill>
                  <a:srgbClr val="00B050"/>
                </a:solidFill>
              </a:rPr>
              <a:t> index = </a:t>
            </a:r>
            <a:r>
              <a:rPr lang="en-US" sz="3400" dirty="0" err="1">
                <a:solidFill>
                  <a:srgbClr val="00B050"/>
                </a:solidFill>
              </a:rPr>
              <a:t>sentence.IndexOf</a:t>
            </a:r>
            <a:r>
              <a:rPr lang="en-US" sz="3400" dirty="0">
                <a:solidFill>
                  <a:srgbClr val="00B050"/>
                </a:solidFill>
              </a:rPr>
              <a:t>("World");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(index); // Output: </a:t>
            </a:r>
            <a:r>
              <a:rPr lang="en-US" sz="3400" dirty="0" smtClean="0">
                <a:solidFill>
                  <a:srgbClr val="00B050"/>
                </a:solidFill>
              </a:rPr>
              <a:t>7</a:t>
            </a:r>
          </a:p>
          <a:p>
            <a:endParaRPr lang="en-US" sz="3400" dirty="0">
              <a:solidFill>
                <a:srgbClr val="00B050"/>
              </a:solidFill>
            </a:endParaRPr>
          </a:p>
        </p:txBody>
      </p:sp>
      <p:sp>
        <p:nvSpPr>
          <p:cNvPr id="18" name="Google Shape;123;p4"/>
          <p:cNvSpPr txBox="1"/>
          <p:nvPr/>
        </p:nvSpPr>
        <p:spPr>
          <a:xfrm>
            <a:off x="1482028" y="4983567"/>
            <a:ext cx="1659600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Replace: </a:t>
            </a:r>
            <a:r>
              <a:rPr lang="en-US" sz="3300" dirty="0">
                <a:solidFill>
                  <a:schemeClr val="bg1"/>
                </a:solidFill>
              </a:rPr>
              <a:t>The Replace() method replaces all occurrences of a specified substring with another substring.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456334" y="2179987"/>
            <a:ext cx="1659600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</a:rPr>
              <a:t>-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IndexOf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3600" dirty="0"/>
              <a:t> </a:t>
            </a:r>
            <a:r>
              <a:rPr lang="en-US" sz="3300" dirty="0">
                <a:solidFill>
                  <a:schemeClr val="bg1"/>
                </a:solidFill>
              </a:rPr>
              <a:t>The </a:t>
            </a:r>
            <a:r>
              <a:rPr lang="en-US" sz="3300" dirty="0" err="1">
                <a:solidFill>
                  <a:schemeClr val="bg1"/>
                </a:solidFill>
              </a:rPr>
              <a:t>IndexOf</a:t>
            </a:r>
            <a:r>
              <a:rPr lang="en-US" sz="3300" dirty="0">
                <a:solidFill>
                  <a:schemeClr val="bg1"/>
                </a:solidFill>
              </a:rPr>
              <a:t>() method returns the index of the first occurrence of a character or substring within a string.</a:t>
            </a:r>
          </a:p>
        </p:txBody>
      </p:sp>
      <p:sp>
        <p:nvSpPr>
          <p:cNvPr id="22" name="Google Shape;123;p4"/>
          <p:cNvSpPr txBox="1"/>
          <p:nvPr/>
        </p:nvSpPr>
        <p:spPr>
          <a:xfrm>
            <a:off x="1711755" y="6057932"/>
            <a:ext cx="1610085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string sentence = "I like cats.";</a:t>
            </a:r>
          </a:p>
          <a:p>
            <a:r>
              <a:rPr lang="en-US" sz="3400" dirty="0">
                <a:solidFill>
                  <a:srgbClr val="00B050"/>
                </a:solidFill>
              </a:rPr>
              <a:t>string </a:t>
            </a:r>
            <a:r>
              <a:rPr lang="en-US" sz="3400" dirty="0" err="1">
                <a:solidFill>
                  <a:srgbClr val="00B050"/>
                </a:solidFill>
              </a:rPr>
              <a:t>newSentence</a:t>
            </a:r>
            <a:r>
              <a:rPr lang="en-US" sz="3400" dirty="0">
                <a:solidFill>
                  <a:srgbClr val="00B050"/>
                </a:solidFill>
              </a:rPr>
              <a:t> = </a:t>
            </a:r>
            <a:r>
              <a:rPr lang="en-US" sz="3400" dirty="0" err="1">
                <a:solidFill>
                  <a:srgbClr val="00B050"/>
                </a:solidFill>
              </a:rPr>
              <a:t>sentence.Replace</a:t>
            </a:r>
            <a:r>
              <a:rPr lang="en-US" sz="3400" dirty="0">
                <a:solidFill>
                  <a:srgbClr val="00B050"/>
                </a:solidFill>
              </a:rPr>
              <a:t>("cats", "dogs");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</a:t>
            </a:r>
            <a:r>
              <a:rPr lang="en-US" sz="3400" dirty="0" err="1">
                <a:solidFill>
                  <a:srgbClr val="00B050"/>
                </a:solidFill>
              </a:rPr>
              <a:t>newSentence</a:t>
            </a:r>
            <a:r>
              <a:rPr lang="en-US" sz="3400" dirty="0">
                <a:solidFill>
                  <a:srgbClr val="00B050"/>
                </a:solidFill>
              </a:rPr>
              <a:t>); // Output: I like dogs.</a:t>
            </a:r>
          </a:p>
        </p:txBody>
      </p:sp>
      <p:sp>
        <p:nvSpPr>
          <p:cNvPr id="19" name="Google Shape;123;p4"/>
          <p:cNvSpPr txBox="1"/>
          <p:nvPr/>
        </p:nvSpPr>
        <p:spPr>
          <a:xfrm>
            <a:off x="1686734" y="8339388"/>
            <a:ext cx="1610085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string sentence = "Hello, World!";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bool</a:t>
            </a:r>
            <a:r>
              <a:rPr lang="en-US" sz="3400" dirty="0">
                <a:solidFill>
                  <a:srgbClr val="00B050"/>
                </a:solidFill>
              </a:rPr>
              <a:t> </a:t>
            </a:r>
            <a:r>
              <a:rPr lang="en-US" sz="3400" dirty="0" err="1">
                <a:solidFill>
                  <a:srgbClr val="00B050"/>
                </a:solidFill>
              </a:rPr>
              <a:t>containsWorld</a:t>
            </a:r>
            <a:r>
              <a:rPr lang="en-US" sz="3400" dirty="0">
                <a:solidFill>
                  <a:srgbClr val="00B050"/>
                </a:solidFill>
              </a:rPr>
              <a:t> = </a:t>
            </a:r>
            <a:r>
              <a:rPr lang="en-US" sz="3400" dirty="0" err="1">
                <a:solidFill>
                  <a:srgbClr val="00B050"/>
                </a:solidFill>
              </a:rPr>
              <a:t>sentence.Contains</a:t>
            </a:r>
            <a:r>
              <a:rPr lang="en-US" sz="3400" dirty="0">
                <a:solidFill>
                  <a:srgbClr val="00B050"/>
                </a:solidFill>
              </a:rPr>
              <a:t>("World");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</a:t>
            </a:r>
            <a:r>
              <a:rPr lang="en-US" sz="3400" dirty="0" err="1">
                <a:solidFill>
                  <a:srgbClr val="00B050"/>
                </a:solidFill>
              </a:rPr>
              <a:t>containsWorld</a:t>
            </a:r>
            <a:r>
              <a:rPr lang="en-US" sz="3400" dirty="0">
                <a:solidFill>
                  <a:srgbClr val="00B050"/>
                </a:solidFill>
              </a:rPr>
              <a:t>); // Output: True</a:t>
            </a:r>
          </a:p>
        </p:txBody>
      </p:sp>
      <p:sp>
        <p:nvSpPr>
          <p:cNvPr id="23" name="Google Shape;123;p4"/>
          <p:cNvSpPr txBox="1"/>
          <p:nvPr/>
        </p:nvSpPr>
        <p:spPr>
          <a:xfrm>
            <a:off x="1497948" y="7769999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Contains: </a:t>
            </a:r>
            <a:r>
              <a:rPr lang="en-US" sz="3300" dirty="0">
                <a:solidFill>
                  <a:schemeClr val="bg1"/>
                </a:solidFill>
              </a:rPr>
              <a:t>The Contains() method checks if a string contains a specific substring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05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" name="Google Shape;123;p4"/>
          <p:cNvSpPr txBox="1"/>
          <p:nvPr/>
        </p:nvSpPr>
        <p:spPr>
          <a:xfrm>
            <a:off x="1682187" y="3339751"/>
            <a:ext cx="16100850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string text = "hello";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</a:t>
            </a:r>
            <a:r>
              <a:rPr lang="en-US" sz="3400" dirty="0" err="1">
                <a:solidFill>
                  <a:srgbClr val="00B050"/>
                </a:solidFill>
              </a:rPr>
              <a:t>text.ToUpper</a:t>
            </a:r>
            <a:r>
              <a:rPr lang="en-US" sz="3400" dirty="0">
                <a:solidFill>
                  <a:srgbClr val="00B050"/>
                </a:solidFill>
              </a:rPr>
              <a:t>()); // Output: </a:t>
            </a:r>
            <a:r>
              <a:rPr lang="en-US" sz="3400" dirty="0" smtClean="0">
                <a:solidFill>
                  <a:srgbClr val="00B050"/>
                </a:solidFill>
              </a:rPr>
              <a:t>HELLO</a:t>
            </a:r>
          </a:p>
          <a:p>
            <a:endParaRPr lang="en-US" sz="3400" dirty="0">
              <a:solidFill>
                <a:srgbClr val="00B050"/>
              </a:solidFill>
            </a:endParaRPr>
          </a:p>
          <a:p>
            <a:r>
              <a:rPr lang="en-US" sz="3400" dirty="0">
                <a:solidFill>
                  <a:srgbClr val="00B050"/>
                </a:solidFill>
              </a:rPr>
              <a:t>string </a:t>
            </a:r>
            <a:r>
              <a:rPr lang="en-US" sz="3400" dirty="0" err="1">
                <a:solidFill>
                  <a:srgbClr val="00B050"/>
                </a:solidFill>
              </a:rPr>
              <a:t>anotherText</a:t>
            </a:r>
            <a:r>
              <a:rPr lang="en-US" sz="3400" dirty="0">
                <a:solidFill>
                  <a:srgbClr val="00B050"/>
                </a:solidFill>
              </a:rPr>
              <a:t> = "WORLD";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</a:t>
            </a:r>
            <a:r>
              <a:rPr lang="en-US" sz="3400" dirty="0" err="1">
                <a:solidFill>
                  <a:srgbClr val="00B050"/>
                </a:solidFill>
              </a:rPr>
              <a:t>anotherText.ToLower</a:t>
            </a:r>
            <a:r>
              <a:rPr lang="en-US" sz="3400" dirty="0">
                <a:solidFill>
                  <a:srgbClr val="00B050"/>
                </a:solidFill>
              </a:rPr>
              <a:t>()); // Output: world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1482028" y="6580359"/>
            <a:ext cx="1659600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Trim: </a:t>
            </a:r>
            <a:r>
              <a:rPr lang="en-US" sz="3300" dirty="0">
                <a:solidFill>
                  <a:schemeClr val="bg1"/>
                </a:solidFill>
              </a:rPr>
              <a:t>The Trim() method removes leading and trailing whitespace characters from a string.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456334" y="2179987"/>
            <a:ext cx="1659600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</a:rPr>
              <a:t>-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ToUpper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() and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ToLower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(): </a:t>
            </a:r>
            <a:r>
              <a:rPr lang="en-US" sz="3300" dirty="0">
                <a:solidFill>
                  <a:schemeClr val="bg1"/>
                </a:solidFill>
              </a:rPr>
              <a:t>These methods convert the entire string to uppercase or lowercase, respectively</a:t>
            </a:r>
            <a:r>
              <a:rPr lang="en-US" sz="3300" dirty="0" smtClean="0">
                <a:solidFill>
                  <a:schemeClr val="bg1"/>
                </a:solidFill>
              </a:rPr>
              <a:t>.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2" name="Google Shape;123;p4"/>
          <p:cNvSpPr txBox="1"/>
          <p:nvPr/>
        </p:nvSpPr>
        <p:spPr>
          <a:xfrm>
            <a:off x="1711755" y="7859438"/>
            <a:ext cx="1610085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string text = "   Hello, World!   ";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</a:t>
            </a:r>
            <a:r>
              <a:rPr lang="en-US" sz="3400" dirty="0" err="1">
                <a:solidFill>
                  <a:srgbClr val="00B050"/>
                </a:solidFill>
              </a:rPr>
              <a:t>text.Trim</a:t>
            </a:r>
            <a:r>
              <a:rPr lang="en-US" sz="3400" dirty="0">
                <a:solidFill>
                  <a:srgbClr val="00B050"/>
                </a:solidFill>
              </a:rPr>
              <a:t>()); // Output: "Hello, World!"</a:t>
            </a:r>
          </a:p>
        </p:txBody>
      </p:sp>
    </p:spTree>
    <p:extLst>
      <p:ext uri="{BB962C8B-B14F-4D97-AF65-F5344CB8AC3E}">
        <p14:creationId xmlns:p14="http://schemas.microsoft.com/office/powerpoint/2010/main" val="5371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09" name="Google Shape;109;p3"/>
          <p:cNvSpPr txBox="1"/>
          <p:nvPr/>
        </p:nvSpPr>
        <p:spPr>
          <a:xfrm>
            <a:off x="4187039" y="3339213"/>
            <a:ext cx="9913921" cy="21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dirty="0" smtClean="0">
                <a:solidFill>
                  <a:srgbClr val="FFFFFF"/>
                </a:solidFill>
              </a:rPr>
              <a:t>Session 1 . C#</a:t>
            </a:r>
            <a:endParaRPr dirty="0"/>
          </a:p>
        </p:txBody>
      </p:sp>
      <p:sp>
        <p:nvSpPr>
          <p:cNvPr id="110" name="Google Shape;110;p3"/>
          <p:cNvSpPr/>
          <p:nvPr/>
        </p:nvSpPr>
        <p:spPr>
          <a:xfrm>
            <a:off x="2825869" y="3431019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Google Shape;111;p3"/>
          <p:cNvSpPr/>
          <p:nvPr/>
        </p:nvSpPr>
        <p:spPr>
          <a:xfrm>
            <a:off x="2178683" y="3712460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2" name="Google Shape;112;p3"/>
          <p:cNvSpPr/>
          <p:nvPr/>
        </p:nvSpPr>
        <p:spPr>
          <a:xfrm>
            <a:off x="1403727" y="3891747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5"/>
                </a:lnTo>
                <a:lnTo>
                  <a:pt x="0" y="98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 rot="10800000">
            <a:off x="14243836" y="3431019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 rot="10800000">
            <a:off x="15414506" y="3712460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 rot="10800000">
            <a:off x="16419072" y="3891747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5"/>
                </a:lnTo>
                <a:lnTo>
                  <a:pt x="0" y="98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7" name="Google Shape;117;p3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b="1" dirty="0">
                <a:solidFill>
                  <a:schemeClr val="bg1"/>
                </a:solidFill>
              </a:rPr>
              <a:t>String Formatting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Google Shape;123;p4"/>
          <p:cNvSpPr txBox="1"/>
          <p:nvPr/>
        </p:nvSpPr>
        <p:spPr>
          <a:xfrm>
            <a:off x="1764075" y="3899309"/>
            <a:ext cx="1610085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err="1">
                <a:solidFill>
                  <a:srgbClr val="00B050"/>
                </a:solidFill>
              </a:rPr>
              <a:t>int</a:t>
            </a:r>
            <a:r>
              <a:rPr lang="en-US" sz="3300" dirty="0">
                <a:solidFill>
                  <a:srgbClr val="00B050"/>
                </a:solidFill>
              </a:rPr>
              <a:t> age = 25;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string name = "John";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string formatted = </a:t>
            </a:r>
            <a:r>
              <a:rPr lang="en-US" sz="3300" dirty="0" err="1">
                <a:solidFill>
                  <a:srgbClr val="00B050"/>
                </a:solidFill>
              </a:rPr>
              <a:t>string.Format</a:t>
            </a:r>
            <a:r>
              <a:rPr lang="en-US" sz="3300" dirty="0">
                <a:solidFill>
                  <a:srgbClr val="00B050"/>
                </a:solidFill>
              </a:rPr>
              <a:t>("My name is {0} and I am {1} years old.", name, age);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(formatted); // Output: My name is John and I am 25 years old.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1482028" y="6089046"/>
            <a:ext cx="1659600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Composite Formatting with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Interpolation: </a:t>
            </a:r>
            <a:r>
              <a:rPr lang="en-US" sz="3300" dirty="0" smtClean="0">
                <a:solidFill>
                  <a:schemeClr val="bg1"/>
                </a:solidFill>
              </a:rPr>
              <a:t>String </a:t>
            </a:r>
            <a:r>
              <a:rPr lang="en-US" sz="3300" dirty="0">
                <a:solidFill>
                  <a:schemeClr val="bg1"/>
                </a:solidFill>
              </a:rPr>
              <a:t>interpolation (introduced in C# 6) is an easier and more readable way to format strings.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592814" y="2821430"/>
            <a:ext cx="1659600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</a:rPr>
              <a:t>-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String.Format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(): </a:t>
            </a:r>
            <a:r>
              <a:rPr lang="en-US" sz="3300" dirty="0" smtClean="0">
                <a:solidFill>
                  <a:schemeClr val="bg1"/>
                </a:solidFill>
              </a:rPr>
              <a:t>The </a:t>
            </a:r>
            <a:r>
              <a:rPr lang="en-US" sz="3300" dirty="0" err="1">
                <a:solidFill>
                  <a:schemeClr val="bg1"/>
                </a:solidFill>
              </a:rPr>
              <a:t>String.Format</a:t>
            </a:r>
            <a:r>
              <a:rPr lang="en-US" sz="3300" dirty="0">
                <a:solidFill>
                  <a:schemeClr val="bg1"/>
                </a:solidFill>
              </a:rPr>
              <a:t>() method allows you to format a string by inserting values into placeholders.</a:t>
            </a:r>
          </a:p>
        </p:txBody>
      </p:sp>
      <p:sp>
        <p:nvSpPr>
          <p:cNvPr id="22" name="Google Shape;123;p4"/>
          <p:cNvSpPr txBox="1"/>
          <p:nvPr/>
        </p:nvSpPr>
        <p:spPr>
          <a:xfrm>
            <a:off x="1711755" y="7258943"/>
            <a:ext cx="14774741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 err="1">
                <a:solidFill>
                  <a:srgbClr val="00B050"/>
                </a:solidFill>
              </a:rPr>
              <a:t>int</a:t>
            </a:r>
            <a:r>
              <a:rPr lang="en-US" sz="3400" dirty="0">
                <a:solidFill>
                  <a:srgbClr val="00B050"/>
                </a:solidFill>
              </a:rPr>
              <a:t> age = 25;</a:t>
            </a:r>
          </a:p>
          <a:p>
            <a:r>
              <a:rPr lang="en-US" sz="3400" dirty="0">
                <a:solidFill>
                  <a:srgbClr val="00B050"/>
                </a:solidFill>
              </a:rPr>
              <a:t>string name = "John";</a:t>
            </a:r>
          </a:p>
          <a:p>
            <a:r>
              <a:rPr lang="en-US" sz="3400" dirty="0">
                <a:solidFill>
                  <a:srgbClr val="00B050"/>
                </a:solidFill>
              </a:rPr>
              <a:t>string sentence = $"My name is {name} and I am {age} years old.";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(sentence); // Output: My name is John and I am 25 years old.</a:t>
            </a:r>
          </a:p>
        </p:txBody>
      </p:sp>
    </p:spTree>
    <p:extLst>
      <p:ext uri="{BB962C8B-B14F-4D97-AF65-F5344CB8AC3E}">
        <p14:creationId xmlns:p14="http://schemas.microsoft.com/office/powerpoint/2010/main" val="21211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4. </a:t>
            </a:r>
            <a:r>
              <a:rPr lang="en-US" sz="3600" b="1" dirty="0">
                <a:solidFill>
                  <a:schemeClr val="bg1"/>
                </a:solidFill>
              </a:rPr>
              <a:t>Splitting and Joining Strings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Google Shape;123;p4"/>
          <p:cNvSpPr txBox="1"/>
          <p:nvPr/>
        </p:nvSpPr>
        <p:spPr>
          <a:xfrm>
            <a:off x="1764075" y="3899309"/>
            <a:ext cx="16100850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string text = "</a:t>
            </a:r>
            <a:r>
              <a:rPr lang="en-US" sz="3300" dirty="0" err="1">
                <a:solidFill>
                  <a:srgbClr val="00B050"/>
                </a:solidFill>
              </a:rPr>
              <a:t>apple,banana,orange</a:t>
            </a:r>
            <a:r>
              <a:rPr lang="en-US" sz="3300" dirty="0">
                <a:solidFill>
                  <a:srgbClr val="00B050"/>
                </a:solidFill>
              </a:rPr>
              <a:t>";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string[] fruits = </a:t>
            </a:r>
            <a:r>
              <a:rPr lang="en-US" sz="3300" dirty="0" err="1">
                <a:solidFill>
                  <a:srgbClr val="00B050"/>
                </a:solidFill>
              </a:rPr>
              <a:t>text.Split</a:t>
            </a:r>
            <a:r>
              <a:rPr lang="en-US" sz="3300" dirty="0">
                <a:solidFill>
                  <a:srgbClr val="00B050"/>
                </a:solidFill>
              </a:rPr>
              <a:t>(',');</a:t>
            </a:r>
          </a:p>
          <a:p>
            <a:endParaRPr lang="en-US" sz="3300" dirty="0">
              <a:solidFill>
                <a:srgbClr val="00B050"/>
              </a:solidFill>
            </a:endParaRPr>
          </a:p>
          <a:p>
            <a:r>
              <a:rPr lang="en-US" sz="3300" dirty="0" err="1">
                <a:solidFill>
                  <a:srgbClr val="00B050"/>
                </a:solidFill>
              </a:rPr>
              <a:t>foreach</a:t>
            </a:r>
            <a:r>
              <a:rPr lang="en-US" sz="3300" dirty="0">
                <a:solidFill>
                  <a:srgbClr val="00B050"/>
                </a:solidFill>
              </a:rPr>
              <a:t> (</a:t>
            </a:r>
            <a:r>
              <a:rPr lang="en-US" sz="3300" dirty="0" err="1">
                <a:solidFill>
                  <a:srgbClr val="00B050"/>
                </a:solidFill>
              </a:rPr>
              <a:t>var</a:t>
            </a:r>
            <a:r>
              <a:rPr lang="en-US" sz="3300" dirty="0">
                <a:solidFill>
                  <a:srgbClr val="00B050"/>
                </a:solidFill>
              </a:rPr>
              <a:t> fruit in fruits)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</a:t>
            </a:r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(fruit);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  <a:p>
            <a:endParaRPr lang="en-US" sz="3300" dirty="0">
              <a:solidFill>
                <a:srgbClr val="00B050"/>
              </a:solidFill>
            </a:endParaRPr>
          </a:p>
          <a:p>
            <a:r>
              <a:rPr lang="en-US" sz="3300" dirty="0">
                <a:solidFill>
                  <a:srgbClr val="00B050"/>
                </a:solidFill>
              </a:rPr>
              <a:t>// Output:</a:t>
            </a:r>
          </a:p>
          <a:p>
            <a:r>
              <a:rPr lang="en-US" sz="3300" dirty="0">
                <a:solidFill>
                  <a:srgbClr val="00B050"/>
                </a:solidFill>
              </a:rPr>
              <a:t>// apple</a:t>
            </a:r>
          </a:p>
          <a:p>
            <a:r>
              <a:rPr lang="en-US" sz="3300" dirty="0">
                <a:solidFill>
                  <a:srgbClr val="00B050"/>
                </a:solidFill>
              </a:rPr>
              <a:t>// banana</a:t>
            </a:r>
          </a:p>
          <a:p>
            <a:r>
              <a:rPr lang="en-US" sz="3300" dirty="0">
                <a:solidFill>
                  <a:srgbClr val="00B050"/>
                </a:solidFill>
              </a:rPr>
              <a:t>// orange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592814" y="2821430"/>
            <a:ext cx="1659600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Split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300" dirty="0">
                <a:solidFill>
                  <a:schemeClr val="bg1"/>
                </a:solidFill>
              </a:rPr>
              <a:t>The Split() method splits a string into an array of substrings based on a specified delimiter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1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" name="Google Shape;123;p4"/>
          <p:cNvSpPr txBox="1"/>
          <p:nvPr/>
        </p:nvSpPr>
        <p:spPr>
          <a:xfrm>
            <a:off x="1764075" y="3244215"/>
            <a:ext cx="16100850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string[] fruits = { "apple", "banana", "orange" };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string result = </a:t>
            </a:r>
            <a:r>
              <a:rPr lang="en-US" sz="3300" dirty="0" err="1">
                <a:solidFill>
                  <a:srgbClr val="00B050"/>
                </a:solidFill>
              </a:rPr>
              <a:t>string.Join</a:t>
            </a:r>
            <a:r>
              <a:rPr lang="en-US" sz="3300" dirty="0">
                <a:solidFill>
                  <a:srgbClr val="00B050"/>
                </a:solidFill>
              </a:rPr>
              <a:t>(", ", fruits);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(result); // Output: apple, banana, orange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510926" y="2111743"/>
            <a:ext cx="1659600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</a:rPr>
              <a:t>-</a:t>
            </a:r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Join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3600" dirty="0"/>
              <a:t> </a:t>
            </a:r>
            <a:r>
              <a:rPr lang="en-US" sz="3300" dirty="0">
                <a:solidFill>
                  <a:schemeClr val="bg1"/>
                </a:solidFill>
              </a:rPr>
              <a:t>The Join() method combines an array or list of strings into a single string with a specified separator.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93392" y="6481015"/>
            <a:ext cx="1610085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string str1 = "apple";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string str2 = "apple";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bool</a:t>
            </a:r>
            <a:r>
              <a:rPr lang="en-US" sz="3300" dirty="0">
                <a:solidFill>
                  <a:srgbClr val="00B050"/>
                </a:solidFill>
              </a:rPr>
              <a:t> </a:t>
            </a:r>
            <a:r>
              <a:rPr lang="en-US" sz="3300" dirty="0" err="1">
                <a:solidFill>
                  <a:srgbClr val="00B050"/>
                </a:solidFill>
              </a:rPr>
              <a:t>isEqual</a:t>
            </a:r>
            <a:r>
              <a:rPr lang="en-US" sz="3300" dirty="0">
                <a:solidFill>
                  <a:srgbClr val="00B050"/>
                </a:solidFill>
              </a:rPr>
              <a:t> = str1.Equals(str2);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</a:t>
            </a:r>
            <a:r>
              <a:rPr lang="en-US" sz="3300" dirty="0" err="1">
                <a:solidFill>
                  <a:srgbClr val="00B050"/>
                </a:solidFill>
              </a:rPr>
              <a:t>isEqual</a:t>
            </a:r>
            <a:r>
              <a:rPr lang="en-US" sz="3300" dirty="0">
                <a:solidFill>
                  <a:srgbClr val="00B050"/>
                </a:solidFill>
              </a:rPr>
              <a:t>); // Output: True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265936" y="506842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5. </a:t>
            </a:r>
            <a:r>
              <a:rPr lang="en-US" sz="3600" b="1" dirty="0">
                <a:solidFill>
                  <a:schemeClr val="bg1"/>
                </a:solidFill>
              </a:rPr>
              <a:t>String Comparison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Google Shape;123;p4"/>
          <p:cNvSpPr txBox="1"/>
          <p:nvPr/>
        </p:nvSpPr>
        <p:spPr>
          <a:xfrm>
            <a:off x="1510926" y="569285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Equals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3600" dirty="0"/>
              <a:t> </a:t>
            </a:r>
            <a:r>
              <a:rPr lang="en-US" sz="3300" dirty="0">
                <a:solidFill>
                  <a:schemeClr val="bg1"/>
                </a:solidFill>
              </a:rPr>
              <a:t>The Equals() method compares two strings for equality.</a:t>
            </a:r>
          </a:p>
        </p:txBody>
      </p:sp>
    </p:spTree>
    <p:extLst>
      <p:ext uri="{BB962C8B-B14F-4D97-AF65-F5344CB8AC3E}">
        <p14:creationId xmlns:p14="http://schemas.microsoft.com/office/powerpoint/2010/main" val="27106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" name="Google Shape;123;p4"/>
          <p:cNvSpPr txBox="1"/>
          <p:nvPr/>
        </p:nvSpPr>
        <p:spPr>
          <a:xfrm>
            <a:off x="1682187" y="4513457"/>
            <a:ext cx="16100850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string str1 = "apple";</a:t>
            </a:r>
          </a:p>
          <a:p>
            <a:r>
              <a:rPr lang="en-US" sz="3400" dirty="0">
                <a:solidFill>
                  <a:srgbClr val="00B050"/>
                </a:solidFill>
              </a:rPr>
              <a:t>string str2 = "banana";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int</a:t>
            </a:r>
            <a:r>
              <a:rPr lang="en-US" sz="3400" dirty="0">
                <a:solidFill>
                  <a:srgbClr val="00B050"/>
                </a:solidFill>
              </a:rPr>
              <a:t> comparison = </a:t>
            </a:r>
            <a:r>
              <a:rPr lang="en-US" sz="3400" dirty="0" err="1">
                <a:solidFill>
                  <a:srgbClr val="00B050"/>
                </a:solidFill>
              </a:rPr>
              <a:t>string.Compare</a:t>
            </a:r>
            <a:r>
              <a:rPr lang="en-US" sz="3400" dirty="0">
                <a:solidFill>
                  <a:srgbClr val="00B050"/>
                </a:solidFill>
              </a:rPr>
              <a:t>(str1, str2);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(comparison); // Output: -1 (because "apple" comes before "banana</a:t>
            </a:r>
            <a:r>
              <a:rPr lang="en-US" sz="3400" dirty="0" smtClean="0">
                <a:solidFill>
                  <a:srgbClr val="00B050"/>
                </a:solidFill>
              </a:rPr>
              <a:t>")</a:t>
            </a:r>
          </a:p>
          <a:p>
            <a:endParaRPr lang="en-US" sz="3400" dirty="0">
              <a:solidFill>
                <a:srgbClr val="00B050"/>
              </a:solidFill>
            </a:endParaRPr>
          </a:p>
          <a:p>
            <a:r>
              <a:rPr lang="en-US" sz="3400" dirty="0" smtClean="0">
                <a:solidFill>
                  <a:srgbClr val="00B050"/>
                </a:solidFill>
              </a:rPr>
              <a:t>It look for </a:t>
            </a:r>
            <a:r>
              <a:rPr lang="en-US" sz="3400" dirty="0" smtClean="0">
                <a:solidFill>
                  <a:srgbClr val="FF0000"/>
                </a:solidFill>
              </a:rPr>
              <a:t>a less than b </a:t>
            </a:r>
            <a:r>
              <a:rPr lang="en-US" sz="3400" dirty="0" smtClean="0">
                <a:solidFill>
                  <a:schemeClr val="bg1"/>
                </a:solidFill>
              </a:rPr>
              <a:t>so the output -1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21" name="Google Shape;123;p4"/>
          <p:cNvSpPr txBox="1"/>
          <p:nvPr/>
        </p:nvSpPr>
        <p:spPr>
          <a:xfrm>
            <a:off x="1456334" y="2179987"/>
            <a:ext cx="16596002" cy="20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Compare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3600" dirty="0"/>
              <a:t> </a:t>
            </a:r>
            <a:r>
              <a:rPr lang="en-US" sz="3300" dirty="0">
                <a:solidFill>
                  <a:schemeClr val="bg1"/>
                </a:solidFill>
              </a:rPr>
              <a:t>The Compare() method compares two strings and returns an integer value:</a:t>
            </a:r>
          </a:p>
          <a:p>
            <a:r>
              <a:rPr lang="en-US" sz="3300" dirty="0">
                <a:solidFill>
                  <a:schemeClr val="bg1"/>
                </a:solidFill>
              </a:rPr>
              <a:t>0 if the strings are equal</a:t>
            </a:r>
          </a:p>
          <a:p>
            <a:r>
              <a:rPr lang="en-US" sz="3300" dirty="0">
                <a:solidFill>
                  <a:schemeClr val="bg1"/>
                </a:solidFill>
              </a:rPr>
              <a:t>A negative number if the first string is lexicographically less than the second</a:t>
            </a:r>
          </a:p>
          <a:p>
            <a:r>
              <a:rPr lang="en-US" sz="3300" dirty="0">
                <a:solidFill>
                  <a:schemeClr val="bg1"/>
                </a:solidFill>
              </a:rPr>
              <a:t>A positive number if the first string is lexicographically greater than the second</a:t>
            </a:r>
          </a:p>
        </p:txBody>
      </p:sp>
    </p:spTree>
    <p:extLst>
      <p:ext uri="{BB962C8B-B14F-4D97-AF65-F5344CB8AC3E}">
        <p14:creationId xmlns:p14="http://schemas.microsoft.com/office/powerpoint/2010/main" val="35664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" name="Google Shape;123;p4"/>
          <p:cNvSpPr txBox="1"/>
          <p:nvPr/>
        </p:nvSpPr>
        <p:spPr>
          <a:xfrm>
            <a:off x="1682187" y="3421635"/>
            <a:ext cx="1610085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string sentence = "Hello, World!";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bool</a:t>
            </a:r>
            <a:r>
              <a:rPr lang="en-US" sz="3400" dirty="0">
                <a:solidFill>
                  <a:srgbClr val="00B050"/>
                </a:solidFill>
              </a:rPr>
              <a:t> </a:t>
            </a:r>
            <a:r>
              <a:rPr lang="en-US" sz="3400" dirty="0" err="1">
                <a:solidFill>
                  <a:srgbClr val="00B050"/>
                </a:solidFill>
              </a:rPr>
              <a:t>startsWithHello</a:t>
            </a:r>
            <a:r>
              <a:rPr lang="en-US" sz="3400" dirty="0">
                <a:solidFill>
                  <a:srgbClr val="00B050"/>
                </a:solidFill>
              </a:rPr>
              <a:t> = </a:t>
            </a:r>
            <a:r>
              <a:rPr lang="en-US" sz="3400" dirty="0" err="1">
                <a:solidFill>
                  <a:srgbClr val="00B050"/>
                </a:solidFill>
              </a:rPr>
              <a:t>sentence.StartsWith</a:t>
            </a:r>
            <a:r>
              <a:rPr lang="en-US" sz="3400" dirty="0">
                <a:solidFill>
                  <a:srgbClr val="00B050"/>
                </a:solidFill>
              </a:rPr>
              <a:t>("Hello");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</a:t>
            </a:r>
            <a:r>
              <a:rPr lang="en-US" sz="3400" dirty="0" err="1">
                <a:solidFill>
                  <a:srgbClr val="00B050"/>
                </a:solidFill>
              </a:rPr>
              <a:t>startsWithHello</a:t>
            </a:r>
            <a:r>
              <a:rPr lang="en-US" sz="3400" dirty="0">
                <a:solidFill>
                  <a:srgbClr val="00B050"/>
                </a:solidFill>
              </a:rPr>
              <a:t>); // Output: True</a:t>
            </a:r>
          </a:p>
          <a:p>
            <a:endParaRPr lang="en-US" sz="3400" dirty="0">
              <a:solidFill>
                <a:srgbClr val="00B050"/>
              </a:solidFill>
            </a:endParaRPr>
          </a:p>
          <a:p>
            <a:r>
              <a:rPr lang="en-US" sz="3400" dirty="0" err="1">
                <a:solidFill>
                  <a:srgbClr val="00B050"/>
                </a:solidFill>
              </a:rPr>
              <a:t>bool</a:t>
            </a:r>
            <a:r>
              <a:rPr lang="en-US" sz="3400" dirty="0">
                <a:solidFill>
                  <a:srgbClr val="00B050"/>
                </a:solidFill>
              </a:rPr>
              <a:t> </a:t>
            </a:r>
            <a:r>
              <a:rPr lang="en-US" sz="3400" dirty="0" err="1">
                <a:solidFill>
                  <a:srgbClr val="00B050"/>
                </a:solidFill>
              </a:rPr>
              <a:t>endsWithWorld</a:t>
            </a:r>
            <a:r>
              <a:rPr lang="en-US" sz="3400" dirty="0">
                <a:solidFill>
                  <a:srgbClr val="00B050"/>
                </a:solidFill>
              </a:rPr>
              <a:t> = </a:t>
            </a:r>
            <a:r>
              <a:rPr lang="en-US" sz="3400" dirty="0" err="1">
                <a:solidFill>
                  <a:srgbClr val="00B050"/>
                </a:solidFill>
              </a:rPr>
              <a:t>sentence.EndsWith</a:t>
            </a:r>
            <a:r>
              <a:rPr lang="en-US" sz="3400" dirty="0">
                <a:solidFill>
                  <a:srgbClr val="00B050"/>
                </a:solidFill>
              </a:rPr>
              <a:t>("World!");</a:t>
            </a:r>
          </a:p>
          <a:p>
            <a:r>
              <a:rPr lang="en-US" sz="3400" dirty="0" err="1">
                <a:solidFill>
                  <a:srgbClr val="00B050"/>
                </a:solidFill>
              </a:rPr>
              <a:t>Console.WriteLine</a:t>
            </a:r>
            <a:r>
              <a:rPr lang="en-US" sz="3400" dirty="0">
                <a:solidFill>
                  <a:srgbClr val="00B050"/>
                </a:solidFill>
              </a:rPr>
              <a:t>(</a:t>
            </a:r>
            <a:r>
              <a:rPr lang="en-US" sz="3400" dirty="0" err="1">
                <a:solidFill>
                  <a:srgbClr val="00B050"/>
                </a:solidFill>
              </a:rPr>
              <a:t>endsWithWorld</a:t>
            </a:r>
            <a:r>
              <a:rPr lang="en-US" sz="3400" dirty="0">
                <a:solidFill>
                  <a:srgbClr val="00B050"/>
                </a:solidFill>
              </a:rPr>
              <a:t>); // Output: True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456334" y="2179987"/>
            <a:ext cx="16596002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</a:rPr>
              <a:t>-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StartsWith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() and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EndsWith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():</a:t>
            </a:r>
            <a:r>
              <a:rPr lang="en-US" sz="3600" dirty="0"/>
              <a:t> </a:t>
            </a:r>
            <a:r>
              <a:rPr lang="en-US" sz="3300" dirty="0">
                <a:solidFill>
                  <a:schemeClr val="bg1"/>
                </a:solidFill>
              </a:rPr>
              <a:t>These methods check if a string starts or ends with a specific substring.</a:t>
            </a:r>
          </a:p>
        </p:txBody>
      </p:sp>
    </p:spTree>
    <p:extLst>
      <p:ext uri="{BB962C8B-B14F-4D97-AF65-F5344CB8AC3E}">
        <p14:creationId xmlns:p14="http://schemas.microsoft.com/office/powerpoint/2010/main" val="33270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6. </a:t>
            </a:r>
            <a:r>
              <a:rPr lang="en-US" sz="3600" b="1" dirty="0" err="1" smtClean="0">
                <a:solidFill>
                  <a:schemeClr val="bg1"/>
                </a:solidFill>
              </a:rPr>
              <a:t>StringBuilder</a:t>
            </a:r>
            <a:r>
              <a:rPr lang="en-US" sz="3600" b="1" dirty="0" smtClean="0">
                <a:solidFill>
                  <a:schemeClr val="bg1"/>
                </a:solidFill>
              </a:rPr>
              <a:t>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Google Shape;123;p4"/>
          <p:cNvSpPr txBox="1"/>
          <p:nvPr/>
        </p:nvSpPr>
        <p:spPr>
          <a:xfrm>
            <a:off x="1764075" y="5059373"/>
            <a:ext cx="16100850" cy="2539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err="1">
                <a:solidFill>
                  <a:srgbClr val="00B050"/>
                </a:solidFill>
              </a:rPr>
              <a:t>StringBuilder</a:t>
            </a:r>
            <a:r>
              <a:rPr lang="en-US" sz="3300" dirty="0">
                <a:solidFill>
                  <a:srgbClr val="00B050"/>
                </a:solidFill>
              </a:rPr>
              <a:t> </a:t>
            </a:r>
            <a:r>
              <a:rPr lang="en-US" sz="3300" dirty="0" err="1">
                <a:solidFill>
                  <a:srgbClr val="00B050"/>
                </a:solidFill>
              </a:rPr>
              <a:t>sb</a:t>
            </a:r>
            <a:r>
              <a:rPr lang="en-US" sz="3300" dirty="0">
                <a:solidFill>
                  <a:srgbClr val="00B050"/>
                </a:solidFill>
              </a:rPr>
              <a:t> = new </a:t>
            </a:r>
            <a:r>
              <a:rPr lang="en-US" sz="3300" dirty="0" err="1">
                <a:solidFill>
                  <a:srgbClr val="00B050"/>
                </a:solidFill>
              </a:rPr>
              <a:t>StringBuilder</a:t>
            </a:r>
            <a:r>
              <a:rPr lang="en-US" sz="3300" dirty="0">
                <a:solidFill>
                  <a:srgbClr val="00B050"/>
                </a:solidFill>
              </a:rPr>
              <a:t>();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sb.Append</a:t>
            </a:r>
            <a:r>
              <a:rPr lang="en-US" sz="3300" dirty="0">
                <a:solidFill>
                  <a:srgbClr val="00B050"/>
                </a:solidFill>
              </a:rPr>
              <a:t>("Hello");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sb.Append</a:t>
            </a:r>
            <a:r>
              <a:rPr lang="en-US" sz="3300" dirty="0">
                <a:solidFill>
                  <a:srgbClr val="00B050"/>
                </a:solidFill>
              </a:rPr>
              <a:t>(", ");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sb.Append</a:t>
            </a:r>
            <a:r>
              <a:rPr lang="en-US" sz="3300" dirty="0">
                <a:solidFill>
                  <a:srgbClr val="00B050"/>
                </a:solidFill>
              </a:rPr>
              <a:t>("World!");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</a:t>
            </a:r>
            <a:r>
              <a:rPr lang="en-US" sz="3300" dirty="0" err="1">
                <a:solidFill>
                  <a:srgbClr val="00B050"/>
                </a:solidFill>
              </a:rPr>
              <a:t>sb.ToString</a:t>
            </a:r>
            <a:r>
              <a:rPr lang="en-US" sz="3300" dirty="0">
                <a:solidFill>
                  <a:srgbClr val="00B050"/>
                </a:solidFill>
              </a:rPr>
              <a:t>()); // Output: Hello, World!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592814" y="2821430"/>
            <a:ext cx="1659600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Strings in C# are immutable, meaning that each modification creates a new string object. To avoid excessive overhead in situations that involve multiple string modifications, you can use the </a:t>
            </a:r>
            <a:r>
              <a:rPr lang="en-US" sz="3300" dirty="0" err="1">
                <a:solidFill>
                  <a:schemeClr val="bg1"/>
                </a:solidFill>
              </a:rPr>
              <a:t>StringBuilder</a:t>
            </a:r>
            <a:r>
              <a:rPr lang="en-US" sz="3300" dirty="0">
                <a:solidFill>
                  <a:schemeClr val="bg1"/>
                </a:solidFill>
              </a:rPr>
              <a:t> class, which is more efficient for concatenating strings in loops or iterative processes.</a:t>
            </a:r>
          </a:p>
        </p:txBody>
      </p:sp>
    </p:spTree>
    <p:extLst>
      <p:ext uri="{BB962C8B-B14F-4D97-AF65-F5344CB8AC3E}">
        <p14:creationId xmlns:p14="http://schemas.microsoft.com/office/powerpoint/2010/main" val="22830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StringBuilder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Performance:</a:t>
            </a:r>
          </a:p>
        </p:txBody>
      </p:sp>
      <p:sp>
        <p:nvSpPr>
          <p:cNvPr id="20" name="Google Shape;123;p4"/>
          <p:cNvSpPr txBox="1"/>
          <p:nvPr/>
        </p:nvSpPr>
        <p:spPr>
          <a:xfrm>
            <a:off x="1764075" y="5059373"/>
            <a:ext cx="1610085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err="1">
                <a:solidFill>
                  <a:srgbClr val="00B050"/>
                </a:solidFill>
              </a:rPr>
              <a:t>StringBuilder</a:t>
            </a:r>
            <a:r>
              <a:rPr lang="en-US" sz="3300" dirty="0">
                <a:solidFill>
                  <a:srgbClr val="00B050"/>
                </a:solidFill>
              </a:rPr>
              <a:t> </a:t>
            </a:r>
            <a:r>
              <a:rPr lang="en-US" sz="3300" dirty="0" err="1">
                <a:solidFill>
                  <a:srgbClr val="00B050"/>
                </a:solidFill>
              </a:rPr>
              <a:t>sb</a:t>
            </a:r>
            <a:r>
              <a:rPr lang="en-US" sz="3300" dirty="0">
                <a:solidFill>
                  <a:srgbClr val="00B050"/>
                </a:solidFill>
              </a:rPr>
              <a:t> = new </a:t>
            </a:r>
            <a:r>
              <a:rPr lang="en-US" sz="3300" dirty="0" err="1">
                <a:solidFill>
                  <a:srgbClr val="00B050"/>
                </a:solidFill>
              </a:rPr>
              <a:t>StringBuilder</a:t>
            </a:r>
            <a:r>
              <a:rPr lang="en-US" sz="3300" dirty="0">
                <a:solidFill>
                  <a:srgbClr val="00B050"/>
                </a:solidFill>
              </a:rPr>
              <a:t>();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for (</a:t>
            </a:r>
            <a:r>
              <a:rPr lang="en-US" sz="3300" dirty="0" err="1">
                <a:solidFill>
                  <a:srgbClr val="00B050"/>
                </a:solidFill>
              </a:rPr>
              <a:t>int</a:t>
            </a:r>
            <a:r>
              <a:rPr lang="en-US" sz="3300" dirty="0">
                <a:solidFill>
                  <a:srgbClr val="00B050"/>
                </a:solidFill>
              </a:rPr>
              <a:t> </a:t>
            </a:r>
            <a:r>
              <a:rPr lang="en-US" sz="3300" dirty="0" err="1">
                <a:solidFill>
                  <a:srgbClr val="00B050"/>
                </a:solidFill>
              </a:rPr>
              <a:t>i</a:t>
            </a:r>
            <a:r>
              <a:rPr lang="en-US" sz="3300" dirty="0">
                <a:solidFill>
                  <a:srgbClr val="00B050"/>
                </a:solidFill>
              </a:rPr>
              <a:t> = 0; </a:t>
            </a:r>
            <a:r>
              <a:rPr lang="en-US" sz="3300" dirty="0" err="1">
                <a:solidFill>
                  <a:srgbClr val="00B050"/>
                </a:solidFill>
              </a:rPr>
              <a:t>i</a:t>
            </a:r>
            <a:r>
              <a:rPr lang="en-US" sz="3300" dirty="0">
                <a:solidFill>
                  <a:srgbClr val="00B050"/>
                </a:solidFill>
              </a:rPr>
              <a:t> &lt; 1000; </a:t>
            </a:r>
            <a:r>
              <a:rPr lang="en-US" sz="3300" dirty="0" err="1">
                <a:solidFill>
                  <a:srgbClr val="00B050"/>
                </a:solidFill>
              </a:rPr>
              <a:t>i</a:t>
            </a:r>
            <a:r>
              <a:rPr lang="en-US" sz="3300" dirty="0">
                <a:solidFill>
                  <a:srgbClr val="00B050"/>
                </a:solidFill>
              </a:rPr>
              <a:t>++)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</a:t>
            </a:r>
            <a:r>
              <a:rPr lang="en-US" sz="3300" dirty="0" err="1">
                <a:solidFill>
                  <a:srgbClr val="00B050"/>
                </a:solidFill>
              </a:rPr>
              <a:t>sb.Append</a:t>
            </a:r>
            <a:r>
              <a:rPr lang="en-US" sz="3300" dirty="0">
                <a:solidFill>
                  <a:srgbClr val="00B050"/>
                </a:solidFill>
              </a:rPr>
              <a:t>(</a:t>
            </a:r>
            <a:r>
              <a:rPr lang="en-US" sz="3300" dirty="0" err="1">
                <a:solidFill>
                  <a:srgbClr val="00B050"/>
                </a:solidFill>
              </a:rPr>
              <a:t>i</a:t>
            </a:r>
            <a:r>
              <a:rPr lang="en-US" sz="3300" dirty="0">
                <a:solidFill>
                  <a:srgbClr val="00B050"/>
                </a:solidFill>
              </a:rPr>
              <a:t>);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  <a:p>
            <a:r>
              <a:rPr lang="en-US" sz="3300" dirty="0">
                <a:solidFill>
                  <a:srgbClr val="00B050"/>
                </a:solidFill>
              </a:rPr>
              <a:t>string result = </a:t>
            </a:r>
            <a:r>
              <a:rPr lang="en-US" sz="3300" dirty="0" err="1">
                <a:solidFill>
                  <a:srgbClr val="00B050"/>
                </a:solidFill>
              </a:rPr>
              <a:t>sb.ToString</a:t>
            </a:r>
            <a:r>
              <a:rPr lang="en-US" sz="3300" dirty="0">
                <a:solidFill>
                  <a:srgbClr val="00B050"/>
                </a:solidFill>
              </a:rPr>
              <a:t>();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592814" y="2930614"/>
            <a:ext cx="1659600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Using </a:t>
            </a:r>
            <a:r>
              <a:rPr lang="en-US" sz="3600" dirty="0" err="1">
                <a:solidFill>
                  <a:schemeClr val="bg1"/>
                </a:solidFill>
              </a:rPr>
              <a:t>StringBuilder</a:t>
            </a:r>
            <a:r>
              <a:rPr lang="en-US" sz="3600" dirty="0">
                <a:solidFill>
                  <a:schemeClr val="bg1"/>
                </a:solidFill>
              </a:rPr>
              <a:t> is much more efficient when performing multiple string concatenations compared to using the + operator, especially in loops.</a:t>
            </a:r>
          </a:p>
        </p:txBody>
      </p:sp>
    </p:spTree>
    <p:extLst>
      <p:ext uri="{BB962C8B-B14F-4D97-AF65-F5344CB8AC3E}">
        <p14:creationId xmlns:p14="http://schemas.microsoft.com/office/powerpoint/2010/main" val="17512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7. </a:t>
            </a:r>
            <a:r>
              <a:rPr lang="en-US" sz="3600" b="1" dirty="0">
                <a:solidFill>
                  <a:schemeClr val="bg1"/>
                </a:solidFill>
              </a:rPr>
              <a:t>Escape Characters in Strings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Google Shape;123;p4"/>
          <p:cNvSpPr txBox="1"/>
          <p:nvPr/>
        </p:nvSpPr>
        <p:spPr>
          <a:xfrm>
            <a:off x="1764075" y="5059373"/>
            <a:ext cx="1610085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string text = "This is a string with a newline.\</a:t>
            </a:r>
            <a:r>
              <a:rPr lang="en-US" sz="3300" dirty="0" err="1">
                <a:solidFill>
                  <a:srgbClr val="00B050"/>
                </a:solidFill>
              </a:rPr>
              <a:t>nNext</a:t>
            </a:r>
            <a:r>
              <a:rPr lang="en-US" sz="3300" dirty="0">
                <a:solidFill>
                  <a:srgbClr val="00B050"/>
                </a:solidFill>
              </a:rPr>
              <a:t> line.";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(text);</a:t>
            </a:r>
          </a:p>
          <a:p>
            <a:endParaRPr lang="en-US" sz="3300" dirty="0">
              <a:solidFill>
                <a:srgbClr val="00B050"/>
              </a:solidFill>
            </a:endParaRPr>
          </a:p>
          <a:p>
            <a:r>
              <a:rPr lang="en-US" sz="3300" dirty="0">
                <a:solidFill>
                  <a:srgbClr val="00B050"/>
                </a:solidFill>
              </a:rPr>
              <a:t>// Output:</a:t>
            </a:r>
          </a:p>
          <a:p>
            <a:r>
              <a:rPr lang="en-US" sz="3300" dirty="0">
                <a:solidFill>
                  <a:srgbClr val="00B050"/>
                </a:solidFill>
              </a:rPr>
              <a:t>// This is a string with a newline.</a:t>
            </a:r>
          </a:p>
          <a:p>
            <a:r>
              <a:rPr lang="en-US" sz="3300" dirty="0">
                <a:solidFill>
                  <a:srgbClr val="00B050"/>
                </a:solidFill>
              </a:rPr>
              <a:t>// Next line.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592814" y="2821430"/>
            <a:ext cx="1659600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C# allows the use of escape characters in strings to represent special characters like newline (\n), tab (\t), and double quotes (\").</a:t>
            </a:r>
          </a:p>
        </p:txBody>
      </p:sp>
    </p:spTree>
    <p:extLst>
      <p:ext uri="{BB962C8B-B14F-4D97-AF65-F5344CB8AC3E}">
        <p14:creationId xmlns:p14="http://schemas.microsoft.com/office/powerpoint/2010/main" val="24938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String Manipulation in C#</a:t>
            </a: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23;p4"/>
          <p:cNvSpPr txBox="1"/>
          <p:nvPr/>
        </p:nvSpPr>
        <p:spPr>
          <a:xfrm>
            <a:off x="1443359" y="2243331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8. Raw </a:t>
            </a:r>
            <a:r>
              <a:rPr lang="en-US" sz="3600" dirty="0">
                <a:solidFill>
                  <a:schemeClr val="bg1"/>
                </a:solidFill>
              </a:rPr>
              <a:t>Strings (C# 11+)</a:t>
            </a:r>
          </a:p>
        </p:txBody>
      </p:sp>
      <p:sp>
        <p:nvSpPr>
          <p:cNvPr id="20" name="Google Shape;123;p4"/>
          <p:cNvSpPr txBox="1"/>
          <p:nvPr/>
        </p:nvSpPr>
        <p:spPr>
          <a:xfrm>
            <a:off x="1750427" y="4690880"/>
            <a:ext cx="16100850" cy="2539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string </a:t>
            </a:r>
            <a:r>
              <a:rPr lang="en-US" sz="3300" dirty="0" err="1">
                <a:solidFill>
                  <a:srgbClr val="00B050"/>
                </a:solidFill>
              </a:rPr>
              <a:t>rawString</a:t>
            </a:r>
            <a:r>
              <a:rPr lang="en-US" sz="3300" dirty="0">
                <a:solidFill>
                  <a:srgbClr val="00B050"/>
                </a:solidFill>
              </a:rPr>
              <a:t> = """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This is a raw string.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It preserves line breaks and special characters like "quotes".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""";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</a:t>
            </a:r>
            <a:r>
              <a:rPr lang="en-US" sz="3300" dirty="0" err="1">
                <a:solidFill>
                  <a:srgbClr val="00B050"/>
                </a:solidFill>
              </a:rPr>
              <a:t>rawString</a:t>
            </a:r>
            <a:r>
              <a:rPr lang="en-US" sz="3300" dirty="0">
                <a:solidFill>
                  <a:srgbClr val="00B050"/>
                </a:solidFill>
              </a:rPr>
              <a:t>);</a:t>
            </a:r>
          </a:p>
        </p:txBody>
      </p:sp>
      <p:sp>
        <p:nvSpPr>
          <p:cNvPr id="21" name="Google Shape;123;p4"/>
          <p:cNvSpPr txBox="1"/>
          <p:nvPr/>
        </p:nvSpPr>
        <p:spPr>
          <a:xfrm>
            <a:off x="1592814" y="2821430"/>
            <a:ext cx="1659600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Starting with C# 11, you can use raw string literals to make working with strings that contain multiple lines or special characters easier. A raw string literal begins with """ and ends with """.</a:t>
            </a:r>
          </a:p>
        </p:txBody>
      </p:sp>
      <p:sp>
        <p:nvSpPr>
          <p:cNvPr id="14" name="Google Shape;123;p4"/>
          <p:cNvSpPr txBox="1"/>
          <p:nvPr/>
        </p:nvSpPr>
        <p:spPr>
          <a:xfrm>
            <a:off x="1711758" y="7436361"/>
            <a:ext cx="1610085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string path = """</a:t>
            </a:r>
          </a:p>
          <a:p>
            <a:r>
              <a:rPr lang="en-US" sz="3300" dirty="0">
                <a:solidFill>
                  <a:srgbClr val="00B050"/>
                </a:solidFill>
              </a:rPr>
              <a:t>C:\Users\Name\Documents\file.txt</a:t>
            </a:r>
          </a:p>
          <a:p>
            <a:r>
              <a:rPr lang="en-US" sz="3300" dirty="0" smtClean="0">
                <a:solidFill>
                  <a:srgbClr val="00B050"/>
                </a:solidFill>
              </a:rPr>
              <a:t>""";</a:t>
            </a:r>
            <a:endParaRPr lang="en-US" sz="3300" dirty="0">
              <a:solidFill>
                <a:srgbClr val="00B050"/>
              </a:solidFill>
            </a:endParaRP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(path</a:t>
            </a:r>
            <a:r>
              <a:rPr lang="en-US" sz="3300" dirty="0" smtClean="0">
                <a:solidFill>
                  <a:srgbClr val="00B050"/>
                </a:solidFill>
              </a:rPr>
              <a:t>); //</a:t>
            </a:r>
            <a:r>
              <a:rPr lang="en-US" sz="3300" dirty="0">
                <a:solidFill>
                  <a:srgbClr val="00B050"/>
                </a:solidFill>
              </a:rPr>
              <a:t> </a:t>
            </a:r>
            <a:r>
              <a:rPr lang="en-US" sz="3300" dirty="0" smtClean="0">
                <a:solidFill>
                  <a:srgbClr val="00B050"/>
                </a:solidFill>
              </a:rPr>
              <a:t>Output: C</a:t>
            </a:r>
            <a:r>
              <a:rPr lang="en-US" sz="3300" dirty="0">
                <a:solidFill>
                  <a:srgbClr val="00B050"/>
                </a:solidFill>
              </a:rPr>
              <a:t>:\</a:t>
            </a:r>
            <a:r>
              <a:rPr lang="en-US" sz="3300" dirty="0" smtClean="0">
                <a:solidFill>
                  <a:srgbClr val="00B050"/>
                </a:solidFill>
              </a:rPr>
              <a:t>Users\Name\Documents\file.txt</a:t>
            </a:r>
            <a:endParaRPr lang="en-US" sz="3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Operators in C#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" name="Google Shape;123;p4"/>
          <p:cNvSpPr txBox="1"/>
          <p:nvPr/>
        </p:nvSpPr>
        <p:spPr>
          <a:xfrm>
            <a:off x="1592814" y="2152687"/>
            <a:ext cx="1659600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Operators in C# are symbols or keywords that perform operations on variables and values. They are used to manipulate data, perform calculations, compare values, and more. In C#, operators are categorized based on their functionality.</a:t>
            </a:r>
          </a:p>
        </p:txBody>
      </p:sp>
      <p:sp>
        <p:nvSpPr>
          <p:cNvPr id="14" name="Google Shape;123;p4"/>
          <p:cNvSpPr txBox="1"/>
          <p:nvPr/>
        </p:nvSpPr>
        <p:spPr>
          <a:xfrm>
            <a:off x="1834590" y="5129885"/>
            <a:ext cx="1610085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Arithmetic operators perform basic mathematical operations such as addition, subtraction, multiplication, division, and modulus.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5" name="Google Shape;123;p4"/>
          <p:cNvSpPr txBox="1"/>
          <p:nvPr/>
        </p:nvSpPr>
        <p:spPr>
          <a:xfrm>
            <a:off x="1443359" y="4399683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Arithmetic Operators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814" y="6448764"/>
            <a:ext cx="14648021" cy="3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113402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7200" b="1" dirty="0">
                <a:solidFill>
                  <a:srgbClr val="0070C0"/>
                </a:solidFill>
              </a:rPr>
              <a:t>Contents of the presentation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328792" y="1628635"/>
            <a:ext cx="17334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en-US" sz="6600" dirty="0" smtClean="0">
                <a:solidFill>
                  <a:schemeClr val="bg1"/>
                </a:solidFill>
              </a:rPr>
              <a:t>     </a:t>
            </a:r>
            <a:r>
              <a:rPr lang="en-US" sz="6000" dirty="0" smtClean="0">
                <a:solidFill>
                  <a:schemeClr val="bg1"/>
                </a:solidFill>
              </a:rPr>
              <a:t>Introduction </a:t>
            </a:r>
            <a:r>
              <a:rPr lang="en-US" sz="6000" dirty="0">
                <a:solidFill>
                  <a:schemeClr val="bg1"/>
                </a:solidFill>
              </a:rPr>
              <a:t>to .NET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2" name="Google Shape;123;p4"/>
          <p:cNvSpPr txBox="1"/>
          <p:nvPr/>
        </p:nvSpPr>
        <p:spPr>
          <a:xfrm>
            <a:off x="481192" y="3923735"/>
            <a:ext cx="17334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en-US" sz="6600" dirty="0" smtClean="0">
                <a:solidFill>
                  <a:schemeClr val="bg1"/>
                </a:solidFill>
              </a:rPr>
              <a:t>    </a:t>
            </a:r>
            <a:r>
              <a:rPr lang="en-US" sz="6000" dirty="0" smtClean="0">
                <a:solidFill>
                  <a:schemeClr val="bg1"/>
                </a:solidFill>
              </a:rPr>
              <a:t>What is .NET?</a:t>
            </a:r>
            <a:endParaRPr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Operators in C#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123;p4"/>
          <p:cNvSpPr txBox="1"/>
          <p:nvPr/>
        </p:nvSpPr>
        <p:spPr>
          <a:xfrm>
            <a:off x="1834590" y="3041773"/>
            <a:ext cx="1610085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Relational operators compare two values and return a </a:t>
            </a:r>
            <a:r>
              <a:rPr lang="en-US" sz="3600" dirty="0" err="1">
                <a:solidFill>
                  <a:schemeClr val="bg1"/>
                </a:solidFill>
              </a:rPr>
              <a:t>boolean</a:t>
            </a:r>
            <a:r>
              <a:rPr lang="en-US" sz="3600" dirty="0">
                <a:solidFill>
                  <a:schemeClr val="bg1"/>
                </a:solidFill>
              </a:rPr>
              <a:t> (true or false) based on the comparison.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43359" y="222968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2. Relational (Comparison)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869" y="4407859"/>
            <a:ext cx="14817451" cy="50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Operators in C#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123;p4"/>
          <p:cNvSpPr txBox="1"/>
          <p:nvPr/>
        </p:nvSpPr>
        <p:spPr>
          <a:xfrm>
            <a:off x="1834590" y="3041773"/>
            <a:ext cx="1610085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Logical operators are used to combine conditional statements or evaluate </a:t>
            </a:r>
            <a:r>
              <a:rPr lang="en-US" sz="3600" dirty="0" err="1">
                <a:solidFill>
                  <a:schemeClr val="bg1"/>
                </a:solidFill>
              </a:rPr>
              <a:t>boolean</a:t>
            </a:r>
            <a:r>
              <a:rPr lang="en-US" sz="3600" dirty="0">
                <a:solidFill>
                  <a:schemeClr val="bg1"/>
                </a:solidFill>
              </a:rPr>
              <a:t> expressions.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43359" y="222968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Logical Operators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763" y="4920731"/>
            <a:ext cx="14732586" cy="27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Operators in C#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123;p4"/>
          <p:cNvSpPr txBox="1"/>
          <p:nvPr/>
        </p:nvSpPr>
        <p:spPr>
          <a:xfrm>
            <a:off x="1834590" y="3041773"/>
            <a:ext cx="1610085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Assignment operators are used to assign values to variables. The basic assignment operator is =, but C# also supports compound assignment operators, which combine an operation with an assignment.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43359" y="222968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Assignment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554" y="4804203"/>
            <a:ext cx="14031605" cy="45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Operators in C#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123;p4"/>
          <p:cNvSpPr txBox="1"/>
          <p:nvPr/>
        </p:nvSpPr>
        <p:spPr>
          <a:xfrm>
            <a:off x="1834590" y="3041773"/>
            <a:ext cx="1610085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Unary operators operate on a single operand. They are used for operations like incrementing/decrementing a value, negating a value, or converting a </a:t>
            </a:r>
            <a:r>
              <a:rPr lang="en-US" sz="3600" dirty="0" err="1">
                <a:solidFill>
                  <a:schemeClr val="bg1"/>
                </a:solidFill>
              </a:rPr>
              <a:t>boolean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43359" y="222968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Unary Operators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867" y="4431115"/>
            <a:ext cx="14466046" cy="46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Operators in C#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123;p4"/>
          <p:cNvSpPr txBox="1"/>
          <p:nvPr/>
        </p:nvSpPr>
        <p:spPr>
          <a:xfrm>
            <a:off x="1834590" y="3041773"/>
            <a:ext cx="1610085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Bitwise operators perform operations on the binary representation of integers. These are often used in low-level programming or for tasks like flag manipulation.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45624" y="2225284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6.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Bitwise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587" y="5036381"/>
            <a:ext cx="14199164" cy="46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Operators in C#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445624" y="2225284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6.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Bitwise Operators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982" y="3101950"/>
            <a:ext cx="13552227" cy="68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Operators in C#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123;p4"/>
          <p:cNvSpPr txBox="1"/>
          <p:nvPr/>
        </p:nvSpPr>
        <p:spPr>
          <a:xfrm>
            <a:off x="1834590" y="3041773"/>
            <a:ext cx="1610085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ternary operator ? : is a shorthand for an if-else statement. It has the following syntax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43359" y="222968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7.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Ternary (Conditional) Operator</a:t>
            </a:r>
          </a:p>
        </p:txBody>
      </p:sp>
      <p:sp>
        <p:nvSpPr>
          <p:cNvPr id="16" name="Google Shape;123;p4"/>
          <p:cNvSpPr txBox="1"/>
          <p:nvPr/>
        </p:nvSpPr>
        <p:spPr>
          <a:xfrm>
            <a:off x="1727681" y="4572599"/>
            <a:ext cx="161008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condition ? </a:t>
            </a:r>
            <a:r>
              <a:rPr lang="en-US" sz="3600" dirty="0" err="1">
                <a:solidFill>
                  <a:schemeClr val="bg1"/>
                </a:solidFill>
              </a:rPr>
              <a:t>value_if_true</a:t>
            </a:r>
            <a:r>
              <a:rPr lang="en-US" sz="3600" dirty="0">
                <a:solidFill>
                  <a:schemeClr val="bg1"/>
                </a:solidFill>
              </a:rPr>
              <a:t> : </a:t>
            </a:r>
            <a:r>
              <a:rPr lang="en-US" sz="3600" dirty="0" err="1">
                <a:solidFill>
                  <a:schemeClr val="bg1"/>
                </a:solidFill>
              </a:rPr>
              <a:t>value_if_false</a:t>
            </a:r>
            <a:r>
              <a:rPr lang="en-US" sz="36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847" y="5442811"/>
            <a:ext cx="13799450" cy="1845095"/>
          </a:xfrm>
          <a:prstGeom prst="rect">
            <a:avLst/>
          </a:prstGeom>
        </p:spPr>
      </p:pic>
      <p:sp>
        <p:nvSpPr>
          <p:cNvPr id="17" name="Google Shape;123;p4"/>
          <p:cNvSpPr txBox="1"/>
          <p:nvPr/>
        </p:nvSpPr>
        <p:spPr>
          <a:xfrm>
            <a:off x="1545709" y="7693395"/>
            <a:ext cx="16100850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err="1">
                <a:solidFill>
                  <a:srgbClr val="00B050"/>
                </a:solidFill>
              </a:rPr>
              <a:t>int</a:t>
            </a:r>
            <a:r>
              <a:rPr lang="en-US" sz="3300" dirty="0">
                <a:solidFill>
                  <a:srgbClr val="00B050"/>
                </a:solidFill>
              </a:rPr>
              <a:t> x = 10;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string result = x &gt; 0 ? "Positive" : "Negative";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(result);  // Output: Positive</a:t>
            </a:r>
          </a:p>
        </p:txBody>
      </p:sp>
    </p:spTree>
    <p:extLst>
      <p:ext uri="{BB962C8B-B14F-4D97-AF65-F5344CB8AC3E}">
        <p14:creationId xmlns:p14="http://schemas.microsoft.com/office/powerpoint/2010/main" val="34425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Operators in C#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123;p4"/>
          <p:cNvSpPr txBox="1"/>
          <p:nvPr/>
        </p:nvSpPr>
        <p:spPr>
          <a:xfrm>
            <a:off x="1834590" y="2823410"/>
            <a:ext cx="1610085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These operators help to handle null values in a more concise way.</a:t>
            </a:r>
          </a:p>
          <a:p>
            <a:r>
              <a:rPr lang="en-US" sz="3600" dirty="0">
                <a:solidFill>
                  <a:schemeClr val="bg1"/>
                </a:solidFill>
              </a:rPr>
              <a:t>?? (Null Coalescing Operator)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The ?? operator returns the left-hand operand if it's not null; otherwise, it returns the right-hand operand.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43359" y="222968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8.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Null Coalescing Operators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641245" y="5141260"/>
            <a:ext cx="16100850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string name = null;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string </a:t>
            </a:r>
            <a:r>
              <a:rPr lang="en-US" sz="3300" dirty="0" err="1">
                <a:solidFill>
                  <a:srgbClr val="00B050"/>
                </a:solidFill>
              </a:rPr>
              <a:t>displayName</a:t>
            </a:r>
            <a:r>
              <a:rPr lang="en-US" sz="3300" dirty="0">
                <a:solidFill>
                  <a:srgbClr val="00B050"/>
                </a:solidFill>
              </a:rPr>
              <a:t> = name ?? "Guest";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</a:t>
            </a:r>
            <a:r>
              <a:rPr lang="en-US" sz="3300" dirty="0" err="1">
                <a:solidFill>
                  <a:srgbClr val="00B050"/>
                </a:solidFill>
              </a:rPr>
              <a:t>displayName</a:t>
            </a:r>
            <a:r>
              <a:rPr lang="en-US" sz="3300" dirty="0">
                <a:solidFill>
                  <a:srgbClr val="00B050"/>
                </a:solidFill>
              </a:rPr>
              <a:t>);  // Output: Guest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1400133" y="6933664"/>
            <a:ext cx="1610085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9.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??=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(Null Coalescing Assignment Operator)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This </a:t>
            </a:r>
            <a:r>
              <a:rPr lang="en-US" sz="3600" dirty="0">
                <a:solidFill>
                  <a:schemeClr val="bg1"/>
                </a:solidFill>
              </a:rPr>
              <a:t>operator assigns a value to a variable only if the variable is null.</a:t>
            </a:r>
          </a:p>
        </p:txBody>
      </p:sp>
      <p:sp>
        <p:nvSpPr>
          <p:cNvPr id="19" name="Google Shape;123;p4"/>
          <p:cNvSpPr txBox="1"/>
          <p:nvPr/>
        </p:nvSpPr>
        <p:spPr>
          <a:xfrm>
            <a:off x="1588927" y="8132400"/>
            <a:ext cx="16100850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string name = null;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name ??= "Guest";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(name);  // Output: Guest</a:t>
            </a:r>
          </a:p>
        </p:txBody>
      </p:sp>
    </p:spTree>
    <p:extLst>
      <p:ext uri="{BB962C8B-B14F-4D97-AF65-F5344CB8AC3E}">
        <p14:creationId xmlns:p14="http://schemas.microsoft.com/office/powerpoint/2010/main" val="30752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Operators in C#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123;p4"/>
          <p:cNvSpPr txBox="1"/>
          <p:nvPr/>
        </p:nvSpPr>
        <p:spPr>
          <a:xfrm>
            <a:off x="1834590" y="3041773"/>
            <a:ext cx="1610085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lambda operator is used to define anonymous methods or expressions, especially in LINQ queries.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443359" y="2229685"/>
            <a:ext cx="165960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10. Lambda Operator (=&gt;)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627597" y="4554403"/>
            <a:ext cx="161008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err="1">
                <a:solidFill>
                  <a:srgbClr val="00B050"/>
                </a:solidFill>
              </a:rPr>
              <a:t>Func</a:t>
            </a:r>
            <a:r>
              <a:rPr lang="en-US" sz="3300" dirty="0">
                <a:solidFill>
                  <a:srgbClr val="00B050"/>
                </a:solidFill>
              </a:rPr>
              <a:t>&lt;</a:t>
            </a:r>
            <a:r>
              <a:rPr lang="en-US" sz="3300" dirty="0" err="1">
                <a:solidFill>
                  <a:srgbClr val="00B050"/>
                </a:solidFill>
              </a:rPr>
              <a:t>int</a:t>
            </a:r>
            <a:r>
              <a:rPr lang="en-US" sz="3300" dirty="0">
                <a:solidFill>
                  <a:srgbClr val="00B050"/>
                </a:solidFill>
              </a:rPr>
              <a:t>, </a:t>
            </a:r>
            <a:r>
              <a:rPr lang="en-US" sz="3300" dirty="0" err="1">
                <a:solidFill>
                  <a:srgbClr val="00B050"/>
                </a:solidFill>
              </a:rPr>
              <a:t>int</a:t>
            </a:r>
            <a:r>
              <a:rPr lang="en-US" sz="3300" dirty="0">
                <a:solidFill>
                  <a:srgbClr val="00B050"/>
                </a:solidFill>
              </a:rPr>
              <a:t>, </a:t>
            </a:r>
            <a:r>
              <a:rPr lang="en-US" sz="3300" dirty="0" err="1">
                <a:solidFill>
                  <a:srgbClr val="00B050"/>
                </a:solidFill>
              </a:rPr>
              <a:t>int</a:t>
            </a:r>
            <a:r>
              <a:rPr lang="en-US" sz="3300" dirty="0">
                <a:solidFill>
                  <a:srgbClr val="00B050"/>
                </a:solidFill>
              </a:rPr>
              <a:t>&gt; add = (a, b) =&gt; a + b;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(add(5, 3));  // Output: 8</a:t>
            </a:r>
          </a:p>
        </p:txBody>
      </p:sp>
    </p:spTree>
    <p:extLst>
      <p:ext uri="{BB962C8B-B14F-4D97-AF65-F5344CB8AC3E}">
        <p14:creationId xmlns:p14="http://schemas.microsoft.com/office/powerpoint/2010/main" val="34617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Conditional statements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123;p4"/>
          <p:cNvSpPr txBox="1"/>
          <p:nvPr/>
        </p:nvSpPr>
        <p:spPr>
          <a:xfrm>
            <a:off x="1575278" y="2141017"/>
            <a:ext cx="1610085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 C#, conditional statements allow you to execute certain blocks of code based on whether a specified condition is true or false. There are several ways to implement conditional logic in C#, including:</a:t>
            </a:r>
          </a:p>
        </p:txBody>
      </p:sp>
      <p:sp>
        <p:nvSpPr>
          <p:cNvPr id="15" name="Google Shape;123;p4"/>
          <p:cNvSpPr txBox="1"/>
          <p:nvPr/>
        </p:nvSpPr>
        <p:spPr>
          <a:xfrm>
            <a:off x="1511599" y="4372395"/>
            <a:ext cx="1659600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1. if statement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627597" y="5482453"/>
            <a:ext cx="15036319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if (condition)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// Code to execute if condition is true</a:t>
            </a:r>
          </a:p>
          <a:p>
            <a:r>
              <a:rPr lang="en-US" sz="3300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sz="3600" dirty="0" err="1" smtClean="0">
                <a:solidFill>
                  <a:srgbClr val="00B050"/>
                </a:solidFill>
              </a:rPr>
              <a:t>int</a:t>
            </a:r>
            <a:r>
              <a:rPr lang="en-US" sz="3600" dirty="0" smtClean="0">
                <a:solidFill>
                  <a:srgbClr val="00B050"/>
                </a:solidFill>
              </a:rPr>
              <a:t> number = 10;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if (number &gt; 0)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{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      </a:t>
            </a:r>
            <a:r>
              <a:rPr lang="en-US" sz="3600" dirty="0" err="1" smtClean="0">
                <a:solidFill>
                  <a:srgbClr val="00B050"/>
                </a:solidFill>
              </a:rPr>
              <a:t>Console.WriteLine</a:t>
            </a:r>
            <a:r>
              <a:rPr lang="en-US" sz="3600" dirty="0" smtClean="0">
                <a:solidFill>
                  <a:srgbClr val="00B050"/>
                </a:solidFill>
              </a:rPr>
              <a:t>("The number is positive.");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}</a:t>
            </a:r>
            <a:endParaRPr lang="en-US" sz="3300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1601563" y="4995077"/>
            <a:ext cx="290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30287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41324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113402"/>
            <a:ext cx="17334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6600" b="1" dirty="0">
                <a:solidFill>
                  <a:srgbClr val="0070C0"/>
                </a:solidFill>
              </a:rPr>
              <a:t>Contents of the presentation</a:t>
            </a:r>
            <a:endParaRPr lang="en-US" sz="72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459357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1028699" y="1876166"/>
            <a:ext cx="14914834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en-US" sz="6600" dirty="0" smtClean="0">
                <a:solidFill>
                  <a:schemeClr val="bg1"/>
                </a:solidFill>
              </a:rPr>
              <a:t>  Understanding </a:t>
            </a:r>
            <a:r>
              <a:rPr lang="en-US" sz="6600" dirty="0">
                <a:solidFill>
                  <a:schemeClr val="bg1"/>
                </a:solidFill>
              </a:rPr>
              <a:t>the .NET ecosystem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2" name="Google Shape;123;p4"/>
          <p:cNvSpPr txBox="1"/>
          <p:nvPr/>
        </p:nvSpPr>
        <p:spPr>
          <a:xfrm>
            <a:off x="1028699" y="3970844"/>
            <a:ext cx="16782544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6600" dirty="0" smtClean="0">
                <a:solidFill>
                  <a:schemeClr val="bg1"/>
                </a:solidFill>
              </a:rPr>
              <a:t> Difference </a:t>
            </a:r>
            <a:r>
              <a:rPr lang="en-US" sz="6600" dirty="0">
                <a:solidFill>
                  <a:schemeClr val="bg1"/>
                </a:solidFill>
              </a:rPr>
              <a:t>between .NET &amp; .NET framework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Conditional statements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511599" y="2188749"/>
            <a:ext cx="1659600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2. if-else statement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627598" y="4376980"/>
            <a:ext cx="7475459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if (condition)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// Code to execute if condition is true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  <a:p>
            <a:r>
              <a:rPr lang="en-US" sz="3300" dirty="0">
                <a:solidFill>
                  <a:srgbClr val="00B050"/>
                </a:solidFill>
              </a:rPr>
              <a:t>else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// Code to execute if condition is false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1601562" y="2934267"/>
            <a:ext cx="14707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if-else statement executes one block of code if the condition is true, and a different block if the condition is false.</a:t>
            </a:r>
          </a:p>
        </p:txBody>
      </p:sp>
      <p:sp>
        <p:nvSpPr>
          <p:cNvPr id="18" name="Google Shape;123;p4"/>
          <p:cNvSpPr txBox="1"/>
          <p:nvPr/>
        </p:nvSpPr>
        <p:spPr>
          <a:xfrm>
            <a:off x="9450060" y="4229129"/>
            <a:ext cx="8019074" cy="558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err="1">
                <a:solidFill>
                  <a:srgbClr val="00B050"/>
                </a:solidFill>
              </a:rPr>
              <a:t>int</a:t>
            </a:r>
            <a:r>
              <a:rPr lang="en-US" sz="3300" dirty="0">
                <a:solidFill>
                  <a:srgbClr val="00B050"/>
                </a:solidFill>
              </a:rPr>
              <a:t> number = -5;</a:t>
            </a:r>
          </a:p>
          <a:p>
            <a:r>
              <a:rPr lang="en-US" sz="3300" dirty="0" smtClean="0">
                <a:solidFill>
                  <a:srgbClr val="00B050"/>
                </a:solidFill>
              </a:rPr>
              <a:t>if </a:t>
            </a:r>
            <a:r>
              <a:rPr lang="en-US" sz="3300" dirty="0">
                <a:solidFill>
                  <a:srgbClr val="00B050"/>
                </a:solidFill>
              </a:rPr>
              <a:t>(number &gt;= 0)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</a:t>
            </a:r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("The number is </a:t>
            </a:r>
            <a:r>
              <a:rPr lang="en-US" sz="3300" dirty="0" smtClean="0">
                <a:solidFill>
                  <a:srgbClr val="00B050"/>
                </a:solidFill>
              </a:rPr>
              <a:t>non-  negative</a:t>
            </a:r>
            <a:r>
              <a:rPr lang="en-US" sz="3300" dirty="0">
                <a:solidFill>
                  <a:srgbClr val="00B050"/>
                </a:solidFill>
              </a:rPr>
              <a:t>.");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  <a:p>
            <a:r>
              <a:rPr lang="en-US" sz="3300" dirty="0">
                <a:solidFill>
                  <a:srgbClr val="00B050"/>
                </a:solidFill>
              </a:rPr>
              <a:t>else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</a:t>
            </a:r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("The number is negative.");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6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Conditional statements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511599" y="2188749"/>
            <a:ext cx="1659600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3. if-else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else-if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ladder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627598" y="3762828"/>
            <a:ext cx="13425883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if (condition1)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// Code to execute if condition1 is true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  <a:p>
            <a:r>
              <a:rPr lang="en-US" sz="3300" dirty="0">
                <a:solidFill>
                  <a:srgbClr val="00B050"/>
                </a:solidFill>
              </a:rPr>
              <a:t>else if (condition2)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// Code to execute if condition2 is true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  <a:p>
            <a:r>
              <a:rPr lang="en-US" sz="3300" dirty="0">
                <a:solidFill>
                  <a:srgbClr val="00B050"/>
                </a:solidFill>
              </a:rPr>
              <a:t>else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// Code to execute if none of the above conditions are true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1601562" y="2934267"/>
            <a:ext cx="14707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You can chain multiple conditions using else if to test several conditions</a:t>
            </a:r>
          </a:p>
        </p:txBody>
      </p:sp>
    </p:spTree>
    <p:extLst>
      <p:ext uri="{BB962C8B-B14F-4D97-AF65-F5344CB8AC3E}">
        <p14:creationId xmlns:p14="http://schemas.microsoft.com/office/powerpoint/2010/main" val="31258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Conditional statements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" name="Google Shape;123;p4"/>
          <p:cNvSpPr txBox="1"/>
          <p:nvPr/>
        </p:nvSpPr>
        <p:spPr>
          <a:xfrm>
            <a:off x="1627598" y="2097801"/>
            <a:ext cx="13425883" cy="710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err="1">
                <a:solidFill>
                  <a:srgbClr val="00B050"/>
                </a:solidFill>
              </a:rPr>
              <a:t>int</a:t>
            </a:r>
            <a:r>
              <a:rPr lang="en-US" sz="3300" dirty="0">
                <a:solidFill>
                  <a:srgbClr val="00B050"/>
                </a:solidFill>
              </a:rPr>
              <a:t> number = 0;</a:t>
            </a:r>
          </a:p>
          <a:p>
            <a:endParaRPr lang="en-US" sz="3300" dirty="0">
              <a:solidFill>
                <a:srgbClr val="00B050"/>
              </a:solidFill>
            </a:endParaRPr>
          </a:p>
          <a:p>
            <a:r>
              <a:rPr lang="en-US" sz="3300" dirty="0">
                <a:solidFill>
                  <a:srgbClr val="00B050"/>
                </a:solidFill>
              </a:rPr>
              <a:t>if (number &gt; 0)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</a:t>
            </a:r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("The number is positive.");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  <a:p>
            <a:r>
              <a:rPr lang="en-US" sz="3300" dirty="0">
                <a:solidFill>
                  <a:srgbClr val="00B050"/>
                </a:solidFill>
              </a:rPr>
              <a:t>else if (number &lt; 0)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</a:t>
            </a:r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("The number is negative.");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  <a:p>
            <a:r>
              <a:rPr lang="en-US" sz="3300" dirty="0">
                <a:solidFill>
                  <a:srgbClr val="00B050"/>
                </a:solidFill>
              </a:rPr>
              <a:t>else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</a:t>
            </a:r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("The number is zero.");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9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Conditional statements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0453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511599" y="1847549"/>
            <a:ext cx="1659600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4. switch statement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627598" y="3708234"/>
            <a:ext cx="13425883" cy="660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switch (variable)</a:t>
            </a:r>
          </a:p>
          <a:p>
            <a:r>
              <a:rPr lang="en-US" sz="3300" dirty="0">
                <a:solidFill>
                  <a:srgbClr val="00B050"/>
                </a:solidFill>
              </a:rPr>
              <a:t>{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case value1: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    // Code to execute if variable == value1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    break;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case value2: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    // Code to execute if variable == value2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    break;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// More cases...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default: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    // Code to execute if none of the cases match</a:t>
            </a:r>
          </a:p>
          <a:p>
            <a:r>
              <a:rPr lang="en-US" sz="3300" dirty="0">
                <a:solidFill>
                  <a:srgbClr val="00B050"/>
                </a:solidFill>
              </a:rPr>
              <a:t>        break;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1601562" y="2374701"/>
            <a:ext cx="14707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The switch statement allows you to check the value of a variable against a list of possible values. It is often used as an alternative to a large number of if-else statements.</a:t>
            </a:r>
          </a:p>
        </p:txBody>
      </p:sp>
    </p:spTree>
    <p:extLst>
      <p:ext uri="{BB962C8B-B14F-4D97-AF65-F5344CB8AC3E}">
        <p14:creationId xmlns:p14="http://schemas.microsoft.com/office/powerpoint/2010/main" val="22631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Conditional statements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" name="Google Shape;123;p4"/>
          <p:cNvSpPr txBox="1"/>
          <p:nvPr/>
        </p:nvSpPr>
        <p:spPr>
          <a:xfrm>
            <a:off x="1627598" y="842196"/>
            <a:ext cx="13425883" cy="947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200" dirty="0" err="1">
                <a:solidFill>
                  <a:srgbClr val="00B050"/>
                </a:solidFill>
              </a:rPr>
              <a:t>int</a:t>
            </a:r>
            <a:r>
              <a:rPr lang="en-US" sz="2200" dirty="0">
                <a:solidFill>
                  <a:srgbClr val="00B050"/>
                </a:solidFill>
              </a:rPr>
              <a:t> day = 3</a:t>
            </a:r>
            <a:r>
              <a:rPr lang="en-US" sz="2200" dirty="0" smtClean="0">
                <a:solidFill>
                  <a:srgbClr val="00B050"/>
                </a:solidFill>
              </a:rPr>
              <a:t>;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switch (day)</a:t>
            </a:r>
          </a:p>
          <a:p>
            <a:r>
              <a:rPr lang="en-US" sz="2200" dirty="0">
                <a:solidFill>
                  <a:srgbClr val="00B050"/>
                </a:solidFill>
              </a:rPr>
              <a:t>{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case 1: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</a:t>
            </a:r>
            <a:r>
              <a:rPr lang="en-US" sz="2200" dirty="0" err="1">
                <a:solidFill>
                  <a:srgbClr val="00B050"/>
                </a:solidFill>
              </a:rPr>
              <a:t>Console.WriteLine</a:t>
            </a:r>
            <a:r>
              <a:rPr lang="en-US" sz="2200" dirty="0">
                <a:solidFill>
                  <a:srgbClr val="00B050"/>
                </a:solidFill>
              </a:rPr>
              <a:t>("Monday");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break;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case 2: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</a:t>
            </a:r>
            <a:r>
              <a:rPr lang="en-US" sz="2200" dirty="0" err="1">
                <a:solidFill>
                  <a:srgbClr val="00B050"/>
                </a:solidFill>
              </a:rPr>
              <a:t>Console.WriteLine</a:t>
            </a:r>
            <a:r>
              <a:rPr lang="en-US" sz="2200" dirty="0">
                <a:solidFill>
                  <a:srgbClr val="00B050"/>
                </a:solidFill>
              </a:rPr>
              <a:t>("Tuesday");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break;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case 3: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</a:t>
            </a:r>
            <a:r>
              <a:rPr lang="en-US" sz="2200" dirty="0" err="1">
                <a:solidFill>
                  <a:srgbClr val="00B050"/>
                </a:solidFill>
              </a:rPr>
              <a:t>Console.WriteLine</a:t>
            </a:r>
            <a:r>
              <a:rPr lang="en-US" sz="2200" dirty="0">
                <a:solidFill>
                  <a:srgbClr val="00B050"/>
                </a:solidFill>
              </a:rPr>
              <a:t>("Wednesday");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break;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case 4: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</a:t>
            </a:r>
            <a:r>
              <a:rPr lang="en-US" sz="2200" dirty="0" err="1">
                <a:solidFill>
                  <a:srgbClr val="00B050"/>
                </a:solidFill>
              </a:rPr>
              <a:t>Console.WriteLine</a:t>
            </a:r>
            <a:r>
              <a:rPr lang="en-US" sz="2200" dirty="0">
                <a:solidFill>
                  <a:srgbClr val="00B050"/>
                </a:solidFill>
              </a:rPr>
              <a:t>("Thursday");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break;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case 5: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    </a:t>
            </a:r>
            <a:r>
              <a:rPr lang="en-US" sz="2200" dirty="0" err="1" smtClean="0">
                <a:solidFill>
                  <a:srgbClr val="00B050"/>
                </a:solidFill>
              </a:rPr>
              <a:t>Console.WriteLine</a:t>
            </a:r>
            <a:r>
              <a:rPr lang="en-US" sz="2200" dirty="0" smtClean="0">
                <a:solidFill>
                  <a:srgbClr val="00B050"/>
                </a:solidFill>
              </a:rPr>
              <a:t>("Friday");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    break;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case 6: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    </a:t>
            </a:r>
            <a:r>
              <a:rPr lang="en-US" sz="2200" dirty="0" err="1" smtClean="0">
                <a:solidFill>
                  <a:srgbClr val="00B050"/>
                </a:solidFill>
              </a:rPr>
              <a:t>Console.WriteLine</a:t>
            </a:r>
            <a:r>
              <a:rPr lang="en-US" sz="2200" dirty="0" smtClean="0">
                <a:solidFill>
                  <a:srgbClr val="00B050"/>
                </a:solidFill>
              </a:rPr>
              <a:t>("Saturday");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    break;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case 7: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    </a:t>
            </a:r>
            <a:r>
              <a:rPr lang="en-US" sz="2200" dirty="0" err="1" smtClean="0">
                <a:solidFill>
                  <a:srgbClr val="00B050"/>
                </a:solidFill>
              </a:rPr>
              <a:t>Console.WriteLine</a:t>
            </a:r>
            <a:r>
              <a:rPr lang="en-US" sz="2200" dirty="0" smtClean="0">
                <a:solidFill>
                  <a:srgbClr val="00B050"/>
                </a:solidFill>
              </a:rPr>
              <a:t>("Sunday");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    break;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default: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        </a:t>
            </a:r>
            <a:r>
              <a:rPr lang="en-US" sz="2200" dirty="0" err="1">
                <a:solidFill>
                  <a:srgbClr val="00B050"/>
                </a:solidFill>
              </a:rPr>
              <a:t>Console.WriteLine</a:t>
            </a:r>
            <a:r>
              <a:rPr lang="en-US" sz="2200" dirty="0">
                <a:solidFill>
                  <a:srgbClr val="00B050"/>
                </a:solidFill>
              </a:rPr>
              <a:t>("Invalid day");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        break;</a:t>
            </a:r>
          </a:p>
          <a:p>
            <a:r>
              <a:rPr lang="en-US" sz="22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5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Conditional statements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511599" y="1847549"/>
            <a:ext cx="1659600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5. Ternary Operator (?:)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627598" y="5305031"/>
            <a:ext cx="13425883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err="1">
                <a:solidFill>
                  <a:srgbClr val="00B050"/>
                </a:solidFill>
              </a:rPr>
              <a:t>int</a:t>
            </a:r>
            <a:r>
              <a:rPr lang="en-US" sz="3300" dirty="0">
                <a:solidFill>
                  <a:srgbClr val="00B050"/>
                </a:solidFill>
              </a:rPr>
              <a:t> number = 10;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string result = (number &gt; 0) ? "Positive" : "Non-positive";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(result);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1601562" y="2579421"/>
            <a:ext cx="14707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ternary operator is a shorthand for if-else statements. It takes three operands and is useful for simple conditional expressions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Syntax: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condition ? </a:t>
            </a:r>
            <a:r>
              <a:rPr lang="en-US" sz="3200" dirty="0" err="1">
                <a:solidFill>
                  <a:schemeClr val="bg1"/>
                </a:solidFill>
              </a:rPr>
              <a:t>valueIfTrue</a:t>
            </a:r>
            <a:r>
              <a:rPr lang="en-US" sz="3200" dirty="0">
                <a:solidFill>
                  <a:schemeClr val="bg1"/>
                </a:solidFill>
              </a:rPr>
              <a:t> : </a:t>
            </a:r>
            <a:r>
              <a:rPr lang="en-US" sz="3200" dirty="0" err="1">
                <a:solidFill>
                  <a:schemeClr val="bg1"/>
                </a:solidFill>
              </a:rPr>
              <a:t>valueIfFalse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95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Conditional statements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511599" y="2120507"/>
            <a:ext cx="1659600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6. null-coalescing operator (??)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627598" y="5496103"/>
            <a:ext cx="13425883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string name = null;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string </a:t>
            </a:r>
            <a:r>
              <a:rPr lang="en-US" sz="3300" dirty="0" err="1">
                <a:solidFill>
                  <a:srgbClr val="00B050"/>
                </a:solidFill>
              </a:rPr>
              <a:t>displayName</a:t>
            </a:r>
            <a:r>
              <a:rPr lang="en-US" sz="3300" dirty="0">
                <a:solidFill>
                  <a:srgbClr val="00B050"/>
                </a:solidFill>
              </a:rPr>
              <a:t> = name ?? "Guest";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</a:t>
            </a:r>
            <a:r>
              <a:rPr lang="en-US" sz="3300" dirty="0" err="1">
                <a:solidFill>
                  <a:srgbClr val="00B050"/>
                </a:solidFill>
              </a:rPr>
              <a:t>displayName</a:t>
            </a:r>
            <a:r>
              <a:rPr lang="en-US" sz="3300" dirty="0">
                <a:solidFill>
                  <a:srgbClr val="00B050"/>
                </a:solidFill>
              </a:rPr>
              <a:t>);  // Output: </a:t>
            </a:r>
            <a:r>
              <a:rPr lang="en-US" sz="3300" dirty="0" smtClean="0">
                <a:solidFill>
                  <a:srgbClr val="00B050"/>
                </a:solidFill>
              </a:rPr>
              <a:t>Guest</a:t>
            </a:r>
            <a:endParaRPr lang="en-US" sz="33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601562" y="2756844"/>
            <a:ext cx="14707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null-coalescing operator is used to check if a value is null and provide a default value if it is.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Syntax: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variable ?? </a:t>
            </a:r>
            <a:r>
              <a:rPr lang="en-US" sz="3200" dirty="0" err="1">
                <a:solidFill>
                  <a:schemeClr val="bg1"/>
                </a:solidFill>
              </a:rPr>
              <a:t>defaultValue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30116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Conditional statements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511599" y="2120507"/>
            <a:ext cx="1659600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7. null-coalescing assignment (??=)</a:t>
            </a:r>
          </a:p>
        </p:txBody>
      </p:sp>
      <p:sp>
        <p:nvSpPr>
          <p:cNvPr id="17" name="Google Shape;123;p4"/>
          <p:cNvSpPr txBox="1"/>
          <p:nvPr/>
        </p:nvSpPr>
        <p:spPr>
          <a:xfrm>
            <a:off x="1627598" y="5496103"/>
            <a:ext cx="13425883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string name = null;</a:t>
            </a:r>
          </a:p>
          <a:p>
            <a:r>
              <a:rPr lang="en-US" sz="3300" dirty="0">
                <a:solidFill>
                  <a:srgbClr val="00B050"/>
                </a:solidFill>
              </a:rPr>
              <a:t>name ??= "Guest";</a:t>
            </a:r>
          </a:p>
          <a:p>
            <a:r>
              <a:rPr lang="en-US" sz="3300" dirty="0" err="1">
                <a:solidFill>
                  <a:srgbClr val="00B050"/>
                </a:solidFill>
              </a:rPr>
              <a:t>Console.WriteLine</a:t>
            </a:r>
            <a:r>
              <a:rPr lang="en-US" sz="3300" dirty="0">
                <a:solidFill>
                  <a:srgbClr val="00B050"/>
                </a:solidFill>
              </a:rPr>
              <a:t>(name);  // Output: Guest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1601562" y="2756844"/>
            <a:ext cx="14707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??= operator is a shorthand for checking whether a variable is null and assigning a value to it if it is.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Syntax: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variable ??= </a:t>
            </a:r>
            <a:r>
              <a:rPr lang="en-US" sz="3200" dirty="0" err="1">
                <a:solidFill>
                  <a:schemeClr val="bg1"/>
                </a:solidFill>
              </a:rPr>
              <a:t>defaultValue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51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Challenge-1 </a:t>
            </a:r>
            <a:r>
              <a:rPr lang="en-US" sz="7200" dirty="0">
                <a:solidFill>
                  <a:srgbClr val="0070C0"/>
                </a:solidFill>
              </a:rPr>
              <a:t>- If Statements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445624" y="2139197"/>
            <a:ext cx="16596002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200" dirty="0">
                <a:solidFill>
                  <a:srgbClr val="00B050"/>
                </a:solidFill>
              </a:rPr>
              <a:t>Create a user Login System, where the user can first register and then Login in. The Program should check if the user has entered the correct username and password, </a:t>
            </a:r>
            <a:r>
              <a:rPr lang="en-US" sz="4200" dirty="0" smtClean="0">
                <a:solidFill>
                  <a:srgbClr val="00B050"/>
                </a:solidFill>
              </a:rPr>
              <a:t>when </a:t>
            </a:r>
            <a:r>
              <a:rPr lang="en-US" sz="4200" dirty="0">
                <a:solidFill>
                  <a:srgbClr val="00B050"/>
                </a:solidFill>
              </a:rPr>
              <a:t>login in (so the same ones that he used when registering).</a:t>
            </a:r>
            <a:br>
              <a:rPr lang="en-US" sz="4200" dirty="0">
                <a:solidFill>
                  <a:srgbClr val="00B050"/>
                </a:solidFill>
              </a:rPr>
            </a:br>
            <a:r>
              <a:rPr lang="en-US" sz="4200" dirty="0">
                <a:solidFill>
                  <a:srgbClr val="00B050"/>
                </a:solidFill>
              </a:rPr>
              <a:t>As we haven't covered storing data yet, just create the program in a way, that registering and logging in, happen in the same execution of it.</a:t>
            </a:r>
            <a:br>
              <a:rPr lang="en-US" sz="4200" dirty="0">
                <a:solidFill>
                  <a:srgbClr val="00B050"/>
                </a:solidFill>
              </a:rPr>
            </a:br>
            <a:r>
              <a:rPr lang="en-US" sz="4200" dirty="0">
                <a:solidFill>
                  <a:srgbClr val="00B050"/>
                </a:solidFill>
              </a:rPr>
              <a:t>User If statements and User Input and Methods to solve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37384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Challenge-2 </a:t>
            </a:r>
            <a:r>
              <a:rPr lang="en-US" sz="7200" dirty="0">
                <a:solidFill>
                  <a:srgbClr val="0070C0"/>
                </a:solidFill>
              </a:rPr>
              <a:t>- If Statements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445624" y="1729763"/>
            <a:ext cx="16596002" cy="812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Create an application with a score, </a:t>
            </a:r>
            <a:r>
              <a:rPr lang="en-US" sz="4400" dirty="0" err="1">
                <a:solidFill>
                  <a:srgbClr val="00B050"/>
                </a:solidFill>
              </a:rPr>
              <a:t>highscore</a:t>
            </a:r>
            <a:r>
              <a:rPr lang="en-US" sz="4400" dirty="0">
                <a:solidFill>
                  <a:srgbClr val="00B050"/>
                </a:solidFill>
              </a:rPr>
              <a:t> and a </a:t>
            </a:r>
            <a:r>
              <a:rPr lang="en-US" sz="4400" dirty="0" err="1">
                <a:solidFill>
                  <a:srgbClr val="00B050"/>
                </a:solidFill>
              </a:rPr>
              <a:t>highscorePlayer</a:t>
            </a:r>
            <a:r>
              <a:rPr lang="en-US" sz="4400" dirty="0">
                <a:solidFill>
                  <a:srgbClr val="00B050"/>
                </a:solidFill>
              </a:rPr>
              <a:t>.</a:t>
            </a:r>
            <a:br>
              <a:rPr lang="en-US" sz="4400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Create a method which has two parameters, one for the score and one for the </a:t>
            </a:r>
            <a:r>
              <a:rPr lang="en-US" sz="4400" dirty="0" err="1">
                <a:solidFill>
                  <a:srgbClr val="00B050"/>
                </a:solidFill>
              </a:rPr>
              <a:t>playerName</a:t>
            </a:r>
            <a:r>
              <a:rPr lang="en-US" sz="4400" dirty="0">
                <a:solidFill>
                  <a:srgbClr val="00B050"/>
                </a:solidFill>
              </a:rPr>
              <a:t>.</a:t>
            </a:r>
            <a:br>
              <a:rPr lang="en-US" sz="4400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When ever that method is called, it should be checked if the score of the player is higher than the </a:t>
            </a:r>
            <a:r>
              <a:rPr lang="en-US" sz="4400" dirty="0" err="1">
                <a:solidFill>
                  <a:srgbClr val="00B050"/>
                </a:solidFill>
              </a:rPr>
              <a:t>highscore</a:t>
            </a:r>
            <a:r>
              <a:rPr lang="en-US" sz="4400" dirty="0">
                <a:solidFill>
                  <a:srgbClr val="00B050"/>
                </a:solidFill>
              </a:rPr>
              <a:t>, if so, "New </a:t>
            </a:r>
            <a:r>
              <a:rPr lang="en-US" sz="4400" dirty="0" err="1">
                <a:solidFill>
                  <a:srgbClr val="00B050"/>
                </a:solidFill>
              </a:rPr>
              <a:t>highscore</a:t>
            </a:r>
            <a:r>
              <a:rPr lang="en-US" sz="4400" dirty="0">
                <a:solidFill>
                  <a:srgbClr val="00B050"/>
                </a:solidFill>
              </a:rPr>
              <a:t> is + " score" and in another line "New </a:t>
            </a:r>
            <a:r>
              <a:rPr lang="en-US" sz="4400" dirty="0" err="1">
                <a:solidFill>
                  <a:srgbClr val="00B050"/>
                </a:solidFill>
              </a:rPr>
              <a:t>highscore</a:t>
            </a:r>
            <a:r>
              <a:rPr lang="en-US" sz="4400" dirty="0">
                <a:solidFill>
                  <a:srgbClr val="00B050"/>
                </a:solidFill>
              </a:rPr>
              <a:t> holder is " + </a:t>
            </a:r>
            <a:r>
              <a:rPr lang="en-US" sz="4400" dirty="0" err="1">
                <a:solidFill>
                  <a:srgbClr val="00B050"/>
                </a:solidFill>
              </a:rPr>
              <a:t>playerName</a:t>
            </a:r>
            <a:r>
              <a:rPr lang="en-US" sz="4400" dirty="0">
                <a:solidFill>
                  <a:srgbClr val="00B050"/>
                </a:solidFill>
              </a:rPr>
              <a:t> - should be written onto the console, if not "The old </a:t>
            </a:r>
            <a:r>
              <a:rPr lang="en-US" sz="4400" dirty="0" err="1">
                <a:solidFill>
                  <a:srgbClr val="00B050"/>
                </a:solidFill>
              </a:rPr>
              <a:t>highscore</a:t>
            </a:r>
            <a:r>
              <a:rPr lang="en-US" sz="4400" dirty="0">
                <a:solidFill>
                  <a:srgbClr val="00B050"/>
                </a:solidFill>
              </a:rPr>
              <a:t> of " + </a:t>
            </a:r>
            <a:r>
              <a:rPr lang="en-US" sz="4400" dirty="0" err="1">
                <a:solidFill>
                  <a:srgbClr val="00B050"/>
                </a:solidFill>
              </a:rPr>
              <a:t>highscore</a:t>
            </a:r>
            <a:r>
              <a:rPr lang="en-US" sz="4400" dirty="0">
                <a:solidFill>
                  <a:srgbClr val="00B050"/>
                </a:solidFill>
              </a:rPr>
              <a:t> + " could not be broken and is still held by " + </a:t>
            </a:r>
            <a:r>
              <a:rPr lang="en-US" sz="4400" dirty="0" err="1">
                <a:solidFill>
                  <a:srgbClr val="00B050"/>
                </a:solidFill>
              </a:rPr>
              <a:t>highscorePlayer</a:t>
            </a:r>
            <a:r>
              <a:rPr lang="en-US" sz="4400" dirty="0">
                <a:solidFill>
                  <a:srgbClr val="00B050"/>
                </a:solidFill>
              </a:rPr>
              <a:t>.</a:t>
            </a:r>
            <a:br>
              <a:rPr lang="en-US" sz="4400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Consider which variables are required globally and which ones locally.</a:t>
            </a:r>
            <a:endParaRPr lang="en-US" sz="4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113402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7200" b="1" dirty="0">
                <a:solidFill>
                  <a:srgbClr val="0070C0"/>
                </a:solidFill>
              </a:rPr>
              <a:t>Contents of the presentation</a:t>
            </a:r>
            <a:endParaRPr lang="en-US" sz="80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707026" y="1873467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   </a:t>
            </a:r>
            <a:r>
              <a:rPr lang="en-US" sz="7200" dirty="0" smtClean="0">
                <a:solidFill>
                  <a:schemeClr val="bg1"/>
                </a:solidFill>
              </a:rPr>
              <a:t>Introduction </a:t>
            </a:r>
            <a:r>
              <a:rPr lang="en-US" sz="7200" dirty="0">
                <a:solidFill>
                  <a:schemeClr val="bg1"/>
                </a:solidFill>
              </a:rPr>
              <a:t>to C</a:t>
            </a:r>
            <a:r>
              <a:rPr lang="en-US" sz="7200" dirty="0" smtClean="0">
                <a:solidFill>
                  <a:schemeClr val="bg1"/>
                </a:solidFill>
              </a:rPr>
              <a:t>#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2" name="Google Shape;123;p4"/>
          <p:cNvSpPr txBox="1"/>
          <p:nvPr/>
        </p:nvSpPr>
        <p:spPr>
          <a:xfrm>
            <a:off x="781443" y="4034866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smtClean="0">
                <a:solidFill>
                  <a:schemeClr val="bg1"/>
                </a:solidFill>
              </a:rPr>
              <a:t>  Variables </a:t>
            </a:r>
            <a:r>
              <a:rPr lang="en-US" sz="7200" dirty="0">
                <a:solidFill>
                  <a:schemeClr val="bg1"/>
                </a:solidFill>
              </a:rPr>
              <a:t>&amp; Data Types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condition ? value_if_true : value_if_false;</a:t>
            </a:r>
            <a:endParaRPr lang="en-US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76643" y="45163"/>
            <a:ext cx="17334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Challenge-3 </a:t>
            </a:r>
            <a:r>
              <a:rPr lang="en-US" sz="7200" dirty="0">
                <a:solidFill>
                  <a:srgbClr val="0070C0"/>
                </a:solidFill>
              </a:rPr>
              <a:t>- Switch </a:t>
            </a:r>
            <a:endParaRPr lang="en-US" sz="7200" b="1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23;p4"/>
          <p:cNvSpPr txBox="1"/>
          <p:nvPr/>
        </p:nvSpPr>
        <p:spPr>
          <a:xfrm>
            <a:off x="1445624" y="1347624"/>
            <a:ext cx="16596002" cy="880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300" dirty="0">
                <a:solidFill>
                  <a:srgbClr val="00B050"/>
                </a:solidFill>
              </a:rPr>
              <a:t>In this task, you are to create a basic calculator using a switch statement that performs arithmetic operations like addition, subtraction, multiplication, and division based on user input</a:t>
            </a:r>
            <a:r>
              <a:rPr lang="en-US" sz="4300" dirty="0" smtClean="0">
                <a:solidFill>
                  <a:srgbClr val="00B050"/>
                </a:solidFill>
              </a:rPr>
              <a:t>.</a:t>
            </a:r>
            <a:br>
              <a:rPr lang="en-US" sz="4300" dirty="0" smtClean="0">
                <a:solidFill>
                  <a:srgbClr val="00B050"/>
                </a:solidFill>
              </a:rPr>
            </a:br>
            <a:r>
              <a:rPr lang="en-US" sz="4300" dirty="0">
                <a:solidFill>
                  <a:srgbClr val="00B050"/>
                </a:solidFill>
              </a:rPr>
              <a:t>Requirements</a:t>
            </a:r>
            <a:r>
              <a:rPr lang="en-US" sz="4300" dirty="0" smtClean="0">
                <a:solidFill>
                  <a:srgbClr val="00B050"/>
                </a:solidFill>
              </a:rPr>
              <a:t>:</a:t>
            </a:r>
            <a:r>
              <a:rPr lang="en-US" sz="4300" dirty="0">
                <a:solidFill>
                  <a:srgbClr val="00B050"/>
                </a:solidFill>
              </a:rPr>
              <a:t/>
            </a:r>
            <a:br>
              <a:rPr lang="en-US" sz="4300" dirty="0">
                <a:solidFill>
                  <a:srgbClr val="00B050"/>
                </a:solidFill>
              </a:rPr>
            </a:br>
            <a:r>
              <a:rPr lang="en-US" sz="4300" dirty="0" smtClean="0">
                <a:solidFill>
                  <a:srgbClr val="00B050"/>
                </a:solidFill>
              </a:rPr>
              <a:t>1- The </a:t>
            </a:r>
            <a:r>
              <a:rPr lang="en-US" sz="4300" dirty="0">
                <a:solidFill>
                  <a:srgbClr val="00B050"/>
                </a:solidFill>
              </a:rPr>
              <a:t>calculator should take two numbers as input.</a:t>
            </a:r>
          </a:p>
          <a:p>
            <a:r>
              <a:rPr lang="en-US" sz="4300" dirty="0" smtClean="0">
                <a:solidFill>
                  <a:srgbClr val="00B050"/>
                </a:solidFill>
              </a:rPr>
              <a:t>2- The </a:t>
            </a:r>
            <a:r>
              <a:rPr lang="en-US" sz="4300" dirty="0">
                <a:solidFill>
                  <a:srgbClr val="00B050"/>
                </a:solidFill>
              </a:rPr>
              <a:t>user should choose an operation from the following:</a:t>
            </a:r>
          </a:p>
          <a:p>
            <a:r>
              <a:rPr lang="en-US" sz="4300" dirty="0" smtClean="0">
                <a:solidFill>
                  <a:schemeClr val="bg1"/>
                </a:solidFill>
              </a:rPr>
              <a:t>   + </a:t>
            </a:r>
            <a:r>
              <a:rPr lang="en-US" sz="4300" dirty="0">
                <a:solidFill>
                  <a:schemeClr val="bg1"/>
                </a:solidFill>
              </a:rPr>
              <a:t>for addition</a:t>
            </a:r>
          </a:p>
          <a:p>
            <a:r>
              <a:rPr lang="en-US" sz="4300" dirty="0" smtClean="0">
                <a:solidFill>
                  <a:schemeClr val="bg1"/>
                </a:solidFill>
              </a:rPr>
              <a:t>   - </a:t>
            </a:r>
            <a:r>
              <a:rPr lang="en-US" sz="4300" dirty="0">
                <a:solidFill>
                  <a:schemeClr val="bg1"/>
                </a:solidFill>
              </a:rPr>
              <a:t>for subtraction</a:t>
            </a:r>
          </a:p>
          <a:p>
            <a:r>
              <a:rPr lang="en-US" sz="4300" dirty="0" smtClean="0">
                <a:solidFill>
                  <a:schemeClr val="bg1"/>
                </a:solidFill>
              </a:rPr>
              <a:t>   * </a:t>
            </a:r>
            <a:r>
              <a:rPr lang="en-US" sz="4300" dirty="0">
                <a:solidFill>
                  <a:schemeClr val="bg1"/>
                </a:solidFill>
              </a:rPr>
              <a:t>for multiplication</a:t>
            </a:r>
          </a:p>
          <a:p>
            <a:r>
              <a:rPr lang="en-US" sz="4300" dirty="0" smtClean="0">
                <a:solidFill>
                  <a:schemeClr val="bg1"/>
                </a:solidFill>
              </a:rPr>
              <a:t>   / </a:t>
            </a:r>
            <a:r>
              <a:rPr lang="en-US" sz="4300" dirty="0">
                <a:solidFill>
                  <a:schemeClr val="bg1"/>
                </a:solidFill>
              </a:rPr>
              <a:t>for division</a:t>
            </a:r>
          </a:p>
          <a:p>
            <a:r>
              <a:rPr lang="en-US" sz="4300" dirty="0" smtClean="0">
                <a:solidFill>
                  <a:srgbClr val="00B050"/>
                </a:solidFill>
              </a:rPr>
              <a:t>3- If </a:t>
            </a:r>
            <a:r>
              <a:rPr lang="en-US" sz="4300" dirty="0">
                <a:solidFill>
                  <a:srgbClr val="00B050"/>
                </a:solidFill>
              </a:rPr>
              <a:t>the user inputs a character other than these operations, the program should handle it by showing an error message.</a:t>
            </a:r>
          </a:p>
          <a:p>
            <a:r>
              <a:rPr lang="en-US" sz="4300" dirty="0" smtClean="0">
                <a:solidFill>
                  <a:srgbClr val="00B050"/>
                </a:solidFill>
              </a:rPr>
              <a:t>4- If </a:t>
            </a:r>
            <a:r>
              <a:rPr lang="en-US" sz="4300" dirty="0">
                <a:solidFill>
                  <a:srgbClr val="00B050"/>
                </a:solidFill>
              </a:rPr>
              <a:t>the user tries to divide by zero, display an error message</a:t>
            </a:r>
            <a:r>
              <a:rPr lang="en-US" sz="4300" dirty="0" smtClean="0">
                <a:solidFill>
                  <a:srgbClr val="00B050"/>
                </a:solidFill>
              </a:rPr>
              <a:t>.</a:t>
            </a:r>
            <a:endParaRPr lang="en-US" sz="4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323" name="Google Shape;323;p13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4" name="Google Shape;324;p13"/>
          <p:cNvSpPr txBox="1"/>
          <p:nvPr/>
        </p:nvSpPr>
        <p:spPr>
          <a:xfrm>
            <a:off x="4061706" y="3488259"/>
            <a:ext cx="10164600" cy="1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2300" dirty="0"/>
          </a:p>
        </p:txBody>
      </p:sp>
      <p:sp>
        <p:nvSpPr>
          <p:cNvPr id="325" name="Google Shape;325;p13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6" name="Google Shape;326;p13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7" name="Google Shape;327;p13"/>
          <p:cNvSpPr/>
          <p:nvPr/>
        </p:nvSpPr>
        <p:spPr>
          <a:xfrm rot="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 extrusionOk="0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8" name="Google Shape;328;p13"/>
          <p:cNvSpPr/>
          <p:nvPr/>
        </p:nvSpPr>
        <p:spPr>
          <a:xfrm rot="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 extrusionOk="0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9" name="Google Shape;329;p13"/>
          <p:cNvSpPr/>
          <p:nvPr/>
        </p:nvSpPr>
        <p:spPr>
          <a:xfrm rot="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 extrusionOk="0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0" name="Google Shape;330;p13"/>
          <p:cNvSpPr/>
          <p:nvPr/>
        </p:nvSpPr>
        <p:spPr>
          <a:xfrm>
            <a:off x="14519439" y="7309663"/>
            <a:ext cx="3497531" cy="2554551"/>
          </a:xfrm>
          <a:custGeom>
            <a:avLst/>
            <a:gdLst/>
            <a:ahLst/>
            <a:cxnLst/>
            <a:rect l="l" t="t" r="r" b="b"/>
            <a:pathLst>
              <a:path w="3497531" h="2554551" extrusionOk="0">
                <a:moveTo>
                  <a:pt x="0" y="0"/>
                </a:moveTo>
                <a:lnTo>
                  <a:pt x="3497531" y="0"/>
                </a:lnTo>
                <a:lnTo>
                  <a:pt x="3497531" y="2554551"/>
                </a:lnTo>
                <a:lnTo>
                  <a:pt x="0" y="25545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40944"/>
            <a:ext cx="18288000" cy="10327943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113402"/>
            <a:ext cx="17334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6600" b="1" dirty="0">
                <a:solidFill>
                  <a:srgbClr val="0070C0"/>
                </a:solidFill>
              </a:rPr>
              <a:t>Contents of the presentation</a:t>
            </a:r>
            <a:endParaRPr lang="en-US" sz="72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23;p4"/>
          <p:cNvSpPr txBox="1"/>
          <p:nvPr/>
        </p:nvSpPr>
        <p:spPr>
          <a:xfrm>
            <a:off x="629043" y="1657876"/>
            <a:ext cx="17334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en-US" sz="6600" dirty="0" smtClean="0">
                <a:solidFill>
                  <a:schemeClr val="bg1"/>
                </a:solidFill>
              </a:rPr>
              <a:t>    String </a:t>
            </a:r>
            <a:r>
              <a:rPr lang="en-US" sz="6600" dirty="0">
                <a:solidFill>
                  <a:schemeClr val="bg1"/>
                </a:solidFill>
              </a:rPr>
              <a:t>Manipulation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2" name="Google Shape;123;p4"/>
          <p:cNvSpPr txBox="1"/>
          <p:nvPr/>
        </p:nvSpPr>
        <p:spPr>
          <a:xfrm>
            <a:off x="781443" y="3802852"/>
            <a:ext cx="173346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en-US" sz="6600" dirty="0" smtClean="0">
                <a:solidFill>
                  <a:schemeClr val="bg1"/>
                </a:solidFill>
              </a:rPr>
              <a:t>   Using </a:t>
            </a:r>
            <a:r>
              <a:rPr lang="en-US" sz="6600" dirty="0">
                <a:solidFill>
                  <a:schemeClr val="bg1"/>
                </a:solidFill>
              </a:rPr>
              <a:t>The </a:t>
            </a:r>
            <a:r>
              <a:rPr lang="en-US" sz="6600" dirty="0" err="1">
                <a:solidFill>
                  <a:schemeClr val="bg1"/>
                </a:solidFill>
              </a:rPr>
              <a:t>var</a:t>
            </a:r>
            <a:r>
              <a:rPr lang="en-US" sz="6600" dirty="0">
                <a:solidFill>
                  <a:schemeClr val="bg1"/>
                </a:solidFill>
              </a:rPr>
              <a:t> Keyword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72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113402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7200" b="1" dirty="0">
                <a:solidFill>
                  <a:srgbClr val="0070C0"/>
                </a:solidFill>
              </a:rPr>
              <a:t>Contents of the presentation</a:t>
            </a:r>
            <a:endParaRPr lang="en-US" sz="8000"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5400000">
            <a:off x="859340" y="4554035"/>
            <a:ext cx="594268" cy="255548"/>
            <a:chOff x="0" y="0"/>
            <a:chExt cx="1347239" cy="57934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123;p4"/>
          <p:cNvSpPr txBox="1"/>
          <p:nvPr/>
        </p:nvSpPr>
        <p:spPr>
          <a:xfrm>
            <a:off x="740499" y="1660155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en-US" sz="7200" b="1" dirty="0" smtClean="0">
                <a:solidFill>
                  <a:schemeClr val="bg1"/>
                </a:solidFill>
              </a:rPr>
              <a:t>   </a:t>
            </a:r>
            <a:r>
              <a:rPr lang="en-US" sz="7200" dirty="0">
                <a:solidFill>
                  <a:schemeClr val="bg1"/>
                </a:solidFill>
              </a:rPr>
              <a:t>Operators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13" name="Google Shape;123;p4"/>
          <p:cNvSpPr txBox="1"/>
          <p:nvPr/>
        </p:nvSpPr>
        <p:spPr>
          <a:xfrm>
            <a:off x="669987" y="3882462"/>
            <a:ext cx="17334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en-US" sz="7200" dirty="0" smtClean="0">
                <a:solidFill>
                  <a:schemeClr val="bg1"/>
                </a:solidFill>
              </a:rPr>
              <a:t>   Conditional </a:t>
            </a:r>
            <a:r>
              <a:rPr lang="en-US" sz="7200" dirty="0">
                <a:solidFill>
                  <a:schemeClr val="bg1"/>
                </a:solidFill>
              </a:rPr>
              <a:t>statements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257412"/>
            <a:ext cx="18288000" cy="1054441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476643" y="113402"/>
            <a:ext cx="173346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5"/>
              </a:lnSpc>
            </a:pPr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0070C0"/>
                </a:solidFill>
              </a:rPr>
              <a:t>Introduction to .NET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 rot="5400000">
            <a:off x="859340" y="2350175"/>
            <a:ext cx="594268" cy="255548"/>
            <a:chOff x="0" y="0"/>
            <a:chExt cx="1347239" cy="579341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 extrusionOk="0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89EF9"/>
            </a:solidFill>
            <a:ln>
              <a:noFill/>
            </a:ln>
          </p:spPr>
        </p:sp>
        <p:sp>
          <p:nvSpPr>
            <p:cNvPr id="127" name="Google Shape;127;p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15943533" y="8492090"/>
            <a:ext cx="2098093" cy="1532419"/>
          </a:xfrm>
          <a:custGeom>
            <a:avLst/>
            <a:gdLst/>
            <a:ahLst/>
            <a:cxnLst/>
            <a:rect l="l" t="t" r="r" b="b"/>
            <a:pathLst>
              <a:path w="2098093" h="1532419" extrusionOk="0">
                <a:moveTo>
                  <a:pt x="0" y="0"/>
                </a:moveTo>
                <a:lnTo>
                  <a:pt x="2098093" y="0"/>
                </a:lnTo>
                <a:lnTo>
                  <a:pt x="2098093" y="1532420"/>
                </a:lnTo>
                <a:lnTo>
                  <a:pt x="0" y="1532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1528547" y="4334047"/>
            <a:ext cx="15955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.</a:t>
            </a:r>
            <a:r>
              <a:rPr lang="en-US" sz="4000" b="1" dirty="0">
                <a:solidFill>
                  <a:schemeClr val="bg1"/>
                </a:solidFill>
              </a:rPr>
              <a:t>NET</a:t>
            </a:r>
            <a:r>
              <a:rPr lang="en-US" sz="4000" dirty="0">
                <a:solidFill>
                  <a:schemeClr val="bg1"/>
                </a:solidFill>
              </a:rPr>
              <a:t> is a modern, open-source, cross-platform framework developed by Microsoft for building a wide variety of applications. It allows developers to create applications for different platforms like Windows, macOS, and Linux using a single codebase. .NET is used to build everything from web and mobile </a:t>
            </a:r>
            <a:r>
              <a:rPr lang="en-US" sz="4000" dirty="0" smtClean="0">
                <a:solidFill>
                  <a:schemeClr val="bg1"/>
                </a:solidFill>
              </a:rPr>
              <a:t>applications </a:t>
            </a:r>
            <a:r>
              <a:rPr lang="en-US" sz="4000" dirty="0">
                <a:solidFill>
                  <a:schemeClr val="bg1"/>
                </a:solidFill>
              </a:rPr>
              <a:t>to desktop software, cloud-based services, microservices, gaming, and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3141" y="2016283"/>
            <a:ext cx="855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What is .NET?</a:t>
            </a:r>
          </a:p>
        </p:txBody>
      </p:sp>
    </p:spTree>
    <p:extLst>
      <p:ext uri="{BB962C8B-B14F-4D97-AF65-F5344CB8AC3E}">
        <p14:creationId xmlns:p14="http://schemas.microsoft.com/office/powerpoint/2010/main" val="3965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4568</Words>
  <Application>Microsoft Office PowerPoint</Application>
  <PresentationFormat>Custom</PresentationFormat>
  <Paragraphs>556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El-Goog</dc:creator>
  <cp:lastModifiedBy>El-Goog</cp:lastModifiedBy>
  <cp:revision>206</cp:revision>
  <dcterms:created xsi:type="dcterms:W3CDTF">2006-08-16T00:00:00Z</dcterms:created>
  <dcterms:modified xsi:type="dcterms:W3CDTF">2024-10-14T10:27:58Z</dcterms:modified>
</cp:coreProperties>
</file>