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321" r:id="rId9"/>
    <p:sldId id="291" r:id="rId10"/>
    <p:sldId id="281" r:id="rId11"/>
    <p:sldId id="28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283" r:id="rId20"/>
    <p:sldId id="315" r:id="rId21"/>
    <p:sldId id="284" r:id="rId22"/>
    <p:sldId id="317" r:id="rId23"/>
    <p:sldId id="318" r:id="rId24"/>
    <p:sldId id="319" r:id="rId25"/>
    <p:sldId id="320" r:id="rId26"/>
    <p:sldId id="285" r:id="rId27"/>
    <p:sldId id="306" r:id="rId28"/>
    <p:sldId id="307" r:id="rId29"/>
    <p:sldId id="28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287" r:id="rId38"/>
    <p:sldId id="292" r:id="rId39"/>
    <p:sldId id="288" r:id="rId40"/>
    <p:sldId id="293" r:id="rId41"/>
    <p:sldId id="294" r:id="rId42"/>
    <p:sldId id="295" r:id="rId43"/>
    <p:sldId id="296" r:id="rId44"/>
    <p:sldId id="297" r:id="rId45"/>
    <p:sldId id="289" r:id="rId46"/>
    <p:sldId id="298" r:id="rId47"/>
    <p:sldId id="290" r:id="rId48"/>
    <p:sldId id="299" r:id="rId49"/>
    <p:sldId id="300" r:id="rId50"/>
    <p:sldId id="302" r:id="rId51"/>
    <p:sldId id="303" r:id="rId52"/>
    <p:sldId id="304" r:id="rId53"/>
    <p:sldId id="305" r:id="rId54"/>
    <p:sldId id="269" r:id="rId55"/>
    <p:sldId id="322" r:id="rId56"/>
    <p:sldId id="323" r:id="rId57"/>
    <p:sldId id="268" r:id="rId58"/>
  </p:sldIdLst>
  <p:sldSz cx="18288000" cy="10287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SPjIAF1jEyS0aJuwCbrwkmeV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975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76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89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28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9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3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726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23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3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38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907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40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273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023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808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180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41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657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04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145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077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099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39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486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478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744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931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026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45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789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7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68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44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08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795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794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791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180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1990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406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831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722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824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440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02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971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1477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41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610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928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2275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041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0181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1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45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50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41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9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2450842" y="1751878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6" y="0"/>
                </a:lnTo>
                <a:lnTo>
                  <a:pt x="1218296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4214081" y="1000559"/>
            <a:ext cx="10164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r>
              <a:rPr lang="en-US" sz="17300" b="1">
                <a:solidFill>
                  <a:schemeClr val="lt1"/>
                </a:solidFill>
              </a:rPr>
              <a:t>IT </a:t>
            </a:r>
            <a:endParaRPr sz="17100"/>
          </a:p>
        </p:txBody>
      </p:sp>
      <p:sp>
        <p:nvSpPr>
          <p:cNvPr id="87" name="Google Shape;87;p1"/>
          <p:cNvSpPr/>
          <p:nvPr/>
        </p:nvSpPr>
        <p:spPr>
          <a:xfrm>
            <a:off x="1803657" y="2033319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028700" y="2212606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5" y="0"/>
                </a:lnTo>
                <a:lnTo>
                  <a:pt x="629715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10800000">
            <a:off x="14378719" y="1751878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0800000">
            <a:off x="15549389" y="2033319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10800000">
            <a:off x="16553955" y="2212606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678588" y="4444671"/>
            <a:ext cx="10930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TECHNOLOGICAL EDUCATION</a:t>
            </a:r>
            <a:endParaRPr sz="700" dirty="0"/>
          </a:p>
        </p:txBody>
      </p:sp>
      <p:sp>
        <p:nvSpPr>
          <p:cNvPr id="93" name="Google Shape;93;p1"/>
          <p:cNvSpPr/>
          <p:nvPr/>
        </p:nvSpPr>
        <p:spPr>
          <a:xfrm flipH="1">
            <a:off x="13140734" y="5012247"/>
            <a:ext cx="5009312" cy="5266891"/>
          </a:xfrm>
          <a:custGeom>
            <a:avLst/>
            <a:gdLst/>
            <a:ahLst/>
            <a:cxnLst/>
            <a:rect l="l" t="t" r="r" b="b"/>
            <a:pathLst>
              <a:path w="5009312" h="5266891" extrusionOk="0">
                <a:moveTo>
                  <a:pt x="5009312" y="0"/>
                </a:moveTo>
                <a:lnTo>
                  <a:pt x="0" y="0"/>
                </a:lnTo>
                <a:lnTo>
                  <a:pt x="0" y="5266891"/>
                </a:lnTo>
                <a:lnTo>
                  <a:pt x="5009312" y="5266891"/>
                </a:lnTo>
                <a:lnTo>
                  <a:pt x="500931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15" b="-39431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 extrusionOk="0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ar-EG" sz="6000" dirty="0">
                <a:solidFill>
                  <a:srgbClr val="0070C0"/>
                </a:solidFill>
              </a:rPr>
              <a:t> </a:t>
            </a:r>
            <a:r>
              <a:rPr lang="en-US" sz="6000" dirty="0">
                <a:solidFill>
                  <a:srgbClr val="0070C0"/>
                </a:solidFill>
              </a:rPr>
              <a:t>Classes and objects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652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Class: </a:t>
            </a:r>
            <a:endParaRPr lang="en-US" sz="48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A </a:t>
            </a:r>
            <a:r>
              <a:rPr lang="en-US" sz="4000" b="1" dirty="0">
                <a:solidFill>
                  <a:schemeClr val="bg1"/>
                </a:solidFill>
              </a:rPr>
              <a:t>class</a:t>
            </a:r>
            <a:r>
              <a:rPr lang="en-US" sz="4000" dirty="0">
                <a:solidFill>
                  <a:schemeClr val="bg1"/>
                </a:solidFill>
              </a:rPr>
              <a:t> in C# is a blueprint or a template that defines the properties (fields) and behaviors (methods) that an object created from the class will have. A class does not hold data or perform actions itself; it is simply a definition for the objects created from it.</a:t>
            </a:r>
            <a:endParaRPr lang="ar-EG" sz="4000" dirty="0" smtClean="0">
              <a:solidFill>
                <a:schemeClr val="bg1"/>
              </a:solidFill>
            </a:endParaRPr>
          </a:p>
          <a:p>
            <a:endParaRPr lang="en-US" sz="35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Object: </a:t>
            </a:r>
            <a:endParaRPr lang="en-US" sz="48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An </a:t>
            </a:r>
            <a:r>
              <a:rPr lang="en-US" sz="4000" b="1" dirty="0">
                <a:solidFill>
                  <a:schemeClr val="bg1"/>
                </a:solidFill>
              </a:rPr>
              <a:t>object</a:t>
            </a:r>
            <a:r>
              <a:rPr lang="en-US" sz="4000" dirty="0">
                <a:solidFill>
                  <a:schemeClr val="bg1"/>
                </a:solidFill>
              </a:rPr>
              <a:t> is an instance of a class. It is a specific realization of the class where the class's fields are populated with actual data, and the methods can be executed. Objects are created using the new keyword in C</a:t>
            </a:r>
            <a:r>
              <a:rPr lang="en-US" sz="4000" dirty="0" smtClean="0">
                <a:solidFill>
                  <a:schemeClr val="bg1"/>
                </a:solidFill>
              </a:rPr>
              <a:t>#.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6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6"/>
            <a:ext cx="18288000" cy="10413241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ar-EG" sz="6000" dirty="0">
                <a:solidFill>
                  <a:srgbClr val="0070C0"/>
                </a:solidFill>
              </a:rPr>
              <a:t> </a:t>
            </a:r>
            <a:r>
              <a:rPr lang="en-US" sz="6000" dirty="0">
                <a:solidFill>
                  <a:srgbClr val="0070C0"/>
                </a:solidFill>
              </a:rPr>
              <a:t>Classes and objects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91992"/>
            <a:ext cx="16757378" cy="861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public class Car</a:t>
            </a:r>
          </a:p>
          <a:p>
            <a:r>
              <a:rPr lang="en-US" sz="2800" dirty="0">
                <a:solidFill>
                  <a:srgbClr val="00B050"/>
                </a:solidFill>
              </a:rPr>
              <a:t>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// Properties (fields)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public string Make;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public string Model;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public </a:t>
            </a:r>
            <a:r>
              <a:rPr lang="en-US" sz="2800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B050"/>
                </a:solidFill>
              </a:rPr>
              <a:t> Year;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    // Method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public void </a:t>
            </a:r>
            <a:r>
              <a:rPr lang="en-US" sz="2800" dirty="0" err="1">
                <a:solidFill>
                  <a:srgbClr val="00B050"/>
                </a:solidFill>
              </a:rPr>
              <a:t>StartEngine</a:t>
            </a:r>
            <a:r>
              <a:rPr lang="en-US" sz="28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   </a:t>
            </a:r>
            <a:r>
              <a:rPr lang="en-US" sz="2800" dirty="0" err="1">
                <a:solidFill>
                  <a:srgbClr val="00B050"/>
                </a:solidFill>
              </a:rPr>
              <a:t>Console.WriteLine</a:t>
            </a:r>
            <a:r>
              <a:rPr lang="en-US" sz="2800" dirty="0">
                <a:solidFill>
                  <a:srgbClr val="00B050"/>
                </a:solidFill>
              </a:rPr>
              <a:t>("The engine is starting...");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800" dirty="0">
                <a:solidFill>
                  <a:srgbClr val="00B050"/>
                </a:solidFill>
              </a:rPr>
              <a:t>}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// Creating an object of the Car class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Car </a:t>
            </a:r>
            <a:r>
              <a:rPr lang="en-US" sz="2800" dirty="0" err="1">
                <a:solidFill>
                  <a:srgbClr val="00B050"/>
                </a:solidFill>
              </a:rPr>
              <a:t>myCar</a:t>
            </a:r>
            <a:r>
              <a:rPr lang="en-US" sz="2800" dirty="0">
                <a:solidFill>
                  <a:srgbClr val="00B050"/>
                </a:solidFill>
              </a:rPr>
              <a:t> = new Car();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myCar.Make</a:t>
            </a:r>
            <a:r>
              <a:rPr lang="en-US" sz="2800" dirty="0">
                <a:solidFill>
                  <a:srgbClr val="00B050"/>
                </a:solidFill>
              </a:rPr>
              <a:t> = "Toyota";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myCar.Model</a:t>
            </a:r>
            <a:r>
              <a:rPr lang="en-US" sz="2800" dirty="0">
                <a:solidFill>
                  <a:srgbClr val="00B050"/>
                </a:solidFill>
              </a:rPr>
              <a:t> = "Camry";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myCar.Year</a:t>
            </a:r>
            <a:r>
              <a:rPr lang="en-US" sz="2800" dirty="0">
                <a:solidFill>
                  <a:srgbClr val="00B050"/>
                </a:solidFill>
              </a:rPr>
              <a:t> = 2022;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myCar.StartEngine</a:t>
            </a:r>
            <a:r>
              <a:rPr lang="en-US" sz="2800" dirty="0">
                <a:solidFill>
                  <a:srgbClr val="00B050"/>
                </a:solidFill>
              </a:rPr>
              <a:t>();  // Output: The engine is starting...</a:t>
            </a:r>
          </a:p>
        </p:txBody>
      </p:sp>
    </p:spTree>
    <p:extLst>
      <p:ext uri="{BB962C8B-B14F-4D97-AF65-F5344CB8AC3E}">
        <p14:creationId xmlns:p14="http://schemas.microsoft.com/office/powerpoint/2010/main" val="232776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76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1- Definition </a:t>
            </a:r>
            <a:r>
              <a:rPr lang="en-US" sz="4800" b="1" dirty="0">
                <a:solidFill>
                  <a:schemeClr val="bg1"/>
                </a:solidFill>
              </a:rPr>
              <a:t>and </a:t>
            </a:r>
            <a:r>
              <a:rPr lang="en-US" sz="4800" b="1" dirty="0" smtClean="0">
                <a:solidFill>
                  <a:schemeClr val="bg1"/>
                </a:solidFill>
              </a:rPr>
              <a:t>Purpose</a:t>
            </a:r>
          </a:p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Class: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A class is a reference type that defines a template for creating objects (instances</a:t>
            </a:r>
            <a:r>
              <a:rPr lang="en-US" sz="4000" dirty="0" smtClean="0">
                <a:solidFill>
                  <a:schemeClr val="bg1"/>
                </a:solidFill>
              </a:rPr>
              <a:t>).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Classes are used for complex types, where instances of the class represent entities that may have a long lifecycle or share data between instances.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Car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string Make { get; set;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Year { get; set;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void Start() =&gt;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("Car started");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5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38"/>
            <a:ext cx="18288000" cy="1035523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794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1- Definition </a:t>
            </a:r>
            <a:r>
              <a:rPr lang="en-US" sz="4800" b="1" dirty="0">
                <a:solidFill>
                  <a:schemeClr val="bg1"/>
                </a:solidFill>
              </a:rPr>
              <a:t>and </a:t>
            </a:r>
            <a:r>
              <a:rPr lang="en-US" sz="4800" b="1" dirty="0" smtClean="0">
                <a:solidFill>
                  <a:schemeClr val="bg1"/>
                </a:solidFill>
              </a:rPr>
              <a:t>Purpose</a:t>
            </a:r>
          </a:p>
          <a:p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sz="4000" dirty="0">
                <a:solidFill>
                  <a:schemeClr val="bg1"/>
                </a:solidFill>
              </a:rPr>
              <a:t>A </a:t>
            </a:r>
            <a:r>
              <a:rPr lang="en-US" sz="4000" dirty="0" err="1">
                <a:solidFill>
                  <a:schemeClr val="bg1"/>
                </a:solidFill>
              </a:rPr>
              <a:t>struct</a:t>
            </a:r>
            <a:r>
              <a:rPr lang="en-US" sz="4000" dirty="0">
                <a:solidFill>
                  <a:schemeClr val="bg1"/>
                </a:solidFill>
              </a:rPr>
              <a:t> is a value type that defines a small, simple data structure.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Structs</a:t>
            </a:r>
            <a:r>
              <a:rPr lang="en-US" sz="4000" dirty="0">
                <a:solidFill>
                  <a:schemeClr val="bg1"/>
                </a:solidFill>
              </a:rPr>
              <a:t> are used for lightweight objects, typically small data structures that have a short lifecycle, and where copying data is efficient.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</a:t>
            </a:r>
            <a:r>
              <a:rPr lang="en-US" sz="2500" dirty="0" err="1">
                <a:solidFill>
                  <a:srgbClr val="00B050"/>
                </a:solidFill>
              </a:rPr>
              <a:t>struct</a:t>
            </a:r>
            <a:r>
              <a:rPr lang="en-US" sz="2500" dirty="0">
                <a:solidFill>
                  <a:srgbClr val="00B050"/>
                </a:solidFill>
              </a:rPr>
              <a:t> Point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X;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Y;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Point(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x,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y)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X = x;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Y = y;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29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38"/>
            <a:ext cx="18288000" cy="1035523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65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2</a:t>
            </a:r>
            <a:r>
              <a:rPr lang="en-US" sz="4800" b="1" dirty="0" smtClean="0">
                <a:solidFill>
                  <a:schemeClr val="bg1"/>
                </a:solidFill>
              </a:rPr>
              <a:t>- </a:t>
            </a:r>
            <a:r>
              <a:rPr lang="en-US" sz="4800" b="1" dirty="0">
                <a:solidFill>
                  <a:schemeClr val="bg1"/>
                </a:solidFill>
              </a:rPr>
              <a:t>Memory Allocation: Heap </a:t>
            </a:r>
            <a:r>
              <a:rPr lang="en-US" sz="4800" b="1" dirty="0" err="1">
                <a:solidFill>
                  <a:schemeClr val="bg1"/>
                </a:solidFill>
              </a:rPr>
              <a:t>vs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Stack</a:t>
            </a:r>
          </a:p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4000" dirty="0">
                <a:solidFill>
                  <a:schemeClr val="bg1"/>
                </a:solidFill>
              </a:rPr>
              <a:t>(Reference Type):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Classes </a:t>
            </a:r>
            <a:r>
              <a:rPr lang="en-US" sz="3300" dirty="0">
                <a:solidFill>
                  <a:schemeClr val="bg1"/>
                </a:solidFill>
              </a:rPr>
              <a:t>are allocated on the heap.</a:t>
            </a:r>
          </a:p>
          <a:p>
            <a:r>
              <a:rPr lang="en-US" sz="3300" dirty="0">
                <a:solidFill>
                  <a:schemeClr val="bg1"/>
                </a:solidFill>
              </a:rPr>
              <a:t>When you create an instance of a class, memory is dynamically allocated, and the variable holding the reference to the object simply stores the memory address (pointer) to the object in heap memory.</a:t>
            </a:r>
          </a:p>
          <a:p>
            <a:r>
              <a:rPr lang="en-US" sz="3300" dirty="0">
                <a:solidFill>
                  <a:schemeClr val="bg1"/>
                </a:solidFill>
              </a:rPr>
              <a:t>A reference to the object is passed around when the object is assigned or passed as a parameter, meaning changes to the object affect the original instance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Car car1 = new Car();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Car car2 = car1;  // car2 references the same object as car1</a:t>
            </a:r>
          </a:p>
          <a:p>
            <a:r>
              <a:rPr lang="en-US" sz="2500" dirty="0">
                <a:solidFill>
                  <a:srgbClr val="00B050"/>
                </a:solidFill>
              </a:rPr>
              <a:t>car2.Make = "Toyota";</a:t>
            </a:r>
          </a:p>
          <a:p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(car1.Make);  // Outputs: Toyota</a:t>
            </a:r>
          </a:p>
        </p:txBody>
      </p:sp>
    </p:spTree>
    <p:extLst>
      <p:ext uri="{BB962C8B-B14F-4D97-AF65-F5344CB8AC3E}">
        <p14:creationId xmlns:p14="http://schemas.microsoft.com/office/powerpoint/2010/main" val="160901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38"/>
            <a:ext cx="18288000" cy="1035523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69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2</a:t>
            </a:r>
            <a:r>
              <a:rPr lang="en-US" sz="4800" b="1" dirty="0" smtClean="0">
                <a:solidFill>
                  <a:schemeClr val="bg1"/>
                </a:solidFill>
              </a:rPr>
              <a:t>- </a:t>
            </a:r>
            <a:r>
              <a:rPr lang="en-US" sz="4800" b="1" dirty="0">
                <a:solidFill>
                  <a:schemeClr val="bg1"/>
                </a:solidFill>
              </a:rPr>
              <a:t>Memory Allocation: Heap </a:t>
            </a:r>
            <a:r>
              <a:rPr lang="en-US" sz="4800" b="1" dirty="0" err="1">
                <a:solidFill>
                  <a:schemeClr val="bg1"/>
                </a:solidFill>
              </a:rPr>
              <a:t>vs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Stack</a:t>
            </a:r>
          </a:p>
          <a:p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(Value </a:t>
            </a:r>
            <a:r>
              <a:rPr lang="en-US" sz="4000" dirty="0">
                <a:solidFill>
                  <a:schemeClr val="bg1"/>
                </a:solidFill>
              </a:rPr>
              <a:t>Type</a:t>
            </a:r>
            <a:r>
              <a:rPr lang="en-US" sz="4000" dirty="0" smtClean="0">
                <a:solidFill>
                  <a:schemeClr val="bg1"/>
                </a:solidFill>
              </a:rPr>
              <a:t>):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300" dirty="0" err="1" smtClean="0">
                <a:solidFill>
                  <a:schemeClr val="bg1"/>
                </a:solidFill>
              </a:rPr>
              <a:t>Structs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>
                <a:solidFill>
                  <a:schemeClr val="bg1"/>
                </a:solidFill>
              </a:rPr>
              <a:t>are allocated on the stack (when used as local variables) or inline in the memory if used as part of another object (e.g., as a field in a class).</a:t>
            </a:r>
          </a:p>
          <a:p>
            <a:r>
              <a:rPr lang="en-US" sz="3300" dirty="0">
                <a:solidFill>
                  <a:schemeClr val="bg1"/>
                </a:solidFill>
              </a:rPr>
              <a:t>When you create an instance of a </a:t>
            </a:r>
            <a:r>
              <a:rPr lang="en-US" sz="3300" dirty="0" err="1">
                <a:solidFill>
                  <a:schemeClr val="bg1"/>
                </a:solidFill>
              </a:rPr>
              <a:t>struct</a:t>
            </a:r>
            <a:r>
              <a:rPr lang="en-US" sz="3300" dirty="0">
                <a:solidFill>
                  <a:schemeClr val="bg1"/>
                </a:solidFill>
              </a:rPr>
              <a:t>, the data is directly stored in the variable, not a reference to it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dirty="0">
                <a:solidFill>
                  <a:schemeClr val="bg1"/>
                </a:solidFill>
              </a:rPr>
              <a:t>When you assign one </a:t>
            </a:r>
            <a:r>
              <a:rPr lang="en-US" sz="3300" dirty="0" err="1">
                <a:solidFill>
                  <a:schemeClr val="bg1"/>
                </a:solidFill>
              </a:rPr>
              <a:t>struct</a:t>
            </a:r>
            <a:r>
              <a:rPr lang="en-US" sz="3300" dirty="0">
                <a:solidFill>
                  <a:schemeClr val="bg1"/>
                </a:solidFill>
              </a:rPr>
              <a:t> to another or pass a </a:t>
            </a:r>
            <a:r>
              <a:rPr lang="en-US" sz="3300" dirty="0" err="1">
                <a:solidFill>
                  <a:schemeClr val="bg1"/>
                </a:solidFill>
              </a:rPr>
              <a:t>struct</a:t>
            </a:r>
            <a:r>
              <a:rPr lang="en-US" sz="3300" dirty="0">
                <a:solidFill>
                  <a:schemeClr val="bg1"/>
                </a:solidFill>
              </a:rPr>
              <a:t> as a parameter, a copy of the value is made. This means modifications to the copy don't affect the original instance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Point point1 = new Point(10, 20);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Point point2 = point1;  // point2 is a copy of point1</a:t>
            </a:r>
          </a:p>
          <a:p>
            <a:r>
              <a:rPr lang="en-US" sz="2500" dirty="0">
                <a:solidFill>
                  <a:srgbClr val="00B050"/>
                </a:solidFill>
              </a:rPr>
              <a:t>point2.X = 30;</a:t>
            </a:r>
          </a:p>
          <a:p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(point1.X);  // Outputs: 10 (unchanged)</a:t>
            </a:r>
          </a:p>
          <a:p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38"/>
            <a:ext cx="18288000" cy="1035523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001674"/>
            <a:ext cx="16757378" cy="821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3</a:t>
            </a:r>
            <a:r>
              <a:rPr lang="en-US" sz="4800" b="1" dirty="0" smtClean="0">
                <a:solidFill>
                  <a:schemeClr val="bg1"/>
                </a:solidFill>
              </a:rPr>
              <a:t>- Inheritance</a:t>
            </a:r>
          </a:p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Classes </a:t>
            </a:r>
            <a:r>
              <a:rPr lang="en-US" sz="3600" dirty="0">
                <a:solidFill>
                  <a:schemeClr val="bg1"/>
                </a:solidFill>
              </a:rPr>
              <a:t>support inheritance. This means a class can inherit from another class and extend its functionality.</a:t>
            </a:r>
          </a:p>
          <a:p>
            <a:r>
              <a:rPr lang="en-US" sz="3600" dirty="0">
                <a:solidFill>
                  <a:schemeClr val="bg1"/>
                </a:solidFill>
              </a:rPr>
              <a:t>You can create a hierarchy of classes using inheritance.</a:t>
            </a:r>
          </a:p>
          <a:p>
            <a:r>
              <a:rPr lang="en-US" sz="3600" dirty="0">
                <a:solidFill>
                  <a:schemeClr val="bg1"/>
                </a:solidFill>
              </a:rPr>
              <a:t>Classes support polymorphism, which allows you to use a base class reference to hold objects of derived classes.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Vehicle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void Start() =&gt;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("Vehicle started");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Car : Vehicle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void Honk() =&gt;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("Car honking");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09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38"/>
            <a:ext cx="18288000" cy="1035523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933438"/>
            <a:ext cx="16757378" cy="824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3- Inheritance</a:t>
            </a:r>
          </a:p>
          <a:p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Struct</a:t>
            </a:r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3300" dirty="0" err="1" smtClean="0">
                <a:solidFill>
                  <a:schemeClr val="bg1"/>
                </a:solidFill>
              </a:rPr>
              <a:t>Structs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>
                <a:solidFill>
                  <a:schemeClr val="bg1"/>
                </a:solidFill>
              </a:rPr>
              <a:t>cannot inherit from other </a:t>
            </a:r>
            <a:r>
              <a:rPr lang="en-US" sz="3300" dirty="0" err="1">
                <a:solidFill>
                  <a:schemeClr val="bg1"/>
                </a:solidFill>
              </a:rPr>
              <a:t>structs</a:t>
            </a:r>
            <a:r>
              <a:rPr lang="en-US" sz="3300" dirty="0">
                <a:solidFill>
                  <a:schemeClr val="bg1"/>
                </a:solidFill>
              </a:rPr>
              <a:t> or classes (except implicitly from </a:t>
            </a:r>
            <a:r>
              <a:rPr lang="en-US" sz="3300" dirty="0" err="1">
                <a:solidFill>
                  <a:schemeClr val="bg1"/>
                </a:solidFill>
              </a:rPr>
              <a:t>System.ValueType</a:t>
            </a:r>
            <a:r>
              <a:rPr lang="en-US" sz="3300" dirty="0">
                <a:solidFill>
                  <a:schemeClr val="bg1"/>
                </a:solidFill>
              </a:rPr>
              <a:t>).</a:t>
            </a:r>
          </a:p>
          <a:p>
            <a:r>
              <a:rPr lang="en-US" sz="3300" dirty="0">
                <a:solidFill>
                  <a:schemeClr val="bg1"/>
                </a:solidFill>
              </a:rPr>
              <a:t>You can implement interfaces with </a:t>
            </a:r>
            <a:r>
              <a:rPr lang="en-US" sz="3300" dirty="0" err="1">
                <a:solidFill>
                  <a:schemeClr val="bg1"/>
                </a:solidFill>
              </a:rPr>
              <a:t>structs</a:t>
            </a:r>
            <a:r>
              <a:rPr lang="en-US" sz="3300" dirty="0">
                <a:solidFill>
                  <a:schemeClr val="bg1"/>
                </a:solidFill>
              </a:rPr>
              <a:t>, but you cannot derive one </a:t>
            </a:r>
            <a:r>
              <a:rPr lang="en-US" sz="3300" dirty="0" err="1">
                <a:solidFill>
                  <a:schemeClr val="bg1"/>
                </a:solidFill>
              </a:rPr>
              <a:t>struct</a:t>
            </a:r>
            <a:r>
              <a:rPr lang="en-US" sz="3300" dirty="0">
                <a:solidFill>
                  <a:schemeClr val="bg1"/>
                </a:solidFill>
              </a:rPr>
              <a:t> from another.</a:t>
            </a:r>
          </a:p>
          <a:p>
            <a:r>
              <a:rPr lang="en-US" sz="3300" dirty="0">
                <a:solidFill>
                  <a:schemeClr val="bg1"/>
                </a:solidFill>
              </a:rPr>
              <a:t>This means </a:t>
            </a:r>
            <a:r>
              <a:rPr lang="en-US" sz="3300" dirty="0" err="1">
                <a:solidFill>
                  <a:schemeClr val="bg1"/>
                </a:solidFill>
              </a:rPr>
              <a:t>structs</a:t>
            </a:r>
            <a:r>
              <a:rPr lang="en-US" sz="3300" dirty="0">
                <a:solidFill>
                  <a:schemeClr val="bg1"/>
                </a:solidFill>
              </a:rPr>
              <a:t> don't support polymorphism, making them less flexible in this regard.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</a:t>
            </a:r>
            <a:r>
              <a:rPr lang="en-US" sz="2500" dirty="0" err="1">
                <a:solidFill>
                  <a:srgbClr val="00B050"/>
                </a:solidFill>
              </a:rPr>
              <a:t>struct</a:t>
            </a:r>
            <a:r>
              <a:rPr lang="en-US" sz="2500" dirty="0">
                <a:solidFill>
                  <a:srgbClr val="00B050"/>
                </a:solidFill>
              </a:rPr>
              <a:t> Point : </a:t>
            </a:r>
            <a:r>
              <a:rPr lang="en-US" sz="2500" dirty="0" err="1">
                <a:solidFill>
                  <a:srgbClr val="00B050"/>
                </a:solidFill>
              </a:rPr>
              <a:t>IComparable</a:t>
            </a:r>
            <a:r>
              <a:rPr lang="en-US" sz="2500" dirty="0">
                <a:solidFill>
                  <a:srgbClr val="00B050"/>
                </a:solidFill>
              </a:rPr>
              <a:t>&lt;Point&gt;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X;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Y;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</a:t>
            </a:r>
            <a:r>
              <a:rPr lang="en-US" sz="2500" dirty="0" err="1">
                <a:solidFill>
                  <a:srgbClr val="00B050"/>
                </a:solidFill>
              </a:rPr>
              <a:t>int</a:t>
            </a:r>
            <a:r>
              <a:rPr lang="en-US" sz="2500" dirty="0">
                <a:solidFill>
                  <a:srgbClr val="00B050"/>
                </a:solidFill>
              </a:rPr>
              <a:t> </a:t>
            </a:r>
            <a:r>
              <a:rPr lang="en-US" sz="2500" dirty="0" err="1">
                <a:solidFill>
                  <a:srgbClr val="00B050"/>
                </a:solidFill>
              </a:rPr>
              <a:t>CompareTo</a:t>
            </a:r>
            <a:r>
              <a:rPr lang="en-US" sz="2500" dirty="0">
                <a:solidFill>
                  <a:srgbClr val="00B050"/>
                </a:solidFill>
              </a:rPr>
              <a:t>(Point other)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return </a:t>
            </a:r>
            <a:r>
              <a:rPr lang="en-US" sz="2500" dirty="0" err="1">
                <a:solidFill>
                  <a:srgbClr val="00B050"/>
                </a:solidFill>
              </a:rPr>
              <a:t>X.CompareTo</a:t>
            </a:r>
            <a:r>
              <a:rPr lang="en-US" sz="2500" dirty="0">
                <a:solidFill>
                  <a:srgbClr val="00B050"/>
                </a:solidFill>
              </a:rPr>
              <a:t>(</a:t>
            </a:r>
            <a:r>
              <a:rPr lang="en-US" sz="2500" dirty="0" err="1">
                <a:solidFill>
                  <a:srgbClr val="00B050"/>
                </a:solidFill>
              </a:rPr>
              <a:t>other.X</a:t>
            </a:r>
            <a:r>
              <a:rPr lang="en-US" sz="2500" dirty="0">
                <a:solidFill>
                  <a:srgbClr val="00B050"/>
                </a:solidFill>
              </a:rPr>
              <a:t>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4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38"/>
            <a:ext cx="18288000" cy="1035523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</a:rPr>
              <a:t>vs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Struct</a:t>
            </a:r>
            <a:r>
              <a:rPr lang="en-US" sz="6000" b="1" dirty="0">
                <a:solidFill>
                  <a:srgbClr val="0070C0"/>
                </a:solidFill>
              </a:rPr>
              <a:t>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933438"/>
            <a:ext cx="16757378" cy="67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4- </a:t>
            </a:r>
            <a:r>
              <a:rPr lang="en-US" sz="4800" b="1" dirty="0">
                <a:solidFill>
                  <a:schemeClr val="bg1"/>
                </a:solidFill>
              </a:rPr>
              <a:t>Use </a:t>
            </a:r>
            <a:r>
              <a:rPr lang="en-US" sz="4800" b="1" dirty="0" smtClean="0">
                <a:solidFill>
                  <a:schemeClr val="bg1"/>
                </a:solidFill>
              </a:rPr>
              <a:t>Cases</a:t>
            </a:r>
          </a:p>
          <a:p>
            <a:r>
              <a:rPr lang="en-US" sz="3300" b="1" dirty="0">
                <a:solidFill>
                  <a:schemeClr val="bg1"/>
                </a:solidFill>
              </a:rPr>
              <a:t>Use class when: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need inheritance or polymorphism.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have a large or complex object that benefits from shared references.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want to pass references around and allow them to be modified.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are modeling entities that should be treated as objects, and their identity is important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b="1" dirty="0">
                <a:solidFill>
                  <a:schemeClr val="bg1"/>
                </a:solidFill>
              </a:rPr>
              <a:t>Use </a:t>
            </a:r>
            <a:r>
              <a:rPr lang="en-US" sz="3300" b="1" dirty="0" err="1">
                <a:solidFill>
                  <a:schemeClr val="bg1"/>
                </a:solidFill>
              </a:rPr>
              <a:t>struct</a:t>
            </a:r>
            <a:r>
              <a:rPr lang="en-US" sz="3300" b="1" dirty="0">
                <a:solidFill>
                  <a:schemeClr val="bg1"/>
                </a:solidFill>
              </a:rPr>
              <a:t> when: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need a lightweight, small data structure.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don’t need inheritance or polymorphism.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- You </a:t>
            </a:r>
            <a:r>
              <a:rPr lang="en-US" sz="3300" dirty="0">
                <a:solidFill>
                  <a:schemeClr val="bg1"/>
                </a:solidFill>
              </a:rPr>
              <a:t>want value semantics (copying the actual data rather than references).</a:t>
            </a:r>
          </a:p>
          <a:p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9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67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Inheritance allows one class to inherit properties and methods from another class. This promotes code reuse and creates a hierarchy between classes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In C#, inheritance enables the following: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Code Reusability: You can create new classes based on existing classes, minimizing code duplication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Extensibility: You can extend or modify the behavior of base classes without changing their code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Polymorphism: Derived classes can override base class methods to provide specialized behavior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0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265776" y="2450268"/>
            <a:ext cx="17775850" cy="461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 smtClean="0"/>
          </a:p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 smtClean="0">
                <a:solidFill>
                  <a:srgbClr val="FFFFFF"/>
                </a:solidFill>
              </a:rPr>
              <a:t>Back-End </a:t>
            </a:r>
            <a:r>
              <a:rPr lang="en-US" sz="9999" b="1" dirty="0" err="1" smtClean="0">
                <a:solidFill>
                  <a:srgbClr val="FFFFFF"/>
                </a:solidFill>
              </a:rPr>
              <a:t>ASP.Net</a:t>
            </a:r>
            <a:r>
              <a:rPr lang="en-US" sz="9999" b="1" dirty="0" smtClean="0">
                <a:solidFill>
                  <a:srgbClr val="FFFFFF"/>
                </a:solidFill>
              </a:rPr>
              <a:t/>
            </a:r>
            <a:br>
              <a:rPr lang="en-US" sz="9999" b="1" dirty="0" smtClean="0">
                <a:solidFill>
                  <a:srgbClr val="FFFFFF"/>
                </a:solidFill>
              </a:rPr>
            </a:br>
            <a:r>
              <a:rPr lang="en-US" sz="9999" b="1" dirty="0" smtClean="0">
                <a:solidFill>
                  <a:srgbClr val="FFFFFF"/>
                </a:solidFill>
              </a:rPr>
              <a:t> </a:t>
            </a:r>
            <a:r>
              <a:rPr lang="en-US" sz="9999" b="1" dirty="0" err="1" smtClean="0">
                <a:solidFill>
                  <a:srgbClr val="FFFFFF"/>
                </a:solidFill>
              </a:rPr>
              <a:t>BootCamp</a:t>
            </a:r>
            <a:endParaRPr b="1" dirty="0"/>
          </a:p>
        </p:txBody>
      </p:sp>
      <p:sp>
        <p:nvSpPr>
          <p:cNvPr id="102" name="Google Shape;102;p2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 extrusionOk="0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23557"/>
            <a:ext cx="16335980" cy="932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Types of Inheritance in C</a:t>
            </a:r>
            <a:r>
              <a:rPr lang="en-US" sz="3600" dirty="0" smtClean="0">
                <a:solidFill>
                  <a:schemeClr val="bg1"/>
                </a:solidFill>
              </a:rPr>
              <a:t>#</a:t>
            </a: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1- Single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Inheritance:</a:t>
            </a:r>
          </a:p>
          <a:p>
            <a:r>
              <a:rPr lang="en-US" sz="3600" dirty="0">
                <a:solidFill>
                  <a:schemeClr val="bg1"/>
                </a:solidFill>
              </a:rPr>
              <a:t>A derived class inherits from one base class. C# supports only single inheritance for classes, meaning a class cannot directly inherit from more than one class (i.e., multiple inheritance is not allowed for classes</a:t>
            </a:r>
            <a:r>
              <a:rPr lang="en-US" sz="3600" dirty="0" smtClean="0">
                <a:solidFill>
                  <a:schemeClr val="bg1"/>
                </a:solidFill>
              </a:rPr>
              <a:t>).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2- Multilevel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Inheritance:</a:t>
            </a:r>
          </a:p>
          <a:p>
            <a:r>
              <a:rPr lang="en-US" sz="3600" dirty="0">
                <a:solidFill>
                  <a:schemeClr val="bg1"/>
                </a:solidFill>
              </a:rPr>
              <a:t>A class can inherit from another derived class, creating a chain of inheritance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3- Hierarchical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Inheritance:</a:t>
            </a:r>
          </a:p>
          <a:p>
            <a:r>
              <a:rPr lang="en-US" sz="3600" dirty="0">
                <a:solidFill>
                  <a:schemeClr val="bg1"/>
                </a:solidFill>
              </a:rPr>
              <a:t>Multiple derived classes inherit from a single base class. This type of inheritance is common when you have a shared base class that many derived classes extend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4- Interface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Inheritance:</a:t>
            </a:r>
          </a:p>
          <a:p>
            <a:r>
              <a:rPr lang="en-US" sz="3600" dirty="0">
                <a:solidFill>
                  <a:schemeClr val="bg1"/>
                </a:solidFill>
              </a:rPr>
              <a:t>A class can implement one or more interfaces, which is a form of inheritance where a class agrees to provide specific functionality defined in the interface(s). This is often used to achieve multiple inheritance-like behavior.</a:t>
            </a:r>
          </a:p>
        </p:txBody>
      </p:sp>
    </p:spTree>
    <p:extLst>
      <p:ext uri="{BB962C8B-B14F-4D97-AF65-F5344CB8AC3E}">
        <p14:creationId xmlns:p14="http://schemas.microsoft.com/office/powerpoint/2010/main" val="85203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346390"/>
            <a:ext cx="16335980" cy="861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public class Vehicle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public string Make { get; set; 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public string Model { get; set; }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    public void Drive()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Console.WriteLine</a:t>
            </a:r>
            <a:r>
              <a:rPr lang="en-US" sz="2000" dirty="0">
                <a:solidFill>
                  <a:srgbClr val="00B050"/>
                </a:solidFill>
              </a:rPr>
              <a:t>("The vehicle is driving...");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// Derived class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public class Car : Vehicle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public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NumberOfDoors</a:t>
            </a:r>
            <a:r>
              <a:rPr lang="en-US" sz="2000" dirty="0">
                <a:solidFill>
                  <a:srgbClr val="00B050"/>
                </a:solidFill>
              </a:rPr>
              <a:t> { get; set; }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    public void Honk()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Console.WriteLine</a:t>
            </a:r>
            <a:r>
              <a:rPr lang="en-US" sz="2000" dirty="0">
                <a:solidFill>
                  <a:srgbClr val="00B050"/>
                </a:solidFill>
              </a:rPr>
              <a:t>("The car is honking!");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Car </a:t>
            </a:r>
            <a:r>
              <a:rPr lang="en-US" sz="2000" dirty="0" err="1">
                <a:solidFill>
                  <a:srgbClr val="00B050"/>
                </a:solidFill>
              </a:rPr>
              <a:t>myCar</a:t>
            </a:r>
            <a:r>
              <a:rPr lang="en-US" sz="2000" dirty="0">
                <a:solidFill>
                  <a:srgbClr val="00B050"/>
                </a:solidFill>
              </a:rPr>
              <a:t> = new Car();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myCar.Make</a:t>
            </a:r>
            <a:r>
              <a:rPr lang="en-US" sz="2000" dirty="0">
                <a:solidFill>
                  <a:srgbClr val="00B050"/>
                </a:solidFill>
              </a:rPr>
              <a:t> = "Honda";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myCar.Model</a:t>
            </a:r>
            <a:r>
              <a:rPr lang="en-US" sz="2000" dirty="0">
                <a:solidFill>
                  <a:srgbClr val="00B050"/>
                </a:solidFill>
              </a:rPr>
              <a:t> = "Civic";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myCar.NumberOfDoors</a:t>
            </a:r>
            <a:r>
              <a:rPr lang="en-US" sz="2000" dirty="0">
                <a:solidFill>
                  <a:srgbClr val="00B050"/>
                </a:solidFill>
              </a:rPr>
              <a:t> = 4;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myCar.Drive</a:t>
            </a:r>
            <a:r>
              <a:rPr lang="en-US" sz="2000" dirty="0">
                <a:solidFill>
                  <a:srgbClr val="00B050"/>
                </a:solidFill>
              </a:rPr>
              <a:t>();  // Output: The vehicle is driving...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myCar.Honk</a:t>
            </a:r>
            <a:r>
              <a:rPr lang="en-US" sz="2000" dirty="0">
                <a:solidFill>
                  <a:srgbClr val="00B050"/>
                </a:solidFill>
              </a:rPr>
              <a:t>();   // Output: The car is honking!</a:t>
            </a:r>
          </a:p>
        </p:txBody>
      </p:sp>
    </p:spTree>
    <p:extLst>
      <p:ext uri="{BB962C8B-B14F-4D97-AF65-F5344CB8AC3E}">
        <p14:creationId xmlns:p14="http://schemas.microsoft.com/office/powerpoint/2010/main" val="83145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23557"/>
            <a:ext cx="16335980" cy="864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Constructor </a:t>
            </a:r>
            <a:r>
              <a:rPr lang="en-US" sz="3600" dirty="0" smtClean="0">
                <a:solidFill>
                  <a:schemeClr val="bg1"/>
                </a:solidFill>
              </a:rPr>
              <a:t>Inheritance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Derived </a:t>
            </a:r>
            <a:r>
              <a:rPr lang="en-US" sz="3300" dirty="0">
                <a:solidFill>
                  <a:schemeClr val="bg1"/>
                </a:solidFill>
              </a:rPr>
              <a:t>classes </a:t>
            </a:r>
            <a:r>
              <a:rPr lang="en-US" sz="3300" b="1" dirty="0">
                <a:solidFill>
                  <a:schemeClr val="bg1"/>
                </a:solidFill>
              </a:rPr>
              <a:t>do not inherit </a:t>
            </a:r>
            <a:r>
              <a:rPr lang="en-US" sz="3300" dirty="0">
                <a:solidFill>
                  <a:schemeClr val="bg1"/>
                </a:solidFill>
              </a:rPr>
              <a:t>constructors from the base class. However, a derived </a:t>
            </a:r>
            <a:r>
              <a:rPr lang="en-US" sz="3300" dirty="0" smtClean="0">
                <a:solidFill>
                  <a:schemeClr val="bg1"/>
                </a:solidFill>
              </a:rPr>
              <a:t> class </a:t>
            </a:r>
            <a:r>
              <a:rPr lang="en-US" sz="3300" dirty="0">
                <a:solidFill>
                  <a:schemeClr val="bg1"/>
                </a:solidFill>
              </a:rPr>
              <a:t>can call a base class constructor using the </a:t>
            </a:r>
            <a:r>
              <a:rPr lang="en-US" sz="3300" dirty="0">
                <a:solidFill>
                  <a:srgbClr val="FF0000"/>
                </a:solidFill>
              </a:rPr>
              <a:t>base</a:t>
            </a:r>
            <a:r>
              <a:rPr lang="en-US" sz="3300" dirty="0">
                <a:solidFill>
                  <a:schemeClr val="bg1"/>
                </a:solidFill>
              </a:rPr>
              <a:t> keyword.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Animal(string name)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($"Animal name is {name}");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Dog :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Dog(string name) : base(name)  // Calling the base class constructor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("This is a dog.");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</a:p>
          <a:p>
            <a:endParaRPr lang="en-US" sz="2500" dirty="0" smtClean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 this example, the Dog class constructor calls the base class (Animal) constructor to initialize the name of the animal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206201"/>
            <a:ext cx="1633598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Polymorphism and </a:t>
            </a:r>
            <a:r>
              <a:rPr lang="en-US" sz="3600" dirty="0" smtClean="0">
                <a:solidFill>
                  <a:schemeClr val="bg1"/>
                </a:solidFill>
              </a:rPr>
              <a:t>Inheritance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Polymorphism </a:t>
            </a:r>
            <a:r>
              <a:rPr lang="en-US" sz="3600" dirty="0">
                <a:solidFill>
                  <a:schemeClr val="bg1"/>
                </a:solidFill>
              </a:rPr>
              <a:t>is the ability to treat objects of different types in a uniform way. This is achieved through method overriding. When a derived class overrides a method of the base class, polymorphism allows the program to determine the method implementation at runtime (also known as dynamic dispatch).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25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3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23557"/>
            <a:ext cx="16335980" cy="89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500" dirty="0" smtClean="0">
                <a:solidFill>
                  <a:srgbClr val="00B050"/>
                </a:solidFill>
              </a:rPr>
              <a:t>public </a:t>
            </a:r>
            <a:r>
              <a:rPr lang="en-US" sz="2500" dirty="0">
                <a:solidFill>
                  <a:srgbClr val="00B050"/>
                </a:solidFill>
              </a:rPr>
              <a:t>class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virtual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("Animal sound");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1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Dog :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override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("Bark");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1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Program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static void Main(string[] </a:t>
            </a:r>
            <a:r>
              <a:rPr lang="en-US" sz="2500" dirty="0" err="1">
                <a:solidFill>
                  <a:srgbClr val="00B050"/>
                </a:solidFill>
              </a:rPr>
              <a:t>args</a:t>
            </a:r>
            <a:r>
              <a:rPr lang="en-US" sz="2500" dirty="0">
                <a:solidFill>
                  <a:srgbClr val="00B050"/>
                </a:solidFill>
              </a:rPr>
              <a:t>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Animal </a:t>
            </a:r>
            <a:r>
              <a:rPr lang="en-US" sz="2500" dirty="0" err="1">
                <a:solidFill>
                  <a:srgbClr val="00B050"/>
                </a:solidFill>
              </a:rPr>
              <a:t>myAnimal</a:t>
            </a:r>
            <a:r>
              <a:rPr lang="en-US" sz="2500" dirty="0">
                <a:solidFill>
                  <a:srgbClr val="00B050"/>
                </a:solidFill>
              </a:rPr>
              <a:t> = new Dog();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myAnimal.MakeSound</a:t>
            </a:r>
            <a:r>
              <a:rPr lang="en-US" sz="2500" dirty="0">
                <a:solidFill>
                  <a:srgbClr val="00B050"/>
                </a:solidFill>
              </a:rPr>
              <a:t>();   // Outputs "Bark" (polymorphism in action)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2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Inheritance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206201"/>
            <a:ext cx="16335980" cy="800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Interface </a:t>
            </a:r>
            <a:r>
              <a:rPr lang="en-US" sz="3600" dirty="0" smtClean="0">
                <a:solidFill>
                  <a:schemeClr val="bg1"/>
                </a:solidFill>
              </a:rPr>
              <a:t>Inheritance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In C#, a class can implement one or more </a:t>
            </a:r>
            <a:r>
              <a:rPr lang="en-US" sz="3600" b="1" dirty="0">
                <a:solidFill>
                  <a:schemeClr val="bg1"/>
                </a:solidFill>
              </a:rPr>
              <a:t>interfaces</a:t>
            </a:r>
            <a:r>
              <a:rPr lang="en-US" sz="3600" dirty="0">
                <a:solidFill>
                  <a:schemeClr val="bg1"/>
                </a:solidFill>
              </a:rPr>
              <a:t>. An interface defines a contract that classes must follow, meaning that they must implement the methods declared in the interface.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sz="2500" dirty="0" smtClean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interface </a:t>
            </a:r>
            <a:r>
              <a:rPr lang="en-US" sz="2500" dirty="0" err="1">
                <a:solidFill>
                  <a:srgbClr val="00B050"/>
                </a:solidFill>
              </a:rPr>
              <a:t>IAnimal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Dog : </a:t>
            </a:r>
            <a:r>
              <a:rPr lang="en-US" sz="2500" dirty="0" err="1">
                <a:solidFill>
                  <a:srgbClr val="00B050"/>
                </a:solidFill>
              </a:rPr>
              <a:t>IAnimal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("Bark");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Encapsulation is the concept of restricting access to some components and protecting the internal state of an object. In C#, this is achieved using access modifiers like public, private, and protected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Encapsulation helps in hiding the internal workings of an object and exposing only necessary details.</a:t>
            </a:r>
          </a:p>
        </p:txBody>
      </p:sp>
    </p:spTree>
    <p:extLst>
      <p:ext uri="{BB962C8B-B14F-4D97-AF65-F5344CB8AC3E}">
        <p14:creationId xmlns:p14="http://schemas.microsoft.com/office/powerpoint/2010/main" val="23400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Key Concepts of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</a:p>
          <a:p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1- Access </a:t>
            </a:r>
            <a:r>
              <a:rPr lang="en-US" sz="4800" dirty="0">
                <a:solidFill>
                  <a:schemeClr val="bg1"/>
                </a:solidFill>
              </a:rPr>
              <a:t>Modifiers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2- Properties </a:t>
            </a:r>
            <a:r>
              <a:rPr lang="en-US" sz="4800" dirty="0">
                <a:solidFill>
                  <a:schemeClr val="bg1"/>
                </a:solidFill>
              </a:rPr>
              <a:t>(Getters and Setters</a:t>
            </a:r>
            <a:r>
              <a:rPr lang="en-US" sz="4800" dirty="0" smtClean="0">
                <a:solidFill>
                  <a:schemeClr val="bg1"/>
                </a:solidFill>
              </a:rPr>
              <a:t>)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5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796766"/>
            <a:ext cx="16335980" cy="1255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Access Modifiers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400" dirty="0">
                <a:solidFill>
                  <a:schemeClr val="bg1"/>
                </a:solidFill>
              </a:rPr>
              <a:t>Access modifiers in C# define the visibility and accessibility of class members (fields, methods, properties, etc.). They are used to control the level of access to the members of a class from outside code</a:t>
            </a:r>
            <a:r>
              <a:rPr lang="en-US" sz="34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public: </a:t>
            </a:r>
            <a:r>
              <a:rPr lang="en-US" sz="3600" dirty="0">
                <a:solidFill>
                  <a:schemeClr val="bg1"/>
                </a:solidFill>
              </a:rPr>
              <a:t>The member is accessible from any other code.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private: </a:t>
            </a:r>
            <a:r>
              <a:rPr lang="en-US" sz="3600" dirty="0">
                <a:solidFill>
                  <a:schemeClr val="bg1"/>
                </a:solidFill>
              </a:rPr>
              <a:t>The member is only accessible within the class where it is declared. This is the most restrictive access level.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protected: </a:t>
            </a:r>
            <a:r>
              <a:rPr lang="en-US" sz="3600" dirty="0">
                <a:solidFill>
                  <a:schemeClr val="bg1"/>
                </a:solidFill>
              </a:rPr>
              <a:t>The member is accessible within the class and by derived classes.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internal: </a:t>
            </a:r>
            <a:r>
              <a:rPr lang="en-US" sz="3600" dirty="0">
                <a:solidFill>
                  <a:schemeClr val="bg1"/>
                </a:solidFill>
              </a:rPr>
              <a:t>The member is accessible within the same assembly (project), but not from outside the assembly.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protected internal: </a:t>
            </a:r>
            <a:r>
              <a:rPr lang="en-US" sz="3600" dirty="0">
                <a:solidFill>
                  <a:schemeClr val="bg1"/>
                </a:solidFill>
              </a:rPr>
              <a:t>The member is accessible within the same assembly and by derived classes.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private protected: </a:t>
            </a:r>
            <a:r>
              <a:rPr lang="en-US" sz="3600" dirty="0">
                <a:solidFill>
                  <a:schemeClr val="bg1"/>
                </a:solidFill>
              </a:rPr>
              <a:t>The member is accessible within the same class and derived classes within the same assembly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400" dirty="0" smtClean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0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50852"/>
            <a:ext cx="16335980" cy="914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public </a:t>
            </a:r>
            <a:r>
              <a:rPr lang="en-US" sz="2200" dirty="0">
                <a:solidFill>
                  <a:srgbClr val="00B050"/>
                </a:solidFill>
              </a:rPr>
              <a:t>class Car</a:t>
            </a:r>
          </a:p>
          <a:p>
            <a:r>
              <a:rPr lang="en-US" sz="2200" dirty="0">
                <a:solidFill>
                  <a:srgbClr val="00B050"/>
                </a:solidFill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public string Make;  // Public field, can be accessed from anywhere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private </a:t>
            </a:r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 speed;   // Private field, can only be accessed within the Car class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protected string Model;  // Protected field, can be accessed in the Car class and derived </a:t>
            </a:r>
            <a:r>
              <a:rPr lang="en-US" sz="2200" dirty="0" smtClean="0">
                <a:solidFill>
                  <a:srgbClr val="00B050"/>
                </a:solidFill>
              </a:rPr>
              <a:t>classes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    // Constructor to initialize the car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public Car(string make, string model)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Make = make;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Model = model;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speed = 0;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</a:t>
            </a:r>
            <a:r>
              <a:rPr lang="en-US" sz="2200" dirty="0" smtClean="0">
                <a:solidFill>
                  <a:srgbClr val="00B050"/>
                </a:solidFill>
              </a:rPr>
              <a:t>}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    // Public method to accelerate the car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public void Accelerate(</a:t>
            </a:r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 increment)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speed += increment;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($"The car is now going {speed} mph.");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}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    // Public method to get the speed of the car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public </a:t>
            </a:r>
            <a:r>
              <a:rPr lang="en-US" sz="2200" dirty="0" err="1" smtClean="0">
                <a:solidFill>
                  <a:srgbClr val="00B050"/>
                </a:solidFill>
              </a:rPr>
              <a:t>int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GetSpeed</a:t>
            </a:r>
            <a:r>
              <a:rPr lang="en-US" sz="2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return speed;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}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45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-2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4187039" y="3339213"/>
            <a:ext cx="9913921" cy="21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 smtClean="0">
                <a:solidFill>
                  <a:srgbClr val="FFFFFF"/>
                </a:solidFill>
              </a:rPr>
              <a:t>Session 2 . C#</a:t>
            </a:r>
            <a:endParaRPr dirty="0"/>
          </a:p>
        </p:txBody>
      </p:sp>
      <p:sp>
        <p:nvSpPr>
          <p:cNvPr id="110" name="Google Shape;110;p3"/>
          <p:cNvSpPr/>
          <p:nvPr/>
        </p:nvSpPr>
        <p:spPr>
          <a:xfrm>
            <a:off x="2825869" y="3431019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2178683" y="3712460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1403727" y="3891747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 rot="10800000">
            <a:off x="14243836" y="3431019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 rot="10800000">
            <a:off x="15414506" y="3712460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 rot="10800000">
            <a:off x="16419072" y="3891747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974187"/>
            <a:ext cx="16335980" cy="5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500" dirty="0" smtClean="0">
                <a:solidFill>
                  <a:srgbClr val="00B050"/>
                </a:solidFill>
              </a:rPr>
              <a:t>//follow code</a:t>
            </a:r>
          </a:p>
          <a:p>
            <a:endParaRPr lang="en-US" sz="2500" dirty="0" smtClean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static void Main(string[] </a:t>
            </a:r>
            <a:r>
              <a:rPr lang="en-US" sz="2500" dirty="0" err="1">
                <a:solidFill>
                  <a:srgbClr val="00B050"/>
                </a:solidFill>
              </a:rPr>
              <a:t>args</a:t>
            </a:r>
            <a:r>
              <a:rPr lang="en-US" sz="2500" dirty="0">
                <a:solidFill>
                  <a:srgbClr val="00B050"/>
                </a:solidFill>
              </a:rPr>
              <a:t>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Car </a:t>
            </a:r>
            <a:r>
              <a:rPr lang="en-US" sz="2500" dirty="0" err="1">
                <a:solidFill>
                  <a:srgbClr val="00B050"/>
                </a:solidFill>
              </a:rPr>
              <a:t>myCar</a:t>
            </a:r>
            <a:r>
              <a:rPr lang="en-US" sz="2500" dirty="0">
                <a:solidFill>
                  <a:srgbClr val="00B050"/>
                </a:solidFill>
              </a:rPr>
              <a:t> = new Car("Toyota", "Camry");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myCar.Accelerate</a:t>
            </a:r>
            <a:r>
              <a:rPr lang="en-US" sz="2500" dirty="0">
                <a:solidFill>
                  <a:srgbClr val="00B050"/>
                </a:solidFill>
              </a:rPr>
              <a:t>(10);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</a:t>
            </a:r>
            <a:r>
              <a:rPr lang="en-US" sz="2500" dirty="0" err="1">
                <a:solidFill>
                  <a:srgbClr val="00B050"/>
                </a:solidFill>
              </a:rPr>
              <a:t>myCar.GetSpeed</a:t>
            </a:r>
            <a:r>
              <a:rPr lang="en-US" sz="2500" dirty="0">
                <a:solidFill>
                  <a:srgbClr val="00B050"/>
                </a:solidFill>
              </a:rPr>
              <a:t>());  // Access the speed via the public method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        // The following line would cause a compile-time error: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//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</a:t>
            </a:r>
            <a:r>
              <a:rPr lang="en-US" sz="2500" dirty="0" err="1">
                <a:solidFill>
                  <a:srgbClr val="00B050"/>
                </a:solidFill>
              </a:rPr>
              <a:t>myCar.speed</a:t>
            </a:r>
            <a:r>
              <a:rPr lang="en-US" sz="2500" dirty="0">
                <a:solidFill>
                  <a:srgbClr val="00B050"/>
                </a:solidFill>
              </a:rPr>
              <a:t>);  // Cannot access private field 'speed'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0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136479"/>
            <a:ext cx="18288000" cy="10423479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Encapsulation</a:t>
            </a:r>
            <a:endParaRPr lang="en-US" sz="60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123;p4"/>
          <p:cNvSpPr txBox="1"/>
          <p:nvPr/>
        </p:nvSpPr>
        <p:spPr>
          <a:xfrm>
            <a:off x="1627720" y="2235765"/>
            <a:ext cx="1633598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this example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Make</a:t>
            </a:r>
            <a:r>
              <a:rPr lang="en-US" sz="3600" dirty="0">
                <a:solidFill>
                  <a:schemeClr val="bg1"/>
                </a:solidFill>
              </a:rPr>
              <a:t> field is </a:t>
            </a:r>
            <a:r>
              <a:rPr lang="en-US" sz="3600" dirty="0">
                <a:solidFill>
                  <a:srgbClr val="FF0000"/>
                </a:solidFill>
              </a:rPr>
              <a:t>public</a:t>
            </a:r>
            <a:r>
              <a:rPr lang="en-US" sz="3600" dirty="0">
                <a:solidFill>
                  <a:schemeClr val="bg1"/>
                </a:solidFill>
              </a:rPr>
              <a:t>, so it can be accessed directly from outside the class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speed</a:t>
            </a:r>
            <a:r>
              <a:rPr lang="en-US" sz="3600" dirty="0">
                <a:solidFill>
                  <a:schemeClr val="bg1"/>
                </a:solidFill>
              </a:rPr>
              <a:t> field is </a:t>
            </a:r>
            <a:r>
              <a:rPr lang="en-US" sz="3600" dirty="0">
                <a:solidFill>
                  <a:srgbClr val="FF0000"/>
                </a:solidFill>
              </a:rPr>
              <a:t>private</a:t>
            </a:r>
            <a:r>
              <a:rPr lang="en-US" sz="3600" dirty="0">
                <a:solidFill>
                  <a:schemeClr val="bg1"/>
                </a:solidFill>
              </a:rPr>
              <a:t>, so it can only be accessed from within the Car class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Model</a:t>
            </a:r>
            <a:r>
              <a:rPr lang="en-US" sz="3600" dirty="0">
                <a:solidFill>
                  <a:schemeClr val="bg1"/>
                </a:solidFill>
              </a:rPr>
              <a:t> field is </a:t>
            </a:r>
            <a:r>
              <a:rPr lang="en-US" sz="3600" dirty="0">
                <a:solidFill>
                  <a:srgbClr val="FF0000"/>
                </a:solidFill>
              </a:rPr>
              <a:t>protected</a:t>
            </a:r>
            <a:r>
              <a:rPr lang="en-US" sz="3600" dirty="0">
                <a:solidFill>
                  <a:schemeClr val="bg1"/>
                </a:solidFill>
              </a:rPr>
              <a:t>, which means it can be accessed within the class and in any class that inherits from Car.</a:t>
            </a:r>
          </a:p>
        </p:txBody>
      </p:sp>
    </p:spTree>
    <p:extLst>
      <p:ext uri="{BB962C8B-B14F-4D97-AF65-F5344CB8AC3E}">
        <p14:creationId xmlns:p14="http://schemas.microsoft.com/office/powerpoint/2010/main" val="948616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796766"/>
            <a:ext cx="16335980" cy="812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Properties (Getters and Setters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In C#,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>
                <a:solidFill>
                  <a:schemeClr val="bg1"/>
                </a:solidFill>
              </a:rPr>
              <a:t> are used to provide controlled access to the fields of a class. They act as a middle layer between private fields and public code that needs to read or modify them. Properties can be read-only, write-only, or read-write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Properties are implemented with </a:t>
            </a:r>
            <a:r>
              <a:rPr lang="en-US" sz="3600" b="1" dirty="0">
                <a:solidFill>
                  <a:schemeClr val="bg1"/>
                </a:solidFill>
              </a:rPr>
              <a:t>get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set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accessors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- </a:t>
            </a:r>
            <a:r>
              <a:rPr lang="en-US" sz="3600" b="1" dirty="0" smtClean="0">
                <a:solidFill>
                  <a:srgbClr val="FF0000"/>
                </a:solidFill>
              </a:rPr>
              <a:t>get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accessor</a:t>
            </a:r>
            <a:r>
              <a:rPr lang="en-US" sz="3600" dirty="0">
                <a:solidFill>
                  <a:schemeClr val="bg1"/>
                </a:solidFill>
              </a:rPr>
              <a:t>: Retrieves the value of the property.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- </a:t>
            </a:r>
            <a:r>
              <a:rPr lang="en-US" sz="3600" b="1" dirty="0" smtClean="0">
                <a:solidFill>
                  <a:srgbClr val="FF0000"/>
                </a:solidFill>
              </a:rPr>
              <a:t>set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accessor</a:t>
            </a:r>
            <a:r>
              <a:rPr lang="en-US" sz="3600" dirty="0">
                <a:solidFill>
                  <a:schemeClr val="bg1"/>
                </a:solidFill>
              </a:rPr>
              <a:t>: Sets the value of the property.</a:t>
            </a: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45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50852"/>
            <a:ext cx="16335980" cy="914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public class Car</a:t>
            </a:r>
          </a:p>
          <a:p>
            <a:r>
              <a:rPr lang="en-US" sz="2200" dirty="0">
                <a:solidFill>
                  <a:srgbClr val="00B050"/>
                </a:solidFill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private </a:t>
            </a:r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 speed;  // Private field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    // Property for speed with a getter and setter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public </a:t>
            </a:r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 Speed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get { return speed; }  // Get the value of speed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set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if (value &gt;= 0)  // Only allow non-negative values for speed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    speed = value;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else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("Speed cannot be negative.");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public Car(</a:t>
            </a:r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initialSpeed</a:t>
            </a:r>
            <a:r>
              <a:rPr lang="en-US" sz="2200" dirty="0">
                <a:solidFill>
                  <a:srgbClr val="00B050"/>
                </a:solidFill>
              </a:rPr>
              <a:t>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Speed = </a:t>
            </a:r>
            <a:r>
              <a:rPr lang="en-US" sz="2200" dirty="0" err="1">
                <a:solidFill>
                  <a:srgbClr val="00B050"/>
                </a:solidFill>
              </a:rPr>
              <a:t>initialSpeed</a:t>
            </a:r>
            <a:r>
              <a:rPr lang="en-US" sz="2200" dirty="0">
                <a:solidFill>
                  <a:srgbClr val="00B050"/>
                </a:solidFill>
              </a:rPr>
              <a:t>;  // Set the speed using the property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}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52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250852"/>
            <a:ext cx="16335980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//follow code</a:t>
            </a:r>
            <a:endParaRPr lang="en-US" sz="2200" dirty="0">
              <a:solidFill>
                <a:srgbClr val="00B050"/>
              </a:solidFill>
            </a:endParaRP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200" dirty="0">
                <a:solidFill>
                  <a:srgbClr val="00B050"/>
                </a:solidFill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static void Main(string[] </a:t>
            </a:r>
            <a:r>
              <a:rPr lang="en-US" sz="2200" dirty="0" err="1">
                <a:solidFill>
                  <a:srgbClr val="00B050"/>
                </a:solidFill>
              </a:rPr>
              <a:t>args</a:t>
            </a:r>
            <a:r>
              <a:rPr lang="en-US" sz="2200" dirty="0">
                <a:solidFill>
                  <a:srgbClr val="00B050"/>
                </a:solidFill>
              </a:rPr>
              <a:t>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Car </a:t>
            </a:r>
            <a:r>
              <a:rPr lang="en-US" sz="2200" dirty="0" err="1">
                <a:solidFill>
                  <a:srgbClr val="00B050"/>
                </a:solidFill>
              </a:rPr>
              <a:t>myCar</a:t>
            </a:r>
            <a:r>
              <a:rPr lang="en-US" sz="2200" dirty="0">
                <a:solidFill>
                  <a:srgbClr val="00B050"/>
                </a:solidFill>
              </a:rPr>
              <a:t> = new Car(10);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</a:t>
            </a:r>
            <a:r>
              <a:rPr lang="en-US" sz="2200" dirty="0" err="1">
                <a:solidFill>
                  <a:srgbClr val="00B050"/>
                </a:solidFill>
              </a:rPr>
              <a:t>myCar.Speed</a:t>
            </a:r>
            <a:r>
              <a:rPr lang="en-US" sz="2200" dirty="0">
                <a:solidFill>
                  <a:srgbClr val="00B050"/>
                </a:solidFill>
              </a:rPr>
              <a:t>);  // Access speed via the property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myCar.Speed</a:t>
            </a:r>
            <a:r>
              <a:rPr lang="en-US" sz="2200" dirty="0">
                <a:solidFill>
                  <a:srgbClr val="00B050"/>
                </a:solidFill>
              </a:rPr>
              <a:t> = 20;  // Set a new speed using the property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</a:t>
            </a:r>
            <a:r>
              <a:rPr lang="en-US" sz="2200" dirty="0" err="1">
                <a:solidFill>
                  <a:srgbClr val="00B050"/>
                </a:solidFill>
              </a:rPr>
              <a:t>myCar.Speed</a:t>
            </a:r>
            <a:r>
              <a:rPr lang="en-US" sz="2200" dirty="0">
                <a:solidFill>
                  <a:srgbClr val="00B050"/>
                </a:solidFill>
              </a:rPr>
              <a:t>);  // Access the updated speed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myCar.Speed</a:t>
            </a:r>
            <a:r>
              <a:rPr lang="en-US" sz="2200" dirty="0">
                <a:solidFill>
                  <a:srgbClr val="00B050"/>
                </a:solidFill>
              </a:rPr>
              <a:t> = -5;  // Try to set a negative speed (will be rejected)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958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136479"/>
            <a:ext cx="18288000" cy="10423479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123;p4"/>
          <p:cNvSpPr txBox="1"/>
          <p:nvPr/>
        </p:nvSpPr>
        <p:spPr>
          <a:xfrm>
            <a:off x="1618134" y="2044145"/>
            <a:ext cx="16335980" cy="1206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this example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 Speed property allows controlled access to the speed field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 set </a:t>
            </a:r>
            <a:r>
              <a:rPr lang="en-US" sz="3600" dirty="0" err="1">
                <a:solidFill>
                  <a:schemeClr val="bg1"/>
                </a:solidFill>
              </a:rPr>
              <a:t>accessor</a:t>
            </a:r>
            <a:r>
              <a:rPr lang="en-US" sz="3600" dirty="0">
                <a:solidFill>
                  <a:schemeClr val="bg1"/>
                </a:solidFill>
              </a:rPr>
              <a:t> ensures that the speed cannot be set to a negative value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Advantages of Properties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- Encapsulation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Properties allow you to control how the data is set and retrieved, providing a layer of abstraction over the internal field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- Validation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You can add logic (like validation) in the set </a:t>
            </a:r>
            <a:r>
              <a:rPr lang="en-US" sz="3600" dirty="0" err="1">
                <a:solidFill>
                  <a:schemeClr val="bg1"/>
                </a:solidFill>
              </a:rPr>
              <a:t>accessor</a:t>
            </a:r>
            <a:r>
              <a:rPr lang="en-US" sz="3600" dirty="0">
                <a:solidFill>
                  <a:schemeClr val="bg1"/>
                </a:solidFill>
              </a:rPr>
              <a:t> to enforce rules when modifying the data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- Read-Only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 Write-Only: </a:t>
            </a:r>
            <a:r>
              <a:rPr lang="en-US" sz="3600" dirty="0">
                <a:solidFill>
                  <a:schemeClr val="bg1"/>
                </a:solidFill>
              </a:rPr>
              <a:t>You can make a property read-only or write-only by omitting the set or get </a:t>
            </a:r>
            <a:r>
              <a:rPr lang="en-US" sz="3600" dirty="0" err="1">
                <a:solidFill>
                  <a:schemeClr val="bg1"/>
                </a:solidFill>
              </a:rPr>
              <a:t>accessor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7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Encapsulation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78902"/>
            <a:ext cx="16335980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Read-Only Property: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public </a:t>
            </a:r>
            <a:r>
              <a:rPr lang="en-US" sz="2200" dirty="0">
                <a:solidFill>
                  <a:srgbClr val="00B050"/>
                </a:solidFill>
              </a:rPr>
              <a:t>class Car</a:t>
            </a:r>
          </a:p>
          <a:p>
            <a:r>
              <a:rPr lang="en-US" sz="2200" dirty="0">
                <a:solidFill>
                  <a:srgbClr val="00B050"/>
                </a:solidFill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public string Make { get; }  // Read-only property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    public Car(string make)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Make = make;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}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200" dirty="0">
                <a:solidFill>
                  <a:srgbClr val="00B050"/>
                </a:solidFill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static void Main(string[] </a:t>
            </a:r>
            <a:r>
              <a:rPr lang="en-US" sz="2200" dirty="0" err="1">
                <a:solidFill>
                  <a:srgbClr val="00B050"/>
                </a:solidFill>
              </a:rPr>
              <a:t>args</a:t>
            </a:r>
            <a:r>
              <a:rPr lang="en-US" sz="2200" dirty="0">
                <a:solidFill>
                  <a:srgbClr val="00B050"/>
                </a:solidFill>
              </a:rPr>
              <a:t>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Car </a:t>
            </a:r>
            <a:r>
              <a:rPr lang="en-US" sz="2200" dirty="0" err="1">
                <a:solidFill>
                  <a:srgbClr val="00B050"/>
                </a:solidFill>
              </a:rPr>
              <a:t>myCar</a:t>
            </a:r>
            <a:r>
              <a:rPr lang="en-US" sz="2200" dirty="0">
                <a:solidFill>
                  <a:srgbClr val="00B050"/>
                </a:solidFill>
              </a:rPr>
              <a:t> = new Car("Toyota");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</a:t>
            </a:r>
            <a:r>
              <a:rPr lang="en-US" sz="2200" dirty="0" err="1">
                <a:solidFill>
                  <a:srgbClr val="00B050"/>
                </a:solidFill>
              </a:rPr>
              <a:t>myCar.Make</a:t>
            </a:r>
            <a:r>
              <a:rPr lang="en-US" sz="2200" dirty="0">
                <a:solidFill>
                  <a:srgbClr val="00B050"/>
                </a:solidFill>
              </a:rPr>
              <a:t>);  // Can read, but can't set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// </a:t>
            </a:r>
            <a:r>
              <a:rPr lang="en-US" sz="2200" dirty="0" err="1">
                <a:solidFill>
                  <a:srgbClr val="00B050"/>
                </a:solidFill>
              </a:rPr>
              <a:t>myCar.Make</a:t>
            </a:r>
            <a:r>
              <a:rPr lang="en-US" sz="2200" dirty="0">
                <a:solidFill>
                  <a:srgbClr val="00B050"/>
                </a:solidFill>
              </a:rPr>
              <a:t> = "Honda";  // Compile-time error: Cannot modify </a:t>
            </a:r>
            <a:r>
              <a:rPr lang="en-US" sz="2200" dirty="0" err="1">
                <a:solidFill>
                  <a:srgbClr val="00B050"/>
                </a:solidFill>
              </a:rPr>
              <a:t>readonly</a:t>
            </a:r>
            <a:r>
              <a:rPr lang="en-US" sz="2200" dirty="0">
                <a:solidFill>
                  <a:srgbClr val="00B050"/>
                </a:solidFill>
              </a:rPr>
              <a:t> property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2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577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042427"/>
            <a:ext cx="1633598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Polymorphism means "many forms" and allows different classes to be treated as instances of the same class through a common interface or base class. It enables you to call the same method on different objects, and the appropriate method implementation for the specific object is called.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122753" y="5852437"/>
            <a:ext cx="1633598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Types of Polymorphism in C#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 There </a:t>
            </a:r>
            <a:r>
              <a:rPr lang="en-US" sz="4800" dirty="0">
                <a:solidFill>
                  <a:schemeClr val="bg1"/>
                </a:solidFill>
              </a:rPr>
              <a:t>are two types of polymorphism in C#:</a:t>
            </a:r>
          </a:p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  1- Compile-Time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Polymorphism (Static Polymorphism)</a:t>
            </a:r>
          </a:p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  2- Run-Time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Polymorphism (Dynamic 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454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Compile-Time Polymorphism (Static Polymorphism)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123;p4"/>
          <p:cNvSpPr txBox="1"/>
          <p:nvPr/>
        </p:nvSpPr>
        <p:spPr>
          <a:xfrm>
            <a:off x="1627720" y="3191113"/>
            <a:ext cx="1633598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Compile-time polymorphism is resolved during compile time. The most common </a:t>
            </a:r>
            <a:r>
              <a:rPr lang="en-US" sz="3400" dirty="0" smtClean="0">
                <a:solidFill>
                  <a:schemeClr val="bg1"/>
                </a:solidFill>
              </a:rPr>
              <a:t>example is </a:t>
            </a:r>
            <a:r>
              <a:rPr lang="en-US" sz="3400" b="1" dirty="0" smtClean="0">
                <a:solidFill>
                  <a:schemeClr val="bg1"/>
                </a:solidFill>
              </a:rPr>
              <a:t>method overloading</a:t>
            </a:r>
            <a:r>
              <a:rPr lang="en-US" sz="3400" dirty="0" smtClean="0">
                <a:solidFill>
                  <a:schemeClr val="bg1"/>
                </a:solidFill>
              </a:rPr>
              <a:t>. </a:t>
            </a:r>
            <a:r>
              <a:rPr lang="en-US" sz="3400" dirty="0">
                <a:solidFill>
                  <a:schemeClr val="bg1"/>
                </a:solidFill>
              </a:rPr>
              <a:t>In these cases, the method to be called or the operator to be used is determined at compile time based on the method signature or operator.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561754" y="5458922"/>
            <a:ext cx="1633598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Method Overloading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This occurs when two or more methods in the same class have the same name but different parameters (i.e., different type or number of parameters).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25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335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059780"/>
            <a:ext cx="16335980" cy="89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public class Calculator</a:t>
            </a:r>
          </a:p>
          <a:p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Method to add two integers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public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Add(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a,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b)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return a + b;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    // Method to add three integers (overloaded method)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public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Add(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a,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b,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c)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return a + b + c;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    // Method to add two floating-point numbers (overloaded method)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public double Add(double a, double b)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return a + b;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static void Main(string[] </a:t>
            </a:r>
            <a:r>
              <a:rPr lang="en-US" sz="2000" dirty="0" err="1">
                <a:solidFill>
                  <a:srgbClr val="00B050"/>
                </a:solidFill>
              </a:rPr>
              <a:t>args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Calculator </a:t>
            </a:r>
            <a:r>
              <a:rPr lang="en-US" sz="2000" dirty="0" err="1">
                <a:solidFill>
                  <a:srgbClr val="00B050"/>
                </a:solidFill>
              </a:rPr>
              <a:t>calc</a:t>
            </a:r>
            <a:r>
              <a:rPr lang="en-US" sz="2000" dirty="0">
                <a:solidFill>
                  <a:srgbClr val="00B050"/>
                </a:solidFill>
              </a:rPr>
              <a:t> = new Calculator();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Console.WriteLine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calc.Add</a:t>
            </a:r>
            <a:r>
              <a:rPr lang="en-US" sz="2000" dirty="0">
                <a:solidFill>
                  <a:srgbClr val="00B050"/>
                </a:solidFill>
              </a:rPr>
              <a:t>(5, 10));         // Calls Add(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Console.WriteLine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calc.Add</a:t>
            </a:r>
            <a:r>
              <a:rPr lang="en-US" sz="2000" dirty="0">
                <a:solidFill>
                  <a:srgbClr val="00B050"/>
                </a:solidFill>
              </a:rPr>
              <a:t>(5, 10, 15));     // Calls Add(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Console.WriteLine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calc.Add</a:t>
            </a:r>
            <a:r>
              <a:rPr lang="en-US" sz="2000" dirty="0">
                <a:solidFill>
                  <a:srgbClr val="00B050"/>
                </a:solidFill>
              </a:rPr>
              <a:t>(5.5, 3.5));      // Calls Add(double, double)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7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0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600" b="1" dirty="0">
                <a:solidFill>
                  <a:srgbClr val="0070C0"/>
                </a:solidFill>
              </a:rPr>
              <a:t>Contents of the presentation</a:t>
            </a:r>
            <a:endParaRPr lang="en-US" sz="72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481192" y="3923735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ar-EG" sz="6600" dirty="0" smtClean="0">
                <a:solidFill>
                  <a:schemeClr val="bg1"/>
                </a:solidFill>
              </a:rPr>
              <a:t>    </a:t>
            </a:r>
            <a:r>
              <a:rPr lang="en-US" sz="6600" dirty="0" smtClean="0">
                <a:solidFill>
                  <a:schemeClr val="bg1"/>
                </a:solidFill>
              </a:rPr>
              <a:t>Classes and </a:t>
            </a:r>
            <a:r>
              <a:rPr lang="en-US" sz="6600" dirty="0">
                <a:solidFill>
                  <a:schemeClr val="bg1"/>
                </a:solidFill>
              </a:rPr>
              <a:t>objects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633592" y="1988027"/>
            <a:ext cx="17408034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6000" dirty="0" smtClean="0">
                <a:solidFill>
                  <a:schemeClr val="bg1"/>
                </a:solidFill>
              </a:rPr>
              <a:t>    </a:t>
            </a:r>
            <a:r>
              <a:rPr lang="en-US" sz="6000" dirty="0" smtClean="0">
                <a:solidFill>
                  <a:schemeClr val="bg1"/>
                </a:solidFill>
              </a:rPr>
              <a:t>Intro </a:t>
            </a:r>
            <a:r>
              <a:rPr lang="en-US" sz="6000" dirty="0">
                <a:solidFill>
                  <a:schemeClr val="bg1"/>
                </a:solidFill>
              </a:rPr>
              <a:t>Object-Oriented Programming (OOP)</a:t>
            </a:r>
          </a:p>
          <a:p>
            <a:r>
              <a:rPr lang="en-US" sz="6000" dirty="0">
                <a:solidFill>
                  <a:schemeClr val="bg1"/>
                </a:solidFill>
              </a:rPr>
              <a:t>with C#</a:t>
            </a:r>
            <a:endParaRPr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40"/>
            <a:ext cx="18288000" cy="1035524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Run-Time Polymorphism (Dynamic Polymorphism)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123;p4"/>
          <p:cNvSpPr txBox="1"/>
          <p:nvPr/>
        </p:nvSpPr>
        <p:spPr>
          <a:xfrm>
            <a:off x="1627720" y="3191113"/>
            <a:ext cx="1633598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Run-time polymorphism, or dynamic polymorphism, is achieved using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interfaces</a:t>
            </a:r>
            <a:r>
              <a:rPr lang="en-US" sz="3600" dirty="0">
                <a:solidFill>
                  <a:schemeClr val="bg1"/>
                </a:solidFill>
              </a:rPr>
              <a:t> in C#. It occurs when the method to be invoked is determined at runtime based on the object being referenced, even if the reference is to a base type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most common form of run-time polymorphism in C# is </a:t>
            </a:r>
            <a:r>
              <a:rPr lang="en-US" sz="3600" b="1" dirty="0">
                <a:solidFill>
                  <a:schemeClr val="bg1"/>
                </a:solidFill>
              </a:rPr>
              <a:t>method overriding</a:t>
            </a:r>
            <a:r>
              <a:rPr lang="en-US" sz="3600" dirty="0">
                <a:solidFill>
                  <a:schemeClr val="bg1"/>
                </a:solidFill>
              </a:rPr>
              <a:t> in combination with </a:t>
            </a:r>
            <a:r>
              <a:rPr lang="en-US" sz="3600" b="1" dirty="0">
                <a:solidFill>
                  <a:schemeClr val="bg1"/>
                </a:solidFill>
              </a:rPr>
              <a:t>virtual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>
                <a:solidFill>
                  <a:schemeClr val="bg1"/>
                </a:solidFill>
              </a:rPr>
              <a:t> keywords.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Google Shape;123;p4"/>
          <p:cNvSpPr txBox="1"/>
          <p:nvPr/>
        </p:nvSpPr>
        <p:spPr>
          <a:xfrm>
            <a:off x="1561754" y="6810050"/>
            <a:ext cx="1633598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Method Overriding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You can override a base class method in a derived class, and C# will call the overridden method based on the actual object type (not the reference type).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73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335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387330"/>
            <a:ext cx="16335980" cy="84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300" dirty="0">
                <a:solidFill>
                  <a:srgbClr val="00B050"/>
                </a:solidFill>
              </a:rPr>
              <a:t>public class Animal</a:t>
            </a:r>
          </a:p>
          <a:p>
            <a:r>
              <a:rPr lang="en-US" sz="2300" dirty="0">
                <a:solidFill>
                  <a:srgbClr val="00B050"/>
                </a:solidFill>
              </a:rPr>
              <a:t>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// Base class method marked as virtual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public virtual void Speak()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Console.WriteLine</a:t>
            </a:r>
            <a:r>
              <a:rPr lang="en-US" sz="2300" dirty="0">
                <a:solidFill>
                  <a:srgbClr val="00B050"/>
                </a:solidFill>
              </a:rPr>
              <a:t>("The animal makes a sound.");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300" dirty="0" smtClean="0">
                <a:solidFill>
                  <a:srgbClr val="00B050"/>
                </a:solidFill>
              </a:rPr>
              <a:t>}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public class Dog : Animal</a:t>
            </a:r>
          </a:p>
          <a:p>
            <a:r>
              <a:rPr lang="en-US" sz="2300" dirty="0">
                <a:solidFill>
                  <a:srgbClr val="00B050"/>
                </a:solidFill>
              </a:rPr>
              <a:t>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// Override the Speak method in the Dog class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public override void Speak()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Console.WriteLine</a:t>
            </a:r>
            <a:r>
              <a:rPr lang="en-US" sz="2300" dirty="0">
                <a:solidFill>
                  <a:srgbClr val="00B050"/>
                </a:solidFill>
              </a:rPr>
              <a:t>("The dog barks.");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300" dirty="0" smtClean="0">
                <a:solidFill>
                  <a:srgbClr val="00B050"/>
                </a:solidFill>
              </a:rPr>
              <a:t>}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public class Cat : Animal</a:t>
            </a:r>
          </a:p>
          <a:p>
            <a:r>
              <a:rPr lang="en-US" sz="2300" dirty="0">
                <a:solidFill>
                  <a:srgbClr val="00B050"/>
                </a:solidFill>
              </a:rPr>
              <a:t>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// Override the Speak method in the Cat class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public override void Speak()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Console.WriteLine</a:t>
            </a:r>
            <a:r>
              <a:rPr lang="en-US" sz="2300" dirty="0">
                <a:solidFill>
                  <a:srgbClr val="00B050"/>
                </a:solidFill>
              </a:rPr>
              <a:t>("The cat meows.");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300" dirty="0" smtClean="0">
                <a:solidFill>
                  <a:srgbClr val="00B050"/>
                </a:solidFill>
              </a:rPr>
              <a:t>}</a:t>
            </a:r>
            <a:endParaRPr lang="en-US" sz="2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60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335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960536"/>
            <a:ext cx="16335980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//follow code</a:t>
            </a:r>
          </a:p>
          <a:p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300" dirty="0">
                <a:solidFill>
                  <a:srgbClr val="00B050"/>
                </a:solidFill>
              </a:rPr>
              <a:t>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static void Main(string[] </a:t>
            </a:r>
            <a:r>
              <a:rPr lang="en-US" sz="2300" dirty="0" err="1">
                <a:solidFill>
                  <a:srgbClr val="00B050"/>
                </a:solidFill>
              </a:rPr>
              <a:t>args</a:t>
            </a:r>
            <a:r>
              <a:rPr lang="en-US" sz="2300" dirty="0">
                <a:solidFill>
                  <a:srgbClr val="00B050"/>
                </a:solidFill>
              </a:rPr>
              <a:t>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// Polymorphism: The reference type is Animal, but the actual object is a Dog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Animal </a:t>
            </a:r>
            <a:r>
              <a:rPr lang="en-US" sz="2300" dirty="0" err="1">
                <a:solidFill>
                  <a:srgbClr val="00B050"/>
                </a:solidFill>
              </a:rPr>
              <a:t>myAnimal</a:t>
            </a:r>
            <a:r>
              <a:rPr lang="en-US" sz="2300" dirty="0">
                <a:solidFill>
                  <a:srgbClr val="00B050"/>
                </a:solidFill>
              </a:rPr>
              <a:t> = new Dog();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myAnimal.Speak</a:t>
            </a:r>
            <a:r>
              <a:rPr lang="en-US" sz="2300" dirty="0">
                <a:solidFill>
                  <a:srgbClr val="00B050"/>
                </a:solidFill>
              </a:rPr>
              <a:t>(); // Output: The dog barks.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// Polymorphism: The reference type is Animal, but the actual object is a Cat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myAnimal</a:t>
            </a:r>
            <a:r>
              <a:rPr lang="en-US" sz="2300" dirty="0">
                <a:solidFill>
                  <a:srgbClr val="00B050"/>
                </a:solidFill>
              </a:rPr>
              <a:t> = new Cat();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myAnimal.Speak</a:t>
            </a:r>
            <a:r>
              <a:rPr lang="en-US" sz="2300" dirty="0">
                <a:solidFill>
                  <a:srgbClr val="00B050"/>
                </a:solidFill>
              </a:rPr>
              <a:t>(); // Output: The cat meows.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3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00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136479"/>
            <a:ext cx="18288000" cy="10423479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123;p4"/>
          <p:cNvSpPr txBox="1"/>
          <p:nvPr/>
        </p:nvSpPr>
        <p:spPr>
          <a:xfrm>
            <a:off x="1627720" y="2235765"/>
            <a:ext cx="16335980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this example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Animal is the base class, and it defines a Speak method marked with the virtual keyword, allowing it to be overridden in derived classes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Dog and Cat are derived classes that override the Speak method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Even though the reference is of type Animal, the actual object (Dog or Cat) determines which Speak method is invoked at runtime</a:t>
            </a:r>
          </a:p>
        </p:txBody>
      </p:sp>
    </p:spTree>
    <p:extLst>
      <p:ext uri="{BB962C8B-B14F-4D97-AF65-F5344CB8AC3E}">
        <p14:creationId xmlns:p14="http://schemas.microsoft.com/office/powerpoint/2010/main" val="1112982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136479"/>
            <a:ext cx="18288000" cy="10423479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Polymorphism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123;p4"/>
          <p:cNvSpPr txBox="1"/>
          <p:nvPr/>
        </p:nvSpPr>
        <p:spPr>
          <a:xfrm>
            <a:off x="1627720" y="1444192"/>
            <a:ext cx="16335980" cy="761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chemeClr val="accent6">
                    <a:lumMod val="75000"/>
                  </a:schemeClr>
                </a:solidFill>
              </a:rPr>
              <a:t>Key Points of Run-Time Polymorphism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- Virtual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</a:rPr>
              <a:t>Methods: </a:t>
            </a:r>
            <a:r>
              <a:rPr lang="en-US" sz="3300" dirty="0">
                <a:solidFill>
                  <a:schemeClr val="bg1"/>
                </a:solidFill>
              </a:rPr>
              <a:t>The virtual keyword in the base class allows a method to be overridden by derived classes. This enables dynamic method dispatch at runtime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- Override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</a:rPr>
              <a:t>Methods: </a:t>
            </a:r>
            <a:r>
              <a:rPr lang="en-US" sz="3300" dirty="0">
                <a:solidFill>
                  <a:schemeClr val="bg1"/>
                </a:solidFill>
              </a:rPr>
              <a:t>The override keyword in the derived class is used to provide a new implementation of a virtual method from the base class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- Base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</a:rPr>
              <a:t>Class Reference: </a:t>
            </a:r>
            <a:r>
              <a:rPr lang="en-US" sz="3300" dirty="0">
                <a:solidFill>
                  <a:schemeClr val="bg1"/>
                </a:solidFill>
              </a:rPr>
              <a:t>A base class reference can hold an instance of a derived class, and the appropriate overridden method is invoked based on the actual object type, not the reference type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- Interfaces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300" dirty="0">
                <a:solidFill>
                  <a:schemeClr val="bg1"/>
                </a:solidFill>
              </a:rPr>
              <a:t>Polymorphism can also be achieved through interfaces. An interface defines a contract that implementing classes must follow, allowing different classes to implement the same interface methods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130211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682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000" dirty="0">
                <a:solidFill>
                  <a:srgbClr val="0070C0"/>
                </a:solidFill>
              </a:rPr>
              <a:t>A</a:t>
            </a:r>
            <a:r>
              <a:rPr lang="en-US" sz="6000" dirty="0" smtClean="0">
                <a:solidFill>
                  <a:srgbClr val="0070C0"/>
                </a:solidFill>
              </a:rPr>
              <a:t>bstraction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Abstraction is the concept of hiding the complex implementation details and exposing only the necessary functionality to the user. In C#, this is typically done through abstract classes and interfaces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Abstraction allows us to focus on what an object </a:t>
            </a:r>
            <a:r>
              <a:rPr lang="en-US" sz="4800" b="1" dirty="0">
                <a:solidFill>
                  <a:schemeClr val="bg1"/>
                </a:solidFill>
              </a:rPr>
              <a:t>does</a:t>
            </a:r>
            <a:r>
              <a:rPr lang="en-US" sz="4800" dirty="0">
                <a:solidFill>
                  <a:schemeClr val="bg1"/>
                </a:solidFill>
              </a:rPr>
              <a:t> rather than how it </a:t>
            </a:r>
            <a:r>
              <a:rPr lang="en-US" sz="4800" b="1" dirty="0">
                <a:solidFill>
                  <a:schemeClr val="bg1"/>
                </a:solidFill>
              </a:rPr>
              <a:t>does</a:t>
            </a:r>
            <a:r>
              <a:rPr lang="en-US" sz="4800" dirty="0">
                <a:solidFill>
                  <a:schemeClr val="bg1"/>
                </a:solidFill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91942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4094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000" dirty="0">
                <a:solidFill>
                  <a:srgbClr val="0070C0"/>
                </a:solidFill>
              </a:rPr>
              <a:t>A</a:t>
            </a:r>
            <a:r>
              <a:rPr lang="en-US" sz="6000" dirty="0" smtClean="0">
                <a:solidFill>
                  <a:srgbClr val="0070C0"/>
                </a:solidFill>
              </a:rPr>
              <a:t>bstraction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Abstract Classes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123;p4"/>
          <p:cNvSpPr txBox="1"/>
          <p:nvPr/>
        </p:nvSpPr>
        <p:spPr>
          <a:xfrm>
            <a:off x="1475320" y="3011426"/>
            <a:ext cx="1633598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An </a:t>
            </a:r>
            <a:r>
              <a:rPr lang="en-US" sz="3300" b="1" dirty="0">
                <a:solidFill>
                  <a:schemeClr val="bg1"/>
                </a:solidFill>
              </a:rPr>
              <a:t>abstract class</a:t>
            </a:r>
            <a:r>
              <a:rPr lang="en-US" sz="3300" dirty="0">
                <a:solidFill>
                  <a:schemeClr val="bg1"/>
                </a:solidFill>
              </a:rPr>
              <a:t> is a class that cannot be instantiated directly. It serves as a blueprint for other classes to inherit from. Abstract classes can contain both </a:t>
            </a:r>
            <a:r>
              <a:rPr lang="en-US" sz="3300" b="1" dirty="0">
                <a:solidFill>
                  <a:schemeClr val="bg1"/>
                </a:solidFill>
              </a:rPr>
              <a:t>abstract methods</a:t>
            </a:r>
            <a:r>
              <a:rPr lang="en-US" sz="3300" dirty="0">
                <a:solidFill>
                  <a:schemeClr val="bg1"/>
                </a:solidFill>
              </a:rPr>
              <a:t> (which have no implementation in the abstract class) and </a:t>
            </a:r>
            <a:r>
              <a:rPr lang="en-US" sz="3300" b="1" dirty="0">
                <a:solidFill>
                  <a:schemeClr val="bg1"/>
                </a:solidFill>
              </a:rPr>
              <a:t>non-abstract methods</a:t>
            </a:r>
            <a:r>
              <a:rPr lang="en-US" sz="3300" dirty="0">
                <a:solidFill>
                  <a:schemeClr val="bg1"/>
                </a:solidFill>
              </a:rPr>
              <a:t> (with implementation).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91240" y="5374771"/>
            <a:ext cx="1633598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Key Characteristics of Abstract Classes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- An </a:t>
            </a:r>
            <a:r>
              <a:rPr lang="en-US" sz="3600" dirty="0">
                <a:solidFill>
                  <a:schemeClr val="bg1"/>
                </a:solidFill>
              </a:rPr>
              <a:t>abstract class cannot be instantiated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- It </a:t>
            </a:r>
            <a:r>
              <a:rPr lang="en-US" sz="3600" dirty="0">
                <a:solidFill>
                  <a:schemeClr val="bg1"/>
                </a:solidFill>
              </a:rPr>
              <a:t>can contain both abstract and non-abstract methods.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- Abstract </a:t>
            </a:r>
            <a:r>
              <a:rPr lang="en-US" sz="3600" dirty="0">
                <a:solidFill>
                  <a:schemeClr val="bg1"/>
                </a:solidFill>
              </a:rPr>
              <a:t>methods must be overridden by derived classes.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- An </a:t>
            </a:r>
            <a:r>
              <a:rPr lang="en-US" sz="3600" dirty="0">
                <a:solidFill>
                  <a:schemeClr val="bg1"/>
                </a:solidFill>
              </a:rPr>
              <a:t>abstract class can have fields, properties, and events.</a:t>
            </a:r>
          </a:p>
        </p:txBody>
      </p:sp>
    </p:spTree>
    <p:extLst>
      <p:ext uri="{BB962C8B-B14F-4D97-AF65-F5344CB8AC3E}">
        <p14:creationId xmlns:p14="http://schemas.microsoft.com/office/powerpoint/2010/main" val="608571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Abstraction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387327"/>
            <a:ext cx="16335980" cy="807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</a:rPr>
              <a:t>using System;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abstract class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// Abstract method (no implementation here)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abstract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();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    // Non-abstract method (with implementation)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void Eat()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("The animal is eating.");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</a:t>
            </a:r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Dog :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// Override the abstract method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override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("The dog barks.");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87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Abstraction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305444"/>
            <a:ext cx="16335980" cy="884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500" dirty="0" smtClean="0">
                <a:solidFill>
                  <a:srgbClr val="00B050"/>
                </a:solidFill>
              </a:rPr>
              <a:t>// follow code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Cat : Animal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// Override the abstract method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override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("The cat meows.");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 smtClean="0">
                <a:solidFill>
                  <a:srgbClr val="00B050"/>
                </a:solidFill>
              </a:rPr>
              <a:t>}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static void Main(string[] </a:t>
            </a:r>
            <a:r>
              <a:rPr lang="en-US" sz="2500" dirty="0" err="1">
                <a:solidFill>
                  <a:srgbClr val="00B050"/>
                </a:solidFill>
              </a:rPr>
              <a:t>args</a:t>
            </a:r>
            <a:r>
              <a:rPr lang="en-US" sz="2500" dirty="0">
                <a:solidFill>
                  <a:srgbClr val="00B050"/>
                </a:solidFill>
              </a:rPr>
              <a:t>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// Cannot instantiate the abstract class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// Animal </a:t>
            </a:r>
            <a:r>
              <a:rPr lang="en-US" sz="2500" dirty="0" err="1">
                <a:solidFill>
                  <a:srgbClr val="00B050"/>
                </a:solidFill>
              </a:rPr>
              <a:t>animal</a:t>
            </a:r>
            <a:r>
              <a:rPr lang="en-US" sz="2500" dirty="0">
                <a:solidFill>
                  <a:srgbClr val="00B050"/>
                </a:solidFill>
              </a:rPr>
              <a:t> = new Animal(); // Error: Cannot create an instance of the abstract class 'Animal</a:t>
            </a:r>
            <a:r>
              <a:rPr lang="en-US" sz="2500" dirty="0" smtClean="0">
                <a:solidFill>
                  <a:srgbClr val="00B050"/>
                </a:solidFill>
              </a:rPr>
              <a:t>'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        Animal </a:t>
            </a:r>
            <a:r>
              <a:rPr lang="en-US" sz="2500" dirty="0" err="1">
                <a:solidFill>
                  <a:srgbClr val="00B050"/>
                </a:solidFill>
              </a:rPr>
              <a:t>myDog</a:t>
            </a:r>
            <a:r>
              <a:rPr lang="en-US" sz="2500" dirty="0">
                <a:solidFill>
                  <a:srgbClr val="00B050"/>
                </a:solidFill>
              </a:rPr>
              <a:t> = new Dog();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myDog.MakeSound</a:t>
            </a:r>
            <a:r>
              <a:rPr lang="en-US" sz="2500" dirty="0">
                <a:solidFill>
                  <a:srgbClr val="00B050"/>
                </a:solidFill>
              </a:rPr>
              <a:t>();  // Output: The dog barks.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myDog.Eat</a:t>
            </a:r>
            <a:r>
              <a:rPr lang="en-US" sz="2500" dirty="0">
                <a:solidFill>
                  <a:srgbClr val="00B050"/>
                </a:solidFill>
              </a:rPr>
              <a:t>();        // Output: The animal is eating</a:t>
            </a:r>
            <a:r>
              <a:rPr lang="en-US" sz="2500" dirty="0" smtClean="0">
                <a:solidFill>
                  <a:srgbClr val="00B050"/>
                </a:solidFill>
              </a:rPr>
              <a:t>.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        Animal </a:t>
            </a:r>
            <a:r>
              <a:rPr lang="en-US" sz="2500" dirty="0" err="1">
                <a:solidFill>
                  <a:srgbClr val="00B050"/>
                </a:solidFill>
              </a:rPr>
              <a:t>myCat</a:t>
            </a:r>
            <a:r>
              <a:rPr lang="en-US" sz="2500" dirty="0">
                <a:solidFill>
                  <a:srgbClr val="00B050"/>
                </a:solidFill>
              </a:rPr>
              <a:t> = new Cat();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myCat.MakeSound</a:t>
            </a:r>
            <a:r>
              <a:rPr lang="en-US" sz="2500" dirty="0">
                <a:solidFill>
                  <a:srgbClr val="00B050"/>
                </a:solidFill>
              </a:rPr>
              <a:t>();  // Output: The cat meows.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myCat.Eat</a:t>
            </a:r>
            <a:r>
              <a:rPr lang="en-US" sz="2500" dirty="0">
                <a:solidFill>
                  <a:srgbClr val="00B050"/>
                </a:solidFill>
              </a:rPr>
              <a:t>();        // Output: The animal is eating.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338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4094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000" dirty="0">
                <a:solidFill>
                  <a:srgbClr val="0070C0"/>
                </a:solidFill>
              </a:rPr>
              <a:t>A</a:t>
            </a:r>
            <a:r>
              <a:rPr lang="en-US" sz="6000" dirty="0" smtClean="0">
                <a:solidFill>
                  <a:srgbClr val="0070C0"/>
                </a:solidFill>
              </a:rPr>
              <a:t>bstraction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123;p4"/>
          <p:cNvSpPr txBox="1"/>
          <p:nvPr/>
        </p:nvSpPr>
        <p:spPr>
          <a:xfrm>
            <a:off x="1475320" y="1742177"/>
            <a:ext cx="16335980" cy="732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 this example</a:t>
            </a:r>
            <a:r>
              <a:rPr lang="en-US" sz="3600" dirty="0" smtClean="0">
                <a:solidFill>
                  <a:schemeClr val="accent6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Animal is an abstract class with an abstract method </a:t>
            </a:r>
            <a:r>
              <a:rPr lang="en-US" sz="3600" dirty="0" err="1">
                <a:solidFill>
                  <a:schemeClr val="bg1"/>
                </a:solidFill>
              </a:rPr>
              <a:t>MakeSound</a:t>
            </a:r>
            <a:r>
              <a:rPr lang="en-US" sz="3600" dirty="0">
                <a:solidFill>
                  <a:schemeClr val="bg1"/>
                </a:solidFill>
              </a:rPr>
              <a:t>() and a concrete method Eat</a:t>
            </a:r>
            <a:r>
              <a:rPr lang="en-US" sz="3600" dirty="0" smtClean="0">
                <a:solidFill>
                  <a:schemeClr val="bg1"/>
                </a:solidFill>
              </a:rPr>
              <a:t>().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Dog and Cat are concrete classes that inherit from Animal and override the </a:t>
            </a:r>
            <a:r>
              <a:rPr lang="en-US" sz="3600" dirty="0" err="1">
                <a:solidFill>
                  <a:schemeClr val="bg1"/>
                </a:solidFill>
              </a:rPr>
              <a:t>MakeSound</a:t>
            </a:r>
            <a:r>
              <a:rPr lang="en-US" sz="3600" dirty="0">
                <a:solidFill>
                  <a:schemeClr val="bg1"/>
                </a:solidFill>
              </a:rPr>
              <a:t>() method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accent6"/>
                </a:solidFill>
              </a:rPr>
              <a:t>Why Use Abstract Classes</a:t>
            </a:r>
            <a:r>
              <a:rPr lang="en-US" sz="3600" dirty="0" smtClean="0">
                <a:solidFill>
                  <a:schemeClr val="accent6"/>
                </a:solidFill>
              </a:rPr>
              <a:t>?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They allow you to define a base class with default functionality (for non-abstract methods) while leaving specific details to derived classes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They help in creating a common interface for related classes but delegate the specifics to the subclasses.</a:t>
            </a:r>
          </a:p>
        </p:txBody>
      </p:sp>
    </p:spTree>
    <p:extLst>
      <p:ext uri="{BB962C8B-B14F-4D97-AF65-F5344CB8AC3E}">
        <p14:creationId xmlns:p14="http://schemas.microsoft.com/office/powerpoint/2010/main" val="185342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0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600" b="1" dirty="0">
                <a:solidFill>
                  <a:srgbClr val="0070C0"/>
                </a:solidFill>
              </a:rPr>
              <a:t>Contents of the presentation</a:t>
            </a:r>
            <a:endParaRPr lang="en-US" sz="72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481192" y="3923735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ar-EG" sz="6600" dirty="0" smtClean="0">
                <a:solidFill>
                  <a:schemeClr val="bg1"/>
                </a:solidFill>
              </a:rPr>
              <a:t>    </a:t>
            </a:r>
            <a:r>
              <a:rPr lang="en-US" sz="6600" dirty="0">
                <a:solidFill>
                  <a:schemeClr val="bg1"/>
                </a:solidFill>
              </a:rPr>
              <a:t>Encapsulation and abstraction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633592" y="1988027"/>
            <a:ext cx="174080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6000" dirty="0" smtClean="0">
                <a:solidFill>
                  <a:schemeClr val="bg1"/>
                </a:solidFill>
              </a:rPr>
              <a:t>    </a:t>
            </a:r>
            <a:r>
              <a:rPr lang="en-US" sz="6000" dirty="0" smtClean="0">
                <a:solidFill>
                  <a:schemeClr val="bg1"/>
                </a:solidFill>
              </a:rPr>
              <a:t>Inheritance </a:t>
            </a:r>
            <a:r>
              <a:rPr lang="en-US" sz="6000" dirty="0">
                <a:solidFill>
                  <a:schemeClr val="bg1"/>
                </a:solidFill>
              </a:rPr>
              <a:t>and polymorphism</a:t>
            </a:r>
            <a:endParaRPr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89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4094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000" dirty="0">
                <a:solidFill>
                  <a:srgbClr val="0070C0"/>
                </a:solidFill>
              </a:rPr>
              <a:t>A</a:t>
            </a:r>
            <a:r>
              <a:rPr lang="en-US" sz="6000" dirty="0" smtClean="0">
                <a:solidFill>
                  <a:srgbClr val="0070C0"/>
                </a:solidFill>
              </a:rPr>
              <a:t>bstraction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92555"/>
            <a:ext cx="163359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1. Interfaces</a:t>
            </a:r>
          </a:p>
        </p:txBody>
      </p:sp>
      <p:sp>
        <p:nvSpPr>
          <p:cNvPr id="13" name="Google Shape;123;p4"/>
          <p:cNvSpPr txBox="1"/>
          <p:nvPr/>
        </p:nvSpPr>
        <p:spPr>
          <a:xfrm>
            <a:off x="1475320" y="3011426"/>
            <a:ext cx="1633598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An </a:t>
            </a:r>
            <a:r>
              <a:rPr lang="en-US" sz="3500" b="1" dirty="0">
                <a:solidFill>
                  <a:schemeClr val="bg1"/>
                </a:solidFill>
              </a:rPr>
              <a:t>interface</a:t>
            </a:r>
            <a:r>
              <a:rPr lang="en-US" sz="3500" dirty="0">
                <a:solidFill>
                  <a:schemeClr val="bg1"/>
                </a:solidFill>
              </a:rPr>
              <a:t> in C# defines a contract that a class must adhere to. Unlike abstract classes, interfaces can only contain method signatures, properties, events, or indexers—no implementation. Classes or </a:t>
            </a:r>
            <a:r>
              <a:rPr lang="en-US" sz="3500" dirty="0" err="1">
                <a:solidFill>
                  <a:schemeClr val="bg1"/>
                </a:solidFill>
              </a:rPr>
              <a:t>structs</a:t>
            </a:r>
            <a:r>
              <a:rPr lang="en-US" sz="3500" dirty="0">
                <a:solidFill>
                  <a:schemeClr val="bg1"/>
                </a:solidFill>
              </a:rPr>
              <a:t> that implement an interface must provide an implementation for all the methods defined in the interface.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91240" y="5265582"/>
            <a:ext cx="1633598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Key Characteristics of Interfaces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  - An </a:t>
            </a:r>
            <a:r>
              <a:rPr lang="en-US" sz="3000" dirty="0">
                <a:solidFill>
                  <a:schemeClr val="bg1"/>
                </a:solidFill>
              </a:rPr>
              <a:t>interface can only contain method declarations (no implementation</a:t>
            </a:r>
            <a:r>
              <a:rPr lang="en-US" sz="3000" dirty="0" smtClean="0">
                <a:solidFill>
                  <a:schemeClr val="bg1"/>
                </a:solidFill>
              </a:rPr>
              <a:t>).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  - A </a:t>
            </a:r>
            <a:r>
              <a:rPr lang="en-US" sz="3000" dirty="0">
                <a:solidFill>
                  <a:schemeClr val="bg1"/>
                </a:solidFill>
              </a:rPr>
              <a:t>class or </a:t>
            </a:r>
            <a:r>
              <a:rPr lang="en-US" sz="3000" dirty="0" err="1">
                <a:solidFill>
                  <a:schemeClr val="bg1"/>
                </a:solidFill>
              </a:rPr>
              <a:t>struct</a:t>
            </a:r>
            <a:r>
              <a:rPr lang="en-US" sz="3000" dirty="0">
                <a:solidFill>
                  <a:schemeClr val="bg1"/>
                </a:solidFill>
              </a:rPr>
              <a:t> that implements an interface must provide an implementation for all methods in the interface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  - A </a:t>
            </a:r>
            <a:r>
              <a:rPr lang="en-US" sz="3000" dirty="0">
                <a:solidFill>
                  <a:schemeClr val="bg1"/>
                </a:solidFill>
              </a:rPr>
              <a:t>class can implement multiple interfaces, whereas it can only inherit from one abstract class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  - Interfaces </a:t>
            </a:r>
            <a:r>
              <a:rPr lang="en-US" sz="3000" dirty="0">
                <a:solidFill>
                  <a:schemeClr val="bg1"/>
                </a:solidFill>
              </a:rPr>
              <a:t>promote multiple inheritance, which abstract classes do not.</a:t>
            </a:r>
          </a:p>
        </p:txBody>
      </p:sp>
    </p:spTree>
    <p:extLst>
      <p:ext uri="{BB962C8B-B14F-4D97-AF65-F5344CB8AC3E}">
        <p14:creationId xmlns:p14="http://schemas.microsoft.com/office/powerpoint/2010/main" val="1344906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Abstraction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387327"/>
            <a:ext cx="16335980" cy="84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</a:rPr>
              <a:t>using System;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interface </a:t>
            </a:r>
            <a:r>
              <a:rPr lang="en-US" sz="2500" dirty="0" err="1">
                <a:solidFill>
                  <a:srgbClr val="00B050"/>
                </a:solidFill>
              </a:rPr>
              <a:t>IAnimal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();  // Interface method (no implementation)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void Eat();        // Interface method (no implementation)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public class Dog : </a:t>
            </a:r>
            <a:r>
              <a:rPr lang="en-US" sz="2500" dirty="0" err="1">
                <a:solidFill>
                  <a:srgbClr val="00B050"/>
                </a:solidFill>
              </a:rPr>
              <a:t>IAnimal</a:t>
            </a:r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// Implement the </a:t>
            </a:r>
            <a:r>
              <a:rPr lang="en-US" sz="2500" dirty="0" err="1">
                <a:solidFill>
                  <a:srgbClr val="00B050"/>
                </a:solidFill>
              </a:rPr>
              <a:t>IAnimal</a:t>
            </a:r>
            <a:r>
              <a:rPr lang="en-US" sz="2500" dirty="0">
                <a:solidFill>
                  <a:srgbClr val="00B050"/>
                </a:solidFill>
              </a:rPr>
              <a:t> interface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public void </a:t>
            </a:r>
            <a:r>
              <a:rPr lang="en-US" sz="2500" dirty="0" err="1">
                <a:solidFill>
                  <a:srgbClr val="00B050"/>
                </a:solidFill>
              </a:rPr>
              <a:t>MakeSound</a:t>
            </a:r>
            <a:r>
              <a:rPr lang="en-US" sz="25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("The dog barks.");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endParaRPr lang="en-US" sz="2500" dirty="0">
              <a:solidFill>
                <a:srgbClr val="00B050"/>
              </a:solidFill>
            </a:endParaRPr>
          </a:p>
          <a:p>
            <a:r>
              <a:rPr lang="en-US" sz="2500" dirty="0">
                <a:solidFill>
                  <a:srgbClr val="00B050"/>
                </a:solidFill>
              </a:rPr>
              <a:t>    public void Eat()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    </a:t>
            </a:r>
            <a:r>
              <a:rPr lang="en-US" sz="2500" dirty="0" err="1">
                <a:solidFill>
                  <a:srgbClr val="00B050"/>
                </a:solidFill>
              </a:rPr>
              <a:t>Console.WriteLine</a:t>
            </a:r>
            <a:r>
              <a:rPr lang="en-US" sz="2500" dirty="0">
                <a:solidFill>
                  <a:srgbClr val="00B050"/>
                </a:solidFill>
              </a:rPr>
              <a:t>("The dog is eating.");</a:t>
            </a:r>
          </a:p>
          <a:p>
            <a:r>
              <a:rPr lang="en-US" sz="25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500" dirty="0">
                <a:solidFill>
                  <a:srgbClr val="00B050"/>
                </a:solidFill>
              </a:rPr>
              <a:t>}</a:t>
            </a:r>
          </a:p>
          <a:p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59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Abstraction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1305444"/>
            <a:ext cx="16335980" cy="884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// follow code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public class Cat : </a:t>
            </a:r>
            <a:r>
              <a:rPr lang="en-US" sz="2300" dirty="0" err="1">
                <a:solidFill>
                  <a:srgbClr val="00B050"/>
                </a:solidFill>
              </a:rPr>
              <a:t>IAnimal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// Implement the </a:t>
            </a:r>
            <a:r>
              <a:rPr lang="en-US" sz="2300" dirty="0" err="1">
                <a:solidFill>
                  <a:srgbClr val="00B050"/>
                </a:solidFill>
              </a:rPr>
              <a:t>IAnimal</a:t>
            </a:r>
            <a:r>
              <a:rPr lang="en-US" sz="2300" dirty="0">
                <a:solidFill>
                  <a:srgbClr val="00B050"/>
                </a:solidFill>
              </a:rPr>
              <a:t> interface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public void </a:t>
            </a:r>
            <a:r>
              <a:rPr lang="en-US" sz="2300" dirty="0" err="1">
                <a:solidFill>
                  <a:srgbClr val="00B050"/>
                </a:solidFill>
              </a:rPr>
              <a:t>MakeSound</a:t>
            </a:r>
            <a:r>
              <a:rPr lang="en-US" sz="2300" dirty="0">
                <a:solidFill>
                  <a:srgbClr val="00B050"/>
                </a:solidFill>
              </a:rPr>
              <a:t>()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Console.WriteLine</a:t>
            </a:r>
            <a:r>
              <a:rPr lang="en-US" sz="2300" dirty="0">
                <a:solidFill>
                  <a:srgbClr val="00B050"/>
                </a:solidFill>
              </a:rPr>
              <a:t>("The cat meows.");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</a:t>
            </a:r>
            <a:r>
              <a:rPr lang="en-US" sz="2300" dirty="0" smtClean="0">
                <a:solidFill>
                  <a:srgbClr val="00B050"/>
                </a:solidFill>
              </a:rPr>
              <a:t>}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    public void Eat()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Console.WriteLine</a:t>
            </a:r>
            <a:r>
              <a:rPr lang="en-US" sz="2300" dirty="0">
                <a:solidFill>
                  <a:srgbClr val="00B050"/>
                </a:solidFill>
              </a:rPr>
              <a:t>("The cat is eating.");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300" dirty="0" smtClean="0">
                <a:solidFill>
                  <a:srgbClr val="00B050"/>
                </a:solidFill>
              </a:rPr>
              <a:t>}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300" dirty="0">
                <a:solidFill>
                  <a:srgbClr val="00B050"/>
                </a:solidFill>
              </a:rPr>
              <a:t>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static void Main(string[] </a:t>
            </a:r>
            <a:r>
              <a:rPr lang="en-US" sz="2300" dirty="0" err="1">
                <a:solidFill>
                  <a:srgbClr val="00B050"/>
                </a:solidFill>
              </a:rPr>
              <a:t>args</a:t>
            </a:r>
            <a:r>
              <a:rPr lang="en-US" sz="2300" dirty="0">
                <a:solidFill>
                  <a:srgbClr val="00B050"/>
                </a:solidFill>
              </a:rPr>
              <a:t>)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IAnimal</a:t>
            </a:r>
            <a:r>
              <a:rPr lang="en-US" sz="2300" dirty="0">
                <a:solidFill>
                  <a:srgbClr val="00B050"/>
                </a:solidFill>
              </a:rPr>
              <a:t> </a:t>
            </a:r>
            <a:r>
              <a:rPr lang="en-US" sz="2300" dirty="0" err="1">
                <a:solidFill>
                  <a:srgbClr val="00B050"/>
                </a:solidFill>
              </a:rPr>
              <a:t>myDog</a:t>
            </a:r>
            <a:r>
              <a:rPr lang="en-US" sz="2300" dirty="0">
                <a:solidFill>
                  <a:srgbClr val="00B050"/>
                </a:solidFill>
              </a:rPr>
              <a:t> = new Dog();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myDog.MakeSound</a:t>
            </a:r>
            <a:r>
              <a:rPr lang="en-US" sz="2300" dirty="0">
                <a:solidFill>
                  <a:srgbClr val="00B050"/>
                </a:solidFill>
              </a:rPr>
              <a:t>();  // Output: The dog barks.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myDog.Eat</a:t>
            </a:r>
            <a:r>
              <a:rPr lang="en-US" sz="2300" dirty="0">
                <a:solidFill>
                  <a:srgbClr val="00B050"/>
                </a:solidFill>
              </a:rPr>
              <a:t>();        // Output: The dog is eating</a:t>
            </a:r>
            <a:r>
              <a:rPr lang="en-US" sz="2300" dirty="0" smtClean="0">
                <a:solidFill>
                  <a:srgbClr val="00B050"/>
                </a:solidFill>
              </a:rPr>
              <a:t>.</a:t>
            </a:r>
            <a:endParaRPr lang="en-US" sz="2300" dirty="0">
              <a:solidFill>
                <a:srgbClr val="00B050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IAnimal</a:t>
            </a:r>
            <a:r>
              <a:rPr lang="en-US" sz="2300" dirty="0">
                <a:solidFill>
                  <a:srgbClr val="00B050"/>
                </a:solidFill>
              </a:rPr>
              <a:t> </a:t>
            </a:r>
            <a:r>
              <a:rPr lang="en-US" sz="2300" dirty="0" err="1">
                <a:solidFill>
                  <a:srgbClr val="00B050"/>
                </a:solidFill>
              </a:rPr>
              <a:t>myCat</a:t>
            </a:r>
            <a:r>
              <a:rPr lang="en-US" sz="2300" dirty="0">
                <a:solidFill>
                  <a:srgbClr val="00B050"/>
                </a:solidFill>
              </a:rPr>
              <a:t> = new Cat();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myCat.MakeSound</a:t>
            </a:r>
            <a:r>
              <a:rPr lang="en-US" sz="2300" dirty="0">
                <a:solidFill>
                  <a:srgbClr val="00B050"/>
                </a:solidFill>
              </a:rPr>
              <a:t>();  // Output: The cat meows.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    </a:t>
            </a:r>
            <a:r>
              <a:rPr lang="en-US" sz="2300" dirty="0" err="1">
                <a:solidFill>
                  <a:srgbClr val="00B050"/>
                </a:solidFill>
              </a:rPr>
              <a:t>myCat.Eat</a:t>
            </a:r>
            <a:r>
              <a:rPr lang="en-US" sz="2300" dirty="0">
                <a:solidFill>
                  <a:srgbClr val="00B050"/>
                </a:solidFill>
              </a:rPr>
              <a:t>();        // Output: The cat is eating.</a:t>
            </a:r>
          </a:p>
          <a:p>
            <a:r>
              <a:rPr lang="en-US" sz="23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3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061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4094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72769"/>
            <a:ext cx="17334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000" dirty="0">
                <a:solidFill>
                  <a:srgbClr val="0070C0"/>
                </a:solidFill>
              </a:rPr>
              <a:t>A</a:t>
            </a:r>
            <a:r>
              <a:rPr lang="en-US" sz="6000" dirty="0" smtClean="0">
                <a:solidFill>
                  <a:srgbClr val="0070C0"/>
                </a:solidFill>
              </a:rPr>
              <a:t>bstraction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18224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622084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560139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123;p4"/>
          <p:cNvSpPr txBox="1"/>
          <p:nvPr/>
        </p:nvSpPr>
        <p:spPr>
          <a:xfrm>
            <a:off x="1475320" y="1455569"/>
            <a:ext cx="16335980" cy="818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 this example</a:t>
            </a:r>
            <a:r>
              <a:rPr lang="en-US" sz="3600" dirty="0" smtClean="0">
                <a:solidFill>
                  <a:schemeClr val="accent6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IAnimal</a:t>
            </a:r>
            <a:r>
              <a:rPr lang="en-US" sz="3600" dirty="0">
                <a:solidFill>
                  <a:schemeClr val="bg1"/>
                </a:solidFill>
              </a:rPr>
              <a:t> is an interface that defines two methods: </a:t>
            </a:r>
            <a:r>
              <a:rPr lang="en-US" sz="3600" dirty="0" err="1">
                <a:solidFill>
                  <a:schemeClr val="bg1"/>
                </a:solidFill>
              </a:rPr>
              <a:t>MakeSound</a:t>
            </a:r>
            <a:r>
              <a:rPr lang="en-US" sz="3600" dirty="0">
                <a:solidFill>
                  <a:schemeClr val="bg1"/>
                </a:solidFill>
              </a:rPr>
              <a:t>() and Eat</a:t>
            </a:r>
            <a:r>
              <a:rPr lang="en-US" sz="3600" dirty="0" smtClean="0">
                <a:solidFill>
                  <a:schemeClr val="bg1"/>
                </a:solidFill>
              </a:rPr>
              <a:t>().</a:t>
            </a:r>
            <a:endParaRPr lang="ar-EG" sz="36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Both Dog and Cat implement the </a:t>
            </a:r>
            <a:r>
              <a:rPr lang="en-US" sz="3600" dirty="0" err="1">
                <a:solidFill>
                  <a:schemeClr val="bg1"/>
                </a:solidFill>
              </a:rPr>
              <a:t>IAnimal</a:t>
            </a:r>
            <a:r>
              <a:rPr lang="en-US" sz="3600" dirty="0">
                <a:solidFill>
                  <a:schemeClr val="bg1"/>
                </a:solidFill>
              </a:rPr>
              <a:t> interface, providing specific implementations for the methods.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accent6"/>
                </a:solidFill>
              </a:rPr>
              <a:t>Why Use Interfaces</a:t>
            </a:r>
            <a:r>
              <a:rPr lang="en-US" sz="3600" dirty="0" smtClean="0">
                <a:solidFill>
                  <a:schemeClr val="accent6"/>
                </a:solidFill>
              </a:rPr>
              <a:t>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They define a contract for classes, ensuring that certain methods are implemented, while allowing multiple inheritance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ar-EG" sz="36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They are ideal for decoupling code, as they help separate the "what" (interface contract) from the "how" (implementation in concrete classes</a:t>
            </a:r>
            <a:r>
              <a:rPr lang="en-US" sz="3600" dirty="0" smtClean="0">
                <a:solidFill>
                  <a:schemeClr val="bg1"/>
                </a:solidFill>
              </a:rPr>
              <a:t>).</a:t>
            </a:r>
            <a:endParaRPr lang="ar-EG" sz="36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They are useful for scenarios where you want multiple inheritance, as a class can implement multiple interfaces but only inherit from one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4216200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Challenge Assignment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1475320" y="2124310"/>
            <a:ext cx="16335980" cy="466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Challenge Assignment: </a:t>
            </a:r>
            <a:r>
              <a:rPr lang="en-US" sz="3600" b="1" dirty="0">
                <a:solidFill>
                  <a:srgbClr val="FF0000"/>
                </a:solidFill>
              </a:rPr>
              <a:t>Designing a Library Management System in C# Using Object-Oriented Programming (OOP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500" b="1" dirty="0">
                <a:solidFill>
                  <a:schemeClr val="bg1"/>
                </a:solidFill>
              </a:rPr>
              <a:t>Problem Overview:</a:t>
            </a:r>
          </a:p>
          <a:p>
            <a:r>
              <a:rPr lang="en-US" sz="3500" dirty="0">
                <a:solidFill>
                  <a:schemeClr val="bg1"/>
                </a:solidFill>
              </a:rPr>
              <a:t>You need to create a system to manage the books in a library, handle user interactions like borrowing and returning books, and keep track of users. The system should allow for multiple types of users (e.g., </a:t>
            </a:r>
            <a:r>
              <a:rPr lang="en-US" sz="3500" b="1" dirty="0">
                <a:solidFill>
                  <a:schemeClr val="bg1"/>
                </a:solidFill>
              </a:rPr>
              <a:t>Members</a:t>
            </a:r>
            <a:r>
              <a:rPr lang="en-US" sz="3500" dirty="0">
                <a:solidFill>
                  <a:schemeClr val="bg1"/>
                </a:solidFill>
              </a:rPr>
              <a:t> and </a:t>
            </a:r>
            <a:r>
              <a:rPr lang="en-US" sz="3500" b="1" dirty="0">
                <a:solidFill>
                  <a:schemeClr val="bg1"/>
                </a:solidFill>
              </a:rPr>
              <a:t>Librarians</a:t>
            </a:r>
            <a:r>
              <a:rPr lang="en-US" sz="3500" dirty="0">
                <a:solidFill>
                  <a:schemeClr val="bg1"/>
                </a:solidFill>
              </a:rPr>
              <a:t>) who can perform different tasks.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4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Challenge Assignment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1475263" y="2180815"/>
            <a:ext cx="16335980" cy="644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Requirements: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3500" b="1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 1- Book</a:t>
            </a:r>
            <a:r>
              <a:rPr lang="en-US" sz="3600" dirty="0">
                <a:solidFill>
                  <a:srgbClr val="00B050"/>
                </a:solidFill>
              </a:rPr>
              <a:t>: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Each </a:t>
            </a:r>
            <a:r>
              <a:rPr lang="en-US" sz="3600" dirty="0">
                <a:solidFill>
                  <a:schemeClr val="bg1"/>
                </a:solidFill>
              </a:rPr>
              <a:t>book should have a title, author, ISBN, and availability status.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Provide methods to borrow and return a book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 2- Library </a:t>
            </a:r>
            <a:r>
              <a:rPr lang="en-US" sz="3600" dirty="0">
                <a:solidFill>
                  <a:srgbClr val="00B050"/>
                </a:solidFill>
              </a:rPr>
              <a:t>User (Abstract Class):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Define </a:t>
            </a:r>
            <a:r>
              <a:rPr lang="en-US" sz="3600" dirty="0">
                <a:solidFill>
                  <a:schemeClr val="bg1"/>
                </a:solidFill>
              </a:rPr>
              <a:t>an abstract class </a:t>
            </a:r>
            <a:r>
              <a:rPr lang="en-US" sz="3600" dirty="0" err="1">
                <a:solidFill>
                  <a:srgbClr val="00B050"/>
                </a:solidFill>
              </a:rPr>
              <a:t>LibraryUser</a:t>
            </a:r>
            <a:r>
              <a:rPr lang="en-US" sz="3600" dirty="0">
                <a:solidFill>
                  <a:schemeClr val="bg1"/>
                </a:solidFill>
              </a:rPr>
              <a:t> with properties like </a:t>
            </a:r>
            <a:r>
              <a:rPr lang="en-US" sz="3600" dirty="0">
                <a:solidFill>
                  <a:srgbClr val="00B050"/>
                </a:solidFill>
              </a:rPr>
              <a:t>name, membership ID, and email.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 Define </a:t>
            </a:r>
            <a:r>
              <a:rPr lang="en-US" sz="3600" dirty="0">
                <a:solidFill>
                  <a:schemeClr val="bg1"/>
                </a:solidFill>
              </a:rPr>
              <a:t>methods to borrow and return a book. Each type of user will have different behaviors for borrowing/returning books.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3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Challenge Assignment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1475263" y="1348294"/>
            <a:ext cx="16335980" cy="917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lang="en-US" sz="3300" dirty="0" smtClean="0">
              <a:solidFill>
                <a:srgbClr val="00B050"/>
              </a:solidFill>
            </a:endParaRPr>
          </a:p>
          <a:p>
            <a:r>
              <a:rPr lang="en-US" sz="3300" dirty="0" smtClean="0">
                <a:solidFill>
                  <a:srgbClr val="00B050"/>
                </a:solidFill>
              </a:rPr>
              <a:t> 3- Member </a:t>
            </a:r>
            <a:r>
              <a:rPr lang="en-US" sz="3300" dirty="0">
                <a:solidFill>
                  <a:srgbClr val="00B050"/>
                </a:solidFill>
              </a:rPr>
              <a:t>(Derived Class):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   A Member </a:t>
            </a:r>
            <a:r>
              <a:rPr lang="en-US" sz="3300" dirty="0">
                <a:solidFill>
                  <a:schemeClr val="bg1"/>
                </a:solidFill>
              </a:rPr>
              <a:t>can borrow a limited number of books (e.g., 3 books at a time).</a:t>
            </a:r>
          </a:p>
          <a:p>
            <a:r>
              <a:rPr lang="en-US" sz="3300" dirty="0">
                <a:solidFill>
                  <a:schemeClr val="bg1"/>
                </a:solidFill>
              </a:rPr>
              <a:t>Members should be able to borrow books, but only if they are available, and return them when done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3300" dirty="0" smtClean="0">
                <a:solidFill>
                  <a:srgbClr val="00B050"/>
                </a:solidFill>
              </a:rPr>
              <a:t> 4- Librarian </a:t>
            </a:r>
            <a:r>
              <a:rPr lang="en-US" sz="3300" dirty="0">
                <a:solidFill>
                  <a:srgbClr val="00B050"/>
                </a:solidFill>
              </a:rPr>
              <a:t>(Derived Class):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   A </a:t>
            </a:r>
            <a:r>
              <a:rPr lang="en-US" sz="3300" dirty="0">
                <a:solidFill>
                  <a:schemeClr val="bg1"/>
                </a:solidFill>
              </a:rPr>
              <a:t>Librarian has the ability to add new books to the library collection.</a:t>
            </a:r>
          </a:p>
          <a:p>
            <a:r>
              <a:rPr lang="en-US" sz="3300" dirty="0">
                <a:solidFill>
                  <a:schemeClr val="bg1"/>
                </a:solidFill>
              </a:rPr>
              <a:t>Librarians can borrow and return books like members but have no limit on the number of books they can borrow at once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r>
              <a:rPr lang="en-US" sz="3300" dirty="0" smtClean="0">
                <a:solidFill>
                  <a:srgbClr val="00B050"/>
                </a:solidFill>
              </a:rPr>
              <a:t> 5- Library</a:t>
            </a:r>
            <a:r>
              <a:rPr lang="en-US" sz="3300" dirty="0">
                <a:solidFill>
                  <a:srgbClr val="00B050"/>
                </a:solidFill>
              </a:rPr>
              <a:t>: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    Create </a:t>
            </a:r>
            <a:r>
              <a:rPr lang="en-US" sz="3300" dirty="0">
                <a:solidFill>
                  <a:schemeClr val="bg1"/>
                </a:solidFill>
              </a:rPr>
              <a:t>a Library class that manages a collection of books and users.</a:t>
            </a:r>
          </a:p>
          <a:p>
            <a:r>
              <a:rPr lang="en-US" sz="3300" dirty="0">
                <a:solidFill>
                  <a:schemeClr val="bg1"/>
                </a:solidFill>
              </a:rPr>
              <a:t>The Library class should provide functionality to:</a:t>
            </a:r>
          </a:p>
          <a:p>
            <a:r>
              <a:rPr lang="en-US" sz="3300" dirty="0">
                <a:solidFill>
                  <a:schemeClr val="bg1"/>
                </a:solidFill>
              </a:rPr>
              <a:t>Add new books to the collection.</a:t>
            </a:r>
          </a:p>
          <a:p>
            <a:r>
              <a:rPr lang="en-US" sz="3300" dirty="0">
                <a:solidFill>
                  <a:schemeClr val="bg1"/>
                </a:solidFill>
              </a:rPr>
              <a:t>Display available books.</a:t>
            </a:r>
          </a:p>
          <a:p>
            <a:r>
              <a:rPr lang="en-US" sz="3300" dirty="0">
                <a:solidFill>
                  <a:schemeClr val="bg1"/>
                </a:solidFill>
              </a:rPr>
              <a:t>Check if a book is available or borrowed.</a:t>
            </a:r>
          </a:p>
          <a:p>
            <a:r>
              <a:rPr lang="en-US" sz="3300" dirty="0">
                <a:solidFill>
                  <a:schemeClr val="bg1"/>
                </a:solidFill>
              </a:rPr>
              <a:t>Handle borrowing and returning of books by </a:t>
            </a:r>
            <a:r>
              <a:rPr lang="en-US" sz="3300" dirty="0" smtClean="0">
                <a:solidFill>
                  <a:schemeClr val="bg1"/>
                </a:solidFill>
              </a:rPr>
              <a:t>users</a:t>
            </a:r>
            <a:endParaRPr 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44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323" name="Google Shape;323;p13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13"/>
          <p:cNvSpPr txBox="1"/>
          <p:nvPr/>
        </p:nvSpPr>
        <p:spPr>
          <a:xfrm>
            <a:off x="4061706" y="3488259"/>
            <a:ext cx="101646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2300" dirty="0"/>
          </a:p>
        </p:txBody>
      </p:sp>
      <p:sp>
        <p:nvSpPr>
          <p:cNvPr id="325" name="Google Shape;325;p13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6" name="Google Shape;326;p13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7" name="Google Shape;327;p13"/>
          <p:cNvSpPr/>
          <p:nvPr/>
        </p:nvSpPr>
        <p:spPr>
          <a:xfrm rot="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8" name="Google Shape;328;p13"/>
          <p:cNvSpPr/>
          <p:nvPr/>
        </p:nvSpPr>
        <p:spPr>
          <a:xfrm rot="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9" name="Google Shape;329;p13"/>
          <p:cNvSpPr/>
          <p:nvPr/>
        </p:nvSpPr>
        <p:spPr>
          <a:xfrm rot="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0" name="Google Shape;330;p13"/>
          <p:cNvSpPr/>
          <p:nvPr/>
        </p:nvSpPr>
        <p:spPr>
          <a:xfrm>
            <a:off x="14519439" y="7309663"/>
            <a:ext cx="3497531" cy="2554551"/>
          </a:xfrm>
          <a:custGeom>
            <a:avLst/>
            <a:gdLst/>
            <a:ahLst/>
            <a:cxnLst/>
            <a:rect l="l" t="t" r="r" b="b"/>
            <a:pathLst>
              <a:path w="3497531" h="2554551" extrusionOk="0">
                <a:moveTo>
                  <a:pt x="0" y="0"/>
                </a:moveTo>
                <a:lnTo>
                  <a:pt x="3497531" y="0"/>
                </a:lnTo>
                <a:lnTo>
                  <a:pt x="3497531" y="2554551"/>
                </a:lnTo>
                <a:lnTo>
                  <a:pt x="0" y="2554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0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600" b="1" dirty="0">
                <a:solidFill>
                  <a:srgbClr val="0070C0"/>
                </a:solidFill>
              </a:rPr>
              <a:t>Contents of the presentation</a:t>
            </a:r>
            <a:endParaRPr lang="en-US" sz="72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633592" y="1988027"/>
            <a:ext cx="174080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6000" dirty="0" smtClean="0">
                <a:solidFill>
                  <a:schemeClr val="bg1"/>
                </a:solidFill>
              </a:rPr>
              <a:t>    </a:t>
            </a:r>
            <a:r>
              <a:rPr lang="en-US" sz="6000" dirty="0" smtClean="0">
                <a:solidFill>
                  <a:schemeClr val="bg1"/>
                </a:solidFill>
              </a:rPr>
              <a:t>Interfaces </a:t>
            </a:r>
            <a:r>
              <a:rPr lang="en-US" sz="6000" dirty="0">
                <a:solidFill>
                  <a:schemeClr val="bg1"/>
                </a:solidFill>
              </a:rPr>
              <a:t>and abstract classes</a:t>
            </a:r>
            <a:endParaRPr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Intro Object-Oriented Programming (OOP)</a:t>
            </a:r>
          </a:p>
          <a:p>
            <a:pPr algn="ctr"/>
            <a:r>
              <a:rPr lang="en-US" sz="6000" dirty="0">
                <a:solidFill>
                  <a:srgbClr val="0070C0"/>
                </a:solidFill>
              </a:rPr>
              <a:t>with </a:t>
            </a:r>
            <a:r>
              <a:rPr lang="en-US" sz="6000" dirty="0" smtClean="0">
                <a:solidFill>
                  <a:srgbClr val="0070C0"/>
                </a:solidFill>
              </a:rPr>
              <a:t>C</a:t>
            </a:r>
            <a:r>
              <a:rPr lang="en-US" sz="6000" dirty="0">
                <a:solidFill>
                  <a:srgbClr val="0070C0"/>
                </a:solidFill>
              </a:rPr>
              <a:t>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</a:rPr>
              <a:t>Object-Oriented </a:t>
            </a:r>
            <a:r>
              <a:rPr lang="en-US" sz="4500" dirty="0">
                <a:solidFill>
                  <a:schemeClr val="bg1"/>
                </a:solidFill>
              </a:rPr>
              <a:t>Programming (OOP) is a programming paradigm that organizes code into objects, which are instances of classes. Each object represents a "thing" with properties (attributes) and behaviors (methods). OOP provides a clear structure, modularity, and reusability in software development. C# is a modern, type-safe, and object-oriented language that supports key OOP concepts.</a:t>
            </a:r>
          </a:p>
        </p:txBody>
      </p:sp>
    </p:spTree>
    <p:extLst>
      <p:ext uri="{BB962C8B-B14F-4D97-AF65-F5344CB8AC3E}">
        <p14:creationId xmlns:p14="http://schemas.microsoft.com/office/powerpoint/2010/main" val="385443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Intro Object-Oriented Programming (OOP)</a:t>
            </a:r>
          </a:p>
          <a:p>
            <a:pPr algn="ctr"/>
            <a:r>
              <a:rPr lang="en-US" sz="6000" dirty="0">
                <a:solidFill>
                  <a:srgbClr val="0070C0"/>
                </a:solidFill>
              </a:rPr>
              <a:t>with </a:t>
            </a:r>
            <a:r>
              <a:rPr lang="en-US" sz="6000" dirty="0" smtClean="0">
                <a:solidFill>
                  <a:srgbClr val="0070C0"/>
                </a:solidFill>
              </a:rPr>
              <a:t>C</a:t>
            </a:r>
            <a:r>
              <a:rPr lang="en-US" sz="6000" dirty="0">
                <a:solidFill>
                  <a:srgbClr val="0070C0"/>
                </a:solidFill>
              </a:rPr>
              <a:t>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5" y="1955845"/>
            <a:ext cx="14901362" cy="79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700" y="204720"/>
            <a:ext cx="17334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Benefits of OOP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1475320" y="2124506"/>
            <a:ext cx="1675737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Modularity: </a:t>
            </a:r>
            <a:r>
              <a:rPr lang="en-US" sz="4800" dirty="0">
                <a:solidFill>
                  <a:schemeClr val="bg1"/>
                </a:solidFill>
              </a:rPr>
              <a:t>Classes help to modularize code, making it easier to maintain and understand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Reusability: </a:t>
            </a:r>
            <a:r>
              <a:rPr lang="en-US" sz="4800" dirty="0">
                <a:solidFill>
                  <a:schemeClr val="bg1"/>
                </a:solidFill>
              </a:rPr>
              <a:t>Classes and methods can be reused across different parts of the application or even in other projects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Maintainability: </a:t>
            </a:r>
            <a:r>
              <a:rPr lang="en-US" sz="4800" dirty="0">
                <a:solidFill>
                  <a:schemeClr val="bg1"/>
                </a:solidFill>
              </a:rPr>
              <a:t>Encapsulation and abstraction simplify code maintenance and debugging by reducing the complexity.</a:t>
            </a:r>
          </a:p>
        </p:txBody>
      </p:sp>
    </p:spTree>
    <p:extLst>
      <p:ext uri="{BB962C8B-B14F-4D97-AF65-F5344CB8AC3E}">
        <p14:creationId xmlns:p14="http://schemas.microsoft.com/office/powerpoint/2010/main" val="217434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4774</Words>
  <Application>Microsoft Office PowerPoint</Application>
  <PresentationFormat>Custom</PresentationFormat>
  <Paragraphs>723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El-Goog</dc:creator>
  <cp:lastModifiedBy>Antonious Gergis</cp:lastModifiedBy>
  <cp:revision>114</cp:revision>
  <dcterms:created xsi:type="dcterms:W3CDTF">2006-08-16T00:00:00Z</dcterms:created>
  <dcterms:modified xsi:type="dcterms:W3CDTF">2024-10-15T15:45:25Z</dcterms:modified>
</cp:coreProperties>
</file>