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1"/>
  </p:notesMasterIdLst>
  <p:sldIdLst>
    <p:sldId id="256" r:id="rId2"/>
    <p:sldId id="257" r:id="rId3"/>
    <p:sldId id="258" r:id="rId4"/>
    <p:sldId id="259" r:id="rId5"/>
    <p:sldId id="278" r:id="rId6"/>
    <p:sldId id="280" r:id="rId7"/>
    <p:sldId id="291" r:id="rId8"/>
    <p:sldId id="325" r:id="rId9"/>
    <p:sldId id="282" r:id="rId10"/>
    <p:sldId id="283" r:id="rId11"/>
    <p:sldId id="324" r:id="rId12"/>
    <p:sldId id="326" r:id="rId13"/>
    <p:sldId id="327" r:id="rId14"/>
    <p:sldId id="328" r:id="rId15"/>
    <p:sldId id="329" r:id="rId16"/>
    <p:sldId id="315" r:id="rId17"/>
    <p:sldId id="330" r:id="rId18"/>
    <p:sldId id="331" r:id="rId19"/>
    <p:sldId id="332" r:id="rId20"/>
    <p:sldId id="333" r:id="rId21"/>
    <p:sldId id="376" r:id="rId22"/>
    <p:sldId id="334" r:id="rId23"/>
    <p:sldId id="377" r:id="rId24"/>
    <p:sldId id="335" r:id="rId25"/>
    <p:sldId id="336" r:id="rId26"/>
    <p:sldId id="337" r:id="rId27"/>
    <p:sldId id="338" r:id="rId28"/>
    <p:sldId id="339" r:id="rId29"/>
    <p:sldId id="340" r:id="rId30"/>
    <p:sldId id="341" r:id="rId31"/>
    <p:sldId id="378" r:id="rId32"/>
    <p:sldId id="379" r:id="rId33"/>
    <p:sldId id="342" r:id="rId34"/>
    <p:sldId id="343" r:id="rId35"/>
    <p:sldId id="344" r:id="rId36"/>
    <p:sldId id="345" r:id="rId37"/>
    <p:sldId id="347" r:id="rId38"/>
    <p:sldId id="346"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80" r:id="rId60"/>
    <p:sldId id="381" r:id="rId61"/>
    <p:sldId id="368" r:id="rId62"/>
    <p:sldId id="369" r:id="rId63"/>
    <p:sldId id="370" r:id="rId64"/>
    <p:sldId id="371" r:id="rId65"/>
    <p:sldId id="373" r:id="rId66"/>
    <p:sldId id="372" r:id="rId67"/>
    <p:sldId id="374" r:id="rId68"/>
    <p:sldId id="375" r:id="rId69"/>
    <p:sldId id="268" r:id="rId70"/>
  </p:sldIdLst>
  <p:sldSz cx="18288000" cy="10287000"/>
  <p:notesSz cx="6858000" cy="9144000"/>
  <p:embeddedFontLst>
    <p:embeddedFont>
      <p:font typeface="Calibri" panose="020F0502020204030204"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jSPjIAF1jEyS0aJuwCbrwkmeVh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61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customschemas.google.com/relationships/presentationmetadata" Target="metadata"/><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3.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799750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769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40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9010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5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455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3324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483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023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87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0234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06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6273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826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327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01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662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398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609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209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939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8825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97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486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772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641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5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572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214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3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534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2440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911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9261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795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180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07819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3171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460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1197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9757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5903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4934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92052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71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99718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71874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50515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6616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70719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228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973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5722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3423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3327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440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75040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2602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1966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8156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3566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7849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6014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382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3498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18391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18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958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08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28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85" name="Google Shape;85;p1"/>
          <p:cNvSpPr/>
          <p:nvPr/>
        </p:nvSpPr>
        <p:spPr>
          <a:xfrm>
            <a:off x="2450842" y="1751878"/>
            <a:ext cx="1218296" cy="1907312"/>
          </a:xfrm>
          <a:custGeom>
            <a:avLst/>
            <a:gdLst/>
            <a:ahLst/>
            <a:cxnLst/>
            <a:rect l="l" t="t" r="r" b="b"/>
            <a:pathLst>
              <a:path w="1218296" h="1907312" extrusionOk="0">
                <a:moveTo>
                  <a:pt x="0" y="0"/>
                </a:moveTo>
                <a:lnTo>
                  <a:pt x="1218296" y="0"/>
                </a:lnTo>
                <a:lnTo>
                  <a:pt x="1218296" y="1907312"/>
                </a:lnTo>
                <a:lnTo>
                  <a:pt x="0" y="1907312"/>
                </a:lnTo>
                <a:lnTo>
                  <a:pt x="0" y="0"/>
                </a:lnTo>
                <a:close/>
              </a:path>
            </a:pathLst>
          </a:custGeom>
          <a:blipFill rotWithShape="1">
            <a:blip r:embed="rId4">
              <a:alphaModFix/>
            </a:blip>
            <a:stretch>
              <a:fillRect/>
            </a:stretch>
          </a:blipFill>
          <a:ln>
            <a:noFill/>
          </a:ln>
        </p:spPr>
      </p:sp>
      <p:sp>
        <p:nvSpPr>
          <p:cNvPr id="86" name="Google Shape;86;p1"/>
          <p:cNvSpPr txBox="1"/>
          <p:nvPr/>
        </p:nvSpPr>
        <p:spPr>
          <a:xfrm>
            <a:off x="4214081" y="1000559"/>
            <a:ext cx="10164600" cy="2662800"/>
          </a:xfrm>
          <a:prstGeom prst="rect">
            <a:avLst/>
          </a:prstGeom>
          <a:noFill/>
          <a:ln>
            <a:noFill/>
          </a:ln>
        </p:spPr>
        <p:txBody>
          <a:bodyPr spcFirstLastPara="1" wrap="square" lIns="0" tIns="0" rIns="0" bIns="0" anchor="t" anchorCtr="0">
            <a:spAutoFit/>
          </a:bodyPr>
          <a:lstStyle/>
          <a:p>
            <a:pPr marL="0" marR="0" lvl="0" indent="0" algn="ctr" rtl="0">
              <a:lnSpc>
                <a:spcPct val="139994"/>
              </a:lnSpc>
              <a:spcBef>
                <a:spcPts val="0"/>
              </a:spcBef>
              <a:spcAft>
                <a:spcPts val="0"/>
              </a:spcAft>
              <a:buNone/>
            </a:pPr>
            <a:r>
              <a:rPr lang="en-US" sz="17200" b="1" i="0" u="none" strike="noStrike" cap="none">
                <a:solidFill>
                  <a:srgbClr val="FFFFFF"/>
                </a:solidFill>
                <a:latin typeface="Arial"/>
                <a:ea typeface="Arial"/>
                <a:cs typeface="Arial"/>
                <a:sym typeface="Arial"/>
              </a:rPr>
              <a:t>LEARN </a:t>
            </a:r>
            <a:r>
              <a:rPr lang="en-US" sz="17300" b="1">
                <a:solidFill>
                  <a:schemeClr val="lt1"/>
                </a:solidFill>
              </a:rPr>
              <a:t>IT </a:t>
            </a:r>
            <a:endParaRPr sz="17100"/>
          </a:p>
        </p:txBody>
      </p:sp>
      <p:sp>
        <p:nvSpPr>
          <p:cNvPr id="87" name="Google Shape;87;p1"/>
          <p:cNvSpPr/>
          <p:nvPr/>
        </p:nvSpPr>
        <p:spPr>
          <a:xfrm>
            <a:off x="1803657" y="2033319"/>
            <a:ext cx="858754" cy="1344429"/>
          </a:xfrm>
          <a:custGeom>
            <a:avLst/>
            <a:gdLst/>
            <a:ahLst/>
            <a:cxnLst/>
            <a:rect l="l" t="t" r="r" b="b"/>
            <a:pathLst>
              <a:path w="858754" h="1344429" extrusionOk="0">
                <a:moveTo>
                  <a:pt x="0" y="0"/>
                </a:moveTo>
                <a:lnTo>
                  <a:pt x="858754" y="0"/>
                </a:lnTo>
                <a:lnTo>
                  <a:pt x="858754" y="1344429"/>
                </a:lnTo>
                <a:lnTo>
                  <a:pt x="0" y="1344429"/>
                </a:lnTo>
                <a:lnTo>
                  <a:pt x="0" y="0"/>
                </a:lnTo>
                <a:close/>
              </a:path>
            </a:pathLst>
          </a:custGeom>
          <a:blipFill rotWithShape="1">
            <a:blip r:embed="rId4">
              <a:alphaModFix/>
            </a:blip>
            <a:stretch>
              <a:fillRect/>
            </a:stretch>
          </a:blipFill>
          <a:ln>
            <a:noFill/>
          </a:ln>
        </p:spPr>
      </p:sp>
      <p:sp>
        <p:nvSpPr>
          <p:cNvPr id="88" name="Google Shape;88;p1"/>
          <p:cNvSpPr/>
          <p:nvPr/>
        </p:nvSpPr>
        <p:spPr>
          <a:xfrm>
            <a:off x="1028700" y="2212606"/>
            <a:ext cx="629715" cy="985855"/>
          </a:xfrm>
          <a:custGeom>
            <a:avLst/>
            <a:gdLst/>
            <a:ahLst/>
            <a:cxnLst/>
            <a:rect l="l" t="t" r="r" b="b"/>
            <a:pathLst>
              <a:path w="629715" h="985855" extrusionOk="0">
                <a:moveTo>
                  <a:pt x="0" y="0"/>
                </a:moveTo>
                <a:lnTo>
                  <a:pt x="629715" y="0"/>
                </a:lnTo>
                <a:lnTo>
                  <a:pt x="629715" y="985855"/>
                </a:lnTo>
                <a:lnTo>
                  <a:pt x="0" y="985855"/>
                </a:lnTo>
                <a:lnTo>
                  <a:pt x="0" y="0"/>
                </a:lnTo>
                <a:close/>
              </a:path>
            </a:pathLst>
          </a:custGeom>
          <a:blipFill rotWithShape="1">
            <a:blip r:embed="rId4">
              <a:alphaModFix/>
            </a:blip>
            <a:stretch>
              <a:fillRect/>
            </a:stretch>
          </a:blipFill>
          <a:ln>
            <a:noFill/>
          </a:ln>
        </p:spPr>
      </p:sp>
      <p:sp>
        <p:nvSpPr>
          <p:cNvPr id="89" name="Google Shape;89;p1"/>
          <p:cNvSpPr/>
          <p:nvPr/>
        </p:nvSpPr>
        <p:spPr>
          <a:xfrm rot="10800000">
            <a:off x="14378719" y="1751878"/>
            <a:ext cx="1218296" cy="1907312"/>
          </a:xfrm>
          <a:custGeom>
            <a:avLst/>
            <a:gdLst/>
            <a:ahLst/>
            <a:cxnLst/>
            <a:rect l="l" t="t" r="r" b="b"/>
            <a:pathLst>
              <a:path w="1218296" h="1907312" extrusionOk="0">
                <a:moveTo>
                  <a:pt x="0" y="0"/>
                </a:moveTo>
                <a:lnTo>
                  <a:pt x="1218295" y="0"/>
                </a:lnTo>
                <a:lnTo>
                  <a:pt x="1218295" y="1907312"/>
                </a:lnTo>
                <a:lnTo>
                  <a:pt x="0" y="1907312"/>
                </a:lnTo>
                <a:lnTo>
                  <a:pt x="0" y="0"/>
                </a:lnTo>
                <a:close/>
              </a:path>
            </a:pathLst>
          </a:custGeom>
          <a:blipFill rotWithShape="1">
            <a:blip r:embed="rId4">
              <a:alphaModFix/>
            </a:blip>
            <a:stretch>
              <a:fillRect/>
            </a:stretch>
          </a:blipFill>
          <a:ln>
            <a:noFill/>
          </a:ln>
        </p:spPr>
      </p:sp>
      <p:sp>
        <p:nvSpPr>
          <p:cNvPr id="90" name="Google Shape;90;p1"/>
          <p:cNvSpPr/>
          <p:nvPr/>
        </p:nvSpPr>
        <p:spPr>
          <a:xfrm rot="10800000">
            <a:off x="15549389" y="2033319"/>
            <a:ext cx="858754" cy="1344429"/>
          </a:xfrm>
          <a:custGeom>
            <a:avLst/>
            <a:gdLst/>
            <a:ahLst/>
            <a:cxnLst/>
            <a:rect l="l" t="t" r="r" b="b"/>
            <a:pathLst>
              <a:path w="858754" h="1344429" extrusionOk="0">
                <a:moveTo>
                  <a:pt x="0" y="0"/>
                </a:moveTo>
                <a:lnTo>
                  <a:pt x="858754" y="0"/>
                </a:lnTo>
                <a:lnTo>
                  <a:pt x="858754" y="1344429"/>
                </a:lnTo>
                <a:lnTo>
                  <a:pt x="0" y="1344429"/>
                </a:lnTo>
                <a:lnTo>
                  <a:pt x="0" y="0"/>
                </a:lnTo>
                <a:close/>
              </a:path>
            </a:pathLst>
          </a:custGeom>
          <a:blipFill rotWithShape="1">
            <a:blip r:embed="rId4">
              <a:alphaModFix/>
            </a:blip>
            <a:stretch>
              <a:fillRect/>
            </a:stretch>
          </a:blipFill>
          <a:ln>
            <a:noFill/>
          </a:ln>
        </p:spPr>
      </p:sp>
      <p:sp>
        <p:nvSpPr>
          <p:cNvPr id="91" name="Google Shape;91;p1"/>
          <p:cNvSpPr/>
          <p:nvPr/>
        </p:nvSpPr>
        <p:spPr>
          <a:xfrm rot="10800000">
            <a:off x="16553955" y="2212606"/>
            <a:ext cx="629715" cy="985855"/>
          </a:xfrm>
          <a:custGeom>
            <a:avLst/>
            <a:gdLst/>
            <a:ahLst/>
            <a:cxnLst/>
            <a:rect l="l" t="t" r="r" b="b"/>
            <a:pathLst>
              <a:path w="629715" h="985855" extrusionOk="0">
                <a:moveTo>
                  <a:pt x="0" y="0"/>
                </a:moveTo>
                <a:lnTo>
                  <a:pt x="629714" y="0"/>
                </a:lnTo>
                <a:lnTo>
                  <a:pt x="629714" y="985855"/>
                </a:lnTo>
                <a:lnTo>
                  <a:pt x="0" y="985855"/>
                </a:lnTo>
                <a:lnTo>
                  <a:pt x="0" y="0"/>
                </a:lnTo>
                <a:close/>
              </a:path>
            </a:pathLst>
          </a:custGeom>
          <a:blipFill rotWithShape="1">
            <a:blip r:embed="rId4">
              <a:alphaModFix/>
            </a:blip>
            <a:stretch>
              <a:fillRect/>
            </a:stretch>
          </a:blipFill>
          <a:ln>
            <a:noFill/>
          </a:ln>
        </p:spPr>
      </p:sp>
      <p:sp>
        <p:nvSpPr>
          <p:cNvPr id="92" name="Google Shape;92;p1"/>
          <p:cNvSpPr txBox="1"/>
          <p:nvPr/>
        </p:nvSpPr>
        <p:spPr>
          <a:xfrm>
            <a:off x="3678588" y="4444671"/>
            <a:ext cx="10930800" cy="63090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US" sz="4099" b="0" i="0" u="none" strike="noStrike" cap="none" dirty="0">
                <a:solidFill>
                  <a:srgbClr val="FFFFFF"/>
                </a:solidFill>
                <a:latin typeface="Arial"/>
                <a:ea typeface="Arial"/>
                <a:cs typeface="Arial"/>
                <a:sym typeface="Arial"/>
              </a:rPr>
              <a:t>FOR TECHNOLOGICAL EDUCATION</a:t>
            </a:r>
            <a:endParaRPr sz="700" dirty="0"/>
          </a:p>
        </p:txBody>
      </p:sp>
      <p:sp>
        <p:nvSpPr>
          <p:cNvPr id="93" name="Google Shape;93;p1"/>
          <p:cNvSpPr/>
          <p:nvPr/>
        </p:nvSpPr>
        <p:spPr>
          <a:xfrm flipH="1">
            <a:off x="13140734" y="5012247"/>
            <a:ext cx="5009312" cy="5266891"/>
          </a:xfrm>
          <a:custGeom>
            <a:avLst/>
            <a:gdLst/>
            <a:ahLst/>
            <a:cxnLst/>
            <a:rect l="l" t="t" r="r" b="b"/>
            <a:pathLst>
              <a:path w="5009312" h="5266891" extrusionOk="0">
                <a:moveTo>
                  <a:pt x="5009312" y="0"/>
                </a:moveTo>
                <a:lnTo>
                  <a:pt x="0" y="0"/>
                </a:lnTo>
                <a:lnTo>
                  <a:pt x="0" y="5266891"/>
                </a:lnTo>
                <a:lnTo>
                  <a:pt x="5009312" y="5266891"/>
                </a:lnTo>
                <a:lnTo>
                  <a:pt x="5009312" y="0"/>
                </a:lnTo>
                <a:close/>
              </a:path>
            </a:pathLst>
          </a:custGeom>
          <a:blipFill rotWithShape="1">
            <a:blip r:embed="rId5">
              <a:alphaModFix/>
            </a:blip>
            <a:stretch>
              <a:fillRect r="-15" b="-39431"/>
            </a:stretch>
          </a:blipFill>
          <a:ln>
            <a:noFill/>
          </a:ln>
        </p:spPr>
      </p:sp>
      <p:sp>
        <p:nvSpPr>
          <p:cNvPr id="94" name="Google Shape;94;p1"/>
          <p:cNvSpPr/>
          <p:nvPr/>
        </p:nvSpPr>
        <p:spPr>
          <a:xfrm>
            <a:off x="-2519628" y="7227483"/>
            <a:ext cx="7086596" cy="7086596"/>
          </a:xfrm>
          <a:custGeom>
            <a:avLst/>
            <a:gdLst/>
            <a:ahLst/>
            <a:cxnLst/>
            <a:rect l="l" t="t" r="r" b="b"/>
            <a:pathLst>
              <a:path w="7086596" h="7086596" extrusionOk="0">
                <a:moveTo>
                  <a:pt x="0" y="0"/>
                </a:moveTo>
                <a:lnTo>
                  <a:pt x="7086596" y="0"/>
                </a:lnTo>
                <a:lnTo>
                  <a:pt x="7086596" y="7086596"/>
                </a:lnTo>
                <a:lnTo>
                  <a:pt x="0" y="7086596"/>
                </a:lnTo>
                <a:lnTo>
                  <a:pt x="0" y="0"/>
                </a:lnTo>
                <a:close/>
              </a:path>
            </a:pathLst>
          </a:custGeom>
          <a:blipFill rotWithShape="1">
            <a:blip r:embed="rId6">
              <a:alphaModFix/>
            </a:blip>
            <a:stretch>
              <a:fillRect/>
            </a:stretch>
          </a:blipFill>
          <a:ln>
            <a:noFill/>
          </a:ln>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Value </a:t>
            </a:r>
            <a:r>
              <a:rPr lang="en-US" sz="6000" dirty="0" err="1">
                <a:solidFill>
                  <a:srgbClr val="0070C0"/>
                </a:solidFill>
              </a:rPr>
              <a:t>vs</a:t>
            </a:r>
            <a:r>
              <a:rPr lang="en-US" sz="6000" dirty="0">
                <a:solidFill>
                  <a:srgbClr val="0070C0"/>
                </a:solidFill>
              </a:rPr>
              <a:t> Reference Types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92555"/>
            <a:ext cx="16335980" cy="5601533"/>
          </a:xfrm>
          <a:prstGeom prst="rect">
            <a:avLst/>
          </a:prstGeom>
          <a:noFill/>
          <a:ln>
            <a:noFill/>
          </a:ln>
        </p:spPr>
        <p:txBody>
          <a:bodyPr spcFirstLastPara="1" wrap="square" lIns="0" tIns="0" rIns="0" bIns="0" anchor="t" anchorCtr="0">
            <a:spAutoFit/>
          </a:bodyPr>
          <a:lstStyle/>
          <a:p>
            <a:r>
              <a:rPr lang="en-US" sz="4000" dirty="0">
                <a:solidFill>
                  <a:schemeClr val="bg1"/>
                </a:solidFill>
              </a:rPr>
              <a:t>Common Value Types</a:t>
            </a:r>
            <a:r>
              <a:rPr lang="en-US" sz="4000" dirty="0" smtClean="0">
                <a:solidFill>
                  <a:schemeClr val="bg1"/>
                </a:solidFill>
              </a:rPr>
              <a:t>:</a:t>
            </a:r>
          </a:p>
          <a:p>
            <a:endParaRPr lang="en-US" sz="3600" dirty="0" smtClean="0">
              <a:solidFill>
                <a:schemeClr val="bg1"/>
              </a:solidFill>
            </a:endParaRPr>
          </a:p>
          <a:p>
            <a:pPr marL="571500" indent="-571500">
              <a:buFont typeface="Wingdings" panose="05000000000000000000" pitchFamily="2" charset="2"/>
              <a:buChar char="Ø"/>
            </a:pPr>
            <a:r>
              <a:rPr lang="en-US" sz="3600" dirty="0" err="1" smtClean="0">
                <a:solidFill>
                  <a:schemeClr val="bg1"/>
                </a:solidFill>
              </a:rPr>
              <a:t>int</a:t>
            </a:r>
            <a:endParaRPr lang="en-US" sz="3600" dirty="0" smtClean="0">
              <a:solidFill>
                <a:schemeClr val="bg1"/>
              </a:solidFill>
            </a:endParaRPr>
          </a:p>
          <a:p>
            <a:pPr marL="571500" indent="-571500">
              <a:buFont typeface="Wingdings" panose="05000000000000000000" pitchFamily="2" charset="2"/>
              <a:buChar char="Ø"/>
            </a:pPr>
            <a:r>
              <a:rPr lang="en-US" sz="3600" dirty="0" smtClean="0">
                <a:solidFill>
                  <a:schemeClr val="bg1"/>
                </a:solidFill>
              </a:rPr>
              <a:t>float</a:t>
            </a:r>
          </a:p>
          <a:p>
            <a:pPr marL="571500" indent="-571500">
              <a:buFont typeface="Wingdings" panose="05000000000000000000" pitchFamily="2" charset="2"/>
              <a:buChar char="Ø"/>
            </a:pPr>
            <a:r>
              <a:rPr lang="en-US" sz="3600" dirty="0" smtClean="0">
                <a:solidFill>
                  <a:schemeClr val="bg1"/>
                </a:solidFill>
              </a:rPr>
              <a:t>double</a:t>
            </a:r>
          </a:p>
          <a:p>
            <a:pPr marL="571500" indent="-571500">
              <a:buFont typeface="Wingdings" panose="05000000000000000000" pitchFamily="2" charset="2"/>
              <a:buChar char="Ø"/>
            </a:pPr>
            <a:r>
              <a:rPr lang="en-US" sz="3600" dirty="0" err="1" smtClean="0">
                <a:solidFill>
                  <a:schemeClr val="bg1"/>
                </a:solidFill>
              </a:rPr>
              <a:t>bool</a:t>
            </a:r>
            <a:endParaRPr lang="en-US" sz="3600" dirty="0" smtClean="0">
              <a:solidFill>
                <a:schemeClr val="bg1"/>
              </a:solidFill>
            </a:endParaRPr>
          </a:p>
          <a:p>
            <a:pPr marL="571500" indent="-571500">
              <a:buFont typeface="Wingdings" panose="05000000000000000000" pitchFamily="2" charset="2"/>
              <a:buChar char="Ø"/>
            </a:pPr>
            <a:r>
              <a:rPr lang="en-US" sz="3600" dirty="0" smtClean="0">
                <a:solidFill>
                  <a:schemeClr val="bg1"/>
                </a:solidFill>
              </a:rPr>
              <a:t>char</a:t>
            </a:r>
          </a:p>
          <a:p>
            <a:pPr marL="571500" indent="-571500">
              <a:buFont typeface="Wingdings" panose="05000000000000000000" pitchFamily="2" charset="2"/>
              <a:buChar char="Ø"/>
            </a:pPr>
            <a:r>
              <a:rPr lang="en-US" sz="3600" dirty="0" err="1" smtClean="0">
                <a:solidFill>
                  <a:schemeClr val="bg1"/>
                </a:solidFill>
              </a:rPr>
              <a:t>struct</a:t>
            </a:r>
            <a:r>
              <a:rPr lang="en-US" sz="3600" dirty="0" smtClean="0">
                <a:solidFill>
                  <a:schemeClr val="bg1"/>
                </a:solidFill>
              </a:rPr>
              <a:t> (a custom value type)</a:t>
            </a:r>
          </a:p>
          <a:p>
            <a:pPr marL="571500" indent="-571500">
              <a:buFont typeface="Wingdings" panose="05000000000000000000" pitchFamily="2" charset="2"/>
              <a:buChar char="Ø"/>
            </a:pPr>
            <a:r>
              <a:rPr lang="en-US" sz="3600" dirty="0" err="1" smtClean="0">
                <a:solidFill>
                  <a:schemeClr val="bg1"/>
                </a:solidFill>
              </a:rPr>
              <a:t>enum</a:t>
            </a:r>
            <a:endParaRPr lang="en-US" sz="3600" dirty="0" smtClean="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1456106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Value </a:t>
            </a:r>
            <a:r>
              <a:rPr lang="en-US" sz="6000" dirty="0" err="1">
                <a:solidFill>
                  <a:srgbClr val="0070C0"/>
                </a:solidFill>
              </a:rPr>
              <a:t>vs</a:t>
            </a:r>
            <a:r>
              <a:rPr lang="en-US" sz="6000" dirty="0">
                <a:solidFill>
                  <a:srgbClr val="0070C0"/>
                </a:solidFill>
              </a:rPr>
              <a:t> Reference Types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24506"/>
            <a:ext cx="16757378" cy="6955750"/>
          </a:xfrm>
          <a:prstGeom prst="rect">
            <a:avLst/>
          </a:prstGeom>
          <a:noFill/>
          <a:ln>
            <a:noFill/>
          </a:ln>
        </p:spPr>
        <p:txBody>
          <a:bodyPr spcFirstLastPara="1" wrap="square" lIns="0" tIns="0" rIns="0" bIns="0" anchor="t" anchorCtr="0">
            <a:spAutoFit/>
          </a:bodyPr>
          <a:lstStyle/>
          <a:p>
            <a:r>
              <a:rPr lang="en-US" sz="4800" dirty="0">
                <a:solidFill>
                  <a:schemeClr val="accent6">
                    <a:lumMod val="75000"/>
                  </a:schemeClr>
                </a:solidFill>
              </a:rPr>
              <a:t>2. </a:t>
            </a:r>
            <a:r>
              <a:rPr lang="en-US" sz="4800" b="1" dirty="0">
                <a:solidFill>
                  <a:schemeClr val="accent6">
                    <a:lumMod val="75000"/>
                  </a:schemeClr>
                </a:solidFill>
              </a:rPr>
              <a:t>Reference Types</a:t>
            </a:r>
            <a:endParaRPr lang="en-US" sz="2000" b="1" dirty="0" smtClean="0">
              <a:solidFill>
                <a:schemeClr val="accent6">
                  <a:lumMod val="75000"/>
                </a:schemeClr>
              </a:solidFill>
            </a:endParaRPr>
          </a:p>
          <a:p>
            <a:endParaRPr lang="ar-EG" sz="2000" b="1" dirty="0">
              <a:solidFill>
                <a:schemeClr val="bg1"/>
              </a:solidFill>
            </a:endParaRPr>
          </a:p>
          <a:p>
            <a:r>
              <a:rPr lang="en-US" sz="4800" dirty="0">
                <a:solidFill>
                  <a:schemeClr val="bg1"/>
                </a:solidFill>
              </a:rPr>
              <a:t>Reference types store </a:t>
            </a:r>
            <a:r>
              <a:rPr lang="en-US" sz="4800" b="1" dirty="0">
                <a:solidFill>
                  <a:schemeClr val="bg1"/>
                </a:solidFill>
              </a:rPr>
              <a:t>references to the memory location</a:t>
            </a:r>
            <a:r>
              <a:rPr lang="en-US" sz="4800" dirty="0">
                <a:solidFill>
                  <a:schemeClr val="bg1"/>
                </a:solidFill>
              </a:rPr>
              <a:t> where the actual data is held. When a reference type is assigned to another variable, </a:t>
            </a:r>
            <a:r>
              <a:rPr lang="en-US" sz="4800" b="1" dirty="0">
                <a:solidFill>
                  <a:schemeClr val="bg1"/>
                </a:solidFill>
              </a:rPr>
              <a:t>the reference (or address)</a:t>
            </a:r>
            <a:r>
              <a:rPr lang="en-US" sz="4800" dirty="0">
                <a:solidFill>
                  <a:schemeClr val="bg1"/>
                </a:solidFill>
              </a:rPr>
              <a:t> to the same memory location is copied, not the actual value. Therefore, both variables refer to the same data, and modifying one will affect the other.</a:t>
            </a:r>
          </a:p>
          <a:p>
            <a:endParaRPr lang="en-US" sz="4800" dirty="0" smtClean="0">
              <a:solidFill>
                <a:schemeClr val="bg1"/>
              </a:solidFill>
            </a:endParaRPr>
          </a:p>
          <a:p>
            <a:endParaRPr lang="en-US" sz="4800" dirty="0">
              <a:solidFill>
                <a:schemeClr val="bg1"/>
              </a:solidFill>
            </a:endParaRPr>
          </a:p>
        </p:txBody>
      </p:sp>
    </p:spTree>
    <p:extLst>
      <p:ext uri="{BB962C8B-B14F-4D97-AF65-F5344CB8AC3E}">
        <p14:creationId xmlns:p14="http://schemas.microsoft.com/office/powerpoint/2010/main" val="737373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Value </a:t>
            </a:r>
            <a:r>
              <a:rPr lang="en-US" sz="6000" dirty="0" err="1">
                <a:solidFill>
                  <a:srgbClr val="0070C0"/>
                </a:solidFill>
              </a:rPr>
              <a:t>vs</a:t>
            </a:r>
            <a:r>
              <a:rPr lang="en-US" sz="6000" dirty="0">
                <a:solidFill>
                  <a:srgbClr val="0070C0"/>
                </a:solidFill>
              </a:rPr>
              <a:t> Reference Types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564938"/>
            <a:ext cx="16757378" cy="8740854"/>
          </a:xfrm>
          <a:prstGeom prst="rect">
            <a:avLst/>
          </a:prstGeom>
          <a:noFill/>
          <a:ln>
            <a:noFill/>
          </a:ln>
        </p:spPr>
        <p:txBody>
          <a:bodyPr spcFirstLastPara="1" wrap="square" lIns="0" tIns="0" rIns="0" bIns="0" anchor="t" anchorCtr="0">
            <a:spAutoFit/>
          </a:bodyPr>
          <a:lstStyle/>
          <a:p>
            <a:r>
              <a:rPr lang="en-US" sz="4800" dirty="0">
                <a:solidFill>
                  <a:schemeClr val="accent6">
                    <a:lumMod val="75000"/>
                  </a:schemeClr>
                </a:solidFill>
              </a:rPr>
              <a:t>Key Characteristics</a:t>
            </a:r>
            <a:r>
              <a:rPr lang="en-US" sz="4800" dirty="0" smtClean="0">
                <a:solidFill>
                  <a:schemeClr val="accent6">
                    <a:lumMod val="75000"/>
                  </a:schemeClr>
                </a:solidFill>
              </a:rPr>
              <a:t>:</a:t>
            </a:r>
          </a:p>
          <a:p>
            <a:endParaRPr lang="en-US" sz="2000" dirty="0">
              <a:solidFill>
                <a:schemeClr val="bg1"/>
              </a:solidFill>
            </a:endParaRPr>
          </a:p>
          <a:p>
            <a:r>
              <a:rPr lang="en-US" sz="4800" b="1" dirty="0">
                <a:solidFill>
                  <a:schemeClr val="bg1"/>
                </a:solidFill>
              </a:rPr>
              <a:t>Stored in Heap Memory: </a:t>
            </a:r>
            <a:r>
              <a:rPr lang="en-US" sz="4000" dirty="0">
                <a:solidFill>
                  <a:schemeClr val="bg1"/>
                </a:solidFill>
              </a:rPr>
              <a:t>Reference types are stored in the heap memory, and the variable itself (which is the reference to the object) is stored in the stack</a:t>
            </a:r>
            <a:r>
              <a:rPr lang="en-US" sz="4000" dirty="0" smtClean="0">
                <a:solidFill>
                  <a:schemeClr val="bg1"/>
                </a:solidFill>
              </a:rPr>
              <a:t>.</a:t>
            </a:r>
            <a:endParaRPr lang="ar-EG" sz="4000" dirty="0" smtClean="0">
              <a:solidFill>
                <a:schemeClr val="bg1"/>
              </a:solidFill>
            </a:endParaRPr>
          </a:p>
          <a:p>
            <a:endParaRPr lang="en-US" sz="2000" dirty="0">
              <a:solidFill>
                <a:schemeClr val="bg1"/>
              </a:solidFill>
            </a:endParaRPr>
          </a:p>
          <a:p>
            <a:r>
              <a:rPr lang="en-US" sz="4800" b="1" dirty="0">
                <a:solidFill>
                  <a:schemeClr val="bg1"/>
                </a:solidFill>
              </a:rPr>
              <a:t>Copy by Reference: </a:t>
            </a:r>
            <a:r>
              <a:rPr lang="en-US" sz="4000" dirty="0">
                <a:solidFill>
                  <a:schemeClr val="bg1"/>
                </a:solidFill>
              </a:rPr>
              <a:t>When you assign a reference type variable to another variable, both variables refer to the same memory location (they point to the same object</a:t>
            </a:r>
            <a:r>
              <a:rPr lang="en-US" sz="4000" dirty="0" smtClean="0">
                <a:solidFill>
                  <a:schemeClr val="bg1"/>
                </a:solidFill>
              </a:rPr>
              <a:t>).</a:t>
            </a:r>
            <a:endParaRPr lang="ar-EG" sz="4000" dirty="0" smtClean="0">
              <a:solidFill>
                <a:schemeClr val="bg1"/>
              </a:solidFill>
            </a:endParaRPr>
          </a:p>
          <a:p>
            <a:endParaRPr lang="en-US" sz="2000" dirty="0">
              <a:solidFill>
                <a:schemeClr val="bg1"/>
              </a:solidFill>
            </a:endParaRPr>
          </a:p>
          <a:p>
            <a:r>
              <a:rPr lang="en-US" sz="4800" b="1" dirty="0">
                <a:solidFill>
                  <a:schemeClr val="bg1"/>
                </a:solidFill>
              </a:rPr>
              <a:t>Shared Memory: </a:t>
            </a:r>
            <a:r>
              <a:rPr lang="en-US" sz="4000" dirty="0">
                <a:solidFill>
                  <a:schemeClr val="bg1"/>
                </a:solidFill>
              </a:rPr>
              <a:t>Both variables refer to the same object, so changes to one affect the other</a:t>
            </a:r>
            <a:r>
              <a:rPr lang="en-US" sz="4000" dirty="0" smtClean="0">
                <a:solidFill>
                  <a:schemeClr val="bg1"/>
                </a:solidFill>
              </a:rPr>
              <a:t>.</a:t>
            </a:r>
            <a:endParaRPr lang="ar-EG" sz="4000" dirty="0" smtClean="0">
              <a:solidFill>
                <a:schemeClr val="bg1"/>
              </a:solidFill>
            </a:endParaRPr>
          </a:p>
          <a:p>
            <a:endParaRPr lang="en-US" sz="2000" dirty="0">
              <a:solidFill>
                <a:schemeClr val="bg1"/>
              </a:solidFill>
            </a:endParaRPr>
          </a:p>
          <a:p>
            <a:r>
              <a:rPr lang="en-US" sz="4800" dirty="0">
                <a:solidFill>
                  <a:schemeClr val="bg1"/>
                </a:solidFill>
              </a:rPr>
              <a:t>Examples of Reference Types: </a:t>
            </a:r>
            <a:r>
              <a:rPr lang="en-US" sz="4000" dirty="0">
                <a:solidFill>
                  <a:schemeClr val="bg1"/>
                </a:solidFill>
              </a:rPr>
              <a:t>Classes, Arrays, Strings, Delegates, Interfaces, and dynamic types.</a:t>
            </a:r>
          </a:p>
        </p:txBody>
      </p:sp>
    </p:spTree>
    <p:extLst>
      <p:ext uri="{BB962C8B-B14F-4D97-AF65-F5344CB8AC3E}">
        <p14:creationId xmlns:p14="http://schemas.microsoft.com/office/powerpoint/2010/main" val="581180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Value </a:t>
            </a:r>
            <a:r>
              <a:rPr lang="en-US" sz="6000" dirty="0" err="1">
                <a:solidFill>
                  <a:srgbClr val="0070C0"/>
                </a:solidFill>
              </a:rPr>
              <a:t>vs</a:t>
            </a:r>
            <a:r>
              <a:rPr lang="en-US" sz="6000" dirty="0">
                <a:solidFill>
                  <a:srgbClr val="0070C0"/>
                </a:solidFill>
              </a:rPr>
              <a:t> Reference Types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38153"/>
            <a:ext cx="15134005" cy="7802136"/>
          </a:xfrm>
          <a:prstGeom prst="rect">
            <a:avLst/>
          </a:prstGeom>
          <a:noFill/>
          <a:ln>
            <a:noFill/>
          </a:ln>
        </p:spPr>
        <p:txBody>
          <a:bodyPr spcFirstLastPara="1" wrap="square" lIns="0" tIns="0" rIns="0" bIns="0" anchor="t" anchorCtr="0">
            <a:spAutoFit/>
          </a:bodyPr>
          <a:lstStyle/>
          <a:p>
            <a:r>
              <a:rPr lang="en-US" sz="2800" dirty="0">
                <a:solidFill>
                  <a:srgbClr val="00B050"/>
                </a:solidFill>
              </a:rPr>
              <a:t>class Person</a:t>
            </a:r>
          </a:p>
          <a:p>
            <a:r>
              <a:rPr lang="en-US" sz="2800" dirty="0">
                <a:solidFill>
                  <a:srgbClr val="00B050"/>
                </a:solidFill>
              </a:rPr>
              <a:t>{</a:t>
            </a:r>
          </a:p>
          <a:p>
            <a:r>
              <a:rPr lang="en-US" sz="2800" dirty="0">
                <a:solidFill>
                  <a:srgbClr val="00B050"/>
                </a:solidFill>
              </a:rPr>
              <a:t>    public string Name;</a:t>
            </a:r>
          </a:p>
          <a:p>
            <a:r>
              <a:rPr lang="en-US" sz="2800" dirty="0">
                <a:solidFill>
                  <a:srgbClr val="00B050"/>
                </a:solidFill>
              </a:rPr>
              <a:t>}</a:t>
            </a:r>
          </a:p>
          <a:p>
            <a:endParaRPr lang="en-US" sz="2800" dirty="0">
              <a:solidFill>
                <a:srgbClr val="00B050"/>
              </a:solidFill>
            </a:endParaRPr>
          </a:p>
          <a:p>
            <a:r>
              <a:rPr lang="en-US" sz="2800" dirty="0">
                <a:solidFill>
                  <a:srgbClr val="00B050"/>
                </a:solidFill>
              </a:rPr>
              <a:t>Person p1 = new Person();</a:t>
            </a:r>
          </a:p>
          <a:p>
            <a:r>
              <a:rPr lang="en-US" sz="2800" dirty="0">
                <a:solidFill>
                  <a:srgbClr val="00B050"/>
                </a:solidFill>
              </a:rPr>
              <a:t>p1.Name = "John";</a:t>
            </a:r>
          </a:p>
          <a:p>
            <a:endParaRPr lang="en-US" sz="2800" dirty="0">
              <a:solidFill>
                <a:srgbClr val="00B050"/>
              </a:solidFill>
            </a:endParaRPr>
          </a:p>
          <a:p>
            <a:r>
              <a:rPr lang="en-US" sz="2800" dirty="0">
                <a:solidFill>
                  <a:srgbClr val="00B050"/>
                </a:solidFill>
              </a:rPr>
              <a:t>Person p2 = p1;  // p2 refers to the same Person object as p1</a:t>
            </a:r>
          </a:p>
          <a:p>
            <a:r>
              <a:rPr lang="en-US" sz="2800" dirty="0">
                <a:solidFill>
                  <a:srgbClr val="00B050"/>
                </a:solidFill>
              </a:rPr>
              <a:t>p2.Name = "Jane";  // Modifies the same object that p1 refers to</a:t>
            </a:r>
          </a:p>
          <a:p>
            <a:endParaRPr lang="en-US" sz="2800" dirty="0">
              <a:solidFill>
                <a:srgbClr val="00B050"/>
              </a:solidFill>
            </a:endParaRPr>
          </a:p>
          <a:p>
            <a:r>
              <a:rPr lang="en-US" sz="2800" dirty="0" err="1">
                <a:solidFill>
                  <a:srgbClr val="00B050"/>
                </a:solidFill>
              </a:rPr>
              <a:t>Console.WriteLine</a:t>
            </a:r>
            <a:r>
              <a:rPr lang="en-US" sz="2800" dirty="0">
                <a:solidFill>
                  <a:srgbClr val="00B050"/>
                </a:solidFill>
              </a:rPr>
              <a:t>(p1.Name);  // Outputs: Jane</a:t>
            </a:r>
          </a:p>
          <a:p>
            <a:r>
              <a:rPr lang="en-US" sz="2800" dirty="0" err="1">
                <a:solidFill>
                  <a:srgbClr val="00B050"/>
                </a:solidFill>
              </a:rPr>
              <a:t>Console.WriteLine</a:t>
            </a:r>
            <a:r>
              <a:rPr lang="en-US" sz="2800" dirty="0">
                <a:solidFill>
                  <a:srgbClr val="00B050"/>
                </a:solidFill>
              </a:rPr>
              <a:t>(p2.Name);  // Outputs: </a:t>
            </a:r>
            <a:r>
              <a:rPr lang="en-US" sz="2800" dirty="0" smtClean="0">
                <a:solidFill>
                  <a:srgbClr val="00B050"/>
                </a:solidFill>
              </a:rPr>
              <a:t>Jane</a:t>
            </a:r>
            <a:endParaRPr lang="en-US" sz="3500" dirty="0" smtClean="0">
              <a:solidFill>
                <a:schemeClr val="bg1"/>
              </a:solidFill>
            </a:endParaRPr>
          </a:p>
          <a:p>
            <a:endParaRPr lang="en-US" sz="3500" dirty="0" smtClean="0">
              <a:solidFill>
                <a:schemeClr val="bg1"/>
              </a:solidFill>
            </a:endParaRPr>
          </a:p>
          <a:p>
            <a:r>
              <a:rPr lang="en-US" sz="3600" dirty="0">
                <a:solidFill>
                  <a:schemeClr val="bg1"/>
                </a:solidFill>
              </a:rPr>
              <a:t>In this case, both </a:t>
            </a:r>
            <a:r>
              <a:rPr lang="en-US" sz="3600" b="1" dirty="0">
                <a:solidFill>
                  <a:srgbClr val="FF0000"/>
                </a:solidFill>
              </a:rPr>
              <a:t>p1</a:t>
            </a:r>
            <a:r>
              <a:rPr lang="en-US" sz="3600" dirty="0">
                <a:solidFill>
                  <a:schemeClr val="bg1"/>
                </a:solidFill>
              </a:rPr>
              <a:t> and </a:t>
            </a:r>
            <a:r>
              <a:rPr lang="en-US" sz="3600" b="1" dirty="0">
                <a:solidFill>
                  <a:srgbClr val="FF0000"/>
                </a:solidFill>
              </a:rPr>
              <a:t>p2</a:t>
            </a:r>
            <a:r>
              <a:rPr lang="en-US" sz="3600" dirty="0">
                <a:solidFill>
                  <a:schemeClr val="bg1"/>
                </a:solidFill>
              </a:rPr>
              <a:t> point to the same </a:t>
            </a:r>
            <a:r>
              <a:rPr lang="en-US" sz="3600" b="1" dirty="0">
                <a:solidFill>
                  <a:srgbClr val="FF0000"/>
                </a:solidFill>
              </a:rPr>
              <a:t>Person</a:t>
            </a:r>
            <a:r>
              <a:rPr lang="en-US" sz="3600" dirty="0">
                <a:solidFill>
                  <a:schemeClr val="bg1"/>
                </a:solidFill>
              </a:rPr>
              <a:t> object in memory. Changing p2.Name also changes p1.Name because they both reference the same object</a:t>
            </a:r>
            <a:r>
              <a:rPr lang="en-US" sz="3600"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3751061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Value </a:t>
            </a:r>
            <a:r>
              <a:rPr lang="en-US" sz="6000" dirty="0" err="1">
                <a:solidFill>
                  <a:srgbClr val="0070C0"/>
                </a:solidFill>
              </a:rPr>
              <a:t>vs</a:t>
            </a:r>
            <a:r>
              <a:rPr lang="en-US" sz="6000" dirty="0">
                <a:solidFill>
                  <a:srgbClr val="0070C0"/>
                </a:solidFill>
              </a:rPr>
              <a:t> Reference Types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92555"/>
            <a:ext cx="16335980" cy="5847755"/>
          </a:xfrm>
          <a:prstGeom prst="rect">
            <a:avLst/>
          </a:prstGeom>
          <a:noFill/>
          <a:ln>
            <a:noFill/>
          </a:ln>
        </p:spPr>
        <p:txBody>
          <a:bodyPr spcFirstLastPara="1" wrap="square" lIns="0" tIns="0" rIns="0" bIns="0" anchor="t" anchorCtr="0">
            <a:spAutoFit/>
          </a:bodyPr>
          <a:lstStyle/>
          <a:p>
            <a:r>
              <a:rPr lang="en-US" sz="4600" b="1" dirty="0">
                <a:solidFill>
                  <a:schemeClr val="bg1"/>
                </a:solidFill>
              </a:rPr>
              <a:t>Common Reference Types</a:t>
            </a:r>
            <a:r>
              <a:rPr lang="en-US" sz="4600" b="1" dirty="0" smtClean="0">
                <a:solidFill>
                  <a:schemeClr val="bg1"/>
                </a:solidFill>
              </a:rPr>
              <a:t>:</a:t>
            </a:r>
            <a:endParaRPr lang="ar-EG" sz="4600" b="1" dirty="0" smtClean="0">
              <a:solidFill>
                <a:schemeClr val="bg1"/>
              </a:solidFill>
            </a:endParaRPr>
          </a:p>
          <a:p>
            <a:endParaRPr lang="en-US" sz="4600" b="1" dirty="0" smtClean="0">
              <a:solidFill>
                <a:schemeClr val="bg1"/>
              </a:solidFill>
            </a:endParaRPr>
          </a:p>
          <a:p>
            <a:pPr marL="571500" indent="-571500">
              <a:buFont typeface="Wingdings" panose="05000000000000000000" pitchFamily="2" charset="2"/>
              <a:buChar char="Ø"/>
            </a:pPr>
            <a:r>
              <a:rPr lang="en-US" sz="3600" dirty="0">
                <a:solidFill>
                  <a:schemeClr val="bg1"/>
                </a:solidFill>
              </a:rPr>
              <a:t>class</a:t>
            </a:r>
          </a:p>
          <a:p>
            <a:pPr marL="571500" indent="-571500">
              <a:buFont typeface="Wingdings" panose="05000000000000000000" pitchFamily="2" charset="2"/>
              <a:buChar char="Ø"/>
            </a:pPr>
            <a:r>
              <a:rPr lang="en-US" sz="3600" dirty="0">
                <a:solidFill>
                  <a:schemeClr val="bg1"/>
                </a:solidFill>
              </a:rPr>
              <a:t>string (strings in C# are immutable reference types)</a:t>
            </a:r>
          </a:p>
          <a:p>
            <a:pPr marL="571500" indent="-571500">
              <a:buFont typeface="Wingdings" panose="05000000000000000000" pitchFamily="2" charset="2"/>
              <a:buChar char="Ø"/>
            </a:pPr>
            <a:r>
              <a:rPr lang="en-US" sz="3600" dirty="0">
                <a:solidFill>
                  <a:schemeClr val="bg1"/>
                </a:solidFill>
              </a:rPr>
              <a:t>array</a:t>
            </a:r>
          </a:p>
          <a:p>
            <a:pPr marL="571500" indent="-571500">
              <a:buFont typeface="Wingdings" panose="05000000000000000000" pitchFamily="2" charset="2"/>
              <a:buChar char="Ø"/>
            </a:pPr>
            <a:r>
              <a:rPr lang="en-US" sz="3600" dirty="0">
                <a:solidFill>
                  <a:schemeClr val="bg1"/>
                </a:solidFill>
              </a:rPr>
              <a:t>delegate</a:t>
            </a:r>
          </a:p>
          <a:p>
            <a:pPr marL="571500" indent="-571500">
              <a:buFont typeface="Wingdings" panose="05000000000000000000" pitchFamily="2" charset="2"/>
              <a:buChar char="Ø"/>
            </a:pPr>
            <a:r>
              <a:rPr lang="en-US" sz="3600" dirty="0">
                <a:solidFill>
                  <a:schemeClr val="bg1"/>
                </a:solidFill>
              </a:rPr>
              <a:t>interface</a:t>
            </a:r>
          </a:p>
          <a:p>
            <a:pPr marL="571500" indent="-571500">
              <a:buFont typeface="Wingdings" panose="05000000000000000000" pitchFamily="2" charset="2"/>
              <a:buChar char="Ø"/>
            </a:pPr>
            <a:r>
              <a:rPr lang="en-US" sz="3600" dirty="0">
                <a:solidFill>
                  <a:schemeClr val="bg1"/>
                </a:solidFill>
              </a:rPr>
              <a:t>dynamic</a:t>
            </a:r>
          </a:p>
          <a:p>
            <a:pPr marL="571500" indent="-571500">
              <a:buFont typeface="Wingdings" panose="05000000000000000000" pitchFamily="2" charset="2"/>
              <a:buChar char="Ø"/>
            </a:pPr>
            <a:r>
              <a:rPr lang="en-US" sz="3600" dirty="0">
                <a:solidFill>
                  <a:schemeClr val="bg1"/>
                </a:solidFill>
              </a:rPr>
              <a:t>object (base class for all types in C#)</a:t>
            </a:r>
          </a:p>
          <a:p>
            <a:endParaRPr lang="en-US" sz="3600" dirty="0">
              <a:solidFill>
                <a:schemeClr val="bg1"/>
              </a:solidFill>
            </a:endParaRPr>
          </a:p>
        </p:txBody>
      </p:sp>
    </p:spTree>
    <p:extLst>
      <p:ext uri="{BB962C8B-B14F-4D97-AF65-F5344CB8AC3E}">
        <p14:creationId xmlns:p14="http://schemas.microsoft.com/office/powerpoint/2010/main" val="2912205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Value </a:t>
            </a:r>
            <a:r>
              <a:rPr lang="en-US" sz="6000" dirty="0" err="1">
                <a:solidFill>
                  <a:srgbClr val="0070C0"/>
                </a:solidFill>
              </a:rPr>
              <a:t>vs</a:t>
            </a:r>
            <a:r>
              <a:rPr lang="en-US" sz="6000" dirty="0">
                <a:solidFill>
                  <a:srgbClr val="0070C0"/>
                </a:solidFill>
              </a:rPr>
              <a:t> Reference Types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92555"/>
            <a:ext cx="16335980" cy="738664"/>
          </a:xfrm>
          <a:prstGeom prst="rect">
            <a:avLst/>
          </a:prstGeom>
          <a:noFill/>
          <a:ln>
            <a:noFill/>
          </a:ln>
        </p:spPr>
        <p:txBody>
          <a:bodyPr spcFirstLastPara="1" wrap="square" lIns="0" tIns="0" rIns="0" bIns="0" anchor="t" anchorCtr="0">
            <a:spAutoFit/>
          </a:bodyPr>
          <a:lstStyle/>
          <a:p>
            <a:r>
              <a:rPr lang="en-US" sz="4800" dirty="0">
                <a:solidFill>
                  <a:schemeClr val="bg1"/>
                </a:solidFill>
              </a:rPr>
              <a:t>Differences Between Value Types and Reference </a:t>
            </a:r>
            <a:r>
              <a:rPr lang="en-US" sz="4800" dirty="0" smtClean="0">
                <a:solidFill>
                  <a:schemeClr val="bg1"/>
                </a:solidFill>
              </a:rPr>
              <a:t>Types</a:t>
            </a:r>
            <a:endParaRPr lang="en-US" sz="4600" b="1" dirty="0" smtClean="0">
              <a:solidFill>
                <a:schemeClr val="bg1"/>
              </a:solidFill>
            </a:endParaRPr>
          </a:p>
        </p:txBody>
      </p:sp>
      <p:pic>
        <p:nvPicPr>
          <p:cNvPr id="2" name="Picture 1"/>
          <p:cNvPicPr>
            <a:picLocks noChangeAspect="1"/>
          </p:cNvPicPr>
          <p:nvPr/>
        </p:nvPicPr>
        <p:blipFill>
          <a:blip r:embed="rId5"/>
          <a:stretch>
            <a:fillRect/>
          </a:stretch>
        </p:blipFill>
        <p:spPr>
          <a:xfrm>
            <a:off x="1705971" y="3047932"/>
            <a:ext cx="14657696" cy="6735601"/>
          </a:xfrm>
          <a:prstGeom prst="rect">
            <a:avLst/>
          </a:prstGeom>
        </p:spPr>
      </p:pic>
    </p:spTree>
    <p:extLst>
      <p:ext uri="{BB962C8B-B14F-4D97-AF65-F5344CB8AC3E}">
        <p14:creationId xmlns:p14="http://schemas.microsoft.com/office/powerpoint/2010/main" val="426364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4431983"/>
          </a:xfrm>
          <a:prstGeom prst="rect">
            <a:avLst/>
          </a:prstGeom>
          <a:noFill/>
          <a:ln>
            <a:noFill/>
          </a:ln>
        </p:spPr>
        <p:txBody>
          <a:bodyPr spcFirstLastPara="1" wrap="square" lIns="0" tIns="0" rIns="0" bIns="0" anchor="t" anchorCtr="0">
            <a:spAutoFit/>
          </a:bodyPr>
          <a:lstStyle/>
          <a:p>
            <a:r>
              <a:rPr lang="en-US" sz="4800" dirty="0" smtClean="0">
                <a:solidFill>
                  <a:schemeClr val="bg1"/>
                </a:solidFill>
              </a:rPr>
              <a:t>In C#, when passing parameters to methods, you can pass them either </a:t>
            </a:r>
            <a:r>
              <a:rPr lang="en-US" sz="4800" b="1" dirty="0" smtClean="0">
                <a:solidFill>
                  <a:schemeClr val="bg1"/>
                </a:solidFill>
              </a:rPr>
              <a:t>by value</a:t>
            </a:r>
            <a:r>
              <a:rPr lang="en-US" sz="4800" dirty="0" smtClean="0">
                <a:solidFill>
                  <a:schemeClr val="bg1"/>
                </a:solidFill>
              </a:rPr>
              <a:t> or </a:t>
            </a:r>
            <a:r>
              <a:rPr lang="en-US" sz="4800" b="1" dirty="0" smtClean="0">
                <a:solidFill>
                  <a:schemeClr val="bg1"/>
                </a:solidFill>
              </a:rPr>
              <a:t>by reference</a:t>
            </a:r>
            <a:r>
              <a:rPr lang="en-US" sz="4800" dirty="0" smtClean="0">
                <a:solidFill>
                  <a:schemeClr val="bg1"/>
                </a:solidFill>
              </a:rPr>
              <a:t>. Understanding the differences between these two modes is crucial for controlling how data is manipulated and ensuring efficient memory use. Let’s break down the concepts of </a:t>
            </a:r>
            <a:r>
              <a:rPr lang="en-US" sz="4800" b="1" dirty="0" smtClean="0">
                <a:solidFill>
                  <a:schemeClr val="bg1"/>
                </a:solidFill>
              </a:rPr>
              <a:t>pass by value</a:t>
            </a:r>
            <a:r>
              <a:rPr lang="en-US" sz="4800" dirty="0" smtClean="0">
                <a:solidFill>
                  <a:schemeClr val="bg1"/>
                </a:solidFill>
              </a:rPr>
              <a:t> and </a:t>
            </a:r>
            <a:r>
              <a:rPr lang="en-US" sz="4800" b="1" dirty="0" smtClean="0">
                <a:solidFill>
                  <a:schemeClr val="bg1"/>
                </a:solidFill>
              </a:rPr>
              <a:t>pass by reference</a:t>
            </a:r>
            <a:r>
              <a:rPr lang="en-US" sz="4800" dirty="0" smtClean="0">
                <a:solidFill>
                  <a:schemeClr val="bg1"/>
                </a:solidFill>
              </a:rPr>
              <a:t> in detail.</a:t>
            </a:r>
          </a:p>
        </p:txBody>
      </p:sp>
    </p:spTree>
    <p:extLst>
      <p:ext uri="{BB962C8B-B14F-4D97-AF65-F5344CB8AC3E}">
        <p14:creationId xmlns:p14="http://schemas.microsoft.com/office/powerpoint/2010/main" val="852034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314296"/>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5170646"/>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1. Pass </a:t>
            </a:r>
            <a:r>
              <a:rPr lang="en-US" sz="4800" b="1" dirty="0">
                <a:solidFill>
                  <a:schemeClr val="accent6">
                    <a:lumMod val="75000"/>
                  </a:schemeClr>
                </a:solidFill>
              </a:rPr>
              <a:t>by </a:t>
            </a:r>
            <a:r>
              <a:rPr lang="en-US" sz="4800" b="1" dirty="0" smtClean="0">
                <a:solidFill>
                  <a:schemeClr val="accent6">
                    <a:lumMod val="75000"/>
                  </a:schemeClr>
                </a:solidFill>
              </a:rPr>
              <a:t>Value</a:t>
            </a:r>
          </a:p>
          <a:p>
            <a:pPr marL="914400" indent="-914400">
              <a:buAutoNum type="arabicPeriod"/>
            </a:pPr>
            <a:endParaRPr lang="en-US" sz="4800" b="1" dirty="0">
              <a:solidFill>
                <a:schemeClr val="bg1"/>
              </a:solidFill>
            </a:endParaRPr>
          </a:p>
          <a:p>
            <a:r>
              <a:rPr lang="en-US" sz="4800" dirty="0">
                <a:solidFill>
                  <a:schemeClr val="bg1"/>
                </a:solidFill>
              </a:rPr>
              <a:t>By default, C# passes method parameters by </a:t>
            </a:r>
            <a:r>
              <a:rPr lang="en-US" sz="4800" b="1" dirty="0">
                <a:solidFill>
                  <a:schemeClr val="bg1"/>
                </a:solidFill>
              </a:rPr>
              <a:t>value</a:t>
            </a:r>
            <a:r>
              <a:rPr lang="en-US" sz="4800" dirty="0">
                <a:solidFill>
                  <a:schemeClr val="bg1"/>
                </a:solidFill>
              </a:rPr>
              <a:t>. This means that </a:t>
            </a:r>
            <a:r>
              <a:rPr lang="en-US" sz="4800" b="1" dirty="0">
                <a:solidFill>
                  <a:schemeClr val="bg1"/>
                </a:solidFill>
              </a:rPr>
              <a:t>a copy</a:t>
            </a:r>
            <a:r>
              <a:rPr lang="en-US" sz="4800" dirty="0">
                <a:solidFill>
                  <a:schemeClr val="bg1"/>
                </a:solidFill>
              </a:rPr>
              <a:t> of the original variable is passed to the method, and any changes made to the parameter inside the method do not affect the original variable outside the method.</a:t>
            </a:r>
            <a:endParaRPr lang="en-US" sz="4800" dirty="0" smtClean="0">
              <a:solidFill>
                <a:schemeClr val="bg1"/>
              </a:solidFill>
            </a:endParaRPr>
          </a:p>
        </p:txBody>
      </p:sp>
    </p:spTree>
    <p:extLst>
      <p:ext uri="{BB962C8B-B14F-4D97-AF65-F5344CB8AC3E}">
        <p14:creationId xmlns:p14="http://schemas.microsoft.com/office/powerpoint/2010/main" val="1279639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314296"/>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7017306"/>
          </a:xfrm>
          <a:prstGeom prst="rect">
            <a:avLst/>
          </a:prstGeom>
          <a:noFill/>
          <a:ln>
            <a:noFill/>
          </a:ln>
        </p:spPr>
        <p:txBody>
          <a:bodyPr spcFirstLastPara="1" wrap="square" lIns="0" tIns="0" rIns="0" bIns="0" anchor="t" anchorCtr="0">
            <a:spAutoFit/>
          </a:bodyPr>
          <a:lstStyle/>
          <a:p>
            <a:r>
              <a:rPr lang="en-US" sz="4800" dirty="0">
                <a:solidFill>
                  <a:schemeClr val="bg1"/>
                </a:solidFill>
              </a:rPr>
              <a:t>Key Characteristics</a:t>
            </a:r>
            <a:r>
              <a:rPr lang="en-US" sz="4800" dirty="0" smtClean="0">
                <a:solidFill>
                  <a:schemeClr val="bg1"/>
                </a:solidFill>
              </a:rPr>
              <a:t>:</a:t>
            </a:r>
          </a:p>
          <a:p>
            <a:endParaRPr lang="en-US" sz="2000" dirty="0">
              <a:solidFill>
                <a:schemeClr val="bg1"/>
              </a:solidFill>
            </a:endParaRPr>
          </a:p>
          <a:p>
            <a:r>
              <a:rPr lang="en-US" sz="4000" b="1" dirty="0">
                <a:solidFill>
                  <a:schemeClr val="bg1"/>
                </a:solidFill>
              </a:rPr>
              <a:t>A copy of the value is passed: </a:t>
            </a:r>
            <a:r>
              <a:rPr lang="en-US" sz="3800" dirty="0">
                <a:solidFill>
                  <a:schemeClr val="bg1"/>
                </a:solidFill>
              </a:rPr>
              <a:t>When you pass a variable by value, the method receives a copy of the variable, so any modifications inside the method will not affect the original variable</a:t>
            </a:r>
            <a:r>
              <a:rPr lang="en-US" sz="3800" dirty="0" smtClean="0">
                <a:solidFill>
                  <a:schemeClr val="bg1"/>
                </a:solidFill>
              </a:rPr>
              <a:t>.</a:t>
            </a:r>
          </a:p>
          <a:p>
            <a:endParaRPr lang="en-US" sz="2000" dirty="0">
              <a:solidFill>
                <a:schemeClr val="bg1"/>
              </a:solidFill>
            </a:endParaRPr>
          </a:p>
          <a:p>
            <a:r>
              <a:rPr lang="en-US" sz="4000" b="1" dirty="0">
                <a:solidFill>
                  <a:schemeClr val="bg1"/>
                </a:solidFill>
              </a:rPr>
              <a:t>Used with value types: </a:t>
            </a:r>
            <a:r>
              <a:rPr lang="en-US" sz="3800" dirty="0">
                <a:solidFill>
                  <a:schemeClr val="bg1"/>
                </a:solidFill>
              </a:rPr>
              <a:t>For value types like </a:t>
            </a:r>
            <a:r>
              <a:rPr lang="en-US" sz="3800" dirty="0" err="1">
                <a:solidFill>
                  <a:schemeClr val="bg1"/>
                </a:solidFill>
              </a:rPr>
              <a:t>int</a:t>
            </a:r>
            <a:r>
              <a:rPr lang="en-US" sz="3800" dirty="0">
                <a:solidFill>
                  <a:schemeClr val="bg1"/>
                </a:solidFill>
              </a:rPr>
              <a:t>, float, </a:t>
            </a:r>
            <a:r>
              <a:rPr lang="en-US" sz="3800" dirty="0" err="1">
                <a:solidFill>
                  <a:schemeClr val="bg1"/>
                </a:solidFill>
              </a:rPr>
              <a:t>bool</a:t>
            </a:r>
            <a:r>
              <a:rPr lang="en-US" sz="3800" dirty="0">
                <a:solidFill>
                  <a:schemeClr val="bg1"/>
                </a:solidFill>
              </a:rPr>
              <a:t>, and </a:t>
            </a:r>
            <a:r>
              <a:rPr lang="en-US" sz="3800" dirty="0" err="1">
                <a:solidFill>
                  <a:schemeClr val="bg1"/>
                </a:solidFill>
              </a:rPr>
              <a:t>struct</a:t>
            </a:r>
            <a:r>
              <a:rPr lang="en-US" sz="3800" dirty="0">
                <a:solidFill>
                  <a:schemeClr val="bg1"/>
                </a:solidFill>
              </a:rPr>
              <a:t>, the actual value is copied</a:t>
            </a:r>
            <a:r>
              <a:rPr lang="en-US" sz="3800" dirty="0" smtClean="0">
                <a:solidFill>
                  <a:schemeClr val="bg1"/>
                </a:solidFill>
              </a:rPr>
              <a:t>.</a:t>
            </a:r>
          </a:p>
          <a:p>
            <a:endParaRPr lang="en-US" sz="2000" dirty="0">
              <a:solidFill>
                <a:schemeClr val="bg1"/>
              </a:solidFill>
            </a:endParaRPr>
          </a:p>
          <a:p>
            <a:r>
              <a:rPr lang="en-US" sz="4000" b="1" dirty="0">
                <a:solidFill>
                  <a:schemeClr val="bg1"/>
                </a:solidFill>
              </a:rPr>
              <a:t>Used with reference types (by default): </a:t>
            </a:r>
            <a:r>
              <a:rPr lang="en-US" sz="3800" dirty="0">
                <a:solidFill>
                  <a:schemeClr val="bg1"/>
                </a:solidFill>
              </a:rPr>
              <a:t>For reference types (like class, string, array), the reference (memory address) is passed by value, but since the reference points to the same object, changes to the object inside the method will affect the object, not the reference itself.</a:t>
            </a:r>
          </a:p>
        </p:txBody>
      </p:sp>
    </p:spTree>
    <p:extLst>
      <p:ext uri="{BB962C8B-B14F-4D97-AF65-F5344CB8AC3E}">
        <p14:creationId xmlns:p14="http://schemas.microsoft.com/office/powerpoint/2010/main" val="4032553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633183"/>
            <a:ext cx="14697277" cy="8863965"/>
          </a:xfrm>
          <a:prstGeom prst="rect">
            <a:avLst/>
          </a:prstGeom>
          <a:noFill/>
          <a:ln>
            <a:noFill/>
          </a:ln>
        </p:spPr>
        <p:txBody>
          <a:bodyPr spcFirstLastPara="1" wrap="square" lIns="0" tIns="0" rIns="0" bIns="0" anchor="t" anchorCtr="0">
            <a:spAutoFit/>
          </a:bodyPr>
          <a:lstStyle/>
          <a:p>
            <a:r>
              <a:rPr lang="en-US" sz="2800" dirty="0">
                <a:solidFill>
                  <a:srgbClr val="00B050"/>
                </a:solidFill>
              </a:rPr>
              <a:t>using System</a:t>
            </a:r>
            <a:r>
              <a:rPr lang="en-US" sz="2800" dirty="0" smtClean="0">
                <a:solidFill>
                  <a:srgbClr val="00B050"/>
                </a:solidFill>
              </a:rPr>
              <a:t>;</a:t>
            </a:r>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a:t>
            </a:r>
            <a:r>
              <a:rPr lang="en-US" sz="2800" dirty="0" err="1">
                <a:solidFill>
                  <a:srgbClr val="00B050"/>
                </a:solidFill>
              </a:rPr>
              <a:t>int</a:t>
            </a:r>
            <a:r>
              <a:rPr lang="en-US" sz="2800" dirty="0">
                <a:solidFill>
                  <a:srgbClr val="00B050"/>
                </a:solidFill>
              </a:rPr>
              <a:t> a = 5;</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("Before method call: " + a);  // Outputs: 5</a:t>
            </a:r>
          </a:p>
          <a:p>
            <a:endParaRPr lang="en-US" sz="2800" dirty="0">
              <a:solidFill>
                <a:srgbClr val="00B050"/>
              </a:solidFill>
            </a:endParaRPr>
          </a:p>
          <a:p>
            <a:r>
              <a:rPr lang="en-US" sz="2800" dirty="0">
                <a:solidFill>
                  <a:srgbClr val="00B050"/>
                </a:solidFill>
              </a:rPr>
              <a:t>        </a:t>
            </a:r>
            <a:r>
              <a:rPr lang="en-US" sz="2800" dirty="0" err="1">
                <a:solidFill>
                  <a:srgbClr val="00B050"/>
                </a:solidFill>
              </a:rPr>
              <a:t>ModifyValue</a:t>
            </a:r>
            <a:r>
              <a:rPr lang="en-US" sz="2800" dirty="0">
                <a:solidFill>
                  <a:srgbClr val="00B050"/>
                </a:solidFill>
              </a:rPr>
              <a:t>(a);  // Passing by value</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("After method call: " + a);   // Outputs: 5 (no change)</a:t>
            </a:r>
          </a:p>
          <a:p>
            <a:r>
              <a:rPr lang="en-US" sz="2800" dirty="0">
                <a:solidFill>
                  <a:srgbClr val="00B050"/>
                </a:solidFill>
              </a:rPr>
              <a:t>    }</a:t>
            </a:r>
          </a:p>
          <a:p>
            <a:endParaRPr lang="en-US" sz="2800" dirty="0">
              <a:solidFill>
                <a:srgbClr val="00B050"/>
              </a:solidFill>
            </a:endParaRPr>
          </a:p>
          <a:p>
            <a:r>
              <a:rPr lang="en-US" sz="2800" dirty="0">
                <a:solidFill>
                  <a:srgbClr val="00B050"/>
                </a:solidFill>
              </a:rPr>
              <a:t>    static void </a:t>
            </a:r>
            <a:r>
              <a:rPr lang="en-US" sz="2800" dirty="0" err="1">
                <a:solidFill>
                  <a:srgbClr val="00B050"/>
                </a:solidFill>
              </a:rPr>
              <a:t>ModifyValue</a:t>
            </a:r>
            <a:r>
              <a:rPr lang="en-US" sz="2800" dirty="0">
                <a:solidFill>
                  <a:srgbClr val="00B050"/>
                </a:solidFill>
              </a:rPr>
              <a:t>(</a:t>
            </a:r>
            <a:r>
              <a:rPr lang="en-US" sz="2800" dirty="0" err="1">
                <a:solidFill>
                  <a:srgbClr val="00B050"/>
                </a:solidFill>
              </a:rPr>
              <a:t>int</a:t>
            </a:r>
            <a:r>
              <a:rPr lang="en-US" sz="2800" dirty="0">
                <a:solidFill>
                  <a:srgbClr val="00B050"/>
                </a:solidFill>
              </a:rPr>
              <a:t> x)</a:t>
            </a:r>
          </a:p>
          <a:p>
            <a:r>
              <a:rPr lang="en-US" sz="2800" dirty="0">
                <a:solidFill>
                  <a:srgbClr val="00B050"/>
                </a:solidFill>
              </a:rPr>
              <a:t>    {</a:t>
            </a:r>
          </a:p>
          <a:p>
            <a:r>
              <a:rPr lang="en-US" sz="2800" dirty="0">
                <a:solidFill>
                  <a:srgbClr val="00B050"/>
                </a:solidFill>
              </a:rPr>
              <a:t>        x = 10;  // Modifying the copy</a:t>
            </a:r>
          </a:p>
          <a:p>
            <a:r>
              <a:rPr lang="en-US" sz="2800" dirty="0">
                <a:solidFill>
                  <a:srgbClr val="00B050"/>
                </a:solidFill>
              </a:rPr>
              <a:t>    }</a:t>
            </a:r>
          </a:p>
          <a:p>
            <a:r>
              <a:rPr lang="en-US" sz="2800" dirty="0" smtClean="0">
                <a:solidFill>
                  <a:srgbClr val="00B050"/>
                </a:solidFill>
              </a:rPr>
              <a:t>}</a:t>
            </a:r>
            <a:endParaRPr lang="en-US" sz="3500" dirty="0" smtClean="0">
              <a:solidFill>
                <a:schemeClr val="bg1"/>
              </a:solidFill>
            </a:endParaRPr>
          </a:p>
          <a:p>
            <a:r>
              <a:rPr lang="en-US" sz="3600" dirty="0">
                <a:solidFill>
                  <a:schemeClr val="bg1"/>
                </a:solidFill>
              </a:rPr>
              <a:t>Result: The value of a remains 5 after the method call because the method only modified a copy of a, not the original variable</a:t>
            </a:r>
          </a:p>
          <a:p>
            <a:endParaRPr lang="en-US" sz="2800" dirty="0">
              <a:solidFill>
                <a:srgbClr val="00B050"/>
              </a:solidFill>
            </a:endParaRPr>
          </a:p>
        </p:txBody>
      </p:sp>
    </p:spTree>
    <p:extLst>
      <p:ext uri="{BB962C8B-B14F-4D97-AF65-F5344CB8AC3E}">
        <p14:creationId xmlns:p14="http://schemas.microsoft.com/office/powerpoint/2010/main" val="1996843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00" name="Google Shape;100;p2"/>
          <p:cNvSpPr txBox="1"/>
          <p:nvPr/>
        </p:nvSpPr>
        <p:spPr>
          <a:xfrm>
            <a:off x="265776" y="2450268"/>
            <a:ext cx="17775850" cy="4610108"/>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endParaRPr b="1" dirty="0" smtClean="0"/>
          </a:p>
          <a:p>
            <a:pPr marL="0" marR="0" lvl="0" indent="0" algn="ctr" rtl="0">
              <a:lnSpc>
                <a:spcPct val="140004"/>
              </a:lnSpc>
              <a:spcBef>
                <a:spcPts val="0"/>
              </a:spcBef>
              <a:spcAft>
                <a:spcPts val="0"/>
              </a:spcAft>
              <a:buNone/>
            </a:pPr>
            <a:r>
              <a:rPr lang="en-US" sz="9999" b="1" dirty="0" smtClean="0">
                <a:solidFill>
                  <a:srgbClr val="FFFFFF"/>
                </a:solidFill>
              </a:rPr>
              <a:t>Back-End </a:t>
            </a:r>
            <a:r>
              <a:rPr lang="en-US" sz="9999" b="1" dirty="0" err="1" smtClean="0">
                <a:solidFill>
                  <a:srgbClr val="FFFFFF"/>
                </a:solidFill>
              </a:rPr>
              <a:t>ASP.Net</a:t>
            </a:r>
            <a:r>
              <a:rPr lang="en-US" sz="9999" b="1" dirty="0" smtClean="0">
                <a:solidFill>
                  <a:srgbClr val="FFFFFF"/>
                </a:solidFill>
              </a:rPr>
              <a:t/>
            </a:r>
            <a:br>
              <a:rPr lang="en-US" sz="9999" b="1" dirty="0" smtClean="0">
                <a:solidFill>
                  <a:srgbClr val="FFFFFF"/>
                </a:solidFill>
              </a:rPr>
            </a:br>
            <a:r>
              <a:rPr lang="en-US" sz="9999" b="1" dirty="0" smtClean="0">
                <a:solidFill>
                  <a:srgbClr val="FFFFFF"/>
                </a:solidFill>
              </a:rPr>
              <a:t> </a:t>
            </a:r>
            <a:r>
              <a:rPr lang="en-US" sz="9999" b="1" dirty="0" err="1" smtClean="0">
                <a:solidFill>
                  <a:srgbClr val="FFFFFF"/>
                </a:solidFill>
              </a:rPr>
              <a:t>BootCamp</a:t>
            </a:r>
            <a:endParaRPr b="1" dirty="0"/>
          </a:p>
        </p:txBody>
      </p:sp>
      <p:sp>
        <p:nvSpPr>
          <p:cNvPr id="102" name="Google Shape;102;p2"/>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03" name="Google Shape;103;p2"/>
          <p:cNvSpPr/>
          <p:nvPr/>
        </p:nvSpPr>
        <p:spPr>
          <a:xfrm>
            <a:off x="-2519628" y="7227483"/>
            <a:ext cx="7086596" cy="7086596"/>
          </a:xfrm>
          <a:custGeom>
            <a:avLst/>
            <a:gdLst/>
            <a:ahLst/>
            <a:cxnLst/>
            <a:rect l="l" t="t" r="r" b="b"/>
            <a:pathLst>
              <a:path w="7086596" h="7086596" extrusionOk="0">
                <a:moveTo>
                  <a:pt x="0" y="0"/>
                </a:moveTo>
                <a:lnTo>
                  <a:pt x="7086596" y="0"/>
                </a:lnTo>
                <a:lnTo>
                  <a:pt x="7086596" y="7086596"/>
                </a:lnTo>
                <a:lnTo>
                  <a:pt x="0" y="7086596"/>
                </a:lnTo>
                <a:lnTo>
                  <a:pt x="0" y="0"/>
                </a:lnTo>
                <a:close/>
              </a:path>
            </a:pathLst>
          </a:custGeom>
          <a:blipFill rotWithShape="1">
            <a:blip r:embed="rId5">
              <a:alphaModFix/>
            </a:blip>
            <a:stretch>
              <a:fillRect/>
            </a:stretch>
          </a:blipFill>
          <a:ln>
            <a:noFill/>
          </a:ln>
        </p:spPr>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428463"/>
            <a:ext cx="14697277" cy="8987076"/>
          </a:xfrm>
          <a:prstGeom prst="rect">
            <a:avLst/>
          </a:prstGeom>
          <a:noFill/>
          <a:ln>
            <a:noFill/>
          </a:ln>
        </p:spPr>
        <p:txBody>
          <a:bodyPr spcFirstLastPara="1" wrap="square" lIns="0" tIns="0" rIns="0" bIns="0" anchor="t" anchorCtr="0">
            <a:spAutoFit/>
          </a:bodyPr>
          <a:lstStyle/>
          <a:p>
            <a:r>
              <a:rPr lang="en-US" sz="2800" dirty="0">
                <a:solidFill>
                  <a:srgbClr val="00B050"/>
                </a:solidFill>
              </a:rPr>
              <a:t>using System</a:t>
            </a:r>
            <a:r>
              <a:rPr lang="en-US" sz="2800" dirty="0" smtClean="0">
                <a:solidFill>
                  <a:srgbClr val="00B050"/>
                </a:solidFill>
              </a:rPr>
              <a:t>;</a:t>
            </a:r>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string </a:t>
            </a:r>
            <a:r>
              <a:rPr lang="en-US" sz="2800" dirty="0" err="1">
                <a:solidFill>
                  <a:srgbClr val="00B050"/>
                </a:solidFill>
              </a:rPr>
              <a:t>str</a:t>
            </a:r>
            <a:r>
              <a:rPr lang="en-US" sz="2800" dirty="0">
                <a:solidFill>
                  <a:srgbClr val="00B050"/>
                </a:solidFill>
              </a:rPr>
              <a:t> = "Hello";</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("Before method call: " + </a:t>
            </a:r>
            <a:r>
              <a:rPr lang="en-US" sz="2800" dirty="0" err="1">
                <a:solidFill>
                  <a:srgbClr val="00B050"/>
                </a:solidFill>
              </a:rPr>
              <a:t>str</a:t>
            </a:r>
            <a:r>
              <a:rPr lang="en-US" sz="2800" dirty="0">
                <a:solidFill>
                  <a:srgbClr val="00B050"/>
                </a:solidFill>
              </a:rPr>
              <a:t>);  // Outputs: Hello</a:t>
            </a:r>
          </a:p>
          <a:p>
            <a:endParaRPr lang="en-US" sz="2800" dirty="0">
              <a:solidFill>
                <a:srgbClr val="00B050"/>
              </a:solidFill>
            </a:endParaRPr>
          </a:p>
          <a:p>
            <a:r>
              <a:rPr lang="en-US" sz="2800" dirty="0">
                <a:solidFill>
                  <a:srgbClr val="00B050"/>
                </a:solidFill>
              </a:rPr>
              <a:t>        </a:t>
            </a:r>
            <a:r>
              <a:rPr lang="en-US" sz="2800" dirty="0" err="1">
                <a:solidFill>
                  <a:srgbClr val="00B050"/>
                </a:solidFill>
              </a:rPr>
              <a:t>ModifyString</a:t>
            </a:r>
            <a:r>
              <a:rPr lang="en-US" sz="2800" dirty="0">
                <a:solidFill>
                  <a:srgbClr val="00B050"/>
                </a:solidFill>
              </a:rPr>
              <a:t>(</a:t>
            </a:r>
            <a:r>
              <a:rPr lang="en-US" sz="2800" dirty="0" err="1">
                <a:solidFill>
                  <a:srgbClr val="00B050"/>
                </a:solidFill>
              </a:rPr>
              <a:t>str</a:t>
            </a:r>
            <a:r>
              <a:rPr lang="en-US" sz="2800" dirty="0">
                <a:solidFill>
                  <a:srgbClr val="00B050"/>
                </a:solidFill>
              </a:rPr>
              <a:t>);  // Passing by value (the reference is passed by value)</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("After method call: " + </a:t>
            </a:r>
            <a:r>
              <a:rPr lang="en-US" sz="2800" dirty="0" err="1">
                <a:solidFill>
                  <a:srgbClr val="00B050"/>
                </a:solidFill>
              </a:rPr>
              <a:t>str</a:t>
            </a:r>
            <a:r>
              <a:rPr lang="en-US" sz="2800" dirty="0">
                <a:solidFill>
                  <a:srgbClr val="00B050"/>
                </a:solidFill>
              </a:rPr>
              <a:t>);   // Outputs: Hello (no change)</a:t>
            </a:r>
          </a:p>
          <a:p>
            <a:r>
              <a:rPr lang="en-US" sz="2800" dirty="0">
                <a:solidFill>
                  <a:srgbClr val="00B050"/>
                </a:solidFill>
              </a:rPr>
              <a:t>    }</a:t>
            </a:r>
          </a:p>
          <a:p>
            <a:endParaRPr lang="en-US" sz="2800" dirty="0">
              <a:solidFill>
                <a:srgbClr val="00B050"/>
              </a:solidFill>
            </a:endParaRPr>
          </a:p>
          <a:p>
            <a:r>
              <a:rPr lang="en-US" sz="2800" dirty="0">
                <a:solidFill>
                  <a:srgbClr val="00B050"/>
                </a:solidFill>
              </a:rPr>
              <a:t>    static void </a:t>
            </a:r>
            <a:r>
              <a:rPr lang="en-US" sz="2800" dirty="0" err="1">
                <a:solidFill>
                  <a:srgbClr val="00B050"/>
                </a:solidFill>
              </a:rPr>
              <a:t>ModifyString</a:t>
            </a:r>
            <a:r>
              <a:rPr lang="en-US" sz="2800" dirty="0">
                <a:solidFill>
                  <a:srgbClr val="00B050"/>
                </a:solidFill>
              </a:rPr>
              <a:t>(string s)</a:t>
            </a:r>
          </a:p>
          <a:p>
            <a:r>
              <a:rPr lang="en-US" sz="2800" dirty="0">
                <a:solidFill>
                  <a:srgbClr val="00B050"/>
                </a:solidFill>
              </a:rPr>
              <a:t>    {</a:t>
            </a:r>
          </a:p>
          <a:p>
            <a:r>
              <a:rPr lang="en-US" sz="2800" dirty="0">
                <a:solidFill>
                  <a:srgbClr val="00B050"/>
                </a:solidFill>
              </a:rPr>
              <a:t>        s = "Goodbye";  // Reassigning the reference, but it does not affect the original variable</a:t>
            </a:r>
          </a:p>
          <a:p>
            <a:r>
              <a:rPr lang="en-US" sz="2800" dirty="0">
                <a:solidFill>
                  <a:srgbClr val="00B050"/>
                </a:solidFill>
              </a:rPr>
              <a:t>    }</a:t>
            </a:r>
          </a:p>
          <a:p>
            <a:r>
              <a:rPr lang="en-US" sz="2800" dirty="0">
                <a:solidFill>
                  <a:srgbClr val="00B050"/>
                </a:solidFill>
              </a:rPr>
              <a:t>}</a:t>
            </a:r>
          </a:p>
          <a:p>
            <a:r>
              <a:rPr lang="en-US" sz="3400" dirty="0">
                <a:solidFill>
                  <a:schemeClr val="bg1"/>
                </a:solidFill>
              </a:rPr>
              <a:t>Result: The original string </a:t>
            </a:r>
            <a:r>
              <a:rPr lang="en-US" sz="3400" b="1" dirty="0" err="1">
                <a:solidFill>
                  <a:srgbClr val="FF0000"/>
                </a:solidFill>
              </a:rPr>
              <a:t>str</a:t>
            </a:r>
            <a:r>
              <a:rPr lang="en-US" sz="3400" dirty="0">
                <a:solidFill>
                  <a:schemeClr val="bg1"/>
                </a:solidFill>
              </a:rPr>
              <a:t> remains unchanged after the method call because reassigning the parameter </a:t>
            </a:r>
            <a:r>
              <a:rPr lang="en-US" sz="3400" b="1" dirty="0">
                <a:solidFill>
                  <a:srgbClr val="FF0000"/>
                </a:solidFill>
              </a:rPr>
              <a:t>s</a:t>
            </a:r>
            <a:r>
              <a:rPr lang="en-US" sz="3400" dirty="0">
                <a:solidFill>
                  <a:schemeClr val="bg1"/>
                </a:solidFill>
              </a:rPr>
              <a:t> inside the method does not affect the original reference</a:t>
            </a:r>
            <a:r>
              <a:rPr lang="en-US" sz="3400" dirty="0" smtClean="0">
                <a:solidFill>
                  <a:schemeClr val="bg1"/>
                </a:solidFill>
              </a:rPr>
              <a:t>.</a:t>
            </a:r>
            <a:endParaRPr lang="en-US" sz="3400" dirty="0">
              <a:solidFill>
                <a:schemeClr val="bg1"/>
              </a:solidFill>
            </a:endParaRPr>
          </a:p>
        </p:txBody>
      </p:sp>
    </p:spTree>
    <p:extLst>
      <p:ext uri="{BB962C8B-B14F-4D97-AF65-F5344CB8AC3E}">
        <p14:creationId xmlns:p14="http://schemas.microsoft.com/office/powerpoint/2010/main" val="2272872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428463"/>
            <a:ext cx="14697277" cy="8494633"/>
          </a:xfrm>
          <a:prstGeom prst="rect">
            <a:avLst/>
          </a:prstGeom>
          <a:noFill/>
          <a:ln>
            <a:noFill/>
          </a:ln>
        </p:spPr>
        <p:txBody>
          <a:bodyPr spcFirstLastPara="1" wrap="square" lIns="0" tIns="0" rIns="0" bIns="0" anchor="t" anchorCtr="0">
            <a:spAutoFit/>
          </a:bodyPr>
          <a:lstStyle/>
          <a:p>
            <a:r>
              <a:rPr lang="en-US" sz="2300" dirty="0">
                <a:solidFill>
                  <a:srgbClr val="00B050"/>
                </a:solidFill>
              </a:rPr>
              <a:t>using System;</a:t>
            </a:r>
          </a:p>
          <a:p>
            <a:endParaRPr lang="en-US" sz="2300" dirty="0">
              <a:solidFill>
                <a:srgbClr val="00B050"/>
              </a:solidFill>
            </a:endParaRPr>
          </a:p>
          <a:p>
            <a:r>
              <a:rPr lang="en-US" sz="2300" dirty="0">
                <a:solidFill>
                  <a:srgbClr val="00B050"/>
                </a:solidFill>
              </a:rPr>
              <a:t>class Program</a:t>
            </a:r>
          </a:p>
          <a:p>
            <a:r>
              <a:rPr lang="en-US" sz="2300" dirty="0">
                <a:solidFill>
                  <a:srgbClr val="00B050"/>
                </a:solidFill>
              </a:rPr>
              <a:t>{</a:t>
            </a:r>
          </a:p>
          <a:p>
            <a:r>
              <a:rPr lang="en-US" sz="2300" dirty="0">
                <a:solidFill>
                  <a:srgbClr val="00B050"/>
                </a:solidFill>
              </a:rPr>
              <a:t>    class Person</a:t>
            </a:r>
          </a:p>
          <a:p>
            <a:r>
              <a:rPr lang="en-US" sz="2300" dirty="0">
                <a:solidFill>
                  <a:srgbClr val="00B050"/>
                </a:solidFill>
              </a:rPr>
              <a:t>    {</a:t>
            </a:r>
          </a:p>
          <a:p>
            <a:r>
              <a:rPr lang="en-US" sz="2300" dirty="0">
                <a:solidFill>
                  <a:srgbClr val="00B050"/>
                </a:solidFill>
              </a:rPr>
              <a:t>        public string Name;</a:t>
            </a:r>
          </a:p>
          <a:p>
            <a:r>
              <a:rPr lang="en-US" sz="2300" dirty="0">
                <a:solidFill>
                  <a:srgbClr val="00B050"/>
                </a:solidFill>
              </a:rPr>
              <a:t>    }</a:t>
            </a:r>
          </a:p>
          <a:p>
            <a:endParaRPr lang="en-US" sz="2300" dirty="0">
              <a:solidFill>
                <a:srgbClr val="00B050"/>
              </a:solidFill>
            </a:endParaRPr>
          </a:p>
          <a:p>
            <a:r>
              <a:rPr lang="en-US" sz="2300" dirty="0">
                <a:solidFill>
                  <a:srgbClr val="00B050"/>
                </a:solidFill>
              </a:rPr>
              <a:t>    static void Main()</a:t>
            </a:r>
          </a:p>
          <a:p>
            <a:r>
              <a:rPr lang="en-US" sz="2300" dirty="0">
                <a:solidFill>
                  <a:srgbClr val="00B050"/>
                </a:solidFill>
              </a:rPr>
              <a:t>    {</a:t>
            </a:r>
          </a:p>
          <a:p>
            <a:r>
              <a:rPr lang="en-US" sz="2300" dirty="0">
                <a:solidFill>
                  <a:srgbClr val="00B050"/>
                </a:solidFill>
              </a:rPr>
              <a:t>        Person p = new Person() { Name = "Alice" };</a:t>
            </a:r>
          </a:p>
          <a:p>
            <a:r>
              <a:rPr lang="en-US" sz="2300" dirty="0">
                <a:solidFill>
                  <a:srgbClr val="00B050"/>
                </a:solidFill>
              </a:rPr>
              <a:t>        </a:t>
            </a:r>
            <a:r>
              <a:rPr lang="en-US" sz="2300" dirty="0" err="1">
                <a:solidFill>
                  <a:srgbClr val="00B050"/>
                </a:solidFill>
              </a:rPr>
              <a:t>Console.WriteLine</a:t>
            </a:r>
            <a:r>
              <a:rPr lang="en-US" sz="2300" dirty="0">
                <a:solidFill>
                  <a:srgbClr val="00B050"/>
                </a:solidFill>
              </a:rPr>
              <a:t>("Before method: " + </a:t>
            </a:r>
            <a:r>
              <a:rPr lang="en-US" sz="2300" dirty="0" err="1">
                <a:solidFill>
                  <a:srgbClr val="00B050"/>
                </a:solidFill>
              </a:rPr>
              <a:t>p.Name</a:t>
            </a:r>
            <a:r>
              <a:rPr lang="en-US" sz="2300" dirty="0">
                <a:solidFill>
                  <a:srgbClr val="00B050"/>
                </a:solidFill>
              </a:rPr>
              <a:t>); // Output: Alice</a:t>
            </a:r>
          </a:p>
          <a:p>
            <a:endParaRPr lang="en-US" sz="2300" dirty="0">
              <a:solidFill>
                <a:srgbClr val="00B050"/>
              </a:solidFill>
            </a:endParaRPr>
          </a:p>
          <a:p>
            <a:r>
              <a:rPr lang="en-US" sz="2300" dirty="0">
                <a:solidFill>
                  <a:srgbClr val="00B050"/>
                </a:solidFill>
              </a:rPr>
              <a:t>        </a:t>
            </a:r>
            <a:r>
              <a:rPr lang="en-US" sz="2300" dirty="0" err="1">
                <a:solidFill>
                  <a:srgbClr val="00B050"/>
                </a:solidFill>
              </a:rPr>
              <a:t>ModifyPerson</a:t>
            </a:r>
            <a:r>
              <a:rPr lang="en-US" sz="2300" dirty="0">
                <a:solidFill>
                  <a:srgbClr val="00B050"/>
                </a:solidFill>
              </a:rPr>
              <a:t>(p);</a:t>
            </a:r>
          </a:p>
          <a:p>
            <a:r>
              <a:rPr lang="en-US" sz="2300" dirty="0">
                <a:solidFill>
                  <a:srgbClr val="00B050"/>
                </a:solidFill>
              </a:rPr>
              <a:t>        </a:t>
            </a:r>
            <a:r>
              <a:rPr lang="en-US" sz="2300" dirty="0" err="1">
                <a:solidFill>
                  <a:srgbClr val="00B050"/>
                </a:solidFill>
              </a:rPr>
              <a:t>Console.WriteLine</a:t>
            </a:r>
            <a:r>
              <a:rPr lang="en-US" sz="2300" dirty="0">
                <a:solidFill>
                  <a:srgbClr val="00B050"/>
                </a:solidFill>
              </a:rPr>
              <a:t>("After method: " + </a:t>
            </a:r>
            <a:r>
              <a:rPr lang="en-US" sz="2300" dirty="0" err="1">
                <a:solidFill>
                  <a:srgbClr val="00B050"/>
                </a:solidFill>
              </a:rPr>
              <a:t>p.Name</a:t>
            </a:r>
            <a:r>
              <a:rPr lang="en-US" sz="2300" dirty="0">
                <a:solidFill>
                  <a:srgbClr val="00B050"/>
                </a:solidFill>
              </a:rPr>
              <a:t>); // Output: Bob</a:t>
            </a:r>
          </a:p>
          <a:p>
            <a:r>
              <a:rPr lang="en-US" sz="2300" dirty="0">
                <a:solidFill>
                  <a:srgbClr val="00B050"/>
                </a:solidFill>
              </a:rPr>
              <a:t>    }</a:t>
            </a:r>
          </a:p>
          <a:p>
            <a:endParaRPr lang="en-US" sz="2300" dirty="0">
              <a:solidFill>
                <a:srgbClr val="00B050"/>
              </a:solidFill>
            </a:endParaRPr>
          </a:p>
          <a:p>
            <a:r>
              <a:rPr lang="en-US" sz="2300" dirty="0">
                <a:solidFill>
                  <a:srgbClr val="00B050"/>
                </a:solidFill>
              </a:rPr>
              <a:t>    static void </a:t>
            </a:r>
            <a:r>
              <a:rPr lang="en-US" sz="2300" dirty="0" err="1">
                <a:solidFill>
                  <a:srgbClr val="00B050"/>
                </a:solidFill>
              </a:rPr>
              <a:t>ModifyPerson</a:t>
            </a:r>
            <a:r>
              <a:rPr lang="en-US" sz="2300" dirty="0">
                <a:solidFill>
                  <a:srgbClr val="00B050"/>
                </a:solidFill>
              </a:rPr>
              <a:t>(Person person)</a:t>
            </a:r>
          </a:p>
          <a:p>
            <a:r>
              <a:rPr lang="en-US" sz="2300" dirty="0">
                <a:solidFill>
                  <a:srgbClr val="00B050"/>
                </a:solidFill>
              </a:rPr>
              <a:t>    {</a:t>
            </a:r>
          </a:p>
          <a:p>
            <a:r>
              <a:rPr lang="en-US" sz="2300" dirty="0">
                <a:solidFill>
                  <a:srgbClr val="00B050"/>
                </a:solidFill>
              </a:rPr>
              <a:t>        </a:t>
            </a:r>
            <a:r>
              <a:rPr lang="en-US" sz="2300" dirty="0" err="1">
                <a:solidFill>
                  <a:srgbClr val="00B050"/>
                </a:solidFill>
              </a:rPr>
              <a:t>person.Name</a:t>
            </a:r>
            <a:r>
              <a:rPr lang="en-US" sz="2300" dirty="0">
                <a:solidFill>
                  <a:srgbClr val="00B050"/>
                </a:solidFill>
              </a:rPr>
              <a:t> = "Bob"; // This changes the name of the object</a:t>
            </a:r>
          </a:p>
          <a:p>
            <a:r>
              <a:rPr lang="en-US" sz="2300" dirty="0">
                <a:solidFill>
                  <a:srgbClr val="00B050"/>
                </a:solidFill>
              </a:rPr>
              <a:t>        person = new Person() { Name = "Charlie" }; // This changes the reference, but does not affect the original</a:t>
            </a:r>
          </a:p>
          <a:p>
            <a:r>
              <a:rPr lang="en-US" sz="2300" dirty="0">
                <a:solidFill>
                  <a:srgbClr val="00B050"/>
                </a:solidFill>
              </a:rPr>
              <a:t>    }</a:t>
            </a:r>
          </a:p>
          <a:p>
            <a:r>
              <a:rPr lang="en-US" sz="2300" dirty="0" smtClean="0">
                <a:solidFill>
                  <a:srgbClr val="00B050"/>
                </a:solidFill>
              </a:rPr>
              <a:t>}</a:t>
            </a:r>
            <a:endParaRPr lang="en-US" sz="2300" dirty="0">
              <a:solidFill>
                <a:srgbClr val="00B050"/>
              </a:solidFill>
            </a:endParaRPr>
          </a:p>
        </p:txBody>
      </p:sp>
    </p:spTree>
    <p:extLst>
      <p:ext uri="{BB962C8B-B14F-4D97-AF65-F5344CB8AC3E}">
        <p14:creationId xmlns:p14="http://schemas.microsoft.com/office/powerpoint/2010/main" val="3804242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314296"/>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6894195"/>
          </a:xfrm>
          <a:prstGeom prst="rect">
            <a:avLst/>
          </a:prstGeom>
          <a:noFill/>
          <a:ln>
            <a:noFill/>
          </a:ln>
        </p:spPr>
        <p:txBody>
          <a:bodyPr spcFirstLastPara="1" wrap="square" lIns="0" tIns="0" rIns="0" bIns="0" anchor="t" anchorCtr="0">
            <a:spAutoFit/>
          </a:bodyPr>
          <a:lstStyle/>
          <a:p>
            <a:r>
              <a:rPr lang="en-US" sz="4800" dirty="0">
                <a:solidFill>
                  <a:schemeClr val="bg1"/>
                </a:solidFill>
              </a:rPr>
              <a:t>Explanation:</a:t>
            </a:r>
          </a:p>
          <a:p>
            <a:r>
              <a:rPr lang="en-US" sz="4000" dirty="0">
                <a:solidFill>
                  <a:srgbClr val="FF0000"/>
                </a:solidFill>
              </a:rPr>
              <a:t>The Person p </a:t>
            </a:r>
            <a:r>
              <a:rPr lang="en-US" sz="4000" dirty="0">
                <a:solidFill>
                  <a:schemeClr val="bg1"/>
                </a:solidFill>
              </a:rPr>
              <a:t>object is passed to </a:t>
            </a:r>
            <a:r>
              <a:rPr lang="en-US" sz="4000" dirty="0" err="1">
                <a:solidFill>
                  <a:srgbClr val="FF0000"/>
                </a:solidFill>
              </a:rPr>
              <a:t>ModifyPerson</a:t>
            </a:r>
            <a:r>
              <a:rPr lang="en-US" sz="4000" dirty="0">
                <a:solidFill>
                  <a:schemeClr val="bg1"/>
                </a:solidFill>
              </a:rPr>
              <a:t>. Inside </a:t>
            </a:r>
            <a:r>
              <a:rPr lang="en-US" sz="4000" dirty="0" err="1">
                <a:solidFill>
                  <a:srgbClr val="FF0000"/>
                </a:solidFill>
              </a:rPr>
              <a:t>ModifyPerson</a:t>
            </a:r>
            <a:r>
              <a:rPr lang="en-US" sz="4000" dirty="0">
                <a:solidFill>
                  <a:schemeClr val="bg1"/>
                </a:solidFill>
              </a:rPr>
              <a:t>, the person parameter is a copy of the reference to the same Person object.</a:t>
            </a:r>
          </a:p>
          <a:p>
            <a:r>
              <a:rPr lang="en-US" sz="4000" dirty="0">
                <a:solidFill>
                  <a:schemeClr val="bg1"/>
                </a:solidFill>
              </a:rPr>
              <a:t>When </a:t>
            </a:r>
            <a:r>
              <a:rPr lang="en-US" sz="4000" dirty="0" err="1">
                <a:solidFill>
                  <a:srgbClr val="FF0000"/>
                </a:solidFill>
              </a:rPr>
              <a:t>person.Name</a:t>
            </a:r>
            <a:r>
              <a:rPr lang="en-US" sz="4000" dirty="0">
                <a:solidFill>
                  <a:srgbClr val="FF0000"/>
                </a:solidFill>
              </a:rPr>
              <a:t> = "Bob" is executed</a:t>
            </a:r>
            <a:r>
              <a:rPr lang="en-US" sz="4000" dirty="0">
                <a:solidFill>
                  <a:schemeClr val="bg1"/>
                </a:solidFill>
              </a:rPr>
              <a:t>, the name of the object that p points to is changed.</a:t>
            </a:r>
          </a:p>
          <a:p>
            <a:r>
              <a:rPr lang="en-US" sz="4000" dirty="0">
                <a:solidFill>
                  <a:schemeClr val="bg1"/>
                </a:solidFill>
              </a:rPr>
              <a:t>But when </a:t>
            </a:r>
            <a:r>
              <a:rPr lang="en-US" sz="4000" dirty="0">
                <a:solidFill>
                  <a:srgbClr val="FF0000"/>
                </a:solidFill>
              </a:rPr>
              <a:t>person = new Person() is executed, </a:t>
            </a:r>
            <a:r>
              <a:rPr lang="en-US" sz="4000" dirty="0">
                <a:solidFill>
                  <a:schemeClr val="bg1"/>
                </a:solidFill>
              </a:rPr>
              <a:t>it changes the local reference to point to a new Person object. This does not affect the original p reference outside the method.</a:t>
            </a:r>
          </a:p>
          <a:p>
            <a:r>
              <a:rPr lang="en-US" sz="4000" dirty="0">
                <a:solidFill>
                  <a:schemeClr val="bg1"/>
                </a:solidFill>
              </a:rPr>
              <a:t>So, while the reference is passed by value, the object it refers to can be modified within the method.</a:t>
            </a:r>
          </a:p>
        </p:txBody>
      </p:sp>
    </p:spTree>
    <p:extLst>
      <p:ext uri="{BB962C8B-B14F-4D97-AF65-F5344CB8AC3E}">
        <p14:creationId xmlns:p14="http://schemas.microsoft.com/office/powerpoint/2010/main" val="1505904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314296"/>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4431983"/>
          </a:xfrm>
          <a:prstGeom prst="rect">
            <a:avLst/>
          </a:prstGeom>
          <a:noFill/>
          <a:ln>
            <a:noFill/>
          </a:ln>
        </p:spPr>
        <p:txBody>
          <a:bodyPr spcFirstLastPara="1" wrap="square" lIns="0" tIns="0" rIns="0" bIns="0" anchor="t" anchorCtr="0">
            <a:spAutoFit/>
          </a:bodyPr>
          <a:lstStyle/>
          <a:p>
            <a:r>
              <a:rPr lang="en-US" sz="4800" b="1" dirty="0">
                <a:solidFill>
                  <a:schemeClr val="accent6">
                    <a:lumMod val="75000"/>
                  </a:schemeClr>
                </a:solidFill>
              </a:rPr>
              <a:t>2</a:t>
            </a:r>
            <a:r>
              <a:rPr lang="en-US" sz="4800" b="1" dirty="0" smtClean="0">
                <a:solidFill>
                  <a:schemeClr val="accent6">
                    <a:lumMod val="75000"/>
                  </a:schemeClr>
                </a:solidFill>
              </a:rPr>
              <a:t>. </a:t>
            </a:r>
            <a:r>
              <a:rPr lang="en-US" sz="4800" b="1" dirty="0">
                <a:solidFill>
                  <a:schemeClr val="accent6">
                    <a:lumMod val="75000"/>
                  </a:schemeClr>
                </a:solidFill>
              </a:rPr>
              <a:t>Pass by Reference (ref)</a:t>
            </a:r>
          </a:p>
          <a:p>
            <a:endParaRPr lang="en-US" sz="4800" b="1" dirty="0">
              <a:solidFill>
                <a:schemeClr val="bg1"/>
              </a:solidFill>
            </a:endParaRPr>
          </a:p>
          <a:p>
            <a:r>
              <a:rPr lang="en-US" sz="4800" dirty="0">
                <a:solidFill>
                  <a:schemeClr val="bg1"/>
                </a:solidFill>
              </a:rPr>
              <a:t>In C#, the </a:t>
            </a:r>
            <a:r>
              <a:rPr lang="en-US" sz="4800" b="1" dirty="0">
                <a:solidFill>
                  <a:srgbClr val="FF0000"/>
                </a:solidFill>
              </a:rPr>
              <a:t>ref</a:t>
            </a:r>
            <a:r>
              <a:rPr lang="en-US" sz="4800" dirty="0">
                <a:solidFill>
                  <a:schemeClr val="bg1"/>
                </a:solidFill>
              </a:rPr>
              <a:t> keyword is used to pass parameters by reference. This means that the method receives a reference to the original variable, </a:t>
            </a:r>
            <a:r>
              <a:rPr lang="en-US" sz="4800" b="1" dirty="0">
                <a:solidFill>
                  <a:schemeClr val="bg1"/>
                </a:solidFill>
              </a:rPr>
              <a:t>not a copy</a:t>
            </a:r>
            <a:r>
              <a:rPr lang="en-US" sz="4800" dirty="0">
                <a:solidFill>
                  <a:schemeClr val="bg1"/>
                </a:solidFill>
              </a:rPr>
              <a:t>, so changes made to the parameter inside the method will affect the original variable.</a:t>
            </a:r>
          </a:p>
        </p:txBody>
      </p:sp>
    </p:spTree>
    <p:extLst>
      <p:ext uri="{BB962C8B-B14F-4D97-AF65-F5344CB8AC3E}">
        <p14:creationId xmlns:p14="http://schemas.microsoft.com/office/powerpoint/2010/main" val="381494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314296"/>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7201972"/>
          </a:xfrm>
          <a:prstGeom prst="rect">
            <a:avLst/>
          </a:prstGeom>
          <a:noFill/>
          <a:ln>
            <a:noFill/>
          </a:ln>
        </p:spPr>
        <p:txBody>
          <a:bodyPr spcFirstLastPara="1" wrap="square" lIns="0" tIns="0" rIns="0" bIns="0" anchor="t" anchorCtr="0">
            <a:spAutoFit/>
          </a:bodyPr>
          <a:lstStyle/>
          <a:p>
            <a:r>
              <a:rPr lang="en-US" sz="4800" dirty="0">
                <a:solidFill>
                  <a:schemeClr val="bg1"/>
                </a:solidFill>
              </a:rPr>
              <a:t>Key Characteristics</a:t>
            </a:r>
            <a:r>
              <a:rPr lang="en-US" sz="4800" dirty="0" smtClean="0">
                <a:solidFill>
                  <a:schemeClr val="bg1"/>
                </a:solidFill>
              </a:rPr>
              <a:t>:</a:t>
            </a:r>
          </a:p>
          <a:p>
            <a:endParaRPr lang="en-US" sz="2000" dirty="0">
              <a:solidFill>
                <a:schemeClr val="bg1"/>
              </a:solidFill>
            </a:endParaRPr>
          </a:p>
          <a:p>
            <a:r>
              <a:rPr lang="en-US" sz="4000" b="1" dirty="0">
                <a:solidFill>
                  <a:schemeClr val="bg1"/>
                </a:solidFill>
              </a:rPr>
              <a:t>Pass by reference: </a:t>
            </a:r>
            <a:r>
              <a:rPr lang="en-US" sz="4000" dirty="0">
                <a:solidFill>
                  <a:schemeClr val="bg1"/>
                </a:solidFill>
              </a:rPr>
              <a:t>The ref keyword allows you to pass a variable by reference. Any modifications to the parameter inside the method will reflect on the original variable outside the method</a:t>
            </a:r>
            <a:r>
              <a:rPr lang="en-US" sz="4000" dirty="0" smtClean="0">
                <a:solidFill>
                  <a:schemeClr val="bg1"/>
                </a:solidFill>
              </a:rPr>
              <a:t>.</a:t>
            </a:r>
          </a:p>
          <a:p>
            <a:endParaRPr lang="en-US" sz="4000" dirty="0">
              <a:solidFill>
                <a:schemeClr val="bg1"/>
              </a:solidFill>
            </a:endParaRPr>
          </a:p>
          <a:p>
            <a:r>
              <a:rPr lang="en-US" sz="4000" b="1" dirty="0">
                <a:solidFill>
                  <a:schemeClr val="bg1"/>
                </a:solidFill>
              </a:rPr>
              <a:t>Requires initialization: </a:t>
            </a:r>
            <a:r>
              <a:rPr lang="en-US" sz="4000" dirty="0">
                <a:solidFill>
                  <a:schemeClr val="bg1"/>
                </a:solidFill>
              </a:rPr>
              <a:t>The variable passed to a method using ref must be initialized before it is passed to the method</a:t>
            </a:r>
            <a:r>
              <a:rPr lang="en-US" sz="4000" dirty="0" smtClean="0">
                <a:solidFill>
                  <a:schemeClr val="bg1"/>
                </a:solidFill>
              </a:rPr>
              <a:t>.</a:t>
            </a:r>
          </a:p>
          <a:p>
            <a:endParaRPr lang="en-US" sz="4000" dirty="0">
              <a:solidFill>
                <a:schemeClr val="bg1"/>
              </a:solidFill>
            </a:endParaRPr>
          </a:p>
          <a:p>
            <a:r>
              <a:rPr lang="en-US" sz="4000" b="1" dirty="0">
                <a:solidFill>
                  <a:schemeClr val="bg1"/>
                </a:solidFill>
              </a:rPr>
              <a:t>Both value types and reference types can be passed by reference</a:t>
            </a:r>
            <a:r>
              <a:rPr lang="en-US" sz="4000" b="1" dirty="0" smtClean="0">
                <a:solidFill>
                  <a:schemeClr val="bg1"/>
                </a:solidFill>
              </a:rPr>
              <a:t>.</a:t>
            </a:r>
          </a:p>
          <a:p>
            <a:endParaRPr lang="en-US" sz="4000" b="1" dirty="0">
              <a:solidFill>
                <a:srgbClr val="00B050"/>
              </a:solidFill>
            </a:endParaRPr>
          </a:p>
          <a:p>
            <a:r>
              <a:rPr lang="en-US" sz="4000" b="1" dirty="0">
                <a:solidFill>
                  <a:srgbClr val="00B050"/>
                </a:solidFill>
              </a:rPr>
              <a:t>void </a:t>
            </a:r>
            <a:r>
              <a:rPr lang="en-US" sz="4000" b="1" dirty="0" err="1">
                <a:solidFill>
                  <a:srgbClr val="00B050"/>
                </a:solidFill>
              </a:rPr>
              <a:t>MethodName</a:t>
            </a:r>
            <a:r>
              <a:rPr lang="en-US" sz="4000" b="1" dirty="0">
                <a:solidFill>
                  <a:srgbClr val="00B050"/>
                </a:solidFill>
              </a:rPr>
              <a:t>(ref Type </a:t>
            </a:r>
            <a:r>
              <a:rPr lang="en-US" sz="4000" b="1" dirty="0" err="1">
                <a:solidFill>
                  <a:srgbClr val="00B050"/>
                </a:solidFill>
              </a:rPr>
              <a:t>parameterName</a:t>
            </a:r>
            <a:r>
              <a:rPr lang="en-US" sz="4000" b="1" dirty="0">
                <a:solidFill>
                  <a:srgbClr val="00B050"/>
                </a:solidFill>
              </a:rPr>
              <a:t>) { </a:t>
            </a:r>
            <a:r>
              <a:rPr lang="en-US" sz="4000" b="1" dirty="0" smtClean="0">
                <a:solidFill>
                  <a:srgbClr val="00B050"/>
                </a:solidFill>
              </a:rPr>
              <a:t>}</a:t>
            </a:r>
            <a:endParaRPr lang="en-US" sz="4000" b="1" dirty="0">
              <a:solidFill>
                <a:srgbClr val="00B050"/>
              </a:solidFill>
            </a:endParaRPr>
          </a:p>
        </p:txBody>
      </p:sp>
    </p:spTree>
    <p:extLst>
      <p:ext uri="{BB962C8B-B14F-4D97-AF65-F5344CB8AC3E}">
        <p14:creationId xmlns:p14="http://schemas.microsoft.com/office/powerpoint/2010/main" val="21931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428463"/>
            <a:ext cx="14697277" cy="8987076"/>
          </a:xfrm>
          <a:prstGeom prst="rect">
            <a:avLst/>
          </a:prstGeom>
          <a:noFill/>
          <a:ln>
            <a:noFill/>
          </a:ln>
        </p:spPr>
        <p:txBody>
          <a:bodyPr spcFirstLastPara="1" wrap="square" lIns="0" tIns="0" rIns="0" bIns="0" anchor="t" anchorCtr="0">
            <a:spAutoFit/>
          </a:bodyPr>
          <a:lstStyle/>
          <a:p>
            <a:r>
              <a:rPr lang="en-US" sz="2800" dirty="0">
                <a:solidFill>
                  <a:srgbClr val="00B050"/>
                </a:solidFill>
              </a:rPr>
              <a:t>using System</a:t>
            </a:r>
            <a:r>
              <a:rPr lang="en-US" sz="2800" dirty="0" smtClean="0">
                <a:solidFill>
                  <a:srgbClr val="00B050"/>
                </a:solidFill>
              </a:rPr>
              <a:t>;</a:t>
            </a:r>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a:t>
            </a:r>
            <a:r>
              <a:rPr lang="en-US" sz="2800" dirty="0" err="1">
                <a:solidFill>
                  <a:srgbClr val="00B050"/>
                </a:solidFill>
              </a:rPr>
              <a:t>int</a:t>
            </a:r>
            <a:r>
              <a:rPr lang="en-US" sz="2800" dirty="0">
                <a:solidFill>
                  <a:srgbClr val="00B050"/>
                </a:solidFill>
              </a:rPr>
              <a:t> a = 5;</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("Before method call: " + a);  // Outputs: 5</a:t>
            </a:r>
          </a:p>
          <a:p>
            <a:endParaRPr lang="en-US" sz="2800" dirty="0">
              <a:solidFill>
                <a:srgbClr val="00B050"/>
              </a:solidFill>
            </a:endParaRPr>
          </a:p>
          <a:p>
            <a:r>
              <a:rPr lang="en-US" sz="2800" dirty="0">
                <a:solidFill>
                  <a:srgbClr val="00B050"/>
                </a:solidFill>
              </a:rPr>
              <a:t>        </a:t>
            </a:r>
            <a:r>
              <a:rPr lang="en-US" sz="2800" dirty="0" err="1">
                <a:solidFill>
                  <a:srgbClr val="00B050"/>
                </a:solidFill>
              </a:rPr>
              <a:t>ModifyValueByRef</a:t>
            </a:r>
            <a:r>
              <a:rPr lang="en-US" sz="2800" dirty="0">
                <a:solidFill>
                  <a:srgbClr val="00B050"/>
                </a:solidFill>
              </a:rPr>
              <a:t>(ref a);  // Passing by reference</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("After method call: " + a);   // Outputs: 10 (value changed)</a:t>
            </a:r>
          </a:p>
          <a:p>
            <a:r>
              <a:rPr lang="en-US" sz="2800" dirty="0">
                <a:solidFill>
                  <a:srgbClr val="00B050"/>
                </a:solidFill>
              </a:rPr>
              <a:t>    }</a:t>
            </a:r>
          </a:p>
          <a:p>
            <a:endParaRPr lang="en-US" sz="2800" dirty="0">
              <a:solidFill>
                <a:srgbClr val="00B050"/>
              </a:solidFill>
            </a:endParaRPr>
          </a:p>
          <a:p>
            <a:r>
              <a:rPr lang="en-US" sz="2800" dirty="0">
                <a:solidFill>
                  <a:srgbClr val="00B050"/>
                </a:solidFill>
              </a:rPr>
              <a:t>    static void </a:t>
            </a:r>
            <a:r>
              <a:rPr lang="en-US" sz="2800" dirty="0" err="1">
                <a:solidFill>
                  <a:srgbClr val="00B050"/>
                </a:solidFill>
              </a:rPr>
              <a:t>ModifyValueByRef</a:t>
            </a:r>
            <a:r>
              <a:rPr lang="en-US" sz="2800" dirty="0">
                <a:solidFill>
                  <a:srgbClr val="00B050"/>
                </a:solidFill>
              </a:rPr>
              <a:t>(ref </a:t>
            </a:r>
            <a:r>
              <a:rPr lang="en-US" sz="2800" dirty="0" err="1">
                <a:solidFill>
                  <a:srgbClr val="00B050"/>
                </a:solidFill>
              </a:rPr>
              <a:t>int</a:t>
            </a:r>
            <a:r>
              <a:rPr lang="en-US" sz="2800" dirty="0">
                <a:solidFill>
                  <a:srgbClr val="00B050"/>
                </a:solidFill>
              </a:rPr>
              <a:t> x)</a:t>
            </a:r>
          </a:p>
          <a:p>
            <a:r>
              <a:rPr lang="en-US" sz="2800" dirty="0">
                <a:solidFill>
                  <a:srgbClr val="00B050"/>
                </a:solidFill>
              </a:rPr>
              <a:t>    {</a:t>
            </a:r>
          </a:p>
          <a:p>
            <a:r>
              <a:rPr lang="en-US" sz="2800" dirty="0">
                <a:solidFill>
                  <a:srgbClr val="00B050"/>
                </a:solidFill>
              </a:rPr>
              <a:t>        x = 10;  // Modifies the original variable</a:t>
            </a:r>
          </a:p>
          <a:p>
            <a:r>
              <a:rPr lang="en-US" sz="2800" dirty="0">
                <a:solidFill>
                  <a:srgbClr val="00B050"/>
                </a:solidFill>
              </a:rPr>
              <a:t>    }</a:t>
            </a:r>
          </a:p>
          <a:p>
            <a:r>
              <a:rPr lang="en-US" sz="2800" dirty="0">
                <a:solidFill>
                  <a:srgbClr val="00B050"/>
                </a:solidFill>
              </a:rPr>
              <a:t>}</a:t>
            </a:r>
          </a:p>
          <a:p>
            <a:r>
              <a:rPr lang="en-US" sz="3600" dirty="0">
                <a:solidFill>
                  <a:schemeClr val="bg1"/>
                </a:solidFill>
              </a:rPr>
              <a:t>Result: The value of </a:t>
            </a:r>
            <a:r>
              <a:rPr lang="en-US" sz="3600" b="1" dirty="0">
                <a:solidFill>
                  <a:srgbClr val="FF0000"/>
                </a:solidFill>
              </a:rPr>
              <a:t>a</a:t>
            </a:r>
            <a:r>
              <a:rPr lang="en-US" sz="3600" dirty="0">
                <a:solidFill>
                  <a:schemeClr val="bg1"/>
                </a:solidFill>
              </a:rPr>
              <a:t> is changed to </a:t>
            </a:r>
            <a:r>
              <a:rPr lang="en-US" sz="3600" dirty="0">
                <a:solidFill>
                  <a:srgbClr val="FF0000"/>
                </a:solidFill>
              </a:rPr>
              <a:t>10</a:t>
            </a:r>
            <a:r>
              <a:rPr lang="en-US" sz="3600" dirty="0">
                <a:solidFill>
                  <a:schemeClr val="bg1"/>
                </a:solidFill>
              </a:rPr>
              <a:t> after the method call because the parameter is passed by reference, so changes inside the method directly affect the original variable.</a:t>
            </a:r>
          </a:p>
        </p:txBody>
      </p:sp>
    </p:spTree>
    <p:extLst>
      <p:ext uri="{BB962C8B-B14F-4D97-AF65-F5344CB8AC3E}">
        <p14:creationId xmlns:p14="http://schemas.microsoft.com/office/powerpoint/2010/main" val="3048861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428463"/>
            <a:ext cx="14697277" cy="8987076"/>
          </a:xfrm>
          <a:prstGeom prst="rect">
            <a:avLst/>
          </a:prstGeom>
          <a:noFill/>
          <a:ln>
            <a:noFill/>
          </a:ln>
        </p:spPr>
        <p:txBody>
          <a:bodyPr spcFirstLastPara="1" wrap="square" lIns="0" tIns="0" rIns="0" bIns="0" anchor="t" anchorCtr="0">
            <a:spAutoFit/>
          </a:bodyPr>
          <a:lstStyle/>
          <a:p>
            <a:r>
              <a:rPr lang="en-US" sz="2800" dirty="0">
                <a:solidFill>
                  <a:srgbClr val="00B050"/>
                </a:solidFill>
              </a:rPr>
              <a:t>using System</a:t>
            </a:r>
            <a:r>
              <a:rPr lang="en-US" sz="2800" dirty="0" smtClean="0">
                <a:solidFill>
                  <a:srgbClr val="00B050"/>
                </a:solidFill>
              </a:rPr>
              <a:t>;</a:t>
            </a:r>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string </a:t>
            </a:r>
            <a:r>
              <a:rPr lang="en-US" sz="2800" dirty="0" err="1">
                <a:solidFill>
                  <a:srgbClr val="00B050"/>
                </a:solidFill>
              </a:rPr>
              <a:t>str</a:t>
            </a:r>
            <a:r>
              <a:rPr lang="en-US" sz="2800" dirty="0">
                <a:solidFill>
                  <a:srgbClr val="00B050"/>
                </a:solidFill>
              </a:rPr>
              <a:t> = "Hello";</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("Before method call: " + </a:t>
            </a:r>
            <a:r>
              <a:rPr lang="en-US" sz="2800" dirty="0" err="1">
                <a:solidFill>
                  <a:srgbClr val="00B050"/>
                </a:solidFill>
              </a:rPr>
              <a:t>str</a:t>
            </a:r>
            <a:r>
              <a:rPr lang="en-US" sz="2800" dirty="0">
                <a:solidFill>
                  <a:srgbClr val="00B050"/>
                </a:solidFill>
              </a:rPr>
              <a:t>);  // Outputs: Hello</a:t>
            </a:r>
          </a:p>
          <a:p>
            <a:endParaRPr lang="en-US" sz="2800" dirty="0">
              <a:solidFill>
                <a:srgbClr val="00B050"/>
              </a:solidFill>
            </a:endParaRPr>
          </a:p>
          <a:p>
            <a:r>
              <a:rPr lang="en-US" sz="2800" dirty="0">
                <a:solidFill>
                  <a:srgbClr val="00B050"/>
                </a:solidFill>
              </a:rPr>
              <a:t>        </a:t>
            </a:r>
            <a:r>
              <a:rPr lang="en-US" sz="2800" dirty="0" err="1">
                <a:solidFill>
                  <a:srgbClr val="00B050"/>
                </a:solidFill>
              </a:rPr>
              <a:t>ModifyStringByRef</a:t>
            </a:r>
            <a:r>
              <a:rPr lang="en-US" sz="2800" dirty="0">
                <a:solidFill>
                  <a:srgbClr val="00B050"/>
                </a:solidFill>
              </a:rPr>
              <a:t>(ref </a:t>
            </a:r>
            <a:r>
              <a:rPr lang="en-US" sz="2800" dirty="0" err="1">
                <a:solidFill>
                  <a:srgbClr val="00B050"/>
                </a:solidFill>
              </a:rPr>
              <a:t>str</a:t>
            </a:r>
            <a:r>
              <a:rPr lang="en-US" sz="2800" dirty="0">
                <a:solidFill>
                  <a:srgbClr val="00B050"/>
                </a:solidFill>
              </a:rPr>
              <a:t>);  // Passing by reference</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("After method call: " + </a:t>
            </a:r>
            <a:r>
              <a:rPr lang="en-US" sz="2800" dirty="0" err="1">
                <a:solidFill>
                  <a:srgbClr val="00B050"/>
                </a:solidFill>
              </a:rPr>
              <a:t>str</a:t>
            </a:r>
            <a:r>
              <a:rPr lang="en-US" sz="2800" dirty="0">
                <a:solidFill>
                  <a:srgbClr val="00B050"/>
                </a:solidFill>
              </a:rPr>
              <a:t>);   // Outputs: Goodbye</a:t>
            </a:r>
          </a:p>
          <a:p>
            <a:r>
              <a:rPr lang="en-US" sz="2800" dirty="0">
                <a:solidFill>
                  <a:srgbClr val="00B050"/>
                </a:solidFill>
              </a:rPr>
              <a:t>    }</a:t>
            </a:r>
          </a:p>
          <a:p>
            <a:endParaRPr lang="en-US" sz="2800" dirty="0">
              <a:solidFill>
                <a:srgbClr val="00B050"/>
              </a:solidFill>
            </a:endParaRPr>
          </a:p>
          <a:p>
            <a:r>
              <a:rPr lang="en-US" sz="2800" dirty="0">
                <a:solidFill>
                  <a:srgbClr val="00B050"/>
                </a:solidFill>
              </a:rPr>
              <a:t>    static void </a:t>
            </a:r>
            <a:r>
              <a:rPr lang="en-US" sz="2800" dirty="0" err="1">
                <a:solidFill>
                  <a:srgbClr val="00B050"/>
                </a:solidFill>
              </a:rPr>
              <a:t>ModifyStringByRef</a:t>
            </a:r>
            <a:r>
              <a:rPr lang="en-US" sz="2800" dirty="0">
                <a:solidFill>
                  <a:srgbClr val="00B050"/>
                </a:solidFill>
              </a:rPr>
              <a:t>(ref string s)</a:t>
            </a:r>
          </a:p>
          <a:p>
            <a:r>
              <a:rPr lang="en-US" sz="2800" dirty="0">
                <a:solidFill>
                  <a:srgbClr val="00B050"/>
                </a:solidFill>
              </a:rPr>
              <a:t>    {</a:t>
            </a:r>
          </a:p>
          <a:p>
            <a:r>
              <a:rPr lang="en-US" sz="2800" dirty="0">
                <a:solidFill>
                  <a:srgbClr val="00B050"/>
                </a:solidFill>
              </a:rPr>
              <a:t>        s = "Goodbye";  // Changes the reference to point to a new string</a:t>
            </a:r>
          </a:p>
          <a:p>
            <a:r>
              <a:rPr lang="en-US" sz="2800" dirty="0">
                <a:solidFill>
                  <a:srgbClr val="00B050"/>
                </a:solidFill>
              </a:rPr>
              <a:t>    }</a:t>
            </a:r>
          </a:p>
          <a:p>
            <a:r>
              <a:rPr lang="en-US" sz="2800" dirty="0">
                <a:solidFill>
                  <a:srgbClr val="00B050"/>
                </a:solidFill>
              </a:rPr>
              <a:t>}</a:t>
            </a:r>
          </a:p>
          <a:p>
            <a:r>
              <a:rPr lang="en-US" sz="3600" dirty="0">
                <a:solidFill>
                  <a:schemeClr val="bg1"/>
                </a:solidFill>
              </a:rPr>
              <a:t>Result: The original string </a:t>
            </a:r>
            <a:r>
              <a:rPr lang="en-US" sz="3600" b="1" dirty="0" err="1">
                <a:solidFill>
                  <a:srgbClr val="FF0000"/>
                </a:solidFill>
              </a:rPr>
              <a:t>str</a:t>
            </a:r>
            <a:r>
              <a:rPr lang="en-US" sz="3600" dirty="0">
                <a:solidFill>
                  <a:schemeClr val="bg1"/>
                </a:solidFill>
              </a:rPr>
              <a:t> is changed to "Goodbye" after the method call because the parameter </a:t>
            </a:r>
            <a:r>
              <a:rPr lang="en-US" sz="3600" b="1" dirty="0">
                <a:solidFill>
                  <a:srgbClr val="FF0000"/>
                </a:solidFill>
              </a:rPr>
              <a:t>s</a:t>
            </a:r>
            <a:r>
              <a:rPr lang="en-US" sz="3600" dirty="0">
                <a:solidFill>
                  <a:schemeClr val="bg1"/>
                </a:solidFill>
              </a:rPr>
              <a:t> is passed by reference, so the modification to s affects the original string.</a:t>
            </a:r>
          </a:p>
        </p:txBody>
      </p:sp>
    </p:spTree>
    <p:extLst>
      <p:ext uri="{BB962C8B-B14F-4D97-AF65-F5344CB8AC3E}">
        <p14:creationId xmlns:p14="http://schemas.microsoft.com/office/powerpoint/2010/main" val="4047781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314296"/>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5909310"/>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3. </a:t>
            </a:r>
            <a:r>
              <a:rPr lang="en-US" sz="4800" b="1" dirty="0">
                <a:solidFill>
                  <a:schemeClr val="accent6">
                    <a:lumMod val="75000"/>
                  </a:schemeClr>
                </a:solidFill>
              </a:rPr>
              <a:t>Pass by Output (out)</a:t>
            </a:r>
          </a:p>
          <a:p>
            <a:endParaRPr lang="en-US" sz="4800" b="1" dirty="0">
              <a:solidFill>
                <a:schemeClr val="bg1"/>
              </a:solidFill>
            </a:endParaRPr>
          </a:p>
          <a:p>
            <a:r>
              <a:rPr lang="en-US" sz="4800" dirty="0">
                <a:solidFill>
                  <a:schemeClr val="bg1"/>
                </a:solidFill>
              </a:rPr>
              <a:t>The </a:t>
            </a:r>
            <a:r>
              <a:rPr lang="en-US" sz="4800" b="1" dirty="0">
                <a:solidFill>
                  <a:srgbClr val="FF0000"/>
                </a:solidFill>
              </a:rPr>
              <a:t>out</a:t>
            </a:r>
            <a:r>
              <a:rPr lang="en-US" sz="4800" dirty="0">
                <a:solidFill>
                  <a:srgbClr val="FF0000"/>
                </a:solidFill>
              </a:rPr>
              <a:t> </a:t>
            </a:r>
            <a:r>
              <a:rPr lang="en-US" sz="4800" dirty="0">
                <a:solidFill>
                  <a:schemeClr val="bg1"/>
                </a:solidFill>
              </a:rPr>
              <a:t>keyword is another way to pass parameters by reference. The key difference from </a:t>
            </a:r>
            <a:r>
              <a:rPr lang="en-US" sz="4800" b="1" dirty="0">
                <a:solidFill>
                  <a:srgbClr val="FF0000"/>
                </a:solidFill>
              </a:rPr>
              <a:t>ref </a:t>
            </a:r>
            <a:r>
              <a:rPr lang="en-US" sz="4800" dirty="0">
                <a:solidFill>
                  <a:schemeClr val="bg1"/>
                </a:solidFill>
              </a:rPr>
              <a:t>is that variables passed using </a:t>
            </a:r>
            <a:r>
              <a:rPr lang="en-US" sz="4800" b="1" dirty="0">
                <a:solidFill>
                  <a:srgbClr val="FF0000"/>
                </a:solidFill>
              </a:rPr>
              <a:t>out</a:t>
            </a:r>
            <a:r>
              <a:rPr lang="en-US" sz="4800" dirty="0" smtClean="0">
                <a:solidFill>
                  <a:schemeClr val="bg1"/>
                </a:solidFill>
              </a:rPr>
              <a:t> </a:t>
            </a:r>
            <a:r>
              <a:rPr lang="en-US" sz="4800" dirty="0">
                <a:solidFill>
                  <a:schemeClr val="bg1"/>
                </a:solidFill>
              </a:rPr>
              <a:t>do not need to be </a:t>
            </a:r>
            <a:r>
              <a:rPr lang="en-US" sz="4800" dirty="0">
                <a:solidFill>
                  <a:srgbClr val="FF0000"/>
                </a:solidFill>
              </a:rPr>
              <a:t>initialized</a:t>
            </a:r>
            <a:r>
              <a:rPr lang="en-US" sz="4800" dirty="0">
                <a:solidFill>
                  <a:schemeClr val="bg1"/>
                </a:solidFill>
              </a:rPr>
              <a:t> before being passed to the </a:t>
            </a:r>
            <a:r>
              <a:rPr lang="en-US" sz="4800" b="1" dirty="0">
                <a:solidFill>
                  <a:schemeClr val="bg1"/>
                </a:solidFill>
              </a:rPr>
              <a:t>method</a:t>
            </a:r>
            <a:r>
              <a:rPr lang="en-US" sz="4800" dirty="0">
                <a:solidFill>
                  <a:schemeClr val="bg1"/>
                </a:solidFill>
              </a:rPr>
              <a:t>. The method must assign a </a:t>
            </a:r>
            <a:r>
              <a:rPr lang="en-US" sz="4800" dirty="0">
                <a:solidFill>
                  <a:srgbClr val="FF0000"/>
                </a:solidFill>
              </a:rPr>
              <a:t>value</a:t>
            </a:r>
            <a:r>
              <a:rPr lang="en-US" sz="4800" dirty="0">
                <a:solidFill>
                  <a:schemeClr val="bg1"/>
                </a:solidFill>
              </a:rPr>
              <a:t> to the </a:t>
            </a:r>
            <a:r>
              <a:rPr lang="en-US" sz="4800" b="1" dirty="0">
                <a:solidFill>
                  <a:srgbClr val="FF0000"/>
                </a:solidFill>
              </a:rPr>
              <a:t>out</a:t>
            </a:r>
            <a:r>
              <a:rPr lang="en-US" sz="4800" dirty="0" smtClean="0">
                <a:solidFill>
                  <a:schemeClr val="bg1"/>
                </a:solidFill>
              </a:rPr>
              <a:t> </a:t>
            </a:r>
            <a:r>
              <a:rPr lang="en-US" sz="4800" dirty="0">
                <a:solidFill>
                  <a:schemeClr val="bg1"/>
                </a:solidFill>
              </a:rPr>
              <a:t>parameter before it returns, ensuring that the variable is initialized within the method.</a:t>
            </a:r>
          </a:p>
        </p:txBody>
      </p:sp>
    </p:spTree>
    <p:extLst>
      <p:ext uri="{BB962C8B-B14F-4D97-AF65-F5344CB8AC3E}">
        <p14:creationId xmlns:p14="http://schemas.microsoft.com/office/powerpoint/2010/main" val="837261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314296"/>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5539978"/>
          </a:xfrm>
          <a:prstGeom prst="rect">
            <a:avLst/>
          </a:prstGeom>
          <a:noFill/>
          <a:ln>
            <a:noFill/>
          </a:ln>
        </p:spPr>
        <p:txBody>
          <a:bodyPr spcFirstLastPara="1" wrap="square" lIns="0" tIns="0" rIns="0" bIns="0" anchor="t" anchorCtr="0">
            <a:spAutoFit/>
          </a:bodyPr>
          <a:lstStyle/>
          <a:p>
            <a:r>
              <a:rPr lang="en-US" sz="4800" dirty="0">
                <a:solidFill>
                  <a:schemeClr val="bg1"/>
                </a:solidFill>
              </a:rPr>
              <a:t>Key Characteristics</a:t>
            </a:r>
            <a:r>
              <a:rPr lang="en-US" sz="4800" dirty="0" smtClean="0">
                <a:solidFill>
                  <a:schemeClr val="bg1"/>
                </a:solidFill>
              </a:rPr>
              <a:t>:</a:t>
            </a:r>
          </a:p>
          <a:p>
            <a:endParaRPr lang="en-US" sz="2000" b="1" dirty="0">
              <a:solidFill>
                <a:schemeClr val="bg1"/>
              </a:solidFill>
            </a:endParaRPr>
          </a:p>
          <a:p>
            <a:r>
              <a:rPr lang="en-US" sz="4600" b="1" dirty="0">
                <a:solidFill>
                  <a:schemeClr val="bg1"/>
                </a:solidFill>
              </a:rPr>
              <a:t>No need for initialization: </a:t>
            </a:r>
            <a:r>
              <a:rPr lang="en-US" sz="4000" dirty="0">
                <a:solidFill>
                  <a:schemeClr val="bg1"/>
                </a:solidFill>
              </a:rPr>
              <a:t>The variable passed with out doesn’t need to be initialized before passing it to the method</a:t>
            </a:r>
            <a:r>
              <a:rPr lang="en-US" sz="4000" dirty="0" smtClean="0">
                <a:solidFill>
                  <a:schemeClr val="bg1"/>
                </a:solidFill>
              </a:rPr>
              <a:t>.</a:t>
            </a:r>
          </a:p>
          <a:p>
            <a:endParaRPr lang="en-US" sz="4000" dirty="0">
              <a:solidFill>
                <a:schemeClr val="bg1"/>
              </a:solidFill>
            </a:endParaRPr>
          </a:p>
          <a:p>
            <a:r>
              <a:rPr lang="en-US" sz="4600" b="1" dirty="0">
                <a:solidFill>
                  <a:schemeClr val="bg1"/>
                </a:solidFill>
              </a:rPr>
              <a:t>Method must assign a value: </a:t>
            </a:r>
            <a:r>
              <a:rPr lang="en-US" sz="4000" dirty="0">
                <a:solidFill>
                  <a:schemeClr val="bg1"/>
                </a:solidFill>
              </a:rPr>
              <a:t>The method is required to assign a value to the out parameter before the method finishes execution.</a:t>
            </a:r>
          </a:p>
          <a:p>
            <a:endParaRPr lang="en-US" sz="4000" b="1" dirty="0">
              <a:solidFill>
                <a:srgbClr val="00B050"/>
              </a:solidFill>
            </a:endParaRPr>
          </a:p>
          <a:p>
            <a:r>
              <a:rPr lang="en-US" sz="4000" b="1" dirty="0">
                <a:solidFill>
                  <a:srgbClr val="00B050"/>
                </a:solidFill>
              </a:rPr>
              <a:t>void </a:t>
            </a:r>
            <a:r>
              <a:rPr lang="en-US" sz="4000" b="1" dirty="0" err="1">
                <a:solidFill>
                  <a:srgbClr val="00B050"/>
                </a:solidFill>
              </a:rPr>
              <a:t>MethodName</a:t>
            </a:r>
            <a:r>
              <a:rPr lang="en-US" sz="4000" b="1" dirty="0">
                <a:solidFill>
                  <a:srgbClr val="00B050"/>
                </a:solidFill>
              </a:rPr>
              <a:t>(out Type </a:t>
            </a:r>
            <a:r>
              <a:rPr lang="en-US" sz="4000" b="1" dirty="0" err="1">
                <a:solidFill>
                  <a:srgbClr val="00B050"/>
                </a:solidFill>
              </a:rPr>
              <a:t>parameterName</a:t>
            </a:r>
            <a:r>
              <a:rPr lang="en-US" sz="4000" b="1" dirty="0">
                <a:solidFill>
                  <a:srgbClr val="00B050"/>
                </a:solidFill>
              </a:rPr>
              <a:t>) { }</a:t>
            </a:r>
          </a:p>
        </p:txBody>
      </p:sp>
    </p:spTree>
    <p:extLst>
      <p:ext uri="{BB962C8B-B14F-4D97-AF65-F5344CB8AC3E}">
        <p14:creationId xmlns:p14="http://schemas.microsoft.com/office/powerpoint/2010/main" val="1591369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428463"/>
            <a:ext cx="14697277" cy="8556188"/>
          </a:xfrm>
          <a:prstGeom prst="rect">
            <a:avLst/>
          </a:prstGeom>
          <a:noFill/>
          <a:ln>
            <a:noFill/>
          </a:ln>
        </p:spPr>
        <p:txBody>
          <a:bodyPr spcFirstLastPara="1" wrap="square" lIns="0" tIns="0" rIns="0" bIns="0" anchor="t" anchorCtr="0">
            <a:spAutoFit/>
          </a:bodyPr>
          <a:lstStyle/>
          <a:p>
            <a:r>
              <a:rPr lang="en-US" sz="2800" dirty="0">
                <a:solidFill>
                  <a:srgbClr val="00B050"/>
                </a:solidFill>
              </a:rPr>
              <a:t>using System;</a:t>
            </a:r>
          </a:p>
          <a:p>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a:t>
            </a:r>
            <a:r>
              <a:rPr lang="en-US" sz="2800" dirty="0" err="1">
                <a:solidFill>
                  <a:srgbClr val="00B050"/>
                </a:solidFill>
              </a:rPr>
              <a:t>int</a:t>
            </a:r>
            <a:r>
              <a:rPr lang="en-US" sz="2800" dirty="0">
                <a:solidFill>
                  <a:srgbClr val="00B050"/>
                </a:solidFill>
              </a:rPr>
              <a:t> result;</a:t>
            </a:r>
          </a:p>
          <a:p>
            <a:r>
              <a:rPr lang="en-US" sz="2800" dirty="0">
                <a:solidFill>
                  <a:srgbClr val="00B050"/>
                </a:solidFill>
              </a:rPr>
              <a:t>        </a:t>
            </a:r>
            <a:r>
              <a:rPr lang="en-US" sz="2800" dirty="0" err="1">
                <a:solidFill>
                  <a:srgbClr val="00B050"/>
                </a:solidFill>
              </a:rPr>
              <a:t>AddNumbers</a:t>
            </a:r>
            <a:r>
              <a:rPr lang="en-US" sz="2800" dirty="0">
                <a:solidFill>
                  <a:srgbClr val="00B050"/>
                </a:solidFill>
              </a:rPr>
              <a:t>(10, 20, out result);  // Using 'out'</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("The result is: " + result);  // Outputs: The result is: 30</a:t>
            </a:r>
          </a:p>
          <a:p>
            <a:r>
              <a:rPr lang="en-US" sz="2800" dirty="0">
                <a:solidFill>
                  <a:srgbClr val="00B050"/>
                </a:solidFill>
              </a:rPr>
              <a:t>    }</a:t>
            </a:r>
          </a:p>
          <a:p>
            <a:endParaRPr lang="en-US" sz="2800" dirty="0">
              <a:solidFill>
                <a:srgbClr val="00B050"/>
              </a:solidFill>
            </a:endParaRPr>
          </a:p>
          <a:p>
            <a:r>
              <a:rPr lang="en-US" sz="2800" dirty="0">
                <a:solidFill>
                  <a:srgbClr val="00B050"/>
                </a:solidFill>
              </a:rPr>
              <a:t>    static void </a:t>
            </a:r>
            <a:r>
              <a:rPr lang="en-US" sz="2800" dirty="0" err="1">
                <a:solidFill>
                  <a:srgbClr val="00B050"/>
                </a:solidFill>
              </a:rPr>
              <a:t>AddNumbers</a:t>
            </a:r>
            <a:r>
              <a:rPr lang="en-US" sz="2800" dirty="0">
                <a:solidFill>
                  <a:srgbClr val="00B050"/>
                </a:solidFill>
              </a:rPr>
              <a:t>(</a:t>
            </a:r>
            <a:r>
              <a:rPr lang="en-US" sz="2800" dirty="0" err="1">
                <a:solidFill>
                  <a:srgbClr val="00B050"/>
                </a:solidFill>
              </a:rPr>
              <a:t>int</a:t>
            </a:r>
            <a:r>
              <a:rPr lang="en-US" sz="2800" dirty="0">
                <a:solidFill>
                  <a:srgbClr val="00B050"/>
                </a:solidFill>
              </a:rPr>
              <a:t> a, </a:t>
            </a:r>
            <a:r>
              <a:rPr lang="en-US" sz="2800" dirty="0" err="1">
                <a:solidFill>
                  <a:srgbClr val="00B050"/>
                </a:solidFill>
              </a:rPr>
              <a:t>int</a:t>
            </a:r>
            <a:r>
              <a:rPr lang="en-US" sz="2800" dirty="0">
                <a:solidFill>
                  <a:srgbClr val="00B050"/>
                </a:solidFill>
              </a:rPr>
              <a:t> b, out </a:t>
            </a:r>
            <a:r>
              <a:rPr lang="en-US" sz="2800" dirty="0" err="1">
                <a:solidFill>
                  <a:srgbClr val="00B050"/>
                </a:solidFill>
              </a:rPr>
              <a:t>int</a:t>
            </a:r>
            <a:r>
              <a:rPr lang="en-US" sz="2800" dirty="0">
                <a:solidFill>
                  <a:srgbClr val="00B050"/>
                </a:solidFill>
              </a:rPr>
              <a:t> sum)</a:t>
            </a:r>
          </a:p>
          <a:p>
            <a:r>
              <a:rPr lang="en-US" sz="2800" dirty="0">
                <a:solidFill>
                  <a:srgbClr val="00B050"/>
                </a:solidFill>
              </a:rPr>
              <a:t>    {</a:t>
            </a:r>
          </a:p>
          <a:p>
            <a:r>
              <a:rPr lang="en-US" sz="2800" dirty="0">
                <a:solidFill>
                  <a:srgbClr val="00B050"/>
                </a:solidFill>
              </a:rPr>
              <a:t>        sum = a + b;  // Must assign a value to the 'out' parameter</a:t>
            </a:r>
          </a:p>
          <a:p>
            <a:r>
              <a:rPr lang="en-US" sz="2800" dirty="0">
                <a:solidFill>
                  <a:srgbClr val="00B050"/>
                </a:solidFill>
              </a:rPr>
              <a:t>    }</a:t>
            </a:r>
          </a:p>
          <a:p>
            <a:r>
              <a:rPr lang="en-US" sz="2800" dirty="0">
                <a:solidFill>
                  <a:srgbClr val="00B050"/>
                </a:solidFill>
              </a:rPr>
              <a:t>}</a:t>
            </a:r>
          </a:p>
          <a:p>
            <a:r>
              <a:rPr lang="en-US" sz="3600" dirty="0">
                <a:solidFill>
                  <a:schemeClr val="bg1"/>
                </a:solidFill>
              </a:rPr>
              <a:t>Result: The </a:t>
            </a:r>
            <a:r>
              <a:rPr lang="en-US" sz="3600" b="1" dirty="0">
                <a:solidFill>
                  <a:srgbClr val="FF0000"/>
                </a:solidFill>
              </a:rPr>
              <a:t>out</a:t>
            </a:r>
            <a:r>
              <a:rPr lang="en-US" sz="3600" dirty="0">
                <a:solidFill>
                  <a:schemeClr val="bg1"/>
                </a:solidFill>
              </a:rPr>
              <a:t> parameter result is not initialized before the method call, but inside the method, it is assigned a value (30), and that value is passed back to the caller</a:t>
            </a:r>
            <a:r>
              <a:rPr lang="en-US" sz="3600" dirty="0" smtClean="0">
                <a:solidFill>
                  <a:schemeClr val="bg1"/>
                </a:solidFill>
              </a:rPr>
              <a:t>. </a:t>
            </a:r>
            <a:endParaRPr lang="en-US" sz="3600" dirty="0">
              <a:solidFill>
                <a:schemeClr val="bg1"/>
              </a:solidFill>
            </a:endParaRPr>
          </a:p>
        </p:txBody>
      </p:sp>
    </p:spTree>
    <p:extLst>
      <p:ext uri="{BB962C8B-B14F-4D97-AF65-F5344CB8AC3E}">
        <p14:creationId xmlns:p14="http://schemas.microsoft.com/office/powerpoint/2010/main" val="3199014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0" y="-27296"/>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09" name="Google Shape;109;p3"/>
          <p:cNvSpPr txBox="1"/>
          <p:nvPr/>
        </p:nvSpPr>
        <p:spPr>
          <a:xfrm>
            <a:off x="4187039" y="3352861"/>
            <a:ext cx="9913921" cy="2154244"/>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999" b="1" dirty="0" smtClean="0">
                <a:solidFill>
                  <a:srgbClr val="FFFFFF"/>
                </a:solidFill>
              </a:rPr>
              <a:t>Session </a:t>
            </a:r>
            <a:r>
              <a:rPr lang="ar-EG" sz="9999" b="1" dirty="0" smtClean="0">
                <a:solidFill>
                  <a:srgbClr val="FFFFFF"/>
                </a:solidFill>
              </a:rPr>
              <a:t>3</a:t>
            </a:r>
            <a:r>
              <a:rPr lang="en-US" sz="9999" b="1" dirty="0" smtClean="0">
                <a:solidFill>
                  <a:srgbClr val="FFFFFF"/>
                </a:solidFill>
              </a:rPr>
              <a:t> . C#</a:t>
            </a:r>
            <a:endParaRPr dirty="0"/>
          </a:p>
        </p:txBody>
      </p:sp>
      <p:sp>
        <p:nvSpPr>
          <p:cNvPr id="110" name="Google Shape;110;p3"/>
          <p:cNvSpPr/>
          <p:nvPr/>
        </p:nvSpPr>
        <p:spPr>
          <a:xfrm>
            <a:off x="2825869" y="3431019"/>
            <a:ext cx="1218296" cy="1907312"/>
          </a:xfrm>
          <a:custGeom>
            <a:avLst/>
            <a:gdLst/>
            <a:ahLst/>
            <a:cxnLst/>
            <a:rect l="l" t="t" r="r" b="b"/>
            <a:pathLst>
              <a:path w="1218296" h="1907312" extrusionOk="0">
                <a:moveTo>
                  <a:pt x="0" y="0"/>
                </a:moveTo>
                <a:lnTo>
                  <a:pt x="1218295" y="0"/>
                </a:lnTo>
                <a:lnTo>
                  <a:pt x="1218295" y="1907312"/>
                </a:lnTo>
                <a:lnTo>
                  <a:pt x="0" y="1907312"/>
                </a:lnTo>
                <a:lnTo>
                  <a:pt x="0" y="0"/>
                </a:lnTo>
                <a:close/>
              </a:path>
            </a:pathLst>
          </a:custGeom>
          <a:blipFill rotWithShape="1">
            <a:blip r:embed="rId4">
              <a:alphaModFix/>
            </a:blip>
            <a:stretch>
              <a:fillRect/>
            </a:stretch>
          </a:blipFill>
          <a:ln>
            <a:noFill/>
          </a:ln>
        </p:spPr>
      </p:sp>
      <p:sp>
        <p:nvSpPr>
          <p:cNvPr id="111" name="Google Shape;111;p3"/>
          <p:cNvSpPr/>
          <p:nvPr/>
        </p:nvSpPr>
        <p:spPr>
          <a:xfrm>
            <a:off x="2178683" y="3712460"/>
            <a:ext cx="858754" cy="1344429"/>
          </a:xfrm>
          <a:custGeom>
            <a:avLst/>
            <a:gdLst/>
            <a:ahLst/>
            <a:cxnLst/>
            <a:rect l="l" t="t" r="r" b="b"/>
            <a:pathLst>
              <a:path w="858754" h="1344429" extrusionOk="0">
                <a:moveTo>
                  <a:pt x="0" y="0"/>
                </a:moveTo>
                <a:lnTo>
                  <a:pt x="858754" y="0"/>
                </a:lnTo>
                <a:lnTo>
                  <a:pt x="858754" y="1344429"/>
                </a:lnTo>
                <a:lnTo>
                  <a:pt x="0" y="1344429"/>
                </a:lnTo>
                <a:lnTo>
                  <a:pt x="0" y="0"/>
                </a:lnTo>
                <a:close/>
              </a:path>
            </a:pathLst>
          </a:custGeom>
          <a:blipFill rotWithShape="1">
            <a:blip r:embed="rId4">
              <a:alphaModFix/>
            </a:blip>
            <a:stretch>
              <a:fillRect/>
            </a:stretch>
          </a:blipFill>
          <a:ln>
            <a:noFill/>
          </a:ln>
        </p:spPr>
      </p:sp>
      <p:sp>
        <p:nvSpPr>
          <p:cNvPr id="112" name="Google Shape;112;p3"/>
          <p:cNvSpPr/>
          <p:nvPr/>
        </p:nvSpPr>
        <p:spPr>
          <a:xfrm>
            <a:off x="1403727" y="3891747"/>
            <a:ext cx="629715" cy="985855"/>
          </a:xfrm>
          <a:custGeom>
            <a:avLst/>
            <a:gdLst/>
            <a:ahLst/>
            <a:cxnLst/>
            <a:rect l="l" t="t" r="r" b="b"/>
            <a:pathLst>
              <a:path w="629715" h="985855" extrusionOk="0">
                <a:moveTo>
                  <a:pt x="0" y="0"/>
                </a:moveTo>
                <a:lnTo>
                  <a:pt x="629714" y="0"/>
                </a:lnTo>
                <a:lnTo>
                  <a:pt x="629714" y="985855"/>
                </a:lnTo>
                <a:lnTo>
                  <a:pt x="0" y="985855"/>
                </a:lnTo>
                <a:lnTo>
                  <a:pt x="0" y="0"/>
                </a:lnTo>
                <a:close/>
              </a:path>
            </a:pathLst>
          </a:custGeom>
          <a:blipFill rotWithShape="1">
            <a:blip r:embed="rId4">
              <a:alphaModFix/>
            </a:blip>
            <a:stretch>
              <a:fillRect/>
            </a:stretch>
          </a:blipFill>
          <a:ln>
            <a:noFill/>
          </a:ln>
        </p:spPr>
      </p:sp>
      <p:sp>
        <p:nvSpPr>
          <p:cNvPr id="113" name="Google Shape;113;p3"/>
          <p:cNvSpPr/>
          <p:nvPr/>
        </p:nvSpPr>
        <p:spPr>
          <a:xfrm rot="10800000">
            <a:off x="14243836" y="3431019"/>
            <a:ext cx="1218296" cy="1907312"/>
          </a:xfrm>
          <a:custGeom>
            <a:avLst/>
            <a:gdLst/>
            <a:ahLst/>
            <a:cxnLst/>
            <a:rect l="l" t="t" r="r" b="b"/>
            <a:pathLst>
              <a:path w="1218296" h="1907312" extrusionOk="0">
                <a:moveTo>
                  <a:pt x="0" y="0"/>
                </a:moveTo>
                <a:lnTo>
                  <a:pt x="1218295" y="0"/>
                </a:lnTo>
                <a:lnTo>
                  <a:pt x="1218295" y="1907312"/>
                </a:lnTo>
                <a:lnTo>
                  <a:pt x="0" y="1907312"/>
                </a:lnTo>
                <a:lnTo>
                  <a:pt x="0" y="0"/>
                </a:lnTo>
                <a:close/>
              </a:path>
            </a:pathLst>
          </a:custGeom>
          <a:blipFill rotWithShape="1">
            <a:blip r:embed="rId4">
              <a:alphaModFix/>
            </a:blip>
            <a:stretch>
              <a:fillRect/>
            </a:stretch>
          </a:blipFill>
          <a:ln>
            <a:noFill/>
          </a:ln>
        </p:spPr>
      </p:sp>
      <p:sp>
        <p:nvSpPr>
          <p:cNvPr id="114" name="Google Shape;114;p3"/>
          <p:cNvSpPr/>
          <p:nvPr/>
        </p:nvSpPr>
        <p:spPr>
          <a:xfrm rot="10800000">
            <a:off x="15414506" y="3712460"/>
            <a:ext cx="858754" cy="1344429"/>
          </a:xfrm>
          <a:custGeom>
            <a:avLst/>
            <a:gdLst/>
            <a:ahLst/>
            <a:cxnLst/>
            <a:rect l="l" t="t" r="r" b="b"/>
            <a:pathLst>
              <a:path w="858754" h="1344429" extrusionOk="0">
                <a:moveTo>
                  <a:pt x="0" y="0"/>
                </a:moveTo>
                <a:lnTo>
                  <a:pt x="858754" y="0"/>
                </a:lnTo>
                <a:lnTo>
                  <a:pt x="858754" y="1344429"/>
                </a:lnTo>
                <a:lnTo>
                  <a:pt x="0" y="1344429"/>
                </a:lnTo>
                <a:lnTo>
                  <a:pt x="0" y="0"/>
                </a:lnTo>
                <a:close/>
              </a:path>
            </a:pathLst>
          </a:custGeom>
          <a:blipFill rotWithShape="1">
            <a:blip r:embed="rId4">
              <a:alphaModFix/>
            </a:blip>
            <a:stretch>
              <a:fillRect/>
            </a:stretch>
          </a:blipFill>
          <a:ln>
            <a:noFill/>
          </a:ln>
        </p:spPr>
      </p:sp>
      <p:sp>
        <p:nvSpPr>
          <p:cNvPr id="115" name="Google Shape;115;p3"/>
          <p:cNvSpPr/>
          <p:nvPr/>
        </p:nvSpPr>
        <p:spPr>
          <a:xfrm rot="10800000">
            <a:off x="16419072" y="3891747"/>
            <a:ext cx="629715" cy="985855"/>
          </a:xfrm>
          <a:custGeom>
            <a:avLst/>
            <a:gdLst/>
            <a:ahLst/>
            <a:cxnLst/>
            <a:rect l="l" t="t" r="r" b="b"/>
            <a:pathLst>
              <a:path w="629715" h="985855" extrusionOk="0">
                <a:moveTo>
                  <a:pt x="0" y="0"/>
                </a:moveTo>
                <a:lnTo>
                  <a:pt x="629714" y="0"/>
                </a:lnTo>
                <a:lnTo>
                  <a:pt x="629714" y="985855"/>
                </a:lnTo>
                <a:lnTo>
                  <a:pt x="0" y="985855"/>
                </a:lnTo>
                <a:lnTo>
                  <a:pt x="0" y="0"/>
                </a:lnTo>
                <a:close/>
              </a:path>
            </a:pathLst>
          </a:custGeom>
          <a:blipFill rotWithShape="1">
            <a:blip r:embed="rId4">
              <a:alphaModFix/>
            </a:blip>
            <a:stretch>
              <a:fillRect/>
            </a:stretch>
          </a:blipFill>
          <a:ln>
            <a:noFill/>
          </a:ln>
        </p:spPr>
      </p:sp>
      <p:sp>
        <p:nvSpPr>
          <p:cNvPr id="117" name="Google Shape;117;p3"/>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5">
              <a:alphaModFix/>
            </a:blip>
            <a:stretch>
              <a:fillRect/>
            </a:stretch>
          </a:blipFill>
          <a:ln>
            <a:noFill/>
          </a:ln>
        </p:spPr>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314296"/>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2523768"/>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4. </a:t>
            </a:r>
            <a:r>
              <a:rPr lang="en-US" sz="4800" b="1" dirty="0">
                <a:solidFill>
                  <a:schemeClr val="accent6">
                    <a:lumMod val="75000"/>
                  </a:schemeClr>
                </a:solidFill>
              </a:rPr>
              <a:t>Differences Between ref and out</a:t>
            </a:r>
          </a:p>
          <a:p>
            <a:endParaRPr lang="en-US" sz="2000" b="1" dirty="0">
              <a:solidFill>
                <a:schemeClr val="bg1"/>
              </a:solidFill>
            </a:endParaRPr>
          </a:p>
          <a:p>
            <a:r>
              <a:rPr lang="en-US" sz="4800" dirty="0">
                <a:solidFill>
                  <a:schemeClr val="bg1">
                    <a:lumMod val="95000"/>
                  </a:schemeClr>
                </a:solidFill>
              </a:rPr>
              <a:t>While both </a:t>
            </a:r>
            <a:r>
              <a:rPr lang="en-US" sz="4800" b="1" dirty="0">
                <a:solidFill>
                  <a:srgbClr val="FF0000"/>
                </a:solidFill>
              </a:rPr>
              <a:t>ref</a:t>
            </a:r>
            <a:r>
              <a:rPr lang="en-US" sz="4800" dirty="0">
                <a:solidFill>
                  <a:schemeClr val="bg1">
                    <a:lumMod val="95000"/>
                  </a:schemeClr>
                </a:solidFill>
              </a:rPr>
              <a:t> and </a:t>
            </a:r>
            <a:r>
              <a:rPr lang="en-US" sz="4800" b="1" dirty="0">
                <a:solidFill>
                  <a:srgbClr val="FF0000"/>
                </a:solidFill>
              </a:rPr>
              <a:t>out</a:t>
            </a:r>
            <a:r>
              <a:rPr lang="en-US" sz="4800" dirty="0">
                <a:solidFill>
                  <a:schemeClr val="bg1">
                    <a:lumMod val="95000"/>
                  </a:schemeClr>
                </a:solidFill>
              </a:rPr>
              <a:t> pass parameters by reference, there are some important differences between them:</a:t>
            </a:r>
          </a:p>
        </p:txBody>
      </p:sp>
      <p:pic>
        <p:nvPicPr>
          <p:cNvPr id="3" name="Picture 2"/>
          <p:cNvPicPr>
            <a:picLocks noChangeAspect="1"/>
          </p:cNvPicPr>
          <p:nvPr/>
        </p:nvPicPr>
        <p:blipFill>
          <a:blip r:embed="rId5"/>
          <a:stretch>
            <a:fillRect/>
          </a:stretch>
        </p:blipFill>
        <p:spPr>
          <a:xfrm>
            <a:off x="1599686" y="4811853"/>
            <a:ext cx="14559264" cy="4673344"/>
          </a:xfrm>
          <a:prstGeom prst="rect">
            <a:avLst/>
          </a:prstGeom>
        </p:spPr>
      </p:pic>
    </p:spTree>
    <p:extLst>
      <p:ext uri="{BB962C8B-B14F-4D97-AF65-F5344CB8AC3E}">
        <p14:creationId xmlns:p14="http://schemas.microsoft.com/office/powerpoint/2010/main" val="2415498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314296"/>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7817525"/>
          </a:xfrm>
          <a:prstGeom prst="rect">
            <a:avLst/>
          </a:prstGeom>
          <a:noFill/>
          <a:ln>
            <a:noFill/>
          </a:ln>
        </p:spPr>
        <p:txBody>
          <a:bodyPr spcFirstLastPara="1" wrap="square" lIns="0" tIns="0" rIns="0" bIns="0" anchor="t" anchorCtr="0">
            <a:spAutoFit/>
          </a:bodyPr>
          <a:lstStyle/>
          <a:p>
            <a:r>
              <a:rPr lang="ar-EG" sz="4800" b="1" dirty="0" smtClean="0">
                <a:solidFill>
                  <a:schemeClr val="accent6">
                    <a:lumMod val="75000"/>
                  </a:schemeClr>
                </a:solidFill>
              </a:rPr>
              <a:t>5</a:t>
            </a:r>
            <a:r>
              <a:rPr lang="en-US" sz="4800" b="1" dirty="0" smtClean="0">
                <a:solidFill>
                  <a:schemeClr val="accent6">
                    <a:lumMod val="75000"/>
                  </a:schemeClr>
                </a:solidFill>
              </a:rPr>
              <a:t>. </a:t>
            </a:r>
            <a:r>
              <a:rPr lang="en-US" sz="4800" b="1" dirty="0">
                <a:solidFill>
                  <a:schemeClr val="accent6">
                    <a:lumMod val="75000"/>
                  </a:schemeClr>
                </a:solidFill>
              </a:rPr>
              <a:t>Pass by </a:t>
            </a:r>
            <a:r>
              <a:rPr lang="en-US" sz="4800" b="1" dirty="0" smtClean="0">
                <a:solidFill>
                  <a:schemeClr val="accent6">
                    <a:lumMod val="75000"/>
                  </a:schemeClr>
                </a:solidFill>
              </a:rPr>
              <a:t>(in) </a:t>
            </a:r>
            <a:r>
              <a:rPr lang="en-US" sz="4800" b="1" dirty="0">
                <a:solidFill>
                  <a:schemeClr val="accent6">
                    <a:lumMod val="75000"/>
                  </a:schemeClr>
                </a:solidFill>
              </a:rPr>
              <a:t>parameter</a:t>
            </a:r>
          </a:p>
          <a:p>
            <a:endParaRPr lang="en-US" sz="2000" b="1" dirty="0">
              <a:solidFill>
                <a:schemeClr val="bg1"/>
              </a:solidFill>
            </a:endParaRPr>
          </a:p>
          <a:p>
            <a:r>
              <a:rPr lang="en-US" sz="4000" b="1" dirty="0">
                <a:solidFill>
                  <a:schemeClr val="bg1"/>
                </a:solidFill>
              </a:rPr>
              <a:t>Purpose: </a:t>
            </a:r>
            <a:r>
              <a:rPr lang="en-US" sz="4000" dirty="0">
                <a:solidFill>
                  <a:schemeClr val="bg1"/>
                </a:solidFill>
              </a:rPr>
              <a:t>The </a:t>
            </a:r>
            <a:r>
              <a:rPr lang="en-US" sz="4000" b="1" dirty="0">
                <a:solidFill>
                  <a:srgbClr val="FF0000"/>
                </a:solidFill>
              </a:rPr>
              <a:t>in</a:t>
            </a:r>
            <a:r>
              <a:rPr lang="en-US" sz="4000" dirty="0">
                <a:solidFill>
                  <a:schemeClr val="bg1"/>
                </a:solidFill>
              </a:rPr>
              <a:t> keyword is used to pass an argument by reference without allowing the method to modify the argument. The method can read the value but cannot change it</a:t>
            </a:r>
            <a:r>
              <a:rPr lang="en-US" sz="4000" dirty="0" smtClean="0">
                <a:solidFill>
                  <a:schemeClr val="bg1"/>
                </a:solidFill>
              </a:rPr>
              <a:t>.</a:t>
            </a:r>
          </a:p>
          <a:p>
            <a:endParaRPr lang="en-US" sz="4000" dirty="0">
              <a:solidFill>
                <a:schemeClr val="bg1"/>
              </a:solidFill>
            </a:endParaRPr>
          </a:p>
          <a:p>
            <a:r>
              <a:rPr lang="en-US" sz="4000" b="1" dirty="0">
                <a:solidFill>
                  <a:schemeClr val="bg1"/>
                </a:solidFill>
              </a:rPr>
              <a:t>Requirement: </a:t>
            </a:r>
            <a:r>
              <a:rPr lang="en-US" sz="4000" dirty="0">
                <a:solidFill>
                  <a:schemeClr val="bg1"/>
                </a:solidFill>
              </a:rPr>
              <a:t>The variable being passed to the method must be initialized beforehand, but the method cannot modify the value of the parameter</a:t>
            </a:r>
            <a:r>
              <a:rPr lang="en-US" sz="4000" dirty="0" smtClean="0">
                <a:solidFill>
                  <a:schemeClr val="bg1"/>
                </a:solidFill>
              </a:rPr>
              <a:t>.</a:t>
            </a:r>
          </a:p>
          <a:p>
            <a:endParaRPr lang="en-US" sz="4000" dirty="0">
              <a:solidFill>
                <a:schemeClr val="bg1"/>
              </a:solidFill>
            </a:endParaRPr>
          </a:p>
          <a:p>
            <a:r>
              <a:rPr lang="en-US" sz="4000" b="1" dirty="0">
                <a:solidFill>
                  <a:schemeClr val="bg1"/>
                </a:solidFill>
              </a:rPr>
              <a:t>Typical Use Case: </a:t>
            </a:r>
            <a:r>
              <a:rPr lang="en-US" sz="4000" dirty="0">
                <a:solidFill>
                  <a:schemeClr val="bg1"/>
                </a:solidFill>
              </a:rPr>
              <a:t>When you want to pass a large object or value type (like a </a:t>
            </a:r>
            <a:r>
              <a:rPr lang="en-US" sz="4000" dirty="0" err="1">
                <a:solidFill>
                  <a:schemeClr val="bg1"/>
                </a:solidFill>
              </a:rPr>
              <a:t>struct</a:t>
            </a:r>
            <a:r>
              <a:rPr lang="en-US" sz="4000" dirty="0">
                <a:solidFill>
                  <a:schemeClr val="bg1"/>
                </a:solidFill>
              </a:rPr>
              <a:t>) to a method for performance reasons but don't want the method to alter the data.</a:t>
            </a:r>
          </a:p>
        </p:txBody>
      </p:sp>
    </p:spTree>
    <p:extLst>
      <p:ext uri="{BB962C8B-B14F-4D97-AF65-F5344CB8AC3E}">
        <p14:creationId xmlns:p14="http://schemas.microsoft.com/office/powerpoint/2010/main" val="3543602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Pass by value &amp; ref</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428463"/>
            <a:ext cx="14697277" cy="8710077"/>
          </a:xfrm>
          <a:prstGeom prst="rect">
            <a:avLst/>
          </a:prstGeom>
          <a:noFill/>
          <a:ln>
            <a:noFill/>
          </a:ln>
        </p:spPr>
        <p:txBody>
          <a:bodyPr spcFirstLastPara="1" wrap="square" lIns="0" tIns="0" rIns="0" bIns="0" anchor="t" anchorCtr="0">
            <a:spAutoFit/>
          </a:bodyPr>
          <a:lstStyle/>
          <a:p>
            <a:r>
              <a:rPr lang="en-US" sz="2800" dirty="0">
                <a:solidFill>
                  <a:srgbClr val="00B050"/>
                </a:solidFill>
              </a:rPr>
              <a:t>using System;</a:t>
            </a:r>
          </a:p>
          <a:p>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a:t>
            </a:r>
            <a:r>
              <a:rPr lang="en-US" sz="2800" dirty="0" err="1">
                <a:solidFill>
                  <a:srgbClr val="00B050"/>
                </a:solidFill>
              </a:rPr>
              <a:t>int</a:t>
            </a:r>
            <a:r>
              <a:rPr lang="en-US" sz="2800" dirty="0">
                <a:solidFill>
                  <a:srgbClr val="00B050"/>
                </a:solidFill>
              </a:rPr>
              <a:t> </a:t>
            </a:r>
            <a:r>
              <a:rPr lang="en-US" sz="2800" dirty="0" err="1">
                <a:solidFill>
                  <a:srgbClr val="00B050"/>
                </a:solidFill>
              </a:rPr>
              <a:t>num</a:t>
            </a:r>
            <a:r>
              <a:rPr lang="en-US" sz="2800" dirty="0">
                <a:solidFill>
                  <a:srgbClr val="00B050"/>
                </a:solidFill>
              </a:rPr>
              <a:t> = 10;</a:t>
            </a:r>
          </a:p>
          <a:p>
            <a:r>
              <a:rPr lang="en-US" sz="2800" dirty="0">
                <a:solidFill>
                  <a:srgbClr val="00B050"/>
                </a:solidFill>
              </a:rPr>
              <a:t>        </a:t>
            </a:r>
            <a:r>
              <a:rPr lang="en-US" sz="2800" dirty="0" err="1">
                <a:solidFill>
                  <a:srgbClr val="00B050"/>
                </a:solidFill>
              </a:rPr>
              <a:t>DisplayValue</a:t>
            </a:r>
            <a:r>
              <a:rPr lang="en-US" sz="2800" dirty="0">
                <a:solidFill>
                  <a:srgbClr val="00B050"/>
                </a:solidFill>
              </a:rPr>
              <a:t>(in </a:t>
            </a:r>
            <a:r>
              <a:rPr lang="en-US" sz="2800" dirty="0" err="1">
                <a:solidFill>
                  <a:srgbClr val="00B050"/>
                </a:solidFill>
              </a:rPr>
              <a:t>num</a:t>
            </a:r>
            <a:r>
              <a:rPr lang="en-US" sz="2800" dirty="0">
                <a:solidFill>
                  <a:srgbClr val="00B050"/>
                </a:solidFill>
              </a:rPr>
              <a:t>);</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a:t>
            </a:r>
            <a:r>
              <a:rPr lang="en-US" sz="2800" dirty="0" err="1">
                <a:solidFill>
                  <a:srgbClr val="00B050"/>
                </a:solidFill>
              </a:rPr>
              <a:t>num</a:t>
            </a:r>
            <a:r>
              <a:rPr lang="en-US" sz="2800" dirty="0">
                <a:solidFill>
                  <a:srgbClr val="00B050"/>
                </a:solidFill>
              </a:rPr>
              <a:t>);  // Output: 10 (unchanged)</a:t>
            </a:r>
          </a:p>
          <a:p>
            <a:r>
              <a:rPr lang="en-US" sz="2800" dirty="0">
                <a:solidFill>
                  <a:srgbClr val="00B050"/>
                </a:solidFill>
              </a:rPr>
              <a:t>    }</a:t>
            </a:r>
          </a:p>
          <a:p>
            <a:endParaRPr lang="en-US" sz="2800" dirty="0">
              <a:solidFill>
                <a:srgbClr val="00B050"/>
              </a:solidFill>
            </a:endParaRPr>
          </a:p>
          <a:p>
            <a:r>
              <a:rPr lang="en-US" sz="2800" dirty="0">
                <a:solidFill>
                  <a:srgbClr val="00B050"/>
                </a:solidFill>
              </a:rPr>
              <a:t>    static void </a:t>
            </a:r>
            <a:r>
              <a:rPr lang="en-US" sz="2800" dirty="0" err="1">
                <a:solidFill>
                  <a:srgbClr val="00B050"/>
                </a:solidFill>
              </a:rPr>
              <a:t>DisplayValue</a:t>
            </a:r>
            <a:r>
              <a:rPr lang="en-US" sz="2800" dirty="0">
                <a:solidFill>
                  <a:srgbClr val="00B050"/>
                </a:solidFill>
              </a:rPr>
              <a:t>(in </a:t>
            </a:r>
            <a:r>
              <a:rPr lang="en-US" sz="2800" dirty="0" err="1">
                <a:solidFill>
                  <a:srgbClr val="00B050"/>
                </a:solidFill>
              </a:rPr>
              <a:t>int</a:t>
            </a:r>
            <a:r>
              <a:rPr lang="en-US" sz="2800" dirty="0">
                <a:solidFill>
                  <a:srgbClr val="00B050"/>
                </a:solidFill>
              </a:rPr>
              <a:t> number)</a:t>
            </a:r>
          </a:p>
          <a:p>
            <a:r>
              <a:rPr lang="en-US" sz="2800" dirty="0">
                <a:solidFill>
                  <a:srgbClr val="00B050"/>
                </a:solidFill>
              </a:rPr>
              <a:t>    {</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(number);  // Output: 10</a:t>
            </a:r>
          </a:p>
          <a:p>
            <a:r>
              <a:rPr lang="en-US" sz="2800" dirty="0">
                <a:solidFill>
                  <a:srgbClr val="00B050"/>
                </a:solidFill>
              </a:rPr>
              <a:t>        // number = 20; // Error: Cannot modify an 'in' parameter</a:t>
            </a:r>
          </a:p>
          <a:p>
            <a:r>
              <a:rPr lang="en-US" sz="2800" dirty="0">
                <a:solidFill>
                  <a:srgbClr val="00B050"/>
                </a:solidFill>
              </a:rPr>
              <a:t>    }</a:t>
            </a:r>
          </a:p>
          <a:p>
            <a:r>
              <a:rPr lang="en-US" sz="2800" dirty="0">
                <a:solidFill>
                  <a:srgbClr val="00B050"/>
                </a:solidFill>
              </a:rPr>
              <a:t>}</a:t>
            </a:r>
            <a:endParaRPr lang="en-US" sz="2800" dirty="0">
              <a:solidFill>
                <a:schemeClr val="bg1"/>
              </a:solidFill>
            </a:endParaRPr>
          </a:p>
          <a:p>
            <a:r>
              <a:rPr lang="en-US" sz="3000" dirty="0">
                <a:solidFill>
                  <a:schemeClr val="bg1"/>
                </a:solidFill>
              </a:rPr>
              <a:t>Key point: The in parameter allows the method to read the number but </a:t>
            </a:r>
            <a:r>
              <a:rPr lang="en-US" sz="3000" dirty="0">
                <a:solidFill>
                  <a:srgbClr val="FF0000"/>
                </a:solidFill>
              </a:rPr>
              <a:t>prevents it from modifying the value</a:t>
            </a:r>
            <a:r>
              <a:rPr lang="en-US" sz="3000" dirty="0">
                <a:solidFill>
                  <a:schemeClr val="bg1"/>
                </a:solidFill>
              </a:rPr>
              <a:t>. It's useful for passing large </a:t>
            </a:r>
            <a:r>
              <a:rPr lang="en-US" sz="3000" dirty="0" err="1">
                <a:solidFill>
                  <a:schemeClr val="bg1"/>
                </a:solidFill>
              </a:rPr>
              <a:t>structs</a:t>
            </a:r>
            <a:r>
              <a:rPr lang="en-US" sz="3000" dirty="0">
                <a:solidFill>
                  <a:schemeClr val="bg1"/>
                </a:solidFill>
              </a:rPr>
              <a:t> efficiently because it avoids copying the entire value but prevents modifications.</a:t>
            </a:r>
          </a:p>
        </p:txBody>
      </p:sp>
    </p:spTree>
    <p:extLst>
      <p:ext uri="{BB962C8B-B14F-4D97-AF65-F5344CB8AC3E}">
        <p14:creationId xmlns:p14="http://schemas.microsoft.com/office/powerpoint/2010/main" val="4229577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4431983"/>
          </a:xfrm>
          <a:prstGeom prst="rect">
            <a:avLst/>
          </a:prstGeom>
          <a:noFill/>
          <a:ln>
            <a:noFill/>
          </a:ln>
        </p:spPr>
        <p:txBody>
          <a:bodyPr spcFirstLastPara="1" wrap="square" lIns="0" tIns="0" rIns="0" bIns="0" anchor="t" anchorCtr="0">
            <a:spAutoFit/>
          </a:bodyPr>
          <a:lstStyle/>
          <a:p>
            <a:r>
              <a:rPr lang="en-US" sz="4800" dirty="0">
                <a:solidFill>
                  <a:schemeClr val="bg1"/>
                </a:solidFill>
              </a:rPr>
              <a:t>In C#, </a:t>
            </a:r>
            <a:r>
              <a:rPr lang="en-US" sz="4800" b="1" dirty="0">
                <a:solidFill>
                  <a:schemeClr val="bg1"/>
                </a:solidFill>
              </a:rPr>
              <a:t>implicit and explicit conversions</a:t>
            </a:r>
            <a:r>
              <a:rPr lang="en-US" sz="4800" dirty="0">
                <a:solidFill>
                  <a:schemeClr val="bg1"/>
                </a:solidFill>
              </a:rPr>
              <a:t> refer to the ways in which the language handles type conversion between different types (both primitive and custom types). Additionally, C# provides a wide range of </a:t>
            </a:r>
            <a:r>
              <a:rPr lang="en-US" sz="4800" b="1" dirty="0">
                <a:solidFill>
                  <a:schemeClr val="bg1"/>
                </a:solidFill>
              </a:rPr>
              <a:t>built-in collections</a:t>
            </a:r>
            <a:r>
              <a:rPr lang="en-US" sz="4800" dirty="0">
                <a:solidFill>
                  <a:schemeClr val="bg1"/>
                </a:solidFill>
              </a:rPr>
              <a:t> to manage groups of data. Let's explore these topics in detail.</a:t>
            </a:r>
            <a:endParaRPr lang="en-US" sz="4800" dirty="0" smtClean="0">
              <a:solidFill>
                <a:schemeClr val="bg1"/>
              </a:solidFill>
            </a:endParaRPr>
          </a:p>
        </p:txBody>
      </p:sp>
    </p:spTree>
    <p:extLst>
      <p:ext uri="{BB962C8B-B14F-4D97-AF65-F5344CB8AC3E}">
        <p14:creationId xmlns:p14="http://schemas.microsoft.com/office/powerpoint/2010/main" val="3462978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04468"/>
            <a:ext cx="16335980" cy="6294031"/>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1. Implicit </a:t>
            </a:r>
            <a:r>
              <a:rPr lang="en-US" sz="4800" b="1" dirty="0">
                <a:solidFill>
                  <a:schemeClr val="accent6">
                    <a:lumMod val="75000"/>
                  </a:schemeClr>
                </a:solidFill>
              </a:rPr>
              <a:t>and Explicit Conversion in C</a:t>
            </a:r>
            <a:r>
              <a:rPr lang="en-US" sz="4800" b="1" dirty="0" smtClean="0">
                <a:solidFill>
                  <a:schemeClr val="accent6">
                    <a:lumMod val="75000"/>
                  </a:schemeClr>
                </a:solidFill>
              </a:rPr>
              <a:t>#:</a:t>
            </a:r>
          </a:p>
          <a:p>
            <a:endParaRPr lang="en-US" sz="2000" b="1" dirty="0">
              <a:solidFill>
                <a:schemeClr val="accent6">
                  <a:lumMod val="75000"/>
                </a:schemeClr>
              </a:solidFill>
            </a:endParaRPr>
          </a:p>
          <a:p>
            <a:r>
              <a:rPr lang="en-US" sz="4500" b="1" dirty="0">
                <a:solidFill>
                  <a:schemeClr val="bg1"/>
                </a:solidFill>
              </a:rPr>
              <a:t>Implicit Conversion (Automatic Type Conversion</a:t>
            </a:r>
            <a:r>
              <a:rPr lang="en-US" sz="4500" b="1" dirty="0" smtClean="0">
                <a:solidFill>
                  <a:schemeClr val="bg1"/>
                </a:solidFill>
              </a:rPr>
              <a:t>)</a:t>
            </a:r>
          </a:p>
          <a:p>
            <a:endParaRPr lang="en-US" sz="4800" dirty="0">
              <a:solidFill>
                <a:schemeClr val="bg1"/>
              </a:solidFill>
            </a:endParaRPr>
          </a:p>
          <a:p>
            <a:r>
              <a:rPr lang="en-US" sz="4000" dirty="0">
                <a:solidFill>
                  <a:schemeClr val="bg1"/>
                </a:solidFill>
              </a:rPr>
              <a:t>Implicit conversion occurs when the C# compiler automatically converts one type to another without the need for explicit instructions from the developer. This is usually done when converting a smaller or more specific type to a larger or more general type, where there is no risk of data loss.</a:t>
            </a:r>
          </a:p>
          <a:p>
            <a:endParaRPr lang="en-US" sz="4800" b="1" dirty="0" smtClean="0">
              <a:solidFill>
                <a:schemeClr val="accent6">
                  <a:lumMod val="75000"/>
                </a:schemeClr>
              </a:solidFill>
            </a:endParaRPr>
          </a:p>
        </p:txBody>
      </p:sp>
    </p:spTree>
    <p:extLst>
      <p:ext uri="{BB962C8B-B14F-4D97-AF65-F5344CB8AC3E}">
        <p14:creationId xmlns:p14="http://schemas.microsoft.com/office/powerpoint/2010/main" val="21241373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04468"/>
            <a:ext cx="16335980" cy="5247590"/>
          </a:xfrm>
          <a:prstGeom prst="rect">
            <a:avLst/>
          </a:prstGeom>
          <a:noFill/>
          <a:ln>
            <a:noFill/>
          </a:ln>
        </p:spPr>
        <p:txBody>
          <a:bodyPr spcFirstLastPara="1" wrap="square" lIns="0" tIns="0" rIns="0" bIns="0" anchor="t" anchorCtr="0">
            <a:spAutoFit/>
          </a:bodyPr>
          <a:lstStyle/>
          <a:p>
            <a:r>
              <a:rPr lang="en-US" sz="4800" b="1" dirty="0">
                <a:solidFill>
                  <a:schemeClr val="bg1"/>
                </a:solidFill>
              </a:rPr>
              <a:t>Key Points</a:t>
            </a:r>
            <a:r>
              <a:rPr lang="en-US" sz="4800" b="1" dirty="0" smtClean="0">
                <a:solidFill>
                  <a:schemeClr val="bg1"/>
                </a:solidFill>
              </a:rPr>
              <a:t>:</a:t>
            </a:r>
          </a:p>
          <a:p>
            <a:endParaRPr lang="en-US" sz="2000" b="1" dirty="0">
              <a:solidFill>
                <a:schemeClr val="accent6">
                  <a:lumMod val="75000"/>
                </a:schemeClr>
              </a:solidFill>
            </a:endParaRPr>
          </a:p>
          <a:p>
            <a:r>
              <a:rPr lang="en-US" sz="4500" b="1" dirty="0">
                <a:solidFill>
                  <a:schemeClr val="bg1"/>
                </a:solidFill>
              </a:rPr>
              <a:t>No data loss: </a:t>
            </a:r>
            <a:r>
              <a:rPr lang="en-US" sz="4500" dirty="0">
                <a:solidFill>
                  <a:schemeClr val="bg1"/>
                </a:solidFill>
              </a:rPr>
              <a:t>The conversion is performed automatically because the compiler knows there will be no data loss</a:t>
            </a:r>
            <a:r>
              <a:rPr lang="en-US" sz="4500" dirty="0" smtClean="0">
                <a:solidFill>
                  <a:schemeClr val="bg1"/>
                </a:solidFill>
              </a:rPr>
              <a:t>.</a:t>
            </a:r>
          </a:p>
          <a:p>
            <a:endParaRPr lang="en-US" sz="4500" dirty="0">
              <a:solidFill>
                <a:schemeClr val="bg1"/>
              </a:solidFill>
            </a:endParaRPr>
          </a:p>
          <a:p>
            <a:r>
              <a:rPr lang="en-US" sz="4500" b="1" dirty="0">
                <a:solidFill>
                  <a:schemeClr val="bg1"/>
                </a:solidFill>
              </a:rPr>
              <a:t>Safe conversions: </a:t>
            </a:r>
            <a:r>
              <a:rPr lang="en-US" sz="4500" dirty="0">
                <a:solidFill>
                  <a:schemeClr val="bg1"/>
                </a:solidFill>
              </a:rPr>
              <a:t>These are conversions that do not lose precision or require extra handling.</a:t>
            </a:r>
          </a:p>
          <a:p>
            <a:endParaRPr lang="en-US" sz="4800" b="1" dirty="0" smtClean="0">
              <a:solidFill>
                <a:schemeClr val="accent6">
                  <a:lumMod val="75000"/>
                </a:schemeClr>
              </a:solidFill>
            </a:endParaRPr>
          </a:p>
        </p:txBody>
      </p:sp>
    </p:spTree>
    <p:extLst>
      <p:ext uri="{BB962C8B-B14F-4D97-AF65-F5344CB8AC3E}">
        <p14:creationId xmlns:p14="http://schemas.microsoft.com/office/powerpoint/2010/main" val="12997723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988023"/>
            <a:ext cx="14697277" cy="7263527"/>
          </a:xfrm>
          <a:prstGeom prst="rect">
            <a:avLst/>
          </a:prstGeom>
          <a:noFill/>
          <a:ln>
            <a:noFill/>
          </a:ln>
        </p:spPr>
        <p:txBody>
          <a:bodyPr spcFirstLastPara="1" wrap="square" lIns="0" tIns="0" rIns="0" bIns="0" anchor="t" anchorCtr="0">
            <a:spAutoFit/>
          </a:bodyPr>
          <a:lstStyle/>
          <a:p>
            <a:r>
              <a:rPr lang="en-US" sz="2800" dirty="0">
                <a:solidFill>
                  <a:srgbClr val="00B050"/>
                </a:solidFill>
              </a:rPr>
              <a:t>using System;</a:t>
            </a:r>
          </a:p>
          <a:p>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a:t>
            </a:r>
            <a:r>
              <a:rPr lang="en-US" sz="2800" dirty="0" err="1">
                <a:solidFill>
                  <a:srgbClr val="00B050"/>
                </a:solidFill>
              </a:rPr>
              <a:t>int</a:t>
            </a:r>
            <a:r>
              <a:rPr lang="en-US" sz="2800" dirty="0">
                <a:solidFill>
                  <a:srgbClr val="00B050"/>
                </a:solidFill>
              </a:rPr>
              <a:t> </a:t>
            </a:r>
            <a:r>
              <a:rPr lang="en-US" sz="2800" dirty="0" err="1">
                <a:solidFill>
                  <a:srgbClr val="00B050"/>
                </a:solidFill>
              </a:rPr>
              <a:t>intValue</a:t>
            </a:r>
            <a:r>
              <a:rPr lang="en-US" sz="2800" dirty="0">
                <a:solidFill>
                  <a:srgbClr val="00B050"/>
                </a:solidFill>
              </a:rPr>
              <a:t> = 123;</a:t>
            </a:r>
          </a:p>
          <a:p>
            <a:r>
              <a:rPr lang="en-US" sz="2800" dirty="0">
                <a:solidFill>
                  <a:srgbClr val="00B050"/>
                </a:solidFill>
              </a:rPr>
              <a:t>        double </a:t>
            </a:r>
            <a:r>
              <a:rPr lang="en-US" sz="2800" dirty="0" err="1">
                <a:solidFill>
                  <a:srgbClr val="00B050"/>
                </a:solidFill>
              </a:rPr>
              <a:t>doubleValue</a:t>
            </a:r>
            <a:r>
              <a:rPr lang="en-US" sz="2800" dirty="0">
                <a:solidFill>
                  <a:srgbClr val="00B050"/>
                </a:solidFill>
              </a:rPr>
              <a:t> = </a:t>
            </a:r>
            <a:r>
              <a:rPr lang="en-US" sz="2800" dirty="0" err="1">
                <a:solidFill>
                  <a:srgbClr val="00B050"/>
                </a:solidFill>
              </a:rPr>
              <a:t>intValue</a:t>
            </a:r>
            <a:r>
              <a:rPr lang="en-US" sz="2800" dirty="0">
                <a:solidFill>
                  <a:srgbClr val="00B050"/>
                </a:solidFill>
              </a:rPr>
              <a:t>;  // Implicit conversion: </a:t>
            </a:r>
            <a:r>
              <a:rPr lang="en-US" sz="2800" dirty="0" err="1">
                <a:solidFill>
                  <a:srgbClr val="00B050"/>
                </a:solidFill>
              </a:rPr>
              <a:t>int</a:t>
            </a:r>
            <a:r>
              <a:rPr lang="en-US" sz="2800" dirty="0">
                <a:solidFill>
                  <a:srgbClr val="00B050"/>
                </a:solidFill>
              </a:rPr>
              <a:t> to double</a:t>
            </a:r>
          </a:p>
          <a:p>
            <a:endParaRPr lang="en-US" sz="2800" dirty="0">
              <a:solidFill>
                <a:srgbClr val="00B050"/>
              </a:solidFill>
            </a:endParaRPr>
          </a:p>
          <a:p>
            <a:r>
              <a:rPr lang="en-US" sz="2800" dirty="0">
                <a:solidFill>
                  <a:srgbClr val="00B050"/>
                </a:solidFill>
              </a:rPr>
              <a:t>        </a:t>
            </a:r>
            <a:r>
              <a:rPr lang="en-US" sz="2800" dirty="0" err="1">
                <a:solidFill>
                  <a:srgbClr val="00B050"/>
                </a:solidFill>
              </a:rPr>
              <a:t>Console.WriteLine</a:t>
            </a:r>
            <a:r>
              <a:rPr lang="en-US" sz="2800" dirty="0">
                <a:solidFill>
                  <a:srgbClr val="00B050"/>
                </a:solidFill>
              </a:rPr>
              <a:t>(</a:t>
            </a:r>
            <a:r>
              <a:rPr lang="en-US" sz="2800" dirty="0" err="1">
                <a:solidFill>
                  <a:srgbClr val="00B050"/>
                </a:solidFill>
              </a:rPr>
              <a:t>doubleValue</a:t>
            </a:r>
            <a:r>
              <a:rPr lang="en-US" sz="2800" dirty="0">
                <a:solidFill>
                  <a:srgbClr val="00B050"/>
                </a:solidFill>
              </a:rPr>
              <a:t>);  // Outputs: 123</a:t>
            </a:r>
          </a:p>
          <a:p>
            <a:r>
              <a:rPr lang="en-US" sz="2800" dirty="0">
                <a:solidFill>
                  <a:srgbClr val="00B050"/>
                </a:solidFill>
              </a:rPr>
              <a:t>    }</a:t>
            </a:r>
          </a:p>
          <a:p>
            <a:r>
              <a:rPr lang="en-US" sz="2800" dirty="0" smtClean="0">
                <a:solidFill>
                  <a:srgbClr val="00B050"/>
                </a:solidFill>
              </a:rPr>
              <a:t>}</a:t>
            </a:r>
          </a:p>
          <a:p>
            <a:endParaRPr lang="en-US" sz="2800" dirty="0">
              <a:solidFill>
                <a:srgbClr val="00B050"/>
              </a:solidFill>
            </a:endParaRPr>
          </a:p>
          <a:p>
            <a:r>
              <a:rPr lang="en-US" sz="3600" dirty="0">
                <a:solidFill>
                  <a:schemeClr val="bg1"/>
                </a:solidFill>
              </a:rPr>
              <a:t>The integer </a:t>
            </a:r>
            <a:r>
              <a:rPr lang="en-US" sz="3600" b="1" dirty="0" err="1">
                <a:solidFill>
                  <a:srgbClr val="FF0000"/>
                </a:solidFill>
              </a:rPr>
              <a:t>int</a:t>
            </a:r>
            <a:r>
              <a:rPr lang="en-US" sz="3600" b="1" dirty="0">
                <a:solidFill>
                  <a:srgbClr val="FF0000"/>
                </a:solidFill>
              </a:rPr>
              <a:t> (a 32-bit value) </a:t>
            </a:r>
            <a:r>
              <a:rPr lang="en-US" sz="3600" dirty="0">
                <a:solidFill>
                  <a:schemeClr val="bg1"/>
                </a:solidFill>
              </a:rPr>
              <a:t>is implicitly converted to a </a:t>
            </a:r>
            <a:r>
              <a:rPr lang="en-US" sz="3600" b="1" dirty="0">
                <a:solidFill>
                  <a:srgbClr val="FF0000"/>
                </a:solidFill>
              </a:rPr>
              <a:t>double (a 64-bit value)</a:t>
            </a:r>
            <a:r>
              <a:rPr lang="en-US" sz="3600" dirty="0">
                <a:solidFill>
                  <a:schemeClr val="bg1"/>
                </a:solidFill>
              </a:rPr>
              <a:t> without any data loss. Since double can hold any integer value, this conversion is safe and automatic.</a:t>
            </a:r>
          </a:p>
        </p:txBody>
      </p:sp>
    </p:spTree>
    <p:extLst>
      <p:ext uri="{BB962C8B-B14F-4D97-AF65-F5344CB8AC3E}">
        <p14:creationId xmlns:p14="http://schemas.microsoft.com/office/powerpoint/2010/main" val="1596640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04468"/>
            <a:ext cx="16335980" cy="7325082"/>
          </a:xfrm>
          <a:prstGeom prst="rect">
            <a:avLst/>
          </a:prstGeom>
          <a:noFill/>
          <a:ln>
            <a:noFill/>
          </a:ln>
        </p:spPr>
        <p:txBody>
          <a:bodyPr spcFirstLastPara="1" wrap="square" lIns="0" tIns="0" rIns="0" bIns="0" anchor="t" anchorCtr="0">
            <a:spAutoFit/>
          </a:bodyPr>
          <a:lstStyle/>
          <a:p>
            <a:r>
              <a:rPr lang="en-US" sz="4800" dirty="0">
                <a:solidFill>
                  <a:schemeClr val="bg1"/>
                </a:solidFill>
              </a:rPr>
              <a:t>Common Implicit Conversions</a:t>
            </a:r>
            <a:r>
              <a:rPr lang="en-US" sz="4800" dirty="0" smtClean="0">
                <a:solidFill>
                  <a:schemeClr val="bg1"/>
                </a:solidFill>
              </a:rPr>
              <a:t>:</a:t>
            </a:r>
          </a:p>
          <a:p>
            <a:endParaRPr lang="en-US" sz="2000" b="1" dirty="0">
              <a:solidFill>
                <a:schemeClr val="bg1"/>
              </a:solidFill>
            </a:endParaRPr>
          </a:p>
          <a:p>
            <a:r>
              <a:rPr lang="en-US" sz="4800" b="1" dirty="0">
                <a:solidFill>
                  <a:schemeClr val="bg1"/>
                </a:solidFill>
              </a:rPr>
              <a:t>Numeric types: </a:t>
            </a:r>
            <a:r>
              <a:rPr lang="en-US" sz="4800" dirty="0" err="1">
                <a:solidFill>
                  <a:schemeClr val="bg1"/>
                </a:solidFill>
              </a:rPr>
              <a:t>int</a:t>
            </a:r>
            <a:r>
              <a:rPr lang="en-US" sz="4800" dirty="0">
                <a:solidFill>
                  <a:schemeClr val="bg1"/>
                </a:solidFill>
              </a:rPr>
              <a:t> to long, long to float, float to double, char to </a:t>
            </a:r>
            <a:r>
              <a:rPr lang="en-US" sz="4800" dirty="0" err="1">
                <a:solidFill>
                  <a:schemeClr val="bg1"/>
                </a:solidFill>
              </a:rPr>
              <a:t>int</a:t>
            </a:r>
            <a:r>
              <a:rPr lang="en-US" sz="4800" dirty="0">
                <a:solidFill>
                  <a:schemeClr val="bg1"/>
                </a:solidFill>
              </a:rPr>
              <a:t>, etc</a:t>
            </a:r>
            <a:r>
              <a:rPr lang="en-US" sz="4800" dirty="0" smtClean="0">
                <a:solidFill>
                  <a:schemeClr val="bg1"/>
                </a:solidFill>
              </a:rPr>
              <a:t>.</a:t>
            </a:r>
          </a:p>
          <a:p>
            <a:r>
              <a:rPr lang="en-US" sz="4000" dirty="0">
                <a:solidFill>
                  <a:srgbClr val="00B050"/>
                </a:solidFill>
              </a:rPr>
              <a:t> char cha = 'a';</a:t>
            </a:r>
          </a:p>
          <a:p>
            <a:r>
              <a:rPr lang="en-US" sz="4000" dirty="0">
                <a:solidFill>
                  <a:srgbClr val="00B050"/>
                </a:solidFill>
              </a:rPr>
              <a:t> </a:t>
            </a:r>
            <a:r>
              <a:rPr lang="en-US" sz="4000" dirty="0" err="1">
                <a:solidFill>
                  <a:srgbClr val="00B050"/>
                </a:solidFill>
              </a:rPr>
              <a:t>int</a:t>
            </a:r>
            <a:r>
              <a:rPr lang="en-US" sz="4000" dirty="0">
                <a:solidFill>
                  <a:srgbClr val="00B050"/>
                </a:solidFill>
              </a:rPr>
              <a:t> </a:t>
            </a:r>
            <a:r>
              <a:rPr lang="en-US" sz="4000" dirty="0" err="1">
                <a:solidFill>
                  <a:srgbClr val="00B050"/>
                </a:solidFill>
              </a:rPr>
              <a:t>intV</a:t>
            </a:r>
            <a:r>
              <a:rPr lang="en-US" sz="4000" dirty="0">
                <a:solidFill>
                  <a:srgbClr val="00B050"/>
                </a:solidFill>
              </a:rPr>
              <a:t> = cha; </a:t>
            </a:r>
            <a:endParaRPr lang="en-US" sz="4000" dirty="0" smtClean="0">
              <a:solidFill>
                <a:srgbClr val="00B050"/>
              </a:solidFill>
            </a:endParaRPr>
          </a:p>
          <a:p>
            <a:r>
              <a:rPr lang="en-US" sz="4000" dirty="0" err="1" smtClean="0">
                <a:solidFill>
                  <a:srgbClr val="00B050"/>
                </a:solidFill>
              </a:rPr>
              <a:t>Console.WriteLine</a:t>
            </a:r>
            <a:r>
              <a:rPr lang="en-US" sz="4000" dirty="0" smtClean="0">
                <a:solidFill>
                  <a:srgbClr val="00B050"/>
                </a:solidFill>
              </a:rPr>
              <a:t>(</a:t>
            </a:r>
            <a:r>
              <a:rPr lang="en-US" sz="4000" dirty="0" err="1" smtClean="0">
                <a:solidFill>
                  <a:srgbClr val="00B050"/>
                </a:solidFill>
              </a:rPr>
              <a:t>intV</a:t>
            </a:r>
            <a:r>
              <a:rPr lang="en-US" sz="4000" dirty="0" smtClean="0">
                <a:solidFill>
                  <a:srgbClr val="00B050"/>
                </a:solidFill>
              </a:rPr>
              <a:t>);</a:t>
            </a:r>
            <a:r>
              <a:rPr lang="en-US" sz="4000" dirty="0">
                <a:solidFill>
                  <a:srgbClr val="00B050"/>
                </a:solidFill>
              </a:rPr>
              <a:t> // Outputs: 97 ASCII Code of 'a</a:t>
            </a:r>
            <a:r>
              <a:rPr lang="en-US" sz="4000" dirty="0" smtClean="0">
                <a:solidFill>
                  <a:srgbClr val="00B050"/>
                </a:solidFill>
              </a:rPr>
              <a:t>'</a:t>
            </a:r>
          </a:p>
          <a:p>
            <a:endParaRPr lang="en-US" sz="4800" b="1" dirty="0">
              <a:solidFill>
                <a:schemeClr val="bg1"/>
              </a:solidFill>
            </a:endParaRPr>
          </a:p>
          <a:p>
            <a:r>
              <a:rPr lang="en-US" sz="4800" b="1" dirty="0">
                <a:solidFill>
                  <a:schemeClr val="bg1"/>
                </a:solidFill>
              </a:rPr>
              <a:t>Reference types: </a:t>
            </a:r>
            <a:r>
              <a:rPr lang="en-US" sz="4800" dirty="0">
                <a:solidFill>
                  <a:schemeClr val="bg1"/>
                </a:solidFill>
              </a:rPr>
              <a:t>Subtypes can be implicitly converted to their base type. For example, a Dog object can be implicitly converted to an Animal type if Dog inherits from Animal</a:t>
            </a:r>
            <a:r>
              <a:rPr lang="en-US" sz="4800" dirty="0" smtClean="0">
                <a:solidFill>
                  <a:schemeClr val="bg1"/>
                </a:solidFill>
              </a:rPr>
              <a:t>.</a:t>
            </a:r>
            <a:endParaRPr lang="en-US" sz="4800" dirty="0">
              <a:solidFill>
                <a:schemeClr val="bg1"/>
              </a:solidFill>
            </a:endParaRPr>
          </a:p>
        </p:txBody>
      </p:sp>
    </p:spTree>
    <p:extLst>
      <p:ext uri="{BB962C8B-B14F-4D97-AF65-F5344CB8AC3E}">
        <p14:creationId xmlns:p14="http://schemas.microsoft.com/office/powerpoint/2010/main" val="3268624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988023"/>
            <a:ext cx="14697277" cy="6709529"/>
          </a:xfrm>
          <a:prstGeom prst="rect">
            <a:avLst/>
          </a:prstGeom>
          <a:noFill/>
          <a:ln>
            <a:noFill/>
          </a:ln>
        </p:spPr>
        <p:txBody>
          <a:bodyPr spcFirstLastPara="1" wrap="square" lIns="0" tIns="0" rIns="0" bIns="0" anchor="t" anchorCtr="0">
            <a:spAutoFit/>
          </a:bodyPr>
          <a:lstStyle/>
          <a:p>
            <a:r>
              <a:rPr lang="en-US" sz="2800" dirty="0">
                <a:solidFill>
                  <a:srgbClr val="00B050"/>
                </a:solidFill>
              </a:rPr>
              <a:t>class Animal { }</a:t>
            </a:r>
          </a:p>
          <a:p>
            <a:r>
              <a:rPr lang="en-US" sz="2800" dirty="0">
                <a:solidFill>
                  <a:srgbClr val="00B050"/>
                </a:solidFill>
              </a:rPr>
              <a:t>class Dog : Animal { }</a:t>
            </a:r>
          </a:p>
          <a:p>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Dog </a:t>
            </a:r>
            <a:r>
              <a:rPr lang="en-US" sz="2800" dirty="0" err="1">
                <a:solidFill>
                  <a:srgbClr val="00B050"/>
                </a:solidFill>
              </a:rPr>
              <a:t>dog</a:t>
            </a:r>
            <a:r>
              <a:rPr lang="en-US" sz="2800" dirty="0">
                <a:solidFill>
                  <a:srgbClr val="00B050"/>
                </a:solidFill>
              </a:rPr>
              <a:t> = new Dog();</a:t>
            </a:r>
          </a:p>
          <a:p>
            <a:r>
              <a:rPr lang="en-US" sz="2800" dirty="0">
                <a:solidFill>
                  <a:srgbClr val="00B050"/>
                </a:solidFill>
              </a:rPr>
              <a:t>        Animal </a:t>
            </a:r>
            <a:r>
              <a:rPr lang="en-US" sz="2800" dirty="0" err="1">
                <a:solidFill>
                  <a:srgbClr val="00B050"/>
                </a:solidFill>
              </a:rPr>
              <a:t>animal</a:t>
            </a:r>
            <a:r>
              <a:rPr lang="en-US" sz="2800" dirty="0">
                <a:solidFill>
                  <a:srgbClr val="00B050"/>
                </a:solidFill>
              </a:rPr>
              <a:t> = dog;  // Implicit conversion from Dog to Animal</a:t>
            </a:r>
          </a:p>
          <a:p>
            <a:r>
              <a:rPr lang="en-US" sz="2800" dirty="0">
                <a:solidFill>
                  <a:srgbClr val="00B050"/>
                </a:solidFill>
              </a:rPr>
              <a:t>        </a:t>
            </a:r>
            <a:r>
              <a:rPr lang="en-US" sz="2800" dirty="0" err="1">
                <a:solidFill>
                  <a:srgbClr val="00B050"/>
                </a:solidFill>
              </a:rPr>
              <a:t>Console.WriteLine</a:t>
            </a:r>
            <a:r>
              <a:rPr lang="en-US" sz="2800" dirty="0">
                <a:solidFill>
                  <a:srgbClr val="00B050"/>
                </a:solidFill>
              </a:rPr>
              <a:t>(</a:t>
            </a:r>
            <a:r>
              <a:rPr lang="en-US" sz="2800" dirty="0" err="1">
                <a:solidFill>
                  <a:srgbClr val="00B050"/>
                </a:solidFill>
              </a:rPr>
              <a:t>animal.GetType</a:t>
            </a:r>
            <a:r>
              <a:rPr lang="en-US" sz="2800" dirty="0">
                <a:solidFill>
                  <a:srgbClr val="00B050"/>
                </a:solidFill>
              </a:rPr>
              <a:t>().Name);  // Outputs: Dog</a:t>
            </a:r>
          </a:p>
          <a:p>
            <a:r>
              <a:rPr lang="en-US" sz="2800" dirty="0">
                <a:solidFill>
                  <a:srgbClr val="00B050"/>
                </a:solidFill>
              </a:rPr>
              <a:t>    }</a:t>
            </a:r>
          </a:p>
          <a:p>
            <a:r>
              <a:rPr lang="en-US" sz="2800" dirty="0">
                <a:solidFill>
                  <a:srgbClr val="00B050"/>
                </a:solidFill>
              </a:rPr>
              <a:t>}</a:t>
            </a:r>
          </a:p>
          <a:p>
            <a:endParaRPr lang="en-US" sz="2800" dirty="0">
              <a:solidFill>
                <a:srgbClr val="00B050"/>
              </a:solidFill>
            </a:endParaRPr>
          </a:p>
          <a:p>
            <a:r>
              <a:rPr lang="en-US" sz="3600" dirty="0">
                <a:solidFill>
                  <a:schemeClr val="bg1"/>
                </a:solidFill>
              </a:rPr>
              <a:t>In this case, Dog is implicitly converted to Animal because Dog inherits from Animal.</a:t>
            </a:r>
          </a:p>
        </p:txBody>
      </p:sp>
    </p:spTree>
    <p:extLst>
      <p:ext uri="{BB962C8B-B14F-4D97-AF65-F5344CB8AC3E}">
        <p14:creationId xmlns:p14="http://schemas.microsoft.com/office/powerpoint/2010/main" val="1836542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04468"/>
            <a:ext cx="16335980" cy="4739759"/>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2. Explicit </a:t>
            </a:r>
            <a:r>
              <a:rPr lang="en-US" sz="4800" b="1" dirty="0">
                <a:solidFill>
                  <a:schemeClr val="accent6">
                    <a:lumMod val="75000"/>
                  </a:schemeClr>
                </a:solidFill>
              </a:rPr>
              <a:t>Conversion (Casting</a:t>
            </a:r>
            <a:r>
              <a:rPr lang="en-US" sz="4800" b="1" dirty="0" smtClean="0">
                <a:solidFill>
                  <a:schemeClr val="accent6">
                    <a:lumMod val="75000"/>
                  </a:schemeClr>
                </a:solidFill>
              </a:rPr>
              <a:t>)</a:t>
            </a:r>
          </a:p>
          <a:p>
            <a:endParaRPr lang="en-US" sz="2000" b="1" dirty="0">
              <a:solidFill>
                <a:schemeClr val="bg1"/>
              </a:solidFill>
            </a:endParaRPr>
          </a:p>
          <a:p>
            <a:r>
              <a:rPr lang="en-US" sz="4800" dirty="0">
                <a:solidFill>
                  <a:schemeClr val="bg1"/>
                </a:solidFill>
              </a:rPr>
              <a:t>Explicit conversion, or </a:t>
            </a:r>
            <a:r>
              <a:rPr lang="en-US" sz="4800" b="1" dirty="0">
                <a:solidFill>
                  <a:schemeClr val="bg1"/>
                </a:solidFill>
              </a:rPr>
              <a:t>casting</a:t>
            </a:r>
            <a:r>
              <a:rPr lang="en-US" sz="4800" dirty="0">
                <a:solidFill>
                  <a:schemeClr val="bg1"/>
                </a:solidFill>
              </a:rPr>
              <a:t>, occurs when the developer needs to tell the compiler how to convert a type. This is necessary when converting from a larger or more general type to a smaller or more specific type, where there might be a risk of data loss.</a:t>
            </a:r>
            <a:endParaRPr lang="en-US" sz="4800" b="1" dirty="0" smtClean="0">
              <a:solidFill>
                <a:schemeClr val="bg1"/>
              </a:solidFill>
            </a:endParaRPr>
          </a:p>
        </p:txBody>
      </p:sp>
    </p:spTree>
    <p:extLst>
      <p:ext uri="{BB962C8B-B14F-4D97-AF65-F5344CB8AC3E}">
        <p14:creationId xmlns:p14="http://schemas.microsoft.com/office/powerpoint/2010/main" val="1520318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0"/>
            <a:ext cx="17334600" cy="1421928"/>
          </a:xfrm>
          <a:prstGeom prst="rect">
            <a:avLst/>
          </a:prstGeom>
          <a:noFill/>
          <a:ln>
            <a:noFill/>
          </a:ln>
        </p:spPr>
        <p:txBody>
          <a:bodyPr spcFirstLastPara="1" wrap="square" lIns="0" tIns="0" rIns="0" bIns="0" anchor="t" anchorCtr="0">
            <a:spAutoFit/>
          </a:bodyPr>
          <a:lstStyle/>
          <a:p>
            <a:pPr lvl="0" algn="ctr">
              <a:lnSpc>
                <a:spcPct val="140005"/>
              </a:lnSpc>
            </a:pPr>
            <a:r>
              <a:rPr lang="en-US" sz="6600" b="1" dirty="0">
                <a:solidFill>
                  <a:srgbClr val="0070C0"/>
                </a:solidFill>
              </a:rPr>
              <a:t>Contents of the presentation</a:t>
            </a:r>
            <a:endParaRPr lang="en-US" sz="7200" dirty="0">
              <a:solidFill>
                <a:srgbClr val="0070C0"/>
              </a:solidFill>
            </a:endParaRP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1" name="Google Shape;123;p4"/>
          <p:cNvSpPr txBox="1"/>
          <p:nvPr/>
        </p:nvSpPr>
        <p:spPr>
          <a:xfrm>
            <a:off x="481192" y="3923735"/>
            <a:ext cx="17334600" cy="1421928"/>
          </a:xfrm>
          <a:prstGeom prst="rect">
            <a:avLst/>
          </a:prstGeom>
          <a:noFill/>
          <a:ln>
            <a:noFill/>
          </a:ln>
        </p:spPr>
        <p:txBody>
          <a:bodyPr spcFirstLastPara="1" wrap="square" lIns="0" tIns="0" rIns="0" bIns="0" anchor="t" anchorCtr="0">
            <a:spAutoFit/>
          </a:bodyPr>
          <a:lstStyle/>
          <a:p>
            <a:pPr lvl="0">
              <a:lnSpc>
                <a:spcPct val="140005"/>
              </a:lnSpc>
            </a:pPr>
            <a:r>
              <a:rPr lang="ar-EG" sz="6600" dirty="0" smtClean="0">
                <a:solidFill>
                  <a:schemeClr val="bg1"/>
                </a:solidFill>
              </a:rPr>
              <a:t>    </a:t>
            </a:r>
            <a:r>
              <a:rPr lang="en-US" sz="6600" dirty="0" smtClean="0">
                <a:solidFill>
                  <a:schemeClr val="bg1"/>
                </a:solidFill>
              </a:rPr>
              <a:t>Pass </a:t>
            </a:r>
            <a:r>
              <a:rPr lang="en-US" sz="6600" dirty="0">
                <a:solidFill>
                  <a:schemeClr val="bg1"/>
                </a:solidFill>
              </a:rPr>
              <a:t>by value &amp; </a:t>
            </a:r>
            <a:r>
              <a:rPr lang="en-US" sz="6600" dirty="0" smtClean="0">
                <a:solidFill>
                  <a:schemeClr val="bg1"/>
                </a:solidFill>
              </a:rPr>
              <a:t>ref</a:t>
            </a:r>
            <a:endParaRPr sz="6000" dirty="0">
              <a:solidFill>
                <a:schemeClr val="bg1"/>
              </a:solidFill>
            </a:endParaRPr>
          </a:p>
        </p:txBody>
      </p:sp>
      <p:sp>
        <p:nvSpPr>
          <p:cNvPr id="12" name="Google Shape;123;p4"/>
          <p:cNvSpPr txBox="1"/>
          <p:nvPr/>
        </p:nvSpPr>
        <p:spPr>
          <a:xfrm>
            <a:off x="633592" y="1988027"/>
            <a:ext cx="17408034" cy="923330"/>
          </a:xfrm>
          <a:prstGeom prst="rect">
            <a:avLst/>
          </a:prstGeom>
          <a:noFill/>
          <a:ln>
            <a:noFill/>
          </a:ln>
        </p:spPr>
        <p:txBody>
          <a:bodyPr spcFirstLastPara="1" wrap="square" lIns="0" tIns="0" rIns="0" bIns="0" anchor="t" anchorCtr="0">
            <a:spAutoFit/>
          </a:bodyPr>
          <a:lstStyle/>
          <a:p>
            <a:r>
              <a:rPr lang="ar-EG" sz="6000" dirty="0" smtClean="0">
                <a:solidFill>
                  <a:schemeClr val="bg1"/>
                </a:solidFill>
              </a:rPr>
              <a:t>    </a:t>
            </a:r>
            <a:r>
              <a:rPr lang="en-US" sz="6000" dirty="0">
                <a:solidFill>
                  <a:schemeClr val="bg1"/>
                </a:solidFill>
              </a:rPr>
              <a:t>Value </a:t>
            </a:r>
            <a:r>
              <a:rPr lang="en-US" sz="6000" dirty="0" err="1">
                <a:solidFill>
                  <a:schemeClr val="bg1"/>
                </a:solidFill>
              </a:rPr>
              <a:t>vs</a:t>
            </a:r>
            <a:r>
              <a:rPr lang="en-US" sz="6000" dirty="0">
                <a:solidFill>
                  <a:schemeClr val="bg1"/>
                </a:solidFill>
              </a:rPr>
              <a:t> Reference Types</a:t>
            </a:r>
            <a:endParaRPr sz="6000"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04468"/>
            <a:ext cx="16335980" cy="6955750"/>
          </a:xfrm>
          <a:prstGeom prst="rect">
            <a:avLst/>
          </a:prstGeom>
          <a:noFill/>
          <a:ln>
            <a:noFill/>
          </a:ln>
        </p:spPr>
        <p:txBody>
          <a:bodyPr spcFirstLastPara="1" wrap="square" lIns="0" tIns="0" rIns="0" bIns="0" anchor="t" anchorCtr="0">
            <a:spAutoFit/>
          </a:bodyPr>
          <a:lstStyle/>
          <a:p>
            <a:r>
              <a:rPr lang="en-US" sz="4800" b="1" dirty="0">
                <a:solidFill>
                  <a:schemeClr val="bg1"/>
                </a:solidFill>
              </a:rPr>
              <a:t>Key Points</a:t>
            </a:r>
            <a:r>
              <a:rPr lang="en-US" sz="4800" b="1" dirty="0" smtClean="0">
                <a:solidFill>
                  <a:schemeClr val="bg1"/>
                </a:solidFill>
              </a:rPr>
              <a:t>:</a:t>
            </a:r>
          </a:p>
          <a:p>
            <a:endParaRPr lang="en-US" sz="2000" b="1" dirty="0">
              <a:solidFill>
                <a:schemeClr val="accent6">
                  <a:lumMod val="75000"/>
                </a:schemeClr>
              </a:solidFill>
            </a:endParaRPr>
          </a:p>
          <a:p>
            <a:r>
              <a:rPr lang="en-US" sz="4800" b="1" dirty="0">
                <a:solidFill>
                  <a:schemeClr val="bg1"/>
                </a:solidFill>
              </a:rPr>
              <a:t>Potential data loss: </a:t>
            </a:r>
            <a:r>
              <a:rPr lang="en-US" sz="4800" dirty="0">
                <a:solidFill>
                  <a:schemeClr val="bg1"/>
                </a:solidFill>
              </a:rPr>
              <a:t>Explicit conversions may result in loss of precision or data, and the compiler requires you to confirm the conversion</a:t>
            </a:r>
            <a:r>
              <a:rPr lang="en-US" sz="4800" dirty="0" smtClean="0">
                <a:solidFill>
                  <a:schemeClr val="bg1"/>
                </a:solidFill>
              </a:rPr>
              <a:t>.</a:t>
            </a:r>
          </a:p>
          <a:p>
            <a:endParaRPr lang="en-US" sz="4800" dirty="0">
              <a:solidFill>
                <a:schemeClr val="bg1"/>
              </a:solidFill>
            </a:endParaRPr>
          </a:p>
          <a:p>
            <a:r>
              <a:rPr lang="en-US" sz="4800" b="1" dirty="0">
                <a:solidFill>
                  <a:schemeClr val="bg1"/>
                </a:solidFill>
              </a:rPr>
              <a:t>Requires the use of a cast: </a:t>
            </a:r>
            <a:r>
              <a:rPr lang="en-US" sz="4800" dirty="0">
                <a:solidFill>
                  <a:schemeClr val="bg1"/>
                </a:solidFill>
              </a:rPr>
              <a:t>A cast is written as (</a:t>
            </a:r>
            <a:r>
              <a:rPr lang="en-US" sz="4800" dirty="0" err="1">
                <a:solidFill>
                  <a:schemeClr val="bg1"/>
                </a:solidFill>
              </a:rPr>
              <a:t>TargetType</a:t>
            </a:r>
            <a:r>
              <a:rPr lang="en-US" sz="4800" dirty="0">
                <a:solidFill>
                  <a:schemeClr val="bg1"/>
                </a:solidFill>
              </a:rPr>
              <a:t>)variable, explicitly indicating the desired conversion.</a:t>
            </a:r>
          </a:p>
          <a:p>
            <a:endParaRPr lang="en-US" sz="4800" b="1" dirty="0" smtClean="0">
              <a:solidFill>
                <a:schemeClr val="accent6">
                  <a:lumMod val="75000"/>
                </a:schemeClr>
              </a:solidFill>
            </a:endParaRPr>
          </a:p>
        </p:txBody>
      </p:sp>
    </p:spTree>
    <p:extLst>
      <p:ext uri="{BB962C8B-B14F-4D97-AF65-F5344CB8AC3E}">
        <p14:creationId xmlns:p14="http://schemas.microsoft.com/office/powerpoint/2010/main" val="2431601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988023"/>
            <a:ext cx="14697277" cy="6709529"/>
          </a:xfrm>
          <a:prstGeom prst="rect">
            <a:avLst/>
          </a:prstGeom>
          <a:noFill/>
          <a:ln>
            <a:noFill/>
          </a:ln>
        </p:spPr>
        <p:txBody>
          <a:bodyPr spcFirstLastPara="1" wrap="square" lIns="0" tIns="0" rIns="0" bIns="0" anchor="t" anchorCtr="0">
            <a:spAutoFit/>
          </a:bodyPr>
          <a:lstStyle/>
          <a:p>
            <a:r>
              <a:rPr lang="en-US" sz="2800" dirty="0">
                <a:solidFill>
                  <a:srgbClr val="00B050"/>
                </a:solidFill>
              </a:rPr>
              <a:t>using System;</a:t>
            </a:r>
          </a:p>
          <a:p>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double pi = 3.14159;</a:t>
            </a:r>
          </a:p>
          <a:p>
            <a:r>
              <a:rPr lang="en-US" sz="2800" dirty="0">
                <a:solidFill>
                  <a:srgbClr val="00B050"/>
                </a:solidFill>
              </a:rPr>
              <a:t>        </a:t>
            </a:r>
            <a:r>
              <a:rPr lang="en-US" sz="2800" dirty="0" err="1">
                <a:solidFill>
                  <a:srgbClr val="00B050"/>
                </a:solidFill>
              </a:rPr>
              <a:t>int</a:t>
            </a:r>
            <a:r>
              <a:rPr lang="en-US" sz="2800" dirty="0">
                <a:solidFill>
                  <a:srgbClr val="00B050"/>
                </a:solidFill>
              </a:rPr>
              <a:t> </a:t>
            </a:r>
            <a:r>
              <a:rPr lang="en-US" sz="2800" dirty="0" err="1">
                <a:solidFill>
                  <a:srgbClr val="00B050"/>
                </a:solidFill>
              </a:rPr>
              <a:t>piInt</a:t>
            </a:r>
            <a:r>
              <a:rPr lang="en-US" sz="2800" dirty="0">
                <a:solidFill>
                  <a:srgbClr val="00B050"/>
                </a:solidFill>
              </a:rPr>
              <a:t> = (</a:t>
            </a:r>
            <a:r>
              <a:rPr lang="en-US" sz="2800" dirty="0" err="1">
                <a:solidFill>
                  <a:srgbClr val="00B050"/>
                </a:solidFill>
              </a:rPr>
              <a:t>int</a:t>
            </a:r>
            <a:r>
              <a:rPr lang="en-US" sz="2800" dirty="0">
                <a:solidFill>
                  <a:srgbClr val="00B050"/>
                </a:solidFill>
              </a:rPr>
              <a:t>)pi;  // Explicit conversion: double to </a:t>
            </a:r>
            <a:r>
              <a:rPr lang="en-US" sz="2800" dirty="0" err="1">
                <a:solidFill>
                  <a:srgbClr val="00B050"/>
                </a:solidFill>
              </a:rPr>
              <a:t>int</a:t>
            </a:r>
            <a:r>
              <a:rPr lang="en-US" sz="2800" dirty="0">
                <a:solidFill>
                  <a:srgbClr val="00B050"/>
                </a:solidFill>
              </a:rPr>
              <a:t> (data loss)</a:t>
            </a:r>
          </a:p>
          <a:p>
            <a:endParaRPr lang="en-US" sz="2800" dirty="0">
              <a:solidFill>
                <a:srgbClr val="00B050"/>
              </a:solidFill>
            </a:endParaRPr>
          </a:p>
          <a:p>
            <a:r>
              <a:rPr lang="en-US" sz="2800" dirty="0">
                <a:solidFill>
                  <a:srgbClr val="00B050"/>
                </a:solidFill>
              </a:rPr>
              <a:t>        </a:t>
            </a:r>
            <a:r>
              <a:rPr lang="en-US" sz="2800" dirty="0" err="1">
                <a:solidFill>
                  <a:srgbClr val="00B050"/>
                </a:solidFill>
              </a:rPr>
              <a:t>Console.WriteLine</a:t>
            </a:r>
            <a:r>
              <a:rPr lang="en-US" sz="2800" dirty="0">
                <a:solidFill>
                  <a:srgbClr val="00B050"/>
                </a:solidFill>
              </a:rPr>
              <a:t>(</a:t>
            </a:r>
            <a:r>
              <a:rPr lang="en-US" sz="2800" dirty="0" err="1">
                <a:solidFill>
                  <a:srgbClr val="00B050"/>
                </a:solidFill>
              </a:rPr>
              <a:t>piInt</a:t>
            </a:r>
            <a:r>
              <a:rPr lang="en-US" sz="2800" dirty="0">
                <a:solidFill>
                  <a:srgbClr val="00B050"/>
                </a:solidFill>
              </a:rPr>
              <a:t>);  // Outputs: 3 (decimal part is truncated)</a:t>
            </a:r>
          </a:p>
          <a:p>
            <a:r>
              <a:rPr lang="en-US" sz="2800" dirty="0">
                <a:solidFill>
                  <a:srgbClr val="00B050"/>
                </a:solidFill>
              </a:rPr>
              <a:t>    }</a:t>
            </a:r>
          </a:p>
          <a:p>
            <a:r>
              <a:rPr lang="en-US" sz="2800" dirty="0">
                <a:solidFill>
                  <a:srgbClr val="00B050"/>
                </a:solidFill>
              </a:rPr>
              <a:t>}</a:t>
            </a:r>
          </a:p>
          <a:p>
            <a:endParaRPr lang="en-US" sz="2800" dirty="0">
              <a:solidFill>
                <a:srgbClr val="00B050"/>
              </a:solidFill>
            </a:endParaRPr>
          </a:p>
          <a:p>
            <a:r>
              <a:rPr lang="en-US" sz="3600" dirty="0">
                <a:solidFill>
                  <a:schemeClr val="bg1"/>
                </a:solidFill>
              </a:rPr>
              <a:t>We explicitly cast </a:t>
            </a:r>
            <a:r>
              <a:rPr lang="en-US" sz="3600" b="1" dirty="0">
                <a:solidFill>
                  <a:srgbClr val="FF0000"/>
                </a:solidFill>
              </a:rPr>
              <a:t>double</a:t>
            </a:r>
            <a:r>
              <a:rPr lang="en-US" sz="3600" dirty="0">
                <a:solidFill>
                  <a:schemeClr val="bg1"/>
                </a:solidFill>
              </a:rPr>
              <a:t> to </a:t>
            </a:r>
            <a:r>
              <a:rPr lang="en-US" sz="3600" b="1" dirty="0">
                <a:solidFill>
                  <a:srgbClr val="FF0000"/>
                </a:solidFill>
              </a:rPr>
              <a:t>int</a:t>
            </a:r>
            <a:r>
              <a:rPr lang="en-US" sz="3600" dirty="0">
                <a:solidFill>
                  <a:schemeClr val="bg1"/>
                </a:solidFill>
              </a:rPr>
              <a:t>. The fractional part (.14159) is discarded during the conversion, and the result is 3.</a:t>
            </a:r>
          </a:p>
        </p:txBody>
      </p:sp>
    </p:spTree>
    <p:extLst>
      <p:ext uri="{BB962C8B-B14F-4D97-AF65-F5344CB8AC3E}">
        <p14:creationId xmlns:p14="http://schemas.microsoft.com/office/powerpoint/2010/main" val="25328924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728711"/>
            <a:ext cx="14697277" cy="8340745"/>
          </a:xfrm>
          <a:prstGeom prst="rect">
            <a:avLst/>
          </a:prstGeom>
          <a:noFill/>
          <a:ln>
            <a:noFill/>
          </a:ln>
        </p:spPr>
        <p:txBody>
          <a:bodyPr spcFirstLastPara="1" wrap="square" lIns="0" tIns="0" rIns="0" bIns="0" anchor="t" anchorCtr="0">
            <a:spAutoFit/>
          </a:bodyPr>
          <a:lstStyle/>
          <a:p>
            <a:r>
              <a:rPr lang="en-US" sz="2800" dirty="0">
                <a:solidFill>
                  <a:srgbClr val="00B050"/>
                </a:solidFill>
              </a:rPr>
              <a:t>class Animal { }</a:t>
            </a:r>
          </a:p>
          <a:p>
            <a:r>
              <a:rPr lang="en-US" sz="2800" dirty="0">
                <a:solidFill>
                  <a:srgbClr val="00B050"/>
                </a:solidFill>
              </a:rPr>
              <a:t>class Dog : Animal { }</a:t>
            </a:r>
          </a:p>
          <a:p>
            <a:endParaRPr lang="en-US" sz="2800" dirty="0">
              <a:solidFill>
                <a:srgbClr val="00B050"/>
              </a:solidFill>
            </a:endParaRPr>
          </a:p>
          <a:p>
            <a:r>
              <a:rPr lang="en-US" sz="2800" dirty="0">
                <a:solidFill>
                  <a:srgbClr val="00B050"/>
                </a:solidFill>
              </a:rPr>
              <a:t>class Program</a:t>
            </a:r>
          </a:p>
          <a:p>
            <a:r>
              <a:rPr lang="en-US" sz="2800" dirty="0">
                <a:solidFill>
                  <a:srgbClr val="00B050"/>
                </a:solidFill>
              </a:rPr>
              <a:t>{</a:t>
            </a:r>
          </a:p>
          <a:p>
            <a:r>
              <a:rPr lang="en-US" sz="2800" dirty="0">
                <a:solidFill>
                  <a:srgbClr val="00B050"/>
                </a:solidFill>
              </a:rPr>
              <a:t>    static void Main()</a:t>
            </a:r>
          </a:p>
          <a:p>
            <a:r>
              <a:rPr lang="en-US" sz="2800" dirty="0">
                <a:solidFill>
                  <a:srgbClr val="00B050"/>
                </a:solidFill>
              </a:rPr>
              <a:t>    {</a:t>
            </a:r>
          </a:p>
          <a:p>
            <a:r>
              <a:rPr lang="en-US" sz="2800" dirty="0">
                <a:solidFill>
                  <a:srgbClr val="00B050"/>
                </a:solidFill>
              </a:rPr>
              <a:t>        Animal </a:t>
            </a:r>
            <a:r>
              <a:rPr lang="en-US" sz="2800" dirty="0" err="1">
                <a:solidFill>
                  <a:srgbClr val="00B050"/>
                </a:solidFill>
              </a:rPr>
              <a:t>animal</a:t>
            </a:r>
            <a:r>
              <a:rPr lang="en-US" sz="2800" dirty="0">
                <a:solidFill>
                  <a:srgbClr val="00B050"/>
                </a:solidFill>
              </a:rPr>
              <a:t> = new Dog();  // Implicit conversion from Dog to Animal</a:t>
            </a:r>
          </a:p>
          <a:p>
            <a:r>
              <a:rPr lang="en-US" sz="2800" dirty="0">
                <a:solidFill>
                  <a:srgbClr val="00B050"/>
                </a:solidFill>
              </a:rPr>
              <a:t>        Dog </a:t>
            </a:r>
            <a:r>
              <a:rPr lang="en-US" sz="2800" dirty="0" err="1">
                <a:solidFill>
                  <a:srgbClr val="00B050"/>
                </a:solidFill>
              </a:rPr>
              <a:t>dog</a:t>
            </a:r>
            <a:r>
              <a:rPr lang="en-US" sz="2800" dirty="0">
                <a:solidFill>
                  <a:srgbClr val="00B050"/>
                </a:solidFill>
              </a:rPr>
              <a:t> = (Dog)animal;  // Explicit cast from Animal to Dog</a:t>
            </a:r>
          </a:p>
          <a:p>
            <a:endParaRPr lang="en-US" sz="2800" dirty="0">
              <a:solidFill>
                <a:srgbClr val="00B050"/>
              </a:solidFill>
            </a:endParaRPr>
          </a:p>
          <a:p>
            <a:r>
              <a:rPr lang="en-US" sz="2800" dirty="0">
                <a:solidFill>
                  <a:srgbClr val="00B050"/>
                </a:solidFill>
              </a:rPr>
              <a:t>        </a:t>
            </a:r>
            <a:r>
              <a:rPr lang="en-US" sz="2800" dirty="0" err="1">
                <a:solidFill>
                  <a:srgbClr val="00B050"/>
                </a:solidFill>
              </a:rPr>
              <a:t>Console.WriteLine</a:t>
            </a:r>
            <a:r>
              <a:rPr lang="en-US" sz="2800" dirty="0">
                <a:solidFill>
                  <a:srgbClr val="00B050"/>
                </a:solidFill>
              </a:rPr>
              <a:t>(</a:t>
            </a:r>
            <a:r>
              <a:rPr lang="en-US" sz="2800" dirty="0" err="1">
                <a:solidFill>
                  <a:srgbClr val="00B050"/>
                </a:solidFill>
              </a:rPr>
              <a:t>dog.GetType</a:t>
            </a:r>
            <a:r>
              <a:rPr lang="en-US" sz="2800" dirty="0">
                <a:solidFill>
                  <a:srgbClr val="00B050"/>
                </a:solidFill>
              </a:rPr>
              <a:t>().Name);  // Outputs: Dog</a:t>
            </a:r>
          </a:p>
          <a:p>
            <a:r>
              <a:rPr lang="en-US" sz="2800" dirty="0">
                <a:solidFill>
                  <a:srgbClr val="00B050"/>
                </a:solidFill>
              </a:rPr>
              <a:t>    }</a:t>
            </a:r>
          </a:p>
          <a:p>
            <a:r>
              <a:rPr lang="en-US" sz="2800" dirty="0" smtClean="0">
                <a:solidFill>
                  <a:srgbClr val="00B050"/>
                </a:solidFill>
              </a:rPr>
              <a:t>}</a:t>
            </a:r>
            <a:endParaRPr lang="ar-EG" sz="2800" dirty="0" smtClean="0">
              <a:solidFill>
                <a:srgbClr val="00B050"/>
              </a:solidFill>
            </a:endParaRPr>
          </a:p>
          <a:p>
            <a:endParaRPr lang="en-US" sz="2800" dirty="0">
              <a:solidFill>
                <a:srgbClr val="00B050"/>
              </a:solidFill>
            </a:endParaRPr>
          </a:p>
          <a:p>
            <a:r>
              <a:rPr lang="en-US" sz="3000" dirty="0">
                <a:solidFill>
                  <a:schemeClr val="bg1"/>
                </a:solidFill>
              </a:rPr>
              <a:t>First, a Dog object is implicitly cast to an Animal type</a:t>
            </a:r>
            <a:r>
              <a:rPr lang="en-US" sz="3000" dirty="0" smtClean="0">
                <a:solidFill>
                  <a:schemeClr val="bg1"/>
                </a:solidFill>
              </a:rPr>
              <a:t>.</a:t>
            </a:r>
            <a:endParaRPr lang="ar-EG" sz="3000" dirty="0" smtClean="0">
              <a:solidFill>
                <a:schemeClr val="bg1"/>
              </a:solidFill>
            </a:endParaRPr>
          </a:p>
          <a:p>
            <a:endParaRPr lang="en-US" sz="2000" dirty="0">
              <a:solidFill>
                <a:schemeClr val="bg1"/>
              </a:solidFill>
            </a:endParaRPr>
          </a:p>
          <a:p>
            <a:r>
              <a:rPr lang="en-US" sz="3000" dirty="0">
                <a:solidFill>
                  <a:schemeClr val="bg1"/>
                </a:solidFill>
              </a:rPr>
              <a:t>Then, an explicit cast is used to convert it back to Dog. This works fine as long as animal is indeed a Dog object. If animal were not a Dog, a runtime exception (</a:t>
            </a:r>
            <a:r>
              <a:rPr lang="en-US" sz="3000" dirty="0" err="1">
                <a:solidFill>
                  <a:schemeClr val="bg1"/>
                </a:solidFill>
              </a:rPr>
              <a:t>InvalidCastException</a:t>
            </a:r>
            <a:r>
              <a:rPr lang="en-US" sz="3000" dirty="0">
                <a:solidFill>
                  <a:schemeClr val="bg1"/>
                </a:solidFill>
              </a:rPr>
              <a:t>) would occur.</a:t>
            </a:r>
          </a:p>
        </p:txBody>
      </p:sp>
    </p:spTree>
    <p:extLst>
      <p:ext uri="{BB962C8B-B14F-4D97-AF65-F5344CB8AC3E}">
        <p14:creationId xmlns:p14="http://schemas.microsoft.com/office/powerpoint/2010/main" val="1942511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04468"/>
            <a:ext cx="16335980" cy="6217087"/>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Built-in </a:t>
            </a:r>
            <a:r>
              <a:rPr lang="en-US" sz="4800" b="1" dirty="0">
                <a:solidFill>
                  <a:schemeClr val="accent6">
                    <a:lumMod val="75000"/>
                  </a:schemeClr>
                </a:solidFill>
              </a:rPr>
              <a:t>Collections in C</a:t>
            </a:r>
            <a:r>
              <a:rPr lang="en-US" sz="4800" b="1" dirty="0" smtClean="0">
                <a:solidFill>
                  <a:schemeClr val="accent6">
                    <a:lumMod val="75000"/>
                  </a:schemeClr>
                </a:solidFill>
              </a:rPr>
              <a:t>#</a:t>
            </a:r>
            <a:endParaRPr lang="ar-EG" sz="4800" b="1" dirty="0" smtClean="0">
              <a:solidFill>
                <a:schemeClr val="accent6">
                  <a:lumMod val="75000"/>
                </a:schemeClr>
              </a:solidFill>
            </a:endParaRPr>
          </a:p>
          <a:p>
            <a:endParaRPr lang="en-US" sz="2000" b="1" dirty="0">
              <a:solidFill>
                <a:schemeClr val="accent6">
                  <a:lumMod val="75000"/>
                </a:schemeClr>
              </a:solidFill>
            </a:endParaRPr>
          </a:p>
          <a:p>
            <a:r>
              <a:rPr lang="en-US" sz="4800" dirty="0">
                <a:solidFill>
                  <a:schemeClr val="bg1"/>
                </a:solidFill>
              </a:rPr>
              <a:t>C# provides several built-in collection types that help manage groups of objects. Collections in C# are part of the </a:t>
            </a:r>
            <a:r>
              <a:rPr lang="en-US" sz="4800" b="1" dirty="0" err="1">
                <a:solidFill>
                  <a:schemeClr val="bg1"/>
                </a:solidFill>
              </a:rPr>
              <a:t>System.Collections</a:t>
            </a:r>
            <a:r>
              <a:rPr lang="en-US" sz="4800" dirty="0">
                <a:solidFill>
                  <a:schemeClr val="bg1"/>
                </a:solidFill>
              </a:rPr>
              <a:t> namespace and are used to store, retrieve, and manipulate data efficiently. The most common built-in collections are </a:t>
            </a:r>
            <a:r>
              <a:rPr lang="en-US" sz="4800" b="1" dirty="0">
                <a:solidFill>
                  <a:schemeClr val="bg1"/>
                </a:solidFill>
              </a:rPr>
              <a:t>arrays</a:t>
            </a:r>
            <a:r>
              <a:rPr lang="en-US" sz="4800" dirty="0">
                <a:solidFill>
                  <a:schemeClr val="bg1"/>
                </a:solidFill>
              </a:rPr>
              <a:t>, </a:t>
            </a:r>
            <a:r>
              <a:rPr lang="en-US" sz="4800" b="1" dirty="0">
                <a:solidFill>
                  <a:schemeClr val="bg1"/>
                </a:solidFill>
              </a:rPr>
              <a:t>lists</a:t>
            </a:r>
            <a:r>
              <a:rPr lang="en-US" sz="4800" dirty="0">
                <a:solidFill>
                  <a:schemeClr val="bg1"/>
                </a:solidFill>
              </a:rPr>
              <a:t>, </a:t>
            </a:r>
            <a:r>
              <a:rPr lang="en-US" sz="4800" b="1" dirty="0">
                <a:solidFill>
                  <a:schemeClr val="bg1"/>
                </a:solidFill>
              </a:rPr>
              <a:t>dictionaries</a:t>
            </a:r>
            <a:r>
              <a:rPr lang="en-US" sz="4800" dirty="0">
                <a:solidFill>
                  <a:schemeClr val="bg1"/>
                </a:solidFill>
              </a:rPr>
              <a:t>, </a:t>
            </a:r>
            <a:r>
              <a:rPr lang="en-US" sz="4800" b="1" dirty="0">
                <a:solidFill>
                  <a:schemeClr val="bg1"/>
                </a:solidFill>
              </a:rPr>
              <a:t>queues</a:t>
            </a:r>
            <a:r>
              <a:rPr lang="en-US" sz="4800" dirty="0">
                <a:solidFill>
                  <a:schemeClr val="bg1"/>
                </a:solidFill>
              </a:rPr>
              <a:t>, </a:t>
            </a:r>
            <a:r>
              <a:rPr lang="en-US" sz="4800" b="1" dirty="0">
                <a:solidFill>
                  <a:schemeClr val="bg1"/>
                </a:solidFill>
              </a:rPr>
              <a:t>stacks</a:t>
            </a:r>
            <a:r>
              <a:rPr lang="en-US" sz="4800" dirty="0">
                <a:solidFill>
                  <a:schemeClr val="bg1"/>
                </a:solidFill>
              </a:rPr>
              <a:t>, and others. Let's explore the most commonly used ones.</a:t>
            </a:r>
            <a:endParaRPr lang="en-US" sz="4800" b="1" dirty="0" smtClean="0">
              <a:solidFill>
                <a:schemeClr val="bg1"/>
              </a:solidFill>
            </a:endParaRPr>
          </a:p>
        </p:txBody>
      </p:sp>
    </p:spTree>
    <p:extLst>
      <p:ext uri="{BB962C8B-B14F-4D97-AF65-F5344CB8AC3E}">
        <p14:creationId xmlns:p14="http://schemas.microsoft.com/office/powerpoint/2010/main" val="6829311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940692"/>
            <a:ext cx="15243187" cy="8017579"/>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1. Arrays</a:t>
            </a:r>
            <a:endParaRPr lang="ar-EG" sz="4800" b="1" dirty="0" smtClean="0">
              <a:solidFill>
                <a:schemeClr val="accent6">
                  <a:lumMod val="75000"/>
                </a:schemeClr>
              </a:solidFill>
            </a:endParaRPr>
          </a:p>
          <a:p>
            <a:endParaRPr lang="en-US" sz="2000" b="1" dirty="0">
              <a:solidFill>
                <a:schemeClr val="accent6">
                  <a:lumMod val="75000"/>
                </a:schemeClr>
              </a:solidFill>
            </a:endParaRPr>
          </a:p>
          <a:p>
            <a:r>
              <a:rPr lang="en-US" sz="4000" dirty="0">
                <a:solidFill>
                  <a:schemeClr val="bg1"/>
                </a:solidFill>
              </a:rPr>
              <a:t>An array is a fixed-size collection of elements of the same type. Arrays are indexed and provide fast access to elements</a:t>
            </a:r>
            <a:r>
              <a:rPr lang="en-US" sz="4000" dirty="0" smtClean="0">
                <a:solidFill>
                  <a:schemeClr val="bg1"/>
                </a:solidFill>
              </a:rPr>
              <a:t>.</a:t>
            </a:r>
            <a:endParaRPr lang="ar-EG" sz="4000" dirty="0">
              <a:solidFill>
                <a:schemeClr val="bg1"/>
              </a:solidFill>
            </a:endParaRPr>
          </a:p>
          <a:p>
            <a:endParaRPr lang="ar-EG" sz="2000" b="1" dirty="0">
              <a:solidFill>
                <a:schemeClr val="bg1"/>
              </a:solidFill>
            </a:endParaRPr>
          </a:p>
          <a:p>
            <a:r>
              <a:rPr lang="en-US" sz="3500" dirty="0" err="1">
                <a:solidFill>
                  <a:srgbClr val="00B050"/>
                </a:solidFill>
              </a:rPr>
              <a:t>int</a:t>
            </a:r>
            <a:r>
              <a:rPr lang="en-US" sz="3500" dirty="0">
                <a:solidFill>
                  <a:srgbClr val="00B050"/>
                </a:solidFill>
              </a:rPr>
              <a:t>[] numbers = new </a:t>
            </a:r>
            <a:r>
              <a:rPr lang="en-US" sz="3500" dirty="0" err="1">
                <a:solidFill>
                  <a:srgbClr val="00B050"/>
                </a:solidFill>
              </a:rPr>
              <a:t>int</a:t>
            </a:r>
            <a:r>
              <a:rPr lang="en-US" sz="3500" dirty="0">
                <a:solidFill>
                  <a:srgbClr val="00B050"/>
                </a:solidFill>
              </a:rPr>
              <a:t>[5];  // Create an array of integers with 5 elements</a:t>
            </a:r>
          </a:p>
          <a:p>
            <a:r>
              <a:rPr lang="en-US" sz="3500" dirty="0">
                <a:solidFill>
                  <a:srgbClr val="00B050"/>
                </a:solidFill>
              </a:rPr>
              <a:t>numbers[0] = 10;</a:t>
            </a:r>
          </a:p>
          <a:p>
            <a:r>
              <a:rPr lang="en-US" sz="3500" dirty="0">
                <a:solidFill>
                  <a:srgbClr val="00B050"/>
                </a:solidFill>
              </a:rPr>
              <a:t>numbers[1] = 20;</a:t>
            </a:r>
          </a:p>
          <a:p>
            <a:endParaRPr lang="en-US" sz="2000" dirty="0">
              <a:solidFill>
                <a:srgbClr val="00B050"/>
              </a:solidFill>
            </a:endParaRPr>
          </a:p>
          <a:p>
            <a:r>
              <a:rPr lang="en-US" sz="3500" dirty="0" err="1">
                <a:solidFill>
                  <a:srgbClr val="00B050"/>
                </a:solidFill>
              </a:rPr>
              <a:t>Console.WriteLine</a:t>
            </a:r>
            <a:r>
              <a:rPr lang="en-US" sz="3500" dirty="0">
                <a:solidFill>
                  <a:srgbClr val="00B050"/>
                </a:solidFill>
              </a:rPr>
              <a:t>(numbers[0]);  // Outputs: 10</a:t>
            </a:r>
          </a:p>
          <a:p>
            <a:r>
              <a:rPr lang="en-US" sz="3500" dirty="0" err="1">
                <a:solidFill>
                  <a:srgbClr val="00B050"/>
                </a:solidFill>
              </a:rPr>
              <a:t>Console.WriteLine</a:t>
            </a:r>
            <a:r>
              <a:rPr lang="en-US" sz="3500" dirty="0">
                <a:solidFill>
                  <a:srgbClr val="00B050"/>
                </a:solidFill>
              </a:rPr>
              <a:t>(</a:t>
            </a:r>
            <a:r>
              <a:rPr lang="en-US" sz="3500" dirty="0" err="1">
                <a:solidFill>
                  <a:srgbClr val="00B050"/>
                </a:solidFill>
              </a:rPr>
              <a:t>numbers.Length</a:t>
            </a:r>
            <a:r>
              <a:rPr lang="en-US" sz="3500" dirty="0">
                <a:solidFill>
                  <a:srgbClr val="00B050"/>
                </a:solidFill>
              </a:rPr>
              <a:t>);  // Outputs: 5 (length of the array</a:t>
            </a:r>
            <a:r>
              <a:rPr lang="en-US" sz="3500" dirty="0" smtClean="0">
                <a:solidFill>
                  <a:srgbClr val="00B050"/>
                </a:solidFill>
              </a:rPr>
              <a:t>)</a:t>
            </a:r>
            <a:endParaRPr lang="ar-EG" sz="3500" dirty="0" smtClean="0">
              <a:solidFill>
                <a:srgbClr val="00B050"/>
              </a:solidFill>
            </a:endParaRPr>
          </a:p>
          <a:p>
            <a:endParaRPr lang="ar-EG" sz="1000" dirty="0">
              <a:solidFill>
                <a:srgbClr val="00B050"/>
              </a:solidFill>
            </a:endParaRPr>
          </a:p>
          <a:p>
            <a:endParaRPr lang="ar-EG" sz="1000" dirty="0" smtClean="0">
              <a:solidFill>
                <a:srgbClr val="00B050"/>
              </a:solidFill>
            </a:endParaRPr>
          </a:p>
          <a:p>
            <a:r>
              <a:rPr lang="en-US" sz="3600" dirty="0" smtClean="0">
                <a:solidFill>
                  <a:schemeClr val="bg1"/>
                </a:solidFill>
              </a:rPr>
              <a:t> </a:t>
            </a:r>
            <a:r>
              <a:rPr lang="en-US" sz="3600" b="1" dirty="0" smtClean="0">
                <a:solidFill>
                  <a:schemeClr val="bg1"/>
                </a:solidFill>
              </a:rPr>
              <a:t>- Fixed </a:t>
            </a:r>
            <a:r>
              <a:rPr lang="en-US" sz="3600" b="1" dirty="0">
                <a:solidFill>
                  <a:schemeClr val="bg1"/>
                </a:solidFill>
              </a:rPr>
              <a:t>size: </a:t>
            </a:r>
            <a:r>
              <a:rPr lang="en-US" sz="3300" dirty="0">
                <a:solidFill>
                  <a:schemeClr val="bg1"/>
                </a:solidFill>
              </a:rPr>
              <a:t>The size of the array is determined when it is created and cannot be changed later.</a:t>
            </a:r>
          </a:p>
          <a:p>
            <a:r>
              <a:rPr lang="en-US" sz="3600" dirty="0" smtClean="0">
                <a:solidFill>
                  <a:schemeClr val="bg1"/>
                </a:solidFill>
              </a:rPr>
              <a:t> </a:t>
            </a:r>
            <a:r>
              <a:rPr lang="en-US" sz="3600" b="1" dirty="0" smtClean="0">
                <a:solidFill>
                  <a:schemeClr val="bg1"/>
                </a:solidFill>
              </a:rPr>
              <a:t>- Efficient </a:t>
            </a:r>
            <a:r>
              <a:rPr lang="en-US" sz="3600" b="1" dirty="0">
                <a:solidFill>
                  <a:schemeClr val="bg1"/>
                </a:solidFill>
              </a:rPr>
              <a:t>access: </a:t>
            </a:r>
            <a:r>
              <a:rPr lang="en-US" sz="3300" dirty="0">
                <a:solidFill>
                  <a:schemeClr val="bg1"/>
                </a:solidFill>
              </a:rPr>
              <a:t>Arrays provide O(1) access time for elements based on index</a:t>
            </a:r>
            <a:r>
              <a:rPr lang="en-US" sz="3300" dirty="0" smtClean="0">
                <a:solidFill>
                  <a:schemeClr val="bg1"/>
                </a:solidFill>
              </a:rPr>
              <a:t>.</a:t>
            </a:r>
            <a:endParaRPr lang="en-US" sz="3300" dirty="0">
              <a:solidFill>
                <a:schemeClr val="bg1"/>
              </a:solidFill>
            </a:endParaRPr>
          </a:p>
        </p:txBody>
      </p:sp>
    </p:spTree>
    <p:extLst>
      <p:ext uri="{BB962C8B-B14F-4D97-AF65-F5344CB8AC3E}">
        <p14:creationId xmlns:p14="http://schemas.microsoft.com/office/powerpoint/2010/main" val="9515123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763266"/>
            <a:ext cx="15243187" cy="8325356"/>
          </a:xfrm>
          <a:prstGeom prst="rect">
            <a:avLst/>
          </a:prstGeom>
          <a:noFill/>
          <a:ln>
            <a:noFill/>
          </a:ln>
        </p:spPr>
        <p:txBody>
          <a:bodyPr spcFirstLastPara="1" wrap="square" lIns="0" tIns="0" rIns="0" bIns="0" anchor="t" anchorCtr="0">
            <a:spAutoFit/>
          </a:bodyPr>
          <a:lstStyle/>
          <a:p>
            <a:r>
              <a:rPr lang="en-US" sz="4800" b="1" dirty="0">
                <a:solidFill>
                  <a:schemeClr val="accent6">
                    <a:lumMod val="75000"/>
                  </a:schemeClr>
                </a:solidFill>
              </a:rPr>
              <a:t>2. List&lt;T</a:t>
            </a:r>
            <a:r>
              <a:rPr lang="en-US" sz="4800" b="1" dirty="0" smtClean="0">
                <a:solidFill>
                  <a:schemeClr val="accent6">
                    <a:lumMod val="75000"/>
                  </a:schemeClr>
                </a:solidFill>
              </a:rPr>
              <a:t>&gt;</a:t>
            </a:r>
          </a:p>
          <a:p>
            <a:endParaRPr lang="en-US" sz="2000" b="1" dirty="0">
              <a:solidFill>
                <a:schemeClr val="accent6">
                  <a:lumMod val="75000"/>
                </a:schemeClr>
              </a:solidFill>
            </a:endParaRPr>
          </a:p>
          <a:p>
            <a:r>
              <a:rPr lang="en-US" sz="4000" dirty="0">
                <a:solidFill>
                  <a:schemeClr val="bg1"/>
                </a:solidFill>
              </a:rPr>
              <a:t>A List&lt;T&gt; is a generic collection that dynamically resizes. It can hold elements of any specified type and provides a more flexible alternative to arrays.</a:t>
            </a:r>
          </a:p>
          <a:p>
            <a:endParaRPr lang="ar-EG" sz="1500" b="1" dirty="0">
              <a:solidFill>
                <a:schemeClr val="bg1"/>
              </a:solidFill>
            </a:endParaRPr>
          </a:p>
          <a:p>
            <a:r>
              <a:rPr lang="en-US" sz="3500" dirty="0">
                <a:solidFill>
                  <a:srgbClr val="00B050"/>
                </a:solidFill>
              </a:rPr>
              <a:t>List&lt;</a:t>
            </a:r>
            <a:r>
              <a:rPr lang="en-US" sz="3500" dirty="0" err="1">
                <a:solidFill>
                  <a:srgbClr val="00B050"/>
                </a:solidFill>
              </a:rPr>
              <a:t>int</a:t>
            </a:r>
            <a:r>
              <a:rPr lang="en-US" sz="3500" dirty="0">
                <a:solidFill>
                  <a:srgbClr val="00B050"/>
                </a:solidFill>
              </a:rPr>
              <a:t>&gt; numbers = new List&lt;</a:t>
            </a:r>
            <a:r>
              <a:rPr lang="en-US" sz="3500" dirty="0" err="1">
                <a:solidFill>
                  <a:srgbClr val="00B050"/>
                </a:solidFill>
              </a:rPr>
              <a:t>int</a:t>
            </a:r>
            <a:r>
              <a:rPr lang="en-US" sz="3500" dirty="0">
                <a:solidFill>
                  <a:srgbClr val="00B050"/>
                </a:solidFill>
              </a:rPr>
              <a:t>&gt;();</a:t>
            </a:r>
          </a:p>
          <a:p>
            <a:r>
              <a:rPr lang="en-US" sz="3500" dirty="0" err="1">
                <a:solidFill>
                  <a:srgbClr val="00B050"/>
                </a:solidFill>
              </a:rPr>
              <a:t>numbers.Add</a:t>
            </a:r>
            <a:r>
              <a:rPr lang="en-US" sz="3500" dirty="0">
                <a:solidFill>
                  <a:srgbClr val="00B050"/>
                </a:solidFill>
              </a:rPr>
              <a:t>(10);</a:t>
            </a:r>
          </a:p>
          <a:p>
            <a:r>
              <a:rPr lang="en-US" sz="3500" dirty="0" err="1">
                <a:solidFill>
                  <a:srgbClr val="00B050"/>
                </a:solidFill>
              </a:rPr>
              <a:t>numbers.Add</a:t>
            </a:r>
            <a:r>
              <a:rPr lang="en-US" sz="3500" dirty="0">
                <a:solidFill>
                  <a:srgbClr val="00B050"/>
                </a:solidFill>
              </a:rPr>
              <a:t>(20);</a:t>
            </a:r>
          </a:p>
          <a:p>
            <a:r>
              <a:rPr lang="en-US" sz="3500" dirty="0" err="1">
                <a:solidFill>
                  <a:srgbClr val="00B050"/>
                </a:solidFill>
              </a:rPr>
              <a:t>numbers.Add</a:t>
            </a:r>
            <a:r>
              <a:rPr lang="en-US" sz="3500" dirty="0">
                <a:solidFill>
                  <a:srgbClr val="00B050"/>
                </a:solidFill>
              </a:rPr>
              <a:t>(30</a:t>
            </a:r>
            <a:r>
              <a:rPr lang="en-US" sz="3500" dirty="0" smtClean="0">
                <a:solidFill>
                  <a:srgbClr val="00B050"/>
                </a:solidFill>
              </a:rPr>
              <a:t>);</a:t>
            </a:r>
            <a:endParaRPr lang="en-US" sz="2000" dirty="0">
              <a:solidFill>
                <a:srgbClr val="00B050"/>
              </a:solidFill>
            </a:endParaRPr>
          </a:p>
          <a:p>
            <a:r>
              <a:rPr lang="en-US" sz="3500" dirty="0" err="1">
                <a:solidFill>
                  <a:srgbClr val="00B050"/>
                </a:solidFill>
              </a:rPr>
              <a:t>Console.WriteLine</a:t>
            </a:r>
            <a:r>
              <a:rPr lang="en-US" sz="3500" dirty="0">
                <a:solidFill>
                  <a:srgbClr val="00B050"/>
                </a:solidFill>
              </a:rPr>
              <a:t>(numbers[1]);  // Outputs: 20</a:t>
            </a:r>
          </a:p>
          <a:p>
            <a:r>
              <a:rPr lang="en-US" sz="3500" dirty="0" err="1">
                <a:solidFill>
                  <a:srgbClr val="00B050"/>
                </a:solidFill>
              </a:rPr>
              <a:t>Console.WriteLine</a:t>
            </a:r>
            <a:r>
              <a:rPr lang="en-US" sz="3500" dirty="0">
                <a:solidFill>
                  <a:srgbClr val="00B050"/>
                </a:solidFill>
              </a:rPr>
              <a:t>(</a:t>
            </a:r>
            <a:r>
              <a:rPr lang="en-US" sz="3500" dirty="0" err="1">
                <a:solidFill>
                  <a:srgbClr val="00B050"/>
                </a:solidFill>
              </a:rPr>
              <a:t>numbers.Count</a:t>
            </a:r>
            <a:r>
              <a:rPr lang="en-US" sz="3500" dirty="0">
                <a:solidFill>
                  <a:srgbClr val="00B050"/>
                </a:solidFill>
              </a:rPr>
              <a:t>);  // Outputs: 3 (size of the list)</a:t>
            </a:r>
          </a:p>
          <a:p>
            <a:endParaRPr lang="ar-EG" sz="1000" dirty="0">
              <a:solidFill>
                <a:srgbClr val="00B050"/>
              </a:solidFill>
            </a:endParaRPr>
          </a:p>
          <a:p>
            <a:endParaRPr lang="ar-EG" sz="1000" dirty="0" smtClean="0">
              <a:solidFill>
                <a:srgbClr val="00B050"/>
              </a:solidFill>
            </a:endParaRPr>
          </a:p>
          <a:p>
            <a:r>
              <a:rPr lang="en-US" sz="3600" b="1" dirty="0">
                <a:solidFill>
                  <a:schemeClr val="bg1"/>
                </a:solidFill>
              </a:rPr>
              <a:t>Dynamic resizing: </a:t>
            </a:r>
            <a:r>
              <a:rPr lang="en-US" sz="3300" dirty="0">
                <a:solidFill>
                  <a:schemeClr val="bg1"/>
                </a:solidFill>
              </a:rPr>
              <a:t>Unlike arrays, List&lt;T&gt; can grow or shrink in size as needed.</a:t>
            </a:r>
          </a:p>
          <a:p>
            <a:r>
              <a:rPr lang="en-US" sz="3600" b="1" dirty="0">
                <a:solidFill>
                  <a:schemeClr val="bg1"/>
                </a:solidFill>
              </a:rPr>
              <a:t>Generic: </a:t>
            </a:r>
            <a:r>
              <a:rPr lang="en-US" sz="3300" dirty="0">
                <a:solidFill>
                  <a:schemeClr val="bg1"/>
                </a:solidFill>
              </a:rPr>
              <a:t>You can define a List for any type, making it type-safe.</a:t>
            </a:r>
          </a:p>
          <a:p>
            <a:r>
              <a:rPr lang="en-US" sz="3600" b="1" dirty="0">
                <a:solidFill>
                  <a:schemeClr val="bg1"/>
                </a:solidFill>
              </a:rPr>
              <a:t>Common methods: </a:t>
            </a:r>
            <a:r>
              <a:rPr lang="en-US" sz="3300" dirty="0">
                <a:solidFill>
                  <a:schemeClr val="bg1"/>
                </a:solidFill>
              </a:rPr>
              <a:t>.Add(), .Remove(), .Contains(), .Insert(), .Sort().</a:t>
            </a:r>
          </a:p>
        </p:txBody>
      </p:sp>
    </p:spTree>
    <p:extLst>
      <p:ext uri="{BB962C8B-B14F-4D97-AF65-F5344CB8AC3E}">
        <p14:creationId xmlns:p14="http://schemas.microsoft.com/office/powerpoint/2010/main" val="1398539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763266"/>
            <a:ext cx="15243187" cy="8663910"/>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3. </a:t>
            </a:r>
            <a:r>
              <a:rPr lang="en-US" sz="4800" b="1" dirty="0">
                <a:solidFill>
                  <a:schemeClr val="accent6">
                    <a:lumMod val="75000"/>
                  </a:schemeClr>
                </a:solidFill>
              </a:rPr>
              <a:t>Dictionary&lt;</a:t>
            </a:r>
            <a:r>
              <a:rPr lang="en-US" sz="4800" b="1" dirty="0" err="1">
                <a:solidFill>
                  <a:schemeClr val="accent6">
                    <a:lumMod val="75000"/>
                  </a:schemeClr>
                </a:solidFill>
              </a:rPr>
              <a:t>TKey</a:t>
            </a:r>
            <a:r>
              <a:rPr lang="en-US" sz="4800" b="1" dirty="0">
                <a:solidFill>
                  <a:schemeClr val="accent6">
                    <a:lumMod val="75000"/>
                  </a:schemeClr>
                </a:solidFill>
              </a:rPr>
              <a:t>, </a:t>
            </a:r>
            <a:r>
              <a:rPr lang="en-US" sz="4800" b="1" dirty="0" err="1">
                <a:solidFill>
                  <a:schemeClr val="accent6">
                    <a:lumMod val="75000"/>
                  </a:schemeClr>
                </a:solidFill>
              </a:rPr>
              <a:t>TValue</a:t>
            </a:r>
            <a:r>
              <a:rPr lang="en-US" sz="4800" b="1" dirty="0" smtClean="0">
                <a:solidFill>
                  <a:schemeClr val="accent6">
                    <a:lumMod val="75000"/>
                  </a:schemeClr>
                </a:solidFill>
              </a:rPr>
              <a:t>&gt;</a:t>
            </a:r>
          </a:p>
          <a:p>
            <a:endParaRPr lang="en-US" sz="2000" b="1" dirty="0">
              <a:solidFill>
                <a:schemeClr val="accent6">
                  <a:lumMod val="75000"/>
                </a:schemeClr>
              </a:solidFill>
            </a:endParaRPr>
          </a:p>
          <a:p>
            <a:r>
              <a:rPr lang="en-US" sz="4000" dirty="0">
                <a:solidFill>
                  <a:schemeClr val="bg1"/>
                </a:solidFill>
              </a:rPr>
              <a:t>A Dictionary&lt;</a:t>
            </a:r>
            <a:r>
              <a:rPr lang="en-US" sz="4000" dirty="0" err="1">
                <a:solidFill>
                  <a:schemeClr val="bg1"/>
                </a:solidFill>
              </a:rPr>
              <a:t>TKey</a:t>
            </a:r>
            <a:r>
              <a:rPr lang="en-US" sz="4000" dirty="0">
                <a:solidFill>
                  <a:schemeClr val="bg1"/>
                </a:solidFill>
              </a:rPr>
              <a:t>, </a:t>
            </a:r>
            <a:r>
              <a:rPr lang="en-US" sz="4000" dirty="0" err="1">
                <a:solidFill>
                  <a:schemeClr val="bg1"/>
                </a:solidFill>
              </a:rPr>
              <a:t>TValue</a:t>
            </a:r>
            <a:r>
              <a:rPr lang="en-US" sz="4000" dirty="0">
                <a:solidFill>
                  <a:schemeClr val="bg1"/>
                </a:solidFill>
              </a:rPr>
              <a:t>&gt; is a collection of key-value pairs, where each key is unique. It provides fast lookup for values based on keys.</a:t>
            </a:r>
          </a:p>
          <a:p>
            <a:endParaRPr lang="ar-EG" sz="1500" b="1" dirty="0">
              <a:solidFill>
                <a:schemeClr val="bg1"/>
              </a:solidFill>
            </a:endParaRPr>
          </a:p>
          <a:p>
            <a:r>
              <a:rPr lang="en-US" sz="3500" dirty="0">
                <a:solidFill>
                  <a:srgbClr val="00B050"/>
                </a:solidFill>
              </a:rPr>
              <a:t>Dictionary&lt;string, </a:t>
            </a:r>
            <a:r>
              <a:rPr lang="en-US" sz="3500" dirty="0" err="1">
                <a:solidFill>
                  <a:srgbClr val="00B050"/>
                </a:solidFill>
              </a:rPr>
              <a:t>int</a:t>
            </a:r>
            <a:r>
              <a:rPr lang="en-US" sz="3500" dirty="0">
                <a:solidFill>
                  <a:srgbClr val="00B050"/>
                </a:solidFill>
              </a:rPr>
              <a:t>&gt; ages = new Dictionary&lt;string, </a:t>
            </a:r>
            <a:r>
              <a:rPr lang="en-US" sz="3500" dirty="0" err="1">
                <a:solidFill>
                  <a:srgbClr val="00B050"/>
                </a:solidFill>
              </a:rPr>
              <a:t>int</a:t>
            </a:r>
            <a:r>
              <a:rPr lang="en-US" sz="3500" dirty="0">
                <a:solidFill>
                  <a:srgbClr val="00B050"/>
                </a:solidFill>
              </a:rPr>
              <a:t>&gt;();</a:t>
            </a:r>
          </a:p>
          <a:p>
            <a:r>
              <a:rPr lang="en-US" sz="3500" dirty="0" err="1">
                <a:solidFill>
                  <a:srgbClr val="00B050"/>
                </a:solidFill>
              </a:rPr>
              <a:t>ages.Add</a:t>
            </a:r>
            <a:r>
              <a:rPr lang="en-US" sz="3500" dirty="0">
                <a:solidFill>
                  <a:srgbClr val="00B050"/>
                </a:solidFill>
              </a:rPr>
              <a:t>("Alice", 25);</a:t>
            </a:r>
          </a:p>
          <a:p>
            <a:r>
              <a:rPr lang="en-US" sz="3500" dirty="0" err="1">
                <a:solidFill>
                  <a:srgbClr val="00B050"/>
                </a:solidFill>
              </a:rPr>
              <a:t>ages.Add</a:t>
            </a:r>
            <a:r>
              <a:rPr lang="en-US" sz="3500" dirty="0">
                <a:solidFill>
                  <a:srgbClr val="00B050"/>
                </a:solidFill>
              </a:rPr>
              <a:t>("Bob", 30);</a:t>
            </a:r>
          </a:p>
          <a:p>
            <a:endParaRPr lang="en-US" sz="2000" dirty="0">
              <a:solidFill>
                <a:srgbClr val="00B050"/>
              </a:solidFill>
            </a:endParaRPr>
          </a:p>
          <a:p>
            <a:r>
              <a:rPr lang="en-US" sz="3500" dirty="0" err="1">
                <a:solidFill>
                  <a:srgbClr val="00B050"/>
                </a:solidFill>
              </a:rPr>
              <a:t>Console.WriteLine</a:t>
            </a:r>
            <a:r>
              <a:rPr lang="en-US" sz="3500" dirty="0">
                <a:solidFill>
                  <a:srgbClr val="00B050"/>
                </a:solidFill>
              </a:rPr>
              <a:t>(ages["Alice"]);  // Outputs: 25</a:t>
            </a:r>
          </a:p>
          <a:p>
            <a:endParaRPr lang="ar-EG" sz="1000" dirty="0">
              <a:solidFill>
                <a:srgbClr val="00B050"/>
              </a:solidFill>
            </a:endParaRPr>
          </a:p>
          <a:p>
            <a:endParaRPr lang="ar-EG" sz="1000" dirty="0" smtClean="0">
              <a:solidFill>
                <a:srgbClr val="00B050"/>
              </a:solidFill>
            </a:endParaRPr>
          </a:p>
          <a:p>
            <a:r>
              <a:rPr lang="en-US" sz="3600" b="1" dirty="0">
                <a:solidFill>
                  <a:schemeClr val="bg1"/>
                </a:solidFill>
              </a:rPr>
              <a:t>Key-value pairs: </a:t>
            </a:r>
            <a:r>
              <a:rPr lang="en-US" sz="3300" dirty="0">
                <a:solidFill>
                  <a:schemeClr val="bg1"/>
                </a:solidFill>
              </a:rPr>
              <a:t>The dictionary stores values that are indexed by unique keys.</a:t>
            </a:r>
          </a:p>
          <a:p>
            <a:r>
              <a:rPr lang="en-US" sz="3600" b="1" dirty="0">
                <a:solidFill>
                  <a:schemeClr val="bg1"/>
                </a:solidFill>
              </a:rPr>
              <a:t>Fast lookup: </a:t>
            </a:r>
            <a:r>
              <a:rPr lang="en-US" sz="3300" dirty="0">
                <a:solidFill>
                  <a:schemeClr val="bg1"/>
                </a:solidFill>
              </a:rPr>
              <a:t>Provides average O(1) time complexity for lookups, inserts, and deletions.</a:t>
            </a:r>
          </a:p>
          <a:p>
            <a:r>
              <a:rPr lang="en-US" sz="3600" b="1" dirty="0">
                <a:solidFill>
                  <a:schemeClr val="bg1"/>
                </a:solidFill>
              </a:rPr>
              <a:t>Generic: </a:t>
            </a:r>
            <a:r>
              <a:rPr lang="en-US" sz="3300" dirty="0">
                <a:solidFill>
                  <a:schemeClr val="bg1"/>
                </a:solidFill>
              </a:rPr>
              <a:t>Type-safe, so you can define a dictionary for any combination of key and value types.</a:t>
            </a:r>
          </a:p>
        </p:txBody>
      </p:sp>
    </p:spTree>
    <p:extLst>
      <p:ext uri="{BB962C8B-B14F-4D97-AF65-F5344CB8AC3E}">
        <p14:creationId xmlns:p14="http://schemas.microsoft.com/office/powerpoint/2010/main" val="1204266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763266"/>
            <a:ext cx="15243187" cy="7463582"/>
          </a:xfrm>
          <a:prstGeom prst="rect">
            <a:avLst/>
          </a:prstGeom>
          <a:noFill/>
          <a:ln>
            <a:noFill/>
          </a:ln>
        </p:spPr>
        <p:txBody>
          <a:bodyPr spcFirstLastPara="1" wrap="square" lIns="0" tIns="0" rIns="0" bIns="0" anchor="t" anchorCtr="0">
            <a:spAutoFit/>
          </a:bodyPr>
          <a:lstStyle/>
          <a:p>
            <a:r>
              <a:rPr lang="en-US" sz="4800" b="1" dirty="0">
                <a:solidFill>
                  <a:schemeClr val="accent6">
                    <a:lumMod val="75000"/>
                  </a:schemeClr>
                </a:solidFill>
              </a:rPr>
              <a:t>4. Queue&lt;T</a:t>
            </a:r>
            <a:r>
              <a:rPr lang="en-US" sz="4800" b="1" dirty="0" smtClean="0">
                <a:solidFill>
                  <a:schemeClr val="accent6">
                    <a:lumMod val="75000"/>
                  </a:schemeClr>
                </a:solidFill>
              </a:rPr>
              <a:t>&gt;</a:t>
            </a:r>
          </a:p>
          <a:p>
            <a:endParaRPr lang="en-US" sz="2000" b="1" dirty="0">
              <a:solidFill>
                <a:schemeClr val="accent6">
                  <a:lumMod val="75000"/>
                </a:schemeClr>
              </a:solidFill>
            </a:endParaRPr>
          </a:p>
          <a:p>
            <a:r>
              <a:rPr lang="en-US" sz="4000" dirty="0">
                <a:solidFill>
                  <a:schemeClr val="bg1"/>
                </a:solidFill>
              </a:rPr>
              <a:t>A Queue&lt;T&gt; is a first-in, first-out (FIFO) collection. It allows you to add elements at the end and remove elements from the front.</a:t>
            </a:r>
          </a:p>
          <a:p>
            <a:endParaRPr lang="ar-EG" sz="1500" b="1" dirty="0">
              <a:solidFill>
                <a:schemeClr val="bg1"/>
              </a:solidFill>
            </a:endParaRPr>
          </a:p>
          <a:p>
            <a:r>
              <a:rPr lang="en-US" sz="3500" dirty="0">
                <a:solidFill>
                  <a:srgbClr val="00B050"/>
                </a:solidFill>
              </a:rPr>
              <a:t>Queue&lt;string&gt; queue = new Queue&lt;string&gt;();</a:t>
            </a:r>
          </a:p>
          <a:p>
            <a:r>
              <a:rPr lang="en-US" sz="3500" dirty="0" err="1">
                <a:solidFill>
                  <a:srgbClr val="00B050"/>
                </a:solidFill>
              </a:rPr>
              <a:t>queue.Enqueue</a:t>
            </a:r>
            <a:r>
              <a:rPr lang="en-US" sz="3500" dirty="0">
                <a:solidFill>
                  <a:srgbClr val="00B050"/>
                </a:solidFill>
              </a:rPr>
              <a:t>("First");</a:t>
            </a:r>
          </a:p>
          <a:p>
            <a:r>
              <a:rPr lang="en-US" sz="3500" dirty="0" err="1">
                <a:solidFill>
                  <a:srgbClr val="00B050"/>
                </a:solidFill>
              </a:rPr>
              <a:t>queue.Enqueue</a:t>
            </a:r>
            <a:r>
              <a:rPr lang="en-US" sz="3500" dirty="0">
                <a:solidFill>
                  <a:srgbClr val="00B050"/>
                </a:solidFill>
              </a:rPr>
              <a:t>("Second");</a:t>
            </a:r>
          </a:p>
          <a:p>
            <a:r>
              <a:rPr lang="en-US" sz="3500" dirty="0" err="1">
                <a:solidFill>
                  <a:srgbClr val="00B050"/>
                </a:solidFill>
              </a:rPr>
              <a:t>queue.Enqueue</a:t>
            </a:r>
            <a:r>
              <a:rPr lang="en-US" sz="3500" dirty="0">
                <a:solidFill>
                  <a:srgbClr val="00B050"/>
                </a:solidFill>
              </a:rPr>
              <a:t>("Third");</a:t>
            </a:r>
          </a:p>
          <a:p>
            <a:endParaRPr lang="en-US" sz="1000" dirty="0" smtClean="0">
              <a:solidFill>
                <a:srgbClr val="00B050"/>
              </a:solidFill>
            </a:endParaRPr>
          </a:p>
          <a:p>
            <a:endParaRPr lang="en-US" sz="1000" dirty="0">
              <a:solidFill>
                <a:srgbClr val="00B050"/>
              </a:solidFill>
            </a:endParaRPr>
          </a:p>
          <a:p>
            <a:r>
              <a:rPr lang="en-US" sz="3500" dirty="0" err="1">
                <a:solidFill>
                  <a:srgbClr val="00B050"/>
                </a:solidFill>
              </a:rPr>
              <a:t>Console.WriteLine</a:t>
            </a:r>
            <a:r>
              <a:rPr lang="en-US" sz="3500" dirty="0">
                <a:solidFill>
                  <a:srgbClr val="00B050"/>
                </a:solidFill>
              </a:rPr>
              <a:t>(</a:t>
            </a:r>
            <a:r>
              <a:rPr lang="en-US" sz="3500" dirty="0" err="1">
                <a:solidFill>
                  <a:srgbClr val="00B050"/>
                </a:solidFill>
              </a:rPr>
              <a:t>queue.Dequeue</a:t>
            </a:r>
            <a:r>
              <a:rPr lang="en-US" sz="3500" dirty="0">
                <a:solidFill>
                  <a:srgbClr val="00B050"/>
                </a:solidFill>
              </a:rPr>
              <a:t>());  // Outputs: First</a:t>
            </a:r>
          </a:p>
          <a:p>
            <a:r>
              <a:rPr lang="en-US" sz="3500" dirty="0" err="1">
                <a:solidFill>
                  <a:srgbClr val="00B050"/>
                </a:solidFill>
              </a:rPr>
              <a:t>Console.WriteLine</a:t>
            </a:r>
            <a:r>
              <a:rPr lang="en-US" sz="3500" dirty="0">
                <a:solidFill>
                  <a:srgbClr val="00B050"/>
                </a:solidFill>
              </a:rPr>
              <a:t>(</a:t>
            </a:r>
            <a:r>
              <a:rPr lang="en-US" sz="3500" dirty="0" err="1">
                <a:solidFill>
                  <a:srgbClr val="00B050"/>
                </a:solidFill>
              </a:rPr>
              <a:t>queue.Peek</a:t>
            </a:r>
            <a:r>
              <a:rPr lang="en-US" sz="3500" dirty="0">
                <a:solidFill>
                  <a:srgbClr val="00B050"/>
                </a:solidFill>
              </a:rPr>
              <a:t>());     // Outputs: Second (next in line)</a:t>
            </a:r>
          </a:p>
          <a:p>
            <a:endParaRPr lang="ar-EG" sz="1000" dirty="0">
              <a:solidFill>
                <a:srgbClr val="00B050"/>
              </a:solidFill>
            </a:endParaRPr>
          </a:p>
          <a:p>
            <a:endParaRPr lang="ar-EG" sz="1000" dirty="0" smtClean="0">
              <a:solidFill>
                <a:schemeClr val="bg1"/>
              </a:solidFill>
            </a:endParaRPr>
          </a:p>
          <a:p>
            <a:r>
              <a:rPr lang="en-US" sz="3600" b="1" dirty="0">
                <a:solidFill>
                  <a:schemeClr val="bg1"/>
                </a:solidFill>
              </a:rPr>
              <a:t>FIFO order:</a:t>
            </a:r>
            <a:r>
              <a:rPr lang="en-US" sz="3600" dirty="0">
                <a:solidFill>
                  <a:schemeClr val="bg1"/>
                </a:solidFill>
              </a:rPr>
              <a:t> The first element added is the first one to be removed.</a:t>
            </a:r>
          </a:p>
          <a:p>
            <a:r>
              <a:rPr lang="en-US" sz="3600" b="1" dirty="0">
                <a:solidFill>
                  <a:schemeClr val="bg1"/>
                </a:solidFill>
              </a:rPr>
              <a:t>Common methods: </a:t>
            </a:r>
            <a:r>
              <a:rPr lang="en-US" sz="3600" dirty="0">
                <a:solidFill>
                  <a:schemeClr val="bg1"/>
                </a:solidFill>
              </a:rPr>
              <a:t>.</a:t>
            </a:r>
            <a:r>
              <a:rPr lang="en-US" sz="3600" dirty="0" err="1">
                <a:solidFill>
                  <a:schemeClr val="bg1"/>
                </a:solidFill>
              </a:rPr>
              <a:t>Enqueue</a:t>
            </a:r>
            <a:r>
              <a:rPr lang="en-US" sz="3600" dirty="0">
                <a:solidFill>
                  <a:schemeClr val="bg1"/>
                </a:solidFill>
              </a:rPr>
              <a:t>(), .</a:t>
            </a:r>
            <a:r>
              <a:rPr lang="en-US" sz="3600" dirty="0" err="1">
                <a:solidFill>
                  <a:schemeClr val="bg1"/>
                </a:solidFill>
              </a:rPr>
              <a:t>Dequeue</a:t>
            </a:r>
            <a:r>
              <a:rPr lang="en-US" sz="3600" dirty="0">
                <a:solidFill>
                  <a:schemeClr val="bg1"/>
                </a:solidFill>
              </a:rPr>
              <a:t>(), .Peek().</a:t>
            </a:r>
          </a:p>
        </p:txBody>
      </p:sp>
    </p:spTree>
    <p:extLst>
      <p:ext uri="{BB962C8B-B14F-4D97-AF65-F5344CB8AC3E}">
        <p14:creationId xmlns:p14="http://schemas.microsoft.com/office/powerpoint/2010/main" val="3929433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763266"/>
            <a:ext cx="15243187" cy="8079135"/>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5. </a:t>
            </a:r>
            <a:r>
              <a:rPr lang="en-US" sz="4800" b="1" dirty="0">
                <a:solidFill>
                  <a:schemeClr val="accent6">
                    <a:lumMod val="75000"/>
                  </a:schemeClr>
                </a:solidFill>
              </a:rPr>
              <a:t>Stack&lt;T</a:t>
            </a:r>
            <a:r>
              <a:rPr lang="en-US" sz="4800" b="1" dirty="0" smtClean="0">
                <a:solidFill>
                  <a:schemeClr val="accent6">
                    <a:lumMod val="75000"/>
                  </a:schemeClr>
                </a:solidFill>
              </a:rPr>
              <a:t>&gt;</a:t>
            </a:r>
          </a:p>
          <a:p>
            <a:endParaRPr lang="en-US" sz="2000" b="1" dirty="0">
              <a:solidFill>
                <a:schemeClr val="accent6">
                  <a:lumMod val="75000"/>
                </a:schemeClr>
              </a:solidFill>
            </a:endParaRPr>
          </a:p>
          <a:p>
            <a:r>
              <a:rPr lang="en-US" sz="4000" dirty="0">
                <a:solidFill>
                  <a:schemeClr val="bg1"/>
                </a:solidFill>
              </a:rPr>
              <a:t>A Stack&lt;T&gt; is a last-in, first-out (LIFO) collection. You add elements to the top of the stack and remove them from the top as well.</a:t>
            </a:r>
          </a:p>
          <a:p>
            <a:endParaRPr lang="ar-EG" sz="1500" b="1" dirty="0">
              <a:solidFill>
                <a:schemeClr val="bg1"/>
              </a:solidFill>
            </a:endParaRPr>
          </a:p>
          <a:p>
            <a:r>
              <a:rPr lang="en-US" sz="3500" dirty="0">
                <a:solidFill>
                  <a:srgbClr val="00B050"/>
                </a:solidFill>
              </a:rPr>
              <a:t>Stack&lt;string&gt; stack = new Stack&lt;string&gt;();</a:t>
            </a:r>
          </a:p>
          <a:p>
            <a:r>
              <a:rPr lang="en-US" sz="3500" dirty="0" err="1">
                <a:solidFill>
                  <a:srgbClr val="00B050"/>
                </a:solidFill>
              </a:rPr>
              <a:t>stack.Push</a:t>
            </a:r>
            <a:r>
              <a:rPr lang="en-US" sz="3500" dirty="0">
                <a:solidFill>
                  <a:srgbClr val="00B050"/>
                </a:solidFill>
              </a:rPr>
              <a:t>("First");</a:t>
            </a:r>
          </a:p>
          <a:p>
            <a:r>
              <a:rPr lang="en-US" sz="3500" dirty="0" err="1">
                <a:solidFill>
                  <a:srgbClr val="00B050"/>
                </a:solidFill>
              </a:rPr>
              <a:t>stack.Push</a:t>
            </a:r>
            <a:r>
              <a:rPr lang="en-US" sz="3500" dirty="0">
                <a:solidFill>
                  <a:srgbClr val="00B050"/>
                </a:solidFill>
              </a:rPr>
              <a:t>("Second");</a:t>
            </a:r>
          </a:p>
          <a:p>
            <a:r>
              <a:rPr lang="en-US" sz="3500" dirty="0" err="1">
                <a:solidFill>
                  <a:srgbClr val="00B050"/>
                </a:solidFill>
              </a:rPr>
              <a:t>stack.Push</a:t>
            </a:r>
            <a:r>
              <a:rPr lang="en-US" sz="3500" dirty="0">
                <a:solidFill>
                  <a:srgbClr val="00B050"/>
                </a:solidFill>
              </a:rPr>
              <a:t>("Third");</a:t>
            </a:r>
          </a:p>
          <a:p>
            <a:endParaRPr lang="en-US" sz="1000" dirty="0" smtClean="0">
              <a:solidFill>
                <a:srgbClr val="00B050"/>
              </a:solidFill>
            </a:endParaRPr>
          </a:p>
          <a:p>
            <a:endParaRPr lang="en-US" sz="1000" dirty="0">
              <a:solidFill>
                <a:srgbClr val="00B050"/>
              </a:solidFill>
            </a:endParaRPr>
          </a:p>
          <a:p>
            <a:r>
              <a:rPr lang="en-US" sz="3500" dirty="0" err="1">
                <a:solidFill>
                  <a:srgbClr val="00B050"/>
                </a:solidFill>
              </a:rPr>
              <a:t>Console.WriteLine</a:t>
            </a:r>
            <a:r>
              <a:rPr lang="en-US" sz="3500" dirty="0">
                <a:solidFill>
                  <a:srgbClr val="00B050"/>
                </a:solidFill>
              </a:rPr>
              <a:t>(</a:t>
            </a:r>
            <a:r>
              <a:rPr lang="en-US" sz="3500" dirty="0" err="1">
                <a:solidFill>
                  <a:srgbClr val="00B050"/>
                </a:solidFill>
              </a:rPr>
              <a:t>stack.Pop</a:t>
            </a:r>
            <a:r>
              <a:rPr lang="en-US" sz="3500" dirty="0">
                <a:solidFill>
                  <a:srgbClr val="00B050"/>
                </a:solidFill>
              </a:rPr>
              <a:t>());  // Outputs: Third</a:t>
            </a:r>
          </a:p>
          <a:p>
            <a:r>
              <a:rPr lang="en-US" sz="3500" dirty="0" err="1">
                <a:solidFill>
                  <a:srgbClr val="00B050"/>
                </a:solidFill>
              </a:rPr>
              <a:t>Console.WriteLine</a:t>
            </a:r>
            <a:r>
              <a:rPr lang="en-US" sz="3500" dirty="0">
                <a:solidFill>
                  <a:srgbClr val="00B050"/>
                </a:solidFill>
              </a:rPr>
              <a:t>(</a:t>
            </a:r>
            <a:r>
              <a:rPr lang="en-US" sz="3500" dirty="0" err="1">
                <a:solidFill>
                  <a:srgbClr val="00B050"/>
                </a:solidFill>
              </a:rPr>
              <a:t>stack.Peek</a:t>
            </a:r>
            <a:r>
              <a:rPr lang="en-US" sz="3500" dirty="0">
                <a:solidFill>
                  <a:srgbClr val="00B050"/>
                </a:solidFill>
              </a:rPr>
              <a:t>()); // Outputs: Second (top of the stack)</a:t>
            </a:r>
          </a:p>
          <a:p>
            <a:endParaRPr lang="ar-EG" sz="1000" dirty="0">
              <a:solidFill>
                <a:srgbClr val="00B050"/>
              </a:solidFill>
            </a:endParaRPr>
          </a:p>
          <a:p>
            <a:endParaRPr lang="ar-EG" sz="1000" dirty="0" smtClean="0">
              <a:solidFill>
                <a:schemeClr val="bg1"/>
              </a:solidFill>
            </a:endParaRPr>
          </a:p>
          <a:p>
            <a:r>
              <a:rPr lang="en-US" sz="3600" b="1" dirty="0">
                <a:solidFill>
                  <a:schemeClr val="bg1"/>
                </a:solidFill>
              </a:rPr>
              <a:t>LIFO order: </a:t>
            </a:r>
            <a:r>
              <a:rPr lang="en-US" sz="3600" dirty="0">
                <a:solidFill>
                  <a:schemeClr val="bg1"/>
                </a:solidFill>
              </a:rPr>
              <a:t>The last element added is the first one to be removed.</a:t>
            </a:r>
          </a:p>
          <a:p>
            <a:r>
              <a:rPr lang="en-US" sz="3600" b="1" dirty="0">
                <a:solidFill>
                  <a:schemeClr val="bg1"/>
                </a:solidFill>
              </a:rPr>
              <a:t>Common methods: </a:t>
            </a:r>
            <a:r>
              <a:rPr lang="en-US" sz="3600" dirty="0">
                <a:solidFill>
                  <a:schemeClr val="bg1"/>
                </a:solidFill>
              </a:rPr>
              <a:t>.Push(), .Pop(), .Peek().</a:t>
            </a:r>
          </a:p>
        </p:txBody>
      </p:sp>
    </p:spTree>
    <p:extLst>
      <p:ext uri="{BB962C8B-B14F-4D97-AF65-F5344CB8AC3E}">
        <p14:creationId xmlns:p14="http://schemas.microsoft.com/office/powerpoint/2010/main" val="20946822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13649"/>
            <a:ext cx="18288000" cy="1027335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763266"/>
            <a:ext cx="15243187" cy="7863691"/>
          </a:xfrm>
          <a:prstGeom prst="rect">
            <a:avLst/>
          </a:prstGeom>
          <a:noFill/>
          <a:ln>
            <a:noFill/>
          </a:ln>
        </p:spPr>
        <p:txBody>
          <a:bodyPr spcFirstLastPara="1" wrap="square" lIns="0" tIns="0" rIns="0" bIns="0" anchor="t" anchorCtr="0">
            <a:spAutoFit/>
          </a:bodyPr>
          <a:lstStyle/>
          <a:p>
            <a:r>
              <a:rPr lang="en-US" sz="4800" b="1" dirty="0">
                <a:solidFill>
                  <a:schemeClr val="accent6">
                    <a:lumMod val="75000"/>
                  </a:schemeClr>
                </a:solidFill>
              </a:rPr>
              <a:t>6</a:t>
            </a:r>
            <a:r>
              <a:rPr lang="en-US" sz="4800" b="1" dirty="0" smtClean="0">
                <a:solidFill>
                  <a:schemeClr val="accent6">
                    <a:lumMod val="75000"/>
                  </a:schemeClr>
                </a:solidFill>
              </a:rPr>
              <a:t>. </a:t>
            </a:r>
            <a:r>
              <a:rPr lang="en-US" sz="4800" b="1" dirty="0" err="1">
                <a:solidFill>
                  <a:schemeClr val="accent6">
                    <a:lumMod val="75000"/>
                  </a:schemeClr>
                </a:solidFill>
              </a:rPr>
              <a:t>HashSet</a:t>
            </a:r>
            <a:r>
              <a:rPr lang="en-US" sz="4800" b="1" dirty="0">
                <a:solidFill>
                  <a:schemeClr val="accent6">
                    <a:lumMod val="75000"/>
                  </a:schemeClr>
                </a:solidFill>
              </a:rPr>
              <a:t>&lt;T</a:t>
            </a:r>
            <a:r>
              <a:rPr lang="en-US" sz="4800" b="1" dirty="0" smtClean="0">
                <a:solidFill>
                  <a:schemeClr val="accent6">
                    <a:lumMod val="75000"/>
                  </a:schemeClr>
                </a:solidFill>
              </a:rPr>
              <a:t>&gt;</a:t>
            </a:r>
          </a:p>
          <a:p>
            <a:endParaRPr lang="en-US" sz="2000" b="1" dirty="0">
              <a:solidFill>
                <a:schemeClr val="accent6">
                  <a:lumMod val="75000"/>
                </a:schemeClr>
              </a:solidFill>
            </a:endParaRPr>
          </a:p>
          <a:p>
            <a:r>
              <a:rPr lang="en-US" sz="4000" dirty="0">
                <a:solidFill>
                  <a:schemeClr val="bg1"/>
                </a:solidFill>
              </a:rPr>
              <a:t>A </a:t>
            </a:r>
            <a:r>
              <a:rPr lang="en-US" sz="4000" dirty="0" err="1">
                <a:solidFill>
                  <a:schemeClr val="bg1"/>
                </a:solidFill>
              </a:rPr>
              <a:t>HashSet</a:t>
            </a:r>
            <a:r>
              <a:rPr lang="en-US" sz="4000" dirty="0">
                <a:solidFill>
                  <a:schemeClr val="bg1"/>
                </a:solidFill>
              </a:rPr>
              <a:t>&lt;T&gt; is a collection of unique elements. It does not maintain the order of elements and is optimized for fast lookups.</a:t>
            </a:r>
          </a:p>
          <a:p>
            <a:endParaRPr lang="ar-EG" sz="1500" b="1" dirty="0">
              <a:solidFill>
                <a:schemeClr val="bg1"/>
              </a:solidFill>
            </a:endParaRPr>
          </a:p>
          <a:p>
            <a:r>
              <a:rPr lang="en-US" sz="3500" dirty="0" err="1">
                <a:solidFill>
                  <a:srgbClr val="00B050"/>
                </a:solidFill>
              </a:rPr>
              <a:t>HashSet</a:t>
            </a:r>
            <a:r>
              <a:rPr lang="en-US" sz="3500" dirty="0">
                <a:solidFill>
                  <a:srgbClr val="00B050"/>
                </a:solidFill>
              </a:rPr>
              <a:t>&lt;</a:t>
            </a:r>
            <a:r>
              <a:rPr lang="en-US" sz="3500" dirty="0" err="1">
                <a:solidFill>
                  <a:srgbClr val="00B050"/>
                </a:solidFill>
              </a:rPr>
              <a:t>int</a:t>
            </a:r>
            <a:r>
              <a:rPr lang="en-US" sz="3500" dirty="0">
                <a:solidFill>
                  <a:srgbClr val="00B050"/>
                </a:solidFill>
              </a:rPr>
              <a:t>&gt; numbers = new </a:t>
            </a:r>
            <a:r>
              <a:rPr lang="en-US" sz="3500" dirty="0" err="1">
                <a:solidFill>
                  <a:srgbClr val="00B050"/>
                </a:solidFill>
              </a:rPr>
              <a:t>HashSet</a:t>
            </a:r>
            <a:r>
              <a:rPr lang="en-US" sz="3500" dirty="0">
                <a:solidFill>
                  <a:srgbClr val="00B050"/>
                </a:solidFill>
              </a:rPr>
              <a:t>&lt;</a:t>
            </a:r>
            <a:r>
              <a:rPr lang="en-US" sz="3500" dirty="0" err="1">
                <a:solidFill>
                  <a:srgbClr val="00B050"/>
                </a:solidFill>
              </a:rPr>
              <a:t>int</a:t>
            </a:r>
            <a:r>
              <a:rPr lang="en-US" sz="3500" dirty="0">
                <a:solidFill>
                  <a:srgbClr val="00B050"/>
                </a:solidFill>
              </a:rPr>
              <a:t>&gt;();</a:t>
            </a:r>
          </a:p>
          <a:p>
            <a:r>
              <a:rPr lang="en-US" sz="3500" dirty="0" err="1">
                <a:solidFill>
                  <a:srgbClr val="00B050"/>
                </a:solidFill>
              </a:rPr>
              <a:t>numbers.Add</a:t>
            </a:r>
            <a:r>
              <a:rPr lang="en-US" sz="3500" dirty="0">
                <a:solidFill>
                  <a:srgbClr val="00B050"/>
                </a:solidFill>
              </a:rPr>
              <a:t>(10);</a:t>
            </a:r>
          </a:p>
          <a:p>
            <a:r>
              <a:rPr lang="en-US" sz="3500" dirty="0" err="1">
                <a:solidFill>
                  <a:srgbClr val="00B050"/>
                </a:solidFill>
              </a:rPr>
              <a:t>numbers.Add</a:t>
            </a:r>
            <a:r>
              <a:rPr lang="en-US" sz="3500" dirty="0">
                <a:solidFill>
                  <a:srgbClr val="00B050"/>
                </a:solidFill>
              </a:rPr>
              <a:t>(20);</a:t>
            </a:r>
          </a:p>
          <a:p>
            <a:r>
              <a:rPr lang="en-US" sz="3500" dirty="0" err="1">
                <a:solidFill>
                  <a:srgbClr val="00B050"/>
                </a:solidFill>
              </a:rPr>
              <a:t>numbers.Add</a:t>
            </a:r>
            <a:r>
              <a:rPr lang="en-US" sz="3500" dirty="0">
                <a:solidFill>
                  <a:srgbClr val="00B050"/>
                </a:solidFill>
              </a:rPr>
              <a:t>(10);  // Duplicate, not added</a:t>
            </a:r>
          </a:p>
          <a:p>
            <a:endParaRPr lang="en-US" sz="1000" dirty="0">
              <a:solidFill>
                <a:srgbClr val="00B050"/>
              </a:solidFill>
            </a:endParaRPr>
          </a:p>
          <a:p>
            <a:r>
              <a:rPr lang="en-US" sz="3500" dirty="0" err="1">
                <a:solidFill>
                  <a:srgbClr val="00B050"/>
                </a:solidFill>
              </a:rPr>
              <a:t>Console.WriteLine</a:t>
            </a:r>
            <a:r>
              <a:rPr lang="en-US" sz="3500" dirty="0">
                <a:solidFill>
                  <a:srgbClr val="00B050"/>
                </a:solidFill>
              </a:rPr>
              <a:t>(</a:t>
            </a:r>
            <a:r>
              <a:rPr lang="en-US" sz="3500" dirty="0" err="1">
                <a:solidFill>
                  <a:srgbClr val="00B050"/>
                </a:solidFill>
              </a:rPr>
              <a:t>numbers.Count</a:t>
            </a:r>
            <a:r>
              <a:rPr lang="en-US" sz="3500" dirty="0">
                <a:solidFill>
                  <a:srgbClr val="00B050"/>
                </a:solidFill>
              </a:rPr>
              <a:t>);  // Outputs: 2 (only unique elements are stored)</a:t>
            </a:r>
          </a:p>
          <a:p>
            <a:endParaRPr lang="ar-EG" sz="1000" dirty="0">
              <a:solidFill>
                <a:srgbClr val="00B050"/>
              </a:solidFill>
            </a:endParaRPr>
          </a:p>
          <a:p>
            <a:endParaRPr lang="ar-EG" sz="1000" dirty="0" smtClean="0">
              <a:solidFill>
                <a:schemeClr val="bg1"/>
              </a:solidFill>
            </a:endParaRPr>
          </a:p>
          <a:p>
            <a:r>
              <a:rPr lang="en-US" sz="3600" b="1" dirty="0">
                <a:solidFill>
                  <a:schemeClr val="bg1"/>
                </a:solidFill>
              </a:rPr>
              <a:t>Unique elements: </a:t>
            </a:r>
            <a:r>
              <a:rPr lang="en-US" sz="3600" dirty="0">
                <a:solidFill>
                  <a:schemeClr val="bg1"/>
                </a:solidFill>
              </a:rPr>
              <a:t>It only allows unique elements, so duplicates are not stored.</a:t>
            </a:r>
          </a:p>
          <a:p>
            <a:r>
              <a:rPr lang="en-US" sz="3600" b="1" dirty="0">
                <a:solidFill>
                  <a:schemeClr val="bg1"/>
                </a:solidFill>
              </a:rPr>
              <a:t>Common methods: </a:t>
            </a:r>
            <a:r>
              <a:rPr lang="en-US" sz="3600" dirty="0">
                <a:solidFill>
                  <a:schemeClr val="bg1"/>
                </a:solidFill>
              </a:rPr>
              <a:t>.Add(), .Remove(), .Contains().</a:t>
            </a:r>
          </a:p>
        </p:txBody>
      </p:sp>
    </p:spTree>
    <p:extLst>
      <p:ext uri="{BB962C8B-B14F-4D97-AF65-F5344CB8AC3E}">
        <p14:creationId xmlns:p14="http://schemas.microsoft.com/office/powerpoint/2010/main" val="1774823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0"/>
            <a:ext cx="17334600" cy="1421928"/>
          </a:xfrm>
          <a:prstGeom prst="rect">
            <a:avLst/>
          </a:prstGeom>
          <a:noFill/>
          <a:ln>
            <a:noFill/>
          </a:ln>
        </p:spPr>
        <p:txBody>
          <a:bodyPr spcFirstLastPara="1" wrap="square" lIns="0" tIns="0" rIns="0" bIns="0" anchor="t" anchorCtr="0">
            <a:spAutoFit/>
          </a:bodyPr>
          <a:lstStyle/>
          <a:p>
            <a:pPr lvl="0" algn="ctr">
              <a:lnSpc>
                <a:spcPct val="140005"/>
              </a:lnSpc>
            </a:pPr>
            <a:r>
              <a:rPr lang="en-US" sz="6600" b="1" dirty="0">
                <a:solidFill>
                  <a:srgbClr val="0070C0"/>
                </a:solidFill>
              </a:rPr>
              <a:t>Contents of the presentation</a:t>
            </a:r>
            <a:endParaRPr lang="en-US" sz="7200" dirty="0">
              <a:solidFill>
                <a:srgbClr val="0070C0"/>
              </a:solidFill>
            </a:endParaRP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1" name="Google Shape;123;p4"/>
          <p:cNvSpPr txBox="1"/>
          <p:nvPr/>
        </p:nvSpPr>
        <p:spPr>
          <a:xfrm>
            <a:off x="481192" y="3923735"/>
            <a:ext cx="17334600" cy="1421928"/>
          </a:xfrm>
          <a:prstGeom prst="rect">
            <a:avLst/>
          </a:prstGeom>
          <a:noFill/>
          <a:ln>
            <a:noFill/>
          </a:ln>
        </p:spPr>
        <p:txBody>
          <a:bodyPr spcFirstLastPara="1" wrap="square" lIns="0" tIns="0" rIns="0" bIns="0" anchor="t" anchorCtr="0">
            <a:spAutoFit/>
          </a:bodyPr>
          <a:lstStyle/>
          <a:p>
            <a:pPr lvl="0">
              <a:lnSpc>
                <a:spcPct val="140005"/>
              </a:lnSpc>
            </a:pPr>
            <a:r>
              <a:rPr lang="ar-EG" sz="6600" dirty="0" smtClean="0">
                <a:solidFill>
                  <a:schemeClr val="bg1"/>
                </a:solidFill>
              </a:rPr>
              <a:t>    </a:t>
            </a:r>
            <a:r>
              <a:rPr lang="en-US" sz="6600" dirty="0" err="1">
                <a:solidFill>
                  <a:schemeClr val="bg1"/>
                </a:solidFill>
              </a:rPr>
              <a:t>IEnumerator</a:t>
            </a:r>
            <a:r>
              <a:rPr lang="en-US" sz="6600" dirty="0">
                <a:solidFill>
                  <a:schemeClr val="bg1"/>
                </a:solidFill>
              </a:rPr>
              <a:t> and </a:t>
            </a:r>
            <a:r>
              <a:rPr lang="en-US" sz="6600" dirty="0" err="1">
                <a:solidFill>
                  <a:schemeClr val="bg1"/>
                </a:solidFill>
              </a:rPr>
              <a:t>IEnumerable</a:t>
            </a:r>
            <a:endParaRPr sz="6000" dirty="0">
              <a:solidFill>
                <a:schemeClr val="bg1"/>
              </a:solidFill>
            </a:endParaRPr>
          </a:p>
        </p:txBody>
      </p:sp>
      <p:sp>
        <p:nvSpPr>
          <p:cNvPr id="12" name="Google Shape;123;p4"/>
          <p:cNvSpPr txBox="1"/>
          <p:nvPr/>
        </p:nvSpPr>
        <p:spPr>
          <a:xfrm>
            <a:off x="633592" y="1984221"/>
            <a:ext cx="17408034" cy="1846659"/>
          </a:xfrm>
          <a:prstGeom prst="rect">
            <a:avLst/>
          </a:prstGeom>
          <a:noFill/>
          <a:ln>
            <a:noFill/>
          </a:ln>
        </p:spPr>
        <p:txBody>
          <a:bodyPr spcFirstLastPara="1" wrap="square" lIns="0" tIns="0" rIns="0" bIns="0" anchor="t" anchorCtr="0">
            <a:spAutoFit/>
          </a:bodyPr>
          <a:lstStyle/>
          <a:p>
            <a:r>
              <a:rPr lang="ar-EG" sz="6000" dirty="0" smtClean="0">
                <a:solidFill>
                  <a:schemeClr val="bg1"/>
                </a:solidFill>
              </a:rPr>
              <a:t>    </a:t>
            </a:r>
            <a:r>
              <a:rPr lang="en-US" sz="6000" dirty="0">
                <a:solidFill>
                  <a:schemeClr val="bg1"/>
                </a:solidFill>
              </a:rPr>
              <a:t>Implicit and Explicit Conversion</a:t>
            </a:r>
          </a:p>
          <a:p>
            <a:r>
              <a:rPr lang="en-US" sz="6000" dirty="0">
                <a:solidFill>
                  <a:schemeClr val="bg1"/>
                </a:solidFill>
              </a:rPr>
              <a:t>Built-in Collections</a:t>
            </a:r>
            <a:endParaRPr sz="6000" dirty="0">
              <a:solidFill>
                <a:schemeClr val="bg1"/>
              </a:solidFill>
            </a:endParaRPr>
          </a:p>
        </p:txBody>
      </p:sp>
    </p:spTree>
    <p:extLst>
      <p:ext uri="{BB962C8B-B14F-4D97-AF65-F5344CB8AC3E}">
        <p14:creationId xmlns:p14="http://schemas.microsoft.com/office/powerpoint/2010/main" val="3615189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13649"/>
            <a:ext cx="18288000" cy="1027335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Implicit and Explicit Conversion Built-in Collections</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422066"/>
            <a:ext cx="15243187" cy="8925520"/>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7. </a:t>
            </a:r>
            <a:r>
              <a:rPr lang="en-US" sz="4800" b="1" dirty="0" err="1">
                <a:solidFill>
                  <a:schemeClr val="accent6">
                    <a:lumMod val="75000"/>
                  </a:schemeClr>
                </a:solidFill>
              </a:rPr>
              <a:t>SortedList</a:t>
            </a:r>
            <a:r>
              <a:rPr lang="en-US" sz="4800" b="1" dirty="0">
                <a:solidFill>
                  <a:schemeClr val="accent6">
                    <a:lumMod val="75000"/>
                  </a:schemeClr>
                </a:solidFill>
              </a:rPr>
              <a:t>&lt;</a:t>
            </a:r>
            <a:r>
              <a:rPr lang="en-US" sz="4800" b="1" dirty="0" err="1">
                <a:solidFill>
                  <a:schemeClr val="accent6">
                    <a:lumMod val="75000"/>
                  </a:schemeClr>
                </a:solidFill>
              </a:rPr>
              <a:t>TKey</a:t>
            </a:r>
            <a:r>
              <a:rPr lang="en-US" sz="4800" b="1" dirty="0">
                <a:solidFill>
                  <a:schemeClr val="accent6">
                    <a:lumMod val="75000"/>
                  </a:schemeClr>
                </a:solidFill>
              </a:rPr>
              <a:t>, </a:t>
            </a:r>
            <a:r>
              <a:rPr lang="en-US" sz="4800" b="1" dirty="0" err="1">
                <a:solidFill>
                  <a:schemeClr val="accent6">
                    <a:lumMod val="75000"/>
                  </a:schemeClr>
                </a:solidFill>
              </a:rPr>
              <a:t>TValue</a:t>
            </a:r>
            <a:r>
              <a:rPr lang="en-US" sz="4800" b="1" dirty="0" smtClean="0">
                <a:solidFill>
                  <a:schemeClr val="accent6">
                    <a:lumMod val="75000"/>
                  </a:schemeClr>
                </a:solidFill>
              </a:rPr>
              <a:t>&gt;</a:t>
            </a:r>
          </a:p>
          <a:p>
            <a:endParaRPr lang="en-US" sz="2000" b="1" dirty="0">
              <a:solidFill>
                <a:schemeClr val="accent6">
                  <a:lumMod val="75000"/>
                </a:schemeClr>
              </a:solidFill>
            </a:endParaRPr>
          </a:p>
          <a:p>
            <a:r>
              <a:rPr lang="en-US" sz="3800" dirty="0">
                <a:solidFill>
                  <a:schemeClr val="bg1"/>
                </a:solidFill>
              </a:rPr>
              <a:t>A </a:t>
            </a:r>
            <a:r>
              <a:rPr lang="en-US" sz="3800" dirty="0" err="1">
                <a:solidFill>
                  <a:schemeClr val="bg1"/>
                </a:solidFill>
              </a:rPr>
              <a:t>SortedList</a:t>
            </a:r>
            <a:r>
              <a:rPr lang="en-US" sz="3800" dirty="0">
                <a:solidFill>
                  <a:schemeClr val="bg1"/>
                </a:solidFill>
              </a:rPr>
              <a:t>&lt;</a:t>
            </a:r>
            <a:r>
              <a:rPr lang="en-US" sz="3800" dirty="0" err="1">
                <a:solidFill>
                  <a:schemeClr val="bg1"/>
                </a:solidFill>
              </a:rPr>
              <a:t>TKey</a:t>
            </a:r>
            <a:r>
              <a:rPr lang="en-US" sz="3800" dirty="0">
                <a:solidFill>
                  <a:schemeClr val="bg1"/>
                </a:solidFill>
              </a:rPr>
              <a:t>, </a:t>
            </a:r>
            <a:r>
              <a:rPr lang="en-US" sz="3800" dirty="0" err="1">
                <a:solidFill>
                  <a:schemeClr val="bg1"/>
                </a:solidFill>
              </a:rPr>
              <a:t>TValue</a:t>
            </a:r>
            <a:r>
              <a:rPr lang="en-US" sz="3800" dirty="0">
                <a:solidFill>
                  <a:schemeClr val="bg1"/>
                </a:solidFill>
              </a:rPr>
              <a:t>&gt; is a collection of key-value pairs that maintains the elements in sorted order according to the key.</a:t>
            </a:r>
          </a:p>
          <a:p>
            <a:endParaRPr lang="ar-EG" sz="1500" b="1" dirty="0">
              <a:solidFill>
                <a:schemeClr val="bg1"/>
              </a:solidFill>
            </a:endParaRPr>
          </a:p>
          <a:p>
            <a:r>
              <a:rPr lang="en-US" sz="3300" dirty="0" err="1">
                <a:solidFill>
                  <a:srgbClr val="00B050"/>
                </a:solidFill>
              </a:rPr>
              <a:t>SortedList</a:t>
            </a:r>
            <a:r>
              <a:rPr lang="en-US" sz="3300" dirty="0">
                <a:solidFill>
                  <a:srgbClr val="00B050"/>
                </a:solidFill>
              </a:rPr>
              <a:t>&lt;</a:t>
            </a:r>
            <a:r>
              <a:rPr lang="en-US" sz="3300" dirty="0" err="1">
                <a:solidFill>
                  <a:srgbClr val="00B050"/>
                </a:solidFill>
              </a:rPr>
              <a:t>int</a:t>
            </a:r>
            <a:r>
              <a:rPr lang="en-US" sz="3300" dirty="0">
                <a:solidFill>
                  <a:srgbClr val="00B050"/>
                </a:solidFill>
              </a:rPr>
              <a:t>, string&gt; list = new </a:t>
            </a:r>
            <a:r>
              <a:rPr lang="en-US" sz="3300" dirty="0" err="1">
                <a:solidFill>
                  <a:srgbClr val="00B050"/>
                </a:solidFill>
              </a:rPr>
              <a:t>SortedList</a:t>
            </a:r>
            <a:r>
              <a:rPr lang="en-US" sz="3300" dirty="0">
                <a:solidFill>
                  <a:srgbClr val="00B050"/>
                </a:solidFill>
              </a:rPr>
              <a:t>&lt;</a:t>
            </a:r>
            <a:r>
              <a:rPr lang="en-US" sz="3300" dirty="0" err="1">
                <a:solidFill>
                  <a:srgbClr val="00B050"/>
                </a:solidFill>
              </a:rPr>
              <a:t>int</a:t>
            </a:r>
            <a:r>
              <a:rPr lang="en-US" sz="3300" dirty="0">
                <a:solidFill>
                  <a:srgbClr val="00B050"/>
                </a:solidFill>
              </a:rPr>
              <a:t>, string&gt;();</a:t>
            </a:r>
          </a:p>
          <a:p>
            <a:r>
              <a:rPr lang="en-US" sz="3300" dirty="0" err="1">
                <a:solidFill>
                  <a:srgbClr val="00B050"/>
                </a:solidFill>
              </a:rPr>
              <a:t>list.Add</a:t>
            </a:r>
            <a:r>
              <a:rPr lang="en-US" sz="3300" dirty="0">
                <a:solidFill>
                  <a:srgbClr val="00B050"/>
                </a:solidFill>
              </a:rPr>
              <a:t>(2, "Two");</a:t>
            </a:r>
          </a:p>
          <a:p>
            <a:r>
              <a:rPr lang="en-US" sz="3300" dirty="0" err="1">
                <a:solidFill>
                  <a:srgbClr val="00B050"/>
                </a:solidFill>
              </a:rPr>
              <a:t>list.Add</a:t>
            </a:r>
            <a:r>
              <a:rPr lang="en-US" sz="3300" dirty="0">
                <a:solidFill>
                  <a:srgbClr val="00B050"/>
                </a:solidFill>
              </a:rPr>
              <a:t>(1, "One");</a:t>
            </a:r>
          </a:p>
          <a:p>
            <a:r>
              <a:rPr lang="en-US" sz="3300" dirty="0" err="1">
                <a:solidFill>
                  <a:srgbClr val="00B050"/>
                </a:solidFill>
              </a:rPr>
              <a:t>list.Add</a:t>
            </a:r>
            <a:r>
              <a:rPr lang="en-US" sz="3300" dirty="0">
                <a:solidFill>
                  <a:srgbClr val="00B050"/>
                </a:solidFill>
              </a:rPr>
              <a:t>(3, "Three");</a:t>
            </a:r>
          </a:p>
          <a:p>
            <a:endParaRPr lang="en-US" sz="3300" dirty="0">
              <a:solidFill>
                <a:srgbClr val="00B050"/>
              </a:solidFill>
            </a:endParaRPr>
          </a:p>
          <a:p>
            <a:r>
              <a:rPr lang="en-US" sz="3300" dirty="0" err="1">
                <a:solidFill>
                  <a:srgbClr val="00B050"/>
                </a:solidFill>
              </a:rPr>
              <a:t>foreach</a:t>
            </a:r>
            <a:r>
              <a:rPr lang="en-US" sz="3300" dirty="0">
                <a:solidFill>
                  <a:srgbClr val="00B050"/>
                </a:solidFill>
              </a:rPr>
              <a:t> (</a:t>
            </a:r>
            <a:r>
              <a:rPr lang="en-US" sz="3300" dirty="0" err="1">
                <a:solidFill>
                  <a:srgbClr val="00B050"/>
                </a:solidFill>
              </a:rPr>
              <a:t>var</a:t>
            </a:r>
            <a:r>
              <a:rPr lang="en-US" sz="3300" dirty="0">
                <a:solidFill>
                  <a:srgbClr val="00B050"/>
                </a:solidFill>
              </a:rPr>
              <a:t> item in list)</a:t>
            </a:r>
          </a:p>
          <a:p>
            <a:r>
              <a:rPr lang="en-US" sz="3300" dirty="0">
                <a:solidFill>
                  <a:srgbClr val="00B050"/>
                </a:solidFill>
              </a:rPr>
              <a:t>{</a:t>
            </a:r>
          </a:p>
          <a:p>
            <a:r>
              <a:rPr lang="en-US" sz="3300" dirty="0">
                <a:solidFill>
                  <a:srgbClr val="00B050"/>
                </a:solidFill>
              </a:rPr>
              <a:t>    </a:t>
            </a:r>
            <a:r>
              <a:rPr lang="en-US" sz="3300" dirty="0" err="1">
                <a:solidFill>
                  <a:srgbClr val="00B050"/>
                </a:solidFill>
              </a:rPr>
              <a:t>Console.WriteLine</a:t>
            </a:r>
            <a:r>
              <a:rPr lang="en-US" sz="3300" dirty="0">
                <a:solidFill>
                  <a:srgbClr val="00B050"/>
                </a:solidFill>
              </a:rPr>
              <a:t>($"{</a:t>
            </a:r>
            <a:r>
              <a:rPr lang="en-US" sz="3300" dirty="0" err="1">
                <a:solidFill>
                  <a:srgbClr val="00B050"/>
                </a:solidFill>
              </a:rPr>
              <a:t>item.Key</a:t>
            </a:r>
            <a:r>
              <a:rPr lang="en-US" sz="3300" dirty="0">
                <a:solidFill>
                  <a:srgbClr val="00B050"/>
                </a:solidFill>
              </a:rPr>
              <a:t>}: {</a:t>
            </a:r>
            <a:r>
              <a:rPr lang="en-US" sz="3300" dirty="0" err="1">
                <a:solidFill>
                  <a:srgbClr val="00B050"/>
                </a:solidFill>
              </a:rPr>
              <a:t>item.Value</a:t>
            </a:r>
            <a:r>
              <a:rPr lang="en-US" sz="3300" dirty="0">
                <a:solidFill>
                  <a:srgbClr val="00B050"/>
                </a:solidFill>
              </a:rPr>
              <a:t>}");</a:t>
            </a:r>
          </a:p>
          <a:p>
            <a:r>
              <a:rPr lang="en-US" sz="3300" dirty="0" smtClean="0">
                <a:solidFill>
                  <a:srgbClr val="00B050"/>
                </a:solidFill>
              </a:rPr>
              <a:t>}</a:t>
            </a:r>
            <a:endParaRPr lang="ar-EG" sz="1000" dirty="0">
              <a:solidFill>
                <a:srgbClr val="00B050"/>
              </a:solidFill>
            </a:endParaRPr>
          </a:p>
          <a:p>
            <a:endParaRPr lang="ar-EG" sz="1000" dirty="0" smtClean="0">
              <a:solidFill>
                <a:schemeClr val="bg1"/>
              </a:solidFill>
            </a:endParaRPr>
          </a:p>
          <a:p>
            <a:r>
              <a:rPr lang="en-US" sz="3600" b="1" dirty="0">
                <a:solidFill>
                  <a:schemeClr val="bg1"/>
                </a:solidFill>
              </a:rPr>
              <a:t>Sorted by keys: </a:t>
            </a:r>
            <a:r>
              <a:rPr lang="en-US" sz="3200" dirty="0">
                <a:solidFill>
                  <a:schemeClr val="bg1"/>
                </a:solidFill>
              </a:rPr>
              <a:t>The keys are automatically sorted in ascending order (or descending if specified</a:t>
            </a:r>
            <a:r>
              <a:rPr lang="en-US" sz="3200" dirty="0" smtClean="0">
                <a:solidFill>
                  <a:schemeClr val="bg1"/>
                </a:solidFill>
              </a:rPr>
              <a:t>). </a:t>
            </a:r>
            <a:r>
              <a:rPr lang="en-US" sz="3200" smtClean="0">
                <a:solidFill>
                  <a:schemeClr val="bg1"/>
                </a:solidFill>
              </a:rPr>
              <a:t>From smaller to greater </a:t>
            </a:r>
            <a:endParaRPr lang="en-US" sz="3200" dirty="0">
              <a:solidFill>
                <a:schemeClr val="bg1"/>
              </a:solidFill>
            </a:endParaRPr>
          </a:p>
          <a:p>
            <a:r>
              <a:rPr lang="en-US" sz="3600" b="1" dirty="0">
                <a:solidFill>
                  <a:schemeClr val="bg1"/>
                </a:solidFill>
              </a:rPr>
              <a:t>Common methods: </a:t>
            </a:r>
            <a:r>
              <a:rPr lang="en-US" sz="3300" dirty="0">
                <a:solidFill>
                  <a:schemeClr val="bg1"/>
                </a:solidFill>
              </a:rPr>
              <a:t>.Add(), .Remove(), .</a:t>
            </a:r>
            <a:r>
              <a:rPr lang="en-US" sz="3300" dirty="0" err="1">
                <a:solidFill>
                  <a:schemeClr val="bg1"/>
                </a:solidFill>
              </a:rPr>
              <a:t>ContainsKey</a:t>
            </a:r>
            <a:r>
              <a:rPr lang="en-US" sz="3300" dirty="0">
                <a:solidFill>
                  <a:schemeClr val="bg1"/>
                </a:solidFill>
              </a:rPr>
              <a:t>(), .Keys.</a:t>
            </a:r>
          </a:p>
        </p:txBody>
      </p:sp>
    </p:spTree>
    <p:extLst>
      <p:ext uri="{BB962C8B-B14F-4D97-AF65-F5344CB8AC3E}">
        <p14:creationId xmlns:p14="http://schemas.microsoft.com/office/powerpoint/2010/main" val="2007060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IEnumerator</a:t>
            </a:r>
            <a:r>
              <a:rPr lang="en-US" sz="6000" dirty="0">
                <a:solidFill>
                  <a:srgbClr val="0070C0"/>
                </a:solidFill>
              </a:rPr>
              <a:t> and </a:t>
            </a:r>
            <a:r>
              <a:rPr lang="en-US" sz="6000" dirty="0" err="1">
                <a:solidFill>
                  <a:srgbClr val="0070C0"/>
                </a:solidFill>
              </a:rPr>
              <a:t>IEnumerable</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5170646"/>
          </a:xfrm>
          <a:prstGeom prst="rect">
            <a:avLst/>
          </a:prstGeom>
          <a:noFill/>
          <a:ln>
            <a:noFill/>
          </a:ln>
        </p:spPr>
        <p:txBody>
          <a:bodyPr spcFirstLastPara="1" wrap="square" lIns="0" tIns="0" rIns="0" bIns="0" anchor="t" anchorCtr="0">
            <a:spAutoFit/>
          </a:bodyPr>
          <a:lstStyle/>
          <a:p>
            <a:r>
              <a:rPr lang="en-US" sz="4800" dirty="0" smtClean="0">
                <a:solidFill>
                  <a:schemeClr val="bg1"/>
                </a:solidFill>
              </a:rPr>
              <a:t>In C#, </a:t>
            </a:r>
            <a:r>
              <a:rPr lang="en-US" sz="4800" dirty="0" err="1" smtClean="0">
                <a:solidFill>
                  <a:srgbClr val="FF0000"/>
                </a:solidFill>
              </a:rPr>
              <a:t>IEnumerator</a:t>
            </a:r>
            <a:r>
              <a:rPr lang="en-US" sz="4800" dirty="0" smtClean="0">
                <a:solidFill>
                  <a:srgbClr val="FF0000"/>
                </a:solidFill>
              </a:rPr>
              <a:t> </a:t>
            </a:r>
            <a:r>
              <a:rPr lang="en-US" sz="4800" dirty="0" smtClean="0">
                <a:solidFill>
                  <a:schemeClr val="bg1"/>
                </a:solidFill>
              </a:rPr>
              <a:t>and </a:t>
            </a:r>
            <a:r>
              <a:rPr lang="en-US" sz="4800" dirty="0" err="1" smtClean="0">
                <a:solidFill>
                  <a:srgbClr val="FF0000"/>
                </a:solidFill>
              </a:rPr>
              <a:t>IEnumerable</a:t>
            </a:r>
            <a:r>
              <a:rPr lang="en-US" sz="4800" dirty="0" smtClean="0">
                <a:solidFill>
                  <a:schemeClr val="bg1"/>
                </a:solidFill>
              </a:rPr>
              <a:t> are key interfaces that support the iteration of collections (like arrays, lists, or custom collections) in a standardized way. They are part of the .NET framework and are used to enable the "</a:t>
            </a:r>
            <a:r>
              <a:rPr lang="en-US" sz="4800" dirty="0" err="1" smtClean="0">
                <a:solidFill>
                  <a:schemeClr val="bg1"/>
                </a:solidFill>
              </a:rPr>
              <a:t>foreach</a:t>
            </a:r>
            <a:r>
              <a:rPr lang="en-US" sz="4800" dirty="0" smtClean="0">
                <a:solidFill>
                  <a:schemeClr val="bg1"/>
                </a:solidFill>
              </a:rPr>
              <a:t>" loop, allowing you to iterate through elements of a collection without needing to know the internal details of the collection's structure.</a:t>
            </a:r>
            <a:endParaRPr lang="en-US" sz="4800" dirty="0">
              <a:solidFill>
                <a:schemeClr val="bg1"/>
              </a:solidFill>
            </a:endParaRPr>
          </a:p>
        </p:txBody>
      </p:sp>
    </p:spTree>
    <p:extLst>
      <p:ext uri="{BB962C8B-B14F-4D97-AF65-F5344CB8AC3E}">
        <p14:creationId xmlns:p14="http://schemas.microsoft.com/office/powerpoint/2010/main" val="2383022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IEnumerator</a:t>
            </a:r>
            <a:r>
              <a:rPr lang="en-US" sz="6000" dirty="0">
                <a:solidFill>
                  <a:srgbClr val="0070C0"/>
                </a:solidFill>
              </a:rPr>
              <a:t> and </a:t>
            </a:r>
            <a:r>
              <a:rPr lang="en-US" sz="6000" dirty="0" err="1">
                <a:solidFill>
                  <a:srgbClr val="0070C0"/>
                </a:solidFill>
              </a:rPr>
              <a:t>IEnumerable</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7940635"/>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1. </a:t>
            </a:r>
            <a:r>
              <a:rPr lang="en-US" sz="4800" b="1" dirty="0" err="1" smtClean="0">
                <a:solidFill>
                  <a:schemeClr val="accent6">
                    <a:lumMod val="75000"/>
                  </a:schemeClr>
                </a:solidFill>
              </a:rPr>
              <a:t>IEnumerable</a:t>
            </a:r>
            <a:r>
              <a:rPr lang="en-US" sz="4800" b="1" dirty="0" smtClean="0">
                <a:solidFill>
                  <a:schemeClr val="accent6">
                    <a:lumMod val="75000"/>
                  </a:schemeClr>
                </a:solidFill>
              </a:rPr>
              <a:t> Interface</a:t>
            </a:r>
          </a:p>
          <a:p>
            <a:endParaRPr lang="en-US" sz="2000" dirty="0" smtClean="0"/>
          </a:p>
          <a:p>
            <a:r>
              <a:rPr lang="en-US" sz="4000" dirty="0">
                <a:solidFill>
                  <a:schemeClr val="bg1"/>
                </a:solidFill>
              </a:rPr>
              <a:t>The </a:t>
            </a:r>
            <a:r>
              <a:rPr lang="en-US" sz="4000" dirty="0" err="1">
                <a:solidFill>
                  <a:schemeClr val="bg1"/>
                </a:solidFill>
              </a:rPr>
              <a:t>IEnumerable</a:t>
            </a:r>
            <a:r>
              <a:rPr lang="en-US" sz="4000" dirty="0">
                <a:solidFill>
                  <a:schemeClr val="bg1"/>
                </a:solidFill>
              </a:rPr>
              <a:t> interface is the foundation for collections that can be enumerated (iterated) in C#. It defines a single method </a:t>
            </a:r>
            <a:r>
              <a:rPr lang="en-US" sz="4000" dirty="0" err="1">
                <a:solidFill>
                  <a:schemeClr val="bg1"/>
                </a:solidFill>
              </a:rPr>
              <a:t>GetEnumerator</a:t>
            </a:r>
            <a:r>
              <a:rPr lang="en-US" sz="4000" dirty="0">
                <a:solidFill>
                  <a:schemeClr val="bg1"/>
                </a:solidFill>
              </a:rPr>
              <a:t>() that returns an </a:t>
            </a:r>
            <a:r>
              <a:rPr lang="en-US" sz="4000" dirty="0" err="1">
                <a:solidFill>
                  <a:schemeClr val="bg1"/>
                </a:solidFill>
              </a:rPr>
              <a:t>IEnumerator</a:t>
            </a:r>
            <a:r>
              <a:rPr lang="en-US" sz="4000" dirty="0">
                <a:solidFill>
                  <a:schemeClr val="bg1"/>
                </a:solidFill>
              </a:rPr>
              <a:t> object, which is used to actually iterate over the collection.</a:t>
            </a:r>
          </a:p>
          <a:p>
            <a:endParaRPr lang="en-US" sz="4800" dirty="0" smtClean="0">
              <a:solidFill>
                <a:srgbClr val="00B050"/>
              </a:solidFill>
            </a:endParaRPr>
          </a:p>
          <a:p>
            <a:r>
              <a:rPr lang="en-US" sz="4800" dirty="0">
                <a:solidFill>
                  <a:srgbClr val="00B050"/>
                </a:solidFill>
              </a:rPr>
              <a:t>public interface </a:t>
            </a:r>
            <a:r>
              <a:rPr lang="en-US" sz="4800" dirty="0" err="1">
                <a:solidFill>
                  <a:srgbClr val="00B050"/>
                </a:solidFill>
              </a:rPr>
              <a:t>IEnumerable</a:t>
            </a:r>
            <a:endParaRPr lang="en-US" sz="4800" dirty="0">
              <a:solidFill>
                <a:srgbClr val="00B050"/>
              </a:solidFill>
            </a:endParaRPr>
          </a:p>
          <a:p>
            <a:r>
              <a:rPr lang="en-US" sz="4800" dirty="0">
                <a:solidFill>
                  <a:srgbClr val="00B050"/>
                </a:solidFill>
              </a:rPr>
              <a:t>{</a:t>
            </a:r>
          </a:p>
          <a:p>
            <a:r>
              <a:rPr lang="en-US" sz="4800" dirty="0">
                <a:solidFill>
                  <a:srgbClr val="00B050"/>
                </a:solidFill>
              </a:rPr>
              <a:t>    </a:t>
            </a:r>
            <a:r>
              <a:rPr lang="en-US" sz="4800" dirty="0" err="1">
                <a:solidFill>
                  <a:srgbClr val="00B050"/>
                </a:solidFill>
              </a:rPr>
              <a:t>IEnumerator</a:t>
            </a:r>
            <a:r>
              <a:rPr lang="en-US" sz="4800" dirty="0">
                <a:solidFill>
                  <a:srgbClr val="00B050"/>
                </a:solidFill>
              </a:rPr>
              <a:t> </a:t>
            </a:r>
            <a:r>
              <a:rPr lang="en-US" sz="4800" dirty="0" err="1">
                <a:solidFill>
                  <a:srgbClr val="00B050"/>
                </a:solidFill>
              </a:rPr>
              <a:t>GetEnumerator</a:t>
            </a:r>
            <a:r>
              <a:rPr lang="en-US" sz="4800" dirty="0">
                <a:solidFill>
                  <a:srgbClr val="00B050"/>
                </a:solidFill>
              </a:rPr>
              <a:t>();</a:t>
            </a:r>
          </a:p>
          <a:p>
            <a:r>
              <a:rPr lang="en-US" sz="4800" dirty="0">
                <a:solidFill>
                  <a:srgbClr val="00B050"/>
                </a:solidFill>
              </a:rPr>
              <a:t>}</a:t>
            </a:r>
          </a:p>
          <a:p>
            <a:endParaRPr lang="en-US" sz="4800" dirty="0"/>
          </a:p>
        </p:txBody>
      </p:sp>
    </p:spTree>
    <p:extLst>
      <p:ext uri="{BB962C8B-B14F-4D97-AF65-F5344CB8AC3E}">
        <p14:creationId xmlns:p14="http://schemas.microsoft.com/office/powerpoint/2010/main" val="2879817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IEnumerator</a:t>
            </a:r>
            <a:r>
              <a:rPr lang="en-US" sz="6000" dirty="0">
                <a:solidFill>
                  <a:srgbClr val="0070C0"/>
                </a:solidFill>
              </a:rPr>
              <a:t> and </a:t>
            </a:r>
            <a:r>
              <a:rPr lang="en-US" sz="6000" dirty="0" err="1">
                <a:solidFill>
                  <a:srgbClr val="0070C0"/>
                </a:solidFill>
              </a:rPr>
              <a:t>IEnumerable</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04468"/>
            <a:ext cx="16335980" cy="7325082"/>
          </a:xfrm>
          <a:prstGeom prst="rect">
            <a:avLst/>
          </a:prstGeom>
          <a:noFill/>
          <a:ln>
            <a:noFill/>
          </a:ln>
        </p:spPr>
        <p:txBody>
          <a:bodyPr spcFirstLastPara="1" wrap="square" lIns="0" tIns="0" rIns="0" bIns="0" anchor="t" anchorCtr="0">
            <a:spAutoFit/>
          </a:bodyPr>
          <a:lstStyle/>
          <a:p>
            <a:r>
              <a:rPr lang="en-US" sz="4800" b="1" dirty="0">
                <a:solidFill>
                  <a:schemeClr val="bg1"/>
                </a:solidFill>
              </a:rPr>
              <a:t>Key Points</a:t>
            </a:r>
            <a:r>
              <a:rPr lang="en-US" sz="4800" b="1" dirty="0" smtClean="0">
                <a:solidFill>
                  <a:schemeClr val="bg1"/>
                </a:solidFill>
              </a:rPr>
              <a:t>:</a:t>
            </a:r>
          </a:p>
          <a:p>
            <a:endParaRPr lang="en-US" sz="2000" b="1" dirty="0">
              <a:solidFill>
                <a:schemeClr val="accent6">
                  <a:lumMod val="75000"/>
                </a:schemeClr>
              </a:solidFill>
            </a:endParaRPr>
          </a:p>
          <a:p>
            <a:r>
              <a:rPr lang="en-US" sz="4000" dirty="0">
                <a:solidFill>
                  <a:schemeClr val="bg1"/>
                </a:solidFill>
              </a:rPr>
              <a:t>It is implemented by all collections that can be iterated over, such as arrays, lists, dictionaries, and more</a:t>
            </a:r>
            <a:r>
              <a:rPr lang="en-US" sz="4000" dirty="0" smtClean="0">
                <a:solidFill>
                  <a:schemeClr val="bg1"/>
                </a:solidFill>
              </a:rPr>
              <a:t>.</a:t>
            </a:r>
          </a:p>
          <a:p>
            <a:endParaRPr lang="en-US" sz="2000" dirty="0">
              <a:solidFill>
                <a:schemeClr val="bg1"/>
              </a:solidFill>
            </a:endParaRPr>
          </a:p>
          <a:p>
            <a:r>
              <a:rPr lang="en-US" sz="4000" dirty="0">
                <a:solidFill>
                  <a:schemeClr val="bg1"/>
                </a:solidFill>
              </a:rPr>
              <a:t>The </a:t>
            </a:r>
            <a:r>
              <a:rPr lang="en-US" sz="4000" dirty="0" err="1">
                <a:solidFill>
                  <a:schemeClr val="bg1"/>
                </a:solidFill>
              </a:rPr>
              <a:t>GetEnumerator</a:t>
            </a:r>
            <a:r>
              <a:rPr lang="en-US" sz="4000" dirty="0">
                <a:solidFill>
                  <a:schemeClr val="bg1"/>
                </a:solidFill>
              </a:rPr>
              <a:t>() method returns an </a:t>
            </a:r>
            <a:r>
              <a:rPr lang="en-US" sz="4000" dirty="0" err="1">
                <a:solidFill>
                  <a:schemeClr val="bg1"/>
                </a:solidFill>
              </a:rPr>
              <a:t>IEnumerator</a:t>
            </a:r>
            <a:r>
              <a:rPr lang="en-US" sz="4000" dirty="0">
                <a:solidFill>
                  <a:schemeClr val="bg1"/>
                </a:solidFill>
              </a:rPr>
              <a:t> object, which is responsible for tracking the state of the iteration</a:t>
            </a:r>
            <a:r>
              <a:rPr lang="en-US" sz="4000" dirty="0" smtClean="0">
                <a:solidFill>
                  <a:schemeClr val="bg1"/>
                </a:solidFill>
              </a:rPr>
              <a:t>.</a:t>
            </a:r>
          </a:p>
          <a:p>
            <a:endParaRPr lang="en-US" sz="2000" dirty="0">
              <a:solidFill>
                <a:schemeClr val="bg1"/>
              </a:solidFill>
            </a:endParaRPr>
          </a:p>
          <a:p>
            <a:r>
              <a:rPr lang="en-US" sz="4000" dirty="0">
                <a:solidFill>
                  <a:schemeClr val="bg1"/>
                </a:solidFill>
              </a:rPr>
              <a:t>When you use a </a:t>
            </a:r>
            <a:r>
              <a:rPr lang="en-US" sz="4000" dirty="0" err="1">
                <a:solidFill>
                  <a:schemeClr val="bg1"/>
                </a:solidFill>
              </a:rPr>
              <a:t>foreach</a:t>
            </a:r>
            <a:r>
              <a:rPr lang="en-US" sz="4000" dirty="0">
                <a:solidFill>
                  <a:schemeClr val="bg1"/>
                </a:solidFill>
              </a:rPr>
              <a:t> loop in C#, the compiler internally calls the </a:t>
            </a:r>
            <a:r>
              <a:rPr lang="en-US" sz="4000" dirty="0" err="1">
                <a:solidFill>
                  <a:schemeClr val="bg1"/>
                </a:solidFill>
              </a:rPr>
              <a:t>GetEnumerator</a:t>
            </a:r>
            <a:r>
              <a:rPr lang="en-US" sz="4000" dirty="0">
                <a:solidFill>
                  <a:schemeClr val="bg1"/>
                </a:solidFill>
              </a:rPr>
              <a:t>() method to obtain the enumerator object and then calls methods on the enumerator (like </a:t>
            </a:r>
            <a:r>
              <a:rPr lang="en-US" sz="4000" dirty="0" err="1">
                <a:solidFill>
                  <a:schemeClr val="bg1"/>
                </a:solidFill>
              </a:rPr>
              <a:t>MoveNext</a:t>
            </a:r>
            <a:r>
              <a:rPr lang="en-US" sz="4000" dirty="0">
                <a:solidFill>
                  <a:schemeClr val="bg1"/>
                </a:solidFill>
              </a:rPr>
              <a:t>() and Current) to move through the collection.</a:t>
            </a:r>
          </a:p>
          <a:p>
            <a:endParaRPr lang="en-US" sz="4800" b="1" dirty="0" smtClean="0">
              <a:solidFill>
                <a:schemeClr val="accent6">
                  <a:lumMod val="75000"/>
                </a:schemeClr>
              </a:solidFill>
            </a:endParaRPr>
          </a:p>
        </p:txBody>
      </p:sp>
    </p:spTree>
    <p:extLst>
      <p:ext uri="{BB962C8B-B14F-4D97-AF65-F5344CB8AC3E}">
        <p14:creationId xmlns:p14="http://schemas.microsoft.com/office/powerpoint/2010/main" val="32947977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7570"/>
            <a:ext cx="18288000" cy="10308217"/>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13457"/>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IEnumerator</a:t>
            </a:r>
            <a:r>
              <a:rPr lang="en-US" sz="6000" dirty="0">
                <a:solidFill>
                  <a:srgbClr val="0070C0"/>
                </a:solidFill>
              </a:rPr>
              <a:t> and </a:t>
            </a:r>
            <a:r>
              <a:rPr lang="en-US" sz="6000" dirty="0" err="1">
                <a:solidFill>
                  <a:srgbClr val="0070C0"/>
                </a:solidFill>
              </a:rPr>
              <a:t>IEnumerable</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350126"/>
            <a:ext cx="16335980" cy="4154984"/>
          </a:xfrm>
          <a:prstGeom prst="rect">
            <a:avLst/>
          </a:prstGeom>
          <a:noFill/>
          <a:ln>
            <a:noFill/>
          </a:ln>
        </p:spPr>
        <p:txBody>
          <a:bodyPr spcFirstLastPara="1" wrap="square" lIns="0" tIns="0" rIns="0" bIns="0" anchor="t" anchorCtr="0">
            <a:spAutoFit/>
          </a:bodyPr>
          <a:lstStyle/>
          <a:p>
            <a:r>
              <a:rPr lang="en-US" sz="3000" dirty="0" smtClean="0">
                <a:solidFill>
                  <a:srgbClr val="00B050"/>
                </a:solidFill>
              </a:rPr>
              <a:t>public class </a:t>
            </a:r>
            <a:r>
              <a:rPr lang="en-US" sz="3000" dirty="0" err="1" smtClean="0">
                <a:solidFill>
                  <a:srgbClr val="00B050"/>
                </a:solidFill>
              </a:rPr>
              <a:t>MyCollection</a:t>
            </a:r>
            <a:r>
              <a:rPr lang="en-US" sz="3000" dirty="0" smtClean="0">
                <a:solidFill>
                  <a:srgbClr val="00B050"/>
                </a:solidFill>
              </a:rPr>
              <a:t> : </a:t>
            </a:r>
            <a:r>
              <a:rPr lang="en-US" sz="3000" dirty="0" err="1" smtClean="0">
                <a:solidFill>
                  <a:srgbClr val="00B050"/>
                </a:solidFill>
              </a:rPr>
              <a:t>IEnumerable</a:t>
            </a:r>
            <a:endParaRPr lang="en-US" sz="3000" dirty="0" smtClean="0">
              <a:solidFill>
                <a:srgbClr val="00B050"/>
              </a:solidFill>
            </a:endParaRPr>
          </a:p>
          <a:p>
            <a:r>
              <a:rPr lang="en-US" sz="3000" dirty="0" smtClean="0">
                <a:solidFill>
                  <a:srgbClr val="00B050"/>
                </a:solidFill>
              </a:rPr>
              <a:t>{</a:t>
            </a:r>
          </a:p>
          <a:p>
            <a:r>
              <a:rPr lang="en-US" sz="3000" dirty="0" smtClean="0">
                <a:solidFill>
                  <a:srgbClr val="00B050"/>
                </a:solidFill>
              </a:rPr>
              <a:t>    private </a:t>
            </a:r>
            <a:r>
              <a:rPr lang="en-US" sz="3000" dirty="0" err="1" smtClean="0">
                <a:solidFill>
                  <a:srgbClr val="00B050"/>
                </a:solidFill>
              </a:rPr>
              <a:t>int</a:t>
            </a:r>
            <a:r>
              <a:rPr lang="en-US" sz="3000" dirty="0" smtClean="0">
                <a:solidFill>
                  <a:srgbClr val="00B050"/>
                </a:solidFill>
              </a:rPr>
              <a:t>[] numbers = { 1, 2, 3, 4, 5 };</a:t>
            </a:r>
          </a:p>
          <a:p>
            <a:r>
              <a:rPr lang="en-US" sz="3000" dirty="0" smtClean="0">
                <a:solidFill>
                  <a:srgbClr val="00B050"/>
                </a:solidFill>
              </a:rPr>
              <a:t>    public </a:t>
            </a:r>
            <a:r>
              <a:rPr lang="en-US" sz="3000" dirty="0" err="1" smtClean="0">
                <a:solidFill>
                  <a:srgbClr val="00B050"/>
                </a:solidFill>
              </a:rPr>
              <a:t>IEnumerator</a:t>
            </a:r>
            <a:r>
              <a:rPr lang="en-US" sz="3000" dirty="0" smtClean="0">
                <a:solidFill>
                  <a:srgbClr val="00B050"/>
                </a:solidFill>
              </a:rPr>
              <a:t> </a:t>
            </a:r>
            <a:r>
              <a:rPr lang="en-US" sz="3000" dirty="0" err="1" smtClean="0">
                <a:solidFill>
                  <a:srgbClr val="00B050"/>
                </a:solidFill>
              </a:rPr>
              <a:t>GetEnumerator</a:t>
            </a:r>
            <a:r>
              <a:rPr lang="en-US" sz="3000" dirty="0" smtClean="0">
                <a:solidFill>
                  <a:srgbClr val="00B050"/>
                </a:solidFill>
              </a:rPr>
              <a:t>()</a:t>
            </a:r>
          </a:p>
          <a:p>
            <a:r>
              <a:rPr lang="en-US" sz="3000" dirty="0" smtClean="0">
                <a:solidFill>
                  <a:srgbClr val="00B050"/>
                </a:solidFill>
              </a:rPr>
              <a:t>    {</a:t>
            </a:r>
          </a:p>
          <a:p>
            <a:r>
              <a:rPr lang="en-US" sz="3000" dirty="0" smtClean="0">
                <a:solidFill>
                  <a:srgbClr val="00B050"/>
                </a:solidFill>
              </a:rPr>
              <a:t>        return new </a:t>
            </a:r>
            <a:r>
              <a:rPr lang="en-US" sz="3000" dirty="0" err="1" smtClean="0">
                <a:solidFill>
                  <a:srgbClr val="00B050"/>
                </a:solidFill>
              </a:rPr>
              <a:t>MyEnumerator</a:t>
            </a:r>
            <a:r>
              <a:rPr lang="en-US" sz="3000" dirty="0" smtClean="0">
                <a:solidFill>
                  <a:srgbClr val="00B050"/>
                </a:solidFill>
              </a:rPr>
              <a:t>(numbers);</a:t>
            </a:r>
          </a:p>
          <a:p>
            <a:r>
              <a:rPr lang="en-US" sz="3000" dirty="0" smtClean="0">
                <a:solidFill>
                  <a:srgbClr val="00B050"/>
                </a:solidFill>
              </a:rPr>
              <a:t>    }</a:t>
            </a:r>
          </a:p>
          <a:p>
            <a:r>
              <a:rPr lang="en-US" sz="3000" dirty="0" smtClean="0">
                <a:solidFill>
                  <a:srgbClr val="00B050"/>
                </a:solidFill>
              </a:rPr>
              <a:t>}</a:t>
            </a:r>
          </a:p>
          <a:p>
            <a:endParaRPr lang="en-US" sz="3000" dirty="0" smtClean="0">
              <a:solidFill>
                <a:srgbClr val="00B050"/>
              </a:solidFill>
            </a:endParaRPr>
          </a:p>
        </p:txBody>
      </p:sp>
    </p:spTree>
    <p:extLst>
      <p:ext uri="{BB962C8B-B14F-4D97-AF65-F5344CB8AC3E}">
        <p14:creationId xmlns:p14="http://schemas.microsoft.com/office/powerpoint/2010/main" val="494379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13648"/>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IEnumerator</a:t>
            </a:r>
            <a:r>
              <a:rPr lang="en-US" sz="6000" dirty="0">
                <a:solidFill>
                  <a:srgbClr val="0070C0"/>
                </a:solidFill>
              </a:rPr>
              <a:t> and </a:t>
            </a:r>
            <a:r>
              <a:rPr lang="en-US" sz="6000" dirty="0" err="1">
                <a:solidFill>
                  <a:srgbClr val="0070C0"/>
                </a:solidFill>
              </a:rPr>
              <a:t>IEnumerable</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10661"/>
            <a:ext cx="16335980" cy="8248412"/>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2. </a:t>
            </a:r>
            <a:r>
              <a:rPr lang="en-US" sz="4800" b="1" dirty="0" err="1">
                <a:solidFill>
                  <a:schemeClr val="accent6">
                    <a:lumMod val="75000"/>
                  </a:schemeClr>
                </a:solidFill>
              </a:rPr>
              <a:t>IEnumerator</a:t>
            </a:r>
            <a:r>
              <a:rPr lang="en-US" sz="4800" b="1" dirty="0">
                <a:solidFill>
                  <a:schemeClr val="accent6">
                    <a:lumMod val="75000"/>
                  </a:schemeClr>
                </a:solidFill>
              </a:rPr>
              <a:t> Interface</a:t>
            </a:r>
          </a:p>
          <a:p>
            <a:endParaRPr lang="en-US" sz="2000" dirty="0" smtClean="0"/>
          </a:p>
          <a:p>
            <a:r>
              <a:rPr lang="en-US" sz="4000" dirty="0">
                <a:solidFill>
                  <a:schemeClr val="bg1"/>
                </a:solidFill>
              </a:rPr>
              <a:t>The </a:t>
            </a:r>
            <a:r>
              <a:rPr lang="en-US" sz="4000" dirty="0" err="1">
                <a:solidFill>
                  <a:srgbClr val="FF0000"/>
                </a:solidFill>
              </a:rPr>
              <a:t>IEnumerator</a:t>
            </a:r>
            <a:r>
              <a:rPr lang="en-US" sz="4000" dirty="0">
                <a:solidFill>
                  <a:schemeClr val="bg1"/>
                </a:solidFill>
              </a:rPr>
              <a:t> interface is used by the </a:t>
            </a:r>
            <a:r>
              <a:rPr lang="en-US" sz="4000" dirty="0" err="1">
                <a:solidFill>
                  <a:srgbClr val="FF0000"/>
                </a:solidFill>
              </a:rPr>
              <a:t>foreach</a:t>
            </a:r>
            <a:r>
              <a:rPr lang="en-US" sz="4000" dirty="0">
                <a:solidFill>
                  <a:schemeClr val="bg1"/>
                </a:solidFill>
              </a:rPr>
              <a:t> loop to track the current position of the iteration over a collection. It defines methods and properties that allow the enumerator to move through the collection and access the current element.</a:t>
            </a:r>
          </a:p>
          <a:p>
            <a:endParaRPr lang="en-US" sz="2000" dirty="0" smtClean="0">
              <a:solidFill>
                <a:srgbClr val="00B050"/>
              </a:solidFill>
            </a:endParaRPr>
          </a:p>
          <a:p>
            <a:r>
              <a:rPr lang="en-US" sz="4500" dirty="0">
                <a:solidFill>
                  <a:srgbClr val="00B050"/>
                </a:solidFill>
              </a:rPr>
              <a:t>public interface </a:t>
            </a:r>
            <a:r>
              <a:rPr lang="en-US" sz="4500" dirty="0" err="1">
                <a:solidFill>
                  <a:srgbClr val="00B050"/>
                </a:solidFill>
              </a:rPr>
              <a:t>IEnumerator</a:t>
            </a:r>
            <a:endParaRPr lang="en-US" sz="4500" dirty="0">
              <a:solidFill>
                <a:srgbClr val="00B050"/>
              </a:solidFill>
            </a:endParaRPr>
          </a:p>
          <a:p>
            <a:r>
              <a:rPr lang="en-US" sz="4500" dirty="0">
                <a:solidFill>
                  <a:srgbClr val="00B050"/>
                </a:solidFill>
              </a:rPr>
              <a:t>{</a:t>
            </a:r>
          </a:p>
          <a:p>
            <a:r>
              <a:rPr lang="en-US" sz="4500" dirty="0">
                <a:solidFill>
                  <a:srgbClr val="00B050"/>
                </a:solidFill>
              </a:rPr>
              <a:t>    </a:t>
            </a:r>
            <a:r>
              <a:rPr lang="en-US" sz="4500" dirty="0" err="1">
                <a:solidFill>
                  <a:srgbClr val="00B050"/>
                </a:solidFill>
              </a:rPr>
              <a:t>bool</a:t>
            </a:r>
            <a:r>
              <a:rPr lang="en-US" sz="4500" dirty="0">
                <a:solidFill>
                  <a:srgbClr val="00B050"/>
                </a:solidFill>
              </a:rPr>
              <a:t> </a:t>
            </a:r>
            <a:r>
              <a:rPr lang="en-US" sz="4500" dirty="0" err="1">
                <a:solidFill>
                  <a:srgbClr val="00B050"/>
                </a:solidFill>
              </a:rPr>
              <a:t>MoveNext</a:t>
            </a:r>
            <a:r>
              <a:rPr lang="en-US" sz="4500" dirty="0">
                <a:solidFill>
                  <a:srgbClr val="00B050"/>
                </a:solidFill>
              </a:rPr>
              <a:t>();</a:t>
            </a:r>
          </a:p>
          <a:p>
            <a:r>
              <a:rPr lang="en-US" sz="4500" dirty="0">
                <a:solidFill>
                  <a:srgbClr val="00B050"/>
                </a:solidFill>
              </a:rPr>
              <a:t>    void Reset();</a:t>
            </a:r>
          </a:p>
          <a:p>
            <a:r>
              <a:rPr lang="en-US" sz="4500" dirty="0">
                <a:solidFill>
                  <a:srgbClr val="00B050"/>
                </a:solidFill>
              </a:rPr>
              <a:t>    object Current { get; }</a:t>
            </a:r>
          </a:p>
          <a:p>
            <a:r>
              <a:rPr lang="en-US" sz="4500" dirty="0" smtClean="0">
                <a:solidFill>
                  <a:srgbClr val="00B050"/>
                </a:solidFill>
              </a:rPr>
              <a:t>}</a:t>
            </a:r>
            <a:endParaRPr lang="en-US" sz="4500" dirty="0">
              <a:solidFill>
                <a:srgbClr val="00B050"/>
              </a:solidFill>
            </a:endParaRPr>
          </a:p>
        </p:txBody>
      </p:sp>
    </p:spTree>
    <p:extLst>
      <p:ext uri="{BB962C8B-B14F-4D97-AF65-F5344CB8AC3E}">
        <p14:creationId xmlns:p14="http://schemas.microsoft.com/office/powerpoint/2010/main" val="25224143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IEnumerator</a:t>
            </a:r>
            <a:r>
              <a:rPr lang="en-US" sz="6000" dirty="0">
                <a:solidFill>
                  <a:srgbClr val="0070C0"/>
                </a:solidFill>
              </a:rPr>
              <a:t> and </a:t>
            </a:r>
            <a:r>
              <a:rPr lang="en-US" sz="6000" dirty="0" err="1">
                <a:solidFill>
                  <a:srgbClr val="0070C0"/>
                </a:solidFill>
              </a:rPr>
              <a:t>IEnumerable</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04468"/>
            <a:ext cx="16335980" cy="7201972"/>
          </a:xfrm>
          <a:prstGeom prst="rect">
            <a:avLst/>
          </a:prstGeom>
          <a:noFill/>
          <a:ln>
            <a:noFill/>
          </a:ln>
        </p:spPr>
        <p:txBody>
          <a:bodyPr spcFirstLastPara="1" wrap="square" lIns="0" tIns="0" rIns="0" bIns="0" anchor="t" anchorCtr="0">
            <a:spAutoFit/>
          </a:bodyPr>
          <a:lstStyle/>
          <a:p>
            <a:r>
              <a:rPr lang="en-US" sz="4800" b="1" dirty="0">
                <a:solidFill>
                  <a:schemeClr val="bg1"/>
                </a:solidFill>
              </a:rPr>
              <a:t>Key Points</a:t>
            </a:r>
            <a:r>
              <a:rPr lang="en-US" sz="4800" b="1" dirty="0" smtClean="0">
                <a:solidFill>
                  <a:schemeClr val="bg1"/>
                </a:solidFill>
              </a:rPr>
              <a:t>:</a:t>
            </a:r>
          </a:p>
          <a:p>
            <a:endParaRPr lang="en-US" sz="2000" b="1" dirty="0">
              <a:solidFill>
                <a:schemeClr val="accent6">
                  <a:lumMod val="75000"/>
                </a:schemeClr>
              </a:solidFill>
            </a:endParaRPr>
          </a:p>
          <a:p>
            <a:r>
              <a:rPr lang="en-US" sz="4000" b="1" dirty="0" err="1">
                <a:solidFill>
                  <a:srgbClr val="FF0000"/>
                </a:solidFill>
              </a:rPr>
              <a:t>MoveNext</a:t>
            </a:r>
            <a:r>
              <a:rPr lang="en-US" sz="4000" b="1" dirty="0">
                <a:solidFill>
                  <a:srgbClr val="FF0000"/>
                </a:solidFill>
              </a:rPr>
              <a:t>() </a:t>
            </a:r>
            <a:r>
              <a:rPr lang="en-US" sz="4000" dirty="0">
                <a:solidFill>
                  <a:schemeClr val="bg1"/>
                </a:solidFill>
              </a:rPr>
              <a:t>advances the enumerator to the next element in the collection. It returns true if the next element is available, or false if the end of the collection is reached</a:t>
            </a:r>
            <a:r>
              <a:rPr lang="en-US" sz="4000" dirty="0" smtClean="0">
                <a:solidFill>
                  <a:schemeClr val="bg1"/>
                </a:solidFill>
              </a:rPr>
              <a:t>.</a:t>
            </a:r>
          </a:p>
          <a:p>
            <a:endParaRPr lang="en-US" sz="2000" dirty="0">
              <a:solidFill>
                <a:schemeClr val="bg1"/>
              </a:solidFill>
            </a:endParaRPr>
          </a:p>
          <a:p>
            <a:r>
              <a:rPr lang="en-US" sz="4000" b="1" dirty="0">
                <a:solidFill>
                  <a:srgbClr val="FF0000"/>
                </a:solidFill>
              </a:rPr>
              <a:t>Reset() </a:t>
            </a:r>
            <a:r>
              <a:rPr lang="en-US" sz="4000" dirty="0">
                <a:solidFill>
                  <a:schemeClr val="bg1"/>
                </a:solidFill>
              </a:rPr>
              <a:t>sets the enumerator back to its initial position (before the first element). This is rarely used in most common implementations and often not supported in modern collections</a:t>
            </a:r>
            <a:r>
              <a:rPr lang="en-US" sz="4000" dirty="0" smtClean="0">
                <a:solidFill>
                  <a:schemeClr val="bg1"/>
                </a:solidFill>
              </a:rPr>
              <a:t>.</a:t>
            </a:r>
          </a:p>
          <a:p>
            <a:endParaRPr lang="en-US" sz="2000" dirty="0">
              <a:solidFill>
                <a:schemeClr val="bg1"/>
              </a:solidFill>
            </a:endParaRPr>
          </a:p>
          <a:p>
            <a:r>
              <a:rPr lang="en-US" sz="4000" b="1" dirty="0">
                <a:solidFill>
                  <a:srgbClr val="FF0000"/>
                </a:solidFill>
              </a:rPr>
              <a:t>Current</a:t>
            </a:r>
            <a:r>
              <a:rPr lang="en-US" sz="4000" dirty="0">
                <a:solidFill>
                  <a:schemeClr val="bg1"/>
                </a:solidFill>
              </a:rPr>
              <a:t> gets the element at the current position of the enumerator. It returns the object at the current index, and its type is object (but it is often cast to the specific type of the collection</a:t>
            </a:r>
            <a:r>
              <a:rPr lang="en-US" sz="4000" dirty="0" smtClean="0">
                <a:solidFill>
                  <a:schemeClr val="bg1"/>
                </a:solidFill>
              </a:rPr>
              <a:t>).</a:t>
            </a:r>
            <a:endParaRPr lang="en-US" sz="4000" dirty="0">
              <a:solidFill>
                <a:schemeClr val="bg1"/>
              </a:solidFill>
            </a:endParaRPr>
          </a:p>
        </p:txBody>
      </p:sp>
    </p:spTree>
    <p:extLst>
      <p:ext uri="{BB962C8B-B14F-4D97-AF65-F5344CB8AC3E}">
        <p14:creationId xmlns:p14="http://schemas.microsoft.com/office/powerpoint/2010/main" val="29987343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1218"/>
            <a:ext cx="18288000" cy="10308217"/>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13457"/>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IEnumerator</a:t>
            </a:r>
            <a:r>
              <a:rPr lang="en-US" sz="6000" dirty="0">
                <a:solidFill>
                  <a:srgbClr val="0070C0"/>
                </a:solidFill>
              </a:rPr>
              <a:t> and </a:t>
            </a:r>
            <a:r>
              <a:rPr lang="en-US" sz="6000" dirty="0" err="1">
                <a:solidFill>
                  <a:srgbClr val="0070C0"/>
                </a:solidFill>
              </a:rPr>
              <a:t>IEnumerable</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31767"/>
            <a:ext cx="16335980" cy="7786747"/>
          </a:xfrm>
          <a:prstGeom prst="rect">
            <a:avLst/>
          </a:prstGeom>
          <a:noFill/>
          <a:ln>
            <a:noFill/>
          </a:ln>
        </p:spPr>
        <p:txBody>
          <a:bodyPr spcFirstLastPara="1" wrap="square" lIns="0" tIns="0" rIns="0" bIns="0" anchor="t" anchorCtr="0">
            <a:spAutoFit/>
          </a:bodyPr>
          <a:lstStyle/>
          <a:p>
            <a:r>
              <a:rPr lang="en-US" sz="2200" dirty="0">
                <a:solidFill>
                  <a:srgbClr val="00B050"/>
                </a:solidFill>
              </a:rPr>
              <a:t>public class </a:t>
            </a:r>
            <a:r>
              <a:rPr lang="en-US" sz="2200" dirty="0" err="1">
                <a:solidFill>
                  <a:srgbClr val="00B050"/>
                </a:solidFill>
              </a:rPr>
              <a:t>MyEnumerator</a:t>
            </a:r>
            <a:r>
              <a:rPr lang="en-US" sz="2200" dirty="0">
                <a:solidFill>
                  <a:srgbClr val="00B050"/>
                </a:solidFill>
              </a:rPr>
              <a:t> : </a:t>
            </a:r>
            <a:r>
              <a:rPr lang="en-US" sz="2200" dirty="0" err="1">
                <a:solidFill>
                  <a:srgbClr val="00B050"/>
                </a:solidFill>
              </a:rPr>
              <a:t>IEnumerator</a:t>
            </a:r>
            <a:endParaRPr lang="en-US" sz="2200" dirty="0">
              <a:solidFill>
                <a:srgbClr val="00B050"/>
              </a:solidFill>
            </a:endParaRPr>
          </a:p>
          <a:p>
            <a:r>
              <a:rPr lang="en-US" sz="2200" dirty="0">
                <a:solidFill>
                  <a:srgbClr val="00B050"/>
                </a:solidFill>
              </a:rPr>
              <a:t>{</a:t>
            </a:r>
          </a:p>
          <a:p>
            <a:r>
              <a:rPr lang="en-US" sz="2200" dirty="0">
                <a:solidFill>
                  <a:srgbClr val="00B050"/>
                </a:solidFill>
              </a:rPr>
              <a:t>    private </a:t>
            </a:r>
            <a:r>
              <a:rPr lang="en-US" sz="2200" dirty="0" err="1">
                <a:solidFill>
                  <a:srgbClr val="00B050"/>
                </a:solidFill>
              </a:rPr>
              <a:t>int</a:t>
            </a:r>
            <a:r>
              <a:rPr lang="en-US" sz="2200" dirty="0">
                <a:solidFill>
                  <a:srgbClr val="00B050"/>
                </a:solidFill>
              </a:rPr>
              <a:t>[] numbers;</a:t>
            </a:r>
          </a:p>
          <a:p>
            <a:r>
              <a:rPr lang="en-US" sz="2200" dirty="0">
                <a:solidFill>
                  <a:srgbClr val="00B050"/>
                </a:solidFill>
              </a:rPr>
              <a:t>    private </a:t>
            </a:r>
            <a:r>
              <a:rPr lang="en-US" sz="2200" dirty="0" err="1">
                <a:solidFill>
                  <a:srgbClr val="00B050"/>
                </a:solidFill>
              </a:rPr>
              <a:t>int</a:t>
            </a:r>
            <a:r>
              <a:rPr lang="en-US" sz="2200" dirty="0">
                <a:solidFill>
                  <a:srgbClr val="00B050"/>
                </a:solidFill>
              </a:rPr>
              <a:t> position = -1;</a:t>
            </a:r>
          </a:p>
          <a:p>
            <a:endParaRPr lang="en-US" sz="2200" dirty="0">
              <a:solidFill>
                <a:srgbClr val="00B050"/>
              </a:solidFill>
            </a:endParaRPr>
          </a:p>
          <a:p>
            <a:r>
              <a:rPr lang="en-US" sz="2200" dirty="0">
                <a:solidFill>
                  <a:srgbClr val="00B050"/>
                </a:solidFill>
              </a:rPr>
              <a:t>    public </a:t>
            </a:r>
            <a:r>
              <a:rPr lang="en-US" sz="2200" dirty="0" err="1">
                <a:solidFill>
                  <a:srgbClr val="00B050"/>
                </a:solidFill>
              </a:rPr>
              <a:t>MyEnumerator</a:t>
            </a:r>
            <a:r>
              <a:rPr lang="en-US" sz="2200" dirty="0">
                <a:solidFill>
                  <a:srgbClr val="00B050"/>
                </a:solidFill>
              </a:rPr>
              <a:t>(</a:t>
            </a:r>
            <a:r>
              <a:rPr lang="en-US" sz="2200" dirty="0" err="1">
                <a:solidFill>
                  <a:srgbClr val="00B050"/>
                </a:solidFill>
              </a:rPr>
              <a:t>int</a:t>
            </a:r>
            <a:r>
              <a:rPr lang="en-US" sz="2200" dirty="0">
                <a:solidFill>
                  <a:srgbClr val="00B050"/>
                </a:solidFill>
              </a:rPr>
              <a:t>[] numbers)</a:t>
            </a:r>
          </a:p>
          <a:p>
            <a:r>
              <a:rPr lang="en-US" sz="2200" dirty="0">
                <a:solidFill>
                  <a:srgbClr val="00B050"/>
                </a:solidFill>
              </a:rPr>
              <a:t>    {</a:t>
            </a:r>
          </a:p>
          <a:p>
            <a:r>
              <a:rPr lang="en-US" sz="2200" dirty="0">
                <a:solidFill>
                  <a:srgbClr val="00B050"/>
                </a:solidFill>
              </a:rPr>
              <a:t>        </a:t>
            </a:r>
            <a:r>
              <a:rPr lang="en-US" sz="2200" dirty="0" err="1">
                <a:solidFill>
                  <a:srgbClr val="00B050"/>
                </a:solidFill>
              </a:rPr>
              <a:t>this.numbers</a:t>
            </a:r>
            <a:r>
              <a:rPr lang="en-US" sz="2200" dirty="0">
                <a:solidFill>
                  <a:srgbClr val="00B050"/>
                </a:solidFill>
              </a:rPr>
              <a:t> = numbers;</a:t>
            </a:r>
          </a:p>
          <a:p>
            <a:r>
              <a:rPr lang="en-US" sz="2200" dirty="0">
                <a:solidFill>
                  <a:srgbClr val="00B050"/>
                </a:solidFill>
              </a:rPr>
              <a:t>    }</a:t>
            </a:r>
          </a:p>
          <a:p>
            <a:endParaRPr lang="en-US" sz="2200" dirty="0">
              <a:solidFill>
                <a:srgbClr val="00B050"/>
              </a:solidFill>
            </a:endParaRPr>
          </a:p>
          <a:p>
            <a:r>
              <a:rPr lang="en-US" sz="2200" dirty="0">
                <a:solidFill>
                  <a:srgbClr val="00B050"/>
                </a:solidFill>
              </a:rPr>
              <a:t>    public </a:t>
            </a:r>
            <a:r>
              <a:rPr lang="en-US" sz="2200" dirty="0" err="1">
                <a:solidFill>
                  <a:srgbClr val="00B050"/>
                </a:solidFill>
              </a:rPr>
              <a:t>bool</a:t>
            </a:r>
            <a:r>
              <a:rPr lang="en-US" sz="2200" dirty="0">
                <a:solidFill>
                  <a:srgbClr val="00B050"/>
                </a:solidFill>
              </a:rPr>
              <a:t> </a:t>
            </a:r>
            <a:r>
              <a:rPr lang="en-US" sz="2200" dirty="0" err="1">
                <a:solidFill>
                  <a:srgbClr val="00B050"/>
                </a:solidFill>
              </a:rPr>
              <a:t>MoveNext</a:t>
            </a:r>
            <a:r>
              <a:rPr lang="en-US" sz="2200" dirty="0">
                <a:solidFill>
                  <a:srgbClr val="00B050"/>
                </a:solidFill>
              </a:rPr>
              <a:t>()</a:t>
            </a:r>
          </a:p>
          <a:p>
            <a:r>
              <a:rPr lang="en-US" sz="2200" dirty="0">
                <a:solidFill>
                  <a:srgbClr val="00B050"/>
                </a:solidFill>
              </a:rPr>
              <a:t>    {</a:t>
            </a:r>
          </a:p>
          <a:p>
            <a:r>
              <a:rPr lang="en-US" sz="2200" dirty="0">
                <a:solidFill>
                  <a:srgbClr val="00B050"/>
                </a:solidFill>
              </a:rPr>
              <a:t>        position++;</a:t>
            </a:r>
          </a:p>
          <a:p>
            <a:r>
              <a:rPr lang="en-US" sz="2200" dirty="0">
                <a:solidFill>
                  <a:srgbClr val="00B050"/>
                </a:solidFill>
              </a:rPr>
              <a:t>        return position &lt; </a:t>
            </a:r>
            <a:r>
              <a:rPr lang="en-US" sz="2200" dirty="0" err="1">
                <a:solidFill>
                  <a:srgbClr val="00B050"/>
                </a:solidFill>
              </a:rPr>
              <a:t>numbers.Length</a:t>
            </a:r>
            <a:r>
              <a:rPr lang="en-US" sz="2200" dirty="0">
                <a:solidFill>
                  <a:srgbClr val="00B050"/>
                </a:solidFill>
              </a:rPr>
              <a:t>;</a:t>
            </a:r>
          </a:p>
          <a:p>
            <a:r>
              <a:rPr lang="en-US" sz="2200" dirty="0">
                <a:solidFill>
                  <a:srgbClr val="00B050"/>
                </a:solidFill>
              </a:rPr>
              <a:t>    }</a:t>
            </a:r>
          </a:p>
          <a:p>
            <a:endParaRPr lang="en-US" sz="2200" dirty="0">
              <a:solidFill>
                <a:srgbClr val="00B050"/>
              </a:solidFill>
            </a:endParaRPr>
          </a:p>
          <a:p>
            <a:r>
              <a:rPr lang="en-US" sz="2200" dirty="0">
                <a:solidFill>
                  <a:srgbClr val="00B050"/>
                </a:solidFill>
              </a:rPr>
              <a:t>    public void Reset()</a:t>
            </a:r>
          </a:p>
          <a:p>
            <a:r>
              <a:rPr lang="en-US" sz="2200" dirty="0">
                <a:solidFill>
                  <a:srgbClr val="00B050"/>
                </a:solidFill>
              </a:rPr>
              <a:t>    {</a:t>
            </a:r>
          </a:p>
          <a:p>
            <a:r>
              <a:rPr lang="en-US" sz="2200" dirty="0">
                <a:solidFill>
                  <a:srgbClr val="00B050"/>
                </a:solidFill>
              </a:rPr>
              <a:t>        position = -1;</a:t>
            </a:r>
          </a:p>
          <a:p>
            <a:r>
              <a:rPr lang="en-US" sz="2200" dirty="0">
                <a:solidFill>
                  <a:srgbClr val="00B050"/>
                </a:solidFill>
              </a:rPr>
              <a:t>    }</a:t>
            </a:r>
          </a:p>
          <a:p>
            <a:endParaRPr lang="en-US" sz="2200" dirty="0">
              <a:solidFill>
                <a:srgbClr val="00B050"/>
              </a:solidFill>
            </a:endParaRPr>
          </a:p>
          <a:p>
            <a:r>
              <a:rPr lang="en-US" sz="2200" dirty="0">
                <a:solidFill>
                  <a:srgbClr val="00B050"/>
                </a:solidFill>
              </a:rPr>
              <a:t>    public object Current =&gt; numbers[position];</a:t>
            </a:r>
          </a:p>
          <a:p>
            <a:r>
              <a:rPr lang="en-US" sz="2200" dirty="0">
                <a:solidFill>
                  <a:srgbClr val="00B050"/>
                </a:solidFill>
              </a:rPr>
              <a:t>}</a:t>
            </a:r>
          </a:p>
        </p:txBody>
      </p:sp>
    </p:spTree>
    <p:extLst>
      <p:ext uri="{BB962C8B-B14F-4D97-AF65-F5344CB8AC3E}">
        <p14:creationId xmlns:p14="http://schemas.microsoft.com/office/powerpoint/2010/main" val="19729987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IEnumerator</a:t>
            </a:r>
            <a:r>
              <a:rPr lang="en-US" sz="6000" dirty="0">
                <a:solidFill>
                  <a:srgbClr val="0070C0"/>
                </a:solidFill>
              </a:rPr>
              <a:t> and </a:t>
            </a:r>
            <a:r>
              <a:rPr lang="en-US" sz="6000" dirty="0" err="1">
                <a:solidFill>
                  <a:srgbClr val="0070C0"/>
                </a:solidFill>
              </a:rPr>
              <a:t>IEnumerable</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72712"/>
            <a:ext cx="16335980" cy="7063472"/>
          </a:xfrm>
          <a:prstGeom prst="rect">
            <a:avLst/>
          </a:prstGeom>
          <a:noFill/>
          <a:ln>
            <a:noFill/>
          </a:ln>
        </p:spPr>
        <p:txBody>
          <a:bodyPr spcFirstLastPara="1" wrap="square" lIns="0" tIns="0" rIns="0" bIns="0" anchor="t" anchorCtr="0">
            <a:spAutoFit/>
          </a:bodyPr>
          <a:lstStyle/>
          <a:p>
            <a:r>
              <a:rPr lang="en-US" sz="4000" b="1" dirty="0">
                <a:solidFill>
                  <a:schemeClr val="bg1"/>
                </a:solidFill>
              </a:rPr>
              <a:t>Important Differences Between </a:t>
            </a:r>
            <a:r>
              <a:rPr lang="en-US" sz="4000" b="1" dirty="0" err="1">
                <a:solidFill>
                  <a:schemeClr val="bg1"/>
                </a:solidFill>
              </a:rPr>
              <a:t>IEnumerator</a:t>
            </a:r>
            <a:r>
              <a:rPr lang="en-US" sz="4000" b="1" dirty="0">
                <a:solidFill>
                  <a:schemeClr val="bg1"/>
                </a:solidFill>
              </a:rPr>
              <a:t> and </a:t>
            </a:r>
            <a:r>
              <a:rPr lang="en-US" sz="4000" b="1" dirty="0" err="1">
                <a:solidFill>
                  <a:schemeClr val="bg1"/>
                </a:solidFill>
              </a:rPr>
              <a:t>IEnumerable</a:t>
            </a:r>
            <a:r>
              <a:rPr lang="en-US" sz="4000" b="1" dirty="0">
                <a:solidFill>
                  <a:schemeClr val="bg1"/>
                </a:solidFill>
              </a:rPr>
              <a:t>:</a:t>
            </a:r>
          </a:p>
          <a:p>
            <a:endParaRPr lang="en-US" sz="1500" b="1" dirty="0">
              <a:solidFill>
                <a:schemeClr val="bg1"/>
              </a:solidFill>
            </a:endParaRPr>
          </a:p>
          <a:p>
            <a:r>
              <a:rPr lang="en-US" sz="4000" b="1" dirty="0" smtClean="0">
                <a:solidFill>
                  <a:schemeClr val="accent6">
                    <a:lumMod val="75000"/>
                  </a:schemeClr>
                </a:solidFill>
              </a:rPr>
              <a:t>1- Role</a:t>
            </a:r>
            <a:r>
              <a:rPr lang="en-US" sz="4000" b="1" dirty="0">
                <a:solidFill>
                  <a:schemeClr val="accent6">
                    <a:lumMod val="75000"/>
                  </a:schemeClr>
                </a:solidFill>
              </a:rPr>
              <a:t>:</a:t>
            </a:r>
          </a:p>
          <a:p>
            <a:pPr lvl="2"/>
            <a:r>
              <a:rPr lang="en-US" sz="3300" dirty="0" smtClean="0">
                <a:solidFill>
                  <a:schemeClr val="bg1"/>
                </a:solidFill>
              </a:rPr>
              <a:t>   - </a:t>
            </a:r>
            <a:r>
              <a:rPr lang="en-US" sz="3300" dirty="0" err="1" smtClean="0">
                <a:solidFill>
                  <a:schemeClr val="bg1"/>
                </a:solidFill>
              </a:rPr>
              <a:t>IEnumerable</a:t>
            </a:r>
            <a:r>
              <a:rPr lang="en-US" sz="3300" dirty="0" smtClean="0">
                <a:solidFill>
                  <a:schemeClr val="bg1"/>
                </a:solidFill>
              </a:rPr>
              <a:t> </a:t>
            </a:r>
            <a:r>
              <a:rPr lang="en-US" sz="3300" dirty="0">
                <a:solidFill>
                  <a:schemeClr val="bg1"/>
                </a:solidFill>
              </a:rPr>
              <a:t>is used to define the collection that can be enumerated.</a:t>
            </a:r>
          </a:p>
          <a:p>
            <a:pPr lvl="2"/>
            <a:r>
              <a:rPr lang="en-US" sz="3300" dirty="0" smtClean="0">
                <a:solidFill>
                  <a:schemeClr val="bg1"/>
                </a:solidFill>
              </a:rPr>
              <a:t>   - </a:t>
            </a:r>
            <a:r>
              <a:rPr lang="en-US" sz="3300" dirty="0" err="1" smtClean="0">
                <a:solidFill>
                  <a:schemeClr val="bg1"/>
                </a:solidFill>
              </a:rPr>
              <a:t>IEnumerator</a:t>
            </a:r>
            <a:r>
              <a:rPr lang="en-US" sz="3300" dirty="0" smtClean="0">
                <a:solidFill>
                  <a:schemeClr val="bg1"/>
                </a:solidFill>
              </a:rPr>
              <a:t> </a:t>
            </a:r>
            <a:r>
              <a:rPr lang="en-US" sz="3300" dirty="0">
                <a:solidFill>
                  <a:schemeClr val="bg1"/>
                </a:solidFill>
              </a:rPr>
              <a:t>is used to actually iterate through the collection and track the current position during iteration</a:t>
            </a:r>
            <a:r>
              <a:rPr lang="en-US" sz="3300" dirty="0" smtClean="0">
                <a:solidFill>
                  <a:schemeClr val="bg1"/>
                </a:solidFill>
              </a:rPr>
              <a:t>.</a:t>
            </a:r>
          </a:p>
          <a:p>
            <a:pPr lvl="2"/>
            <a:endParaRPr lang="en-US" sz="1000" dirty="0">
              <a:solidFill>
                <a:schemeClr val="bg1"/>
              </a:solidFill>
            </a:endParaRPr>
          </a:p>
          <a:p>
            <a:r>
              <a:rPr lang="en-US" sz="4000" b="1" dirty="0" smtClean="0">
                <a:solidFill>
                  <a:schemeClr val="accent6">
                    <a:lumMod val="75000"/>
                  </a:schemeClr>
                </a:solidFill>
              </a:rPr>
              <a:t>2- Usage</a:t>
            </a:r>
            <a:r>
              <a:rPr lang="en-US" sz="4000" b="1" dirty="0">
                <a:solidFill>
                  <a:schemeClr val="accent6">
                    <a:lumMod val="75000"/>
                  </a:schemeClr>
                </a:solidFill>
              </a:rPr>
              <a:t>:</a:t>
            </a:r>
          </a:p>
          <a:p>
            <a:r>
              <a:rPr lang="en-US" sz="3300" dirty="0" smtClean="0">
                <a:solidFill>
                  <a:schemeClr val="bg1"/>
                </a:solidFill>
              </a:rPr>
              <a:t>  - A </a:t>
            </a:r>
            <a:r>
              <a:rPr lang="en-US" sz="3300" dirty="0">
                <a:solidFill>
                  <a:schemeClr val="bg1"/>
                </a:solidFill>
              </a:rPr>
              <a:t>class implementing </a:t>
            </a:r>
            <a:r>
              <a:rPr lang="en-US" sz="3300" dirty="0" err="1">
                <a:solidFill>
                  <a:schemeClr val="bg1"/>
                </a:solidFill>
              </a:rPr>
              <a:t>IEnumerable</a:t>
            </a:r>
            <a:r>
              <a:rPr lang="en-US" sz="3300" dirty="0">
                <a:solidFill>
                  <a:schemeClr val="bg1"/>
                </a:solidFill>
              </a:rPr>
              <a:t> is the collection itself (e.g., List&lt;</a:t>
            </a:r>
            <a:r>
              <a:rPr lang="en-US" sz="3300" dirty="0" err="1">
                <a:solidFill>
                  <a:schemeClr val="bg1"/>
                </a:solidFill>
              </a:rPr>
              <a:t>int</a:t>
            </a:r>
            <a:r>
              <a:rPr lang="en-US" sz="3300" dirty="0">
                <a:solidFill>
                  <a:schemeClr val="bg1"/>
                </a:solidFill>
              </a:rPr>
              <a:t>&gt;, Array, etc.).</a:t>
            </a:r>
          </a:p>
          <a:p>
            <a:r>
              <a:rPr lang="en-US" sz="3300" dirty="0" smtClean="0">
                <a:solidFill>
                  <a:schemeClr val="bg1"/>
                </a:solidFill>
              </a:rPr>
              <a:t>  - A </a:t>
            </a:r>
            <a:r>
              <a:rPr lang="en-US" sz="3300" dirty="0">
                <a:solidFill>
                  <a:schemeClr val="bg1"/>
                </a:solidFill>
              </a:rPr>
              <a:t>class implementing </a:t>
            </a:r>
            <a:r>
              <a:rPr lang="en-US" sz="3300" dirty="0" err="1">
                <a:solidFill>
                  <a:schemeClr val="bg1"/>
                </a:solidFill>
              </a:rPr>
              <a:t>IEnumerator</a:t>
            </a:r>
            <a:r>
              <a:rPr lang="en-US" sz="3300" dirty="0">
                <a:solidFill>
                  <a:schemeClr val="bg1"/>
                </a:solidFill>
              </a:rPr>
              <a:t> is the enumerator object that moves through the collection (e.g., </a:t>
            </a:r>
            <a:r>
              <a:rPr lang="en-US" sz="3300" dirty="0" err="1">
                <a:solidFill>
                  <a:schemeClr val="bg1"/>
                </a:solidFill>
              </a:rPr>
              <a:t>ListEnumerator</a:t>
            </a:r>
            <a:r>
              <a:rPr lang="en-US" sz="3300" dirty="0">
                <a:solidFill>
                  <a:schemeClr val="bg1"/>
                </a:solidFill>
              </a:rPr>
              <a:t>, </a:t>
            </a:r>
            <a:r>
              <a:rPr lang="en-US" sz="3300" dirty="0" err="1">
                <a:solidFill>
                  <a:schemeClr val="bg1"/>
                </a:solidFill>
              </a:rPr>
              <a:t>ArrayEnumerator</a:t>
            </a:r>
            <a:r>
              <a:rPr lang="en-US" sz="3300" dirty="0">
                <a:solidFill>
                  <a:schemeClr val="bg1"/>
                </a:solidFill>
              </a:rPr>
              <a:t>, etc</a:t>
            </a:r>
            <a:r>
              <a:rPr lang="en-US" sz="3300" dirty="0" smtClean="0">
                <a:solidFill>
                  <a:schemeClr val="bg1"/>
                </a:solidFill>
              </a:rPr>
              <a:t>.).</a:t>
            </a:r>
          </a:p>
          <a:p>
            <a:endParaRPr lang="en-US" sz="1000" dirty="0">
              <a:solidFill>
                <a:schemeClr val="bg1"/>
              </a:solidFill>
            </a:endParaRPr>
          </a:p>
          <a:p>
            <a:r>
              <a:rPr lang="en-US" sz="4000" b="1" dirty="0" smtClean="0">
                <a:solidFill>
                  <a:schemeClr val="accent6">
                    <a:lumMod val="75000"/>
                  </a:schemeClr>
                </a:solidFill>
              </a:rPr>
              <a:t>3- Methods </a:t>
            </a:r>
            <a:r>
              <a:rPr lang="en-US" sz="4000" b="1" dirty="0">
                <a:solidFill>
                  <a:schemeClr val="accent6">
                    <a:lumMod val="75000"/>
                  </a:schemeClr>
                </a:solidFill>
              </a:rPr>
              <a:t>and Properties:</a:t>
            </a:r>
          </a:p>
          <a:p>
            <a:r>
              <a:rPr lang="en-US" sz="3300" dirty="0" smtClean="0">
                <a:solidFill>
                  <a:schemeClr val="bg1"/>
                </a:solidFill>
              </a:rPr>
              <a:t>  - </a:t>
            </a:r>
            <a:r>
              <a:rPr lang="en-US" sz="3300" dirty="0" err="1" smtClean="0">
                <a:solidFill>
                  <a:schemeClr val="bg1"/>
                </a:solidFill>
              </a:rPr>
              <a:t>IEnumerable</a:t>
            </a:r>
            <a:r>
              <a:rPr lang="en-US" sz="3300" dirty="0" smtClean="0">
                <a:solidFill>
                  <a:schemeClr val="bg1"/>
                </a:solidFill>
              </a:rPr>
              <a:t> </a:t>
            </a:r>
            <a:r>
              <a:rPr lang="en-US" sz="3300" dirty="0">
                <a:solidFill>
                  <a:schemeClr val="bg1"/>
                </a:solidFill>
              </a:rPr>
              <a:t>only exposes the </a:t>
            </a:r>
            <a:r>
              <a:rPr lang="en-US" sz="3300" dirty="0" err="1">
                <a:solidFill>
                  <a:schemeClr val="bg1"/>
                </a:solidFill>
              </a:rPr>
              <a:t>GetEnumerator</a:t>
            </a:r>
            <a:r>
              <a:rPr lang="en-US" sz="3300" dirty="0">
                <a:solidFill>
                  <a:schemeClr val="bg1"/>
                </a:solidFill>
              </a:rPr>
              <a:t>() method.</a:t>
            </a:r>
          </a:p>
          <a:p>
            <a:r>
              <a:rPr lang="en-US" sz="3300" dirty="0" smtClean="0">
                <a:solidFill>
                  <a:schemeClr val="bg1"/>
                </a:solidFill>
              </a:rPr>
              <a:t>  - </a:t>
            </a:r>
            <a:r>
              <a:rPr lang="en-US" sz="3300" dirty="0" err="1" smtClean="0">
                <a:solidFill>
                  <a:schemeClr val="bg1"/>
                </a:solidFill>
              </a:rPr>
              <a:t>IEnumerator</a:t>
            </a:r>
            <a:r>
              <a:rPr lang="en-US" sz="3300" dirty="0" smtClean="0">
                <a:solidFill>
                  <a:schemeClr val="bg1"/>
                </a:solidFill>
              </a:rPr>
              <a:t> </a:t>
            </a:r>
            <a:r>
              <a:rPr lang="en-US" sz="3300" dirty="0">
                <a:solidFill>
                  <a:schemeClr val="bg1"/>
                </a:solidFill>
              </a:rPr>
              <a:t>exposes three members: </a:t>
            </a:r>
            <a:r>
              <a:rPr lang="en-US" sz="3300" dirty="0" err="1">
                <a:solidFill>
                  <a:schemeClr val="bg1"/>
                </a:solidFill>
              </a:rPr>
              <a:t>MoveNext</a:t>
            </a:r>
            <a:r>
              <a:rPr lang="en-US" sz="3300" dirty="0">
                <a:solidFill>
                  <a:schemeClr val="bg1"/>
                </a:solidFill>
              </a:rPr>
              <a:t>(), Reset(), and Current.</a:t>
            </a:r>
          </a:p>
        </p:txBody>
      </p:sp>
    </p:spTree>
    <p:extLst>
      <p:ext uri="{BB962C8B-B14F-4D97-AF65-F5344CB8AC3E}">
        <p14:creationId xmlns:p14="http://schemas.microsoft.com/office/powerpoint/2010/main" val="12375849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IEnumerable</a:t>
            </a:r>
            <a:r>
              <a:rPr lang="en-US" sz="6000" dirty="0">
                <a:solidFill>
                  <a:srgbClr val="0070C0"/>
                </a:solidFill>
              </a:rPr>
              <a:t>&lt;T</a:t>
            </a:r>
            <a:r>
              <a:rPr lang="en-US" sz="6000" dirty="0" smtClean="0">
                <a:solidFill>
                  <a:srgbClr val="0070C0"/>
                </a:solidFill>
              </a:rPr>
              <a:t>&gt;</a:t>
            </a:r>
            <a:r>
              <a:rPr lang="ar-EG" sz="6000" dirty="0" smtClean="0">
                <a:solidFill>
                  <a:srgbClr val="0070C0"/>
                </a:solidFill>
              </a:rPr>
              <a:t> </a:t>
            </a:r>
            <a:r>
              <a:rPr lang="en-US" sz="6000" dirty="0" err="1" smtClean="0">
                <a:solidFill>
                  <a:srgbClr val="0070C0"/>
                </a:solidFill>
              </a:rPr>
              <a:t>vs</a:t>
            </a:r>
            <a:r>
              <a:rPr lang="en-US" sz="6000" dirty="0" smtClean="0">
                <a:solidFill>
                  <a:srgbClr val="0070C0"/>
                </a:solidFill>
              </a:rPr>
              <a:t>  </a:t>
            </a:r>
            <a:r>
              <a:rPr lang="en-US" sz="6000" dirty="0" err="1">
                <a:solidFill>
                  <a:srgbClr val="0070C0"/>
                </a:solidFill>
              </a:rPr>
              <a:t>IQueryable</a:t>
            </a:r>
            <a:r>
              <a:rPr lang="en-US" sz="6000" dirty="0">
                <a:solidFill>
                  <a:srgbClr val="0070C0"/>
                </a:solidFill>
              </a:rPr>
              <a:t>&lt;T&gt;</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681390"/>
            <a:ext cx="16335980" cy="8279190"/>
          </a:xfrm>
          <a:prstGeom prst="rect">
            <a:avLst/>
          </a:prstGeom>
          <a:noFill/>
          <a:ln>
            <a:noFill/>
          </a:ln>
        </p:spPr>
        <p:txBody>
          <a:bodyPr spcFirstLastPara="1" wrap="square" lIns="0" tIns="0" rIns="0" bIns="0" anchor="t" anchorCtr="0">
            <a:spAutoFit/>
          </a:bodyPr>
          <a:lstStyle/>
          <a:p>
            <a:r>
              <a:rPr lang="en-US" sz="4000" b="1" dirty="0">
                <a:solidFill>
                  <a:schemeClr val="bg1"/>
                </a:solidFill>
              </a:rPr>
              <a:t>Important Differences Between </a:t>
            </a:r>
            <a:r>
              <a:rPr lang="en-US" sz="4000" dirty="0" err="1">
                <a:solidFill>
                  <a:srgbClr val="0070C0"/>
                </a:solidFill>
              </a:rPr>
              <a:t>IEnumerable</a:t>
            </a:r>
            <a:r>
              <a:rPr lang="en-US" sz="4000" dirty="0">
                <a:solidFill>
                  <a:srgbClr val="0070C0"/>
                </a:solidFill>
              </a:rPr>
              <a:t>&lt;T&gt;</a:t>
            </a:r>
            <a:r>
              <a:rPr lang="ar-EG" sz="4000" dirty="0">
                <a:solidFill>
                  <a:srgbClr val="0070C0"/>
                </a:solidFill>
              </a:rPr>
              <a:t> </a:t>
            </a:r>
            <a:r>
              <a:rPr lang="en-US" sz="4000" dirty="0" err="1">
                <a:solidFill>
                  <a:srgbClr val="0070C0"/>
                </a:solidFill>
              </a:rPr>
              <a:t>vs</a:t>
            </a:r>
            <a:r>
              <a:rPr lang="en-US" sz="4000" dirty="0">
                <a:solidFill>
                  <a:srgbClr val="0070C0"/>
                </a:solidFill>
              </a:rPr>
              <a:t>  </a:t>
            </a:r>
            <a:r>
              <a:rPr lang="en-US" sz="4000" dirty="0" err="1">
                <a:solidFill>
                  <a:srgbClr val="0070C0"/>
                </a:solidFill>
              </a:rPr>
              <a:t>IQueryable</a:t>
            </a:r>
            <a:r>
              <a:rPr lang="en-US" sz="4000" dirty="0">
                <a:solidFill>
                  <a:srgbClr val="0070C0"/>
                </a:solidFill>
              </a:rPr>
              <a:t>&lt;T</a:t>
            </a:r>
            <a:r>
              <a:rPr lang="en-US" sz="4000" dirty="0" smtClean="0">
                <a:solidFill>
                  <a:srgbClr val="0070C0"/>
                </a:solidFill>
              </a:rPr>
              <a:t>&gt;</a:t>
            </a:r>
            <a:r>
              <a:rPr lang="en-US" sz="4000" b="1" dirty="0" smtClean="0">
                <a:solidFill>
                  <a:schemeClr val="bg1"/>
                </a:solidFill>
              </a:rPr>
              <a:t>:</a:t>
            </a:r>
            <a:endParaRPr lang="en-US" sz="40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endParaRPr lang="en-US" sz="1500" b="1" dirty="0">
              <a:solidFill>
                <a:schemeClr val="bg1"/>
              </a:solidFill>
            </a:endParaRPr>
          </a:p>
          <a:p>
            <a:r>
              <a:rPr lang="en-US" sz="2700" dirty="0">
                <a:solidFill>
                  <a:schemeClr val="bg1"/>
                </a:solidFill>
              </a:rPr>
              <a:t>Use </a:t>
            </a:r>
            <a:r>
              <a:rPr lang="en-US" sz="2700" b="1" dirty="0" err="1">
                <a:solidFill>
                  <a:schemeClr val="bg1"/>
                </a:solidFill>
              </a:rPr>
              <a:t>IEnumerable</a:t>
            </a:r>
            <a:r>
              <a:rPr lang="en-US" sz="2700" b="1" dirty="0">
                <a:solidFill>
                  <a:schemeClr val="bg1"/>
                </a:solidFill>
              </a:rPr>
              <a:t>&lt;T&gt; </a:t>
            </a:r>
            <a:r>
              <a:rPr lang="en-US" sz="2700" dirty="0">
                <a:solidFill>
                  <a:schemeClr val="bg1"/>
                </a:solidFill>
              </a:rPr>
              <a:t>when you are working with in-memory collections and want to perform operations directly on them.</a:t>
            </a:r>
          </a:p>
          <a:p>
            <a:r>
              <a:rPr lang="en-US" sz="2700" dirty="0">
                <a:solidFill>
                  <a:schemeClr val="bg1"/>
                </a:solidFill>
              </a:rPr>
              <a:t>Use </a:t>
            </a:r>
            <a:r>
              <a:rPr lang="en-US" sz="2700" b="1" dirty="0" err="1">
                <a:solidFill>
                  <a:schemeClr val="bg1"/>
                </a:solidFill>
              </a:rPr>
              <a:t>IQueryable</a:t>
            </a:r>
            <a:r>
              <a:rPr lang="en-US" sz="2700" b="1" dirty="0">
                <a:solidFill>
                  <a:schemeClr val="bg1"/>
                </a:solidFill>
              </a:rPr>
              <a:t>&lt;T&gt; </a:t>
            </a:r>
            <a:r>
              <a:rPr lang="en-US" sz="2700" dirty="0">
                <a:solidFill>
                  <a:schemeClr val="bg1"/>
                </a:solidFill>
              </a:rPr>
              <a:t>when you are working with an external data source (like a database) and need to leverage deferred execution to avoid loading unnecessary data into memory</a:t>
            </a:r>
            <a:r>
              <a:rPr lang="en-US" sz="2700" dirty="0" smtClean="0">
                <a:solidFill>
                  <a:schemeClr val="bg1"/>
                </a:solidFill>
              </a:rPr>
              <a:t>.</a:t>
            </a:r>
            <a:endParaRPr lang="en-US" sz="2700" b="1" dirty="0">
              <a:solidFill>
                <a:schemeClr val="bg1"/>
              </a:solidFill>
            </a:endParaRPr>
          </a:p>
        </p:txBody>
      </p:sp>
      <p:pic>
        <p:nvPicPr>
          <p:cNvPr id="3" name="Picture 2"/>
          <p:cNvPicPr>
            <a:picLocks noChangeAspect="1"/>
          </p:cNvPicPr>
          <p:nvPr/>
        </p:nvPicPr>
        <p:blipFill>
          <a:blip r:embed="rId5"/>
          <a:stretch>
            <a:fillRect/>
          </a:stretch>
        </p:blipFill>
        <p:spPr>
          <a:xfrm>
            <a:off x="2312948" y="2439102"/>
            <a:ext cx="14289205" cy="5292298"/>
          </a:xfrm>
          <a:prstGeom prst="rect">
            <a:avLst/>
          </a:prstGeom>
        </p:spPr>
      </p:pic>
    </p:spTree>
    <p:extLst>
      <p:ext uri="{BB962C8B-B14F-4D97-AF65-F5344CB8AC3E}">
        <p14:creationId xmlns:p14="http://schemas.microsoft.com/office/powerpoint/2010/main" val="197344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1077218"/>
          </a:xfrm>
          <a:prstGeom prst="rect">
            <a:avLst/>
          </a:prstGeom>
          <a:noFill/>
          <a:ln>
            <a:noFill/>
          </a:ln>
        </p:spPr>
        <p:txBody>
          <a:bodyPr spcFirstLastPara="1" wrap="square" lIns="0" tIns="0" rIns="0" bIns="0" anchor="t" anchorCtr="0">
            <a:spAutoFit/>
          </a:bodyPr>
          <a:lstStyle/>
          <a:p>
            <a:pPr algn="ctr"/>
            <a:r>
              <a:rPr lang="en-US" sz="7000" dirty="0">
                <a:solidFill>
                  <a:srgbClr val="0070C0"/>
                </a:solidFill>
              </a:rPr>
              <a:t>Value </a:t>
            </a:r>
            <a:r>
              <a:rPr lang="en-US" sz="7000" dirty="0" err="1">
                <a:solidFill>
                  <a:srgbClr val="0070C0"/>
                </a:solidFill>
              </a:rPr>
              <a:t>vs</a:t>
            </a:r>
            <a:r>
              <a:rPr lang="en-US" sz="7000" dirty="0">
                <a:solidFill>
                  <a:srgbClr val="0070C0"/>
                </a:solidFill>
              </a:rPr>
              <a:t> Reference Types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24506"/>
            <a:ext cx="16757378" cy="3693319"/>
          </a:xfrm>
          <a:prstGeom prst="rect">
            <a:avLst/>
          </a:prstGeom>
          <a:noFill/>
          <a:ln>
            <a:noFill/>
          </a:ln>
        </p:spPr>
        <p:txBody>
          <a:bodyPr spcFirstLastPara="1" wrap="square" lIns="0" tIns="0" rIns="0" bIns="0" anchor="t" anchorCtr="0">
            <a:spAutoFit/>
          </a:bodyPr>
          <a:lstStyle/>
          <a:p>
            <a:r>
              <a:rPr lang="en-US" sz="4800" dirty="0">
                <a:solidFill>
                  <a:schemeClr val="bg1"/>
                </a:solidFill>
              </a:rPr>
              <a:t>In C#, types are categorized into two broad categories: </a:t>
            </a:r>
            <a:r>
              <a:rPr lang="en-US" sz="4800" b="1" dirty="0">
                <a:solidFill>
                  <a:schemeClr val="bg1"/>
                </a:solidFill>
              </a:rPr>
              <a:t>Value Types</a:t>
            </a:r>
            <a:r>
              <a:rPr lang="en-US" sz="4800" dirty="0">
                <a:solidFill>
                  <a:schemeClr val="bg1"/>
                </a:solidFill>
              </a:rPr>
              <a:t> and </a:t>
            </a:r>
            <a:r>
              <a:rPr lang="en-US" sz="4800" b="1" dirty="0">
                <a:solidFill>
                  <a:schemeClr val="bg1"/>
                </a:solidFill>
              </a:rPr>
              <a:t>Reference Types</a:t>
            </a:r>
            <a:r>
              <a:rPr lang="en-US" sz="4800" dirty="0">
                <a:solidFill>
                  <a:schemeClr val="bg1"/>
                </a:solidFill>
              </a:rPr>
              <a:t>. Understanding the distinction between these types is crucial for efficient memory management, performance optimization, and avoiding bugs in your code.</a:t>
            </a:r>
            <a:endParaRPr lang="en-US" sz="4500" dirty="0">
              <a:solidFill>
                <a:schemeClr val="bg1"/>
              </a:solidFill>
            </a:endParaRPr>
          </a:p>
        </p:txBody>
      </p:sp>
    </p:spTree>
    <p:extLst>
      <p:ext uri="{BB962C8B-B14F-4D97-AF65-F5344CB8AC3E}">
        <p14:creationId xmlns:p14="http://schemas.microsoft.com/office/powerpoint/2010/main" val="38544315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72769"/>
            <a:ext cx="17334600" cy="923330"/>
          </a:xfrm>
          <a:prstGeom prst="rect">
            <a:avLst/>
          </a:prstGeom>
          <a:noFill/>
          <a:ln>
            <a:noFill/>
          </a:ln>
        </p:spPr>
        <p:txBody>
          <a:bodyPr spcFirstLastPara="1" wrap="square" lIns="0" tIns="0" rIns="0" bIns="0" anchor="t" anchorCtr="0">
            <a:spAutoFit/>
          </a:bodyPr>
          <a:lstStyle/>
          <a:p>
            <a:pPr algn="ctr"/>
            <a:r>
              <a:rPr lang="en-US" sz="6000" dirty="0" err="1">
                <a:solidFill>
                  <a:srgbClr val="0070C0"/>
                </a:solidFill>
              </a:rPr>
              <a:t>IEnumerable</a:t>
            </a:r>
            <a:r>
              <a:rPr lang="en-US" sz="6000" dirty="0">
                <a:solidFill>
                  <a:srgbClr val="0070C0"/>
                </a:solidFill>
              </a:rPr>
              <a:t>&lt;T</a:t>
            </a:r>
            <a:r>
              <a:rPr lang="en-US" sz="6000" dirty="0" smtClean="0">
                <a:solidFill>
                  <a:srgbClr val="0070C0"/>
                </a:solidFill>
              </a:rPr>
              <a:t>&gt;</a:t>
            </a:r>
            <a:r>
              <a:rPr lang="ar-EG" sz="6000" dirty="0" smtClean="0">
                <a:solidFill>
                  <a:srgbClr val="0070C0"/>
                </a:solidFill>
              </a:rPr>
              <a:t> </a:t>
            </a:r>
            <a:r>
              <a:rPr lang="en-US" sz="6000" dirty="0" err="1" smtClean="0">
                <a:solidFill>
                  <a:srgbClr val="0070C0"/>
                </a:solidFill>
              </a:rPr>
              <a:t>vs</a:t>
            </a:r>
            <a:r>
              <a:rPr lang="en-US" sz="6000" dirty="0" smtClean="0">
                <a:solidFill>
                  <a:srgbClr val="0070C0"/>
                </a:solidFill>
              </a:rPr>
              <a:t>  </a:t>
            </a:r>
            <a:r>
              <a:rPr lang="en-US" sz="6000" dirty="0" err="1">
                <a:solidFill>
                  <a:srgbClr val="0070C0"/>
                </a:solidFill>
              </a:rPr>
              <a:t>IQueryable</a:t>
            </a:r>
            <a:r>
              <a:rPr lang="en-US" sz="6000" dirty="0">
                <a:solidFill>
                  <a:srgbClr val="0070C0"/>
                </a:solidFill>
              </a:rPr>
              <a:t>&lt;T&gt;</a:t>
            </a:r>
            <a:endParaRPr lang="en-US" sz="6000" dirty="0">
              <a:solidFill>
                <a:srgbClr val="0070C0"/>
              </a:solidFill>
            </a:endParaRP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681392"/>
            <a:ext cx="16335980" cy="8617744"/>
          </a:xfrm>
          <a:prstGeom prst="rect">
            <a:avLst/>
          </a:prstGeom>
          <a:noFill/>
          <a:ln>
            <a:noFill/>
          </a:ln>
        </p:spPr>
        <p:txBody>
          <a:bodyPr spcFirstLastPara="1" wrap="square" lIns="0" tIns="0" rIns="0" bIns="0" anchor="t" anchorCtr="0">
            <a:spAutoFit/>
          </a:bodyPr>
          <a:lstStyle/>
          <a:p>
            <a:r>
              <a:rPr lang="en-US" sz="4000" dirty="0" err="1">
                <a:solidFill>
                  <a:schemeClr val="bg1"/>
                </a:solidFill>
              </a:rPr>
              <a:t>IEnumerable</a:t>
            </a:r>
            <a:r>
              <a:rPr lang="en-US" sz="4000" dirty="0">
                <a:solidFill>
                  <a:schemeClr val="bg1"/>
                </a:solidFill>
              </a:rPr>
              <a:t>&lt;T&gt; (in-memory operation):</a:t>
            </a:r>
          </a:p>
          <a:p>
            <a:endParaRPr lang="en-US" sz="1500" b="1" dirty="0" smtClean="0">
              <a:solidFill>
                <a:schemeClr val="bg1"/>
              </a:solidFill>
            </a:endParaRPr>
          </a:p>
          <a:p>
            <a:r>
              <a:rPr lang="en-US" sz="3000" dirty="0">
                <a:solidFill>
                  <a:srgbClr val="00B050"/>
                </a:solidFill>
              </a:rPr>
              <a:t>List&lt;</a:t>
            </a:r>
            <a:r>
              <a:rPr lang="en-US" sz="3000" dirty="0" err="1">
                <a:solidFill>
                  <a:srgbClr val="00B050"/>
                </a:solidFill>
              </a:rPr>
              <a:t>int</a:t>
            </a:r>
            <a:r>
              <a:rPr lang="en-US" sz="3000" dirty="0">
                <a:solidFill>
                  <a:srgbClr val="00B050"/>
                </a:solidFill>
              </a:rPr>
              <a:t>&gt; numbers = new List&lt;</a:t>
            </a:r>
            <a:r>
              <a:rPr lang="en-US" sz="3000" dirty="0" err="1">
                <a:solidFill>
                  <a:srgbClr val="00B050"/>
                </a:solidFill>
              </a:rPr>
              <a:t>int</a:t>
            </a:r>
            <a:r>
              <a:rPr lang="en-US" sz="3000" dirty="0">
                <a:solidFill>
                  <a:srgbClr val="00B050"/>
                </a:solidFill>
              </a:rPr>
              <a:t>&gt; { 1, 2, 3, 4, 5 };</a:t>
            </a:r>
          </a:p>
          <a:p>
            <a:r>
              <a:rPr lang="en-US" sz="3000" dirty="0" err="1">
                <a:solidFill>
                  <a:srgbClr val="00B050"/>
                </a:solidFill>
              </a:rPr>
              <a:t>IEnumerable</a:t>
            </a:r>
            <a:r>
              <a:rPr lang="en-US" sz="3000" dirty="0">
                <a:solidFill>
                  <a:srgbClr val="00B050"/>
                </a:solidFill>
              </a:rPr>
              <a:t>&lt;</a:t>
            </a:r>
            <a:r>
              <a:rPr lang="en-US" sz="3000" dirty="0" err="1">
                <a:solidFill>
                  <a:srgbClr val="00B050"/>
                </a:solidFill>
              </a:rPr>
              <a:t>int</a:t>
            </a:r>
            <a:r>
              <a:rPr lang="en-US" sz="3000" dirty="0">
                <a:solidFill>
                  <a:srgbClr val="00B050"/>
                </a:solidFill>
              </a:rPr>
              <a:t>&gt; query = </a:t>
            </a:r>
            <a:r>
              <a:rPr lang="en-US" sz="3000" dirty="0" err="1">
                <a:solidFill>
                  <a:srgbClr val="00B050"/>
                </a:solidFill>
              </a:rPr>
              <a:t>numbers.Where</a:t>
            </a:r>
            <a:r>
              <a:rPr lang="en-US" sz="3000" dirty="0">
                <a:solidFill>
                  <a:srgbClr val="00B050"/>
                </a:solidFill>
              </a:rPr>
              <a:t>(n =&gt; n &gt; 3);  // query is executed immediately when enumerated</a:t>
            </a:r>
          </a:p>
          <a:p>
            <a:r>
              <a:rPr lang="en-US" sz="3000" dirty="0" err="1">
                <a:solidFill>
                  <a:srgbClr val="00B050"/>
                </a:solidFill>
              </a:rPr>
              <a:t>foreach</a:t>
            </a:r>
            <a:r>
              <a:rPr lang="en-US" sz="3000" dirty="0">
                <a:solidFill>
                  <a:srgbClr val="00B050"/>
                </a:solidFill>
              </a:rPr>
              <a:t> (</a:t>
            </a:r>
            <a:r>
              <a:rPr lang="en-US" sz="3000" dirty="0" err="1">
                <a:solidFill>
                  <a:srgbClr val="00B050"/>
                </a:solidFill>
              </a:rPr>
              <a:t>var</a:t>
            </a:r>
            <a:r>
              <a:rPr lang="en-US" sz="3000" dirty="0">
                <a:solidFill>
                  <a:srgbClr val="00B050"/>
                </a:solidFill>
              </a:rPr>
              <a:t> </a:t>
            </a:r>
            <a:r>
              <a:rPr lang="en-US" sz="3000" dirty="0" err="1">
                <a:solidFill>
                  <a:srgbClr val="00B050"/>
                </a:solidFill>
              </a:rPr>
              <a:t>num</a:t>
            </a:r>
            <a:r>
              <a:rPr lang="en-US" sz="3000" dirty="0">
                <a:solidFill>
                  <a:srgbClr val="00B050"/>
                </a:solidFill>
              </a:rPr>
              <a:t> in query)</a:t>
            </a:r>
          </a:p>
          <a:p>
            <a:r>
              <a:rPr lang="en-US" sz="3000" dirty="0">
                <a:solidFill>
                  <a:srgbClr val="00B050"/>
                </a:solidFill>
              </a:rPr>
              <a:t>{</a:t>
            </a:r>
          </a:p>
          <a:p>
            <a:r>
              <a:rPr lang="en-US" sz="3000" dirty="0">
                <a:solidFill>
                  <a:srgbClr val="00B050"/>
                </a:solidFill>
              </a:rPr>
              <a:t>    </a:t>
            </a:r>
            <a:r>
              <a:rPr lang="en-US" sz="3000" dirty="0" err="1">
                <a:solidFill>
                  <a:srgbClr val="00B050"/>
                </a:solidFill>
              </a:rPr>
              <a:t>Console.WriteLine</a:t>
            </a:r>
            <a:r>
              <a:rPr lang="en-US" sz="3000" dirty="0">
                <a:solidFill>
                  <a:srgbClr val="00B050"/>
                </a:solidFill>
              </a:rPr>
              <a:t>(</a:t>
            </a:r>
            <a:r>
              <a:rPr lang="en-US" sz="3000" dirty="0" err="1">
                <a:solidFill>
                  <a:srgbClr val="00B050"/>
                </a:solidFill>
              </a:rPr>
              <a:t>num</a:t>
            </a:r>
            <a:r>
              <a:rPr lang="en-US" sz="3000" dirty="0">
                <a:solidFill>
                  <a:srgbClr val="00B050"/>
                </a:solidFill>
              </a:rPr>
              <a:t>); // executes immediately and retrieves data in-memory</a:t>
            </a:r>
          </a:p>
          <a:p>
            <a:r>
              <a:rPr lang="en-US" sz="3000" dirty="0">
                <a:solidFill>
                  <a:srgbClr val="00B050"/>
                </a:solidFill>
              </a:rPr>
              <a:t>}</a:t>
            </a:r>
          </a:p>
          <a:p>
            <a:endParaRPr lang="en-US" sz="1500" b="1" dirty="0" smtClean="0">
              <a:solidFill>
                <a:schemeClr val="bg1"/>
              </a:solidFill>
            </a:endParaRPr>
          </a:p>
          <a:p>
            <a:r>
              <a:rPr lang="en-US" sz="4000" dirty="0" err="1">
                <a:solidFill>
                  <a:schemeClr val="bg1"/>
                </a:solidFill>
              </a:rPr>
              <a:t>IQueryable</a:t>
            </a:r>
            <a:r>
              <a:rPr lang="en-US" sz="4000" dirty="0">
                <a:solidFill>
                  <a:schemeClr val="bg1"/>
                </a:solidFill>
              </a:rPr>
              <a:t>&lt;T&gt; (querying a database via Entity Framework):</a:t>
            </a:r>
          </a:p>
          <a:p>
            <a:endParaRPr lang="en-US" sz="1500" b="1" dirty="0" smtClean="0">
              <a:solidFill>
                <a:schemeClr val="bg1"/>
              </a:solidFill>
            </a:endParaRPr>
          </a:p>
          <a:p>
            <a:endParaRPr lang="en-US" sz="1500" b="1" dirty="0" smtClean="0">
              <a:solidFill>
                <a:schemeClr val="bg1"/>
              </a:solidFill>
            </a:endParaRPr>
          </a:p>
          <a:p>
            <a:r>
              <a:rPr lang="en-US" sz="3000" dirty="0" err="1">
                <a:solidFill>
                  <a:srgbClr val="00B050"/>
                </a:solidFill>
              </a:rPr>
              <a:t>IQueryable</a:t>
            </a:r>
            <a:r>
              <a:rPr lang="en-US" sz="3000" dirty="0">
                <a:solidFill>
                  <a:srgbClr val="00B050"/>
                </a:solidFill>
              </a:rPr>
              <a:t>&lt;</a:t>
            </a:r>
            <a:r>
              <a:rPr lang="en-US" sz="3000" dirty="0" err="1">
                <a:solidFill>
                  <a:srgbClr val="00B050"/>
                </a:solidFill>
              </a:rPr>
              <a:t>int</a:t>
            </a:r>
            <a:r>
              <a:rPr lang="en-US" sz="3000" dirty="0">
                <a:solidFill>
                  <a:srgbClr val="00B050"/>
                </a:solidFill>
              </a:rPr>
              <a:t>&gt; query = </a:t>
            </a:r>
            <a:r>
              <a:rPr lang="en-US" sz="3000" dirty="0" err="1">
                <a:solidFill>
                  <a:srgbClr val="00B050"/>
                </a:solidFill>
              </a:rPr>
              <a:t>dbContext.Numbers.Where</a:t>
            </a:r>
            <a:r>
              <a:rPr lang="en-US" sz="3000" dirty="0">
                <a:solidFill>
                  <a:srgbClr val="00B050"/>
                </a:solidFill>
              </a:rPr>
              <a:t>(n =&gt; n &gt; 3);  // query is not executed until you </a:t>
            </a:r>
            <a:r>
              <a:rPr lang="en-US" sz="3000" dirty="0" smtClean="0">
                <a:solidFill>
                  <a:srgbClr val="00B050"/>
                </a:solidFill>
              </a:rPr>
              <a:t>enumerate</a:t>
            </a:r>
          </a:p>
          <a:p>
            <a:r>
              <a:rPr lang="en-US" sz="3200" dirty="0" smtClean="0">
                <a:solidFill>
                  <a:srgbClr val="00B050"/>
                </a:solidFill>
              </a:rPr>
              <a:t>//</a:t>
            </a:r>
            <a:r>
              <a:rPr lang="en-US" sz="3200" dirty="0" err="1" smtClean="0">
                <a:solidFill>
                  <a:srgbClr val="00B050"/>
                </a:solidFill>
              </a:rPr>
              <a:t>var</a:t>
            </a:r>
            <a:r>
              <a:rPr lang="en-US" sz="3200" dirty="0" smtClean="0">
                <a:solidFill>
                  <a:srgbClr val="00B050"/>
                </a:solidFill>
              </a:rPr>
              <a:t> </a:t>
            </a:r>
            <a:r>
              <a:rPr lang="en-US" sz="3200" dirty="0">
                <a:solidFill>
                  <a:srgbClr val="00B050"/>
                </a:solidFill>
              </a:rPr>
              <a:t>result = </a:t>
            </a:r>
            <a:r>
              <a:rPr lang="en-US" sz="3200" dirty="0" err="1">
                <a:solidFill>
                  <a:srgbClr val="00B050"/>
                </a:solidFill>
              </a:rPr>
              <a:t>query.ToList</a:t>
            </a:r>
            <a:r>
              <a:rPr lang="en-US" sz="3200" dirty="0">
                <a:solidFill>
                  <a:srgbClr val="00B050"/>
                </a:solidFill>
              </a:rPr>
              <a:t>(); // The SQL query is sent to the database here</a:t>
            </a:r>
            <a:endParaRPr lang="en-US" sz="3000" dirty="0">
              <a:solidFill>
                <a:srgbClr val="00B050"/>
              </a:solidFill>
            </a:endParaRPr>
          </a:p>
          <a:p>
            <a:r>
              <a:rPr lang="en-US" sz="3000" dirty="0" err="1">
                <a:solidFill>
                  <a:srgbClr val="00B050"/>
                </a:solidFill>
              </a:rPr>
              <a:t>foreach</a:t>
            </a:r>
            <a:r>
              <a:rPr lang="en-US" sz="3000" dirty="0">
                <a:solidFill>
                  <a:srgbClr val="00B050"/>
                </a:solidFill>
              </a:rPr>
              <a:t> (</a:t>
            </a:r>
            <a:r>
              <a:rPr lang="en-US" sz="3000" dirty="0" err="1">
                <a:solidFill>
                  <a:srgbClr val="00B050"/>
                </a:solidFill>
              </a:rPr>
              <a:t>var</a:t>
            </a:r>
            <a:r>
              <a:rPr lang="en-US" sz="3000" dirty="0">
                <a:solidFill>
                  <a:srgbClr val="00B050"/>
                </a:solidFill>
              </a:rPr>
              <a:t> </a:t>
            </a:r>
            <a:r>
              <a:rPr lang="en-US" sz="3000" dirty="0" err="1">
                <a:solidFill>
                  <a:srgbClr val="00B050"/>
                </a:solidFill>
              </a:rPr>
              <a:t>num</a:t>
            </a:r>
            <a:r>
              <a:rPr lang="en-US" sz="3000" dirty="0">
                <a:solidFill>
                  <a:srgbClr val="00B050"/>
                </a:solidFill>
              </a:rPr>
              <a:t> in query)</a:t>
            </a:r>
          </a:p>
          <a:p>
            <a:r>
              <a:rPr lang="en-US" sz="3000" dirty="0">
                <a:solidFill>
                  <a:srgbClr val="00B050"/>
                </a:solidFill>
              </a:rPr>
              <a:t>{</a:t>
            </a:r>
          </a:p>
          <a:p>
            <a:r>
              <a:rPr lang="en-US" sz="3000" dirty="0">
                <a:solidFill>
                  <a:srgbClr val="00B050"/>
                </a:solidFill>
              </a:rPr>
              <a:t>    </a:t>
            </a:r>
            <a:r>
              <a:rPr lang="en-US" sz="3000" dirty="0" err="1">
                <a:solidFill>
                  <a:srgbClr val="00B050"/>
                </a:solidFill>
              </a:rPr>
              <a:t>Console.WriteLine</a:t>
            </a:r>
            <a:r>
              <a:rPr lang="en-US" sz="3000" dirty="0">
                <a:solidFill>
                  <a:srgbClr val="00B050"/>
                </a:solidFill>
              </a:rPr>
              <a:t>(</a:t>
            </a:r>
            <a:r>
              <a:rPr lang="en-US" sz="3000" dirty="0" err="1">
                <a:solidFill>
                  <a:srgbClr val="00B050"/>
                </a:solidFill>
              </a:rPr>
              <a:t>num</a:t>
            </a:r>
            <a:r>
              <a:rPr lang="en-US" sz="3000" dirty="0">
                <a:solidFill>
                  <a:srgbClr val="00B050"/>
                </a:solidFill>
              </a:rPr>
              <a:t>); // query is executed on the database at this point, not in-memory</a:t>
            </a:r>
          </a:p>
          <a:p>
            <a:r>
              <a:rPr lang="en-US" sz="3000" dirty="0" smtClean="0">
                <a:solidFill>
                  <a:srgbClr val="00B050"/>
                </a:solidFill>
              </a:rPr>
              <a:t>}</a:t>
            </a:r>
            <a:endParaRPr lang="en-US" sz="3000" dirty="0">
              <a:solidFill>
                <a:srgbClr val="00B050"/>
              </a:solidFill>
            </a:endParaRPr>
          </a:p>
        </p:txBody>
      </p:sp>
    </p:spTree>
    <p:extLst>
      <p:ext uri="{BB962C8B-B14F-4D97-AF65-F5344CB8AC3E}">
        <p14:creationId xmlns:p14="http://schemas.microsoft.com/office/powerpoint/2010/main" val="34751006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95345"/>
            <a:ext cx="17334600" cy="1846659"/>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Challenge 1: Implement </a:t>
            </a:r>
            <a:r>
              <a:rPr lang="en-US" sz="6000" dirty="0" err="1">
                <a:solidFill>
                  <a:srgbClr val="0070C0"/>
                </a:solidFill>
              </a:rPr>
              <a:t>IEnumerable</a:t>
            </a:r>
            <a:r>
              <a:rPr lang="en-US" sz="6000" dirty="0">
                <a:solidFill>
                  <a:srgbClr val="0070C0"/>
                </a:solidFill>
              </a:rPr>
              <a:t> with a Custom Collection</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19" y="1981640"/>
            <a:ext cx="16662555" cy="8233023"/>
          </a:xfrm>
          <a:prstGeom prst="rect">
            <a:avLst/>
          </a:prstGeom>
          <a:noFill/>
          <a:ln>
            <a:noFill/>
          </a:ln>
        </p:spPr>
        <p:txBody>
          <a:bodyPr spcFirstLastPara="1" wrap="square" lIns="0" tIns="0" rIns="0" bIns="0" anchor="t" anchorCtr="0">
            <a:spAutoFit/>
          </a:bodyPr>
          <a:lstStyle/>
          <a:p>
            <a:r>
              <a:rPr lang="en-US" sz="4000" b="1" dirty="0">
                <a:solidFill>
                  <a:schemeClr val="bg1"/>
                </a:solidFill>
              </a:rPr>
              <a:t>Objective</a:t>
            </a:r>
            <a:r>
              <a:rPr lang="en-US" sz="4000" b="1" dirty="0" smtClean="0">
                <a:solidFill>
                  <a:schemeClr val="bg1"/>
                </a:solidFill>
              </a:rPr>
              <a:t>:</a:t>
            </a:r>
          </a:p>
          <a:p>
            <a:r>
              <a:rPr lang="en-US" sz="3500" dirty="0" smtClean="0">
                <a:solidFill>
                  <a:schemeClr val="bg1"/>
                </a:solidFill>
              </a:rPr>
              <a:t>Create </a:t>
            </a:r>
            <a:r>
              <a:rPr lang="en-US" sz="3500" dirty="0">
                <a:solidFill>
                  <a:schemeClr val="bg1"/>
                </a:solidFill>
              </a:rPr>
              <a:t>a custom collection class that implements the </a:t>
            </a:r>
            <a:r>
              <a:rPr lang="en-US" sz="3500" dirty="0" err="1">
                <a:solidFill>
                  <a:schemeClr val="bg1"/>
                </a:solidFill>
              </a:rPr>
              <a:t>IEnumerable</a:t>
            </a:r>
            <a:r>
              <a:rPr lang="en-US" sz="3500" dirty="0">
                <a:solidFill>
                  <a:schemeClr val="bg1"/>
                </a:solidFill>
              </a:rPr>
              <a:t> and </a:t>
            </a:r>
            <a:r>
              <a:rPr lang="en-US" sz="3500" dirty="0" err="1">
                <a:solidFill>
                  <a:schemeClr val="bg1"/>
                </a:solidFill>
              </a:rPr>
              <a:t>IEnumerator</a:t>
            </a:r>
            <a:r>
              <a:rPr lang="en-US" sz="3500" dirty="0">
                <a:solidFill>
                  <a:schemeClr val="bg1"/>
                </a:solidFill>
              </a:rPr>
              <a:t> interfaces. The class should represent a collection of Person objects, each having properties like Name and Age. Implement the ability to iterate through the collection using </a:t>
            </a:r>
            <a:r>
              <a:rPr lang="en-US" sz="3500" dirty="0" err="1">
                <a:solidFill>
                  <a:schemeClr val="bg1"/>
                </a:solidFill>
              </a:rPr>
              <a:t>foreach</a:t>
            </a:r>
            <a:r>
              <a:rPr lang="en-US" sz="3500" dirty="0" smtClean="0">
                <a:solidFill>
                  <a:schemeClr val="bg1"/>
                </a:solidFill>
              </a:rPr>
              <a:t>.</a:t>
            </a:r>
          </a:p>
          <a:p>
            <a:r>
              <a:rPr lang="en-US" sz="4000" b="1" dirty="0">
                <a:solidFill>
                  <a:schemeClr val="bg1"/>
                </a:solidFill>
              </a:rPr>
              <a:t>Requirements:</a:t>
            </a:r>
          </a:p>
          <a:p>
            <a:r>
              <a:rPr lang="en-US" sz="3500" dirty="0" smtClean="0">
                <a:solidFill>
                  <a:schemeClr val="bg1"/>
                </a:solidFill>
              </a:rPr>
              <a:t> 1- Create </a:t>
            </a:r>
            <a:r>
              <a:rPr lang="en-US" sz="3500" dirty="0">
                <a:solidFill>
                  <a:schemeClr val="bg1"/>
                </a:solidFill>
              </a:rPr>
              <a:t>a </a:t>
            </a:r>
            <a:r>
              <a:rPr lang="en-US" sz="3500" b="1" dirty="0">
                <a:solidFill>
                  <a:srgbClr val="FF0000"/>
                </a:solidFill>
              </a:rPr>
              <a:t>Person</a:t>
            </a:r>
            <a:r>
              <a:rPr lang="en-US" sz="3500" dirty="0">
                <a:solidFill>
                  <a:schemeClr val="bg1"/>
                </a:solidFill>
              </a:rPr>
              <a:t> class with properties Name (string) and Age (</a:t>
            </a:r>
            <a:r>
              <a:rPr lang="en-US" sz="3500" dirty="0" err="1">
                <a:solidFill>
                  <a:schemeClr val="bg1"/>
                </a:solidFill>
              </a:rPr>
              <a:t>int</a:t>
            </a:r>
            <a:r>
              <a:rPr lang="en-US" sz="3500" dirty="0">
                <a:solidFill>
                  <a:schemeClr val="bg1"/>
                </a:solidFill>
              </a:rPr>
              <a:t>).</a:t>
            </a:r>
          </a:p>
          <a:p>
            <a:r>
              <a:rPr lang="en-US" sz="3500" dirty="0" smtClean="0">
                <a:solidFill>
                  <a:schemeClr val="bg1"/>
                </a:solidFill>
              </a:rPr>
              <a:t> 2- Create </a:t>
            </a:r>
            <a:r>
              <a:rPr lang="en-US" sz="3500" dirty="0">
                <a:solidFill>
                  <a:schemeClr val="bg1"/>
                </a:solidFill>
              </a:rPr>
              <a:t>a </a:t>
            </a:r>
            <a:r>
              <a:rPr lang="en-US" sz="3500" b="1" dirty="0" err="1">
                <a:solidFill>
                  <a:srgbClr val="FF0000"/>
                </a:solidFill>
              </a:rPr>
              <a:t>PersonCollection</a:t>
            </a:r>
            <a:r>
              <a:rPr lang="en-US" sz="3500" dirty="0">
                <a:solidFill>
                  <a:schemeClr val="bg1"/>
                </a:solidFill>
              </a:rPr>
              <a:t> class that implements </a:t>
            </a:r>
            <a:r>
              <a:rPr lang="en-US" sz="3500" dirty="0" err="1">
                <a:solidFill>
                  <a:schemeClr val="bg1"/>
                </a:solidFill>
              </a:rPr>
              <a:t>IEnumerable</a:t>
            </a:r>
            <a:r>
              <a:rPr lang="en-US" sz="3500" dirty="0">
                <a:solidFill>
                  <a:schemeClr val="bg1"/>
                </a:solidFill>
              </a:rPr>
              <a:t>&lt;Person&gt;:</a:t>
            </a:r>
          </a:p>
          <a:p>
            <a:r>
              <a:rPr lang="en-US" sz="3500" dirty="0" smtClean="0">
                <a:solidFill>
                  <a:schemeClr val="bg1"/>
                </a:solidFill>
              </a:rPr>
              <a:t>     - It </a:t>
            </a:r>
            <a:r>
              <a:rPr lang="en-US" sz="3500" dirty="0">
                <a:solidFill>
                  <a:schemeClr val="bg1"/>
                </a:solidFill>
              </a:rPr>
              <a:t>should contain a list of Person objects.</a:t>
            </a:r>
          </a:p>
          <a:p>
            <a:r>
              <a:rPr lang="en-US" sz="3500" dirty="0" smtClean="0">
                <a:solidFill>
                  <a:schemeClr val="bg1"/>
                </a:solidFill>
              </a:rPr>
              <a:t>     - Implement </a:t>
            </a:r>
            <a:r>
              <a:rPr lang="en-US" sz="3500" dirty="0">
                <a:solidFill>
                  <a:schemeClr val="bg1"/>
                </a:solidFill>
              </a:rPr>
              <a:t>the </a:t>
            </a:r>
            <a:r>
              <a:rPr lang="en-US" sz="3500" dirty="0" err="1">
                <a:solidFill>
                  <a:schemeClr val="bg1"/>
                </a:solidFill>
              </a:rPr>
              <a:t>GetEnumerator</a:t>
            </a:r>
            <a:r>
              <a:rPr lang="en-US" sz="3500" dirty="0">
                <a:solidFill>
                  <a:schemeClr val="bg1"/>
                </a:solidFill>
              </a:rPr>
              <a:t>() method, which returns </a:t>
            </a:r>
            <a:r>
              <a:rPr lang="en-US" sz="3500" dirty="0" smtClean="0">
                <a:solidFill>
                  <a:schemeClr val="bg1"/>
                </a:solidFill>
              </a:rPr>
              <a:t>an </a:t>
            </a:r>
            <a:r>
              <a:rPr lang="en-US" sz="3500" dirty="0" err="1" smtClean="0">
                <a:solidFill>
                  <a:schemeClr val="bg1"/>
                </a:solidFill>
              </a:rPr>
              <a:t>IEnumerator</a:t>
            </a:r>
            <a:r>
              <a:rPr lang="en-US" sz="3500" dirty="0" smtClean="0">
                <a:solidFill>
                  <a:schemeClr val="bg1"/>
                </a:solidFill>
              </a:rPr>
              <a:t>&lt;Person</a:t>
            </a:r>
            <a:r>
              <a:rPr lang="en-US" sz="3500" dirty="0">
                <a:solidFill>
                  <a:schemeClr val="bg1"/>
                </a:solidFill>
              </a:rPr>
              <a:t>&gt;.</a:t>
            </a:r>
          </a:p>
          <a:p>
            <a:r>
              <a:rPr lang="en-US" sz="3500" dirty="0" smtClean="0">
                <a:solidFill>
                  <a:schemeClr val="bg1"/>
                </a:solidFill>
              </a:rPr>
              <a:t> 3- Implement </a:t>
            </a:r>
            <a:r>
              <a:rPr lang="en-US" sz="3500" dirty="0">
                <a:solidFill>
                  <a:schemeClr val="bg1"/>
                </a:solidFill>
              </a:rPr>
              <a:t>the </a:t>
            </a:r>
            <a:r>
              <a:rPr lang="en-US" sz="3500" dirty="0" err="1">
                <a:solidFill>
                  <a:schemeClr val="bg1"/>
                </a:solidFill>
              </a:rPr>
              <a:t>IEnumerator</a:t>
            </a:r>
            <a:r>
              <a:rPr lang="en-US" sz="3500" dirty="0">
                <a:solidFill>
                  <a:schemeClr val="bg1"/>
                </a:solidFill>
              </a:rPr>
              <a:t>&lt;Person&gt; to iterate over the collection:</a:t>
            </a:r>
          </a:p>
          <a:p>
            <a:r>
              <a:rPr lang="en-US" sz="3500" dirty="0" smtClean="0">
                <a:solidFill>
                  <a:schemeClr val="bg1"/>
                </a:solidFill>
              </a:rPr>
              <a:t>     - The </a:t>
            </a:r>
            <a:r>
              <a:rPr lang="en-US" sz="3500" dirty="0" err="1">
                <a:solidFill>
                  <a:schemeClr val="bg1"/>
                </a:solidFill>
              </a:rPr>
              <a:t>MoveNext</a:t>
            </a:r>
            <a:r>
              <a:rPr lang="en-US" sz="3500" dirty="0">
                <a:solidFill>
                  <a:schemeClr val="bg1"/>
                </a:solidFill>
              </a:rPr>
              <a:t>() method should move to the next person in the list.</a:t>
            </a:r>
          </a:p>
          <a:p>
            <a:r>
              <a:rPr lang="en-US" sz="3500" dirty="0" smtClean="0">
                <a:solidFill>
                  <a:schemeClr val="bg1"/>
                </a:solidFill>
              </a:rPr>
              <a:t>     - The </a:t>
            </a:r>
            <a:r>
              <a:rPr lang="en-US" sz="3500" dirty="0">
                <a:solidFill>
                  <a:schemeClr val="bg1"/>
                </a:solidFill>
              </a:rPr>
              <a:t>Current property should return the current Person object.</a:t>
            </a:r>
          </a:p>
          <a:p>
            <a:r>
              <a:rPr lang="en-US" sz="3500" dirty="0" smtClean="0">
                <a:solidFill>
                  <a:schemeClr val="bg1"/>
                </a:solidFill>
              </a:rPr>
              <a:t>     - Implement </a:t>
            </a:r>
            <a:r>
              <a:rPr lang="en-US" sz="3500" dirty="0">
                <a:solidFill>
                  <a:schemeClr val="bg1"/>
                </a:solidFill>
              </a:rPr>
              <a:t>the </a:t>
            </a:r>
            <a:r>
              <a:rPr lang="en-US" sz="3500" dirty="0" err="1">
                <a:solidFill>
                  <a:schemeClr val="bg1"/>
                </a:solidFill>
              </a:rPr>
              <a:t>foreach</a:t>
            </a:r>
            <a:r>
              <a:rPr lang="en-US" sz="3500" dirty="0">
                <a:solidFill>
                  <a:schemeClr val="bg1"/>
                </a:solidFill>
              </a:rPr>
              <a:t> loop to iterate through your collection</a:t>
            </a:r>
            <a:r>
              <a:rPr lang="en-US" sz="3500" dirty="0" smtClean="0">
                <a:solidFill>
                  <a:schemeClr val="bg1"/>
                </a:solidFill>
              </a:rPr>
              <a:t>.</a:t>
            </a:r>
            <a:endParaRPr lang="en-US" sz="3500" dirty="0">
              <a:solidFill>
                <a:schemeClr val="bg1"/>
              </a:solidFill>
            </a:endParaRPr>
          </a:p>
        </p:txBody>
      </p:sp>
    </p:spTree>
    <p:extLst>
      <p:ext uri="{BB962C8B-B14F-4D97-AF65-F5344CB8AC3E}">
        <p14:creationId xmlns:p14="http://schemas.microsoft.com/office/powerpoint/2010/main" val="1765046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95345"/>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Challenge </a:t>
            </a:r>
            <a:r>
              <a:rPr lang="en-US" sz="6000" dirty="0" smtClean="0">
                <a:solidFill>
                  <a:srgbClr val="0070C0"/>
                </a:solidFill>
              </a:rPr>
              <a:t>2: </a:t>
            </a:r>
            <a:r>
              <a:rPr lang="en-US" sz="6000" dirty="0">
                <a:solidFill>
                  <a:srgbClr val="0070C0"/>
                </a:solidFill>
              </a:rPr>
              <a:t>Implicit and Explicit Conversion in C#</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19" y="2240950"/>
            <a:ext cx="16662555" cy="5109091"/>
          </a:xfrm>
          <a:prstGeom prst="rect">
            <a:avLst/>
          </a:prstGeom>
          <a:noFill/>
          <a:ln>
            <a:noFill/>
          </a:ln>
        </p:spPr>
        <p:txBody>
          <a:bodyPr spcFirstLastPara="1" wrap="square" lIns="0" tIns="0" rIns="0" bIns="0" anchor="t" anchorCtr="0">
            <a:spAutoFit/>
          </a:bodyPr>
          <a:lstStyle/>
          <a:p>
            <a:r>
              <a:rPr lang="en-US" sz="4000" b="1" dirty="0">
                <a:solidFill>
                  <a:schemeClr val="bg1"/>
                </a:solidFill>
              </a:rPr>
              <a:t>Objective</a:t>
            </a:r>
            <a:r>
              <a:rPr lang="en-US" sz="4000" b="1" dirty="0" smtClean="0">
                <a:solidFill>
                  <a:schemeClr val="bg1"/>
                </a:solidFill>
              </a:rPr>
              <a:t>:</a:t>
            </a:r>
          </a:p>
          <a:p>
            <a:endParaRPr lang="en-US" sz="4000" b="1" dirty="0" smtClean="0">
              <a:solidFill>
                <a:schemeClr val="bg1"/>
              </a:solidFill>
            </a:endParaRPr>
          </a:p>
          <a:p>
            <a:r>
              <a:rPr lang="en-US" sz="3600" dirty="0">
                <a:solidFill>
                  <a:schemeClr val="bg1"/>
                </a:solidFill>
              </a:rPr>
              <a:t>The goal of this assignment is to create a program that demonstrates both </a:t>
            </a:r>
            <a:r>
              <a:rPr lang="en-US" sz="3600" b="1" dirty="0">
                <a:solidFill>
                  <a:schemeClr val="bg1"/>
                </a:solidFill>
              </a:rPr>
              <a:t>Implicit</a:t>
            </a:r>
            <a:r>
              <a:rPr lang="en-US" sz="3600" dirty="0">
                <a:solidFill>
                  <a:schemeClr val="bg1"/>
                </a:solidFill>
              </a:rPr>
              <a:t> and </a:t>
            </a:r>
            <a:r>
              <a:rPr lang="en-US" sz="3600" b="1" dirty="0">
                <a:solidFill>
                  <a:schemeClr val="bg1"/>
                </a:solidFill>
              </a:rPr>
              <a:t>Explicit</a:t>
            </a:r>
            <a:r>
              <a:rPr lang="en-US" sz="3600" dirty="0">
                <a:solidFill>
                  <a:schemeClr val="bg1"/>
                </a:solidFill>
              </a:rPr>
              <a:t> conversions between different data types in C#. You will be tasked with performing conversions between numeric types, and handling a few custom types to demonstrate </a:t>
            </a:r>
            <a:r>
              <a:rPr lang="en-US" sz="3600" b="1" dirty="0">
                <a:solidFill>
                  <a:schemeClr val="bg1"/>
                </a:solidFill>
              </a:rPr>
              <a:t>user-defined explicit conversions</a:t>
            </a:r>
            <a:r>
              <a:rPr lang="en-US" sz="3600" dirty="0" smtClean="0">
                <a:solidFill>
                  <a:schemeClr val="bg1"/>
                </a:solidFill>
              </a:rPr>
              <a:t>.</a:t>
            </a:r>
          </a:p>
          <a:p>
            <a:endParaRPr lang="en-US" sz="3600" b="1" dirty="0">
              <a:solidFill>
                <a:schemeClr val="bg1"/>
              </a:solidFill>
            </a:endParaRPr>
          </a:p>
          <a:p>
            <a:r>
              <a:rPr lang="en-US" sz="3600" b="1" dirty="0">
                <a:solidFill>
                  <a:schemeClr val="bg1"/>
                </a:solidFill>
              </a:rPr>
              <a:t>Part 1: Implicit </a:t>
            </a:r>
            <a:r>
              <a:rPr lang="en-US" sz="3600" b="1" dirty="0" smtClean="0">
                <a:solidFill>
                  <a:schemeClr val="bg1"/>
                </a:solidFill>
              </a:rPr>
              <a:t>Conversion</a:t>
            </a:r>
          </a:p>
          <a:p>
            <a:r>
              <a:rPr lang="en-US" sz="3600" b="1" dirty="0">
                <a:solidFill>
                  <a:schemeClr val="bg1"/>
                </a:solidFill>
              </a:rPr>
              <a:t>Part 2: Explicit Conversion</a:t>
            </a:r>
            <a:endParaRPr lang="en-US" sz="3600" b="1" dirty="0" smtClean="0">
              <a:solidFill>
                <a:schemeClr val="bg1"/>
              </a:solidFill>
            </a:endParaRPr>
          </a:p>
        </p:txBody>
      </p:sp>
    </p:spTree>
    <p:extLst>
      <p:ext uri="{BB962C8B-B14F-4D97-AF65-F5344CB8AC3E}">
        <p14:creationId xmlns:p14="http://schemas.microsoft.com/office/powerpoint/2010/main" val="30985191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95345"/>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Challenge </a:t>
            </a:r>
            <a:r>
              <a:rPr lang="en-US" sz="6000" dirty="0" smtClean="0">
                <a:solidFill>
                  <a:srgbClr val="0070C0"/>
                </a:solidFill>
              </a:rPr>
              <a:t>2: </a:t>
            </a:r>
            <a:r>
              <a:rPr lang="en-US" sz="6000" dirty="0">
                <a:solidFill>
                  <a:srgbClr val="0070C0"/>
                </a:solidFill>
              </a:rPr>
              <a:t>Implicit and Explicit Conversion in C#</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790572"/>
            <a:ext cx="16007462" cy="7602081"/>
          </a:xfrm>
          <a:prstGeom prst="rect">
            <a:avLst/>
          </a:prstGeom>
          <a:noFill/>
          <a:ln>
            <a:noFill/>
          </a:ln>
        </p:spPr>
        <p:txBody>
          <a:bodyPr spcFirstLastPara="1" wrap="square" lIns="0" tIns="0" rIns="0" bIns="0" anchor="t" anchorCtr="0">
            <a:spAutoFit/>
          </a:bodyPr>
          <a:lstStyle/>
          <a:p>
            <a:r>
              <a:rPr lang="en-US" sz="4000" dirty="0">
                <a:solidFill>
                  <a:schemeClr val="bg1"/>
                </a:solidFill>
              </a:rPr>
              <a:t>Part 1: Implicit </a:t>
            </a:r>
            <a:r>
              <a:rPr lang="en-US" sz="4000" dirty="0" smtClean="0">
                <a:solidFill>
                  <a:schemeClr val="bg1"/>
                </a:solidFill>
              </a:rPr>
              <a:t>Conversion</a:t>
            </a:r>
          </a:p>
          <a:p>
            <a:endParaRPr lang="en-US" sz="2000" dirty="0" smtClean="0">
              <a:solidFill>
                <a:schemeClr val="bg1"/>
              </a:solidFill>
            </a:endParaRPr>
          </a:p>
          <a:p>
            <a:r>
              <a:rPr lang="en-US" sz="3200" b="1" dirty="0" smtClean="0">
                <a:solidFill>
                  <a:schemeClr val="bg1"/>
                </a:solidFill>
              </a:rPr>
              <a:t>1- Implicit </a:t>
            </a:r>
            <a:r>
              <a:rPr lang="en-US" sz="3200" b="1" dirty="0">
                <a:solidFill>
                  <a:schemeClr val="bg1"/>
                </a:solidFill>
              </a:rPr>
              <a:t>Numeric Conversion</a:t>
            </a:r>
          </a:p>
          <a:p>
            <a:r>
              <a:rPr lang="en-US" sz="3200" dirty="0" smtClean="0">
                <a:solidFill>
                  <a:schemeClr val="bg1"/>
                </a:solidFill>
              </a:rPr>
              <a:t>   - Write </a:t>
            </a:r>
            <a:r>
              <a:rPr lang="en-US" sz="3200" dirty="0">
                <a:solidFill>
                  <a:schemeClr val="bg1"/>
                </a:solidFill>
              </a:rPr>
              <a:t>a method that takes an integer and returns a floating-point number (float or double) by performing an implicit conversion</a:t>
            </a:r>
            <a:r>
              <a:rPr lang="en-US" sz="3200" dirty="0" smtClean="0">
                <a:solidFill>
                  <a:schemeClr val="bg1"/>
                </a:solidFill>
              </a:rPr>
              <a:t>.</a:t>
            </a:r>
          </a:p>
          <a:p>
            <a:endParaRPr lang="en-US" sz="1000" dirty="0">
              <a:solidFill>
                <a:schemeClr val="bg1"/>
              </a:solidFill>
            </a:endParaRPr>
          </a:p>
          <a:p>
            <a:r>
              <a:rPr lang="en-US" sz="3200" dirty="0" smtClean="0">
                <a:solidFill>
                  <a:schemeClr val="bg1"/>
                </a:solidFill>
              </a:rPr>
              <a:t>  - Create </a:t>
            </a:r>
            <a:r>
              <a:rPr lang="en-US" sz="3200" dirty="0">
                <a:solidFill>
                  <a:schemeClr val="bg1"/>
                </a:solidFill>
              </a:rPr>
              <a:t>a class </a:t>
            </a:r>
            <a:r>
              <a:rPr lang="en-US" sz="3200" b="1" dirty="0" err="1">
                <a:solidFill>
                  <a:srgbClr val="FF0000"/>
                </a:solidFill>
              </a:rPr>
              <a:t>ImplicitConversionExample</a:t>
            </a:r>
            <a:r>
              <a:rPr lang="en-US" sz="3200" dirty="0">
                <a:solidFill>
                  <a:schemeClr val="bg1"/>
                </a:solidFill>
              </a:rPr>
              <a:t> that contains:</a:t>
            </a:r>
          </a:p>
          <a:p>
            <a:r>
              <a:rPr lang="en-US" sz="3200" dirty="0" smtClean="0">
                <a:solidFill>
                  <a:schemeClr val="bg1"/>
                </a:solidFill>
              </a:rPr>
              <a:t>      + An </a:t>
            </a:r>
            <a:r>
              <a:rPr lang="en-US" sz="3200" dirty="0">
                <a:solidFill>
                  <a:schemeClr val="bg1"/>
                </a:solidFill>
              </a:rPr>
              <a:t>integer property </a:t>
            </a:r>
            <a:r>
              <a:rPr lang="en-US" sz="3200" dirty="0" err="1">
                <a:solidFill>
                  <a:schemeClr val="bg1"/>
                </a:solidFill>
              </a:rPr>
              <a:t>IntValue</a:t>
            </a:r>
            <a:endParaRPr lang="en-US" sz="3200" dirty="0">
              <a:solidFill>
                <a:schemeClr val="bg1"/>
              </a:solidFill>
            </a:endParaRPr>
          </a:p>
          <a:p>
            <a:r>
              <a:rPr lang="en-US" sz="3200" dirty="0" smtClean="0">
                <a:solidFill>
                  <a:schemeClr val="bg1"/>
                </a:solidFill>
              </a:rPr>
              <a:t>      + A </a:t>
            </a:r>
            <a:r>
              <a:rPr lang="en-US" sz="3200" dirty="0">
                <a:solidFill>
                  <a:schemeClr val="bg1"/>
                </a:solidFill>
              </a:rPr>
              <a:t>method </a:t>
            </a:r>
            <a:r>
              <a:rPr lang="en-US" sz="3200" dirty="0" err="1">
                <a:solidFill>
                  <a:schemeClr val="bg1"/>
                </a:solidFill>
              </a:rPr>
              <a:t>ToDouble</a:t>
            </a:r>
            <a:r>
              <a:rPr lang="en-US" sz="3200" dirty="0">
                <a:solidFill>
                  <a:schemeClr val="bg1"/>
                </a:solidFill>
              </a:rPr>
              <a:t>() that returns the implicit conversion of the integer to a double</a:t>
            </a:r>
            <a:r>
              <a:rPr lang="en-US" sz="3200" dirty="0" smtClean="0">
                <a:solidFill>
                  <a:schemeClr val="bg1"/>
                </a:solidFill>
              </a:rPr>
              <a:t>.</a:t>
            </a:r>
          </a:p>
          <a:p>
            <a:endParaRPr lang="en-US" sz="2000" dirty="0">
              <a:solidFill>
                <a:schemeClr val="bg1"/>
              </a:solidFill>
            </a:endParaRPr>
          </a:p>
          <a:p>
            <a:r>
              <a:rPr lang="en-US" sz="3200" b="1" dirty="0" smtClean="0">
                <a:solidFill>
                  <a:schemeClr val="bg1"/>
                </a:solidFill>
              </a:rPr>
              <a:t>2- Implicit </a:t>
            </a:r>
            <a:r>
              <a:rPr lang="en-US" sz="3200" b="1" dirty="0">
                <a:solidFill>
                  <a:schemeClr val="bg1"/>
                </a:solidFill>
              </a:rPr>
              <a:t>Reference Type Conversion</a:t>
            </a:r>
          </a:p>
          <a:p>
            <a:r>
              <a:rPr lang="en-US" sz="3200" dirty="0" smtClean="0">
                <a:solidFill>
                  <a:schemeClr val="bg1"/>
                </a:solidFill>
              </a:rPr>
              <a:t>   - Create </a:t>
            </a:r>
            <a:r>
              <a:rPr lang="en-US" sz="3200" dirty="0">
                <a:solidFill>
                  <a:schemeClr val="bg1"/>
                </a:solidFill>
              </a:rPr>
              <a:t>a base class </a:t>
            </a:r>
            <a:r>
              <a:rPr lang="en-US" sz="3200" b="1" dirty="0">
                <a:solidFill>
                  <a:srgbClr val="FF0000"/>
                </a:solidFill>
              </a:rPr>
              <a:t>Animal</a:t>
            </a:r>
            <a:r>
              <a:rPr lang="en-US" sz="3200" dirty="0">
                <a:solidFill>
                  <a:schemeClr val="bg1"/>
                </a:solidFill>
              </a:rPr>
              <a:t> and a derived class </a:t>
            </a:r>
            <a:r>
              <a:rPr lang="en-US" sz="3200" b="1" dirty="0">
                <a:solidFill>
                  <a:srgbClr val="FF0000"/>
                </a:solidFill>
              </a:rPr>
              <a:t>Dog</a:t>
            </a:r>
            <a:r>
              <a:rPr lang="en-US" sz="3200" dirty="0">
                <a:solidFill>
                  <a:schemeClr val="bg1"/>
                </a:solidFill>
              </a:rPr>
              <a:t>. The </a:t>
            </a:r>
            <a:r>
              <a:rPr lang="en-US" sz="3200" b="1" dirty="0">
                <a:solidFill>
                  <a:srgbClr val="FF0000"/>
                </a:solidFill>
              </a:rPr>
              <a:t>Dog</a:t>
            </a:r>
            <a:r>
              <a:rPr lang="en-US" sz="3200" dirty="0">
                <a:solidFill>
                  <a:schemeClr val="bg1"/>
                </a:solidFill>
              </a:rPr>
              <a:t> class should inherit from </a:t>
            </a:r>
            <a:r>
              <a:rPr lang="en-US" sz="3200" b="1" dirty="0">
                <a:solidFill>
                  <a:srgbClr val="FF0000"/>
                </a:solidFill>
              </a:rPr>
              <a:t>Animal</a:t>
            </a:r>
            <a:r>
              <a:rPr lang="en-US" sz="3200" dirty="0" smtClean="0">
                <a:solidFill>
                  <a:schemeClr val="bg1"/>
                </a:solidFill>
              </a:rPr>
              <a:t>.</a:t>
            </a:r>
          </a:p>
          <a:p>
            <a:endParaRPr lang="en-US" sz="2000" dirty="0">
              <a:solidFill>
                <a:schemeClr val="bg1"/>
              </a:solidFill>
            </a:endParaRPr>
          </a:p>
          <a:p>
            <a:r>
              <a:rPr lang="en-US" sz="3200" dirty="0" smtClean="0">
                <a:solidFill>
                  <a:schemeClr val="bg1"/>
                </a:solidFill>
              </a:rPr>
              <a:t>   - Write </a:t>
            </a:r>
            <a:r>
              <a:rPr lang="en-US" sz="3200" dirty="0">
                <a:solidFill>
                  <a:schemeClr val="bg1"/>
                </a:solidFill>
              </a:rPr>
              <a:t>an implicit conversion between the base class </a:t>
            </a:r>
            <a:r>
              <a:rPr lang="en-US" sz="3200" b="1" dirty="0">
                <a:solidFill>
                  <a:srgbClr val="FF0000"/>
                </a:solidFill>
              </a:rPr>
              <a:t>Animal</a:t>
            </a:r>
            <a:r>
              <a:rPr lang="en-US" sz="3200" dirty="0">
                <a:solidFill>
                  <a:schemeClr val="bg1"/>
                </a:solidFill>
              </a:rPr>
              <a:t> and the derived class </a:t>
            </a:r>
            <a:r>
              <a:rPr lang="en-US" sz="3200" b="1" dirty="0" smtClean="0">
                <a:solidFill>
                  <a:srgbClr val="FF0000"/>
                </a:solidFill>
              </a:rPr>
              <a:t>Dog</a:t>
            </a:r>
            <a:r>
              <a:rPr lang="en-US" sz="3200" dirty="0" smtClean="0">
                <a:solidFill>
                  <a:schemeClr val="bg1"/>
                </a:solidFill>
              </a:rPr>
              <a:t>. Specifically</a:t>
            </a:r>
            <a:r>
              <a:rPr lang="en-US" sz="3200" dirty="0">
                <a:solidFill>
                  <a:schemeClr val="bg1"/>
                </a:solidFill>
              </a:rPr>
              <a:t>, create an instance of </a:t>
            </a:r>
            <a:r>
              <a:rPr lang="en-US" sz="3200" b="1" dirty="0">
                <a:solidFill>
                  <a:srgbClr val="FF0000"/>
                </a:solidFill>
              </a:rPr>
              <a:t>Dog</a:t>
            </a:r>
            <a:r>
              <a:rPr lang="en-US" sz="3200" dirty="0">
                <a:solidFill>
                  <a:schemeClr val="bg1"/>
                </a:solidFill>
              </a:rPr>
              <a:t> and assign it to a variable of type </a:t>
            </a:r>
            <a:r>
              <a:rPr lang="en-US" sz="3200" b="1" dirty="0">
                <a:solidFill>
                  <a:srgbClr val="FF0000"/>
                </a:solidFill>
              </a:rPr>
              <a:t>Animal</a:t>
            </a:r>
            <a:r>
              <a:rPr lang="en-US" sz="3200" dirty="0">
                <a:solidFill>
                  <a:schemeClr val="bg1"/>
                </a:solidFill>
              </a:rPr>
              <a:t> without any explicit casting</a:t>
            </a:r>
            <a:r>
              <a:rPr lang="en-US" sz="3200" dirty="0" smtClean="0">
                <a:solidFill>
                  <a:schemeClr val="bg1"/>
                </a:solidFill>
              </a:rPr>
              <a:t>.</a:t>
            </a:r>
            <a:endParaRPr lang="en-US" sz="3200" dirty="0">
              <a:solidFill>
                <a:schemeClr val="bg1"/>
              </a:solidFill>
            </a:endParaRPr>
          </a:p>
        </p:txBody>
      </p:sp>
    </p:spTree>
    <p:extLst>
      <p:ext uri="{BB962C8B-B14F-4D97-AF65-F5344CB8AC3E}">
        <p14:creationId xmlns:p14="http://schemas.microsoft.com/office/powerpoint/2010/main" val="23620522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95345"/>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Challenge </a:t>
            </a:r>
            <a:r>
              <a:rPr lang="en-US" sz="6000" dirty="0" smtClean="0">
                <a:solidFill>
                  <a:srgbClr val="0070C0"/>
                </a:solidFill>
              </a:rPr>
              <a:t>2: </a:t>
            </a:r>
            <a:r>
              <a:rPr lang="en-US" sz="6000" dirty="0">
                <a:solidFill>
                  <a:srgbClr val="0070C0"/>
                </a:solidFill>
              </a:rPr>
              <a:t>Implicit and Explicit Conversion in C#</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19" y="1640449"/>
            <a:ext cx="16130293" cy="8802410"/>
          </a:xfrm>
          <a:prstGeom prst="rect">
            <a:avLst/>
          </a:prstGeom>
          <a:noFill/>
          <a:ln>
            <a:noFill/>
          </a:ln>
        </p:spPr>
        <p:txBody>
          <a:bodyPr spcFirstLastPara="1" wrap="square" lIns="0" tIns="0" rIns="0" bIns="0" anchor="t" anchorCtr="0">
            <a:spAutoFit/>
          </a:bodyPr>
          <a:lstStyle/>
          <a:p>
            <a:r>
              <a:rPr lang="en-US" sz="4000" dirty="0">
                <a:solidFill>
                  <a:schemeClr val="bg1"/>
                </a:solidFill>
              </a:rPr>
              <a:t>Part </a:t>
            </a:r>
            <a:r>
              <a:rPr lang="en-US" sz="4000" dirty="0" smtClean="0">
                <a:solidFill>
                  <a:schemeClr val="bg1"/>
                </a:solidFill>
              </a:rPr>
              <a:t>2: </a:t>
            </a:r>
            <a:r>
              <a:rPr lang="en-US" sz="4000" dirty="0">
                <a:solidFill>
                  <a:schemeClr val="bg1"/>
                </a:solidFill>
              </a:rPr>
              <a:t>Explicit </a:t>
            </a:r>
            <a:r>
              <a:rPr lang="en-US" sz="4000" dirty="0" smtClean="0">
                <a:solidFill>
                  <a:schemeClr val="bg1"/>
                </a:solidFill>
              </a:rPr>
              <a:t>Conversion</a:t>
            </a:r>
          </a:p>
          <a:p>
            <a:endParaRPr lang="en-US" sz="2000" dirty="0" smtClean="0">
              <a:solidFill>
                <a:schemeClr val="bg1"/>
              </a:solidFill>
            </a:endParaRPr>
          </a:p>
          <a:p>
            <a:r>
              <a:rPr lang="en-US" sz="3200" b="1" dirty="0" smtClean="0">
                <a:solidFill>
                  <a:schemeClr val="bg1"/>
                </a:solidFill>
              </a:rPr>
              <a:t> 1- Explicit </a:t>
            </a:r>
            <a:r>
              <a:rPr lang="en-US" sz="3200" b="1" dirty="0">
                <a:solidFill>
                  <a:schemeClr val="bg1"/>
                </a:solidFill>
              </a:rPr>
              <a:t>Numeric Conversion</a:t>
            </a:r>
          </a:p>
          <a:p>
            <a:r>
              <a:rPr lang="en-US" sz="3200" dirty="0" smtClean="0">
                <a:solidFill>
                  <a:schemeClr val="bg1"/>
                </a:solidFill>
              </a:rPr>
              <a:t>    - Write </a:t>
            </a:r>
            <a:r>
              <a:rPr lang="en-US" sz="3200" dirty="0">
                <a:solidFill>
                  <a:schemeClr val="bg1"/>
                </a:solidFill>
              </a:rPr>
              <a:t>a method that performs an explicit conversion (using casting) from double to int.</a:t>
            </a:r>
          </a:p>
          <a:p>
            <a:r>
              <a:rPr lang="en-US" sz="3200" dirty="0" smtClean="0">
                <a:solidFill>
                  <a:schemeClr val="bg1"/>
                </a:solidFill>
              </a:rPr>
              <a:t>    - Create </a:t>
            </a:r>
            <a:r>
              <a:rPr lang="en-US" sz="3200" dirty="0">
                <a:solidFill>
                  <a:schemeClr val="bg1"/>
                </a:solidFill>
              </a:rPr>
              <a:t>a class </a:t>
            </a:r>
            <a:r>
              <a:rPr lang="en-US" sz="3200" b="1" dirty="0" err="1">
                <a:solidFill>
                  <a:srgbClr val="FF0000"/>
                </a:solidFill>
              </a:rPr>
              <a:t>ExplicitConversionExample</a:t>
            </a:r>
            <a:r>
              <a:rPr lang="en-US" sz="3200" dirty="0">
                <a:solidFill>
                  <a:schemeClr val="bg1"/>
                </a:solidFill>
              </a:rPr>
              <a:t> that has:</a:t>
            </a:r>
          </a:p>
          <a:p>
            <a:r>
              <a:rPr lang="en-US" sz="3200" dirty="0" smtClean="0">
                <a:solidFill>
                  <a:schemeClr val="bg1"/>
                </a:solidFill>
              </a:rPr>
              <a:t>       + A </a:t>
            </a:r>
            <a:r>
              <a:rPr lang="en-US" sz="3200" dirty="0">
                <a:solidFill>
                  <a:schemeClr val="bg1"/>
                </a:solidFill>
              </a:rPr>
              <a:t>double property </a:t>
            </a:r>
            <a:r>
              <a:rPr lang="en-US" sz="3200" dirty="0" err="1">
                <a:solidFill>
                  <a:schemeClr val="bg1"/>
                </a:solidFill>
              </a:rPr>
              <a:t>DoubleValue</a:t>
            </a:r>
            <a:endParaRPr lang="en-US" sz="3200" dirty="0">
              <a:solidFill>
                <a:schemeClr val="bg1"/>
              </a:solidFill>
            </a:endParaRPr>
          </a:p>
          <a:p>
            <a:r>
              <a:rPr lang="en-US" sz="3200" dirty="0" smtClean="0">
                <a:solidFill>
                  <a:schemeClr val="bg1"/>
                </a:solidFill>
              </a:rPr>
              <a:t>       + A </a:t>
            </a:r>
            <a:r>
              <a:rPr lang="en-US" sz="3200" dirty="0">
                <a:solidFill>
                  <a:schemeClr val="bg1"/>
                </a:solidFill>
              </a:rPr>
              <a:t>method </a:t>
            </a:r>
            <a:r>
              <a:rPr lang="en-US" sz="3200" dirty="0" err="1">
                <a:solidFill>
                  <a:schemeClr val="bg1"/>
                </a:solidFill>
              </a:rPr>
              <a:t>ToInt</a:t>
            </a:r>
            <a:r>
              <a:rPr lang="en-US" sz="3200" dirty="0">
                <a:solidFill>
                  <a:schemeClr val="bg1"/>
                </a:solidFill>
              </a:rPr>
              <a:t>() that casts the double to </a:t>
            </a:r>
            <a:r>
              <a:rPr lang="en-US" sz="3200" dirty="0" err="1">
                <a:solidFill>
                  <a:schemeClr val="bg1"/>
                </a:solidFill>
              </a:rPr>
              <a:t>int</a:t>
            </a:r>
            <a:r>
              <a:rPr lang="en-US" sz="3200" dirty="0">
                <a:solidFill>
                  <a:schemeClr val="bg1"/>
                </a:solidFill>
              </a:rPr>
              <a:t> using an explicit conversion.</a:t>
            </a:r>
          </a:p>
          <a:p>
            <a:r>
              <a:rPr lang="en-US" sz="3200" dirty="0" smtClean="0">
                <a:solidFill>
                  <a:schemeClr val="bg1"/>
                </a:solidFill>
              </a:rPr>
              <a:t>       + Display </a:t>
            </a:r>
            <a:r>
              <a:rPr lang="en-US" sz="3200" dirty="0">
                <a:solidFill>
                  <a:schemeClr val="bg1"/>
                </a:solidFill>
              </a:rPr>
              <a:t>the result of the conversion and handle any potential data loss due to truncation</a:t>
            </a:r>
            <a:r>
              <a:rPr lang="en-US" sz="3200" dirty="0" smtClean="0">
                <a:solidFill>
                  <a:schemeClr val="bg1"/>
                </a:solidFill>
              </a:rPr>
              <a:t>.</a:t>
            </a:r>
          </a:p>
          <a:p>
            <a:endParaRPr lang="en-US" sz="2000" dirty="0">
              <a:solidFill>
                <a:schemeClr val="bg1"/>
              </a:solidFill>
            </a:endParaRPr>
          </a:p>
          <a:p>
            <a:r>
              <a:rPr lang="en-US" sz="3200" b="1" dirty="0" smtClean="0">
                <a:solidFill>
                  <a:schemeClr val="bg1"/>
                </a:solidFill>
              </a:rPr>
              <a:t> 2- Explicit </a:t>
            </a:r>
            <a:r>
              <a:rPr lang="en-US" sz="3200" b="1" dirty="0">
                <a:solidFill>
                  <a:schemeClr val="bg1"/>
                </a:solidFill>
              </a:rPr>
              <a:t>Custom Type Conversion</a:t>
            </a:r>
          </a:p>
          <a:p>
            <a:r>
              <a:rPr lang="en-US" sz="3200" dirty="0" smtClean="0">
                <a:solidFill>
                  <a:schemeClr val="bg1"/>
                </a:solidFill>
              </a:rPr>
              <a:t>    - Create </a:t>
            </a:r>
            <a:r>
              <a:rPr lang="en-US" sz="3200" dirty="0">
                <a:solidFill>
                  <a:schemeClr val="bg1"/>
                </a:solidFill>
              </a:rPr>
              <a:t>a class </a:t>
            </a:r>
            <a:r>
              <a:rPr lang="en-US" sz="3200" b="1" dirty="0">
                <a:solidFill>
                  <a:srgbClr val="FF0000"/>
                </a:solidFill>
              </a:rPr>
              <a:t>Person</a:t>
            </a:r>
            <a:r>
              <a:rPr lang="en-US" sz="3200" dirty="0">
                <a:solidFill>
                  <a:schemeClr val="bg1"/>
                </a:solidFill>
              </a:rPr>
              <a:t> with two properties: Name (string) and Age (</a:t>
            </a:r>
            <a:r>
              <a:rPr lang="en-US" sz="3200" dirty="0" err="1">
                <a:solidFill>
                  <a:schemeClr val="bg1"/>
                </a:solidFill>
              </a:rPr>
              <a:t>int</a:t>
            </a:r>
            <a:r>
              <a:rPr lang="en-US" sz="3200" dirty="0">
                <a:solidFill>
                  <a:schemeClr val="bg1"/>
                </a:solidFill>
              </a:rPr>
              <a:t>).</a:t>
            </a:r>
          </a:p>
          <a:p>
            <a:r>
              <a:rPr lang="en-US" sz="3200" dirty="0" smtClean="0">
                <a:solidFill>
                  <a:schemeClr val="bg1"/>
                </a:solidFill>
              </a:rPr>
              <a:t>    - Create </a:t>
            </a:r>
            <a:r>
              <a:rPr lang="en-US" sz="3200" dirty="0">
                <a:solidFill>
                  <a:schemeClr val="bg1"/>
                </a:solidFill>
              </a:rPr>
              <a:t>a class </a:t>
            </a:r>
            <a:r>
              <a:rPr lang="en-US" sz="3200" b="1" dirty="0">
                <a:solidFill>
                  <a:srgbClr val="FF0000"/>
                </a:solidFill>
              </a:rPr>
              <a:t>Student</a:t>
            </a:r>
            <a:r>
              <a:rPr lang="en-US" sz="3200" dirty="0">
                <a:solidFill>
                  <a:schemeClr val="bg1"/>
                </a:solidFill>
              </a:rPr>
              <a:t> with three properties: Name, Age, and </a:t>
            </a:r>
            <a:r>
              <a:rPr lang="en-US" sz="3200" dirty="0" err="1">
                <a:solidFill>
                  <a:schemeClr val="bg1"/>
                </a:solidFill>
              </a:rPr>
              <a:t>StudentID</a:t>
            </a:r>
            <a:r>
              <a:rPr lang="en-US" sz="3200" dirty="0">
                <a:solidFill>
                  <a:schemeClr val="bg1"/>
                </a:solidFill>
              </a:rPr>
              <a:t> (string).</a:t>
            </a:r>
          </a:p>
          <a:p>
            <a:r>
              <a:rPr lang="en-US" sz="3200" dirty="0" smtClean="0">
                <a:solidFill>
                  <a:schemeClr val="bg1"/>
                </a:solidFill>
              </a:rPr>
              <a:t>    - Define </a:t>
            </a:r>
            <a:r>
              <a:rPr lang="en-US" sz="3200" dirty="0">
                <a:solidFill>
                  <a:schemeClr val="bg1"/>
                </a:solidFill>
              </a:rPr>
              <a:t>an explicit conversion operator that allows converting from </a:t>
            </a:r>
            <a:r>
              <a:rPr lang="en-US" sz="3200" b="1" dirty="0">
                <a:solidFill>
                  <a:srgbClr val="FF0000"/>
                </a:solidFill>
              </a:rPr>
              <a:t>Person</a:t>
            </a:r>
            <a:r>
              <a:rPr lang="en-US" sz="3200" dirty="0">
                <a:solidFill>
                  <a:schemeClr val="bg1"/>
                </a:solidFill>
              </a:rPr>
              <a:t> to </a:t>
            </a:r>
            <a:r>
              <a:rPr lang="en-US" sz="3200" b="1" dirty="0">
                <a:solidFill>
                  <a:srgbClr val="FF0000"/>
                </a:solidFill>
              </a:rPr>
              <a:t>Student</a:t>
            </a:r>
            <a:r>
              <a:rPr lang="en-US" sz="3200" dirty="0">
                <a:solidFill>
                  <a:schemeClr val="bg1"/>
                </a:solidFill>
              </a:rPr>
              <a:t>.</a:t>
            </a:r>
          </a:p>
          <a:p>
            <a:r>
              <a:rPr lang="en-US" sz="3200" dirty="0" smtClean="0">
                <a:solidFill>
                  <a:schemeClr val="bg1"/>
                </a:solidFill>
              </a:rPr>
              <a:t>    - Write </a:t>
            </a:r>
            <a:r>
              <a:rPr lang="en-US" sz="3200" dirty="0">
                <a:solidFill>
                  <a:schemeClr val="bg1"/>
                </a:solidFill>
              </a:rPr>
              <a:t>the logic to convert a </a:t>
            </a:r>
            <a:r>
              <a:rPr lang="en-US" sz="3200" b="1" dirty="0">
                <a:solidFill>
                  <a:srgbClr val="FF0000"/>
                </a:solidFill>
              </a:rPr>
              <a:t>Person</a:t>
            </a:r>
            <a:r>
              <a:rPr lang="en-US" sz="3200" dirty="0">
                <a:solidFill>
                  <a:schemeClr val="bg1"/>
                </a:solidFill>
              </a:rPr>
              <a:t> to </a:t>
            </a:r>
            <a:r>
              <a:rPr lang="en-US" sz="3200" b="1" dirty="0">
                <a:solidFill>
                  <a:srgbClr val="FF0000"/>
                </a:solidFill>
              </a:rPr>
              <a:t>Student</a:t>
            </a:r>
            <a:r>
              <a:rPr lang="en-US" sz="3200" dirty="0">
                <a:solidFill>
                  <a:schemeClr val="bg1"/>
                </a:solidFill>
              </a:rPr>
              <a:t> by using the Name and Age of the Person and assigning a default </a:t>
            </a:r>
            <a:r>
              <a:rPr lang="en-US" sz="3200" dirty="0" err="1">
                <a:solidFill>
                  <a:schemeClr val="bg1"/>
                </a:solidFill>
              </a:rPr>
              <a:t>StudentID</a:t>
            </a:r>
            <a:r>
              <a:rPr lang="en-US" sz="3200" dirty="0">
                <a:solidFill>
                  <a:schemeClr val="bg1"/>
                </a:solidFill>
              </a:rPr>
              <a:t> in the </a:t>
            </a:r>
            <a:r>
              <a:rPr lang="en-US" sz="3200" b="1" dirty="0">
                <a:solidFill>
                  <a:srgbClr val="FF0000"/>
                </a:solidFill>
              </a:rPr>
              <a:t>Student</a:t>
            </a:r>
            <a:r>
              <a:rPr lang="en-US" sz="3200" dirty="0">
                <a:solidFill>
                  <a:schemeClr val="bg1"/>
                </a:solidFill>
              </a:rPr>
              <a:t> class.</a:t>
            </a:r>
          </a:p>
          <a:p>
            <a:r>
              <a:rPr lang="en-US" sz="3200" dirty="0" smtClean="0">
                <a:solidFill>
                  <a:schemeClr val="bg1"/>
                </a:solidFill>
              </a:rPr>
              <a:t>    - Demonstrate </a:t>
            </a:r>
            <a:r>
              <a:rPr lang="en-US" sz="3200" dirty="0">
                <a:solidFill>
                  <a:schemeClr val="bg1"/>
                </a:solidFill>
              </a:rPr>
              <a:t>the conversion in the Main method and print both </a:t>
            </a:r>
            <a:r>
              <a:rPr lang="en-US" sz="3200" b="1" dirty="0">
                <a:solidFill>
                  <a:srgbClr val="FF0000"/>
                </a:solidFill>
              </a:rPr>
              <a:t>Person </a:t>
            </a:r>
            <a:r>
              <a:rPr lang="en-US" sz="3200" dirty="0">
                <a:solidFill>
                  <a:schemeClr val="bg1"/>
                </a:solidFill>
              </a:rPr>
              <a:t>and </a:t>
            </a:r>
            <a:r>
              <a:rPr lang="en-US" sz="3200" b="1" dirty="0">
                <a:solidFill>
                  <a:srgbClr val="FF0000"/>
                </a:solidFill>
              </a:rPr>
              <a:t>Student</a:t>
            </a:r>
            <a:r>
              <a:rPr lang="en-US" sz="3200" dirty="0">
                <a:solidFill>
                  <a:schemeClr val="bg1"/>
                </a:solidFill>
              </a:rPr>
              <a:t> objects to show how the conversion works.</a:t>
            </a:r>
          </a:p>
        </p:txBody>
      </p:sp>
    </p:spTree>
    <p:extLst>
      <p:ext uri="{BB962C8B-B14F-4D97-AF65-F5344CB8AC3E}">
        <p14:creationId xmlns:p14="http://schemas.microsoft.com/office/powerpoint/2010/main" val="39934613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95345"/>
            <a:ext cx="17334600" cy="1846659"/>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Challenge 3: Pass by Value vs. Pass by Reference in C#</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19" y="2240950"/>
            <a:ext cx="16662555" cy="6217087"/>
          </a:xfrm>
          <a:prstGeom prst="rect">
            <a:avLst/>
          </a:prstGeom>
          <a:noFill/>
          <a:ln>
            <a:noFill/>
          </a:ln>
        </p:spPr>
        <p:txBody>
          <a:bodyPr spcFirstLastPara="1" wrap="square" lIns="0" tIns="0" rIns="0" bIns="0" anchor="t" anchorCtr="0">
            <a:spAutoFit/>
          </a:bodyPr>
          <a:lstStyle/>
          <a:p>
            <a:r>
              <a:rPr lang="en-US" sz="4000" b="1" dirty="0">
                <a:solidFill>
                  <a:schemeClr val="bg1"/>
                </a:solidFill>
              </a:rPr>
              <a:t>Objective</a:t>
            </a:r>
            <a:r>
              <a:rPr lang="en-US" sz="4000" b="1" dirty="0" smtClean="0">
                <a:solidFill>
                  <a:schemeClr val="bg1"/>
                </a:solidFill>
              </a:rPr>
              <a:t>:</a:t>
            </a:r>
          </a:p>
          <a:p>
            <a:endParaRPr lang="en-US" sz="4000" b="1" dirty="0" smtClean="0">
              <a:solidFill>
                <a:schemeClr val="bg1"/>
              </a:solidFill>
            </a:endParaRPr>
          </a:p>
          <a:p>
            <a:r>
              <a:rPr lang="en-US" sz="3600" dirty="0">
                <a:solidFill>
                  <a:schemeClr val="bg1"/>
                </a:solidFill>
              </a:rPr>
              <a:t>The goal of this assignment is to understand the behavior of pass by value and pass by reference in C#. You will explore how these concepts work with both primitive data types (value types) and reference types, and how ref and out keywords affect function parameters.</a:t>
            </a:r>
          </a:p>
          <a:p>
            <a:endParaRPr lang="en-US" sz="3600" b="1" dirty="0">
              <a:solidFill>
                <a:schemeClr val="bg1"/>
              </a:solidFill>
            </a:endParaRPr>
          </a:p>
          <a:p>
            <a:r>
              <a:rPr lang="en-US" sz="3600" b="1" dirty="0">
                <a:solidFill>
                  <a:schemeClr val="bg1"/>
                </a:solidFill>
              </a:rPr>
              <a:t>Part 1: Pass by Value (Primitive Types</a:t>
            </a:r>
            <a:r>
              <a:rPr lang="en-US" sz="3600" b="1" dirty="0" smtClean="0">
                <a:solidFill>
                  <a:schemeClr val="bg1"/>
                </a:solidFill>
              </a:rPr>
              <a:t>)</a:t>
            </a:r>
          </a:p>
          <a:p>
            <a:r>
              <a:rPr lang="en-US" sz="3600" b="1" dirty="0" smtClean="0">
                <a:solidFill>
                  <a:schemeClr val="bg1"/>
                </a:solidFill>
              </a:rPr>
              <a:t>Part </a:t>
            </a:r>
            <a:r>
              <a:rPr lang="en-US" sz="3600" b="1" dirty="0">
                <a:solidFill>
                  <a:schemeClr val="bg1"/>
                </a:solidFill>
              </a:rPr>
              <a:t>2: Pass by Reference (Using ref</a:t>
            </a:r>
            <a:r>
              <a:rPr lang="en-US" sz="3600" b="1" dirty="0" smtClean="0">
                <a:solidFill>
                  <a:schemeClr val="bg1"/>
                </a:solidFill>
              </a:rPr>
              <a:t>)</a:t>
            </a:r>
          </a:p>
          <a:p>
            <a:r>
              <a:rPr lang="en-US" sz="3600" b="1" dirty="0">
                <a:solidFill>
                  <a:schemeClr val="bg1"/>
                </a:solidFill>
              </a:rPr>
              <a:t>Part 3: Using out Keyword</a:t>
            </a:r>
          </a:p>
          <a:p>
            <a:endParaRPr lang="en-US" sz="3600" b="1" dirty="0">
              <a:solidFill>
                <a:schemeClr val="bg1"/>
              </a:solidFill>
            </a:endParaRPr>
          </a:p>
        </p:txBody>
      </p:sp>
    </p:spTree>
    <p:extLst>
      <p:ext uri="{BB962C8B-B14F-4D97-AF65-F5344CB8AC3E}">
        <p14:creationId xmlns:p14="http://schemas.microsoft.com/office/powerpoint/2010/main" val="36702582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95345"/>
            <a:ext cx="17334600" cy="769441"/>
          </a:xfrm>
          <a:prstGeom prst="rect">
            <a:avLst/>
          </a:prstGeom>
          <a:noFill/>
          <a:ln>
            <a:noFill/>
          </a:ln>
        </p:spPr>
        <p:txBody>
          <a:bodyPr spcFirstLastPara="1" wrap="square" lIns="0" tIns="0" rIns="0" bIns="0" anchor="t" anchorCtr="0">
            <a:spAutoFit/>
          </a:bodyPr>
          <a:lstStyle/>
          <a:p>
            <a:pPr algn="ctr"/>
            <a:r>
              <a:rPr lang="en-US" sz="5000" dirty="0">
                <a:solidFill>
                  <a:srgbClr val="0070C0"/>
                </a:solidFill>
              </a:rPr>
              <a:t>Challenge </a:t>
            </a:r>
            <a:r>
              <a:rPr lang="en-US" sz="5000" dirty="0" smtClean="0">
                <a:solidFill>
                  <a:srgbClr val="0070C0"/>
                </a:solidFill>
              </a:rPr>
              <a:t>3: </a:t>
            </a:r>
            <a:r>
              <a:rPr lang="en-US" sz="5000" dirty="0">
                <a:solidFill>
                  <a:srgbClr val="0070C0"/>
                </a:solidFill>
              </a:rPr>
              <a:t>Pass by Value vs. Pass by Reference in C#</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19" y="1039945"/>
            <a:ext cx="16130293" cy="9294852"/>
          </a:xfrm>
          <a:prstGeom prst="rect">
            <a:avLst/>
          </a:prstGeom>
          <a:noFill/>
          <a:ln>
            <a:noFill/>
          </a:ln>
        </p:spPr>
        <p:txBody>
          <a:bodyPr spcFirstLastPara="1" wrap="square" lIns="0" tIns="0" rIns="0" bIns="0" anchor="t" anchorCtr="0">
            <a:spAutoFit/>
          </a:bodyPr>
          <a:lstStyle/>
          <a:p>
            <a:r>
              <a:rPr lang="en-US" sz="4000" b="1" dirty="0">
                <a:solidFill>
                  <a:schemeClr val="bg1"/>
                </a:solidFill>
              </a:rPr>
              <a:t>Part 1: Pass by Value (Primitive Types)</a:t>
            </a:r>
          </a:p>
          <a:p>
            <a:endParaRPr lang="en-US" sz="2000" dirty="0" smtClean="0">
              <a:solidFill>
                <a:schemeClr val="bg1"/>
              </a:solidFill>
            </a:endParaRPr>
          </a:p>
          <a:p>
            <a:r>
              <a:rPr lang="en-US" sz="3200" b="1" dirty="0" smtClean="0">
                <a:solidFill>
                  <a:schemeClr val="bg1"/>
                </a:solidFill>
              </a:rPr>
              <a:t> 1- </a:t>
            </a:r>
            <a:r>
              <a:rPr lang="en-US" sz="3200" b="1" dirty="0">
                <a:solidFill>
                  <a:schemeClr val="bg1"/>
                </a:solidFill>
              </a:rPr>
              <a:t>Pass by Value with Primitive Types:</a:t>
            </a:r>
          </a:p>
          <a:p>
            <a:r>
              <a:rPr lang="en-US" sz="3200" dirty="0" smtClean="0">
                <a:solidFill>
                  <a:schemeClr val="bg1"/>
                </a:solidFill>
              </a:rPr>
              <a:t>    - Create </a:t>
            </a:r>
            <a:r>
              <a:rPr lang="en-US" sz="3200" dirty="0">
                <a:solidFill>
                  <a:schemeClr val="bg1"/>
                </a:solidFill>
              </a:rPr>
              <a:t>a method </a:t>
            </a:r>
            <a:r>
              <a:rPr lang="en-US" sz="3200" dirty="0" err="1">
                <a:solidFill>
                  <a:schemeClr val="bg1"/>
                </a:solidFill>
              </a:rPr>
              <a:t>IncreaseValue</a:t>
            </a:r>
            <a:r>
              <a:rPr lang="en-US" sz="3200" dirty="0">
                <a:solidFill>
                  <a:schemeClr val="bg1"/>
                </a:solidFill>
              </a:rPr>
              <a:t> that takes an integer as a parameter and increases its value by 10.</a:t>
            </a:r>
          </a:p>
          <a:p>
            <a:r>
              <a:rPr lang="en-US" sz="3200" dirty="0" smtClean="0">
                <a:solidFill>
                  <a:schemeClr val="bg1"/>
                </a:solidFill>
              </a:rPr>
              <a:t>    - In </a:t>
            </a:r>
            <a:r>
              <a:rPr lang="en-US" sz="3200" dirty="0">
                <a:solidFill>
                  <a:schemeClr val="bg1"/>
                </a:solidFill>
              </a:rPr>
              <a:t>the Main method, declare an integer variable, pass it to </a:t>
            </a:r>
            <a:r>
              <a:rPr lang="en-US" sz="3200" dirty="0" err="1">
                <a:solidFill>
                  <a:schemeClr val="bg1"/>
                </a:solidFill>
              </a:rPr>
              <a:t>IncreaseValue</a:t>
            </a:r>
            <a:r>
              <a:rPr lang="en-US" sz="3200" dirty="0">
                <a:solidFill>
                  <a:schemeClr val="bg1"/>
                </a:solidFill>
              </a:rPr>
              <a:t>, and print the value of the variable before and after the method call.</a:t>
            </a:r>
          </a:p>
          <a:p>
            <a:r>
              <a:rPr lang="en-US" sz="3200" dirty="0" smtClean="0">
                <a:solidFill>
                  <a:schemeClr val="bg1"/>
                </a:solidFill>
              </a:rPr>
              <a:t>    - Expected </a:t>
            </a:r>
            <a:r>
              <a:rPr lang="en-US" sz="3200" dirty="0">
                <a:solidFill>
                  <a:schemeClr val="bg1"/>
                </a:solidFill>
              </a:rPr>
              <a:t>Behavior: The value of the integer in the Main method should remain unchanged after the method call, as primitive types are passed by value</a:t>
            </a:r>
            <a:r>
              <a:rPr lang="en-US" sz="3200" dirty="0" smtClean="0">
                <a:solidFill>
                  <a:schemeClr val="bg1"/>
                </a:solidFill>
              </a:rPr>
              <a:t>.</a:t>
            </a:r>
          </a:p>
          <a:p>
            <a:endParaRPr lang="en-US" sz="2000" dirty="0">
              <a:solidFill>
                <a:schemeClr val="bg1"/>
              </a:solidFill>
            </a:endParaRPr>
          </a:p>
          <a:p>
            <a:r>
              <a:rPr lang="en-US" sz="3200" b="1" dirty="0" smtClean="0">
                <a:solidFill>
                  <a:schemeClr val="bg1"/>
                </a:solidFill>
              </a:rPr>
              <a:t> 2- Pass </a:t>
            </a:r>
            <a:r>
              <a:rPr lang="en-US" sz="3200" b="1" dirty="0">
                <a:solidFill>
                  <a:schemeClr val="bg1"/>
                </a:solidFill>
              </a:rPr>
              <a:t>by Value with Reference Types (Classes):</a:t>
            </a:r>
          </a:p>
          <a:p>
            <a:r>
              <a:rPr lang="en-US" sz="3200" dirty="0" smtClean="0">
                <a:solidFill>
                  <a:schemeClr val="bg1"/>
                </a:solidFill>
              </a:rPr>
              <a:t>   - Create </a:t>
            </a:r>
            <a:r>
              <a:rPr lang="en-US" sz="3200" dirty="0">
                <a:solidFill>
                  <a:schemeClr val="bg1"/>
                </a:solidFill>
              </a:rPr>
              <a:t>a class </a:t>
            </a:r>
            <a:r>
              <a:rPr lang="en-US" sz="3200" b="1" dirty="0">
                <a:solidFill>
                  <a:srgbClr val="FF0000"/>
                </a:solidFill>
              </a:rPr>
              <a:t>Person</a:t>
            </a:r>
            <a:r>
              <a:rPr lang="en-US" sz="3200" dirty="0">
                <a:solidFill>
                  <a:schemeClr val="bg1"/>
                </a:solidFill>
              </a:rPr>
              <a:t> with properties Name (string) and Age (</a:t>
            </a:r>
            <a:r>
              <a:rPr lang="en-US" sz="3200" dirty="0" err="1">
                <a:solidFill>
                  <a:schemeClr val="bg1"/>
                </a:solidFill>
              </a:rPr>
              <a:t>int</a:t>
            </a:r>
            <a:r>
              <a:rPr lang="en-US" sz="3200" dirty="0">
                <a:solidFill>
                  <a:schemeClr val="bg1"/>
                </a:solidFill>
              </a:rPr>
              <a:t>).</a:t>
            </a:r>
          </a:p>
          <a:p>
            <a:r>
              <a:rPr lang="en-US" sz="3200" dirty="0" smtClean="0">
                <a:solidFill>
                  <a:schemeClr val="bg1"/>
                </a:solidFill>
              </a:rPr>
              <a:t>   - Create </a:t>
            </a:r>
            <a:r>
              <a:rPr lang="en-US" sz="3200" dirty="0">
                <a:solidFill>
                  <a:schemeClr val="bg1"/>
                </a:solidFill>
              </a:rPr>
              <a:t>a method </a:t>
            </a:r>
            <a:r>
              <a:rPr lang="en-US" sz="3200" dirty="0" err="1">
                <a:solidFill>
                  <a:schemeClr val="bg1"/>
                </a:solidFill>
              </a:rPr>
              <a:t>ChangePersonDetails</a:t>
            </a:r>
            <a:r>
              <a:rPr lang="en-US" sz="3200" dirty="0">
                <a:solidFill>
                  <a:schemeClr val="bg1"/>
                </a:solidFill>
              </a:rPr>
              <a:t> that takes a Person object as a parameter and changes the Name and Age properties.</a:t>
            </a:r>
          </a:p>
          <a:p>
            <a:r>
              <a:rPr lang="en-US" sz="3200" dirty="0" smtClean="0">
                <a:solidFill>
                  <a:schemeClr val="bg1"/>
                </a:solidFill>
              </a:rPr>
              <a:t>   - In </a:t>
            </a:r>
            <a:r>
              <a:rPr lang="en-US" sz="3200" dirty="0">
                <a:solidFill>
                  <a:schemeClr val="bg1"/>
                </a:solidFill>
              </a:rPr>
              <a:t>the Main method, create a Person object, pass it to </a:t>
            </a:r>
            <a:r>
              <a:rPr lang="en-US" sz="3200" dirty="0" err="1">
                <a:solidFill>
                  <a:schemeClr val="bg1"/>
                </a:solidFill>
              </a:rPr>
              <a:t>ChangePersonDetails</a:t>
            </a:r>
            <a:r>
              <a:rPr lang="en-US" sz="3200" dirty="0">
                <a:solidFill>
                  <a:schemeClr val="bg1"/>
                </a:solidFill>
              </a:rPr>
              <a:t>, and print the Name and Age properties before and after the method call.</a:t>
            </a:r>
          </a:p>
          <a:p>
            <a:r>
              <a:rPr lang="en-US" sz="3200" dirty="0" smtClean="0">
                <a:solidFill>
                  <a:schemeClr val="bg1"/>
                </a:solidFill>
              </a:rPr>
              <a:t>   - Expected </a:t>
            </a:r>
            <a:r>
              <a:rPr lang="en-US" sz="3200" dirty="0">
                <a:solidFill>
                  <a:schemeClr val="bg1"/>
                </a:solidFill>
              </a:rPr>
              <a:t>Behavior: The properties of the </a:t>
            </a:r>
            <a:r>
              <a:rPr lang="en-US" sz="3200" b="1" dirty="0">
                <a:solidFill>
                  <a:srgbClr val="FF0000"/>
                </a:solidFill>
              </a:rPr>
              <a:t>Person</a:t>
            </a:r>
            <a:r>
              <a:rPr lang="en-US" sz="3200" dirty="0" smtClean="0">
                <a:solidFill>
                  <a:schemeClr val="bg1"/>
                </a:solidFill>
              </a:rPr>
              <a:t> </a:t>
            </a:r>
            <a:r>
              <a:rPr lang="en-US" sz="3200" dirty="0">
                <a:solidFill>
                  <a:schemeClr val="bg1"/>
                </a:solidFill>
              </a:rPr>
              <a:t>object will change, but the reference to the object will remain the same, as reference types are passed by value (i.e., the reference is passed, not the actual object itself).</a:t>
            </a:r>
          </a:p>
        </p:txBody>
      </p:sp>
    </p:spTree>
    <p:extLst>
      <p:ext uri="{BB962C8B-B14F-4D97-AF65-F5344CB8AC3E}">
        <p14:creationId xmlns:p14="http://schemas.microsoft.com/office/powerpoint/2010/main" val="34733359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95345"/>
            <a:ext cx="17334600" cy="769441"/>
          </a:xfrm>
          <a:prstGeom prst="rect">
            <a:avLst/>
          </a:prstGeom>
          <a:noFill/>
          <a:ln>
            <a:noFill/>
          </a:ln>
        </p:spPr>
        <p:txBody>
          <a:bodyPr spcFirstLastPara="1" wrap="square" lIns="0" tIns="0" rIns="0" bIns="0" anchor="t" anchorCtr="0">
            <a:spAutoFit/>
          </a:bodyPr>
          <a:lstStyle/>
          <a:p>
            <a:pPr algn="ctr"/>
            <a:r>
              <a:rPr lang="en-US" sz="5000" dirty="0">
                <a:solidFill>
                  <a:srgbClr val="0070C0"/>
                </a:solidFill>
              </a:rPr>
              <a:t>Challenge </a:t>
            </a:r>
            <a:r>
              <a:rPr lang="en-US" sz="5000" dirty="0" smtClean="0">
                <a:solidFill>
                  <a:srgbClr val="0070C0"/>
                </a:solidFill>
              </a:rPr>
              <a:t>3: </a:t>
            </a:r>
            <a:r>
              <a:rPr lang="en-US" sz="5000" dirty="0">
                <a:solidFill>
                  <a:srgbClr val="0070C0"/>
                </a:solidFill>
              </a:rPr>
              <a:t>Pass by Value vs. Pass by Reference in C#</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19" y="1162777"/>
            <a:ext cx="16130293" cy="8309967"/>
          </a:xfrm>
          <a:prstGeom prst="rect">
            <a:avLst/>
          </a:prstGeom>
          <a:noFill/>
          <a:ln>
            <a:noFill/>
          </a:ln>
        </p:spPr>
        <p:txBody>
          <a:bodyPr spcFirstLastPara="1" wrap="square" lIns="0" tIns="0" rIns="0" bIns="0" anchor="t" anchorCtr="0">
            <a:spAutoFit/>
          </a:bodyPr>
          <a:lstStyle/>
          <a:p>
            <a:r>
              <a:rPr lang="en-US" sz="4000" b="1" dirty="0">
                <a:solidFill>
                  <a:schemeClr val="bg1"/>
                </a:solidFill>
              </a:rPr>
              <a:t>Part 2: Pass by Reference (Using ref)</a:t>
            </a:r>
          </a:p>
          <a:p>
            <a:endParaRPr lang="en-US" sz="2000" dirty="0" smtClean="0">
              <a:solidFill>
                <a:schemeClr val="bg1"/>
              </a:solidFill>
            </a:endParaRPr>
          </a:p>
          <a:p>
            <a:r>
              <a:rPr lang="en-US" sz="3200" b="1" dirty="0" smtClean="0">
                <a:solidFill>
                  <a:schemeClr val="bg1"/>
                </a:solidFill>
              </a:rPr>
              <a:t> 1- Using </a:t>
            </a:r>
            <a:r>
              <a:rPr lang="en-US" sz="3200" b="1" dirty="0">
                <a:solidFill>
                  <a:schemeClr val="bg1"/>
                </a:solidFill>
              </a:rPr>
              <a:t>ref with Primitive Types</a:t>
            </a:r>
            <a:r>
              <a:rPr lang="en-US" sz="3200" b="1" dirty="0" smtClean="0">
                <a:solidFill>
                  <a:schemeClr val="bg1"/>
                </a:solidFill>
              </a:rPr>
              <a:t>:</a:t>
            </a:r>
          </a:p>
          <a:p>
            <a:r>
              <a:rPr lang="en-US" sz="3200" b="1" dirty="0" smtClean="0">
                <a:solidFill>
                  <a:schemeClr val="bg1"/>
                </a:solidFill>
              </a:rPr>
              <a:t>     - </a:t>
            </a:r>
            <a:r>
              <a:rPr lang="en-US" sz="3200" dirty="0" smtClean="0">
                <a:solidFill>
                  <a:schemeClr val="bg1"/>
                </a:solidFill>
              </a:rPr>
              <a:t>Create </a:t>
            </a:r>
            <a:r>
              <a:rPr lang="en-US" sz="3200" dirty="0">
                <a:solidFill>
                  <a:schemeClr val="bg1"/>
                </a:solidFill>
              </a:rPr>
              <a:t>a method </a:t>
            </a:r>
            <a:r>
              <a:rPr lang="en-US" sz="3200" dirty="0" err="1">
                <a:solidFill>
                  <a:schemeClr val="bg1"/>
                </a:solidFill>
              </a:rPr>
              <a:t>DoubleValue</a:t>
            </a:r>
            <a:r>
              <a:rPr lang="en-US" sz="3200" dirty="0">
                <a:solidFill>
                  <a:schemeClr val="bg1"/>
                </a:solidFill>
              </a:rPr>
              <a:t> that takes an integer as a ref parameter and doubles its value.</a:t>
            </a:r>
          </a:p>
          <a:p>
            <a:r>
              <a:rPr lang="en-US" sz="3200" dirty="0" smtClean="0">
                <a:solidFill>
                  <a:schemeClr val="bg1"/>
                </a:solidFill>
              </a:rPr>
              <a:t>     - In </a:t>
            </a:r>
            <a:r>
              <a:rPr lang="en-US" sz="3200" dirty="0">
                <a:solidFill>
                  <a:schemeClr val="bg1"/>
                </a:solidFill>
              </a:rPr>
              <a:t>the Main method, declare an integer variable, pass it to </a:t>
            </a:r>
            <a:r>
              <a:rPr lang="en-US" sz="3200" dirty="0" err="1">
                <a:solidFill>
                  <a:schemeClr val="bg1"/>
                </a:solidFill>
              </a:rPr>
              <a:t>DoubleValue</a:t>
            </a:r>
            <a:r>
              <a:rPr lang="en-US" sz="3200" dirty="0">
                <a:solidFill>
                  <a:schemeClr val="bg1"/>
                </a:solidFill>
              </a:rPr>
              <a:t>, and print the value of the variable before and after the method call.</a:t>
            </a:r>
          </a:p>
          <a:p>
            <a:r>
              <a:rPr lang="en-US" sz="3200" dirty="0" smtClean="0">
                <a:solidFill>
                  <a:schemeClr val="bg1"/>
                </a:solidFill>
              </a:rPr>
              <a:t>     - Expected </a:t>
            </a:r>
            <a:r>
              <a:rPr lang="en-US" sz="3200" dirty="0">
                <a:solidFill>
                  <a:schemeClr val="bg1"/>
                </a:solidFill>
              </a:rPr>
              <a:t>Behavior: The value of the integer in the Main method should change, as ref allows passing the reference of the variable, not just a copy</a:t>
            </a:r>
            <a:r>
              <a:rPr lang="en-US" sz="3200" dirty="0" smtClean="0">
                <a:solidFill>
                  <a:schemeClr val="bg1"/>
                </a:solidFill>
              </a:rPr>
              <a:t>.</a:t>
            </a:r>
          </a:p>
          <a:p>
            <a:endParaRPr lang="en-US" sz="3200" dirty="0">
              <a:solidFill>
                <a:schemeClr val="bg1"/>
              </a:solidFill>
            </a:endParaRPr>
          </a:p>
          <a:p>
            <a:r>
              <a:rPr lang="en-US" sz="3200" b="1" dirty="0" smtClean="0">
                <a:solidFill>
                  <a:schemeClr val="bg1"/>
                </a:solidFill>
              </a:rPr>
              <a:t> 2- Using </a:t>
            </a:r>
            <a:r>
              <a:rPr lang="en-US" sz="3200" b="1" dirty="0">
                <a:solidFill>
                  <a:schemeClr val="bg1"/>
                </a:solidFill>
              </a:rPr>
              <a:t>ref with Reference Types:</a:t>
            </a:r>
          </a:p>
          <a:p>
            <a:r>
              <a:rPr lang="en-US" sz="3200" dirty="0" smtClean="0">
                <a:solidFill>
                  <a:schemeClr val="bg1"/>
                </a:solidFill>
              </a:rPr>
              <a:t>     - Modify </a:t>
            </a:r>
            <a:r>
              <a:rPr lang="en-US" sz="3200" dirty="0">
                <a:solidFill>
                  <a:schemeClr val="bg1"/>
                </a:solidFill>
              </a:rPr>
              <a:t>the </a:t>
            </a:r>
            <a:r>
              <a:rPr lang="en-US" sz="3200" dirty="0" err="1">
                <a:solidFill>
                  <a:schemeClr val="bg1"/>
                </a:solidFill>
              </a:rPr>
              <a:t>ChangePersonDetails</a:t>
            </a:r>
            <a:r>
              <a:rPr lang="en-US" sz="3200" dirty="0">
                <a:solidFill>
                  <a:schemeClr val="bg1"/>
                </a:solidFill>
              </a:rPr>
              <a:t> method to use the ref keyword instead of pass-by-value.</a:t>
            </a:r>
          </a:p>
          <a:p>
            <a:r>
              <a:rPr lang="en-US" sz="3200" dirty="0" smtClean="0">
                <a:solidFill>
                  <a:schemeClr val="bg1"/>
                </a:solidFill>
              </a:rPr>
              <a:t>    - In </a:t>
            </a:r>
            <a:r>
              <a:rPr lang="en-US" sz="3200" dirty="0">
                <a:solidFill>
                  <a:schemeClr val="bg1"/>
                </a:solidFill>
              </a:rPr>
              <a:t>the Main method, declare a </a:t>
            </a:r>
            <a:r>
              <a:rPr lang="en-US" sz="3200" b="1" dirty="0">
                <a:solidFill>
                  <a:srgbClr val="FF0000"/>
                </a:solidFill>
              </a:rPr>
              <a:t>Person</a:t>
            </a:r>
            <a:r>
              <a:rPr lang="en-US" sz="3200" dirty="0">
                <a:solidFill>
                  <a:srgbClr val="FF0000"/>
                </a:solidFill>
              </a:rPr>
              <a:t> </a:t>
            </a:r>
            <a:r>
              <a:rPr lang="en-US" sz="3200" dirty="0">
                <a:solidFill>
                  <a:schemeClr val="bg1"/>
                </a:solidFill>
              </a:rPr>
              <a:t>object, pass it to </a:t>
            </a:r>
            <a:r>
              <a:rPr lang="en-US" sz="3200" dirty="0" err="1">
                <a:solidFill>
                  <a:schemeClr val="bg1"/>
                </a:solidFill>
              </a:rPr>
              <a:t>ChangePersonDetails</a:t>
            </a:r>
            <a:r>
              <a:rPr lang="en-US" sz="3200" dirty="0">
                <a:solidFill>
                  <a:schemeClr val="bg1"/>
                </a:solidFill>
              </a:rPr>
              <a:t> using ref, and print the Name and Age properties before and after the method call.</a:t>
            </a:r>
          </a:p>
          <a:p>
            <a:r>
              <a:rPr lang="en-US" sz="3200" dirty="0" smtClean="0">
                <a:solidFill>
                  <a:schemeClr val="bg1"/>
                </a:solidFill>
              </a:rPr>
              <a:t>    - Expected </a:t>
            </a:r>
            <a:r>
              <a:rPr lang="en-US" sz="3200" dirty="0">
                <a:solidFill>
                  <a:schemeClr val="bg1"/>
                </a:solidFill>
              </a:rPr>
              <a:t>Behavior: You should see the changes in the Person object because the object reference is passed by ref.</a:t>
            </a:r>
          </a:p>
        </p:txBody>
      </p:sp>
    </p:spTree>
    <p:extLst>
      <p:ext uri="{BB962C8B-B14F-4D97-AF65-F5344CB8AC3E}">
        <p14:creationId xmlns:p14="http://schemas.microsoft.com/office/powerpoint/2010/main" val="39597155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5"/>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95345"/>
            <a:ext cx="17334600" cy="769441"/>
          </a:xfrm>
          <a:prstGeom prst="rect">
            <a:avLst/>
          </a:prstGeom>
          <a:noFill/>
          <a:ln>
            <a:noFill/>
          </a:ln>
        </p:spPr>
        <p:txBody>
          <a:bodyPr spcFirstLastPara="1" wrap="square" lIns="0" tIns="0" rIns="0" bIns="0" anchor="t" anchorCtr="0">
            <a:spAutoFit/>
          </a:bodyPr>
          <a:lstStyle/>
          <a:p>
            <a:pPr algn="ctr"/>
            <a:r>
              <a:rPr lang="en-US" sz="5000" dirty="0">
                <a:solidFill>
                  <a:srgbClr val="0070C0"/>
                </a:solidFill>
              </a:rPr>
              <a:t>Challenge </a:t>
            </a:r>
            <a:r>
              <a:rPr lang="en-US" sz="5000" dirty="0" smtClean="0">
                <a:solidFill>
                  <a:srgbClr val="0070C0"/>
                </a:solidFill>
              </a:rPr>
              <a:t>3: </a:t>
            </a:r>
            <a:r>
              <a:rPr lang="en-US" sz="5000" dirty="0">
                <a:solidFill>
                  <a:srgbClr val="0070C0"/>
                </a:solidFill>
              </a:rPr>
              <a:t>Pass by Value vs. Pass by Reference in C#</a:t>
            </a:r>
          </a:p>
        </p:txBody>
      </p:sp>
      <p:grpSp>
        <p:nvGrpSpPr>
          <p:cNvPr id="125" name="Google Shape;125;p4"/>
          <p:cNvGrpSpPr/>
          <p:nvPr/>
        </p:nvGrpSpPr>
        <p:grpSpPr>
          <a:xfrm rot="5400000">
            <a:off x="859340" y="2418224"/>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622084"/>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560139"/>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19" y="1162777"/>
            <a:ext cx="16130293" cy="8802410"/>
          </a:xfrm>
          <a:prstGeom prst="rect">
            <a:avLst/>
          </a:prstGeom>
          <a:noFill/>
          <a:ln>
            <a:noFill/>
          </a:ln>
        </p:spPr>
        <p:txBody>
          <a:bodyPr spcFirstLastPara="1" wrap="square" lIns="0" tIns="0" rIns="0" bIns="0" anchor="t" anchorCtr="0">
            <a:spAutoFit/>
          </a:bodyPr>
          <a:lstStyle/>
          <a:p>
            <a:r>
              <a:rPr lang="en-US" sz="4000" b="1" dirty="0">
                <a:solidFill>
                  <a:schemeClr val="bg1"/>
                </a:solidFill>
              </a:rPr>
              <a:t>Part 3: Using out Keyword</a:t>
            </a:r>
          </a:p>
          <a:p>
            <a:endParaRPr lang="en-US" sz="2000" dirty="0" smtClean="0">
              <a:solidFill>
                <a:schemeClr val="bg1"/>
              </a:solidFill>
            </a:endParaRPr>
          </a:p>
          <a:p>
            <a:r>
              <a:rPr lang="en-US" sz="3200" b="1" dirty="0" smtClean="0">
                <a:solidFill>
                  <a:schemeClr val="bg1"/>
                </a:solidFill>
              </a:rPr>
              <a:t> 1- Using </a:t>
            </a:r>
            <a:r>
              <a:rPr lang="en-US" sz="3200" b="1" dirty="0">
                <a:solidFill>
                  <a:schemeClr val="bg1"/>
                </a:solidFill>
              </a:rPr>
              <a:t>out with Primitive Types:</a:t>
            </a:r>
          </a:p>
          <a:p>
            <a:r>
              <a:rPr lang="en-US" sz="3200" dirty="0" smtClean="0">
                <a:solidFill>
                  <a:schemeClr val="bg1"/>
                </a:solidFill>
              </a:rPr>
              <a:t>     - Create </a:t>
            </a:r>
            <a:r>
              <a:rPr lang="en-US" sz="3200" dirty="0">
                <a:solidFill>
                  <a:schemeClr val="bg1"/>
                </a:solidFill>
              </a:rPr>
              <a:t>a method </a:t>
            </a:r>
            <a:r>
              <a:rPr lang="en-US" sz="3200" dirty="0" err="1">
                <a:solidFill>
                  <a:schemeClr val="bg1"/>
                </a:solidFill>
              </a:rPr>
              <a:t>DivideNumbers</a:t>
            </a:r>
            <a:r>
              <a:rPr lang="en-US" sz="3200" dirty="0">
                <a:solidFill>
                  <a:schemeClr val="bg1"/>
                </a:solidFill>
              </a:rPr>
              <a:t> that takes two integers (a and b) and an out parameter result. The method should divide a by b and return the result via the out parameter.</a:t>
            </a:r>
          </a:p>
          <a:p>
            <a:r>
              <a:rPr lang="en-US" sz="3200" dirty="0" smtClean="0">
                <a:solidFill>
                  <a:schemeClr val="bg1"/>
                </a:solidFill>
              </a:rPr>
              <a:t>     - In </a:t>
            </a:r>
            <a:r>
              <a:rPr lang="en-US" sz="3200" dirty="0">
                <a:solidFill>
                  <a:schemeClr val="bg1"/>
                </a:solidFill>
              </a:rPr>
              <a:t>the Main method, declare two integers and call </a:t>
            </a:r>
            <a:r>
              <a:rPr lang="en-US" sz="3200" dirty="0" err="1">
                <a:solidFill>
                  <a:schemeClr val="bg1"/>
                </a:solidFill>
              </a:rPr>
              <a:t>DivideNumbers</a:t>
            </a:r>
            <a:r>
              <a:rPr lang="en-US" sz="3200" dirty="0">
                <a:solidFill>
                  <a:schemeClr val="bg1"/>
                </a:solidFill>
              </a:rPr>
              <a:t>, passing the out parameter. Print the result of the division.</a:t>
            </a:r>
          </a:p>
          <a:p>
            <a:r>
              <a:rPr lang="en-US" sz="3200" dirty="0" smtClean="0">
                <a:solidFill>
                  <a:schemeClr val="bg1"/>
                </a:solidFill>
              </a:rPr>
              <a:t>     - Expected </a:t>
            </a:r>
            <a:r>
              <a:rPr lang="en-US" sz="3200" dirty="0">
                <a:solidFill>
                  <a:schemeClr val="bg1"/>
                </a:solidFill>
              </a:rPr>
              <a:t>Behavior: The out parameter should receive the result of the division, even if it was not initialized before the call</a:t>
            </a:r>
            <a:r>
              <a:rPr lang="en-US" sz="3200" dirty="0" smtClean="0">
                <a:solidFill>
                  <a:schemeClr val="bg1"/>
                </a:solidFill>
              </a:rPr>
              <a:t>.</a:t>
            </a:r>
          </a:p>
          <a:p>
            <a:endParaRPr lang="en-US" sz="2000" dirty="0">
              <a:solidFill>
                <a:schemeClr val="bg1"/>
              </a:solidFill>
            </a:endParaRPr>
          </a:p>
          <a:p>
            <a:r>
              <a:rPr lang="en-US" sz="3200" b="1" dirty="0" smtClean="0">
                <a:solidFill>
                  <a:schemeClr val="bg1"/>
                </a:solidFill>
              </a:rPr>
              <a:t> 2- Using </a:t>
            </a:r>
            <a:r>
              <a:rPr lang="en-US" sz="3200" b="1" dirty="0">
                <a:solidFill>
                  <a:schemeClr val="bg1"/>
                </a:solidFill>
              </a:rPr>
              <a:t>out with Reference Types:</a:t>
            </a:r>
          </a:p>
          <a:p>
            <a:r>
              <a:rPr lang="en-US" sz="3200" dirty="0" smtClean="0">
                <a:solidFill>
                  <a:schemeClr val="bg1"/>
                </a:solidFill>
              </a:rPr>
              <a:t>     - Create </a:t>
            </a:r>
            <a:r>
              <a:rPr lang="en-US" sz="3200" dirty="0">
                <a:solidFill>
                  <a:schemeClr val="bg1"/>
                </a:solidFill>
              </a:rPr>
              <a:t>a method </a:t>
            </a:r>
            <a:r>
              <a:rPr lang="en-US" sz="3200" dirty="0" err="1">
                <a:solidFill>
                  <a:schemeClr val="bg1"/>
                </a:solidFill>
              </a:rPr>
              <a:t>CreatePerson</a:t>
            </a:r>
            <a:r>
              <a:rPr lang="en-US" sz="3200" dirty="0">
                <a:solidFill>
                  <a:schemeClr val="bg1"/>
                </a:solidFill>
              </a:rPr>
              <a:t> that takes an out parameter of type Person and initializes it with a name and age.</a:t>
            </a:r>
          </a:p>
          <a:p>
            <a:r>
              <a:rPr lang="en-US" sz="3200" dirty="0" smtClean="0">
                <a:solidFill>
                  <a:schemeClr val="bg1"/>
                </a:solidFill>
              </a:rPr>
              <a:t>     - In </a:t>
            </a:r>
            <a:r>
              <a:rPr lang="en-US" sz="3200" dirty="0">
                <a:solidFill>
                  <a:schemeClr val="bg1"/>
                </a:solidFill>
              </a:rPr>
              <a:t>the Main method, declare a </a:t>
            </a:r>
            <a:r>
              <a:rPr lang="en-US" sz="3200" b="1" dirty="0">
                <a:solidFill>
                  <a:srgbClr val="FF0000"/>
                </a:solidFill>
              </a:rPr>
              <a:t>Person</a:t>
            </a:r>
            <a:r>
              <a:rPr lang="en-US" sz="3200" dirty="0">
                <a:solidFill>
                  <a:schemeClr val="bg1"/>
                </a:solidFill>
              </a:rPr>
              <a:t> object, call </a:t>
            </a:r>
            <a:r>
              <a:rPr lang="en-US" sz="3200" dirty="0" err="1">
                <a:solidFill>
                  <a:schemeClr val="bg1"/>
                </a:solidFill>
              </a:rPr>
              <a:t>CreatePerson</a:t>
            </a:r>
            <a:r>
              <a:rPr lang="en-US" sz="3200" dirty="0">
                <a:solidFill>
                  <a:schemeClr val="bg1"/>
                </a:solidFill>
              </a:rPr>
              <a:t>, and print the Name and Age properties after the method call.</a:t>
            </a:r>
          </a:p>
          <a:p>
            <a:r>
              <a:rPr lang="en-US" sz="3200" dirty="0" smtClean="0">
                <a:solidFill>
                  <a:schemeClr val="bg1"/>
                </a:solidFill>
              </a:rPr>
              <a:t>     - Expected </a:t>
            </a:r>
            <a:r>
              <a:rPr lang="en-US" sz="3200" dirty="0">
                <a:solidFill>
                  <a:schemeClr val="bg1"/>
                </a:solidFill>
              </a:rPr>
              <a:t>Behavior: The out parameter should be initialized within the method, and the Person object will be assigned to the out parameter.</a:t>
            </a:r>
          </a:p>
        </p:txBody>
      </p:sp>
    </p:spTree>
    <p:extLst>
      <p:ext uri="{BB962C8B-B14F-4D97-AF65-F5344CB8AC3E}">
        <p14:creationId xmlns:p14="http://schemas.microsoft.com/office/powerpoint/2010/main" val="2071927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323" name="Google Shape;323;p13"/>
          <p:cNvSpPr/>
          <p:nvPr/>
        </p:nvSpPr>
        <p:spPr>
          <a:xfrm>
            <a:off x="2843386" y="4189844"/>
            <a:ext cx="1218296" cy="1907312"/>
          </a:xfrm>
          <a:custGeom>
            <a:avLst/>
            <a:gdLst/>
            <a:ahLst/>
            <a:cxnLst/>
            <a:rect l="l" t="t" r="r" b="b"/>
            <a:pathLst>
              <a:path w="1218296" h="1907312" extrusionOk="0">
                <a:moveTo>
                  <a:pt x="0" y="0"/>
                </a:moveTo>
                <a:lnTo>
                  <a:pt x="1218295" y="0"/>
                </a:lnTo>
                <a:lnTo>
                  <a:pt x="1218295" y="1907312"/>
                </a:lnTo>
                <a:lnTo>
                  <a:pt x="0" y="1907312"/>
                </a:lnTo>
                <a:lnTo>
                  <a:pt x="0" y="0"/>
                </a:lnTo>
                <a:close/>
              </a:path>
            </a:pathLst>
          </a:custGeom>
          <a:blipFill rotWithShape="1">
            <a:blip r:embed="rId4">
              <a:alphaModFix/>
            </a:blip>
            <a:stretch>
              <a:fillRect/>
            </a:stretch>
          </a:blipFill>
          <a:ln>
            <a:noFill/>
          </a:ln>
        </p:spPr>
      </p:sp>
      <p:sp>
        <p:nvSpPr>
          <p:cNvPr id="324" name="Google Shape;324;p13"/>
          <p:cNvSpPr txBox="1"/>
          <p:nvPr/>
        </p:nvSpPr>
        <p:spPr>
          <a:xfrm>
            <a:off x="4061706" y="3488259"/>
            <a:ext cx="10164600" cy="18933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12300" b="0" i="0" u="none" strike="noStrike" cap="none" dirty="0">
                <a:solidFill>
                  <a:srgbClr val="FFFFFF"/>
                </a:solidFill>
                <a:latin typeface="Arial"/>
                <a:ea typeface="Arial"/>
                <a:cs typeface="Arial"/>
                <a:sym typeface="Arial"/>
              </a:rPr>
              <a:t>THANK YOU</a:t>
            </a:r>
            <a:endParaRPr sz="12300" dirty="0"/>
          </a:p>
        </p:txBody>
      </p:sp>
      <p:sp>
        <p:nvSpPr>
          <p:cNvPr id="325" name="Google Shape;325;p13"/>
          <p:cNvSpPr/>
          <p:nvPr/>
        </p:nvSpPr>
        <p:spPr>
          <a:xfrm>
            <a:off x="2105520" y="4471286"/>
            <a:ext cx="858754" cy="1344429"/>
          </a:xfrm>
          <a:custGeom>
            <a:avLst/>
            <a:gdLst/>
            <a:ahLst/>
            <a:cxnLst/>
            <a:rect l="l" t="t" r="r" b="b"/>
            <a:pathLst>
              <a:path w="858754" h="1344429" extrusionOk="0">
                <a:moveTo>
                  <a:pt x="0" y="0"/>
                </a:moveTo>
                <a:lnTo>
                  <a:pt x="858754" y="0"/>
                </a:lnTo>
                <a:lnTo>
                  <a:pt x="858754" y="1344428"/>
                </a:lnTo>
                <a:lnTo>
                  <a:pt x="0" y="1344428"/>
                </a:lnTo>
                <a:lnTo>
                  <a:pt x="0" y="0"/>
                </a:lnTo>
                <a:close/>
              </a:path>
            </a:pathLst>
          </a:custGeom>
          <a:blipFill rotWithShape="1">
            <a:blip r:embed="rId4">
              <a:alphaModFix/>
            </a:blip>
            <a:stretch>
              <a:fillRect/>
            </a:stretch>
          </a:blipFill>
          <a:ln>
            <a:noFill/>
          </a:ln>
        </p:spPr>
      </p:sp>
      <p:sp>
        <p:nvSpPr>
          <p:cNvPr id="326" name="Google Shape;326;p13"/>
          <p:cNvSpPr/>
          <p:nvPr/>
        </p:nvSpPr>
        <p:spPr>
          <a:xfrm>
            <a:off x="1390081" y="4650573"/>
            <a:ext cx="629715" cy="985855"/>
          </a:xfrm>
          <a:custGeom>
            <a:avLst/>
            <a:gdLst/>
            <a:ahLst/>
            <a:cxnLst/>
            <a:rect l="l" t="t" r="r" b="b"/>
            <a:pathLst>
              <a:path w="629715" h="985855" extrusionOk="0">
                <a:moveTo>
                  <a:pt x="0" y="0"/>
                </a:moveTo>
                <a:lnTo>
                  <a:pt x="629714" y="0"/>
                </a:lnTo>
                <a:lnTo>
                  <a:pt x="629714" y="985854"/>
                </a:lnTo>
                <a:lnTo>
                  <a:pt x="0" y="985854"/>
                </a:lnTo>
                <a:lnTo>
                  <a:pt x="0" y="0"/>
                </a:lnTo>
                <a:close/>
              </a:path>
            </a:pathLst>
          </a:custGeom>
          <a:blipFill rotWithShape="1">
            <a:blip r:embed="rId4">
              <a:alphaModFix/>
            </a:blip>
            <a:stretch>
              <a:fillRect/>
            </a:stretch>
          </a:blipFill>
          <a:ln>
            <a:noFill/>
          </a:ln>
        </p:spPr>
      </p:sp>
      <p:sp>
        <p:nvSpPr>
          <p:cNvPr id="327" name="Google Shape;327;p13"/>
          <p:cNvSpPr/>
          <p:nvPr/>
        </p:nvSpPr>
        <p:spPr>
          <a:xfrm rot="10800000">
            <a:off x="14226319" y="4189844"/>
            <a:ext cx="1218296" cy="1907312"/>
          </a:xfrm>
          <a:custGeom>
            <a:avLst/>
            <a:gdLst/>
            <a:ahLst/>
            <a:cxnLst/>
            <a:rect l="l" t="t" r="r" b="b"/>
            <a:pathLst>
              <a:path w="1218296" h="1907312" extrusionOk="0">
                <a:moveTo>
                  <a:pt x="0" y="0"/>
                </a:moveTo>
                <a:lnTo>
                  <a:pt x="1218295" y="0"/>
                </a:lnTo>
                <a:lnTo>
                  <a:pt x="1218295" y="1907312"/>
                </a:lnTo>
                <a:lnTo>
                  <a:pt x="0" y="1907312"/>
                </a:lnTo>
                <a:lnTo>
                  <a:pt x="0" y="0"/>
                </a:lnTo>
                <a:close/>
              </a:path>
            </a:pathLst>
          </a:custGeom>
          <a:blipFill rotWithShape="1">
            <a:blip r:embed="rId4">
              <a:alphaModFix/>
            </a:blip>
            <a:stretch>
              <a:fillRect/>
            </a:stretch>
          </a:blipFill>
          <a:ln>
            <a:noFill/>
          </a:ln>
        </p:spPr>
      </p:sp>
      <p:sp>
        <p:nvSpPr>
          <p:cNvPr id="328" name="Google Shape;328;p13"/>
          <p:cNvSpPr/>
          <p:nvPr/>
        </p:nvSpPr>
        <p:spPr>
          <a:xfrm rot="10800000">
            <a:off x="15323726" y="4471286"/>
            <a:ext cx="858754" cy="1344429"/>
          </a:xfrm>
          <a:custGeom>
            <a:avLst/>
            <a:gdLst/>
            <a:ahLst/>
            <a:cxnLst/>
            <a:rect l="l" t="t" r="r" b="b"/>
            <a:pathLst>
              <a:path w="858754" h="1344429" extrusionOk="0">
                <a:moveTo>
                  <a:pt x="0" y="0"/>
                </a:moveTo>
                <a:lnTo>
                  <a:pt x="858754" y="0"/>
                </a:lnTo>
                <a:lnTo>
                  <a:pt x="858754" y="1344428"/>
                </a:lnTo>
                <a:lnTo>
                  <a:pt x="0" y="1344428"/>
                </a:lnTo>
                <a:lnTo>
                  <a:pt x="0" y="0"/>
                </a:lnTo>
                <a:close/>
              </a:path>
            </a:pathLst>
          </a:custGeom>
          <a:blipFill rotWithShape="1">
            <a:blip r:embed="rId4">
              <a:alphaModFix/>
            </a:blip>
            <a:stretch>
              <a:fillRect/>
            </a:stretch>
          </a:blipFill>
          <a:ln>
            <a:noFill/>
          </a:ln>
        </p:spPr>
      </p:sp>
      <p:sp>
        <p:nvSpPr>
          <p:cNvPr id="329" name="Google Shape;329;p13"/>
          <p:cNvSpPr/>
          <p:nvPr/>
        </p:nvSpPr>
        <p:spPr>
          <a:xfrm rot="10800000">
            <a:off x="16268205" y="4650573"/>
            <a:ext cx="629715" cy="985855"/>
          </a:xfrm>
          <a:custGeom>
            <a:avLst/>
            <a:gdLst/>
            <a:ahLst/>
            <a:cxnLst/>
            <a:rect l="l" t="t" r="r" b="b"/>
            <a:pathLst>
              <a:path w="629715" h="985855" extrusionOk="0">
                <a:moveTo>
                  <a:pt x="0" y="0"/>
                </a:moveTo>
                <a:lnTo>
                  <a:pt x="629714" y="0"/>
                </a:lnTo>
                <a:lnTo>
                  <a:pt x="629714" y="985854"/>
                </a:lnTo>
                <a:lnTo>
                  <a:pt x="0" y="985854"/>
                </a:lnTo>
                <a:lnTo>
                  <a:pt x="0" y="0"/>
                </a:lnTo>
                <a:close/>
              </a:path>
            </a:pathLst>
          </a:custGeom>
          <a:blipFill rotWithShape="1">
            <a:blip r:embed="rId4">
              <a:alphaModFix/>
            </a:blip>
            <a:stretch>
              <a:fillRect/>
            </a:stretch>
          </a:blipFill>
          <a:ln>
            <a:noFill/>
          </a:ln>
        </p:spPr>
      </p:sp>
      <p:sp>
        <p:nvSpPr>
          <p:cNvPr id="330" name="Google Shape;330;p13"/>
          <p:cNvSpPr/>
          <p:nvPr/>
        </p:nvSpPr>
        <p:spPr>
          <a:xfrm>
            <a:off x="14519439" y="7309663"/>
            <a:ext cx="3497531" cy="2554551"/>
          </a:xfrm>
          <a:custGeom>
            <a:avLst/>
            <a:gdLst/>
            <a:ahLst/>
            <a:cxnLst/>
            <a:rect l="l" t="t" r="r" b="b"/>
            <a:pathLst>
              <a:path w="3497531" h="2554551" extrusionOk="0">
                <a:moveTo>
                  <a:pt x="0" y="0"/>
                </a:moveTo>
                <a:lnTo>
                  <a:pt x="3497531" y="0"/>
                </a:lnTo>
                <a:lnTo>
                  <a:pt x="3497531" y="2554551"/>
                </a:lnTo>
                <a:lnTo>
                  <a:pt x="0" y="2554551"/>
                </a:lnTo>
                <a:lnTo>
                  <a:pt x="0" y="0"/>
                </a:lnTo>
                <a:close/>
              </a:path>
            </a:pathLst>
          </a:custGeom>
          <a:blipFill rotWithShape="1">
            <a:blip r:embed="rId5">
              <a:alphaModFix/>
            </a:blip>
            <a:stretch>
              <a:fillRect/>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Value </a:t>
            </a:r>
            <a:r>
              <a:rPr lang="en-US" sz="6000" dirty="0" err="1">
                <a:solidFill>
                  <a:srgbClr val="0070C0"/>
                </a:solidFill>
              </a:rPr>
              <a:t>vs</a:t>
            </a:r>
            <a:r>
              <a:rPr lang="en-US" sz="6000" dirty="0">
                <a:solidFill>
                  <a:srgbClr val="0070C0"/>
                </a:solidFill>
              </a:rPr>
              <a:t> Reference Types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24506"/>
            <a:ext cx="16757378" cy="6524863"/>
          </a:xfrm>
          <a:prstGeom prst="rect">
            <a:avLst/>
          </a:prstGeom>
          <a:noFill/>
          <a:ln>
            <a:noFill/>
          </a:ln>
        </p:spPr>
        <p:txBody>
          <a:bodyPr spcFirstLastPara="1" wrap="square" lIns="0" tIns="0" rIns="0" bIns="0" anchor="t" anchorCtr="0">
            <a:spAutoFit/>
          </a:bodyPr>
          <a:lstStyle/>
          <a:p>
            <a:r>
              <a:rPr lang="en-US" sz="4800" b="1" dirty="0" smtClean="0">
                <a:solidFill>
                  <a:schemeClr val="accent6">
                    <a:lumMod val="75000"/>
                  </a:schemeClr>
                </a:solidFill>
              </a:rPr>
              <a:t>1.</a:t>
            </a:r>
            <a:r>
              <a:rPr lang="ar-EG" sz="4800" b="1" dirty="0" smtClean="0">
                <a:solidFill>
                  <a:schemeClr val="accent6">
                    <a:lumMod val="75000"/>
                  </a:schemeClr>
                </a:solidFill>
              </a:rPr>
              <a:t> </a:t>
            </a:r>
            <a:r>
              <a:rPr lang="en-US" sz="4800" b="1" dirty="0" smtClean="0">
                <a:solidFill>
                  <a:schemeClr val="accent6">
                    <a:lumMod val="75000"/>
                  </a:schemeClr>
                </a:solidFill>
              </a:rPr>
              <a:t>Value Types</a:t>
            </a:r>
            <a:endParaRPr lang="en-US" sz="4800" b="1" dirty="0">
              <a:solidFill>
                <a:schemeClr val="accent6">
                  <a:lumMod val="75000"/>
                </a:schemeClr>
              </a:solidFill>
            </a:endParaRPr>
          </a:p>
          <a:p>
            <a:endParaRPr lang="en-US" sz="2000" b="1" dirty="0" smtClean="0">
              <a:solidFill>
                <a:schemeClr val="bg1"/>
              </a:solidFill>
            </a:endParaRPr>
          </a:p>
          <a:p>
            <a:endParaRPr lang="ar-EG" sz="2000" b="1" dirty="0">
              <a:solidFill>
                <a:schemeClr val="bg1"/>
              </a:solidFill>
            </a:endParaRPr>
          </a:p>
          <a:p>
            <a:r>
              <a:rPr lang="en-US" sz="4800" dirty="0">
                <a:solidFill>
                  <a:schemeClr val="bg1"/>
                </a:solidFill>
              </a:rPr>
              <a:t>Value types hold data directly in the memory location where the variable is declared. When a value type is assigned to another variable, </a:t>
            </a:r>
            <a:r>
              <a:rPr lang="en-US" sz="4800" b="1" dirty="0">
                <a:solidFill>
                  <a:schemeClr val="bg1"/>
                </a:solidFill>
              </a:rPr>
              <a:t>a copy of the value</a:t>
            </a:r>
            <a:r>
              <a:rPr lang="en-US" sz="4800" dirty="0">
                <a:solidFill>
                  <a:schemeClr val="bg1"/>
                </a:solidFill>
              </a:rPr>
              <a:t> is created</a:t>
            </a:r>
            <a:r>
              <a:rPr lang="en-US" sz="4800" dirty="0" smtClean="0">
                <a:solidFill>
                  <a:schemeClr val="bg1"/>
                </a:solidFill>
              </a:rPr>
              <a:t>.</a:t>
            </a:r>
          </a:p>
          <a:p>
            <a:endParaRPr lang="en-US" sz="4800" dirty="0">
              <a:solidFill>
                <a:schemeClr val="bg1"/>
              </a:solidFill>
            </a:endParaRPr>
          </a:p>
          <a:p>
            <a:endParaRPr lang="en-US" sz="4800" dirty="0" smtClean="0">
              <a:solidFill>
                <a:schemeClr val="bg1"/>
              </a:solidFill>
            </a:endParaRPr>
          </a:p>
          <a:p>
            <a:endParaRPr lang="en-US" sz="4800" dirty="0">
              <a:solidFill>
                <a:schemeClr val="bg1"/>
              </a:solidFill>
            </a:endParaRPr>
          </a:p>
          <a:p>
            <a:endParaRPr lang="en-US" sz="4800" dirty="0" smtClean="0">
              <a:solidFill>
                <a:schemeClr val="bg1"/>
              </a:solidFill>
            </a:endParaRPr>
          </a:p>
        </p:txBody>
      </p:sp>
    </p:spTree>
    <p:extLst>
      <p:ext uri="{BB962C8B-B14F-4D97-AF65-F5344CB8AC3E}">
        <p14:creationId xmlns:p14="http://schemas.microsoft.com/office/powerpoint/2010/main" val="2174346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Value </a:t>
            </a:r>
            <a:r>
              <a:rPr lang="en-US" sz="6000" dirty="0" err="1">
                <a:solidFill>
                  <a:srgbClr val="0070C0"/>
                </a:solidFill>
              </a:rPr>
              <a:t>vs</a:t>
            </a:r>
            <a:r>
              <a:rPr lang="en-US" sz="6000" dirty="0">
                <a:solidFill>
                  <a:srgbClr val="0070C0"/>
                </a:solidFill>
              </a:rPr>
              <a:t> Reference Types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1756010"/>
            <a:ext cx="16757378" cy="7894469"/>
          </a:xfrm>
          <a:prstGeom prst="rect">
            <a:avLst/>
          </a:prstGeom>
          <a:noFill/>
          <a:ln>
            <a:noFill/>
          </a:ln>
        </p:spPr>
        <p:txBody>
          <a:bodyPr spcFirstLastPara="1" wrap="square" lIns="0" tIns="0" rIns="0" bIns="0" anchor="t" anchorCtr="0">
            <a:spAutoFit/>
          </a:bodyPr>
          <a:lstStyle/>
          <a:p>
            <a:r>
              <a:rPr lang="en-US" sz="4800" dirty="0">
                <a:solidFill>
                  <a:schemeClr val="accent6">
                    <a:lumMod val="75000"/>
                  </a:schemeClr>
                </a:solidFill>
              </a:rPr>
              <a:t>Key Characteristics</a:t>
            </a:r>
            <a:r>
              <a:rPr lang="en-US" sz="4800" dirty="0" smtClean="0">
                <a:solidFill>
                  <a:schemeClr val="accent6">
                    <a:lumMod val="75000"/>
                  </a:schemeClr>
                </a:solidFill>
              </a:rPr>
              <a:t>:</a:t>
            </a:r>
          </a:p>
          <a:p>
            <a:endParaRPr lang="en-US" sz="2000" dirty="0">
              <a:solidFill>
                <a:schemeClr val="bg1"/>
              </a:solidFill>
            </a:endParaRPr>
          </a:p>
          <a:p>
            <a:r>
              <a:rPr lang="en-US" sz="4500" b="1" dirty="0">
                <a:solidFill>
                  <a:schemeClr val="bg1"/>
                </a:solidFill>
              </a:rPr>
              <a:t>Stored in Stack Memory: </a:t>
            </a:r>
            <a:r>
              <a:rPr lang="en-US" sz="4000" dirty="0">
                <a:solidFill>
                  <a:schemeClr val="bg1"/>
                </a:solidFill>
              </a:rPr>
              <a:t>Value types are typically stored in the stack. However, if they are part of an object (e.g., in a class), they may be stored on the heap as part of the object</a:t>
            </a:r>
            <a:r>
              <a:rPr lang="en-US" sz="4000" dirty="0" smtClean="0">
                <a:solidFill>
                  <a:schemeClr val="bg1"/>
                </a:solidFill>
              </a:rPr>
              <a:t>.</a:t>
            </a:r>
          </a:p>
          <a:p>
            <a:endParaRPr lang="en-US" sz="2000" dirty="0">
              <a:solidFill>
                <a:schemeClr val="bg1"/>
              </a:solidFill>
            </a:endParaRPr>
          </a:p>
          <a:p>
            <a:r>
              <a:rPr lang="en-US" sz="4500" b="1" dirty="0">
                <a:solidFill>
                  <a:schemeClr val="bg1"/>
                </a:solidFill>
              </a:rPr>
              <a:t>Copy by Value: </a:t>
            </a:r>
            <a:r>
              <a:rPr lang="en-US" sz="4000" dirty="0">
                <a:solidFill>
                  <a:schemeClr val="bg1"/>
                </a:solidFill>
              </a:rPr>
              <a:t>When you assign a value type variable to another variable, a new copy of the value is created</a:t>
            </a:r>
            <a:r>
              <a:rPr lang="en-US" sz="4000" dirty="0" smtClean="0">
                <a:solidFill>
                  <a:schemeClr val="bg1"/>
                </a:solidFill>
              </a:rPr>
              <a:t>.</a:t>
            </a:r>
          </a:p>
          <a:p>
            <a:endParaRPr lang="en-US" sz="2000" dirty="0">
              <a:solidFill>
                <a:schemeClr val="bg1"/>
              </a:solidFill>
            </a:endParaRPr>
          </a:p>
          <a:p>
            <a:r>
              <a:rPr lang="en-US" sz="4500" b="1" dirty="0">
                <a:solidFill>
                  <a:schemeClr val="bg1"/>
                </a:solidFill>
              </a:rPr>
              <a:t>No Shared Memory: </a:t>
            </a:r>
            <a:r>
              <a:rPr lang="en-US" sz="4000" dirty="0">
                <a:solidFill>
                  <a:schemeClr val="bg1"/>
                </a:solidFill>
              </a:rPr>
              <a:t>Each variable holds its own copy of the data. Modifying one does not affect the other</a:t>
            </a:r>
            <a:r>
              <a:rPr lang="en-US" sz="4000" dirty="0" smtClean="0">
                <a:solidFill>
                  <a:schemeClr val="bg1"/>
                </a:solidFill>
              </a:rPr>
              <a:t>.</a:t>
            </a:r>
          </a:p>
          <a:p>
            <a:endParaRPr lang="en-US" sz="2000" dirty="0">
              <a:solidFill>
                <a:schemeClr val="bg1"/>
              </a:solidFill>
            </a:endParaRPr>
          </a:p>
          <a:p>
            <a:r>
              <a:rPr lang="en-US" sz="4500" dirty="0">
                <a:solidFill>
                  <a:schemeClr val="bg1"/>
                </a:solidFill>
              </a:rPr>
              <a:t>Examples of Value Types: Primitive types (like </a:t>
            </a:r>
            <a:r>
              <a:rPr lang="en-US" sz="4500" dirty="0" err="1">
                <a:solidFill>
                  <a:schemeClr val="bg1"/>
                </a:solidFill>
              </a:rPr>
              <a:t>int</a:t>
            </a:r>
            <a:r>
              <a:rPr lang="en-US" sz="4500" dirty="0">
                <a:solidFill>
                  <a:schemeClr val="bg1"/>
                </a:solidFill>
              </a:rPr>
              <a:t>, float, </a:t>
            </a:r>
            <a:r>
              <a:rPr lang="en-US" sz="4500" dirty="0" err="1">
                <a:solidFill>
                  <a:schemeClr val="bg1"/>
                </a:solidFill>
              </a:rPr>
              <a:t>bool</a:t>
            </a:r>
            <a:r>
              <a:rPr lang="en-US" sz="4500" dirty="0">
                <a:solidFill>
                  <a:schemeClr val="bg1"/>
                </a:solidFill>
              </a:rPr>
              <a:t>, char), </a:t>
            </a:r>
            <a:r>
              <a:rPr lang="en-US" sz="4500" dirty="0" err="1">
                <a:solidFill>
                  <a:schemeClr val="bg1"/>
                </a:solidFill>
              </a:rPr>
              <a:t>struct</a:t>
            </a:r>
            <a:r>
              <a:rPr lang="en-US" sz="4500" dirty="0">
                <a:solidFill>
                  <a:schemeClr val="bg1"/>
                </a:solidFill>
              </a:rPr>
              <a:t>, </a:t>
            </a:r>
            <a:r>
              <a:rPr lang="en-US" sz="4500" dirty="0" err="1">
                <a:solidFill>
                  <a:schemeClr val="bg1"/>
                </a:solidFill>
              </a:rPr>
              <a:t>enum</a:t>
            </a:r>
            <a:r>
              <a:rPr lang="en-US" sz="4500" dirty="0" smtClean="0">
                <a:solidFill>
                  <a:schemeClr val="bg1"/>
                </a:solidFill>
              </a:rPr>
              <a:t>.</a:t>
            </a:r>
            <a:endParaRPr lang="en-US" sz="4500" dirty="0">
              <a:solidFill>
                <a:schemeClr val="bg1"/>
              </a:solidFill>
            </a:endParaRPr>
          </a:p>
        </p:txBody>
      </p:sp>
    </p:spTree>
    <p:extLst>
      <p:ext uri="{BB962C8B-B14F-4D97-AF65-F5344CB8AC3E}">
        <p14:creationId xmlns:p14="http://schemas.microsoft.com/office/powerpoint/2010/main" val="1141787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0" y="-27296"/>
            <a:ext cx="18288000" cy="10413241"/>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8885" b="-38883"/>
            </a:stretch>
          </a:blipFill>
          <a:ln>
            <a:noFill/>
          </a:ln>
        </p:spPr>
      </p:sp>
      <p:sp>
        <p:nvSpPr>
          <p:cNvPr id="123" name="Google Shape;123;p4"/>
          <p:cNvSpPr txBox="1"/>
          <p:nvPr/>
        </p:nvSpPr>
        <p:spPr>
          <a:xfrm>
            <a:off x="476700" y="204720"/>
            <a:ext cx="17334600" cy="923330"/>
          </a:xfrm>
          <a:prstGeom prst="rect">
            <a:avLst/>
          </a:prstGeom>
          <a:noFill/>
          <a:ln>
            <a:noFill/>
          </a:ln>
        </p:spPr>
        <p:txBody>
          <a:bodyPr spcFirstLastPara="1" wrap="square" lIns="0" tIns="0" rIns="0" bIns="0" anchor="t" anchorCtr="0">
            <a:spAutoFit/>
          </a:bodyPr>
          <a:lstStyle/>
          <a:p>
            <a:pPr algn="ctr"/>
            <a:r>
              <a:rPr lang="en-US" sz="6000" dirty="0">
                <a:solidFill>
                  <a:srgbClr val="0070C0"/>
                </a:solidFill>
              </a:rPr>
              <a:t>Value </a:t>
            </a:r>
            <a:r>
              <a:rPr lang="en-US" sz="6000" dirty="0" err="1">
                <a:solidFill>
                  <a:srgbClr val="0070C0"/>
                </a:solidFill>
              </a:rPr>
              <a:t>vs</a:t>
            </a:r>
            <a:r>
              <a:rPr lang="en-US" sz="6000" dirty="0">
                <a:solidFill>
                  <a:srgbClr val="0070C0"/>
                </a:solidFill>
              </a:rPr>
              <a:t> Reference Types</a:t>
            </a:r>
          </a:p>
        </p:txBody>
      </p:sp>
      <p:grpSp>
        <p:nvGrpSpPr>
          <p:cNvPr id="125" name="Google Shape;125;p4"/>
          <p:cNvGrpSpPr/>
          <p:nvPr/>
        </p:nvGrpSpPr>
        <p:grpSpPr>
          <a:xfrm rot="5400000">
            <a:off x="859340" y="2350175"/>
            <a:ext cx="594268" cy="255548"/>
            <a:chOff x="0" y="0"/>
            <a:chExt cx="1347239" cy="579341"/>
          </a:xfrm>
        </p:grpSpPr>
        <p:sp>
          <p:nvSpPr>
            <p:cNvPr id="126" name="Google Shape;126;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27" name="Google Shape;127;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9" name="Google Shape;129;p4"/>
          <p:cNvGrpSpPr/>
          <p:nvPr/>
        </p:nvGrpSpPr>
        <p:grpSpPr>
          <a:xfrm rot="5400000">
            <a:off x="859340" y="4554035"/>
            <a:ext cx="594268" cy="255548"/>
            <a:chOff x="0" y="0"/>
            <a:chExt cx="1347239" cy="579341"/>
          </a:xfrm>
        </p:grpSpPr>
        <p:sp>
          <p:nvSpPr>
            <p:cNvPr id="130" name="Google Shape;130;p4"/>
            <p:cNvSpPr/>
            <p:nvPr/>
          </p:nvSpPr>
          <p:spPr>
            <a:xfrm>
              <a:off x="0" y="0"/>
              <a:ext cx="1347239" cy="579341"/>
            </a:xfrm>
            <a:custGeom>
              <a:avLst/>
              <a:gdLst/>
              <a:ahLst/>
              <a:cxnLst/>
              <a:rect l="l" t="t" r="r" b="b"/>
              <a:pathLst>
                <a:path w="1347239" h="579341" extrusionOk="0">
                  <a:moveTo>
                    <a:pt x="673619" y="0"/>
                  </a:moveTo>
                  <a:lnTo>
                    <a:pt x="1347239" y="579341"/>
                  </a:lnTo>
                  <a:lnTo>
                    <a:pt x="0" y="579341"/>
                  </a:lnTo>
                  <a:lnTo>
                    <a:pt x="673619" y="0"/>
                  </a:lnTo>
                  <a:close/>
                </a:path>
              </a:pathLst>
            </a:custGeom>
            <a:solidFill>
              <a:srgbClr val="089EF9"/>
            </a:solidFill>
            <a:ln>
              <a:noFill/>
            </a:ln>
          </p:spPr>
        </p:sp>
        <p:sp>
          <p:nvSpPr>
            <p:cNvPr id="131" name="Google Shape;131;p4"/>
            <p:cNvSpPr txBox="1"/>
            <p:nvPr/>
          </p:nvSpPr>
          <p:spPr>
            <a:xfrm>
              <a:off x="210506" y="230880"/>
              <a:ext cx="926227" cy="30708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4"/>
          <p:cNvSpPr/>
          <p:nvPr/>
        </p:nvSpPr>
        <p:spPr>
          <a:xfrm>
            <a:off x="15943533" y="8492090"/>
            <a:ext cx="2098093" cy="1532419"/>
          </a:xfrm>
          <a:custGeom>
            <a:avLst/>
            <a:gdLst/>
            <a:ahLst/>
            <a:cxnLst/>
            <a:rect l="l" t="t" r="r" b="b"/>
            <a:pathLst>
              <a:path w="2098093" h="1532419" extrusionOk="0">
                <a:moveTo>
                  <a:pt x="0" y="0"/>
                </a:moveTo>
                <a:lnTo>
                  <a:pt x="2098093" y="0"/>
                </a:lnTo>
                <a:lnTo>
                  <a:pt x="2098093" y="1532420"/>
                </a:lnTo>
                <a:lnTo>
                  <a:pt x="0" y="1532420"/>
                </a:lnTo>
                <a:lnTo>
                  <a:pt x="0" y="0"/>
                </a:lnTo>
                <a:close/>
              </a:path>
            </a:pathLst>
          </a:custGeom>
          <a:blipFill rotWithShape="1">
            <a:blip r:embed="rId4">
              <a:alphaModFix/>
            </a:blip>
            <a:stretch>
              <a:fillRect/>
            </a:stretch>
          </a:blipFill>
          <a:ln>
            <a:noFill/>
          </a:ln>
        </p:spPr>
      </p:sp>
      <p:sp>
        <p:nvSpPr>
          <p:cNvPr id="12" name="Google Shape;123;p4"/>
          <p:cNvSpPr txBox="1"/>
          <p:nvPr/>
        </p:nvSpPr>
        <p:spPr>
          <a:xfrm>
            <a:off x="1475320" y="2138153"/>
            <a:ext cx="16757378" cy="5709255"/>
          </a:xfrm>
          <a:prstGeom prst="rect">
            <a:avLst/>
          </a:prstGeom>
          <a:noFill/>
          <a:ln>
            <a:noFill/>
          </a:ln>
        </p:spPr>
        <p:txBody>
          <a:bodyPr spcFirstLastPara="1" wrap="square" lIns="0" tIns="0" rIns="0" bIns="0" anchor="t" anchorCtr="0">
            <a:spAutoFit/>
          </a:bodyPr>
          <a:lstStyle/>
          <a:p>
            <a:r>
              <a:rPr lang="en-US" sz="2800" dirty="0" err="1">
                <a:solidFill>
                  <a:srgbClr val="00B050"/>
                </a:solidFill>
              </a:rPr>
              <a:t>int</a:t>
            </a:r>
            <a:r>
              <a:rPr lang="en-US" sz="2800" dirty="0">
                <a:solidFill>
                  <a:srgbClr val="00B050"/>
                </a:solidFill>
              </a:rPr>
              <a:t> x = 10;</a:t>
            </a:r>
          </a:p>
          <a:p>
            <a:r>
              <a:rPr lang="en-US" sz="2800" dirty="0" err="1">
                <a:solidFill>
                  <a:srgbClr val="00B050"/>
                </a:solidFill>
              </a:rPr>
              <a:t>int</a:t>
            </a:r>
            <a:r>
              <a:rPr lang="en-US" sz="2800" dirty="0">
                <a:solidFill>
                  <a:srgbClr val="00B050"/>
                </a:solidFill>
              </a:rPr>
              <a:t> y = x; // y is a copy of x</a:t>
            </a:r>
          </a:p>
          <a:p>
            <a:endParaRPr lang="en-US" sz="2800" dirty="0">
              <a:solidFill>
                <a:srgbClr val="00B050"/>
              </a:solidFill>
            </a:endParaRPr>
          </a:p>
          <a:p>
            <a:r>
              <a:rPr lang="en-US" sz="2800" dirty="0">
                <a:solidFill>
                  <a:srgbClr val="00B050"/>
                </a:solidFill>
              </a:rPr>
              <a:t>y = 20;     // Changing y does not affect x</a:t>
            </a:r>
          </a:p>
          <a:p>
            <a:r>
              <a:rPr lang="en-US" sz="2800" dirty="0" err="1">
                <a:solidFill>
                  <a:srgbClr val="00B050"/>
                </a:solidFill>
              </a:rPr>
              <a:t>Console.WriteLine</a:t>
            </a:r>
            <a:r>
              <a:rPr lang="en-US" sz="2800" dirty="0">
                <a:solidFill>
                  <a:srgbClr val="00B050"/>
                </a:solidFill>
              </a:rPr>
              <a:t>(x);  // Outputs: 10</a:t>
            </a:r>
          </a:p>
          <a:p>
            <a:r>
              <a:rPr lang="en-US" sz="2800" dirty="0" err="1">
                <a:solidFill>
                  <a:srgbClr val="00B050"/>
                </a:solidFill>
              </a:rPr>
              <a:t>Console.WriteLine</a:t>
            </a:r>
            <a:r>
              <a:rPr lang="en-US" sz="2800" dirty="0">
                <a:solidFill>
                  <a:srgbClr val="00B050"/>
                </a:solidFill>
              </a:rPr>
              <a:t>(y);  // Outputs: </a:t>
            </a:r>
            <a:r>
              <a:rPr lang="en-US" sz="2800" dirty="0" smtClean="0">
                <a:solidFill>
                  <a:srgbClr val="00B050"/>
                </a:solidFill>
              </a:rPr>
              <a:t>20</a:t>
            </a:r>
          </a:p>
          <a:p>
            <a:endParaRPr lang="en-US" sz="3500" dirty="0" smtClean="0">
              <a:solidFill>
                <a:schemeClr val="bg1"/>
              </a:solidFill>
            </a:endParaRPr>
          </a:p>
          <a:p>
            <a:endParaRPr lang="en-US" sz="3500" dirty="0" smtClean="0">
              <a:solidFill>
                <a:schemeClr val="bg1"/>
              </a:solidFill>
            </a:endParaRPr>
          </a:p>
          <a:p>
            <a:r>
              <a:rPr lang="en-US" sz="3500" dirty="0">
                <a:solidFill>
                  <a:schemeClr val="bg1"/>
                </a:solidFill>
              </a:rPr>
              <a:t>In the example above, x and y are two separate variables with distinct memory locations. Modifying y doesn't change the value of x because y was a copy of x when it was assigned.</a:t>
            </a:r>
          </a:p>
          <a:p>
            <a:endParaRPr lang="en-US" sz="2800" dirty="0">
              <a:solidFill>
                <a:srgbClr val="00B050"/>
              </a:solidFill>
            </a:endParaRPr>
          </a:p>
        </p:txBody>
      </p:sp>
    </p:spTree>
    <p:extLst>
      <p:ext uri="{BB962C8B-B14F-4D97-AF65-F5344CB8AC3E}">
        <p14:creationId xmlns:p14="http://schemas.microsoft.com/office/powerpoint/2010/main" val="2327764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6034</Words>
  <Application>Microsoft Office PowerPoint</Application>
  <PresentationFormat>Custom</PresentationFormat>
  <Paragraphs>730</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El-Goog</dc:creator>
  <cp:lastModifiedBy>Antonious Gergis</cp:lastModifiedBy>
  <cp:revision>277</cp:revision>
  <dcterms:created xsi:type="dcterms:W3CDTF">2006-08-16T00:00:00Z</dcterms:created>
  <dcterms:modified xsi:type="dcterms:W3CDTF">2024-10-17T15:51:55Z</dcterms:modified>
</cp:coreProperties>
</file>