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9144000"/>
  <p:notesSz cx="6858000" cy="9144000"/>
  <p:embeddedFontLst>
    <p:embeddedFont>
      <p:font typeface="Cardo"/>
      <p:regular r:id="rId58"/>
      <p:bold r:id="rId59"/>
      <p:italic r:id="rId60"/>
    </p:embeddedFont>
    <p:embeddedFont>
      <p:font typeface="Quattrocento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193EE-7576-412B-BD65-102D77204A3C}">
  <a:tblStyle styleId="{A0E193EE-7576-412B-BD65-102D77204A3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6F6"/>
          </a:solidFill>
        </a:fill>
      </a:tcStyle>
    </a:wholeTbl>
    <a:band1H>
      <a:tcTxStyle/>
      <a:tcStyle>
        <a:fill>
          <a:solidFill>
            <a:srgbClr val="CCECEC"/>
          </a:solidFill>
        </a:fill>
      </a:tcStyle>
    </a:band1H>
    <a:band2H>
      <a:tcTxStyle/>
    </a:band2H>
    <a:band1V>
      <a:tcTxStyle/>
      <a:tcStyle>
        <a:fill>
          <a:solidFill>
            <a:srgbClr val="CCECEC"/>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fntdata"/><Relationship Id="rId61" Type="http://schemas.openxmlformats.org/officeDocument/2006/relationships/font" Target="fonts/QuattrocentoSans-regular.fntdata"/><Relationship Id="rId20" Type="http://schemas.openxmlformats.org/officeDocument/2006/relationships/slide" Target="slides/slide14.xml"/><Relationship Id="rId64" Type="http://schemas.openxmlformats.org/officeDocument/2006/relationships/font" Target="fonts/QuattrocentoSans-boldItalic.fntdata"/><Relationship Id="rId63"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ard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Cardo-bold.fntdata"/><Relationship Id="rId14" Type="http://schemas.openxmlformats.org/officeDocument/2006/relationships/slide" Target="slides/slide8.xml"/><Relationship Id="rId58" Type="http://schemas.openxmlformats.org/officeDocument/2006/relationships/font" Target="fonts/Card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6" name="Google Shape;41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2"/>
          <p:cNvGrpSpPr/>
          <p:nvPr/>
        </p:nvGrpSpPr>
        <p:grpSpPr>
          <a:xfrm>
            <a:off x="0" y="0"/>
            <a:ext cx="5867400" cy="6858000"/>
            <a:chOff x="0" y="0"/>
            <a:chExt cx="3696" cy="4320"/>
          </a:xfrm>
        </p:grpSpPr>
        <p:sp>
          <p:nvSpPr>
            <p:cNvPr id="23" name="Google Shape;23;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 name="Google Shape;24;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 name="Google Shape;25;p2"/>
          <p:cNvGrpSpPr/>
          <p:nvPr/>
        </p:nvGrpSpPr>
        <p:grpSpPr>
          <a:xfrm>
            <a:off x="3632200" y="4889500"/>
            <a:ext cx="4876800" cy="319088"/>
            <a:chOff x="2288" y="3080"/>
            <a:chExt cx="3072" cy="201"/>
          </a:xfrm>
        </p:grpSpPr>
        <p:sp>
          <p:nvSpPr>
            <p:cNvPr id="26" name="Google Shape;26;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8" name="Google Shape;28;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9" name="Google Shape;29;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2"/>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11"/>
          <p:cNvSpPr txBox="1"/>
          <p:nvPr>
            <p:ph idx="1" type="body"/>
          </p:nvPr>
        </p:nvSpPr>
        <p:spPr>
          <a:xfrm rot="5400000">
            <a:off x="2670175" y="225425"/>
            <a:ext cx="40290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5" name="Google Shape;85;p1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0" name="Google Shape;90;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Calibri"/>
                <a:ea typeface="Calibri"/>
                <a:cs typeface="Calibri"/>
                <a:sym typeface="Calibri"/>
              </a:rPr>
              <a:t>Click to edit Master title style</a:t>
            </a:r>
            <a:endParaRPr b="1" i="0" sz="3600" u="none" cap="none" strike="noStrike">
              <a:solidFill>
                <a:schemeClr val="dk2"/>
              </a:solidFill>
              <a:latin typeface="Calibri"/>
              <a:ea typeface="Calibri"/>
              <a:cs typeface="Calibri"/>
              <a:sym typeface="Calibri"/>
            </a:endParaRPr>
          </a:p>
        </p:txBody>
      </p:sp>
      <p:sp>
        <p:nvSpPr>
          <p:cNvPr id="91" name="Google Shape;91;p12"/>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92" name="Google Shape;92;p12"/>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480"/>
              </a:spcBef>
              <a:spcAft>
                <a:spcPts val="0"/>
              </a:spcAft>
              <a:buSzPts val="1800"/>
              <a:buFont typeface="Calibri"/>
              <a:buChar char="–"/>
              <a:defRPr>
                <a:solidFill>
                  <a:schemeClr val="dk2"/>
                </a:solidFill>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 name="Google Shape;36;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Calibri"/>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Calibri"/>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4" name="Google Shape;44;p5"/>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6"/>
          <p:cNvSpPr txBox="1"/>
          <p:nvPr>
            <p:ph idx="1" type="body"/>
          </p:nvPr>
        </p:nvSpPr>
        <p:spPr>
          <a:xfrm>
            <a:off x="838200" y="2057400"/>
            <a:ext cx="3770313"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0" name="Google Shape;50;p6"/>
          <p:cNvSpPr txBox="1"/>
          <p:nvPr>
            <p:ph idx="2" type="body"/>
          </p:nvPr>
        </p:nvSpPr>
        <p:spPr>
          <a:xfrm>
            <a:off x="4760913" y="2057400"/>
            <a:ext cx="3770312"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1" name="Google Shape;51;p6"/>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7" name="Google Shape;5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8" name="Google Shape;5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9" name="Google Shape;5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0" name="Google Shape;60;p7"/>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8"/>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Calibri"/>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Calibri"/>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1" name="Google Shape;7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2" name="Google Shape;72;p9"/>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3200400" cy="6858000"/>
            <a:chOff x="0" y="0"/>
            <a:chExt cx="2016" cy="4320"/>
          </a:xfrm>
        </p:grpSpPr>
        <p:sp>
          <p:nvSpPr>
            <p:cNvPr id="11" name="Google Shape;11;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3" name="Google Shape;13;p1"/>
          <p:cNvGrpSpPr/>
          <p:nvPr/>
        </p:nvGrpSpPr>
        <p:grpSpPr>
          <a:xfrm>
            <a:off x="228600" y="1524000"/>
            <a:ext cx="7391400" cy="319088"/>
            <a:chOff x="144" y="1248"/>
            <a:chExt cx="4656" cy="201"/>
          </a:xfrm>
        </p:grpSpPr>
        <p:sp>
          <p:nvSpPr>
            <p:cNvPr id="14" name="Google Shape;14;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16" name="Google Shape;16;p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2pPr>
            <a:lvl3pPr lvl="2"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3pPr>
            <a:lvl4pPr lvl="3"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4pPr>
            <a:lvl5pPr lvl="4"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Calibri"/>
              <a:buChar char="–"/>
              <a:defRPr b="0" i="0" sz="2400" u="none" cap="none" strike="noStrike">
                <a:solidFill>
                  <a:schemeClr val="dk1"/>
                </a:solidFill>
                <a:latin typeface="Calibri"/>
                <a:ea typeface="Calibri"/>
                <a:cs typeface="Calibri"/>
                <a:sym typeface="Calibri"/>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Calibri"/>
                <a:ea typeface="Calibri"/>
                <a:cs typeface="Calibri"/>
                <a:sym typeface="Calibri"/>
              </a:defRPr>
            </a:lvl3pPr>
            <a:lvl4pPr indent="-320039" lvl="3" marL="1828800" marR="0" rtl="0" algn="l">
              <a:spcBef>
                <a:spcPts val="360"/>
              </a:spcBef>
              <a:spcAft>
                <a:spcPts val="0"/>
              </a:spcAft>
              <a:buClr>
                <a:schemeClr val="dk1"/>
              </a:buClr>
              <a:buSzPts val="1440"/>
              <a:buFont typeface="Calibri"/>
              <a:buChar char="–"/>
              <a:defRPr b="0" i="0" sz="18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 TargetMode="External"/><Relationship Id="rId4" Type="http://schemas.openxmlformats.org/officeDocument/2006/relationships/hyperlink" Target="https://archive.ics.uci.edu/ml/index.ph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Machine Learning</a:t>
            </a:r>
            <a:br>
              <a:rPr lang="en-US" sz="3200"/>
            </a:br>
            <a:r>
              <a:rPr lang="en-US" sz="3200"/>
              <a:t>(Review of ML Concepts)</a:t>
            </a:r>
            <a:endParaRPr sz="3200"/>
          </a:p>
        </p:txBody>
      </p:sp>
      <p:sp>
        <p:nvSpPr>
          <p:cNvPr id="101" name="Google Shape;101;p13"/>
          <p:cNvSpPr txBox="1"/>
          <p:nvPr>
            <p:ph idx="1" type="subTitle"/>
          </p:nvPr>
        </p:nvSpPr>
        <p:spPr>
          <a:xfrm>
            <a:off x="228600" y="4267200"/>
            <a:ext cx="7010400" cy="2406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ph type="title"/>
          </p:nvPr>
        </p:nvSpPr>
        <p:spPr>
          <a:xfrm>
            <a:off x="685562" y="898222"/>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60" name="Google Shape;160;p22"/>
          <p:cNvSpPr txBox="1"/>
          <p:nvPr>
            <p:ph idx="1" type="body"/>
          </p:nvPr>
        </p:nvSpPr>
        <p:spPr>
          <a:xfrm>
            <a:off x="828438" y="2057400"/>
            <a:ext cx="7693025" cy="53416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Several standard terms have been defined for the 2 class matrix</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The </a:t>
            </a:r>
            <a:r>
              <a:rPr i="1" lang="en-US"/>
              <a:t>accuracy</a:t>
            </a:r>
            <a:r>
              <a:rPr lang="en-US"/>
              <a:t> (</a:t>
            </a:r>
            <a:r>
              <a:rPr i="1" lang="en-US"/>
              <a:t>AC</a:t>
            </a:r>
            <a:r>
              <a:rPr lang="en-US"/>
              <a:t>) is the proportion of the total number of predictions that were correct</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Accuracy = 3 / 4 = 75%</a:t>
            </a:r>
            <a:endParaRPr/>
          </a:p>
        </p:txBody>
      </p:sp>
      <p:pic>
        <p:nvPicPr>
          <p:cNvPr id="161" name="Google Shape;161;p22"/>
          <p:cNvPicPr preferRelativeResize="0"/>
          <p:nvPr/>
        </p:nvPicPr>
        <p:blipFill rotWithShape="1">
          <a:blip r:embed="rId3">
            <a:alphaModFix/>
          </a:blip>
          <a:srcRect b="0" l="0" r="0" t="0"/>
          <a:stretch/>
        </p:blipFill>
        <p:spPr>
          <a:xfrm>
            <a:off x="3048000" y="4791188"/>
            <a:ext cx="5008563" cy="982662"/>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500"/>
                                        <p:tgtEl>
                                          <p:spTgt spid="1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What’s wrong with this?</a:t>
            </a:r>
            <a:endParaRPr/>
          </a:p>
        </p:txBody>
      </p:sp>
      <p:sp>
        <p:nvSpPr>
          <p:cNvPr id="167" name="Google Shape;167;p2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it may be a poor measure for imbalanced data</a:t>
            </a:r>
            <a:endParaRPr/>
          </a:p>
        </p:txBody>
      </p:sp>
      <p:pic>
        <p:nvPicPr>
          <p:cNvPr id="168" name="Google Shape;168;p23"/>
          <p:cNvPicPr preferRelativeResize="0"/>
          <p:nvPr/>
        </p:nvPicPr>
        <p:blipFill rotWithShape="1">
          <a:blip r:embed="rId3">
            <a:alphaModFix/>
          </a:blip>
          <a:srcRect b="0" l="0" r="0" t="0"/>
          <a:stretch/>
        </p:blipFill>
        <p:spPr>
          <a:xfrm>
            <a:off x="2840874" y="2722939"/>
            <a:ext cx="5652357" cy="1638441"/>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p:nvPr>
            <p:ph type="title"/>
          </p:nvPr>
        </p:nvSpPr>
        <p:spPr>
          <a:xfrm>
            <a:off x="712067" y="990992"/>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74" name="Google Shape;174;p24"/>
          <p:cNvSpPr txBox="1"/>
          <p:nvPr>
            <p:ph idx="1" type="body"/>
          </p:nvPr>
        </p:nvSpPr>
        <p:spPr>
          <a:xfrm>
            <a:off x="642910" y="1524000"/>
            <a:ext cx="7693025" cy="5119710"/>
          </a:xfrm>
          <a:prstGeom prst="rect">
            <a:avLst/>
          </a:prstGeom>
          <a:noFill/>
          <a:ln>
            <a:noFill/>
          </a:ln>
        </p:spPr>
        <p:txBody>
          <a:bodyPr anchorCtr="0" anchor="t" bIns="45700" lIns="91425" spcFirstLastPara="1" rIns="91425" wrap="square" tIns="45700">
            <a:noAutofit/>
          </a:bodyPr>
          <a:lstStyle/>
          <a:p>
            <a:pPr indent="-219075" lvl="0" marL="342900" rtl="0" algn="l">
              <a:spcBef>
                <a:spcPts val="0"/>
              </a:spcBef>
              <a:spcAft>
                <a:spcPts val="0"/>
              </a:spcAft>
              <a:buSzPts val="1950"/>
              <a:buNone/>
            </a:pPr>
            <a:r>
              <a:t/>
            </a:r>
            <a:endParaRPr sz="2600"/>
          </a:p>
          <a:p>
            <a:pPr indent="-342900" lvl="0" marL="342900" rtl="0" algn="l">
              <a:spcBef>
                <a:spcPts val="520"/>
              </a:spcBef>
              <a:spcAft>
                <a:spcPts val="0"/>
              </a:spcAft>
              <a:buSzPts val="1950"/>
              <a:buChar char="●"/>
            </a:pPr>
            <a:r>
              <a:rPr lang="en-US" sz="2600"/>
              <a:t>The </a:t>
            </a:r>
            <a:r>
              <a:rPr i="1" lang="en-US" sz="2600"/>
              <a:t>recall (Sensitivity)</a:t>
            </a:r>
            <a:r>
              <a:rPr lang="en-US" sz="2600"/>
              <a:t> or </a:t>
            </a:r>
            <a:r>
              <a:rPr i="1" lang="en-US" sz="2600"/>
              <a:t>true positive rat</a:t>
            </a:r>
            <a:r>
              <a:rPr lang="en-US" sz="2600"/>
              <a:t>e (</a:t>
            </a:r>
            <a:r>
              <a:rPr i="1" lang="en-US" sz="2600"/>
              <a:t>TPR</a:t>
            </a:r>
            <a:r>
              <a:rPr lang="en-US" sz="2600"/>
              <a:t>) is the proportion of positive cases that were correctly identified</a:t>
            </a:r>
            <a:endParaRPr/>
          </a:p>
          <a:p>
            <a:pPr indent="0" lvl="0" marL="0" rtl="0" algn="l">
              <a:spcBef>
                <a:spcPts val="520"/>
              </a:spcBef>
              <a:spcAft>
                <a:spcPts val="0"/>
              </a:spcAft>
              <a:buSzPts val="1950"/>
              <a:buNone/>
            </a:pPr>
            <a:r>
              <a:rPr lang="en-US" sz="2600"/>
              <a:t>                      True Pos. /# actual pos.</a:t>
            </a:r>
            <a:endParaRPr/>
          </a:p>
          <a:p>
            <a:pPr indent="-219075" lvl="0" marL="342900" rtl="0" algn="l">
              <a:spcBef>
                <a:spcPts val="520"/>
              </a:spcBef>
              <a:spcAft>
                <a:spcPts val="0"/>
              </a:spcAft>
              <a:buSzPts val="1950"/>
              <a:buNone/>
            </a:pPr>
            <a:r>
              <a:t/>
            </a:r>
            <a:endParaRPr sz="2600"/>
          </a:p>
          <a:p>
            <a:pPr indent="-342900" lvl="0" marL="342900" rtl="0" algn="l">
              <a:spcBef>
                <a:spcPts val="520"/>
              </a:spcBef>
              <a:spcAft>
                <a:spcPts val="0"/>
              </a:spcAft>
              <a:buSzPts val="1950"/>
              <a:buChar char="●"/>
            </a:pPr>
            <a:r>
              <a:rPr lang="en-US" sz="2600"/>
              <a:t>The </a:t>
            </a:r>
            <a:r>
              <a:rPr i="1" lang="en-US" sz="2600"/>
              <a:t>false positive rate</a:t>
            </a:r>
            <a:r>
              <a:rPr lang="en-US" sz="2600"/>
              <a:t> (</a:t>
            </a:r>
            <a:r>
              <a:rPr i="1" lang="en-US" sz="2600"/>
              <a:t>FPR</a:t>
            </a:r>
            <a:r>
              <a:rPr lang="en-US" sz="2600"/>
              <a:t>) is the proportion of negatives cases that were incorrectly classified as positive</a:t>
            </a:r>
            <a:endParaRPr/>
          </a:p>
          <a:p>
            <a:pPr indent="-219075" lvl="0" marL="342900" rtl="0" algn="l">
              <a:spcBef>
                <a:spcPts val="520"/>
              </a:spcBef>
              <a:spcAft>
                <a:spcPts val="0"/>
              </a:spcAft>
              <a:buSzPts val="1950"/>
              <a:buNone/>
            </a:pPr>
            <a:r>
              <a:t/>
            </a:r>
            <a:endParaRPr sz="2600"/>
          </a:p>
          <a:p>
            <a:pPr indent="-342900" lvl="0" marL="342900" rtl="0" algn="l">
              <a:spcBef>
                <a:spcPts val="520"/>
              </a:spcBef>
              <a:spcAft>
                <a:spcPts val="0"/>
              </a:spcAft>
              <a:buSzPts val="1950"/>
              <a:buChar char="●"/>
            </a:pPr>
            <a:r>
              <a:rPr lang="en-US" sz="2600"/>
              <a:t>TPR or recall = 2 / 3 = 66.7%</a:t>
            </a:r>
            <a:endParaRPr/>
          </a:p>
          <a:p>
            <a:pPr indent="-342900" lvl="0" marL="342900" rtl="0" algn="l">
              <a:spcBef>
                <a:spcPts val="520"/>
              </a:spcBef>
              <a:spcAft>
                <a:spcPts val="0"/>
              </a:spcAft>
              <a:buSzPts val="1950"/>
              <a:buChar char="●"/>
            </a:pPr>
            <a:r>
              <a:rPr lang="en-US" sz="2600"/>
              <a:t>FPR = 0 / 1 = 0 %</a:t>
            </a:r>
            <a:endParaRPr/>
          </a:p>
        </p:txBody>
      </p:sp>
      <p:pic>
        <p:nvPicPr>
          <p:cNvPr id="175" name="Google Shape;175;p24"/>
          <p:cNvPicPr preferRelativeResize="0"/>
          <p:nvPr/>
        </p:nvPicPr>
        <p:blipFill rotWithShape="1">
          <a:blip r:embed="rId3">
            <a:alphaModFix/>
          </a:blip>
          <a:srcRect b="0" l="0" r="0" t="0"/>
          <a:stretch/>
        </p:blipFill>
        <p:spPr>
          <a:xfrm>
            <a:off x="5929410" y="2937668"/>
            <a:ext cx="2535237" cy="982663"/>
          </a:xfrm>
          <a:prstGeom prst="rect">
            <a:avLst/>
          </a:prstGeom>
          <a:noFill/>
          <a:ln>
            <a:noFill/>
          </a:ln>
        </p:spPr>
      </p:pic>
      <p:pic>
        <p:nvPicPr>
          <p:cNvPr id="176" name="Google Shape;176;p24"/>
          <p:cNvPicPr preferRelativeResize="0"/>
          <p:nvPr/>
        </p:nvPicPr>
        <p:blipFill rotWithShape="1">
          <a:blip r:embed="rId4">
            <a:alphaModFix/>
          </a:blip>
          <a:srcRect b="0" l="0" r="0" t="0"/>
          <a:stretch/>
        </p:blipFill>
        <p:spPr>
          <a:xfrm>
            <a:off x="4448796" y="4985397"/>
            <a:ext cx="2598737" cy="982662"/>
          </a:xfrm>
          <a:prstGeom prst="rect">
            <a:avLst/>
          </a:prstGeom>
          <a:noFill/>
          <a:ln>
            <a:noFill/>
          </a:ln>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p:nvPr>
            <p:ph type="title"/>
          </p:nvPr>
        </p:nvSpPr>
        <p:spPr>
          <a:xfrm>
            <a:off x="884349" y="924732"/>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82" name="Google Shape;182;p25"/>
          <p:cNvSpPr txBox="1"/>
          <p:nvPr>
            <p:ph idx="1" type="body"/>
          </p:nvPr>
        </p:nvSpPr>
        <p:spPr>
          <a:xfrm>
            <a:off x="642910" y="1905000"/>
            <a:ext cx="7693025" cy="473871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a:t>
            </a:r>
            <a:r>
              <a:rPr i="1" lang="en-US"/>
              <a:t>true negative rate</a:t>
            </a:r>
            <a:r>
              <a:rPr lang="en-US"/>
              <a:t> (</a:t>
            </a:r>
            <a:r>
              <a:rPr i="1" lang="en-US"/>
              <a:t>TNR</a:t>
            </a:r>
            <a:r>
              <a:rPr lang="en-US"/>
              <a:t>) is defined as the proportion of negatives cases that were classified correctly,</a:t>
            </a:r>
            <a:endParaRPr/>
          </a:p>
          <a:p>
            <a:pPr indent="-34290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The</a:t>
            </a:r>
            <a:r>
              <a:rPr i="1" lang="en-US"/>
              <a:t> false negative rate</a:t>
            </a:r>
            <a:r>
              <a:rPr lang="en-US"/>
              <a:t> (</a:t>
            </a:r>
            <a:r>
              <a:rPr i="1" lang="en-US"/>
              <a:t>FNR</a:t>
            </a:r>
            <a:r>
              <a:rPr lang="en-US"/>
              <a:t>) is the proportion of positives cases that were incorrectly classified as negative</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TNR = 1 / 1 = 100%</a:t>
            </a:r>
            <a:endParaRPr/>
          </a:p>
          <a:p>
            <a:pPr indent="-342900" lvl="0" marL="342900" rtl="0" algn="l">
              <a:spcBef>
                <a:spcPts val="560"/>
              </a:spcBef>
              <a:spcAft>
                <a:spcPts val="0"/>
              </a:spcAft>
              <a:buSzPts val="2100"/>
              <a:buChar char="●"/>
            </a:pPr>
            <a:r>
              <a:rPr lang="en-US"/>
              <a:t>FNR = 1 / 3 = 33.3%</a:t>
            </a:r>
            <a:endParaRPr/>
          </a:p>
        </p:txBody>
      </p:sp>
      <p:pic>
        <p:nvPicPr>
          <p:cNvPr id="183" name="Google Shape;183;p25"/>
          <p:cNvPicPr preferRelativeResize="0"/>
          <p:nvPr/>
        </p:nvPicPr>
        <p:blipFill rotWithShape="1">
          <a:blip r:embed="rId3">
            <a:alphaModFix/>
          </a:blip>
          <a:srcRect b="0" l="0" r="0" t="0"/>
          <a:stretch/>
        </p:blipFill>
        <p:spPr>
          <a:xfrm>
            <a:off x="3176588" y="2777573"/>
            <a:ext cx="2566987" cy="982663"/>
          </a:xfrm>
          <a:prstGeom prst="rect">
            <a:avLst/>
          </a:prstGeom>
          <a:noFill/>
          <a:ln>
            <a:noFill/>
          </a:ln>
        </p:spPr>
      </p:pic>
      <p:pic>
        <p:nvPicPr>
          <p:cNvPr id="184" name="Google Shape;184;p25"/>
          <p:cNvPicPr preferRelativeResize="0"/>
          <p:nvPr/>
        </p:nvPicPr>
        <p:blipFill rotWithShape="1">
          <a:blip r:embed="rId4">
            <a:alphaModFix/>
          </a:blip>
          <a:srcRect b="0" l="0" r="0" t="0"/>
          <a:stretch/>
        </p:blipFill>
        <p:spPr>
          <a:xfrm>
            <a:off x="3770314" y="4725714"/>
            <a:ext cx="2630487" cy="982662"/>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5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5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5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5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5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500"/>
                                        <p:tgtEl>
                                          <p:spTgt spid="1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ph type="title"/>
          </p:nvPr>
        </p:nvSpPr>
        <p:spPr>
          <a:xfrm>
            <a:off x="672311" y="884973"/>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90" name="Google Shape;190;p26"/>
          <p:cNvSpPr txBox="1"/>
          <p:nvPr>
            <p:ph idx="1" type="body"/>
          </p:nvPr>
        </p:nvSpPr>
        <p:spPr>
          <a:xfrm>
            <a:off x="642910" y="1822560"/>
            <a:ext cx="7693025" cy="4821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i="1" lang="en-US"/>
              <a:t>precision</a:t>
            </a:r>
            <a:r>
              <a:rPr lang="en-US"/>
              <a:t> (</a:t>
            </a:r>
            <a:r>
              <a:rPr i="1" lang="en-US"/>
              <a:t>P</a:t>
            </a:r>
            <a:r>
              <a:rPr lang="en-US"/>
              <a:t>) is the proportion of the predicted positive cases that were correct</a:t>
            </a:r>
            <a:endParaRPr/>
          </a:p>
          <a:p>
            <a:pPr indent="-342900" lvl="0" marL="342900" rtl="0" algn="l">
              <a:spcBef>
                <a:spcPts val="560"/>
              </a:spcBef>
              <a:spcAft>
                <a:spcPts val="0"/>
              </a:spcAft>
              <a:buSzPts val="2100"/>
              <a:buNone/>
            </a:pPr>
            <a:r>
              <a:rPr lang="en-US"/>
              <a:t>    </a:t>
            </a:r>
            <a:endParaRPr/>
          </a:p>
          <a:p>
            <a:pPr indent="-342900" lvl="0" marL="342900" rtl="0" algn="l">
              <a:spcBef>
                <a:spcPts val="560"/>
              </a:spcBef>
              <a:spcAft>
                <a:spcPts val="0"/>
              </a:spcAft>
              <a:buSzPts val="2100"/>
              <a:buNone/>
            </a:pPr>
            <a:r>
              <a:rPr lang="en-US"/>
              <a:t>          True pos. / # predicted pos.</a:t>
            </a:r>
            <a:endParaRPr/>
          </a:p>
          <a:p>
            <a:pPr indent="-34290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precision = 2/2 = 100%</a:t>
            </a:r>
            <a:endParaRPr/>
          </a:p>
          <a:p>
            <a:pPr indent="-342900" lvl="0" marL="342900" rtl="0" algn="l">
              <a:spcBef>
                <a:spcPts val="560"/>
              </a:spcBef>
              <a:spcAft>
                <a:spcPts val="0"/>
              </a:spcAft>
              <a:buSzPts val="2100"/>
              <a:buChar char="●"/>
            </a:pPr>
            <a:r>
              <a:rPr lang="en-US"/>
              <a:t>F measure is harmonic mean of precision and recall</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F1 = (2 * 1 * 0.667)/(1+0.667) = 0.8</a:t>
            </a:r>
            <a:endParaRPr/>
          </a:p>
          <a:p>
            <a:pPr indent="-209550" lvl="0" marL="342900" rtl="0" algn="l">
              <a:spcBef>
                <a:spcPts val="560"/>
              </a:spcBef>
              <a:spcAft>
                <a:spcPts val="0"/>
              </a:spcAft>
              <a:buSzPts val="2100"/>
              <a:buNone/>
            </a:pPr>
            <a:r>
              <a:t/>
            </a:r>
            <a:endParaRPr/>
          </a:p>
        </p:txBody>
      </p:sp>
      <p:pic>
        <p:nvPicPr>
          <p:cNvPr id="191" name="Google Shape;191;p26"/>
          <p:cNvPicPr preferRelativeResize="0"/>
          <p:nvPr/>
        </p:nvPicPr>
        <p:blipFill rotWithShape="1">
          <a:blip r:embed="rId3">
            <a:alphaModFix/>
          </a:blip>
          <a:srcRect b="0" l="0" r="0" t="0"/>
          <a:stretch/>
        </p:blipFill>
        <p:spPr>
          <a:xfrm>
            <a:off x="5681714" y="3028511"/>
            <a:ext cx="3043237" cy="1046163"/>
          </a:xfrm>
          <a:prstGeom prst="rect">
            <a:avLst/>
          </a:prstGeom>
          <a:noFill/>
          <a:ln>
            <a:noFill/>
          </a:ln>
        </p:spPr>
      </p:pic>
      <p:pic>
        <p:nvPicPr>
          <p:cNvPr id="192" name="Google Shape;192;p26"/>
          <p:cNvPicPr preferRelativeResize="0"/>
          <p:nvPr/>
        </p:nvPicPr>
        <p:blipFill rotWithShape="1">
          <a:blip r:embed="rId4">
            <a:alphaModFix/>
          </a:blip>
          <a:srcRect b="0" l="0" r="0" t="0"/>
          <a:stretch/>
        </p:blipFill>
        <p:spPr>
          <a:xfrm>
            <a:off x="3000364" y="5512913"/>
            <a:ext cx="3019425" cy="65722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5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5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500"/>
                                        <p:tgtEl>
                                          <p:spTgt spid="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500"/>
                                        <p:tgtEl>
                                          <p:spTgt spid="1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Effect filter="fade" transition="in">
                                      <p:cBhvr>
                                        <p:cTn dur="500"/>
                                        <p:tgtEl>
                                          <p:spTgt spid="1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animEffect filter="fade" transition="in">
                                      <p:cBhvr>
                                        <p:cTn dur="500"/>
                                        <p:tgtEl>
                                          <p:spTgt spid="1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Accuracy Vs. Precision Vs. Recall</a:t>
            </a:r>
            <a:endParaRPr/>
          </a:p>
        </p:txBody>
      </p:sp>
      <p:sp>
        <p:nvSpPr>
          <p:cNvPr id="198" name="Google Shape;198;p2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0" i="0" lang="en-US">
                <a:solidFill>
                  <a:srgbClr val="000000"/>
                </a:solidFill>
                <a:latin typeface="Quattrocento Sans"/>
                <a:ea typeface="Quattrocento Sans"/>
                <a:cs typeface="Quattrocento Sans"/>
                <a:sym typeface="Quattrocento Sans"/>
              </a:rPr>
              <a:t>Use accuracy only if you have </a:t>
            </a:r>
            <a:r>
              <a:rPr b="1" i="0" lang="en-US">
                <a:solidFill>
                  <a:srgbClr val="000000"/>
                </a:solidFill>
                <a:latin typeface="Quattrocento Sans"/>
                <a:ea typeface="Quattrocento Sans"/>
                <a:cs typeface="Quattrocento Sans"/>
                <a:sym typeface="Quattrocento Sans"/>
              </a:rPr>
              <a:t>balanced datasets </a:t>
            </a:r>
            <a:r>
              <a:rPr b="0" i="0" lang="en-US">
                <a:solidFill>
                  <a:srgbClr val="000000"/>
                </a:solidFill>
                <a:latin typeface="Quattrocento Sans"/>
                <a:ea typeface="Quattrocento Sans"/>
                <a:cs typeface="Quattrocento Sans"/>
                <a:sym typeface="Quattrocento Sans"/>
              </a:rPr>
              <a:t>and you give the same importance to 0s and 1s.</a:t>
            </a:r>
            <a:endParaRPr/>
          </a:p>
          <a:p>
            <a:pPr indent="-342900" lvl="0" marL="342900" rtl="0" algn="l">
              <a:spcBef>
                <a:spcPts val="560"/>
              </a:spcBef>
              <a:spcAft>
                <a:spcPts val="0"/>
              </a:spcAft>
              <a:buSzPts val="2100"/>
              <a:buChar char="●"/>
            </a:pPr>
            <a:r>
              <a:rPr b="1" i="0" lang="en-US">
                <a:solidFill>
                  <a:srgbClr val="212226"/>
                </a:solidFill>
                <a:latin typeface="Cardo"/>
                <a:ea typeface="Cardo"/>
                <a:cs typeface="Cardo"/>
                <a:sym typeface="Cardo"/>
              </a:rPr>
              <a:t>Recall</a:t>
            </a:r>
            <a:r>
              <a:rPr b="0" i="0" lang="en-US">
                <a:solidFill>
                  <a:srgbClr val="45484D"/>
                </a:solidFill>
                <a:latin typeface="Cardo"/>
                <a:ea typeface="Cardo"/>
                <a:cs typeface="Cardo"/>
                <a:sym typeface="Cardo"/>
              </a:rPr>
              <a:t> is more important where Overlooked Cases (False Negatives) are more costly than False Alarms (False Positive). The focus in these problems is finding the positive cases.</a:t>
            </a:r>
            <a:endParaRPr/>
          </a:p>
          <a:p>
            <a:pPr indent="-342900" lvl="0" marL="342900" rtl="0" algn="l">
              <a:spcBef>
                <a:spcPts val="560"/>
              </a:spcBef>
              <a:spcAft>
                <a:spcPts val="0"/>
              </a:spcAft>
              <a:buSzPts val="2100"/>
              <a:buChar char="●"/>
            </a:pPr>
            <a:r>
              <a:rPr b="1" i="0" lang="en-US">
                <a:solidFill>
                  <a:srgbClr val="212226"/>
                </a:solidFill>
                <a:latin typeface="Cardo"/>
                <a:ea typeface="Cardo"/>
                <a:cs typeface="Cardo"/>
                <a:sym typeface="Cardo"/>
              </a:rPr>
              <a:t>Precision</a:t>
            </a:r>
            <a:r>
              <a:rPr b="0" i="0" lang="en-US">
                <a:solidFill>
                  <a:srgbClr val="45484D"/>
                </a:solidFill>
                <a:latin typeface="Cardo"/>
                <a:ea typeface="Cardo"/>
                <a:cs typeface="Cardo"/>
                <a:sym typeface="Cardo"/>
              </a:rPr>
              <a:t> is more important where False Alarms (False Positives) are more costly than Overlooked Cases (False Negatives). </a:t>
            </a:r>
            <a:endParaRPr b="0" i="0">
              <a:solidFill>
                <a:srgbClr val="000000"/>
              </a:solidFill>
              <a:latin typeface="Quattrocento Sans"/>
              <a:ea typeface="Quattrocento Sans"/>
              <a:cs typeface="Quattrocento Sans"/>
              <a:sym typeface="Quattrocento Sans"/>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Example</a:t>
            </a:r>
            <a:endParaRPr/>
          </a:p>
        </p:txBody>
      </p:sp>
      <p:sp>
        <p:nvSpPr>
          <p:cNvPr id="204" name="Google Shape;204;p28"/>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solidFill>
                  <a:srgbClr val="000000"/>
                </a:solidFill>
                <a:latin typeface="Quattrocento Sans"/>
                <a:ea typeface="Quattrocento Sans"/>
                <a:cs typeface="Quattrocento Sans"/>
                <a:sym typeface="Quattrocento Sans"/>
              </a:rPr>
              <a:t>We are trying to build a classifier to identify whether a particular insurance claim is fraudulent. Recall and precision, which is a better metric for our problem? Why?</a:t>
            </a:r>
            <a:endParaRPr/>
          </a:p>
          <a:p>
            <a:pPr indent="-285750" lvl="1" marL="742950" rtl="0" algn="l">
              <a:spcBef>
                <a:spcPts val="480"/>
              </a:spcBef>
              <a:spcAft>
                <a:spcPts val="0"/>
              </a:spcAft>
              <a:buSzPts val="1800"/>
              <a:buFont typeface="Calibri"/>
              <a:buChar char="–"/>
            </a:pPr>
            <a:r>
              <a:rPr lang="en-US"/>
              <a:t>Recall	</a:t>
            </a:r>
            <a:endParaRPr/>
          </a:p>
          <a:p>
            <a:pPr indent="-342900" lvl="0" marL="342900" rtl="0" algn="l">
              <a:spcBef>
                <a:spcPts val="560"/>
              </a:spcBef>
              <a:spcAft>
                <a:spcPts val="0"/>
              </a:spcAft>
              <a:buSzPts val="2100"/>
              <a:buChar char="●"/>
            </a:pPr>
            <a:r>
              <a:rPr lang="en-US">
                <a:solidFill>
                  <a:srgbClr val="000000"/>
                </a:solidFill>
                <a:latin typeface="Quattrocento Sans"/>
                <a:ea typeface="Quattrocento Sans"/>
                <a:cs typeface="Quattrocento Sans"/>
                <a:sym typeface="Quattrocento Sans"/>
              </a:rPr>
              <a:t>In marketing campaigns system, which metric is better?</a:t>
            </a:r>
            <a:endParaRPr/>
          </a:p>
          <a:p>
            <a:pPr indent="-285750" lvl="1" marL="742950" rtl="0" algn="l">
              <a:spcBef>
                <a:spcPts val="480"/>
              </a:spcBef>
              <a:spcAft>
                <a:spcPts val="0"/>
              </a:spcAft>
              <a:buSzPts val="1800"/>
              <a:buFont typeface="Calibri"/>
              <a:buChar char="–"/>
            </a:pPr>
            <a:r>
              <a:rPr lang="en-US"/>
              <a:t>Precision</a:t>
            </a:r>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Fbeta Measures </a:t>
            </a:r>
            <a:endParaRPr/>
          </a:p>
        </p:txBody>
      </p:sp>
      <p:sp>
        <p:nvSpPr>
          <p:cNvPr id="210" name="Google Shape;210;p29"/>
          <p:cNvSpPr txBox="1"/>
          <p:nvPr>
            <p:ph idx="1" type="body"/>
          </p:nvPr>
        </p:nvSpPr>
        <p:spPr>
          <a:xfrm>
            <a:off x="1026600" y="1990725"/>
            <a:ext cx="7693025" cy="4410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solidFill>
                  <a:srgbClr val="4D5356"/>
                </a:solidFill>
                <a:latin typeface="arial"/>
                <a:ea typeface="arial"/>
                <a:cs typeface="arial"/>
                <a:sym typeface="arial"/>
              </a:rPr>
              <a:t>Formula:</a:t>
            </a:r>
            <a:endParaRPr/>
          </a:p>
          <a:p>
            <a:pPr indent="-228600" lvl="0" marL="342900" rtl="0" algn="l">
              <a:spcBef>
                <a:spcPts val="480"/>
              </a:spcBef>
              <a:spcAft>
                <a:spcPts val="0"/>
              </a:spcAft>
              <a:buSzPts val="1800"/>
              <a:buNone/>
            </a:pPr>
            <a:r>
              <a:t/>
            </a:r>
            <a:endParaRPr sz="2400">
              <a:solidFill>
                <a:srgbClr val="4D5356"/>
              </a:solidFill>
              <a:latin typeface="arial"/>
              <a:ea typeface="arial"/>
              <a:cs typeface="arial"/>
              <a:sym typeface="arial"/>
            </a:endParaRPr>
          </a:p>
          <a:p>
            <a:pPr indent="-247650" lvl="0" marL="342900" rtl="0" algn="l">
              <a:spcBef>
                <a:spcPts val="400"/>
              </a:spcBef>
              <a:spcAft>
                <a:spcPts val="0"/>
              </a:spcAft>
              <a:buSzPts val="1500"/>
              <a:buNone/>
            </a:pPr>
            <a:r>
              <a:t/>
            </a:r>
            <a:endParaRPr b="0" i="0" sz="2000">
              <a:solidFill>
                <a:srgbClr val="4D5356"/>
              </a:solidFill>
              <a:latin typeface="arial"/>
              <a:ea typeface="arial"/>
              <a:cs typeface="arial"/>
              <a:sym typeface="arial"/>
            </a:endParaRPr>
          </a:p>
          <a:p>
            <a:pPr indent="-342900" lvl="0" marL="342900" rtl="0" algn="l">
              <a:spcBef>
                <a:spcPts val="400"/>
              </a:spcBef>
              <a:spcAft>
                <a:spcPts val="0"/>
              </a:spcAft>
              <a:buSzPts val="1500"/>
              <a:buChar char="●"/>
            </a:pPr>
            <a:r>
              <a:rPr b="0" i="0" lang="en-US" sz="2000">
                <a:solidFill>
                  <a:srgbClr val="4D5356"/>
                </a:solidFill>
                <a:latin typeface="arial"/>
                <a:ea typeface="arial"/>
                <a:cs typeface="arial"/>
                <a:sym typeface="arial"/>
              </a:rPr>
              <a:t>Beta = 1 is the default value. The formula becomes –</a:t>
            </a:r>
            <a:br>
              <a:rPr lang="en-US" sz="2000"/>
            </a:br>
            <a:r>
              <a:rPr b="0" i="0" lang="en-US" sz="2000">
                <a:solidFill>
                  <a:srgbClr val="4D5356"/>
                </a:solidFill>
                <a:latin typeface="arial"/>
                <a:ea typeface="arial"/>
                <a:cs typeface="arial"/>
                <a:sym typeface="arial"/>
              </a:rPr>
              <a:t>F1 score = (2 * Precision * Recall) / (Precision + Recall)</a:t>
            </a:r>
            <a:endParaRPr/>
          </a:p>
          <a:p>
            <a:pPr indent="-342900" lvl="0" marL="342900" rtl="0" algn="l">
              <a:spcBef>
                <a:spcPts val="400"/>
              </a:spcBef>
              <a:spcAft>
                <a:spcPts val="0"/>
              </a:spcAft>
              <a:buSzPts val="1500"/>
              <a:buChar char="●"/>
            </a:pPr>
            <a:r>
              <a:rPr b="0" i="0" lang="en-US" sz="2000">
                <a:solidFill>
                  <a:srgbClr val="4D5356"/>
                </a:solidFill>
                <a:latin typeface="arial"/>
                <a:ea typeface="arial"/>
                <a:cs typeface="arial"/>
                <a:sym typeface="arial"/>
              </a:rPr>
              <a:t>To prioritize precision, you can set a smaller beta value such as 0.5. The formula becomes –</a:t>
            </a:r>
            <a:br>
              <a:rPr lang="en-US" sz="2000"/>
            </a:br>
            <a:r>
              <a:rPr b="0" i="0" lang="en-US" sz="2000">
                <a:solidFill>
                  <a:srgbClr val="4D5356"/>
                </a:solidFill>
                <a:latin typeface="arial"/>
                <a:ea typeface="arial"/>
                <a:cs typeface="arial"/>
                <a:sym typeface="arial"/>
              </a:rPr>
              <a:t>F0.5 score = (1.25 * Precision * Recall) / (0.25 * Precision + Recall)</a:t>
            </a:r>
            <a:endParaRPr/>
          </a:p>
          <a:p>
            <a:pPr indent="-342900" lvl="0" marL="342900" rtl="0" algn="l">
              <a:spcBef>
                <a:spcPts val="400"/>
              </a:spcBef>
              <a:spcAft>
                <a:spcPts val="0"/>
              </a:spcAft>
              <a:buSzPts val="1500"/>
              <a:buChar char="●"/>
            </a:pPr>
            <a:r>
              <a:rPr b="0" i="0" lang="en-US" sz="2000">
                <a:solidFill>
                  <a:srgbClr val="4D5356"/>
                </a:solidFill>
                <a:latin typeface="arial"/>
                <a:ea typeface="arial"/>
                <a:cs typeface="arial"/>
                <a:sym typeface="arial"/>
              </a:rPr>
              <a:t>To prioritize recall, you can set a larger beta value such as 2. The formula becomes –</a:t>
            </a:r>
            <a:br>
              <a:rPr lang="en-US" sz="2000"/>
            </a:br>
            <a:r>
              <a:rPr b="0" i="0" lang="en-US" sz="2000">
                <a:solidFill>
                  <a:srgbClr val="4D5356"/>
                </a:solidFill>
                <a:latin typeface="arial"/>
                <a:ea typeface="arial"/>
                <a:cs typeface="arial"/>
                <a:sym typeface="arial"/>
              </a:rPr>
              <a:t>F2 score = (5 * Precision * Recall) / (4 * Precision + Recall)</a:t>
            </a:r>
            <a:endParaRPr sz="2000"/>
          </a:p>
        </p:txBody>
      </p:sp>
      <p:pic>
        <p:nvPicPr>
          <p:cNvPr descr="classification - Explanation of the F beta formula - Data Science Stack  Exchange" id="211" name="Google Shape;211;p29"/>
          <p:cNvPicPr preferRelativeResize="0"/>
          <p:nvPr/>
        </p:nvPicPr>
        <p:blipFill rotWithShape="1">
          <a:blip r:embed="rId3">
            <a:alphaModFix/>
          </a:blip>
          <a:srcRect b="0" l="0" r="0" t="0"/>
          <a:stretch/>
        </p:blipFill>
        <p:spPr>
          <a:xfrm>
            <a:off x="3008605" y="1890494"/>
            <a:ext cx="4595583" cy="1309905"/>
          </a:xfrm>
          <a:prstGeom prst="rect">
            <a:avLst/>
          </a:prstGeom>
          <a:noFill/>
          <a:ln>
            <a:noFill/>
          </a:ln>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Fbeta Measures </a:t>
            </a:r>
            <a:endParaRPr/>
          </a:p>
        </p:txBody>
      </p:sp>
      <p:pic>
        <p:nvPicPr>
          <p:cNvPr id="217" name="Google Shape;217;p30"/>
          <p:cNvPicPr preferRelativeResize="0"/>
          <p:nvPr>
            <p:ph idx="1" type="body"/>
          </p:nvPr>
        </p:nvPicPr>
        <p:blipFill rotWithShape="1">
          <a:blip r:embed="rId3">
            <a:alphaModFix/>
          </a:blip>
          <a:srcRect b="0" l="0" r="0" t="0"/>
          <a:stretch/>
        </p:blipFill>
        <p:spPr>
          <a:xfrm>
            <a:off x="1129625" y="2057400"/>
            <a:ext cx="7402870" cy="4659054"/>
          </a:xfrm>
          <a:prstGeom prst="rect">
            <a:avLst/>
          </a:prstGeom>
          <a:noFill/>
          <a:ln>
            <a:noFill/>
          </a:ln>
        </p:spPr>
      </p:pic>
      <p:pic>
        <p:nvPicPr>
          <p:cNvPr descr="classification - Explanation of the F beta formula - Data Science Stack  Exchange" id="218" name="Google Shape;218;p30"/>
          <p:cNvPicPr preferRelativeResize="0"/>
          <p:nvPr/>
        </p:nvPicPr>
        <p:blipFill rotWithShape="1">
          <a:blip r:embed="rId4">
            <a:alphaModFix/>
          </a:blip>
          <a:srcRect b="0" l="0" r="0" t="0"/>
          <a:stretch/>
        </p:blipFill>
        <p:spPr>
          <a:xfrm>
            <a:off x="1017082" y="3962400"/>
            <a:ext cx="7879754" cy="2731480"/>
          </a:xfrm>
          <a:prstGeom prst="rect">
            <a:avLst/>
          </a:prstGeom>
          <a:noFill/>
          <a:ln>
            <a:noFill/>
          </a:ln>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Receiver Operating Characteristic (ROC) Curve</a:t>
            </a:r>
            <a:endParaRPr/>
          </a:p>
        </p:txBody>
      </p:sp>
      <p:sp>
        <p:nvSpPr>
          <p:cNvPr id="224" name="Google Shape;224;p3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Purpose:  Analyzing the strength/predictive power of a classifier</a:t>
            </a:r>
            <a:endParaRPr/>
          </a:p>
          <a:p>
            <a:pPr indent="-342900" lvl="0" marL="342900" rtl="0" algn="l">
              <a:spcBef>
                <a:spcPts val="560"/>
              </a:spcBef>
              <a:spcAft>
                <a:spcPts val="0"/>
              </a:spcAft>
              <a:buSzPts val="2100"/>
              <a:buChar char="●"/>
            </a:pPr>
            <a:r>
              <a:rPr lang="en-US"/>
              <a:t>The ROC curve is a plot of True Positive Rate (TPR) on the y-axis Vs False Positive Rate (FPR) on the x-axis.</a:t>
            </a:r>
            <a:endParaRPr/>
          </a:p>
          <a:p>
            <a:pPr indent="-342900" lvl="0" marL="342900" rtl="0" algn="l">
              <a:spcBef>
                <a:spcPts val="560"/>
              </a:spcBef>
              <a:spcAft>
                <a:spcPts val="0"/>
              </a:spcAft>
              <a:buSzPts val="2100"/>
              <a:buNone/>
            </a:pPr>
            <a:r>
              <a:rPr lang="en-US"/>
              <a:t>	TPR = Sensitivity</a:t>
            </a:r>
            <a:br>
              <a:rPr lang="en-US"/>
            </a:br>
            <a:r>
              <a:rPr lang="en-US"/>
              <a:t>FPR = 1-Specificity</a:t>
            </a:r>
            <a:endParaRPr/>
          </a:p>
          <a:p>
            <a:pPr indent="-342900" lvl="0" marL="342900" rtl="0" algn="l">
              <a:spcBef>
                <a:spcPts val="560"/>
              </a:spcBef>
              <a:spcAft>
                <a:spcPts val="0"/>
              </a:spcAft>
              <a:buSzPts val="2100"/>
              <a:buChar char="●"/>
            </a:pPr>
            <a:r>
              <a:rPr lang="en-US"/>
              <a:t>It is better to understand ROC Curve in their original form, TPR Vs FPR.</a:t>
            </a:r>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Contents</a:t>
            </a:r>
            <a:endParaRPr/>
          </a:p>
        </p:txBody>
      </p:sp>
      <p:sp>
        <p:nvSpPr>
          <p:cNvPr id="107" name="Google Shape;107;p14"/>
          <p:cNvSpPr txBox="1"/>
          <p:nvPr>
            <p:ph idx="1" type="body"/>
          </p:nvPr>
        </p:nvSpPr>
        <p:spPr>
          <a:xfrm>
            <a:off x="838200" y="2057400"/>
            <a:ext cx="7693025"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lang="en-US" sz="2400"/>
              <a:t>Data</a:t>
            </a:r>
            <a:endParaRPr/>
          </a:p>
          <a:p>
            <a:pPr indent="-342900" lvl="0" marL="342900" rtl="0" algn="l">
              <a:lnSpc>
                <a:spcPct val="80000"/>
              </a:lnSpc>
              <a:spcBef>
                <a:spcPts val="480"/>
              </a:spcBef>
              <a:spcAft>
                <a:spcPts val="0"/>
              </a:spcAft>
              <a:buSzPts val="1800"/>
              <a:buChar char="●"/>
            </a:pPr>
            <a:r>
              <a:rPr lang="en-US" sz="2400"/>
              <a:t>Model</a:t>
            </a:r>
            <a:endParaRPr/>
          </a:p>
          <a:p>
            <a:pPr indent="-342900" lvl="0" marL="342900" rtl="0" algn="l">
              <a:lnSpc>
                <a:spcPct val="80000"/>
              </a:lnSpc>
              <a:spcBef>
                <a:spcPts val="480"/>
              </a:spcBef>
              <a:spcAft>
                <a:spcPts val="0"/>
              </a:spcAft>
              <a:buSzPts val="1800"/>
              <a:buChar char="●"/>
            </a:pPr>
            <a:r>
              <a:rPr lang="en-US" sz="2400"/>
              <a:t>Evaluation Metrices</a:t>
            </a:r>
            <a:endParaRPr/>
          </a:p>
          <a:p>
            <a:pPr indent="-342900" lvl="0" marL="342900" rtl="0" algn="l">
              <a:lnSpc>
                <a:spcPct val="80000"/>
              </a:lnSpc>
              <a:spcBef>
                <a:spcPts val="480"/>
              </a:spcBef>
              <a:spcAft>
                <a:spcPts val="0"/>
              </a:spcAft>
              <a:buSzPts val="1800"/>
              <a:buChar char="●"/>
            </a:pPr>
            <a:r>
              <a:rPr lang="en-US" sz="2400"/>
              <a:t>Predictive Analysis</a:t>
            </a:r>
            <a:endParaRPr/>
          </a:p>
          <a:p>
            <a:pPr indent="-342900" lvl="0" marL="342900" rtl="0" algn="l">
              <a:lnSpc>
                <a:spcPct val="80000"/>
              </a:lnSpc>
              <a:spcBef>
                <a:spcPts val="480"/>
              </a:spcBef>
              <a:spcAft>
                <a:spcPts val="0"/>
              </a:spcAft>
              <a:buSzPts val="1800"/>
              <a:buChar char="●"/>
            </a:pPr>
            <a:r>
              <a:rPr lang="en-US" sz="2400"/>
              <a:t>Bias Vs. Variance</a:t>
            </a:r>
            <a:endParaRPr/>
          </a:p>
          <a:p>
            <a:pPr indent="-342900" lvl="0" marL="342900" rtl="0" algn="l">
              <a:lnSpc>
                <a:spcPct val="80000"/>
              </a:lnSpc>
              <a:spcBef>
                <a:spcPts val="480"/>
              </a:spcBef>
              <a:spcAft>
                <a:spcPts val="0"/>
              </a:spcAft>
              <a:buSzPts val="1800"/>
              <a:buChar char="●"/>
            </a:pPr>
            <a:r>
              <a:rPr lang="en-US" sz="2400"/>
              <a:t>Parametric Vs. Non-parametric</a:t>
            </a:r>
            <a:endParaRPr/>
          </a:p>
          <a:p>
            <a:pPr indent="-342900" lvl="0" marL="342900" rtl="0" algn="l">
              <a:lnSpc>
                <a:spcPct val="80000"/>
              </a:lnSpc>
              <a:spcBef>
                <a:spcPts val="480"/>
              </a:spcBef>
              <a:spcAft>
                <a:spcPts val="0"/>
              </a:spcAft>
              <a:buSzPts val="1800"/>
              <a:buChar char="●"/>
            </a:pPr>
            <a:r>
              <a:rPr lang="en-US" sz="2400"/>
              <a:t>Hyperparameters</a:t>
            </a:r>
            <a:endParaRPr/>
          </a:p>
          <a:p>
            <a:pPr indent="-342900" lvl="0" marL="342900" rtl="0" algn="l">
              <a:lnSpc>
                <a:spcPct val="80000"/>
              </a:lnSpc>
              <a:spcBef>
                <a:spcPts val="480"/>
              </a:spcBef>
              <a:spcAft>
                <a:spcPts val="0"/>
              </a:spcAft>
              <a:buSzPts val="1800"/>
              <a:buChar char="●"/>
            </a:pPr>
            <a:r>
              <a:rPr lang="en-US" sz="2400"/>
              <a:t>Few more..</a:t>
            </a:r>
            <a:endParaRPr/>
          </a:p>
          <a:p>
            <a:pPr indent="-247650" lvl="0" marL="342900" rtl="0" algn="l">
              <a:lnSpc>
                <a:spcPct val="80000"/>
              </a:lnSpc>
              <a:spcBef>
                <a:spcPts val="400"/>
              </a:spcBef>
              <a:spcAft>
                <a:spcPts val="0"/>
              </a:spcAft>
              <a:buSzPts val="1500"/>
              <a:buNone/>
            </a:pPr>
            <a:r>
              <a:t/>
            </a:r>
            <a:endParaRPr sz="2000"/>
          </a:p>
          <a:p>
            <a:pPr indent="-342900" lvl="0" marL="342900" rtl="0" algn="l">
              <a:lnSpc>
                <a:spcPct val="80000"/>
              </a:lnSpc>
              <a:spcBef>
                <a:spcPts val="400"/>
              </a:spcBef>
              <a:spcAft>
                <a:spcPts val="0"/>
              </a:spcAft>
              <a:buSzPts val="1500"/>
              <a:buFont typeface="Noto Sans Symbols"/>
              <a:buNone/>
            </a:pPr>
            <a:br>
              <a:rPr lang="en-US" sz="2000"/>
            </a:b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pic>
        <p:nvPicPr>
          <p:cNvPr id="230" name="Google Shape;230;p32"/>
          <p:cNvPicPr preferRelativeResize="0"/>
          <p:nvPr>
            <p:ph idx="1" type="body"/>
          </p:nvPr>
        </p:nvPicPr>
        <p:blipFill rotWithShape="1">
          <a:blip r:embed="rId3">
            <a:alphaModFix/>
          </a:blip>
          <a:srcRect b="0" l="0" r="0" t="0"/>
          <a:stretch/>
        </p:blipFill>
        <p:spPr>
          <a:xfrm>
            <a:off x="1154892" y="2133600"/>
            <a:ext cx="7136106" cy="4419600"/>
          </a:xfrm>
          <a:prstGeom prst="rect">
            <a:avLst/>
          </a:prstGeom>
          <a:noFill/>
          <a:ln>
            <a:noFill/>
          </a:ln>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AUC-ROC Curve between LR vs. KNN</a:t>
            </a:r>
            <a:endParaRPr/>
          </a:p>
        </p:txBody>
      </p:sp>
      <p:pic>
        <p:nvPicPr>
          <p:cNvPr id="236" name="Google Shape;236;p33"/>
          <p:cNvPicPr preferRelativeResize="0"/>
          <p:nvPr>
            <p:ph idx="1" type="body"/>
          </p:nvPr>
        </p:nvPicPr>
        <p:blipFill rotWithShape="1">
          <a:blip r:embed="rId3">
            <a:alphaModFix/>
          </a:blip>
          <a:srcRect b="0" l="0" r="0" t="0"/>
          <a:stretch/>
        </p:blipFill>
        <p:spPr>
          <a:xfrm>
            <a:off x="1364626" y="1981200"/>
            <a:ext cx="6407774" cy="4495800"/>
          </a:xfrm>
          <a:prstGeom prst="rect">
            <a:avLst/>
          </a:prstGeom>
          <a:noFill/>
          <a:ln>
            <a:noFill/>
          </a:ln>
        </p:spPr>
      </p:pic>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1" type="body"/>
          </p:nvPr>
        </p:nvSpPr>
        <p:spPr>
          <a:xfrm>
            <a:off x="838200" y="1905000"/>
            <a:ext cx="76962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Validation techniques in machine learning</a:t>
            </a:r>
            <a:r>
              <a:rPr lang="en-US" sz="2600"/>
              <a:t> are used to get the </a:t>
            </a:r>
            <a:r>
              <a:rPr b="1" lang="en-US" sz="2600"/>
              <a:t>error rate of the ML model</a:t>
            </a:r>
            <a:r>
              <a:rPr lang="en-US" sz="2600"/>
              <a:t> which can be considered as close to the </a:t>
            </a:r>
            <a:r>
              <a:rPr b="1" lang="en-US" sz="2600"/>
              <a:t>true error rate of the population</a:t>
            </a:r>
            <a:r>
              <a:rPr lang="en-US" sz="2600"/>
              <a:t>.</a:t>
            </a:r>
            <a:endParaRPr/>
          </a:p>
          <a:p>
            <a:pPr indent="-342900" lvl="0" marL="342900" rtl="0" algn="l">
              <a:spcBef>
                <a:spcPts val="520"/>
              </a:spcBef>
              <a:spcAft>
                <a:spcPts val="0"/>
              </a:spcAft>
              <a:buSzPts val="1950"/>
              <a:buChar char="●"/>
            </a:pPr>
            <a:r>
              <a:rPr lang="en-US" sz="2600"/>
              <a:t>In case the data volume is large enough to be representative of the population, you may not need the validation techniques. </a:t>
            </a:r>
            <a:endParaRPr/>
          </a:p>
          <a:p>
            <a:pPr indent="-342900" lvl="0" marL="342900" rtl="0" algn="l">
              <a:spcBef>
                <a:spcPts val="520"/>
              </a:spcBef>
              <a:spcAft>
                <a:spcPts val="0"/>
              </a:spcAft>
              <a:buSzPts val="1950"/>
              <a:buChar char="●"/>
            </a:pPr>
            <a:r>
              <a:rPr lang="en-US" sz="2600"/>
              <a:t>However, in real world scenario, we work with the sample of data which may not be the true representative of the population.</a:t>
            </a:r>
            <a:endParaRPr/>
          </a:p>
          <a:p>
            <a:pPr indent="-342900" lvl="0" marL="342900" rtl="0" algn="l">
              <a:spcBef>
                <a:spcPts val="520"/>
              </a:spcBef>
              <a:spcAft>
                <a:spcPts val="0"/>
              </a:spcAft>
              <a:buSzPts val="1950"/>
              <a:buChar char="●"/>
            </a:pPr>
            <a:r>
              <a:rPr lang="en-US" sz="2600"/>
              <a:t>This is where validation techniques come into the picture.</a:t>
            </a:r>
            <a:endParaRPr/>
          </a:p>
        </p:txBody>
      </p:sp>
      <p:sp>
        <p:nvSpPr>
          <p:cNvPr id="242" name="Google Shape;242;p3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Cross Validation</a:t>
            </a:r>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p:nvPr>
            <p:ph type="title"/>
          </p:nvPr>
        </p:nvSpPr>
        <p:spPr>
          <a:xfrm>
            <a:off x="694589" y="1058010"/>
            <a:ext cx="83820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solidFill>
                  <a:srgbClr val="FF0000"/>
                </a:solidFill>
                <a:latin typeface="Verdana"/>
                <a:ea typeface="Verdana"/>
                <a:cs typeface="Verdana"/>
                <a:sym typeface="Verdana"/>
              </a:rPr>
            </a:br>
            <a:r>
              <a:rPr lang="en-US">
                <a:solidFill>
                  <a:srgbClr val="FF0000"/>
                </a:solidFill>
                <a:latin typeface="Verdana"/>
                <a:ea typeface="Verdana"/>
                <a:cs typeface="Verdana"/>
                <a:sym typeface="Verdana"/>
              </a:rPr>
              <a:t> </a:t>
            </a:r>
            <a:r>
              <a:rPr lang="en-US"/>
              <a:t>Predictive Accuracy Evaluation (Types of Cross Validation Methods)</a:t>
            </a:r>
            <a:endParaRPr/>
          </a:p>
        </p:txBody>
      </p:sp>
      <p:sp>
        <p:nvSpPr>
          <p:cNvPr id="248" name="Google Shape;248;p35"/>
          <p:cNvSpPr txBox="1"/>
          <p:nvPr>
            <p:ph idx="1" type="body"/>
          </p:nvPr>
        </p:nvSpPr>
        <p:spPr>
          <a:xfrm>
            <a:off x="755576" y="1628800"/>
            <a:ext cx="7693025" cy="4896544"/>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2040"/>
              <a:buFont typeface="Calibri"/>
              <a:buNone/>
            </a:pPr>
            <a:r>
              <a:t/>
            </a:r>
            <a:endParaRPr sz="2400">
              <a:solidFill>
                <a:srgbClr val="FF0000"/>
              </a:solidFill>
              <a:latin typeface="Verdana"/>
              <a:ea typeface="Verdana"/>
              <a:cs typeface="Verdana"/>
              <a:sym typeface="Verdana"/>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   The main methods of predictive accuracy evaluations are:</a:t>
            </a:r>
            <a:endParaRPr/>
          </a:p>
          <a:p>
            <a:pPr indent="-342900" lvl="0" marL="342900" rtl="0" algn="l">
              <a:lnSpc>
                <a:spcPct val="80000"/>
              </a:lnSpc>
              <a:spcBef>
                <a:spcPts val="480"/>
              </a:spcBef>
              <a:spcAft>
                <a:spcPts val="0"/>
              </a:spcAft>
              <a:buClr>
                <a:schemeClr val="dk1"/>
              </a:buClr>
              <a:buSzPts val="2040"/>
              <a:buFont typeface="Calibri"/>
              <a:buNone/>
            </a:pPr>
            <a:r>
              <a:t/>
            </a:r>
            <a:endParaRPr sz="2400">
              <a:latin typeface="Verdana"/>
              <a:ea typeface="Verdana"/>
              <a:cs typeface="Verdana"/>
              <a:sym typeface="Verdana"/>
            </a:endParaRPr>
          </a:p>
          <a:p>
            <a:pPr indent="-342900" lvl="0" marL="342900" rtl="0" algn="l">
              <a:lnSpc>
                <a:spcPct val="80000"/>
              </a:lnSpc>
              <a:spcBef>
                <a:spcPts val="480"/>
              </a:spcBef>
              <a:spcAft>
                <a:spcPts val="0"/>
              </a:spcAft>
              <a:buClr>
                <a:schemeClr val="dk1"/>
              </a:buClr>
              <a:buSzPts val="2040"/>
              <a:buChar char="●"/>
            </a:pPr>
            <a:r>
              <a:rPr lang="en-US" sz="2400">
                <a:latin typeface="Verdana"/>
                <a:ea typeface="Verdana"/>
                <a:cs typeface="Verdana"/>
                <a:sym typeface="Verdana"/>
              </a:rPr>
              <a:t>Resubstitution (N ; N);</a:t>
            </a:r>
            <a:endParaRPr/>
          </a:p>
          <a:p>
            <a:pPr indent="-342900" lvl="0" marL="342900" rtl="0" algn="l">
              <a:lnSpc>
                <a:spcPct val="80000"/>
              </a:lnSpc>
              <a:spcBef>
                <a:spcPts val="480"/>
              </a:spcBef>
              <a:spcAft>
                <a:spcPts val="0"/>
              </a:spcAft>
              <a:buClr>
                <a:schemeClr val="dk1"/>
              </a:buClr>
              <a:buSzPts val="2040"/>
              <a:buChar char="●"/>
            </a:pPr>
            <a:r>
              <a:rPr lang="en-US" sz="2400">
                <a:latin typeface="Verdana"/>
                <a:ea typeface="Verdana"/>
                <a:cs typeface="Verdana"/>
                <a:sym typeface="Verdana"/>
              </a:rPr>
              <a:t>Holdout (2N/3 ; N/3)</a:t>
            </a:r>
            <a:endParaRPr/>
          </a:p>
          <a:p>
            <a:pPr indent="-342900" lvl="0" marL="342900" rtl="0" algn="l">
              <a:lnSpc>
                <a:spcPct val="80000"/>
              </a:lnSpc>
              <a:spcBef>
                <a:spcPts val="480"/>
              </a:spcBef>
              <a:spcAft>
                <a:spcPts val="0"/>
              </a:spcAft>
              <a:buClr>
                <a:schemeClr val="dk1"/>
              </a:buClr>
              <a:buSzPts val="2040"/>
              <a:buChar char="●"/>
            </a:pPr>
            <a:r>
              <a:rPr lang="en-US" sz="2400">
                <a:latin typeface="Verdana"/>
                <a:ea typeface="Verdana"/>
                <a:cs typeface="Verdana"/>
                <a:sym typeface="Verdana"/>
              </a:rPr>
              <a:t>k-fold cross-validation (N-N/k ; N/k)</a:t>
            </a:r>
            <a:endParaRPr/>
          </a:p>
          <a:p>
            <a:pPr indent="-342900" lvl="0" marL="342900" rtl="0" algn="l">
              <a:lnSpc>
                <a:spcPct val="80000"/>
              </a:lnSpc>
              <a:spcBef>
                <a:spcPts val="480"/>
              </a:spcBef>
              <a:spcAft>
                <a:spcPts val="0"/>
              </a:spcAft>
              <a:buClr>
                <a:schemeClr val="dk1"/>
              </a:buClr>
              <a:buSzPts val="2040"/>
              <a:buChar char="●"/>
            </a:pPr>
            <a:r>
              <a:rPr lang="en-US" sz="2400">
                <a:latin typeface="Verdana"/>
                <a:ea typeface="Verdana"/>
                <a:cs typeface="Verdana"/>
                <a:sym typeface="Verdana"/>
              </a:rPr>
              <a:t>Leave-one-out (N-1 ; 1)</a:t>
            </a:r>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 </a:t>
            </a:r>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   where </a:t>
            </a:r>
            <a:r>
              <a:rPr i="1" lang="en-US" sz="2400">
                <a:latin typeface="Verdana"/>
                <a:ea typeface="Verdana"/>
                <a:cs typeface="Verdana"/>
                <a:sym typeface="Verdana"/>
              </a:rPr>
              <a:t>N</a:t>
            </a:r>
            <a:r>
              <a:rPr lang="en-US" sz="2400">
                <a:latin typeface="Verdana"/>
                <a:ea typeface="Verdana"/>
                <a:cs typeface="Verdana"/>
                <a:sym typeface="Verdana"/>
              </a:rPr>
              <a:t> is the number of instances in the dataset</a:t>
            </a:r>
            <a:endParaRPr sz="2400">
              <a:latin typeface="Verdana"/>
              <a:ea typeface="Verdana"/>
              <a:cs typeface="Verdana"/>
              <a:sym typeface="Verdana"/>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p:nvPr>
            <p:ph type="title"/>
          </p:nvPr>
        </p:nvSpPr>
        <p:spPr>
          <a:xfrm>
            <a:off x="323528" y="764704"/>
            <a:ext cx="83820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solidFill>
                  <a:srgbClr val="FF0000"/>
                </a:solidFill>
                <a:latin typeface="Verdana"/>
                <a:ea typeface="Verdana"/>
                <a:cs typeface="Verdana"/>
                <a:sym typeface="Verdana"/>
              </a:rPr>
            </a:br>
            <a:r>
              <a:rPr lang="en-US">
                <a:solidFill>
                  <a:srgbClr val="FF0000"/>
                </a:solidFill>
                <a:latin typeface="Verdana"/>
                <a:ea typeface="Verdana"/>
                <a:cs typeface="Verdana"/>
                <a:sym typeface="Verdana"/>
              </a:rPr>
              <a:t>  </a:t>
            </a:r>
            <a:r>
              <a:rPr lang="en-US"/>
              <a:t>Predictive Accuracy Evaluation </a:t>
            </a:r>
            <a:endParaRPr/>
          </a:p>
        </p:txBody>
      </p:sp>
      <p:sp>
        <p:nvSpPr>
          <p:cNvPr id="254" name="Google Shape;254;p36"/>
          <p:cNvSpPr txBox="1"/>
          <p:nvPr>
            <p:ph idx="1" type="body"/>
          </p:nvPr>
        </p:nvSpPr>
        <p:spPr>
          <a:xfrm>
            <a:off x="755576" y="1628800"/>
            <a:ext cx="7693025" cy="4896544"/>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2040"/>
              <a:buFont typeface="Calibri"/>
              <a:buNone/>
            </a:pPr>
            <a:r>
              <a:t/>
            </a:r>
            <a:endParaRPr sz="2400">
              <a:solidFill>
                <a:srgbClr val="FF0000"/>
              </a:solidFill>
              <a:latin typeface="Verdana"/>
              <a:ea typeface="Verdana"/>
              <a:cs typeface="Verdana"/>
              <a:sym typeface="Verdana"/>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N = 100</a:t>
            </a:r>
            <a:endParaRPr/>
          </a:p>
          <a:p>
            <a:pPr indent="-342900" lvl="0" marL="342900" rtl="0" algn="l">
              <a:lnSpc>
                <a:spcPct val="80000"/>
              </a:lnSpc>
              <a:spcBef>
                <a:spcPts val="480"/>
              </a:spcBef>
              <a:spcAft>
                <a:spcPts val="0"/>
              </a:spcAft>
              <a:buClr>
                <a:schemeClr val="dk1"/>
              </a:buClr>
              <a:buSzPts val="2040"/>
              <a:buFont typeface="Calibri"/>
              <a:buNone/>
            </a:pPr>
            <a:r>
              <a:t/>
            </a:r>
            <a:endParaRPr sz="2400">
              <a:latin typeface="Verdana"/>
              <a:ea typeface="Verdana"/>
              <a:cs typeface="Verdana"/>
              <a:sym typeface="Verdana"/>
            </a:endParaRPr>
          </a:p>
          <a:p>
            <a:pPr indent="-342900" lvl="0" marL="342900" rtl="0" algn="l">
              <a:lnSpc>
                <a:spcPct val="80000"/>
              </a:lnSpc>
              <a:spcBef>
                <a:spcPts val="480"/>
              </a:spcBef>
              <a:spcAft>
                <a:spcPts val="0"/>
              </a:spcAft>
              <a:buClr>
                <a:schemeClr val="dk1"/>
              </a:buClr>
              <a:buSzPts val="2040"/>
              <a:buNone/>
            </a:pPr>
            <a:r>
              <a:rPr lang="en-US" sz="2400">
                <a:latin typeface="Verdana"/>
                <a:ea typeface="Verdana"/>
                <a:cs typeface="Verdana"/>
                <a:sym typeface="Verdana"/>
              </a:rPr>
              <a:t>Resubstitution (100 ; 100);</a:t>
            </a:r>
            <a:endParaRPr/>
          </a:p>
          <a:p>
            <a:pPr indent="-342900" lvl="0" marL="342900" rtl="0" algn="l">
              <a:lnSpc>
                <a:spcPct val="80000"/>
              </a:lnSpc>
              <a:spcBef>
                <a:spcPts val="480"/>
              </a:spcBef>
              <a:spcAft>
                <a:spcPts val="0"/>
              </a:spcAft>
              <a:buClr>
                <a:schemeClr val="dk1"/>
              </a:buClr>
              <a:buSzPts val="2040"/>
              <a:buNone/>
            </a:pPr>
            <a:r>
              <a:rPr lang="en-US" sz="2400">
                <a:latin typeface="Verdana"/>
                <a:ea typeface="Verdana"/>
                <a:cs typeface="Verdana"/>
                <a:sym typeface="Verdana"/>
              </a:rPr>
              <a:t>Holdout (70 ; 30)</a:t>
            </a:r>
            <a:endParaRPr/>
          </a:p>
          <a:p>
            <a:pPr indent="-342900" lvl="0" marL="342900" rtl="0" algn="l">
              <a:lnSpc>
                <a:spcPct val="80000"/>
              </a:lnSpc>
              <a:spcBef>
                <a:spcPts val="480"/>
              </a:spcBef>
              <a:spcAft>
                <a:spcPts val="0"/>
              </a:spcAft>
              <a:buClr>
                <a:schemeClr val="dk1"/>
              </a:buClr>
              <a:buSzPts val="2040"/>
              <a:buNone/>
            </a:pPr>
            <a:r>
              <a:rPr lang="en-US" sz="2400">
                <a:latin typeface="Verdana"/>
                <a:ea typeface="Verdana"/>
                <a:cs typeface="Verdana"/>
                <a:sym typeface="Verdana"/>
              </a:rPr>
              <a:t>k-fold cross-validation (90 ; 10); </a:t>
            </a:r>
            <a:endParaRPr/>
          </a:p>
          <a:p>
            <a:pPr indent="-342900" lvl="0" marL="342900" rtl="0" algn="l">
              <a:lnSpc>
                <a:spcPct val="80000"/>
              </a:lnSpc>
              <a:spcBef>
                <a:spcPts val="480"/>
              </a:spcBef>
              <a:spcAft>
                <a:spcPts val="0"/>
              </a:spcAft>
              <a:buClr>
                <a:schemeClr val="dk1"/>
              </a:buClr>
              <a:buSzPts val="2040"/>
              <a:buNone/>
            </a:pPr>
            <a:r>
              <a:rPr lang="en-US" sz="2400">
                <a:latin typeface="Verdana"/>
                <a:ea typeface="Verdana"/>
                <a:cs typeface="Verdana"/>
                <a:sym typeface="Verdana"/>
              </a:rPr>
              <a:t>Leave-one-out (99 ; 1); </a:t>
            </a:r>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 </a:t>
            </a:r>
            <a:endParaRPr/>
          </a:p>
          <a:p>
            <a:pPr indent="-342900" lvl="0" marL="342900" rtl="0" algn="l">
              <a:lnSpc>
                <a:spcPct val="80000"/>
              </a:lnSpc>
              <a:spcBef>
                <a:spcPts val="480"/>
              </a:spcBef>
              <a:spcAft>
                <a:spcPts val="0"/>
              </a:spcAft>
              <a:buClr>
                <a:schemeClr val="dk1"/>
              </a:buClr>
              <a:buSzPts val="2040"/>
              <a:buFont typeface="Verdana"/>
              <a:buNone/>
            </a:pPr>
            <a:r>
              <a:rPr lang="en-US" sz="2400">
                <a:latin typeface="Verdana"/>
                <a:ea typeface="Verdana"/>
                <a:cs typeface="Verdana"/>
                <a:sym typeface="Verdana"/>
              </a:rPr>
              <a:t>   where N is the number of instances in the dataset</a:t>
            </a:r>
            <a:endParaRPr sz="2400">
              <a:latin typeface="Verdana"/>
              <a:ea typeface="Verdana"/>
              <a:cs typeface="Verdana"/>
              <a:sym typeface="Verdana"/>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Training and Testing </a:t>
            </a:r>
            <a:endParaRPr/>
          </a:p>
        </p:txBody>
      </p:sp>
      <p:sp>
        <p:nvSpPr>
          <p:cNvPr id="260" name="Google Shape;260;p3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REMEMBER: </a:t>
            </a:r>
            <a:r>
              <a:rPr lang="en-US">
                <a:solidFill>
                  <a:srgbClr val="FF0000"/>
                </a:solidFill>
              </a:rPr>
              <a:t>we must know the classification (class attribute values) of all instances (records) used in the test procedure.</a:t>
            </a:r>
            <a:endParaRPr/>
          </a:p>
          <a:p>
            <a:pPr indent="-342900" lvl="0" marL="342900" rtl="0" algn="l">
              <a:spcBef>
                <a:spcPts val="560"/>
              </a:spcBef>
              <a:spcAft>
                <a:spcPts val="0"/>
              </a:spcAft>
              <a:buSzPts val="2100"/>
              <a:buChar char="●"/>
            </a:pPr>
            <a:r>
              <a:rPr lang="en-US">
                <a:solidFill>
                  <a:srgbClr val="FF0000"/>
                </a:solidFill>
              </a:rPr>
              <a:t>Basic Concepts Success:</a:t>
            </a:r>
            <a:r>
              <a:rPr lang="en-US"/>
              <a:t> instance (record) class is predicted correctly </a:t>
            </a:r>
            <a:endParaRPr/>
          </a:p>
          <a:p>
            <a:pPr indent="-342900" lvl="0" marL="342900" rtl="0" algn="l">
              <a:spcBef>
                <a:spcPts val="560"/>
              </a:spcBef>
              <a:spcAft>
                <a:spcPts val="0"/>
              </a:spcAft>
              <a:buSzPts val="2100"/>
              <a:buChar char="●"/>
            </a:pPr>
            <a:r>
              <a:rPr lang="en-US">
                <a:solidFill>
                  <a:srgbClr val="FF0000"/>
                </a:solidFill>
              </a:rPr>
              <a:t>Error: </a:t>
            </a:r>
            <a:r>
              <a:rPr lang="en-US"/>
              <a:t>instance class is predicted incorrectly </a:t>
            </a:r>
            <a:endParaRPr/>
          </a:p>
          <a:p>
            <a:pPr indent="-342900" lvl="0" marL="342900" rtl="0" algn="l">
              <a:spcBef>
                <a:spcPts val="560"/>
              </a:spcBef>
              <a:spcAft>
                <a:spcPts val="0"/>
              </a:spcAft>
              <a:buSzPts val="2100"/>
              <a:buChar char="●"/>
            </a:pPr>
            <a:r>
              <a:rPr lang="en-US">
                <a:solidFill>
                  <a:srgbClr val="FF0000"/>
                </a:solidFill>
              </a:rPr>
              <a:t>Error rate: </a:t>
            </a:r>
            <a:r>
              <a:rPr lang="en-US"/>
              <a:t>a percentage of errors made over the whole set of instances (records) used for testing</a:t>
            </a:r>
            <a:endParaRPr/>
          </a:p>
          <a:p>
            <a:pPr indent="-342900" lvl="0" marL="342900" rtl="0" algn="l">
              <a:spcBef>
                <a:spcPts val="560"/>
              </a:spcBef>
              <a:spcAft>
                <a:spcPts val="0"/>
              </a:spcAft>
              <a:buSzPts val="2100"/>
              <a:buChar char="●"/>
            </a:pPr>
            <a:r>
              <a:rPr lang="en-US"/>
              <a:t> </a:t>
            </a:r>
            <a:r>
              <a:rPr lang="en-US">
                <a:solidFill>
                  <a:srgbClr val="FF0000"/>
                </a:solidFill>
              </a:rPr>
              <a:t>Predictive Accuracy: </a:t>
            </a:r>
            <a:r>
              <a:rPr lang="en-US"/>
              <a:t>a percentage of well classified data in the testing data set.</a:t>
            </a:r>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solidFill>
                  <a:srgbClr val="FF0000"/>
                </a:solidFill>
              </a:rPr>
              <a:t>Resubstitution (N ; N)</a:t>
            </a:r>
            <a:endParaRPr/>
          </a:p>
        </p:txBody>
      </p:sp>
      <p:pic>
        <p:nvPicPr>
          <p:cNvPr id="266" name="Google Shape;266;p38"/>
          <p:cNvPicPr preferRelativeResize="0"/>
          <p:nvPr/>
        </p:nvPicPr>
        <p:blipFill rotWithShape="1">
          <a:blip r:embed="rId3">
            <a:alphaModFix/>
          </a:blip>
          <a:srcRect b="0" l="0" r="0" t="0"/>
          <a:stretch/>
        </p:blipFill>
        <p:spPr>
          <a:xfrm>
            <a:off x="899592" y="1772816"/>
            <a:ext cx="7488238" cy="3384550"/>
          </a:xfrm>
          <a:prstGeom prst="rect">
            <a:avLst/>
          </a:prstGeom>
          <a:noFill/>
          <a:ln>
            <a:noFill/>
          </a:ln>
        </p:spPr>
      </p:pic>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solidFill>
                  <a:srgbClr val="FF0000"/>
                </a:solidFill>
              </a:rPr>
              <a:t>Resubstitution Error Rate</a:t>
            </a:r>
            <a:endParaRPr/>
          </a:p>
        </p:txBody>
      </p:sp>
      <p:sp>
        <p:nvSpPr>
          <p:cNvPr id="272" name="Google Shape;272;p39"/>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Error rate  is obtained  from </a:t>
            </a:r>
            <a:r>
              <a:rPr lang="en-US">
                <a:solidFill>
                  <a:srgbClr val="FF0000"/>
                </a:solidFill>
              </a:rPr>
              <a:t>training data</a:t>
            </a:r>
            <a:endParaRPr/>
          </a:p>
          <a:p>
            <a:pPr indent="-342900" lvl="0" marL="342900" rtl="0" algn="l">
              <a:spcBef>
                <a:spcPts val="560"/>
              </a:spcBef>
              <a:spcAft>
                <a:spcPts val="0"/>
              </a:spcAft>
              <a:buSzPts val="2100"/>
              <a:buChar char="●"/>
            </a:pPr>
            <a:r>
              <a:rPr lang="en-US"/>
              <a:t>NOT always 0% error rate, but  usually (and hopefully) very low!</a:t>
            </a:r>
            <a:endParaRPr/>
          </a:p>
          <a:p>
            <a:pPr indent="-342900" lvl="0" marL="342900" rtl="0" algn="l">
              <a:spcBef>
                <a:spcPts val="560"/>
              </a:spcBef>
              <a:spcAft>
                <a:spcPts val="0"/>
              </a:spcAft>
              <a:buSzPts val="2100"/>
              <a:buChar char="●"/>
            </a:pPr>
            <a:r>
              <a:rPr lang="en-US"/>
              <a:t>Resubstitution error rate indicates only how good (bad ) are our results (rules, patterns, NN) on the TRAINING data; expresses some knowledge about the algorithm used</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solidFill>
                  <a:srgbClr val="FF0000"/>
                </a:solidFill>
              </a:rPr>
              <a:t>Resubstitution Error Rate</a:t>
            </a:r>
            <a:endParaRPr/>
          </a:p>
        </p:txBody>
      </p:sp>
      <p:sp>
        <p:nvSpPr>
          <p:cNvPr id="278" name="Google Shape;278;p40"/>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279" name="Google Shape;279;p40"/>
          <p:cNvPicPr preferRelativeResize="0"/>
          <p:nvPr/>
        </p:nvPicPr>
        <p:blipFill rotWithShape="1">
          <a:blip r:embed="rId3">
            <a:alphaModFix/>
          </a:blip>
          <a:srcRect b="0" l="0" r="0" t="0"/>
          <a:stretch/>
        </p:blipFill>
        <p:spPr>
          <a:xfrm>
            <a:off x="705538" y="1844824"/>
            <a:ext cx="7394854" cy="4477520"/>
          </a:xfrm>
          <a:prstGeom prst="rect">
            <a:avLst/>
          </a:prstGeom>
          <a:noFill/>
          <a:ln>
            <a:noFill/>
          </a:ln>
        </p:spPr>
      </p:pic>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5" name="Google Shape;285;p4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286" name="Google Shape;286;p41"/>
          <p:cNvPicPr preferRelativeResize="0"/>
          <p:nvPr/>
        </p:nvPicPr>
        <p:blipFill rotWithShape="1">
          <a:blip r:embed="rId3">
            <a:alphaModFix/>
          </a:blip>
          <a:srcRect b="0" l="0" r="0" t="0"/>
          <a:stretch/>
        </p:blipFill>
        <p:spPr>
          <a:xfrm>
            <a:off x="838200" y="724541"/>
            <a:ext cx="7543800" cy="567138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Data</a:t>
            </a:r>
            <a:endParaRPr/>
          </a:p>
        </p:txBody>
      </p:sp>
      <p:sp>
        <p:nvSpPr>
          <p:cNvPr id="114" name="Google Shape;114;p15"/>
          <p:cNvSpPr txBox="1"/>
          <p:nvPr>
            <p:ph idx="1" type="body"/>
          </p:nvPr>
        </p:nvSpPr>
        <p:spPr>
          <a:xfrm>
            <a:off x="838200" y="2057401"/>
            <a:ext cx="7693025"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foundation of machine learning, data comprises training examples used to teach models. It includes features (input variables) and labels (the target or output variable).</a:t>
            </a:r>
            <a:endParaRPr/>
          </a:p>
          <a:p>
            <a:pPr indent="-342900" lvl="0" marL="342900" rtl="0" algn="l">
              <a:spcBef>
                <a:spcPts val="560"/>
              </a:spcBef>
              <a:spcAft>
                <a:spcPts val="0"/>
              </a:spcAft>
              <a:buSzPts val="2100"/>
              <a:buChar char="●"/>
            </a:pPr>
            <a:r>
              <a:rPr lang="en-US"/>
              <a:t>Few famous datasets:</a:t>
            </a:r>
            <a:endParaRPr/>
          </a:p>
          <a:p>
            <a:pPr indent="-285750" lvl="1" marL="742950" rtl="0" algn="l">
              <a:spcBef>
                <a:spcPts val="400"/>
              </a:spcBef>
              <a:spcAft>
                <a:spcPts val="0"/>
              </a:spcAft>
              <a:buSzPts val="1500"/>
              <a:buFont typeface="Calibri"/>
              <a:buChar char="–"/>
            </a:pPr>
            <a:r>
              <a:rPr b="1" lang="en-US" sz="2000"/>
              <a:t>Kaggle Datasets (</a:t>
            </a:r>
            <a:r>
              <a:rPr b="1" lang="en-US" sz="2000" u="sng">
                <a:solidFill>
                  <a:schemeClr val="hlink"/>
                </a:solidFill>
                <a:hlinkClick r:id="rId3"/>
              </a:rPr>
              <a:t>https://www.kaggle.com/datasets</a:t>
            </a:r>
            <a:r>
              <a:rPr b="1" lang="en-US" sz="2000"/>
              <a:t>)</a:t>
            </a:r>
            <a:endParaRPr/>
          </a:p>
          <a:p>
            <a:pPr indent="-285750" lvl="1" marL="742950" rtl="0" algn="l">
              <a:spcBef>
                <a:spcPts val="400"/>
              </a:spcBef>
              <a:spcAft>
                <a:spcPts val="0"/>
              </a:spcAft>
              <a:buSzPts val="1500"/>
              <a:buFont typeface="Calibri"/>
              <a:buChar char="–"/>
            </a:pPr>
            <a:r>
              <a:rPr b="1" lang="en-US" sz="2000"/>
              <a:t> UCI Machine Learning Repository </a:t>
            </a:r>
            <a:endParaRPr/>
          </a:p>
          <a:p>
            <a:pPr indent="0" lvl="1" marL="457200" rtl="0" algn="l">
              <a:spcBef>
                <a:spcPts val="400"/>
              </a:spcBef>
              <a:spcAft>
                <a:spcPts val="0"/>
              </a:spcAft>
              <a:buSzPts val="1500"/>
              <a:buFont typeface="Calibri"/>
              <a:buNone/>
            </a:pPr>
            <a:r>
              <a:rPr b="1" lang="en-US" sz="2000"/>
              <a:t>	( </a:t>
            </a:r>
            <a:r>
              <a:rPr b="1" lang="en-US" sz="2000" u="sng">
                <a:solidFill>
                  <a:schemeClr val="hlink"/>
                </a:solidFill>
                <a:hlinkClick r:id="rId4"/>
              </a:rPr>
              <a:t>https://archive.ics.uci.edu/ml/index.php</a:t>
            </a:r>
            <a:r>
              <a:rPr b="1" lang="en-US" sz="2000"/>
              <a:t>)</a:t>
            </a:r>
            <a:endParaRPr/>
          </a:p>
          <a:p>
            <a:pPr indent="-285750" lvl="1" marL="742950" rtl="0" algn="l">
              <a:spcBef>
                <a:spcPts val="400"/>
              </a:spcBef>
              <a:spcAft>
                <a:spcPts val="0"/>
              </a:spcAft>
              <a:buSzPts val="1500"/>
              <a:buFont typeface="Calibri"/>
              <a:buChar char="–"/>
            </a:pPr>
            <a:r>
              <a:rPr b="1" lang="en-US" sz="2000"/>
              <a:t>Bioinformatics Datasets (NCBI, CCLE, GDSC, etc.)</a:t>
            </a:r>
            <a:endParaRPr/>
          </a:p>
          <a:p>
            <a:pPr indent="-285750" lvl="1" marL="742950" rtl="0" algn="l">
              <a:spcBef>
                <a:spcPts val="400"/>
              </a:spcBef>
              <a:spcAft>
                <a:spcPts val="0"/>
              </a:spcAft>
              <a:buSzPts val="1500"/>
              <a:buFont typeface="Calibri"/>
              <a:buChar char="–"/>
            </a:pPr>
            <a:r>
              <a:rPr b="1" lang="en-US" sz="2000"/>
              <a:t>Amazon Datasets</a:t>
            </a:r>
            <a:endParaRPr/>
          </a:p>
          <a:p>
            <a:pPr indent="-285750" lvl="1" marL="742950" rtl="0" algn="l">
              <a:spcBef>
                <a:spcPts val="400"/>
              </a:spcBef>
              <a:spcAft>
                <a:spcPts val="0"/>
              </a:spcAft>
              <a:buSzPts val="1500"/>
              <a:buFont typeface="Calibri"/>
              <a:buChar char="–"/>
            </a:pPr>
            <a:r>
              <a:rPr b="1" lang="en-US" sz="2000"/>
              <a:t>Microsoft Datasets</a:t>
            </a:r>
            <a:endParaRPr/>
          </a:p>
          <a:p>
            <a:pPr indent="-285750" lvl="1" marL="742950" rtl="0" algn="l">
              <a:spcBef>
                <a:spcPts val="400"/>
              </a:spcBef>
              <a:spcAft>
                <a:spcPts val="0"/>
              </a:spcAft>
              <a:buSzPts val="1500"/>
              <a:buFont typeface="Calibri"/>
              <a:buChar char="–"/>
            </a:pPr>
            <a:r>
              <a:rPr b="1" lang="en-US" sz="2000"/>
              <a:t>Google Datasets (https://datasetsearch.research.google.com/)</a:t>
            </a:r>
            <a:endParaRPr/>
          </a:p>
          <a:p>
            <a:pPr indent="-190500" lvl="1" marL="742950" rtl="0" algn="l">
              <a:spcBef>
                <a:spcPts val="400"/>
              </a:spcBef>
              <a:spcAft>
                <a:spcPts val="0"/>
              </a:spcAft>
              <a:buSzPts val="1500"/>
              <a:buFont typeface="Calibri"/>
              <a:buNone/>
            </a:pPr>
            <a:r>
              <a:t/>
            </a:r>
            <a:endParaRPr b="1" sz="2000"/>
          </a:p>
          <a:p>
            <a:pPr indent="-171450" lvl="1" marL="742950" rtl="0" algn="l">
              <a:spcBef>
                <a:spcPts val="480"/>
              </a:spcBef>
              <a:spcAft>
                <a:spcPts val="0"/>
              </a:spcAft>
              <a:buSzPts val="1800"/>
              <a:buFont typeface="Calibri"/>
              <a:buNone/>
            </a:pPr>
            <a:r>
              <a:t/>
            </a:r>
            <a:endParaRPr>
              <a:solidFill>
                <a:schemeClr val="dk1"/>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2" name="Google Shape;292;p42"/>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293" name="Google Shape;293;p42"/>
          <p:cNvPicPr preferRelativeResize="0"/>
          <p:nvPr/>
        </p:nvPicPr>
        <p:blipFill rotWithShape="1">
          <a:blip r:embed="rId3">
            <a:alphaModFix/>
          </a:blip>
          <a:srcRect b="0" l="0" r="0" t="0"/>
          <a:stretch/>
        </p:blipFill>
        <p:spPr>
          <a:xfrm>
            <a:off x="1142521" y="947391"/>
            <a:ext cx="6858957" cy="4963218"/>
          </a:xfrm>
          <a:prstGeom prst="rect">
            <a:avLst/>
          </a:prstGeom>
          <a:noFill/>
          <a:ln>
            <a:noFill/>
          </a:ln>
        </p:spPr>
      </p:pic>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9" name="Google Shape;299;p4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00" name="Google Shape;300;p43"/>
          <p:cNvPicPr preferRelativeResize="0"/>
          <p:nvPr/>
        </p:nvPicPr>
        <p:blipFill rotWithShape="1">
          <a:blip r:embed="rId3">
            <a:alphaModFix/>
          </a:blip>
          <a:srcRect b="0" l="0" r="0" t="0"/>
          <a:stretch/>
        </p:blipFill>
        <p:spPr>
          <a:xfrm>
            <a:off x="482599" y="946841"/>
            <a:ext cx="8048626" cy="5506495"/>
          </a:xfrm>
          <a:prstGeom prst="rect">
            <a:avLst/>
          </a:prstGeom>
          <a:noFill/>
          <a:ln>
            <a:noFill/>
          </a:ln>
        </p:spPr>
      </p:pic>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6" name="Google Shape;306;p44"/>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07" name="Google Shape;307;p44"/>
          <p:cNvPicPr preferRelativeResize="0"/>
          <p:nvPr/>
        </p:nvPicPr>
        <p:blipFill rotWithShape="1">
          <a:blip r:embed="rId3">
            <a:alphaModFix/>
          </a:blip>
          <a:srcRect b="0" l="0" r="0" t="0"/>
          <a:stretch/>
        </p:blipFill>
        <p:spPr>
          <a:xfrm>
            <a:off x="612775" y="852127"/>
            <a:ext cx="7924800" cy="6010339"/>
          </a:xfrm>
          <a:prstGeom prst="rect">
            <a:avLst/>
          </a:prstGeom>
          <a:noFill/>
          <a:ln>
            <a:noFill/>
          </a:ln>
        </p:spPr>
      </p:pic>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Holdout (2N/3 ; N/3)</a:t>
            </a:r>
            <a:endParaRPr/>
          </a:p>
        </p:txBody>
      </p:sp>
      <p:sp>
        <p:nvSpPr>
          <p:cNvPr id="313" name="Google Shape;313;p45"/>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holdout method reserves a certain amount for testing and uses the remainder for training – so they are </a:t>
            </a:r>
            <a:r>
              <a:rPr lang="en-US">
                <a:solidFill>
                  <a:srgbClr val="FF0000"/>
                </a:solidFill>
              </a:rPr>
              <a:t>disjoint</a:t>
            </a:r>
            <a:r>
              <a:rPr lang="en-US"/>
              <a:t>! </a:t>
            </a:r>
            <a:endParaRPr/>
          </a:p>
          <a:p>
            <a:pPr indent="-342900" lvl="0" marL="342900" rtl="0" algn="l">
              <a:spcBef>
                <a:spcPts val="560"/>
              </a:spcBef>
              <a:spcAft>
                <a:spcPts val="0"/>
              </a:spcAft>
              <a:buSzPts val="2100"/>
              <a:buChar char="●"/>
            </a:pPr>
            <a:r>
              <a:rPr lang="en-US"/>
              <a:t>Usually, one third for testing, and the rest for training</a:t>
            </a:r>
            <a:endParaRPr/>
          </a:p>
          <a:p>
            <a:pPr indent="-342900" lvl="0" marL="342900" rtl="0" algn="l">
              <a:spcBef>
                <a:spcPts val="560"/>
              </a:spcBef>
              <a:spcAft>
                <a:spcPts val="0"/>
              </a:spcAft>
              <a:buSzPts val="2100"/>
              <a:buChar char="●"/>
            </a:pPr>
            <a:r>
              <a:rPr lang="en-US"/>
              <a:t>Train-and-test; repeat</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500"/>
                                        <p:tgtEl>
                                          <p:spTgt spid="3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p:nvPr>
            <p:ph type="title"/>
          </p:nvPr>
        </p:nvSpPr>
        <p:spPr>
          <a:xfrm>
            <a:off x="686835" y="344556"/>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Holdout (2N/3 ; N/3)</a:t>
            </a:r>
            <a:endParaRPr/>
          </a:p>
        </p:txBody>
      </p:sp>
      <p:sp>
        <p:nvSpPr>
          <p:cNvPr id="319" name="Google Shape;319;p46"/>
          <p:cNvSpPr txBox="1"/>
          <p:nvPr>
            <p:ph idx="1" type="body"/>
          </p:nvPr>
        </p:nvSpPr>
        <p:spPr>
          <a:xfrm>
            <a:off x="539552" y="198884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lang="en-US" sz="2400">
                <a:solidFill>
                  <a:srgbClr val="FF0000"/>
                </a:solidFill>
              </a:rPr>
              <a:t>Generally</a:t>
            </a:r>
            <a:r>
              <a:rPr lang="en-US" sz="2400"/>
              <a:t>, the larger is  the training the better is  the classifier </a:t>
            </a:r>
            <a:endParaRPr/>
          </a:p>
          <a:p>
            <a:pPr indent="-342900" lvl="0" marL="342900" rtl="0" algn="l">
              <a:lnSpc>
                <a:spcPct val="80000"/>
              </a:lnSpc>
              <a:spcBef>
                <a:spcPts val="480"/>
              </a:spcBef>
              <a:spcAft>
                <a:spcPts val="0"/>
              </a:spcAft>
              <a:buSzPts val="1800"/>
              <a:buChar char="●"/>
            </a:pPr>
            <a:r>
              <a:rPr lang="en-US" sz="2400"/>
              <a:t>The larger the test data the more accurate the error estimate</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b="1" i="1" lang="en-US" sz="2400">
                <a:solidFill>
                  <a:srgbClr val="FF0000"/>
                </a:solidFill>
              </a:rPr>
              <a:t>Holdout</a:t>
            </a:r>
            <a:r>
              <a:rPr lang="en-US" sz="2400">
                <a:solidFill>
                  <a:srgbClr val="FF0000"/>
                </a:solidFill>
              </a:rPr>
              <a:t> </a:t>
            </a:r>
            <a:r>
              <a:rPr b="1" lang="en-US" sz="2400">
                <a:solidFill>
                  <a:srgbClr val="FF0000"/>
                </a:solidFill>
              </a:rPr>
              <a:t>procedure</a:t>
            </a:r>
            <a:r>
              <a:rPr b="1" lang="en-US" sz="2400"/>
              <a:t>:  </a:t>
            </a:r>
            <a:r>
              <a:rPr lang="en-US" sz="2400"/>
              <a:t>a method of splitting original data into training and test set</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US" sz="2400">
                <a:solidFill>
                  <a:srgbClr val="FF0000"/>
                </a:solidFill>
              </a:rPr>
              <a:t>Dilemma</a:t>
            </a:r>
            <a:r>
              <a:rPr lang="en-US" sz="2400"/>
              <a:t>: ideally both training and test set should be large! What to do if the amount of data is limited?</a:t>
            </a:r>
            <a:endParaRPr/>
          </a:p>
          <a:p>
            <a:pPr indent="-342900" lvl="0" marL="342900" rtl="0" algn="l">
              <a:lnSpc>
                <a:spcPct val="80000"/>
              </a:lnSpc>
              <a:spcBef>
                <a:spcPts val="480"/>
              </a:spcBef>
              <a:spcAft>
                <a:spcPts val="0"/>
              </a:spcAft>
              <a:buSzPts val="1800"/>
              <a:buChar char="●"/>
            </a:pPr>
            <a:r>
              <a:rPr lang="en-US" sz="2400"/>
              <a:t> How to split?</a:t>
            </a:r>
            <a:endParaRPr/>
          </a:p>
          <a:p>
            <a:pPr indent="-228600" lvl="0" marL="342900" rtl="0" algn="l">
              <a:lnSpc>
                <a:spcPct val="80000"/>
              </a:lnSpc>
              <a:spcBef>
                <a:spcPts val="480"/>
              </a:spcBef>
              <a:spcAft>
                <a:spcPts val="0"/>
              </a:spcAft>
              <a:buSzPts val="1800"/>
              <a:buNone/>
            </a:pPr>
            <a:r>
              <a:t/>
            </a:r>
            <a:endParaRPr sz="24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5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5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5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5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5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500"/>
                                        <p:tgtEl>
                                          <p:spTgt spid="3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500"/>
                                        <p:tgtEl>
                                          <p:spTgt spid="3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animEffect filter="fade" transition="in">
                                      <p:cBhvr>
                                        <p:cTn dur="500"/>
                                        <p:tgtEl>
                                          <p:spTgt spid="31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Holdout Method</a:t>
            </a:r>
            <a:endParaRPr/>
          </a:p>
        </p:txBody>
      </p:sp>
      <p:sp>
        <p:nvSpPr>
          <p:cNvPr id="325" name="Google Shape;325;p4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i="1" lang="en-US"/>
              <a:t>Problem: </a:t>
            </a:r>
            <a:r>
              <a:rPr lang="en-US"/>
              <a:t>the samples might not be representative </a:t>
            </a:r>
            <a:endParaRPr/>
          </a:p>
          <a:p>
            <a:pPr indent="-285750" lvl="1" marL="742950" rtl="0" algn="l">
              <a:spcBef>
                <a:spcPts val="480"/>
              </a:spcBef>
              <a:spcAft>
                <a:spcPts val="0"/>
              </a:spcAft>
              <a:buSzPts val="1800"/>
              <a:buFont typeface="Calibri"/>
              <a:buChar char="–"/>
            </a:pPr>
            <a:r>
              <a:rPr lang="en-US"/>
              <a:t>Example: a class might be missing in the test data </a:t>
            </a:r>
            <a:endParaRPr/>
          </a:p>
          <a:p>
            <a:pPr indent="-342900" lvl="0" marL="342900" rtl="0" algn="l">
              <a:spcBef>
                <a:spcPts val="560"/>
              </a:spcBef>
              <a:spcAft>
                <a:spcPts val="0"/>
              </a:spcAft>
              <a:buSzPts val="2100"/>
              <a:buChar char="●"/>
            </a:pPr>
            <a:r>
              <a:rPr lang="en-US"/>
              <a:t>Advanced version uses stratification</a:t>
            </a:r>
            <a:endParaRPr/>
          </a:p>
          <a:p>
            <a:pPr indent="-285750" lvl="1" marL="742950" rtl="0" algn="l">
              <a:spcBef>
                <a:spcPts val="480"/>
              </a:spcBef>
              <a:spcAft>
                <a:spcPts val="0"/>
              </a:spcAft>
              <a:buSzPts val="1800"/>
              <a:buFont typeface="Calibri"/>
              <a:buChar char="–"/>
            </a:pPr>
            <a:r>
              <a:rPr lang="en-US"/>
              <a:t>Ensures that each class is represented with approximately equal proportions in both subsets</a:t>
            </a:r>
            <a:endParaRPr/>
          </a:p>
          <a:p>
            <a:pPr indent="-285750" lvl="1" marL="742950" rtl="0" algn="l">
              <a:spcBef>
                <a:spcPts val="480"/>
              </a:spcBef>
              <a:spcAft>
                <a:spcPts val="0"/>
              </a:spcAft>
              <a:buSzPts val="1800"/>
              <a:buFont typeface="Calibri"/>
              <a:buChar char="–"/>
            </a:pPr>
            <a:r>
              <a:rPr lang="en-US">
                <a:solidFill>
                  <a:srgbClr val="FF0000"/>
                </a:solidFill>
              </a:rPr>
              <a:t>It doesn’t prevent bias in the training and test sets</a:t>
            </a:r>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Estimate Error Rate with Holdout Method</a:t>
            </a:r>
            <a:endParaRPr/>
          </a:p>
        </p:txBody>
      </p:sp>
      <p:pic>
        <p:nvPicPr>
          <p:cNvPr id="331" name="Google Shape;331;p48"/>
          <p:cNvPicPr preferRelativeResize="0"/>
          <p:nvPr>
            <p:ph idx="1" type="body"/>
          </p:nvPr>
        </p:nvPicPr>
        <p:blipFill rotWithShape="1">
          <a:blip r:embed="rId3">
            <a:alphaModFix/>
          </a:blip>
          <a:srcRect b="0" l="0" r="0" t="0"/>
          <a:stretch/>
        </p:blipFill>
        <p:spPr>
          <a:xfrm>
            <a:off x="813364" y="1844824"/>
            <a:ext cx="8010890" cy="4608512"/>
          </a:xfrm>
          <a:prstGeom prst="rect">
            <a:avLst/>
          </a:prstGeom>
          <a:noFill/>
          <a:ln>
            <a:noFill/>
          </a:ln>
        </p:spPr>
      </p:pic>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Repeated Holdout Method</a:t>
            </a:r>
            <a:endParaRPr/>
          </a:p>
        </p:txBody>
      </p:sp>
      <p:sp>
        <p:nvSpPr>
          <p:cNvPr id="337" name="Google Shape;337;p49"/>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38" name="Google Shape;338;p49"/>
          <p:cNvPicPr preferRelativeResize="0"/>
          <p:nvPr/>
        </p:nvPicPr>
        <p:blipFill rotWithShape="1">
          <a:blip r:embed="rId3">
            <a:alphaModFix/>
          </a:blip>
          <a:srcRect b="0" l="0" r="0" t="0"/>
          <a:stretch/>
        </p:blipFill>
        <p:spPr>
          <a:xfrm>
            <a:off x="851788" y="1700809"/>
            <a:ext cx="7819374" cy="4797054"/>
          </a:xfrm>
          <a:prstGeom prst="rect">
            <a:avLst/>
          </a:prstGeom>
          <a:noFill/>
          <a:ln>
            <a:noFill/>
          </a:ln>
        </p:spPr>
      </p:pic>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p:nvPr>
            <p:ph type="title"/>
          </p:nvPr>
        </p:nvSpPr>
        <p:spPr>
          <a:xfrm>
            <a:off x="487622" y="836712"/>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4000"/>
              <a:t>k-fold cross-validation (N-N/k ; N/k)</a:t>
            </a:r>
            <a:endParaRPr/>
          </a:p>
        </p:txBody>
      </p:sp>
      <p:sp>
        <p:nvSpPr>
          <p:cNvPr id="344" name="Google Shape;344;p50"/>
          <p:cNvSpPr txBox="1"/>
          <p:nvPr>
            <p:ph idx="1" type="body"/>
          </p:nvPr>
        </p:nvSpPr>
        <p:spPr>
          <a:xfrm>
            <a:off x="487622" y="2132856"/>
            <a:ext cx="8229600" cy="48529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lang="en-US" sz="2800"/>
              <a:t>cross-validation is used </a:t>
            </a:r>
            <a:r>
              <a:rPr lang="en-US" sz="2800">
                <a:solidFill>
                  <a:schemeClr val="hlink"/>
                </a:solidFill>
              </a:rPr>
              <a:t> </a:t>
            </a:r>
            <a:r>
              <a:rPr lang="en-US" sz="2800"/>
              <a:t>to prevent the </a:t>
            </a:r>
            <a:r>
              <a:rPr lang="en-US" sz="2800">
                <a:solidFill>
                  <a:srgbClr val="FF0000"/>
                </a:solidFill>
              </a:rPr>
              <a:t>overlap</a:t>
            </a:r>
            <a:r>
              <a:rPr lang="en-US" sz="2800"/>
              <a:t>!</a:t>
            </a:r>
            <a:endParaRPr/>
          </a:p>
          <a:p>
            <a:pPr indent="-342900" lvl="0" marL="342900" rtl="0" algn="l">
              <a:lnSpc>
                <a:spcPct val="90000"/>
              </a:lnSpc>
              <a:spcBef>
                <a:spcPts val="560"/>
              </a:spcBef>
              <a:spcAft>
                <a:spcPts val="0"/>
              </a:spcAft>
              <a:buSzPts val="2100"/>
              <a:buChar char="●"/>
            </a:pPr>
            <a:r>
              <a:rPr lang="en-US" sz="2800">
                <a:solidFill>
                  <a:srgbClr val="FF0000"/>
                </a:solidFill>
              </a:rPr>
              <a:t>cross-validation</a:t>
            </a:r>
            <a:r>
              <a:rPr lang="en-US" sz="2800"/>
              <a:t> avoids overlapping test sets:</a:t>
            </a:r>
            <a:endParaRPr/>
          </a:p>
          <a:p>
            <a:pPr indent="-342900" lvl="0" marL="342900" rtl="0" algn="l">
              <a:lnSpc>
                <a:spcPct val="90000"/>
              </a:lnSpc>
              <a:spcBef>
                <a:spcPts val="560"/>
              </a:spcBef>
              <a:spcAft>
                <a:spcPts val="0"/>
              </a:spcAft>
              <a:buSzPts val="2100"/>
              <a:buFont typeface="Calibri"/>
              <a:buNone/>
            </a:pPr>
            <a:r>
              <a:rPr lang="en-US" sz="2800"/>
              <a:t>   </a:t>
            </a:r>
            <a:endParaRPr/>
          </a:p>
          <a:p>
            <a:pPr indent="-285750" lvl="1" marL="742950" rtl="0" algn="l">
              <a:lnSpc>
                <a:spcPct val="90000"/>
              </a:lnSpc>
              <a:spcBef>
                <a:spcPts val="480"/>
              </a:spcBef>
              <a:spcAft>
                <a:spcPts val="0"/>
              </a:spcAft>
              <a:buSzPts val="1800"/>
              <a:buFont typeface="Arial"/>
              <a:buChar char="•"/>
            </a:pPr>
            <a:r>
              <a:rPr lang="en-US" sz="2400"/>
              <a:t> </a:t>
            </a:r>
            <a:r>
              <a:rPr lang="en-US" sz="2400">
                <a:solidFill>
                  <a:srgbClr val="FF0000"/>
                </a:solidFill>
              </a:rPr>
              <a:t>first step:</a:t>
            </a:r>
            <a:r>
              <a:rPr lang="en-US" sz="2400"/>
              <a:t> split data into k subsets of equal size</a:t>
            </a:r>
            <a:endParaRPr/>
          </a:p>
          <a:p>
            <a:pPr indent="-285750" lvl="1" marL="742950" rtl="0" algn="l">
              <a:lnSpc>
                <a:spcPct val="90000"/>
              </a:lnSpc>
              <a:spcBef>
                <a:spcPts val="480"/>
              </a:spcBef>
              <a:spcAft>
                <a:spcPts val="0"/>
              </a:spcAft>
              <a:buSzPts val="1800"/>
              <a:buFont typeface="Calibri"/>
              <a:buNone/>
            </a:pPr>
            <a:r>
              <a:t/>
            </a:r>
            <a:endParaRPr sz="2400"/>
          </a:p>
          <a:p>
            <a:pPr indent="-285750" lvl="1" marL="742950" rtl="0" algn="l">
              <a:lnSpc>
                <a:spcPct val="90000"/>
              </a:lnSpc>
              <a:spcBef>
                <a:spcPts val="480"/>
              </a:spcBef>
              <a:spcAft>
                <a:spcPts val="0"/>
              </a:spcAft>
              <a:buSzPts val="1800"/>
              <a:buFont typeface="Arial"/>
              <a:buChar char="•"/>
            </a:pPr>
            <a:r>
              <a:rPr lang="en-US" sz="2400">
                <a:solidFill>
                  <a:srgbClr val="FF0000"/>
                </a:solidFill>
              </a:rPr>
              <a:t>second step:</a:t>
            </a:r>
            <a:r>
              <a:rPr lang="en-US" sz="2400"/>
              <a:t> use each subset in turn for testing, the remainder for training   </a:t>
            </a:r>
            <a:endParaRPr/>
          </a:p>
          <a:p>
            <a:pPr indent="-285750" lvl="1" marL="742950" rtl="0" algn="l">
              <a:lnSpc>
                <a:spcPct val="90000"/>
              </a:lnSpc>
              <a:spcBef>
                <a:spcPts val="480"/>
              </a:spcBef>
              <a:spcAft>
                <a:spcPts val="0"/>
              </a:spcAft>
              <a:buSzPts val="1800"/>
              <a:buFont typeface="Arial"/>
              <a:buChar char="•"/>
            </a:pPr>
            <a:r>
              <a:rPr lang="en-US" sz="2400"/>
              <a:t>The error estimates are averaged to yield an </a:t>
            </a:r>
            <a:r>
              <a:rPr lang="en-US" sz="2400">
                <a:solidFill>
                  <a:srgbClr val="FF0000"/>
                </a:solidFill>
              </a:rPr>
              <a:t>overall error estimate</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5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5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5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5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500"/>
                                        <p:tgtEl>
                                          <p:spTgt spid="3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animEffect filter="fade" transition="in">
                                      <p:cBhvr>
                                        <p:cTn dur="500"/>
                                        <p:tgtEl>
                                          <p:spTgt spid="3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animEffect filter="fade" transition="in">
                                      <p:cBhvr>
                                        <p:cTn dur="500"/>
                                        <p:tgtEl>
                                          <p:spTgt spid="34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Cross-validation</a:t>
            </a:r>
            <a:endParaRPr/>
          </a:p>
        </p:txBody>
      </p:sp>
      <p:sp>
        <p:nvSpPr>
          <p:cNvPr id="350" name="Google Shape;350;p5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Standard cross-validation: 10-fold cross-validation</a:t>
            </a:r>
            <a:endParaRPr/>
          </a:p>
          <a:p>
            <a:pPr indent="-342900" lvl="0" marL="342900" rtl="0" algn="l">
              <a:spcBef>
                <a:spcPts val="560"/>
              </a:spcBef>
              <a:spcAft>
                <a:spcPts val="0"/>
              </a:spcAft>
              <a:buSzPts val="2100"/>
              <a:buChar char="●"/>
            </a:pPr>
            <a:r>
              <a:rPr lang="en-US"/>
              <a:t>Why </a:t>
            </a:r>
            <a:r>
              <a:rPr lang="en-US">
                <a:solidFill>
                  <a:srgbClr val="FF0000"/>
                </a:solidFill>
              </a:rPr>
              <a:t>10</a:t>
            </a:r>
            <a:r>
              <a:rPr lang="en-US"/>
              <a:t>?</a:t>
            </a:r>
            <a:endParaRPr/>
          </a:p>
          <a:p>
            <a:pPr indent="-342900" lvl="0" marL="342900" rtl="0" algn="l">
              <a:spcBef>
                <a:spcPts val="720"/>
              </a:spcBef>
              <a:spcAft>
                <a:spcPts val="0"/>
              </a:spcAft>
              <a:buSzPts val="2700"/>
              <a:buFont typeface="Calibri"/>
              <a:buNone/>
            </a:pPr>
            <a:r>
              <a:rPr lang="en-US" sz="3600"/>
              <a:t>     </a:t>
            </a:r>
            <a:r>
              <a:rPr lang="en-US" sz="2800"/>
              <a:t>Extensive experiments have shown that this is the best choice to get an accurate estimate. There is also some theoretical evidence for this. </a:t>
            </a:r>
            <a:r>
              <a:rPr i="1" lang="en-US" sz="2800"/>
              <a:t>So interesting!</a:t>
            </a:r>
            <a:endParaRPr sz="36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5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5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500"/>
                                        <p:tgtEl>
                                          <p:spTgt spid="35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Model</a:t>
            </a:r>
            <a:endParaRPr/>
          </a:p>
        </p:txBody>
      </p:sp>
      <p:sp>
        <p:nvSpPr>
          <p:cNvPr id="120" name="Google Shape;120;p16"/>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i="0" lang="en-US">
                <a:latin typeface="Arial"/>
                <a:ea typeface="Arial"/>
                <a:cs typeface="Arial"/>
                <a:sym typeface="Arial"/>
              </a:rPr>
              <a:t>Model:</a:t>
            </a:r>
            <a:r>
              <a:rPr b="0" i="0" lang="en-US">
                <a:solidFill>
                  <a:srgbClr val="374151"/>
                </a:solidFill>
                <a:latin typeface="Arial"/>
                <a:ea typeface="Arial"/>
                <a:cs typeface="Arial"/>
                <a:sym typeface="Arial"/>
              </a:rPr>
              <a:t> A mathematical representation of a system that learns patterns from data. It can be a decision tree, neural network, support vector machine, etc.</a:t>
            </a:r>
            <a:endParaRPr/>
          </a:p>
          <a:p>
            <a:pPr indent="-342900" lvl="0" marL="342900" rtl="0" algn="l">
              <a:spcBef>
                <a:spcPts val="560"/>
              </a:spcBef>
              <a:spcAft>
                <a:spcPts val="0"/>
              </a:spcAft>
              <a:buSzPts val="2100"/>
              <a:buChar char="●"/>
            </a:pPr>
            <a:r>
              <a:rPr b="1" lang="en-US">
                <a:latin typeface="Arial"/>
                <a:ea typeface="Arial"/>
                <a:cs typeface="Arial"/>
                <a:sym typeface="Arial"/>
              </a:rPr>
              <a:t>Training: </a:t>
            </a:r>
            <a:r>
              <a:rPr b="0" i="0" lang="en-US">
                <a:solidFill>
                  <a:srgbClr val="374151"/>
                </a:solidFill>
                <a:latin typeface="Arial"/>
                <a:ea typeface="Arial"/>
                <a:cs typeface="Arial"/>
                <a:sym typeface="Arial"/>
              </a:rPr>
              <a:t>It refers to the process of teaching a model to make predictions or decisions by learning patterns and relationships from data.</a:t>
            </a:r>
            <a:endParaRPr/>
          </a:p>
          <a:p>
            <a:pPr indent="-342900" lvl="0" marL="342900" rtl="0" algn="l">
              <a:spcBef>
                <a:spcPts val="560"/>
              </a:spcBef>
              <a:spcAft>
                <a:spcPts val="0"/>
              </a:spcAft>
              <a:buSzPts val="2100"/>
              <a:buChar char="●"/>
            </a:pPr>
            <a:r>
              <a:rPr b="0" i="0" lang="en-US">
                <a:solidFill>
                  <a:srgbClr val="374151"/>
                </a:solidFill>
                <a:latin typeface="Arial"/>
                <a:ea typeface="Arial"/>
                <a:cs typeface="Arial"/>
                <a:sym typeface="Arial"/>
              </a:rPr>
              <a:t> </a:t>
            </a:r>
            <a:r>
              <a:rPr b="1" i="0" lang="en-US">
                <a:latin typeface="Arial"/>
                <a:ea typeface="Arial"/>
                <a:cs typeface="Arial"/>
                <a:sym typeface="Arial"/>
              </a:rPr>
              <a:t>Testing/Evaluation:</a:t>
            </a:r>
            <a:r>
              <a:rPr b="0" i="0" lang="en-US">
                <a:solidFill>
                  <a:srgbClr val="374151"/>
                </a:solidFill>
                <a:latin typeface="Arial"/>
                <a:ea typeface="Arial"/>
                <a:cs typeface="Arial"/>
                <a:sym typeface="Arial"/>
              </a:rPr>
              <a:t> Assessing a model's performance on unseen data to gauge its predictive accuracy.</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Improve cross-validation</a:t>
            </a:r>
            <a:endParaRPr/>
          </a:p>
        </p:txBody>
      </p:sp>
      <p:sp>
        <p:nvSpPr>
          <p:cNvPr id="356" name="Google Shape;356;p52"/>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Even better: </a:t>
            </a:r>
            <a:r>
              <a:rPr i="1" lang="en-US">
                <a:solidFill>
                  <a:srgbClr val="FF0000"/>
                </a:solidFill>
              </a:rPr>
              <a:t>repeated</a:t>
            </a:r>
            <a:r>
              <a:rPr lang="en-US">
                <a:solidFill>
                  <a:srgbClr val="FF0000"/>
                </a:solidFill>
              </a:rPr>
              <a:t> cross-validation</a:t>
            </a:r>
            <a:endParaRPr/>
          </a:p>
          <a:p>
            <a:pPr indent="-209550" lvl="0" marL="342900" rtl="0" algn="l">
              <a:spcBef>
                <a:spcPts val="560"/>
              </a:spcBef>
              <a:spcAft>
                <a:spcPts val="0"/>
              </a:spcAft>
              <a:buSzPts val="2100"/>
              <a:buNone/>
            </a:pPr>
            <a:r>
              <a:t/>
            </a:r>
            <a:endParaRPr>
              <a:solidFill>
                <a:srgbClr val="FF0000"/>
              </a:solidFill>
            </a:endParaRPr>
          </a:p>
          <a:p>
            <a:pPr indent="-342900" lvl="0" marL="342900" rtl="0" algn="l">
              <a:spcBef>
                <a:spcPts val="560"/>
              </a:spcBef>
              <a:spcAft>
                <a:spcPts val="0"/>
              </a:spcAft>
              <a:buSzPts val="2100"/>
              <a:buFont typeface="Calibri"/>
              <a:buNone/>
            </a:pPr>
            <a:r>
              <a:rPr lang="en-US"/>
              <a:t>   Example:</a:t>
            </a:r>
            <a:endParaRPr/>
          </a:p>
          <a:p>
            <a:pPr indent="-342900" lvl="0" marL="342900" rtl="0" algn="l">
              <a:spcBef>
                <a:spcPts val="560"/>
              </a:spcBef>
              <a:spcAft>
                <a:spcPts val="0"/>
              </a:spcAft>
              <a:buSzPts val="2100"/>
              <a:buFont typeface="Calibri"/>
              <a:buNone/>
            </a:pPr>
            <a:r>
              <a:rPr lang="en-US"/>
              <a:t>       10-fold cross-validation is repeated 10 times and results are averaged (reduce the variance)</a:t>
            </a:r>
            <a:endParaRPr/>
          </a:p>
          <a:p>
            <a:pPr indent="-342900" lvl="0" marL="342900" rtl="0" algn="l">
              <a:spcBef>
                <a:spcPts val="560"/>
              </a:spcBef>
              <a:spcAft>
                <a:spcPts val="0"/>
              </a:spcAft>
              <a:buSzPts val="2100"/>
              <a:buFont typeface="Calibri"/>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5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5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500"/>
                                        <p:tgtEl>
                                          <p:spTgt spid="3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5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5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500"/>
                                        <p:tgtEl>
                                          <p:spTgt spid="3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4000"/>
              <a:t>A particular form of cross-validation</a:t>
            </a:r>
            <a:endParaRPr/>
          </a:p>
        </p:txBody>
      </p:sp>
      <p:sp>
        <p:nvSpPr>
          <p:cNvPr id="362" name="Google Shape;362;p5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k-fold cross-validation:  (N-N/k ; N/k)</a:t>
            </a:r>
            <a:endParaRPr sz="4400"/>
          </a:p>
          <a:p>
            <a:pPr indent="-342900" lvl="0" marL="342900" rtl="0" algn="l">
              <a:spcBef>
                <a:spcPts val="880"/>
              </a:spcBef>
              <a:spcAft>
                <a:spcPts val="0"/>
              </a:spcAft>
              <a:buSzPts val="3300"/>
              <a:buChar char="●"/>
            </a:pPr>
            <a:r>
              <a:rPr lang="en-US" sz="4400"/>
              <a:t>If k= N, what happens?</a:t>
            </a:r>
            <a:endParaRPr/>
          </a:p>
          <a:p>
            <a:pPr indent="-342900" lvl="0" marL="342900" rtl="0" algn="l">
              <a:spcBef>
                <a:spcPts val="880"/>
              </a:spcBef>
              <a:spcAft>
                <a:spcPts val="0"/>
              </a:spcAft>
              <a:buSzPts val="3300"/>
              <a:buChar char="●"/>
            </a:pPr>
            <a:r>
              <a:rPr lang="en-US" sz="4400"/>
              <a:t>We get:</a:t>
            </a:r>
            <a:endParaRPr/>
          </a:p>
          <a:p>
            <a:pPr indent="-342900" lvl="0" marL="342900" rtl="0" algn="l">
              <a:spcBef>
                <a:spcPts val="880"/>
              </a:spcBef>
              <a:spcAft>
                <a:spcPts val="0"/>
              </a:spcAft>
              <a:buSzPts val="3300"/>
              <a:buChar char="●"/>
            </a:pPr>
            <a:r>
              <a:rPr lang="en-US" sz="4400"/>
              <a:t> (N-1; 1) </a:t>
            </a:r>
            <a:endParaRPr/>
          </a:p>
          <a:p>
            <a:pPr indent="-342900" lvl="0" marL="342900" rtl="0" algn="l">
              <a:spcBef>
                <a:spcPts val="800"/>
              </a:spcBef>
              <a:spcAft>
                <a:spcPts val="0"/>
              </a:spcAft>
              <a:buSzPts val="3000"/>
              <a:buChar char="●"/>
            </a:pPr>
            <a:r>
              <a:rPr lang="en-US" sz="4000">
                <a:solidFill>
                  <a:srgbClr val="FF0000"/>
                </a:solidFill>
              </a:rPr>
              <a:t>   </a:t>
            </a:r>
            <a:r>
              <a:rPr b="1" lang="en-US" sz="4000">
                <a:solidFill>
                  <a:srgbClr val="FF0000"/>
                </a:solidFill>
              </a:rPr>
              <a:t>It is called “leave –one –out”</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5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5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5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500"/>
                                        <p:tgtEl>
                                          <p:spTgt spid="3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Leave-one-out (N-1 ; 1)</a:t>
            </a:r>
            <a:endParaRPr/>
          </a:p>
        </p:txBody>
      </p:sp>
      <p:pic>
        <p:nvPicPr>
          <p:cNvPr id="368" name="Google Shape;368;p54"/>
          <p:cNvPicPr preferRelativeResize="0"/>
          <p:nvPr/>
        </p:nvPicPr>
        <p:blipFill rotWithShape="1">
          <a:blip r:embed="rId3">
            <a:alphaModFix/>
          </a:blip>
          <a:srcRect b="0" l="0" r="0" t="0"/>
          <a:stretch/>
        </p:blipFill>
        <p:spPr>
          <a:xfrm>
            <a:off x="395288" y="1412875"/>
            <a:ext cx="8280400" cy="4968875"/>
          </a:xfrm>
          <a:prstGeom prst="rect">
            <a:avLst/>
          </a:prstGeom>
          <a:noFill/>
          <a:ln>
            <a:noFill/>
          </a:ln>
        </p:spPr>
      </p:pic>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Overfitting Vs. Underfitting</a:t>
            </a:r>
            <a:endParaRPr/>
          </a:p>
        </p:txBody>
      </p:sp>
      <p:sp>
        <p:nvSpPr>
          <p:cNvPr id="374" name="Google Shape;374;p55"/>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i="0" lang="en-US">
                <a:solidFill>
                  <a:srgbClr val="242424"/>
                </a:solidFill>
                <a:latin typeface="Arial"/>
                <a:ea typeface="Arial"/>
                <a:cs typeface="Arial"/>
                <a:sym typeface="Arial"/>
              </a:rPr>
              <a:t>A model that is </a:t>
            </a:r>
            <a:r>
              <a:rPr b="1" i="0" lang="en-US">
                <a:solidFill>
                  <a:srgbClr val="242424"/>
                </a:solidFill>
                <a:latin typeface="Arial"/>
                <a:ea typeface="Arial"/>
                <a:cs typeface="Arial"/>
                <a:sym typeface="Arial"/>
              </a:rPr>
              <a:t>underfit</a:t>
            </a:r>
            <a:r>
              <a:rPr i="0" lang="en-US">
                <a:solidFill>
                  <a:srgbClr val="242424"/>
                </a:solidFill>
                <a:latin typeface="Arial"/>
                <a:ea typeface="Arial"/>
                <a:cs typeface="Arial"/>
                <a:sym typeface="Arial"/>
              </a:rPr>
              <a:t> will have high training and high testing error while an </a:t>
            </a:r>
            <a:r>
              <a:rPr b="1" i="0" lang="en-US">
                <a:solidFill>
                  <a:srgbClr val="242424"/>
                </a:solidFill>
                <a:latin typeface="Arial"/>
                <a:ea typeface="Arial"/>
                <a:cs typeface="Arial"/>
                <a:sym typeface="Arial"/>
              </a:rPr>
              <a:t>overfit</a:t>
            </a:r>
            <a:r>
              <a:rPr i="0" lang="en-US">
                <a:solidFill>
                  <a:srgbClr val="242424"/>
                </a:solidFill>
                <a:latin typeface="Arial"/>
                <a:ea typeface="Arial"/>
                <a:cs typeface="Arial"/>
                <a:sym typeface="Arial"/>
              </a:rPr>
              <a:t> model will have extremely low training error but a high testing error.</a:t>
            </a:r>
            <a:endParaRPr/>
          </a:p>
        </p:txBody>
      </p:sp>
      <p:pic>
        <p:nvPicPr>
          <p:cNvPr id="375" name="Google Shape;375;p55"/>
          <p:cNvPicPr preferRelativeResize="0"/>
          <p:nvPr/>
        </p:nvPicPr>
        <p:blipFill rotWithShape="1">
          <a:blip r:embed="rId3">
            <a:alphaModFix/>
          </a:blip>
          <a:srcRect b="0" l="0" r="0" t="0"/>
          <a:stretch/>
        </p:blipFill>
        <p:spPr>
          <a:xfrm>
            <a:off x="3657600" y="3429000"/>
            <a:ext cx="4119946" cy="3343275"/>
          </a:xfrm>
          <a:prstGeom prst="rect">
            <a:avLst/>
          </a:prstGeom>
          <a:noFill/>
          <a:ln>
            <a:noFill/>
          </a:ln>
        </p:spPr>
      </p:pic>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Bias Vs Variance</a:t>
            </a:r>
            <a:endParaRPr/>
          </a:p>
        </p:txBody>
      </p:sp>
      <p:sp>
        <p:nvSpPr>
          <p:cNvPr id="381" name="Google Shape;381;p56"/>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descr="The intuition behind bias and variance | by Seth Mottaghinejad | Towards  Data Science" id="382" name="Google Shape;382;p56"/>
          <p:cNvPicPr preferRelativeResize="0"/>
          <p:nvPr/>
        </p:nvPicPr>
        <p:blipFill rotWithShape="1">
          <a:blip r:embed="rId3">
            <a:alphaModFix/>
          </a:blip>
          <a:srcRect b="0" l="0" r="0" t="0"/>
          <a:stretch/>
        </p:blipFill>
        <p:spPr>
          <a:xfrm>
            <a:off x="479424" y="1752601"/>
            <a:ext cx="8410575" cy="4876800"/>
          </a:xfrm>
          <a:prstGeom prst="rect">
            <a:avLst/>
          </a:prstGeom>
          <a:noFill/>
          <a:ln>
            <a:noFill/>
          </a:ln>
        </p:spPr>
      </p:pic>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Continued</a:t>
            </a:r>
            <a:endParaRPr/>
          </a:p>
        </p:txBody>
      </p:sp>
      <p:sp>
        <p:nvSpPr>
          <p:cNvPr id="388" name="Google Shape;388;p5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descr="Understanding the Bias-Variance Tradeoff | by Seema Singh | Towards Data  Science" id="389" name="Google Shape;389;p57"/>
          <p:cNvPicPr preferRelativeResize="0"/>
          <p:nvPr/>
        </p:nvPicPr>
        <p:blipFill rotWithShape="1">
          <a:blip r:embed="rId3">
            <a:alphaModFix/>
          </a:blip>
          <a:srcRect b="0" l="0" r="0" t="0"/>
          <a:stretch/>
        </p:blipFill>
        <p:spPr>
          <a:xfrm>
            <a:off x="731837" y="2819400"/>
            <a:ext cx="7905750" cy="3076575"/>
          </a:xfrm>
          <a:prstGeom prst="rect">
            <a:avLst/>
          </a:prstGeom>
          <a:noFill/>
          <a:ln>
            <a:noFill/>
          </a:ln>
        </p:spPr>
      </p:pic>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Parametric Vs. Non-Parametric Algorithms</a:t>
            </a:r>
            <a:endParaRPr/>
          </a:p>
        </p:txBody>
      </p:sp>
      <p:sp>
        <p:nvSpPr>
          <p:cNvPr id="395" name="Google Shape;395;p58"/>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0" i="0" lang="en-US">
                <a:solidFill>
                  <a:srgbClr val="374151"/>
                </a:solidFill>
                <a:latin typeface="Arial"/>
                <a:ea typeface="Arial"/>
                <a:cs typeface="Arial"/>
                <a:sym typeface="Arial"/>
              </a:rPr>
              <a:t>Parametric and non-parametric algorithms are two different approaches in statistical and machine learning modeling. </a:t>
            </a:r>
            <a:endParaRPr/>
          </a:p>
          <a:p>
            <a:pPr indent="-342900" lvl="0" marL="342900" rtl="0" algn="l">
              <a:spcBef>
                <a:spcPts val="560"/>
              </a:spcBef>
              <a:spcAft>
                <a:spcPts val="0"/>
              </a:spcAft>
              <a:buSzPts val="2100"/>
              <a:buChar char="●"/>
            </a:pPr>
            <a:r>
              <a:rPr b="0" i="0" lang="en-US">
                <a:solidFill>
                  <a:srgbClr val="374151"/>
                </a:solidFill>
                <a:latin typeface="Arial"/>
                <a:ea typeface="Arial"/>
                <a:cs typeface="Arial"/>
                <a:sym typeface="Arial"/>
              </a:rPr>
              <a:t>They differ in how they make assumptions about the underlying data distribution and how they learn from data. </a:t>
            </a:r>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Parametric Algorithms</a:t>
            </a:r>
            <a:endParaRPr/>
          </a:p>
        </p:txBody>
      </p:sp>
      <p:sp>
        <p:nvSpPr>
          <p:cNvPr id="401" name="Google Shape;401;p59"/>
          <p:cNvSpPr txBox="1"/>
          <p:nvPr>
            <p:ph idx="1" type="body"/>
          </p:nvPr>
        </p:nvSpPr>
        <p:spPr>
          <a:xfrm>
            <a:off x="838200" y="1752605"/>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Font typeface="Calibri"/>
              <a:buAutoNum type="arabicPeriod"/>
            </a:pPr>
            <a:r>
              <a:rPr b="1" i="0" lang="en-US" sz="2000">
                <a:solidFill>
                  <a:srgbClr val="374151"/>
                </a:solidFill>
                <a:latin typeface="Arial"/>
                <a:ea typeface="Arial"/>
                <a:cs typeface="Arial"/>
                <a:sym typeface="Arial"/>
              </a:rPr>
              <a:t>Assumption of Data Distribution:</a:t>
            </a:r>
            <a:r>
              <a:rPr b="0" i="0" lang="en-US" sz="2000">
                <a:solidFill>
                  <a:srgbClr val="374151"/>
                </a:solidFill>
                <a:latin typeface="Arial"/>
                <a:ea typeface="Arial"/>
                <a:cs typeface="Arial"/>
                <a:sym typeface="Arial"/>
              </a:rPr>
              <a:t> Parametric algorithms make strong assumptions about the data distribution. They assume that the data follows a specific probability distribution, such as Gaussian (normal) distribution.</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Fixed Number of Parameters:</a:t>
            </a:r>
            <a:r>
              <a:rPr b="0" i="0" lang="en-US" sz="2000">
                <a:solidFill>
                  <a:srgbClr val="374151"/>
                </a:solidFill>
                <a:latin typeface="Arial"/>
                <a:ea typeface="Arial"/>
                <a:cs typeface="Arial"/>
                <a:sym typeface="Arial"/>
              </a:rPr>
              <a:t> In parametric models, the number of parameters used to describe the data is fixed and does not grow with the size of the dataset. For example, linear regression assumes a linear relationship between input features and the target variable.</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Model Complexity:</a:t>
            </a:r>
            <a:r>
              <a:rPr b="0" i="0" lang="en-US" sz="2000">
                <a:solidFill>
                  <a:srgbClr val="374151"/>
                </a:solidFill>
                <a:latin typeface="Arial"/>
                <a:ea typeface="Arial"/>
                <a:cs typeface="Arial"/>
                <a:sym typeface="Arial"/>
              </a:rPr>
              <a:t> Parametric models are often simpler and have a limited capacity to capture complex patterns in data. They are suitable for situations where the underlying assumptions are met.</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Efficiency:</a:t>
            </a:r>
            <a:r>
              <a:rPr b="0" i="0" lang="en-US" sz="2000">
                <a:solidFill>
                  <a:srgbClr val="374151"/>
                </a:solidFill>
                <a:latin typeface="Arial"/>
                <a:ea typeface="Arial"/>
                <a:cs typeface="Arial"/>
                <a:sym typeface="Arial"/>
              </a:rPr>
              <a:t> Parametric models are computationally efficient and require less data for training because of their simplicity.</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Examples:</a:t>
            </a:r>
            <a:r>
              <a:rPr b="0" i="0" lang="en-US" sz="2000">
                <a:solidFill>
                  <a:srgbClr val="374151"/>
                </a:solidFill>
                <a:latin typeface="Arial"/>
                <a:ea typeface="Arial"/>
                <a:cs typeface="Arial"/>
                <a:sym typeface="Arial"/>
              </a:rPr>
              <a:t> Linear regression, logistic regression, Gaussian Naive Bayes, and linear discriminant analysis are examples of parametric models.</a:t>
            </a:r>
            <a:endParaRPr/>
          </a:p>
          <a:p>
            <a:pPr indent="-247650" lvl="0" marL="342900" rtl="0" algn="l">
              <a:spcBef>
                <a:spcPts val="400"/>
              </a:spcBef>
              <a:spcAft>
                <a:spcPts val="0"/>
              </a:spcAft>
              <a:buSzPts val="1500"/>
              <a:buNone/>
            </a:pPr>
            <a:r>
              <a:t/>
            </a:r>
            <a:endParaRPr sz="2000"/>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Nonparametric Algorithms</a:t>
            </a:r>
            <a:endParaRPr/>
          </a:p>
        </p:txBody>
      </p:sp>
      <p:sp>
        <p:nvSpPr>
          <p:cNvPr id="407" name="Google Shape;407;p60"/>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50"/>
              <a:buFont typeface="Calibri"/>
              <a:buAutoNum type="arabicPeriod"/>
            </a:pPr>
            <a:r>
              <a:rPr b="1" i="0" lang="en-US" sz="1800">
                <a:solidFill>
                  <a:srgbClr val="374151"/>
                </a:solidFill>
                <a:latin typeface="Arial"/>
                <a:ea typeface="Arial"/>
                <a:cs typeface="Arial"/>
                <a:sym typeface="Arial"/>
              </a:rPr>
              <a:t>No Assumption of Data Distribution:</a:t>
            </a:r>
            <a:r>
              <a:rPr b="0" i="0" lang="en-US" sz="1800">
                <a:solidFill>
                  <a:srgbClr val="374151"/>
                </a:solidFill>
                <a:latin typeface="Arial"/>
                <a:ea typeface="Arial"/>
                <a:cs typeface="Arial"/>
                <a:sym typeface="Arial"/>
              </a:rPr>
              <a:t> Non-parametric algorithms do not assume a specific data distribution. They are more flexible and make fewer assumptions about the data.</a:t>
            </a:r>
            <a:endParaRPr/>
          </a:p>
          <a:p>
            <a:pPr indent="-342900" lvl="0" marL="342900" rtl="0" algn="l">
              <a:spcBef>
                <a:spcPts val="360"/>
              </a:spcBef>
              <a:spcAft>
                <a:spcPts val="0"/>
              </a:spcAft>
              <a:buSzPts val="1350"/>
              <a:buFont typeface="Calibri"/>
              <a:buAutoNum type="arabicPeriod"/>
            </a:pPr>
            <a:r>
              <a:rPr b="1" i="0" lang="en-US" sz="1800">
                <a:solidFill>
                  <a:srgbClr val="374151"/>
                </a:solidFill>
                <a:latin typeface="Arial"/>
                <a:ea typeface="Arial"/>
                <a:cs typeface="Arial"/>
                <a:sym typeface="Arial"/>
              </a:rPr>
              <a:t>Variable Number of Parameters:</a:t>
            </a:r>
            <a:r>
              <a:rPr b="0" i="0" lang="en-US" sz="1800">
                <a:solidFill>
                  <a:srgbClr val="374151"/>
                </a:solidFill>
                <a:latin typeface="Arial"/>
                <a:ea typeface="Arial"/>
                <a:cs typeface="Arial"/>
                <a:sym typeface="Arial"/>
              </a:rPr>
              <a:t> Non-parametric models have a variable number of parameters, which can adapt and grow as more data is provided. This adaptability allows them to capture complex patterns.</a:t>
            </a:r>
            <a:endParaRPr/>
          </a:p>
          <a:p>
            <a:pPr indent="-342900" lvl="0" marL="342900" rtl="0" algn="l">
              <a:spcBef>
                <a:spcPts val="360"/>
              </a:spcBef>
              <a:spcAft>
                <a:spcPts val="0"/>
              </a:spcAft>
              <a:buSzPts val="1350"/>
              <a:buFont typeface="Calibri"/>
              <a:buAutoNum type="arabicPeriod"/>
            </a:pPr>
            <a:r>
              <a:rPr b="1" i="0" lang="en-US" sz="1800">
                <a:solidFill>
                  <a:srgbClr val="374151"/>
                </a:solidFill>
                <a:latin typeface="Arial"/>
                <a:ea typeface="Arial"/>
                <a:cs typeface="Arial"/>
                <a:sym typeface="Arial"/>
              </a:rPr>
              <a:t>Model Complexity:</a:t>
            </a:r>
            <a:r>
              <a:rPr b="0" i="0" lang="en-US" sz="1800">
                <a:solidFill>
                  <a:srgbClr val="374151"/>
                </a:solidFill>
                <a:latin typeface="Arial"/>
                <a:ea typeface="Arial"/>
                <a:cs typeface="Arial"/>
                <a:sym typeface="Arial"/>
              </a:rPr>
              <a:t> Non-parametric models tend to be more complex and can capture intricate relationships in data, making them suitable for a wide range of situations, including those where the underlying distribution is unknown.</a:t>
            </a:r>
            <a:endParaRPr/>
          </a:p>
          <a:p>
            <a:pPr indent="-342900" lvl="0" marL="342900" rtl="0" algn="l">
              <a:spcBef>
                <a:spcPts val="360"/>
              </a:spcBef>
              <a:spcAft>
                <a:spcPts val="0"/>
              </a:spcAft>
              <a:buSzPts val="1350"/>
              <a:buFont typeface="Calibri"/>
              <a:buAutoNum type="arabicPeriod"/>
            </a:pPr>
            <a:r>
              <a:rPr b="1" i="0" lang="en-US" sz="1800">
                <a:solidFill>
                  <a:srgbClr val="374151"/>
                </a:solidFill>
                <a:latin typeface="Arial"/>
                <a:ea typeface="Arial"/>
                <a:cs typeface="Arial"/>
                <a:sym typeface="Arial"/>
              </a:rPr>
              <a:t>Data Efficiency:</a:t>
            </a:r>
            <a:r>
              <a:rPr b="0" i="0" lang="en-US" sz="1800">
                <a:solidFill>
                  <a:srgbClr val="374151"/>
                </a:solidFill>
                <a:latin typeface="Arial"/>
                <a:ea typeface="Arial"/>
                <a:cs typeface="Arial"/>
                <a:sym typeface="Arial"/>
              </a:rPr>
              <a:t> Non-parametric models may require more data for training because they are flexible and can capture complex relationships. They are less data-efficient than parametric models.</a:t>
            </a:r>
            <a:endParaRPr/>
          </a:p>
          <a:p>
            <a:pPr indent="-342900" lvl="0" marL="342900" rtl="0" algn="l">
              <a:spcBef>
                <a:spcPts val="360"/>
              </a:spcBef>
              <a:spcAft>
                <a:spcPts val="0"/>
              </a:spcAft>
              <a:buSzPts val="1350"/>
              <a:buFont typeface="Calibri"/>
              <a:buAutoNum type="arabicPeriod"/>
            </a:pPr>
            <a:r>
              <a:rPr b="1" i="0" lang="en-US" sz="1800">
                <a:solidFill>
                  <a:srgbClr val="374151"/>
                </a:solidFill>
                <a:latin typeface="Arial"/>
                <a:ea typeface="Arial"/>
                <a:cs typeface="Arial"/>
                <a:sym typeface="Arial"/>
              </a:rPr>
              <a:t>Examples:</a:t>
            </a:r>
            <a:r>
              <a:rPr b="0" i="0" lang="en-US" sz="1800">
                <a:solidFill>
                  <a:srgbClr val="374151"/>
                </a:solidFill>
                <a:latin typeface="Arial"/>
                <a:ea typeface="Arial"/>
                <a:cs typeface="Arial"/>
                <a:sym typeface="Arial"/>
              </a:rPr>
              <a:t> Decision trees, k-nearest neighbors (KNN), support vector machines (SVM), and kernel density estimation are examples of non-parametric models.</a:t>
            </a:r>
            <a:endParaRPr/>
          </a:p>
          <a:p>
            <a:pPr indent="-257175" lvl="0" marL="342900" rtl="0" algn="l">
              <a:spcBef>
                <a:spcPts val="360"/>
              </a:spcBef>
              <a:spcAft>
                <a:spcPts val="0"/>
              </a:spcAft>
              <a:buSzPts val="1350"/>
              <a:buNone/>
            </a:pPr>
            <a:r>
              <a:t/>
            </a:r>
            <a:endParaRPr sz="1800"/>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b="1" i="0" lang="en-US">
                <a:latin typeface="Arial"/>
                <a:ea typeface="Arial"/>
                <a:cs typeface="Arial"/>
                <a:sym typeface="Arial"/>
              </a:rPr>
              <a:t>Hyperparameters</a:t>
            </a:r>
            <a:endParaRPr/>
          </a:p>
        </p:txBody>
      </p:sp>
      <p:sp>
        <p:nvSpPr>
          <p:cNvPr id="413" name="Google Shape;413;p6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0" i="1" lang="en-US">
                <a:solidFill>
                  <a:srgbClr val="FF0000"/>
                </a:solidFill>
                <a:latin typeface="Arial"/>
                <a:ea typeface="Arial"/>
                <a:cs typeface="Arial"/>
                <a:sym typeface="Arial"/>
              </a:rPr>
              <a:t>Anything in machine learning and deep learning that you decide their values or choose their configuration before training begins and whose values or configuration will remain the same when training ends is a </a:t>
            </a:r>
            <a:r>
              <a:rPr b="1" i="1" lang="en-US">
                <a:solidFill>
                  <a:srgbClr val="FF0000"/>
                </a:solidFill>
                <a:latin typeface="Arial"/>
                <a:ea typeface="Arial"/>
                <a:cs typeface="Arial"/>
                <a:sym typeface="Arial"/>
              </a:rPr>
              <a:t>hyperparameter.</a:t>
            </a:r>
            <a:endParaRPr/>
          </a:p>
          <a:p>
            <a:pPr indent="-342900" lvl="0" marL="342900" rtl="0" algn="l">
              <a:spcBef>
                <a:spcPts val="560"/>
              </a:spcBef>
              <a:spcAft>
                <a:spcPts val="0"/>
              </a:spcAft>
              <a:buSzPts val="2100"/>
              <a:buChar char="●"/>
            </a:pPr>
            <a:r>
              <a:rPr b="1" i="0" lang="en-US">
                <a:solidFill>
                  <a:srgbClr val="242424"/>
                </a:solidFill>
                <a:latin typeface="Arial"/>
                <a:ea typeface="Arial"/>
                <a:cs typeface="Arial"/>
                <a:sym typeface="Arial"/>
              </a:rPr>
              <a:t>Here are some common examples</a:t>
            </a:r>
            <a:endParaRPr/>
          </a:p>
          <a:p>
            <a:pPr indent="-342900" lvl="0" marL="342900" rtl="0" algn="l">
              <a:spcBef>
                <a:spcPts val="480"/>
              </a:spcBef>
              <a:spcAft>
                <a:spcPts val="0"/>
              </a:spcAft>
              <a:buSzPts val="1800"/>
              <a:buFont typeface="Arial"/>
              <a:buChar char="•"/>
            </a:pPr>
            <a:r>
              <a:rPr b="0" i="0" lang="en-US" sz="2400">
                <a:solidFill>
                  <a:srgbClr val="242424"/>
                </a:solidFill>
                <a:latin typeface="Arial"/>
                <a:ea typeface="Arial"/>
                <a:cs typeface="Arial"/>
                <a:sym typeface="Arial"/>
              </a:rPr>
              <a:t>Train-test split ratio, Learning rate, Choice of activation function in nn layer, cost or loss function, Number of hidden layers &amp; activation units in each layer,  drop-out rate in nn (dropout probability), Number of iterations (epochs), etc.</a:t>
            </a:r>
            <a:endParaRPr>
              <a:solidFill>
                <a:srgbClr val="001933"/>
              </a:solidFill>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Evaluation Metrics</a:t>
            </a:r>
            <a:endParaRPr/>
          </a:p>
        </p:txBody>
      </p:sp>
      <p:sp>
        <p:nvSpPr>
          <p:cNvPr id="127" name="Google Shape;127;p17"/>
          <p:cNvSpPr txBox="1"/>
          <p:nvPr>
            <p:ph idx="1" type="body"/>
          </p:nvPr>
        </p:nvSpPr>
        <p:spPr>
          <a:xfrm>
            <a:off x="990600" y="2133600"/>
            <a:ext cx="7693025"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725"/>
              <a:buChar char="●"/>
            </a:pPr>
            <a:r>
              <a:rPr b="1" lang="en-US" sz="2300"/>
              <a:t>Classification (Predict Category):</a:t>
            </a:r>
            <a:endParaRPr/>
          </a:p>
          <a:p>
            <a:pPr indent="-285750" lvl="1" marL="742950" rtl="0" algn="l">
              <a:spcBef>
                <a:spcPts val="460"/>
              </a:spcBef>
              <a:spcAft>
                <a:spcPts val="0"/>
              </a:spcAft>
              <a:buSzPts val="1725"/>
              <a:buFont typeface="Calibri"/>
              <a:buChar char="–"/>
            </a:pPr>
            <a:r>
              <a:rPr lang="en-US" sz="2300"/>
              <a:t>Simple Accuracy</a:t>
            </a:r>
            <a:endParaRPr/>
          </a:p>
          <a:p>
            <a:pPr indent="-285750" lvl="1" marL="742950" rtl="0" algn="l">
              <a:spcBef>
                <a:spcPts val="460"/>
              </a:spcBef>
              <a:spcAft>
                <a:spcPts val="0"/>
              </a:spcAft>
              <a:buSzPts val="1725"/>
              <a:buFont typeface="Calibri"/>
              <a:buChar char="–"/>
            </a:pPr>
            <a:r>
              <a:rPr lang="en-US" sz="2300"/>
              <a:t>Precision</a:t>
            </a:r>
            <a:endParaRPr/>
          </a:p>
          <a:p>
            <a:pPr indent="-285750" lvl="1" marL="742950" rtl="0" algn="l">
              <a:spcBef>
                <a:spcPts val="460"/>
              </a:spcBef>
              <a:spcAft>
                <a:spcPts val="0"/>
              </a:spcAft>
              <a:buSzPts val="1725"/>
              <a:buFont typeface="Calibri"/>
              <a:buChar char="–"/>
            </a:pPr>
            <a:r>
              <a:rPr lang="en-US" sz="2300"/>
              <a:t>Recall</a:t>
            </a:r>
            <a:endParaRPr/>
          </a:p>
          <a:p>
            <a:pPr indent="-285750" lvl="1" marL="742950" rtl="0" algn="l">
              <a:spcBef>
                <a:spcPts val="460"/>
              </a:spcBef>
              <a:spcAft>
                <a:spcPts val="0"/>
              </a:spcAft>
              <a:buSzPts val="1725"/>
              <a:buFont typeface="Calibri"/>
              <a:buChar char="–"/>
            </a:pPr>
            <a:r>
              <a:rPr lang="en-US" sz="2300"/>
              <a:t>F Measure</a:t>
            </a:r>
            <a:endParaRPr/>
          </a:p>
          <a:p>
            <a:pPr indent="-285750" lvl="1" marL="742950" rtl="0" algn="l">
              <a:spcBef>
                <a:spcPts val="460"/>
              </a:spcBef>
              <a:spcAft>
                <a:spcPts val="0"/>
              </a:spcAft>
              <a:buSzPts val="1725"/>
              <a:buFont typeface="Calibri"/>
              <a:buChar char="–"/>
            </a:pPr>
            <a:r>
              <a:rPr lang="en-US" sz="2300"/>
              <a:t>F beta Measure</a:t>
            </a:r>
            <a:endParaRPr/>
          </a:p>
          <a:p>
            <a:pPr indent="-285750" lvl="1" marL="742950" rtl="0" algn="l">
              <a:spcBef>
                <a:spcPts val="460"/>
              </a:spcBef>
              <a:spcAft>
                <a:spcPts val="0"/>
              </a:spcAft>
              <a:buSzPts val="1725"/>
              <a:buFont typeface="Calibri"/>
              <a:buChar char="–"/>
            </a:pPr>
            <a:r>
              <a:rPr lang="en-US" sz="2300"/>
              <a:t>ROC (and AUC)</a:t>
            </a:r>
            <a:endParaRPr/>
          </a:p>
          <a:p>
            <a:pPr indent="-342900" lvl="0" marL="342900" rtl="0" algn="l">
              <a:spcBef>
                <a:spcPts val="460"/>
              </a:spcBef>
              <a:spcAft>
                <a:spcPts val="0"/>
              </a:spcAft>
              <a:buSzPts val="1725"/>
              <a:buChar char="●"/>
            </a:pPr>
            <a:r>
              <a:rPr b="1" lang="en-US" sz="2300"/>
              <a:t>Regression (Predict Value)</a:t>
            </a:r>
            <a:endParaRPr/>
          </a:p>
          <a:p>
            <a:pPr indent="-285750" lvl="1" marL="742950" rtl="0" algn="l">
              <a:spcBef>
                <a:spcPts val="460"/>
              </a:spcBef>
              <a:spcAft>
                <a:spcPts val="0"/>
              </a:spcAft>
              <a:buSzPts val="1725"/>
              <a:buFont typeface="Calibri"/>
              <a:buChar char="–"/>
            </a:pPr>
            <a:r>
              <a:rPr lang="en-US" sz="2300"/>
              <a:t>Sum of Squares Error</a:t>
            </a:r>
            <a:endParaRPr/>
          </a:p>
          <a:p>
            <a:pPr indent="-285750" lvl="1" marL="742950" rtl="0" algn="l">
              <a:spcBef>
                <a:spcPts val="460"/>
              </a:spcBef>
              <a:spcAft>
                <a:spcPts val="0"/>
              </a:spcAft>
              <a:buSzPts val="1725"/>
              <a:buFont typeface="Calibri"/>
              <a:buChar char="–"/>
            </a:pPr>
            <a:r>
              <a:rPr lang="en-US" sz="2300"/>
              <a:t>Mean Absolute Error</a:t>
            </a:r>
            <a:endParaRPr/>
          </a:p>
          <a:p>
            <a:pPr indent="-285750" lvl="1" marL="742950" rtl="0" algn="l">
              <a:spcBef>
                <a:spcPts val="460"/>
              </a:spcBef>
              <a:spcAft>
                <a:spcPts val="0"/>
              </a:spcAft>
              <a:buSzPts val="1725"/>
              <a:buFont typeface="Calibri"/>
              <a:buChar char="–"/>
            </a:pPr>
            <a:r>
              <a:rPr lang="en-US" sz="2300"/>
              <a:t>RMSE</a:t>
            </a:r>
            <a:endParaRPr/>
          </a:p>
          <a:p>
            <a:pPr indent="-171450" lvl="1" marL="742950" rtl="0" algn="l">
              <a:spcBef>
                <a:spcPts val="480"/>
              </a:spcBef>
              <a:spcAft>
                <a:spcPts val="0"/>
              </a:spcAft>
              <a:buSzPts val="1800"/>
              <a:buFont typeface="Calibri"/>
              <a:buNone/>
            </a:pPr>
            <a:r>
              <a:t/>
            </a:r>
            <a:endParaRPr/>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Few more concepts</a:t>
            </a:r>
            <a:endParaRPr/>
          </a:p>
        </p:txBody>
      </p:sp>
      <p:sp>
        <p:nvSpPr>
          <p:cNvPr id="419" name="Google Shape;419;p62"/>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Font typeface="Calibri"/>
              <a:buAutoNum type="arabicPeriod"/>
            </a:pPr>
            <a:r>
              <a:rPr b="1" i="0" lang="en-US" sz="2000">
                <a:solidFill>
                  <a:srgbClr val="374151"/>
                </a:solidFill>
                <a:latin typeface="Arial"/>
                <a:ea typeface="Arial"/>
                <a:cs typeface="Arial"/>
                <a:sym typeface="Arial"/>
              </a:rPr>
              <a:t>Feature Selection:</a:t>
            </a:r>
            <a:r>
              <a:rPr b="0" i="0" lang="en-US" sz="2000">
                <a:solidFill>
                  <a:srgbClr val="374151"/>
                </a:solidFill>
                <a:latin typeface="Arial"/>
                <a:ea typeface="Arial"/>
                <a:cs typeface="Arial"/>
                <a:sym typeface="Arial"/>
              </a:rPr>
              <a:t> The process of choosing a subset of relevant features to reduce dimensionality and improve model performance.</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Ensemble Learning:</a:t>
            </a:r>
            <a:r>
              <a:rPr b="0" i="0" lang="en-US" sz="2000">
                <a:solidFill>
                  <a:srgbClr val="374151"/>
                </a:solidFill>
                <a:latin typeface="Arial"/>
                <a:ea typeface="Arial"/>
                <a:cs typeface="Arial"/>
                <a:sym typeface="Arial"/>
              </a:rPr>
              <a:t> Combining the predictions of multiple models to improve accuracy and reduce overfitting. Common techniques include bagging and boosting.</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Deep Learning:</a:t>
            </a:r>
            <a:r>
              <a:rPr b="0" i="0" lang="en-US" sz="2000">
                <a:solidFill>
                  <a:srgbClr val="374151"/>
                </a:solidFill>
                <a:latin typeface="Arial"/>
                <a:ea typeface="Arial"/>
                <a:cs typeface="Arial"/>
                <a:sym typeface="Arial"/>
              </a:rPr>
              <a:t> A subset of machine learning involving neural networks with multiple layers, used for complex tasks like image and speech recognition.</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Gradient Descent:</a:t>
            </a:r>
            <a:r>
              <a:rPr b="0" i="0" lang="en-US" sz="2000">
                <a:solidFill>
                  <a:srgbClr val="374151"/>
                </a:solidFill>
                <a:latin typeface="Arial"/>
                <a:ea typeface="Arial"/>
                <a:cs typeface="Arial"/>
                <a:sym typeface="Arial"/>
              </a:rPr>
              <a:t> An optimization algorithm used to update model parameters to minimize the error between predicted and actual values.</a:t>
            </a:r>
            <a:endParaRPr/>
          </a:p>
          <a:p>
            <a:pPr indent="-342900" lvl="0" marL="342900" rtl="0" algn="l">
              <a:spcBef>
                <a:spcPts val="400"/>
              </a:spcBef>
              <a:spcAft>
                <a:spcPts val="0"/>
              </a:spcAft>
              <a:buSzPts val="1500"/>
              <a:buFont typeface="Calibri"/>
              <a:buAutoNum type="arabicPeriod"/>
            </a:pPr>
            <a:r>
              <a:rPr b="1" i="0" lang="en-US" sz="2000">
                <a:solidFill>
                  <a:srgbClr val="374151"/>
                </a:solidFill>
                <a:latin typeface="Arial"/>
                <a:ea typeface="Arial"/>
                <a:cs typeface="Arial"/>
                <a:sym typeface="Arial"/>
              </a:rPr>
              <a:t>Regularization:</a:t>
            </a:r>
            <a:r>
              <a:rPr b="0" i="0" lang="en-US" sz="2000">
                <a:solidFill>
                  <a:srgbClr val="374151"/>
                </a:solidFill>
                <a:latin typeface="Arial"/>
                <a:ea typeface="Arial"/>
                <a:cs typeface="Arial"/>
                <a:sym typeface="Arial"/>
              </a:rPr>
              <a:t> Techniques like L1 (Lasso) and L2 (Ridge) regularization to prevent overfitting by adding penalty terms to the model's loss function.</a:t>
            </a:r>
            <a:endParaRPr/>
          </a:p>
          <a:p>
            <a:pPr indent="-247650" lvl="0" marL="342900" rtl="0" algn="l">
              <a:spcBef>
                <a:spcPts val="400"/>
              </a:spcBef>
              <a:spcAft>
                <a:spcPts val="0"/>
              </a:spcAft>
              <a:buSzPts val="1500"/>
              <a:buNone/>
            </a:pPr>
            <a:r>
              <a:t/>
            </a:r>
            <a:endParaRPr sz="2000"/>
          </a:p>
        </p:txBody>
      </p:sp>
    </p:spTree>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3"/>
          <p:cNvSpPr txBox="1"/>
          <p:nvPr/>
        </p:nvSpPr>
        <p:spPr>
          <a:xfrm>
            <a:off x="2438400" y="2819400"/>
            <a:ext cx="43434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Questions!</a:t>
            </a:r>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33" name="Google Shape;133;p18"/>
          <p:cNvSpPr txBox="1"/>
          <p:nvPr>
            <p:ph idx="1" type="body"/>
          </p:nvPr>
        </p:nvSpPr>
        <p:spPr>
          <a:xfrm>
            <a:off x="725487" y="2024271"/>
            <a:ext cx="7693025" cy="13715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In the field of </a:t>
            </a:r>
            <a:r>
              <a:rPr lang="en-US">
                <a:solidFill>
                  <a:srgbClr val="FF0000"/>
                </a:solidFill>
              </a:rPr>
              <a:t>machine learning</a:t>
            </a:r>
            <a:r>
              <a:rPr lang="en-US"/>
              <a:t>, a </a:t>
            </a:r>
            <a:r>
              <a:rPr b="1" lang="en-US"/>
              <a:t>confusion matrix</a:t>
            </a:r>
            <a:r>
              <a:rPr lang="en-US"/>
              <a:t> is a specific table layout that allows visualization of the performance of an algorithm</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p:txBody>
      </p:sp>
      <p:graphicFrame>
        <p:nvGraphicFramePr>
          <p:cNvPr id="134" name="Google Shape;134;p18"/>
          <p:cNvGraphicFramePr/>
          <p:nvPr/>
        </p:nvGraphicFramePr>
        <p:xfrm>
          <a:off x="936687" y="3573016"/>
          <a:ext cx="3000000" cy="3000000"/>
        </p:xfrm>
        <a:graphic>
          <a:graphicData uri="http://schemas.openxmlformats.org/drawingml/2006/table">
            <a:tbl>
              <a:tblPr>
                <a:noFill/>
                <a:tableStyleId>{A0E193EE-7576-412B-BD65-102D77204A3C}</a:tableStyleId>
              </a:tblPr>
              <a:tblGrid>
                <a:gridCol w="2630875"/>
                <a:gridCol w="2675650"/>
                <a:gridCol w="2268900"/>
              </a:tblGrid>
              <a:tr h="400050">
                <a:tc>
                  <a:txBody>
                    <a:bodyPr/>
                    <a:lstStyle/>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t>Predicted Negative</a:t>
                      </a:r>
                      <a:endParaRPr b="1" i="0" sz="2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t>Predicted Positive</a:t>
                      </a:r>
                      <a:endParaRPr b="1" i="0" sz="2400" u="none" cap="none" strike="noStrike">
                        <a:solidFill>
                          <a:srgbClr val="000000"/>
                        </a:solidFill>
                        <a:latin typeface="Calibri"/>
                        <a:ea typeface="Calibri"/>
                        <a:cs typeface="Calibri"/>
                        <a:sym typeface="Calibri"/>
                      </a:endParaRPr>
                    </a:p>
                  </a:txBody>
                  <a:tcPr marT="9525" marB="0" marR="9525" marL="9525" anchor="b"/>
                </a:tc>
              </a:tr>
              <a:tr h="400050">
                <a:tc>
                  <a:txBody>
                    <a:bodyPr/>
                    <a:lstStyle/>
                    <a:p>
                      <a:pPr indent="0" lvl="0" marL="0" marR="0" rtl="0" algn="l">
                        <a:spcBef>
                          <a:spcPts val="0"/>
                        </a:spcBef>
                        <a:spcAft>
                          <a:spcPts val="0"/>
                        </a:spcAft>
                        <a:buNone/>
                      </a:pPr>
                      <a:r>
                        <a:rPr lang="en-US" sz="2400" u="none" cap="none" strike="noStrike"/>
                        <a:t>Actual Negative</a:t>
                      </a:r>
                      <a:endParaRPr b="1" i="0" sz="2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solidFill>
                            <a:srgbClr val="3C653C"/>
                          </a:solidFill>
                        </a:rPr>
                        <a:t>True Negative</a:t>
                      </a:r>
                      <a:endParaRPr b="0" i="0" sz="2400" u="none" cap="none" strike="noStrike">
                        <a:solidFill>
                          <a:srgbClr val="3C653C"/>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solidFill>
                            <a:srgbClr val="3C653C"/>
                          </a:solidFill>
                        </a:rPr>
                        <a:t>False Positive</a:t>
                      </a:r>
                      <a:endParaRPr b="0" i="0" sz="2400" u="none" cap="none" strike="noStrike">
                        <a:solidFill>
                          <a:srgbClr val="3C653C"/>
                        </a:solidFill>
                        <a:latin typeface="Calibri"/>
                        <a:ea typeface="Calibri"/>
                        <a:cs typeface="Calibri"/>
                        <a:sym typeface="Calibri"/>
                      </a:endParaRPr>
                    </a:p>
                  </a:txBody>
                  <a:tcPr marT="9525" marB="0" marR="9525" marL="9525" anchor="b"/>
                </a:tc>
              </a:tr>
              <a:tr h="400050">
                <a:tc>
                  <a:txBody>
                    <a:bodyPr/>
                    <a:lstStyle/>
                    <a:p>
                      <a:pPr indent="0" lvl="0" marL="0" marR="0" rtl="0" algn="l">
                        <a:spcBef>
                          <a:spcPts val="0"/>
                        </a:spcBef>
                        <a:spcAft>
                          <a:spcPts val="0"/>
                        </a:spcAft>
                        <a:buNone/>
                      </a:pPr>
                      <a:r>
                        <a:rPr lang="en-US" sz="2400" u="none" cap="none" strike="noStrike"/>
                        <a:t>Actual Positive</a:t>
                      </a:r>
                      <a:endParaRPr b="1" i="0" sz="2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solidFill>
                            <a:srgbClr val="3C653C"/>
                          </a:solidFill>
                        </a:rPr>
                        <a:t>False Negative</a:t>
                      </a:r>
                      <a:endParaRPr b="0" i="0" sz="2400" u="none" cap="none" strike="noStrike">
                        <a:solidFill>
                          <a:srgbClr val="3C653C"/>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2400" u="none" cap="none" strike="noStrike">
                          <a:solidFill>
                            <a:srgbClr val="3C653C"/>
                          </a:solidFill>
                        </a:rPr>
                        <a:t>True Positive</a:t>
                      </a:r>
                      <a:endParaRPr b="0" i="0" sz="2400" u="none" cap="none" strike="noStrike">
                        <a:solidFill>
                          <a:srgbClr val="3C653C"/>
                        </a:solidFill>
                        <a:latin typeface="Calibri"/>
                        <a:ea typeface="Calibri"/>
                        <a:cs typeface="Calibri"/>
                        <a:sym typeface="Calibri"/>
                      </a:endParaRPr>
                    </a:p>
                  </a:txBody>
                  <a:tcPr marT="9525" marB="0" marR="9525" marL="9525" anchor="b"/>
                </a:tc>
              </a:tr>
            </a:tbl>
          </a:graphicData>
        </a:graphic>
      </p:graphicFrame>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500"/>
                                        <p:tgtEl>
                                          <p:spTgt spid="1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40" name="Google Shape;140;p19"/>
          <p:cNvSpPr txBox="1"/>
          <p:nvPr>
            <p:ph idx="1" type="body"/>
          </p:nvPr>
        </p:nvSpPr>
        <p:spPr>
          <a:xfrm>
            <a:off x="838200" y="2057400"/>
            <a:ext cx="7693025" cy="408624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i="1" lang="en-US" u="sng">
                <a:solidFill>
                  <a:srgbClr val="FF0000"/>
                </a:solidFill>
              </a:rPr>
              <a:t>TN</a:t>
            </a:r>
            <a:r>
              <a:rPr lang="en-US"/>
              <a:t> is the number of correct predictions that an instance is negative</a:t>
            </a:r>
            <a:endParaRPr/>
          </a:p>
          <a:p>
            <a:pPr indent="-342900" lvl="0" marL="342900" rtl="0" algn="l">
              <a:spcBef>
                <a:spcPts val="560"/>
              </a:spcBef>
              <a:spcAft>
                <a:spcPts val="0"/>
              </a:spcAft>
              <a:buSzPts val="2100"/>
              <a:buChar char="●"/>
            </a:pPr>
            <a:r>
              <a:rPr i="1" lang="en-US" u="sng">
                <a:solidFill>
                  <a:srgbClr val="FF0000"/>
                </a:solidFill>
              </a:rPr>
              <a:t>FP</a:t>
            </a:r>
            <a:r>
              <a:rPr lang="en-US"/>
              <a:t> is the number of incorrect predictions that an instance is positive</a:t>
            </a:r>
            <a:endParaRPr/>
          </a:p>
          <a:p>
            <a:pPr indent="-342900" lvl="0" marL="342900" rtl="0" algn="l">
              <a:spcBef>
                <a:spcPts val="560"/>
              </a:spcBef>
              <a:spcAft>
                <a:spcPts val="0"/>
              </a:spcAft>
              <a:buSzPts val="2100"/>
              <a:buChar char="●"/>
            </a:pPr>
            <a:r>
              <a:rPr i="1" lang="en-US" u="sng">
                <a:solidFill>
                  <a:srgbClr val="FF0000"/>
                </a:solidFill>
              </a:rPr>
              <a:t>FN</a:t>
            </a:r>
            <a:r>
              <a:rPr lang="en-US"/>
              <a:t> is the number of incorrect predictions that an instance is negative</a:t>
            </a:r>
            <a:endParaRPr/>
          </a:p>
          <a:p>
            <a:pPr indent="-342900" lvl="0" marL="342900" rtl="0" algn="l">
              <a:spcBef>
                <a:spcPts val="560"/>
              </a:spcBef>
              <a:spcAft>
                <a:spcPts val="0"/>
              </a:spcAft>
              <a:buSzPts val="2100"/>
              <a:buChar char="●"/>
            </a:pPr>
            <a:r>
              <a:rPr i="1" lang="en-US" u="sng">
                <a:solidFill>
                  <a:srgbClr val="FF0000"/>
                </a:solidFill>
              </a:rPr>
              <a:t>TP</a:t>
            </a:r>
            <a:r>
              <a:rPr lang="en-US"/>
              <a:t> is the number of correct predictions that an instance is positive</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COVID-19 Example</a:t>
            </a:r>
            <a:endParaRPr/>
          </a:p>
        </p:txBody>
      </p:sp>
      <p:sp>
        <p:nvSpPr>
          <p:cNvPr id="146" name="Google Shape;146;p20"/>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Font typeface="Calibri"/>
              <a:buAutoNum type="arabicPeriod"/>
            </a:pPr>
            <a:r>
              <a:rPr b="1" i="0" lang="en-US">
                <a:solidFill>
                  <a:srgbClr val="292929"/>
                </a:solidFill>
                <a:latin typeface="Arial"/>
                <a:ea typeface="Arial"/>
                <a:cs typeface="Arial"/>
                <a:sym typeface="Arial"/>
              </a:rPr>
              <a:t>True Positive: </a:t>
            </a:r>
            <a:r>
              <a:rPr b="0" i="0" lang="en-US">
                <a:solidFill>
                  <a:srgbClr val="292929"/>
                </a:solidFill>
                <a:latin typeface="Arial"/>
                <a:ea typeface="Arial"/>
                <a:cs typeface="Arial"/>
                <a:sym typeface="Arial"/>
              </a:rPr>
              <a:t>You have COVID-19 and you are tested positive.</a:t>
            </a:r>
            <a:endParaRPr/>
          </a:p>
          <a:p>
            <a:pPr indent="-342900" lvl="0" marL="342900" rtl="0" algn="l">
              <a:spcBef>
                <a:spcPts val="560"/>
              </a:spcBef>
              <a:spcAft>
                <a:spcPts val="0"/>
              </a:spcAft>
              <a:buSzPts val="2100"/>
              <a:buFont typeface="Calibri"/>
              <a:buAutoNum type="arabicPeriod"/>
            </a:pPr>
            <a:r>
              <a:rPr b="1" i="0" lang="en-US">
                <a:solidFill>
                  <a:srgbClr val="292929"/>
                </a:solidFill>
                <a:latin typeface="Arial"/>
                <a:ea typeface="Arial"/>
                <a:cs typeface="Arial"/>
                <a:sym typeface="Arial"/>
              </a:rPr>
              <a:t>True Negative: </a:t>
            </a:r>
            <a:r>
              <a:rPr b="0" i="0" lang="en-US">
                <a:solidFill>
                  <a:srgbClr val="292929"/>
                </a:solidFill>
                <a:latin typeface="Arial"/>
                <a:ea typeface="Arial"/>
                <a:cs typeface="Arial"/>
                <a:sym typeface="Arial"/>
              </a:rPr>
              <a:t>You don’t have COVID-19 and you are tested negative.</a:t>
            </a:r>
            <a:endParaRPr/>
          </a:p>
          <a:p>
            <a:pPr indent="-342900" lvl="0" marL="342900" rtl="0" algn="l">
              <a:spcBef>
                <a:spcPts val="560"/>
              </a:spcBef>
              <a:spcAft>
                <a:spcPts val="0"/>
              </a:spcAft>
              <a:buSzPts val="2100"/>
              <a:buFont typeface="Calibri"/>
              <a:buAutoNum type="arabicPeriod"/>
            </a:pPr>
            <a:r>
              <a:rPr b="1" lang="en-US">
                <a:solidFill>
                  <a:srgbClr val="292929"/>
                </a:solidFill>
                <a:latin typeface="Arial"/>
                <a:ea typeface="Arial"/>
                <a:cs typeface="Arial"/>
                <a:sym typeface="Arial"/>
              </a:rPr>
              <a:t>False Positive: </a:t>
            </a:r>
            <a:r>
              <a:rPr b="0" i="0" lang="en-US">
                <a:solidFill>
                  <a:srgbClr val="292929"/>
                </a:solidFill>
                <a:latin typeface="Arial"/>
                <a:ea typeface="Arial"/>
                <a:cs typeface="Arial"/>
                <a:sym typeface="Arial"/>
              </a:rPr>
              <a:t>You don’t have COVID-19 but you are tested positive.</a:t>
            </a:r>
            <a:endParaRPr/>
          </a:p>
          <a:p>
            <a:pPr indent="-342900" lvl="0" marL="342900" rtl="0" algn="l">
              <a:spcBef>
                <a:spcPts val="560"/>
              </a:spcBef>
              <a:spcAft>
                <a:spcPts val="0"/>
              </a:spcAft>
              <a:buSzPts val="2100"/>
              <a:buFont typeface="Calibri"/>
              <a:buAutoNum type="arabicPeriod"/>
            </a:pPr>
            <a:r>
              <a:rPr b="1" lang="en-US">
                <a:solidFill>
                  <a:srgbClr val="292929"/>
                </a:solidFill>
                <a:latin typeface="Arial"/>
                <a:ea typeface="Arial"/>
                <a:cs typeface="Arial"/>
                <a:sym typeface="Arial"/>
              </a:rPr>
              <a:t>False Negative: </a:t>
            </a:r>
            <a:r>
              <a:rPr b="0" i="0" lang="en-US">
                <a:solidFill>
                  <a:srgbClr val="292929"/>
                </a:solidFill>
                <a:latin typeface="Arial"/>
                <a:ea typeface="Arial"/>
                <a:cs typeface="Arial"/>
                <a:sym typeface="Arial"/>
              </a:rPr>
              <a:t>You have COVID-19 but you are tested negative.</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p:nvPr>
            <p:ph type="title"/>
          </p:nvPr>
        </p:nvSpPr>
        <p:spPr>
          <a:xfrm>
            <a:off x="937359" y="1004246"/>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Confusion Matrix</a:t>
            </a:r>
            <a:endParaRPr/>
          </a:p>
        </p:txBody>
      </p:sp>
      <p:sp>
        <p:nvSpPr>
          <p:cNvPr id="152" name="Google Shape;152;p21"/>
          <p:cNvSpPr txBox="1"/>
          <p:nvPr>
            <p:ph idx="1" type="body"/>
          </p:nvPr>
        </p:nvSpPr>
        <p:spPr>
          <a:xfrm>
            <a:off x="1080235" y="1875372"/>
            <a:ext cx="7693025" cy="11572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Confusion Matrix from the example of KNN (without Normalization)</a:t>
            </a:r>
            <a:endParaRPr/>
          </a:p>
        </p:txBody>
      </p:sp>
      <p:graphicFrame>
        <p:nvGraphicFramePr>
          <p:cNvPr id="153" name="Google Shape;153;p21"/>
          <p:cNvGraphicFramePr/>
          <p:nvPr/>
        </p:nvGraphicFramePr>
        <p:xfrm>
          <a:off x="2640746" y="2870366"/>
          <a:ext cx="3000000" cy="3000000"/>
        </p:xfrm>
        <a:graphic>
          <a:graphicData uri="http://schemas.openxmlformats.org/drawingml/2006/table">
            <a:tbl>
              <a:tblPr bandRow="1" firstRow="1">
                <a:noFill/>
                <a:tableStyleId>{A0E193EE-7576-412B-BD65-102D77204A3C}</a:tableStyleId>
              </a:tblPr>
              <a:tblGrid>
                <a:gridCol w="1524000"/>
                <a:gridCol w="1358900"/>
                <a:gridCol w="1689100"/>
              </a:tblGrid>
              <a:tr h="370850">
                <a:tc>
                  <a:txBody>
                    <a:bodyPr/>
                    <a:lstStyle/>
                    <a:p>
                      <a:pPr indent="0" lvl="0" marL="0" marR="0" rtl="0" algn="l">
                        <a:spcBef>
                          <a:spcPts val="0"/>
                        </a:spcBef>
                        <a:spcAft>
                          <a:spcPts val="0"/>
                        </a:spcAft>
                        <a:buNone/>
                      </a:pPr>
                      <a:r>
                        <a:rPr lang="en-US" sz="1800" u="none" cap="none" strike="noStrike"/>
                        <a:t>ID</a:t>
                      </a:r>
                      <a:endParaRPr/>
                    </a:p>
                  </a:txBody>
                  <a:tcPr marT="45725" marB="45725" marR="91450" marL="91450"/>
                </a:tc>
                <a:tc>
                  <a:txBody>
                    <a:bodyPr/>
                    <a:lstStyle/>
                    <a:p>
                      <a:pPr indent="0" lvl="0" marL="0" marR="0" rtl="0" algn="l">
                        <a:spcBef>
                          <a:spcPts val="0"/>
                        </a:spcBef>
                        <a:spcAft>
                          <a:spcPts val="0"/>
                        </a:spcAft>
                        <a:buNone/>
                      </a:pPr>
                      <a:r>
                        <a:rPr lang="en-US" sz="1800"/>
                        <a:t>Actual</a:t>
                      </a:r>
                      <a:endParaRPr/>
                    </a:p>
                  </a:txBody>
                  <a:tcPr marT="45725" marB="45725" marR="91450" marL="91450"/>
                </a:tc>
                <a:tc>
                  <a:txBody>
                    <a:bodyPr/>
                    <a:lstStyle/>
                    <a:p>
                      <a:pPr indent="0" lvl="0" marL="0" marR="0" rtl="0" algn="l">
                        <a:spcBef>
                          <a:spcPts val="0"/>
                        </a:spcBef>
                        <a:spcAft>
                          <a:spcPts val="0"/>
                        </a:spcAft>
                        <a:buNone/>
                      </a:pPr>
                      <a:r>
                        <a:rPr lang="en-US" sz="1800"/>
                        <a:t>Predicted</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 </a:t>
                      </a:r>
                      <a:endParaRPr/>
                    </a:p>
                  </a:txBody>
                  <a:tcPr marT="45725" marB="45725" marR="91450" marL="91450"/>
                </a:tc>
              </a:tr>
            </a:tbl>
          </a:graphicData>
        </a:graphic>
      </p:graphicFrame>
      <p:graphicFrame>
        <p:nvGraphicFramePr>
          <p:cNvPr id="154" name="Google Shape;154;p21"/>
          <p:cNvGraphicFramePr/>
          <p:nvPr/>
        </p:nvGraphicFramePr>
        <p:xfrm>
          <a:off x="2008929" y="4933336"/>
          <a:ext cx="3000000" cy="3000000"/>
        </p:xfrm>
        <a:graphic>
          <a:graphicData uri="http://schemas.openxmlformats.org/drawingml/2006/table">
            <a:tbl>
              <a:tblPr bandRow="1" firstRow="1">
                <a:noFill/>
                <a:tableStyleId>{A0E193EE-7576-412B-BD65-102D77204A3C}</a:tableStyleId>
              </a:tblPr>
              <a:tblGrid>
                <a:gridCol w="2032000"/>
                <a:gridCol w="2032000"/>
                <a:gridCol w="2032000"/>
              </a:tblGrid>
              <a:tr h="370850">
                <a:tc>
                  <a:txBody>
                    <a:bodyPr/>
                    <a:lstStyle/>
                    <a:p>
                      <a:pPr indent="0" lvl="0" marL="0" marR="0" rtl="1" algn="l">
                        <a:spcBef>
                          <a:spcPts val="0"/>
                        </a:spcBef>
                        <a:spcAft>
                          <a:spcPts val="0"/>
                        </a:spcAft>
                        <a:buNone/>
                      </a:pPr>
                      <a:r>
                        <a:rPr lang="en-US" sz="1800"/>
                        <a:t>Positive</a:t>
                      </a:r>
                      <a:endParaRPr sz="1800"/>
                    </a:p>
                  </a:txBody>
                  <a:tcPr marT="45725" marB="45725" marR="91450" marL="91450"/>
                </a:tc>
                <a:tc>
                  <a:txBody>
                    <a:bodyPr/>
                    <a:lstStyle/>
                    <a:p>
                      <a:pPr indent="0" lvl="0" marL="0" marR="0" rtl="1" algn="l">
                        <a:spcBef>
                          <a:spcPts val="0"/>
                        </a:spcBef>
                        <a:spcAft>
                          <a:spcPts val="0"/>
                        </a:spcAft>
                        <a:buNone/>
                      </a:pPr>
                      <a:r>
                        <a:rPr lang="en-US" sz="1800"/>
                        <a:t>Negative</a:t>
                      </a:r>
                      <a:endParaRPr sz="1800"/>
                    </a:p>
                  </a:txBody>
                  <a:tcPr marT="45725" marB="45725" marR="91450" marL="91450"/>
                </a:tc>
                <a:tc>
                  <a:txBody>
                    <a:bodyPr/>
                    <a:lstStyle/>
                    <a:p>
                      <a:pPr indent="0" lvl="0" marL="0" marR="0" rtl="1" algn="l">
                        <a:spcBef>
                          <a:spcPts val="0"/>
                        </a:spcBef>
                        <a:spcAft>
                          <a:spcPts val="0"/>
                        </a:spcAft>
                        <a:buNone/>
                      </a:pPr>
                      <a:r>
                        <a:t/>
                      </a:r>
                      <a:endParaRPr sz="1800"/>
                    </a:p>
                  </a:txBody>
                  <a:tcPr marT="45725" marB="45725" marR="91450" marL="91450"/>
                </a:tc>
              </a:tr>
              <a:tr h="370850">
                <a:tc>
                  <a:txBody>
                    <a:bodyPr/>
                    <a:lstStyle/>
                    <a:p>
                      <a:pPr indent="0" lvl="0" marL="0" marR="0" rtl="1" algn="l">
                        <a:spcBef>
                          <a:spcPts val="0"/>
                        </a:spcBef>
                        <a:spcAft>
                          <a:spcPts val="0"/>
                        </a:spcAft>
                        <a:buNone/>
                      </a:pPr>
                      <a:r>
                        <a:rPr lang="en-US" sz="1800"/>
                        <a:t>0</a:t>
                      </a:r>
                      <a:endParaRPr sz="1800"/>
                    </a:p>
                  </a:txBody>
                  <a:tcPr marT="45725" marB="45725" marR="91450" marL="91450"/>
                </a:tc>
                <a:tc>
                  <a:txBody>
                    <a:bodyPr/>
                    <a:lstStyle/>
                    <a:p>
                      <a:pPr indent="0" lvl="0" marL="0" marR="0" rtl="1" algn="l">
                        <a:spcBef>
                          <a:spcPts val="0"/>
                        </a:spcBef>
                        <a:spcAft>
                          <a:spcPts val="0"/>
                        </a:spcAft>
                        <a:buNone/>
                      </a:pPr>
                      <a:r>
                        <a:rPr lang="en-US" sz="1800"/>
                        <a:t>1</a:t>
                      </a:r>
                      <a:endParaRPr sz="1800"/>
                    </a:p>
                  </a:txBody>
                  <a:tcPr marT="45725" marB="45725" marR="91450" marL="91450"/>
                </a:tc>
                <a:tc>
                  <a:txBody>
                    <a:bodyPr/>
                    <a:lstStyle/>
                    <a:p>
                      <a:pPr indent="0" lvl="0" marL="0" marR="0" rtl="1" algn="l">
                        <a:spcBef>
                          <a:spcPts val="0"/>
                        </a:spcBef>
                        <a:spcAft>
                          <a:spcPts val="0"/>
                        </a:spcAft>
                        <a:buNone/>
                      </a:pPr>
                      <a:r>
                        <a:rPr lang="en-US" sz="1800"/>
                        <a:t>Negative</a:t>
                      </a:r>
                      <a:endParaRPr sz="1800"/>
                    </a:p>
                  </a:txBody>
                  <a:tcPr marT="45725" marB="45725" marR="91450" marL="91450"/>
                </a:tc>
              </a:tr>
              <a:tr h="370850">
                <a:tc>
                  <a:txBody>
                    <a:bodyPr/>
                    <a:lstStyle/>
                    <a:p>
                      <a:pPr indent="0" lvl="0" marL="0" marR="0" rtl="1" algn="l">
                        <a:spcBef>
                          <a:spcPts val="0"/>
                        </a:spcBef>
                        <a:spcAft>
                          <a:spcPts val="0"/>
                        </a:spcAft>
                        <a:buNone/>
                      </a:pPr>
                      <a:r>
                        <a:rPr lang="en-US" sz="1800"/>
                        <a:t>2</a:t>
                      </a:r>
                      <a:endParaRPr sz="1800"/>
                    </a:p>
                  </a:txBody>
                  <a:tcPr marT="45725" marB="45725" marR="91450" marL="91450"/>
                </a:tc>
                <a:tc>
                  <a:txBody>
                    <a:bodyPr/>
                    <a:lstStyle/>
                    <a:p>
                      <a:pPr indent="0" lvl="0" marL="0" marR="0" rtl="1" algn="l">
                        <a:spcBef>
                          <a:spcPts val="0"/>
                        </a:spcBef>
                        <a:spcAft>
                          <a:spcPts val="0"/>
                        </a:spcAft>
                        <a:buNone/>
                      </a:pPr>
                      <a:r>
                        <a:rPr lang="en-US" sz="1800"/>
                        <a:t>1</a:t>
                      </a:r>
                      <a:endParaRPr sz="1800"/>
                    </a:p>
                  </a:txBody>
                  <a:tcPr marT="45725" marB="45725" marR="91450" marL="91450"/>
                </a:tc>
                <a:tc>
                  <a:txBody>
                    <a:bodyPr/>
                    <a:lstStyle/>
                    <a:p>
                      <a:pPr indent="0" lvl="0" marL="0" marR="0" rtl="1" algn="l">
                        <a:spcBef>
                          <a:spcPts val="0"/>
                        </a:spcBef>
                        <a:spcAft>
                          <a:spcPts val="0"/>
                        </a:spcAft>
                        <a:buNone/>
                      </a:pPr>
                      <a:r>
                        <a:rPr lang="en-US" sz="1800"/>
                        <a:t>Positive</a:t>
                      </a:r>
                      <a:endParaRPr sz="1800"/>
                    </a:p>
                  </a:txBody>
                  <a:tcPr marT="45725" marB="45725" marR="91450" marL="91450"/>
                </a:tc>
              </a:tr>
            </a:tbl>
          </a:graphicData>
        </a:graphic>
      </p:graphicFrame>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