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Naïve Bayes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Lecture 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Bayes Theorem</a:t>
            </a:r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248" y="1600200"/>
            <a:ext cx="8105503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Bayesian Classifiers</a:t>
            </a:r>
            <a:endParaRPr/>
          </a:p>
        </p:txBody>
      </p:sp>
      <p:pic>
        <p:nvPicPr>
          <p:cNvPr id="149" name="Google Shape;149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12" y="1781969"/>
            <a:ext cx="818197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Bayesian Classifiers</a:t>
            </a:r>
            <a:endParaRPr/>
          </a:p>
        </p:txBody>
      </p:sp>
      <p:pic>
        <p:nvPicPr>
          <p:cNvPr id="155" name="Google Shape;155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447800"/>
            <a:ext cx="84582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Naïve Bayes Classifier</a:t>
            </a:r>
            <a:endParaRPr/>
          </a:p>
        </p:txBody>
      </p:sp>
      <p:pic>
        <p:nvPicPr>
          <p:cNvPr id="161" name="Google Shape;161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25" y="1638023"/>
            <a:ext cx="8839199" cy="4686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How to Estimate Probabilities from Data?</a:t>
            </a:r>
            <a:endParaRPr/>
          </a:p>
        </p:txBody>
      </p:sp>
      <p:pic>
        <p:nvPicPr>
          <p:cNvPr id="167" name="Google Shape;167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391" y="1235500"/>
            <a:ext cx="8224209" cy="54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How to Estimate Probabilities from Data?</a:t>
            </a:r>
            <a:endParaRPr/>
          </a:p>
        </p:txBody>
      </p:sp>
      <p:pic>
        <p:nvPicPr>
          <p:cNvPr id="173" name="Google Shape;173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253" y="1677194"/>
            <a:ext cx="8655560" cy="4799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How to Estimate Probabilities from Data?</a:t>
            </a:r>
            <a:endParaRPr/>
          </a:p>
        </p:txBody>
      </p:sp>
      <p:pic>
        <p:nvPicPr>
          <p:cNvPr id="179" name="Google Shape;179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115064"/>
            <a:ext cx="8762999" cy="5746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Naïve BayesClassifier</a:t>
            </a:r>
            <a:endParaRPr/>
          </a:p>
        </p:txBody>
      </p:sp>
      <p:pic>
        <p:nvPicPr>
          <p:cNvPr id="185" name="Google Shape;185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364" y="1304424"/>
            <a:ext cx="8533844" cy="5618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Naïve Bayes Classifier</a:t>
            </a:r>
            <a:endParaRPr/>
          </a:p>
        </p:txBody>
      </p:sp>
      <p:pic>
        <p:nvPicPr>
          <p:cNvPr id="191" name="Google Shape;191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428002"/>
            <a:ext cx="8458199" cy="4826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Work:</a:t>
            </a:r>
            <a:endParaRPr/>
          </a:p>
        </p:txBody>
      </p:sp>
      <p:pic>
        <p:nvPicPr>
          <p:cNvPr id="197" name="Google Shape;197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256112"/>
            <a:ext cx="7238999" cy="5384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381000"/>
            <a:ext cx="6092491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Probability Basics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Probability </a:t>
            </a:r>
            <a:r>
              <a:rPr lang="en-US"/>
              <a:t>is the study of randomness and uncertainty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</a:t>
            </a:r>
            <a:r>
              <a:rPr b="1" i="1" lang="en-US"/>
              <a:t>random experiment</a:t>
            </a:r>
            <a:r>
              <a:rPr lang="en-US"/>
              <a:t> is a process whose outcome is uncertain.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Tossing a coin (head or tail)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Toss 10 coins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Toss a coin repeatedly until you got a head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</a:t>
            </a:r>
            <a:endParaRPr/>
          </a:p>
        </p:txBody>
      </p:sp>
      <p:pic>
        <p:nvPicPr>
          <p:cNvPr id="204" name="Google Shape;204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33493"/>
            <a:ext cx="8229600" cy="525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References</a:t>
            </a:r>
            <a:endParaRPr/>
          </a:p>
        </p:txBody>
      </p:sp>
      <p:pic>
        <p:nvPicPr>
          <p:cNvPr id="210" name="Google Shape;210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0" y="1828801"/>
            <a:ext cx="8759560" cy="3966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Event and Sample Space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</a:t>
            </a:r>
            <a:r>
              <a:rPr b="1" i="1" lang="en-US"/>
              <a:t>sample space</a:t>
            </a:r>
            <a:r>
              <a:rPr lang="en-US"/>
              <a:t>, is a set of all possible outcomes of a random experiment.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Simple Event</a:t>
            </a:r>
            <a:r>
              <a:rPr lang="en-US"/>
              <a:t> is an event with only </a:t>
            </a:r>
            <a:r>
              <a:rPr i="1" lang="en-US"/>
              <a:t>one</a:t>
            </a:r>
            <a:r>
              <a:rPr lang="en-US"/>
              <a:t> outcome.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Event </a:t>
            </a:r>
            <a:r>
              <a:rPr lang="en-US"/>
              <a:t>is a particular collection of outcomes</a:t>
            </a:r>
            <a:endParaRPr b="1" i="1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2743200"/>
            <a:ext cx="4446493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2858116"/>
            <a:ext cx="2171700" cy="1418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Random Variables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random variable is a variable whose value is unknown or a function that assigns values to each of an experiment's outcomes. 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 </a:t>
            </a:r>
            <a:r>
              <a:rPr b="1" i="1" lang="en-US"/>
              <a:t>random variable</a:t>
            </a:r>
            <a:r>
              <a:rPr lang="en-US"/>
              <a:t>, is a variable whose possible values are numerical outcomes of a </a:t>
            </a:r>
            <a:r>
              <a:rPr b="1" lang="en-US"/>
              <a:t>random experiment</a:t>
            </a:r>
            <a:r>
              <a:rPr lang="en-US"/>
              <a:t>. 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4876799"/>
            <a:ext cx="3429000" cy="1796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Random Variables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Random Variables can be either </a:t>
            </a:r>
            <a:r>
              <a:rPr b="1" i="1" lang="en-US"/>
              <a:t>Discrete or Continuous</a:t>
            </a:r>
            <a:r>
              <a:rPr lang="en-US"/>
              <a:t>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Discrete Data can only take certain values (such as 1,2,3,4,5)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Continuous Data can take any value within a range (such as a person's height)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Probability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Probability is associated with an event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Probability is the measure of the likelihood that an event will occur in a Random Experiment.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Probability is quantified as a number between 0 and 1, where, loosely speaking, 0 indicates impossibility and 1 indicates certainty. 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higher the probability of an event, the more likely it is that the event will occur.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Conditional Probability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 </a:t>
            </a:r>
            <a:r>
              <a:rPr b="1" lang="en-US"/>
              <a:t>conditional probability</a:t>
            </a:r>
            <a:r>
              <a:rPr lang="en-US"/>
              <a:t> of an event B in relationship to an event A is the probability that event B occurs given that event A has already occurred. The notation for conditional probability is P(B|A) [pronounced as </a:t>
            </a:r>
            <a:r>
              <a:rPr i="1" lang="en-US"/>
              <a:t>The probability of event B given A</a:t>
            </a:r>
            <a:r>
              <a:rPr lang="en-US"/>
              <a:t>].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P(B|A) = P(A and B) / P(A)</a:t>
            </a:r>
            <a:endParaRPr/>
          </a:p>
          <a:p>
            <a:pPr indent="-16129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Multiplication Rule 1: </a:t>
            </a:r>
            <a:r>
              <a:rPr lang="en-US"/>
              <a:t>When two events, A and B, are dependent, the probability of both occurring is: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P(A and B)  =  P(A) </a:t>
            </a:r>
            <a:r>
              <a:rPr b="1" lang="en-US"/>
              <a:t>·</a:t>
            </a:r>
            <a:r>
              <a:rPr lang="en-US"/>
              <a:t> P(B|A)</a:t>
            </a:r>
            <a:endParaRPr/>
          </a:p>
          <a:p>
            <a:pPr indent="-16129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Multiplication Rule 2: </a:t>
            </a:r>
            <a:r>
              <a:rPr lang="en-US"/>
              <a:t>When two events, A and B, are independent, the probability of both occurring is: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P(A and B)  =  P(A) </a:t>
            </a:r>
            <a:r>
              <a:rPr b="1" lang="en-US"/>
              <a:t>·</a:t>
            </a:r>
            <a:r>
              <a:rPr lang="en-US"/>
              <a:t> P(B)</a:t>
            </a:r>
            <a:endParaRPr/>
          </a:p>
          <a:p>
            <a:pPr indent="-16129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Prior Probability Vs Posterior Probability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Prior Probability </a:t>
            </a:r>
            <a:r>
              <a:rPr lang="en-US"/>
              <a:t>in statistical inference, is the probability of an event before new data is collected (i.e. before experiment is performed)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Posterior Probability </a:t>
            </a:r>
            <a:r>
              <a:rPr lang="en-US"/>
              <a:t>is revised or updated probability of an event occurring after taking into consideration of new information. It is calculated by updating the prior probability using Bayes’ theorem. </a:t>
            </a:r>
            <a:endParaRPr b="1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Bayes’ Rule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Bayes’ Theorem (also known as Bayes’ rule) is a deceptively simple formula used to calculate </a:t>
            </a:r>
            <a:r>
              <a:rPr lang="en-US" u="sng"/>
              <a:t>conditional probability</a:t>
            </a:r>
            <a:r>
              <a:rPr lang="en-US"/>
              <a:t>.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599" y="3733800"/>
            <a:ext cx="4260193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