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77:notes"/>
          <p:cNvSpPr/>
          <p:nvPr>
            <p:ph idx="2" type="sldImg"/>
          </p:nvPr>
        </p:nvSpPr>
        <p:spPr>
          <a:xfrm>
            <a:off x="1146175" y="685800"/>
            <a:ext cx="4568825" cy="34274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15" name="Google Shape;615;p77:notes"/>
          <p:cNvSpPr txBox="1"/>
          <p:nvPr>
            <p:ph idx="1" type="body"/>
          </p:nvPr>
        </p:nvSpPr>
        <p:spPr>
          <a:xfrm>
            <a:off x="914400" y="4341813"/>
            <a:ext cx="5029200" cy="41163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25" lIns="89875" spcFirstLastPara="1" rIns="89875" wrap="square" tIns="449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p:nvPr>
            <p:ph idx="2" type="pic"/>
          </p:nvPr>
        </p:nvSpPr>
        <p:spPr>
          <a:xfrm>
            <a:off x="1792288" y="612775"/>
            <a:ext cx="5486400" cy="4114800"/>
          </a:xfrm>
          <a:prstGeom prst="rect">
            <a:avLst/>
          </a:prstGeom>
          <a:noFill/>
          <a:ln>
            <a:noFill/>
          </a:ln>
        </p:spPr>
      </p:sp>
      <p:sp>
        <p:nvSpPr>
          <p:cNvPr id="72" name="Google Shape;72;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27" name="Shape 27"/>
        <p:cNvGrpSpPr/>
        <p:nvPr/>
      </p:nvGrpSpPr>
      <p:grpSpPr>
        <a:xfrm>
          <a:off x="0" y="0"/>
          <a:ext cx="0" cy="0"/>
          <a:chOff x="0" y="0"/>
          <a:chExt cx="0" cy="0"/>
        </a:xfrm>
      </p:grpSpPr>
      <p:sp>
        <p:nvSpPr>
          <p:cNvPr id="28" name="Google Shape;28;p4"/>
          <p:cNvSpPr txBox="1"/>
          <p:nvPr>
            <p:ph type="title"/>
          </p:nvPr>
        </p:nvSpPr>
        <p:spPr>
          <a:xfrm>
            <a:off x="381000" y="152400"/>
            <a:ext cx="8280400" cy="533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411163" y="1143000"/>
            <a:ext cx="4083050" cy="5181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2" type="body"/>
          </p:nvPr>
        </p:nvSpPr>
        <p:spPr>
          <a:xfrm>
            <a:off x="4646613" y="1143000"/>
            <a:ext cx="4083050" cy="5181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5" name="Google Shape;65;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6" name="Google Shape;66;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7.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5.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5.png"/><Relationship Id="rId4" Type="http://schemas.openxmlformats.org/officeDocument/2006/relationships/image" Target="../media/image51.png"/><Relationship Id="rId5"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8.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4.png"/><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6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5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5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60.png"/><Relationship Id="rId4" Type="http://schemas.openxmlformats.org/officeDocument/2006/relationships/image" Target="../media/image5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6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5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6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6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6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6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6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6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7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7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https://people.eecs.berkeley.edu/~jordan/courses/294-fall09/lectures/regression/slides.pdf" TargetMode="External"/><Relationship Id="rId4" Type="http://schemas.openxmlformats.org/officeDocument/2006/relationships/hyperlink" Target="https://www.easycalculation.com/analytical/learn-least-square-regression.php" TargetMode="External"/><Relationship Id="rId5" Type="http://schemas.openxmlformats.org/officeDocument/2006/relationships/hyperlink" Target="http://courses.washington.edu/css49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Regression</a:t>
            </a:r>
            <a:endParaRPr/>
          </a:p>
        </p:txBody>
      </p:sp>
      <p:sp>
        <p:nvSpPr>
          <p:cNvPr id="93" name="Google Shape;93;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Lecture 06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Why Linear Regression? </a:t>
            </a:r>
            <a:endParaRPr/>
          </a:p>
        </p:txBody>
      </p:sp>
      <p:sp>
        <p:nvSpPr>
          <p:cNvPr id="155" name="Google Shape;15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Suppose we want to model the dependent variable Y in terms of three predictors,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Typically will not have enough data to try and directly estimate f </a:t>
            </a:r>
            <a:endParaRPr/>
          </a:p>
          <a:p>
            <a:pPr indent="-342900" lvl="0" marL="342900" rtl="0" algn="l">
              <a:spcBef>
                <a:spcPts val="640"/>
              </a:spcBef>
              <a:spcAft>
                <a:spcPts val="0"/>
              </a:spcAft>
              <a:buClr>
                <a:schemeClr val="dk1"/>
              </a:buClr>
              <a:buSzPts val="3200"/>
              <a:buChar char="•"/>
            </a:pPr>
            <a:r>
              <a:rPr lang="en-US"/>
              <a:t>Therefore, we usually have to assume that it has some restricted form, such as linear </a:t>
            </a:r>
            <a:endParaRPr/>
          </a:p>
        </p:txBody>
      </p:sp>
      <p:pic>
        <p:nvPicPr>
          <p:cNvPr id="156" name="Google Shape;156;p23"/>
          <p:cNvPicPr preferRelativeResize="0"/>
          <p:nvPr/>
        </p:nvPicPr>
        <p:blipFill rotWithShape="1">
          <a:blip r:embed="rId3">
            <a:alphaModFix/>
          </a:blip>
          <a:srcRect b="0" l="0" r="0" t="0"/>
          <a:stretch/>
        </p:blipFill>
        <p:spPr>
          <a:xfrm>
            <a:off x="2590800" y="2667000"/>
            <a:ext cx="3200400" cy="781050"/>
          </a:xfrm>
          <a:prstGeom prst="rect">
            <a:avLst/>
          </a:prstGeom>
          <a:noFill/>
          <a:ln>
            <a:noFill/>
          </a:ln>
        </p:spPr>
      </p:pic>
      <p:pic>
        <p:nvPicPr>
          <p:cNvPr id="157" name="Google Shape;157;p23"/>
          <p:cNvPicPr preferRelativeResize="0"/>
          <p:nvPr/>
        </p:nvPicPr>
        <p:blipFill rotWithShape="1">
          <a:blip r:embed="rId4">
            <a:alphaModFix/>
          </a:blip>
          <a:srcRect b="0" l="0" r="0" t="0"/>
          <a:stretch/>
        </p:blipFill>
        <p:spPr>
          <a:xfrm>
            <a:off x="2590800" y="5410200"/>
            <a:ext cx="3600450" cy="91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163" name="Google Shape;163;p24"/>
          <p:cNvPicPr preferRelativeResize="0"/>
          <p:nvPr/>
        </p:nvPicPr>
        <p:blipFill rotWithShape="1">
          <a:blip r:embed="rId3">
            <a:alphaModFix/>
          </a:blip>
          <a:srcRect b="0" l="0" r="0" t="0"/>
          <a:stretch/>
        </p:blipFill>
        <p:spPr>
          <a:xfrm>
            <a:off x="457200" y="609600"/>
            <a:ext cx="8229600" cy="55165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Hypothesis</a:t>
            </a:r>
            <a:endParaRPr/>
          </a:p>
        </p:txBody>
      </p:sp>
      <p:sp>
        <p:nvSpPr>
          <p:cNvPr id="169" name="Google Shape;16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70" name="Google Shape;170;p25"/>
          <p:cNvPicPr preferRelativeResize="0"/>
          <p:nvPr/>
        </p:nvPicPr>
        <p:blipFill rotWithShape="1">
          <a:blip r:embed="rId3">
            <a:alphaModFix/>
          </a:blip>
          <a:srcRect b="0" l="0" r="0" t="0"/>
          <a:stretch/>
        </p:blipFill>
        <p:spPr>
          <a:xfrm>
            <a:off x="1752600" y="2514600"/>
            <a:ext cx="5547109" cy="11382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Different Choices of parameters (θ’s)</a:t>
            </a:r>
            <a:endParaRPr/>
          </a:p>
        </p:txBody>
      </p:sp>
      <p:pic>
        <p:nvPicPr>
          <p:cNvPr id="176" name="Google Shape;176;p26"/>
          <p:cNvPicPr preferRelativeResize="0"/>
          <p:nvPr>
            <p:ph idx="1" type="body"/>
          </p:nvPr>
        </p:nvPicPr>
        <p:blipFill rotWithShape="1">
          <a:blip r:embed="rId3">
            <a:alphaModFix/>
          </a:blip>
          <a:srcRect b="0" l="0" r="0" t="0"/>
          <a:stretch/>
        </p:blipFill>
        <p:spPr>
          <a:xfrm>
            <a:off x="194310" y="1929606"/>
            <a:ext cx="8767331" cy="42425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Cost Function</a:t>
            </a:r>
            <a:endParaRPr/>
          </a:p>
        </p:txBody>
      </p:sp>
      <p:sp>
        <p:nvSpPr>
          <p:cNvPr id="182" name="Google Shape;182;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Idea: Choose θ</a:t>
            </a:r>
            <a:r>
              <a:rPr baseline="-25000" i="1" lang="en-US"/>
              <a:t>0 </a:t>
            </a:r>
            <a:r>
              <a:rPr lang="en-US"/>
              <a:t>, θ</a:t>
            </a:r>
            <a:r>
              <a:rPr baseline="-25000" i="1" lang="en-US"/>
              <a:t>1 </a:t>
            </a:r>
            <a:r>
              <a:rPr lang="en-US"/>
              <a:t>so that h</a:t>
            </a:r>
            <a:r>
              <a:rPr baseline="-25000" lang="en-US"/>
              <a:t>θ</a:t>
            </a:r>
            <a:r>
              <a:rPr lang="en-US"/>
              <a:t>(x) is close to </a:t>
            </a:r>
            <a:r>
              <a:rPr i="1" lang="en-US"/>
              <a:t>y</a:t>
            </a:r>
            <a:r>
              <a:rPr lang="en-US"/>
              <a:t> for our training examples (x, y).</a:t>
            </a:r>
            <a:r>
              <a:rPr i="1" lang="en-US"/>
              <a:t> </a:t>
            </a:r>
            <a:r>
              <a:rPr lang="en-US"/>
              <a:t>  </a:t>
            </a:r>
            <a:endParaRPr/>
          </a:p>
        </p:txBody>
      </p:sp>
      <p:pic>
        <p:nvPicPr>
          <p:cNvPr id="183" name="Google Shape;183;p27"/>
          <p:cNvPicPr preferRelativeResize="0"/>
          <p:nvPr/>
        </p:nvPicPr>
        <p:blipFill rotWithShape="1">
          <a:blip r:embed="rId3">
            <a:alphaModFix/>
          </a:blip>
          <a:srcRect b="0" l="0" r="0" t="0"/>
          <a:stretch/>
        </p:blipFill>
        <p:spPr>
          <a:xfrm>
            <a:off x="606810" y="2989120"/>
            <a:ext cx="7848234" cy="1409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Cost Function</a:t>
            </a:r>
            <a:endParaRPr/>
          </a:p>
        </p:txBody>
      </p:sp>
      <p:sp>
        <p:nvSpPr>
          <p:cNvPr id="189" name="Google Shape;189;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90" name="Google Shape;190;p28"/>
          <p:cNvPicPr preferRelativeResize="0"/>
          <p:nvPr/>
        </p:nvPicPr>
        <p:blipFill rotWithShape="1">
          <a:blip r:embed="rId3">
            <a:alphaModFix/>
          </a:blip>
          <a:srcRect b="0" l="0" r="0" t="0"/>
          <a:stretch/>
        </p:blipFill>
        <p:spPr>
          <a:xfrm>
            <a:off x="552450" y="1667840"/>
            <a:ext cx="8039100" cy="4619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Minimizing Error</a:t>
            </a:r>
            <a:endParaRPr/>
          </a:p>
        </p:txBody>
      </p:sp>
      <p:pic>
        <p:nvPicPr>
          <p:cNvPr id="196" name="Google Shape;196;p29"/>
          <p:cNvPicPr preferRelativeResize="0"/>
          <p:nvPr/>
        </p:nvPicPr>
        <p:blipFill rotWithShape="1">
          <a:blip r:embed="rId3">
            <a:alphaModFix/>
          </a:blip>
          <a:srcRect b="0" l="0" r="0" t="0"/>
          <a:stretch/>
        </p:blipFill>
        <p:spPr>
          <a:xfrm>
            <a:off x="457200" y="1600200"/>
            <a:ext cx="8229600" cy="45259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Mean Squared Error</a:t>
            </a:r>
            <a:endParaRPr/>
          </a:p>
        </p:txBody>
      </p:sp>
      <p:pic>
        <p:nvPicPr>
          <p:cNvPr id="202" name="Google Shape;202;p30"/>
          <p:cNvPicPr preferRelativeResize="0"/>
          <p:nvPr>
            <p:ph idx="1" type="body"/>
          </p:nvPr>
        </p:nvPicPr>
        <p:blipFill rotWithShape="1">
          <a:blip r:embed="rId3">
            <a:alphaModFix/>
          </a:blip>
          <a:srcRect b="0" l="0" r="0" t="0"/>
          <a:stretch/>
        </p:blipFill>
        <p:spPr>
          <a:xfrm>
            <a:off x="566737" y="1610519"/>
            <a:ext cx="8010525" cy="4505325"/>
          </a:xfrm>
          <a:prstGeom prst="rect">
            <a:avLst/>
          </a:prstGeom>
          <a:noFill/>
          <a:ln>
            <a:noFill/>
          </a:ln>
        </p:spPr>
      </p:pic>
      <p:pic>
        <p:nvPicPr>
          <p:cNvPr id="203" name="Google Shape;203;p30"/>
          <p:cNvPicPr preferRelativeResize="0"/>
          <p:nvPr/>
        </p:nvPicPr>
        <p:blipFill rotWithShape="1">
          <a:blip r:embed="rId4">
            <a:alphaModFix/>
          </a:blip>
          <a:srcRect b="0" l="0" r="0" t="0"/>
          <a:stretch/>
        </p:blipFill>
        <p:spPr>
          <a:xfrm>
            <a:off x="990600" y="6172200"/>
            <a:ext cx="7458075" cy="68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Gradient Descent</a:t>
            </a:r>
            <a:endParaRPr/>
          </a:p>
        </p:txBody>
      </p:sp>
      <p:pic>
        <p:nvPicPr>
          <p:cNvPr id="209" name="Google Shape;209;p31"/>
          <p:cNvPicPr preferRelativeResize="0"/>
          <p:nvPr>
            <p:ph idx="1" type="body"/>
          </p:nvPr>
        </p:nvPicPr>
        <p:blipFill rotWithShape="1">
          <a:blip r:embed="rId3">
            <a:alphaModFix/>
          </a:blip>
          <a:srcRect b="0" l="0" r="0" t="0"/>
          <a:stretch/>
        </p:blipFill>
        <p:spPr>
          <a:xfrm>
            <a:off x="91732" y="1867693"/>
            <a:ext cx="8823667" cy="4547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215" name="Google Shape;215;p32"/>
          <p:cNvPicPr preferRelativeResize="0"/>
          <p:nvPr>
            <p:ph idx="1" type="body"/>
          </p:nvPr>
        </p:nvPicPr>
        <p:blipFill rotWithShape="1">
          <a:blip r:embed="rId3">
            <a:alphaModFix/>
          </a:blip>
          <a:srcRect b="0" l="0" r="0" t="0"/>
          <a:stretch/>
        </p:blipFill>
        <p:spPr>
          <a:xfrm>
            <a:off x="372688" y="609600"/>
            <a:ext cx="8416472" cy="586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Regression</a:t>
            </a:r>
            <a:endParaRPr/>
          </a:p>
        </p:txBody>
      </p:sp>
      <p:sp>
        <p:nvSpPr>
          <p:cNvPr id="99" name="Google Shape;9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Technique used for the modeling and analysis of numerical data</a:t>
            </a:r>
            <a:endParaRPr/>
          </a:p>
          <a:p>
            <a:pPr indent="-342900" lvl="0" marL="342900" rtl="0" algn="l">
              <a:spcBef>
                <a:spcPts val="640"/>
              </a:spcBef>
              <a:spcAft>
                <a:spcPts val="0"/>
              </a:spcAft>
              <a:buClr>
                <a:schemeClr val="dk1"/>
              </a:buClr>
              <a:buSzPts val="3200"/>
              <a:buChar char="•"/>
            </a:pPr>
            <a:r>
              <a:rPr lang="en-US"/>
              <a:t>Exploits the relationship between two or more variables so that we can gain information about one of them through knowing values of the other</a:t>
            </a:r>
            <a:endParaRPr/>
          </a:p>
          <a:p>
            <a:pPr indent="-342900" lvl="0" marL="342900" rtl="0" algn="l">
              <a:spcBef>
                <a:spcPts val="640"/>
              </a:spcBef>
              <a:spcAft>
                <a:spcPts val="0"/>
              </a:spcAft>
              <a:buClr>
                <a:schemeClr val="dk1"/>
              </a:buClr>
              <a:buSzPts val="3200"/>
              <a:buChar char="•"/>
            </a:pPr>
            <a:r>
              <a:rPr lang="en-US"/>
              <a:t>Regression can be used for prediction, estimation, hypothesis testing, and modeling causal relationships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Gradient Descent Algorithm</a:t>
            </a:r>
            <a:endParaRPr/>
          </a:p>
        </p:txBody>
      </p:sp>
      <p:sp>
        <p:nvSpPr>
          <p:cNvPr id="221" name="Google Shape;221;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222" name="Google Shape;222;p33"/>
          <p:cNvPicPr preferRelativeResize="0"/>
          <p:nvPr/>
        </p:nvPicPr>
        <p:blipFill rotWithShape="1">
          <a:blip r:embed="rId3">
            <a:alphaModFix/>
          </a:blip>
          <a:srcRect b="0" l="0" r="0" t="0"/>
          <a:stretch/>
        </p:blipFill>
        <p:spPr>
          <a:xfrm>
            <a:off x="1066800" y="1520031"/>
            <a:ext cx="6638925" cy="4686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Cost Function in 2D</a:t>
            </a:r>
            <a:endParaRPr/>
          </a:p>
        </p:txBody>
      </p:sp>
      <p:sp>
        <p:nvSpPr>
          <p:cNvPr id="228" name="Google Shape;228;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229" name="Google Shape;229;p34"/>
          <p:cNvPicPr preferRelativeResize="0"/>
          <p:nvPr/>
        </p:nvPicPr>
        <p:blipFill rotWithShape="1">
          <a:blip r:embed="rId3">
            <a:alphaModFix/>
          </a:blip>
          <a:srcRect b="0" l="0" r="0" t="0"/>
          <a:stretch/>
        </p:blipFill>
        <p:spPr>
          <a:xfrm>
            <a:off x="1636406" y="1935162"/>
            <a:ext cx="5983594" cy="464335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3D &amp; Contour Plots</a:t>
            </a:r>
            <a:endParaRPr/>
          </a:p>
        </p:txBody>
      </p:sp>
      <p:sp>
        <p:nvSpPr>
          <p:cNvPr id="235" name="Google Shape;235;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236" name="Google Shape;236;p35"/>
          <p:cNvPicPr preferRelativeResize="0"/>
          <p:nvPr/>
        </p:nvPicPr>
        <p:blipFill rotWithShape="1">
          <a:blip r:embed="rId3">
            <a:alphaModFix/>
          </a:blip>
          <a:srcRect b="0" l="0" r="0" t="0"/>
          <a:stretch/>
        </p:blipFill>
        <p:spPr>
          <a:xfrm>
            <a:off x="216751" y="2081212"/>
            <a:ext cx="8656055" cy="46243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Stochastic Gradient Descent</a:t>
            </a:r>
            <a:endParaRPr/>
          </a:p>
        </p:txBody>
      </p:sp>
      <p:sp>
        <p:nvSpPr>
          <p:cNvPr id="242" name="Google Shape;242;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243" name="Google Shape;243;p36"/>
          <p:cNvPicPr preferRelativeResize="0"/>
          <p:nvPr/>
        </p:nvPicPr>
        <p:blipFill rotWithShape="1">
          <a:blip r:embed="rId3">
            <a:alphaModFix/>
          </a:blip>
          <a:srcRect b="0" l="0" r="0" t="0"/>
          <a:stretch/>
        </p:blipFill>
        <p:spPr>
          <a:xfrm>
            <a:off x="355128" y="1607126"/>
            <a:ext cx="8331672" cy="496303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Non-Convex Cost Function</a:t>
            </a:r>
            <a:endParaRPr/>
          </a:p>
        </p:txBody>
      </p:sp>
      <p:sp>
        <p:nvSpPr>
          <p:cNvPr id="249" name="Google Shape;249;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250" name="Google Shape;250;p37"/>
          <p:cNvPicPr preferRelativeResize="0"/>
          <p:nvPr/>
        </p:nvPicPr>
        <p:blipFill rotWithShape="1">
          <a:blip r:embed="rId3">
            <a:alphaModFix/>
          </a:blip>
          <a:srcRect b="0" l="0" r="0" t="0"/>
          <a:stretch/>
        </p:blipFill>
        <p:spPr>
          <a:xfrm>
            <a:off x="596126" y="1752600"/>
            <a:ext cx="8090674" cy="446774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Saddle Point</a:t>
            </a:r>
            <a:endParaRPr/>
          </a:p>
        </p:txBody>
      </p:sp>
      <p:sp>
        <p:nvSpPr>
          <p:cNvPr id="256" name="Google Shape;256;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is also a saddle point. This is a point in the data where the gradient is zero but it is not an optimal point. </a:t>
            </a:r>
            <a:endParaRPr/>
          </a:p>
          <a:p>
            <a:pPr indent="-342900" lvl="0" marL="342900" rtl="0" algn="l">
              <a:spcBef>
                <a:spcPts val="640"/>
              </a:spcBef>
              <a:spcAft>
                <a:spcPts val="0"/>
              </a:spcAft>
              <a:buClr>
                <a:schemeClr val="dk1"/>
              </a:buClr>
              <a:buSzPts val="3200"/>
              <a:buChar char="•"/>
            </a:pPr>
            <a:r>
              <a:rPr lang="en-US"/>
              <a:t>We don’t have a specific way</a:t>
            </a:r>
            <a:endParaRPr/>
          </a:p>
          <a:p>
            <a:pPr indent="0" lvl="0" marL="0" rtl="0" algn="l">
              <a:spcBef>
                <a:spcPts val="640"/>
              </a:spcBef>
              <a:spcAft>
                <a:spcPts val="0"/>
              </a:spcAft>
              <a:buClr>
                <a:schemeClr val="dk1"/>
              </a:buClr>
              <a:buSzPts val="3200"/>
              <a:buNone/>
            </a:pPr>
            <a:r>
              <a:rPr lang="en-US"/>
              <a:t>to avoid this point and it is still</a:t>
            </a:r>
            <a:endParaRPr/>
          </a:p>
          <a:p>
            <a:pPr indent="0" lvl="0" marL="0" rtl="0" algn="l">
              <a:spcBef>
                <a:spcPts val="640"/>
              </a:spcBef>
              <a:spcAft>
                <a:spcPts val="0"/>
              </a:spcAft>
              <a:buClr>
                <a:schemeClr val="dk1"/>
              </a:buClr>
              <a:buSzPts val="3200"/>
              <a:buNone/>
            </a:pPr>
            <a:r>
              <a:rPr lang="en-US"/>
              <a:t>an active area of research</a:t>
            </a:r>
            <a:endParaRPr/>
          </a:p>
        </p:txBody>
      </p:sp>
      <p:pic>
        <p:nvPicPr>
          <p:cNvPr id="257" name="Google Shape;257;p38"/>
          <p:cNvPicPr preferRelativeResize="0"/>
          <p:nvPr/>
        </p:nvPicPr>
        <p:blipFill rotWithShape="1">
          <a:blip r:embed="rId3">
            <a:alphaModFix/>
          </a:blip>
          <a:srcRect b="0" l="0" r="0" t="0"/>
          <a:stretch/>
        </p:blipFill>
        <p:spPr>
          <a:xfrm>
            <a:off x="5766957" y="2819400"/>
            <a:ext cx="3086100" cy="3657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Different Loss Function</a:t>
            </a:r>
            <a:endParaRPr/>
          </a:p>
        </p:txBody>
      </p:sp>
      <p:sp>
        <p:nvSpPr>
          <p:cNvPr id="263" name="Google Shape;263;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3200"/>
              <a:buAutoNum type="arabicPeriod"/>
            </a:pPr>
            <a:r>
              <a:rPr lang="en-US"/>
              <a:t>Sum of Errors (SE)</a:t>
            </a:r>
            <a:endParaRPr/>
          </a:p>
          <a:p>
            <a:pPr indent="-514350" lvl="0" marL="514350" rtl="0" algn="l">
              <a:spcBef>
                <a:spcPts val="640"/>
              </a:spcBef>
              <a:spcAft>
                <a:spcPts val="0"/>
              </a:spcAft>
              <a:buClr>
                <a:schemeClr val="dk1"/>
              </a:buClr>
              <a:buSzPts val="3200"/>
              <a:buAutoNum type="arabicPeriod"/>
            </a:pPr>
            <a:r>
              <a:rPr lang="en-US"/>
              <a:t>Ordinary Least Square (OLS)</a:t>
            </a:r>
            <a:endParaRPr/>
          </a:p>
          <a:p>
            <a:pPr indent="-514350" lvl="0" marL="514350" rtl="0" algn="l">
              <a:spcBef>
                <a:spcPts val="640"/>
              </a:spcBef>
              <a:spcAft>
                <a:spcPts val="0"/>
              </a:spcAft>
              <a:buClr>
                <a:schemeClr val="dk1"/>
              </a:buClr>
              <a:buSzPts val="3200"/>
              <a:buAutoNum type="arabicPeriod"/>
            </a:pPr>
            <a:r>
              <a:rPr lang="en-US"/>
              <a:t>Sum of Absolute Errors (SAE)</a:t>
            </a:r>
            <a:endParaRPr/>
          </a:p>
          <a:p>
            <a:pPr indent="-514350" lvl="0" marL="514350" rtl="0" algn="l">
              <a:spcBef>
                <a:spcPts val="640"/>
              </a:spcBef>
              <a:spcAft>
                <a:spcPts val="0"/>
              </a:spcAft>
              <a:buClr>
                <a:schemeClr val="dk1"/>
              </a:buClr>
              <a:buSzPts val="3200"/>
              <a:buAutoNum type="arabicPeriod"/>
            </a:pPr>
            <a:r>
              <a:rPr lang="en-US"/>
              <a:t>Sum of Squared Errors(SSE)</a:t>
            </a:r>
            <a:endParaRPr/>
          </a:p>
          <a:p>
            <a:pPr indent="-514350" lvl="0" marL="514350" rtl="0" algn="l">
              <a:spcBef>
                <a:spcPts val="640"/>
              </a:spcBef>
              <a:spcAft>
                <a:spcPts val="0"/>
              </a:spcAft>
              <a:buClr>
                <a:schemeClr val="dk1"/>
              </a:buClr>
              <a:buSzPts val="3200"/>
              <a:buAutoNum type="arabicPeriod"/>
            </a:pPr>
            <a:r>
              <a:rPr lang="en-US"/>
              <a:t>Mean Squared Errors (MSE)</a:t>
            </a:r>
            <a:endParaRPr/>
          </a:p>
          <a:p>
            <a:pPr indent="-514350" lvl="0" marL="514350" rtl="0" algn="l">
              <a:spcBef>
                <a:spcPts val="640"/>
              </a:spcBef>
              <a:spcAft>
                <a:spcPts val="0"/>
              </a:spcAft>
              <a:buClr>
                <a:schemeClr val="dk1"/>
              </a:buClr>
              <a:buSzPts val="3200"/>
              <a:buAutoNum type="arabicPeriod"/>
            </a:pPr>
            <a:r>
              <a:rPr lang="en-US"/>
              <a:t>Root Mean Squared Error (RMSE)</a:t>
            </a:r>
            <a:endParaRPr/>
          </a:p>
          <a:p>
            <a:pPr indent="-514350" lvl="0" marL="514350" rtl="0" algn="l">
              <a:spcBef>
                <a:spcPts val="640"/>
              </a:spcBef>
              <a:spcAft>
                <a:spcPts val="0"/>
              </a:spcAft>
              <a:buClr>
                <a:schemeClr val="dk1"/>
              </a:buClr>
              <a:buSzPts val="3200"/>
              <a:buAutoNum type="arabicPeriod"/>
            </a:pPr>
            <a:r>
              <a:rPr lang="en-US"/>
              <a:t>etc.</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Sum Squared Error</a:t>
            </a:r>
            <a:endParaRPr/>
          </a:p>
        </p:txBody>
      </p:sp>
      <p:pic>
        <p:nvPicPr>
          <p:cNvPr id="269" name="Google Shape;269;p40"/>
          <p:cNvPicPr preferRelativeResize="0"/>
          <p:nvPr>
            <p:ph idx="1" type="body"/>
          </p:nvPr>
        </p:nvPicPr>
        <p:blipFill rotWithShape="1">
          <a:blip r:embed="rId3">
            <a:alphaModFix/>
          </a:blip>
          <a:srcRect b="0" l="0" r="0" t="0"/>
          <a:stretch/>
        </p:blipFill>
        <p:spPr>
          <a:xfrm>
            <a:off x="764656" y="1600200"/>
            <a:ext cx="7614687" cy="4525963"/>
          </a:xfrm>
          <a:prstGeom prst="rect">
            <a:avLst/>
          </a:prstGeom>
          <a:noFill/>
          <a:ln>
            <a:noFill/>
          </a:ln>
        </p:spPr>
      </p:pic>
      <p:sp>
        <p:nvSpPr>
          <p:cNvPr id="270" name="Google Shape;270;p40"/>
          <p:cNvSpPr/>
          <p:nvPr/>
        </p:nvSpPr>
        <p:spPr>
          <a:xfrm>
            <a:off x="990600" y="5410200"/>
            <a:ext cx="2133600" cy="4572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Estimation of Model Parameters</a:t>
            </a:r>
            <a:endParaRPr/>
          </a:p>
        </p:txBody>
      </p:sp>
      <p:pic>
        <p:nvPicPr>
          <p:cNvPr id="276" name="Google Shape;276;p41"/>
          <p:cNvPicPr preferRelativeResize="0"/>
          <p:nvPr>
            <p:ph idx="1" type="body"/>
          </p:nvPr>
        </p:nvPicPr>
        <p:blipFill rotWithShape="1">
          <a:blip r:embed="rId3">
            <a:alphaModFix/>
          </a:blip>
          <a:srcRect b="0" l="0" r="0" t="0"/>
          <a:stretch/>
        </p:blipFill>
        <p:spPr>
          <a:xfrm>
            <a:off x="685800" y="1600200"/>
            <a:ext cx="8000999" cy="502752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pic>
        <p:nvPicPr>
          <p:cNvPr id="282" name="Google Shape;282;p42"/>
          <p:cNvPicPr preferRelativeResize="0"/>
          <p:nvPr>
            <p:ph idx="1" type="body"/>
          </p:nvPr>
        </p:nvPicPr>
        <p:blipFill rotWithShape="1">
          <a:blip r:embed="rId3">
            <a:alphaModFix/>
          </a:blip>
          <a:srcRect b="0" l="0" r="0" t="0"/>
          <a:stretch/>
        </p:blipFill>
        <p:spPr>
          <a:xfrm>
            <a:off x="450022" y="1600200"/>
            <a:ext cx="8236777" cy="487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Regression versus Classification</a:t>
            </a:r>
            <a:endParaRPr/>
          </a:p>
        </p:txBody>
      </p:sp>
      <p:sp>
        <p:nvSpPr>
          <p:cNvPr id="105" name="Google Shape;10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Classification: the output variable takes </a:t>
            </a:r>
            <a:r>
              <a:rPr lang="en-US">
                <a:solidFill>
                  <a:srgbClr val="FF0000"/>
                </a:solidFill>
              </a:rPr>
              <a:t>class labels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Regression: the output variable takes </a:t>
            </a:r>
            <a:r>
              <a:rPr lang="en-US">
                <a:solidFill>
                  <a:srgbClr val="FF0000"/>
                </a:solidFill>
              </a:rPr>
              <a:t>continuous values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288" name="Google Shape;288;p43"/>
          <p:cNvPicPr preferRelativeResize="0"/>
          <p:nvPr>
            <p:ph idx="1" type="body"/>
          </p:nvPr>
        </p:nvPicPr>
        <p:blipFill rotWithShape="1">
          <a:blip r:embed="rId3">
            <a:alphaModFix/>
          </a:blip>
          <a:srcRect b="0" l="0" r="0" t="0"/>
          <a:stretch/>
        </p:blipFill>
        <p:spPr>
          <a:xfrm>
            <a:off x="1220825" y="913554"/>
            <a:ext cx="6246775" cy="521260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Ordinary Least Squares (OLS) Method</a:t>
            </a:r>
            <a:endParaRPr/>
          </a:p>
        </p:txBody>
      </p:sp>
      <p:sp>
        <p:nvSpPr>
          <p:cNvPr id="294" name="Google Shape;294;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To use OLS method, we apply the below formula to find the equation</a:t>
            </a:r>
            <a:endParaRPr/>
          </a:p>
        </p:txBody>
      </p:sp>
      <p:pic>
        <p:nvPicPr>
          <p:cNvPr id="295" name="Google Shape;295;p44"/>
          <p:cNvPicPr preferRelativeResize="0"/>
          <p:nvPr/>
        </p:nvPicPr>
        <p:blipFill rotWithShape="1">
          <a:blip r:embed="rId3">
            <a:alphaModFix/>
          </a:blip>
          <a:srcRect b="0" l="0" r="0" t="0"/>
          <a:stretch/>
        </p:blipFill>
        <p:spPr>
          <a:xfrm>
            <a:off x="1976504" y="2827608"/>
            <a:ext cx="5051414" cy="3609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pic>
        <p:nvPicPr>
          <p:cNvPr id="301" name="Google Shape;301;p45"/>
          <p:cNvPicPr preferRelativeResize="0"/>
          <p:nvPr>
            <p:ph idx="1" type="body"/>
          </p:nvPr>
        </p:nvPicPr>
        <p:blipFill rotWithShape="1">
          <a:blip r:embed="rId3">
            <a:alphaModFix/>
          </a:blip>
          <a:srcRect b="0" l="0" r="0" t="0"/>
          <a:stretch/>
        </p:blipFill>
        <p:spPr>
          <a:xfrm>
            <a:off x="-152400" y="1600200"/>
            <a:ext cx="5562600" cy="4724400"/>
          </a:xfrm>
          <a:prstGeom prst="rect">
            <a:avLst/>
          </a:prstGeom>
          <a:noFill/>
          <a:ln>
            <a:noFill/>
          </a:ln>
        </p:spPr>
      </p:pic>
      <p:pic>
        <p:nvPicPr>
          <p:cNvPr id="302" name="Google Shape;302;p45"/>
          <p:cNvPicPr preferRelativeResize="0"/>
          <p:nvPr/>
        </p:nvPicPr>
        <p:blipFill rotWithShape="1">
          <a:blip r:embed="rId4">
            <a:alphaModFix/>
          </a:blip>
          <a:srcRect b="0" l="0" r="0" t="0"/>
          <a:stretch/>
        </p:blipFill>
        <p:spPr>
          <a:xfrm>
            <a:off x="5486400" y="2209800"/>
            <a:ext cx="3657600" cy="3228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pic>
        <p:nvPicPr>
          <p:cNvPr id="308" name="Google Shape;308;p46"/>
          <p:cNvPicPr preferRelativeResize="0"/>
          <p:nvPr>
            <p:ph idx="1" type="body"/>
          </p:nvPr>
        </p:nvPicPr>
        <p:blipFill rotWithShape="1">
          <a:blip r:embed="rId3">
            <a:alphaModFix/>
          </a:blip>
          <a:srcRect b="0" l="0" r="0" t="0"/>
          <a:stretch/>
        </p:blipFill>
        <p:spPr>
          <a:xfrm>
            <a:off x="88241" y="1905001"/>
            <a:ext cx="9022331" cy="4267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Improving Accuracy</a:t>
            </a:r>
            <a:endParaRPr/>
          </a:p>
        </p:txBody>
      </p:sp>
      <p:sp>
        <p:nvSpPr>
          <p:cNvPr id="314" name="Google Shape;314;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 </a:t>
            </a:r>
            <a:r>
              <a:rPr b="1" lang="en-US"/>
              <a:t>OLS doesn’t consider which independent variable is more important than others</a:t>
            </a:r>
            <a:r>
              <a:rPr lang="en-US"/>
              <a:t>. </a:t>
            </a:r>
            <a:endParaRPr/>
          </a:p>
          <a:p>
            <a:pPr indent="-342900" lvl="0" marL="342900" rtl="0" algn="l">
              <a:spcBef>
                <a:spcPts val="640"/>
              </a:spcBef>
              <a:spcAft>
                <a:spcPts val="0"/>
              </a:spcAft>
              <a:buClr>
                <a:schemeClr val="dk1"/>
              </a:buClr>
              <a:buSzPts val="3200"/>
              <a:buChar char="•"/>
            </a:pPr>
            <a:r>
              <a:rPr lang="en-US"/>
              <a:t>It simply finds the coefficients for a given data set. In short, there is only one set of betas to be found, resulting in the lowest ‘Residual Sum of Squares (RSS)’. </a:t>
            </a:r>
            <a:endParaRPr/>
          </a:p>
          <a:p>
            <a:pPr indent="-342900" lvl="0" marL="342900" rtl="0" algn="l">
              <a:spcBef>
                <a:spcPts val="640"/>
              </a:spcBef>
              <a:spcAft>
                <a:spcPts val="0"/>
              </a:spcAft>
              <a:buClr>
                <a:schemeClr val="dk1"/>
              </a:buClr>
              <a:buSzPts val="3200"/>
              <a:buChar char="•"/>
            </a:pPr>
            <a:r>
              <a:rPr lang="en-US"/>
              <a:t>The question then becomes </a:t>
            </a:r>
            <a:r>
              <a:rPr i="1" lang="en-US"/>
              <a:t>“Is a model with the lowest RSS truly the best model?”</a:t>
            </a:r>
            <a:r>
              <a:rPr lang="en-US"/>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Polynomial Regression</a:t>
            </a:r>
            <a:endParaRPr/>
          </a:p>
        </p:txBody>
      </p:sp>
      <p:sp>
        <p:nvSpPr>
          <p:cNvPr id="320" name="Google Shape;320;p48"/>
          <p:cNvSpPr txBox="1"/>
          <p:nvPr>
            <p:ph idx="1" type="body"/>
          </p:nvPr>
        </p:nvSpPr>
        <p:spPr>
          <a:xfrm>
            <a:off x="-63316" y="1600200"/>
            <a:ext cx="5181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We can see that the straight line is unable to capture the patterns in the data. This is an example of </a:t>
            </a:r>
            <a:r>
              <a:rPr b="1" lang="en-US"/>
              <a:t>under-fitting</a:t>
            </a:r>
            <a:r>
              <a:rPr lang="en-US"/>
              <a:t>.</a:t>
            </a:r>
            <a:endParaRPr/>
          </a:p>
          <a:p>
            <a:pPr indent="-342900" lvl="0" marL="342900" rtl="0" algn="l">
              <a:spcBef>
                <a:spcPts val="496"/>
              </a:spcBef>
              <a:spcAft>
                <a:spcPts val="0"/>
              </a:spcAft>
              <a:buClr>
                <a:schemeClr val="dk1"/>
              </a:buClr>
              <a:buSzPct val="100000"/>
              <a:buChar char="•"/>
            </a:pPr>
            <a:r>
              <a:rPr b="1" i="1" lang="en-US"/>
              <a:t>To overcome under-fitting, we need to increase the complexity of the model.</a:t>
            </a:r>
            <a:endParaRPr/>
          </a:p>
          <a:p>
            <a:pPr indent="-342900" lvl="0" marL="342900" rtl="0" algn="l">
              <a:spcBef>
                <a:spcPts val="496"/>
              </a:spcBef>
              <a:spcAft>
                <a:spcPts val="0"/>
              </a:spcAft>
              <a:buClr>
                <a:schemeClr val="dk1"/>
              </a:buClr>
              <a:buSzPct val="100000"/>
              <a:buChar char="•"/>
            </a:pPr>
            <a:r>
              <a:rPr lang="en-US"/>
              <a:t>To generate a higher order equation we can add powers of the original features as new features. The linear model,</a:t>
            </a:r>
            <a:endParaRPr/>
          </a:p>
          <a:p>
            <a:pPr indent="-185420" lvl="0" marL="342900" rtl="0" algn="l">
              <a:spcBef>
                <a:spcPts val="496"/>
              </a:spcBef>
              <a:spcAft>
                <a:spcPts val="0"/>
              </a:spcAft>
              <a:buClr>
                <a:schemeClr val="dk1"/>
              </a:buClr>
              <a:buSzPct val="100000"/>
              <a:buNone/>
            </a:pPr>
            <a:r>
              <a:t/>
            </a:r>
            <a:endParaRPr/>
          </a:p>
          <a:p>
            <a:pPr indent="-342900" lvl="0" marL="342900" rtl="0" algn="l">
              <a:spcBef>
                <a:spcPts val="496"/>
              </a:spcBef>
              <a:spcAft>
                <a:spcPts val="0"/>
              </a:spcAft>
              <a:buClr>
                <a:schemeClr val="dk1"/>
              </a:buClr>
              <a:buSzPct val="100000"/>
              <a:buChar char="•"/>
            </a:pPr>
            <a:r>
              <a:rPr lang="en-US"/>
              <a:t>can be transformed to</a:t>
            </a:r>
            <a:endParaRPr/>
          </a:p>
          <a:p>
            <a:pPr indent="-185420" lvl="0" marL="342900" rtl="0" algn="l">
              <a:spcBef>
                <a:spcPts val="496"/>
              </a:spcBef>
              <a:spcAft>
                <a:spcPts val="0"/>
              </a:spcAft>
              <a:buClr>
                <a:schemeClr val="dk1"/>
              </a:buClr>
              <a:buSzPct val="100000"/>
              <a:buNone/>
            </a:pPr>
            <a:r>
              <a:t/>
            </a:r>
            <a:endParaRPr/>
          </a:p>
        </p:txBody>
      </p:sp>
      <p:pic>
        <p:nvPicPr>
          <p:cNvPr id="321" name="Google Shape;321;p48"/>
          <p:cNvPicPr preferRelativeResize="0"/>
          <p:nvPr/>
        </p:nvPicPr>
        <p:blipFill rotWithShape="1">
          <a:blip r:embed="rId3">
            <a:alphaModFix/>
          </a:blip>
          <a:srcRect b="0" l="0" r="0" t="0"/>
          <a:stretch/>
        </p:blipFill>
        <p:spPr>
          <a:xfrm>
            <a:off x="4978788" y="1752600"/>
            <a:ext cx="4038600" cy="4114800"/>
          </a:xfrm>
          <a:prstGeom prst="rect">
            <a:avLst/>
          </a:prstGeom>
          <a:noFill/>
          <a:ln>
            <a:noFill/>
          </a:ln>
        </p:spPr>
      </p:pic>
      <p:pic>
        <p:nvPicPr>
          <p:cNvPr id="322" name="Google Shape;322;p48"/>
          <p:cNvPicPr preferRelativeResize="0"/>
          <p:nvPr/>
        </p:nvPicPr>
        <p:blipFill rotWithShape="1">
          <a:blip r:embed="rId4">
            <a:alphaModFix/>
          </a:blip>
          <a:srcRect b="0" l="0" r="0" t="0"/>
          <a:stretch/>
        </p:blipFill>
        <p:spPr>
          <a:xfrm>
            <a:off x="1981200" y="4953000"/>
            <a:ext cx="2131943" cy="685800"/>
          </a:xfrm>
          <a:prstGeom prst="rect">
            <a:avLst/>
          </a:prstGeom>
          <a:noFill/>
          <a:ln>
            <a:noFill/>
          </a:ln>
        </p:spPr>
      </p:pic>
      <p:pic>
        <p:nvPicPr>
          <p:cNvPr id="323" name="Google Shape;323;p48"/>
          <p:cNvPicPr preferRelativeResize="0"/>
          <p:nvPr/>
        </p:nvPicPr>
        <p:blipFill rotWithShape="1">
          <a:blip r:embed="rId5">
            <a:alphaModFix/>
          </a:blip>
          <a:srcRect b="0" l="0" r="0" t="0"/>
          <a:stretch/>
        </p:blipFill>
        <p:spPr>
          <a:xfrm>
            <a:off x="1828800" y="5867400"/>
            <a:ext cx="3330102" cy="752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Polynomial Regression</a:t>
            </a:r>
            <a:endParaRPr/>
          </a:p>
        </p:txBody>
      </p:sp>
      <p:sp>
        <p:nvSpPr>
          <p:cNvPr id="329" name="Google Shape;329;p49"/>
          <p:cNvSpPr txBox="1"/>
          <p:nvPr>
            <p:ph idx="1" type="body"/>
          </p:nvPr>
        </p:nvSpPr>
        <p:spPr>
          <a:xfrm>
            <a:off x="457200" y="1276637"/>
            <a:ext cx="8229600" cy="342899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t>A model is said to be linear when it is linear in parameters. So the model </a:t>
            </a:r>
            <a:endParaRPr/>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are also the linear model. In fact, they are the second-order polynomials in one and two variables, respectively.</a:t>
            </a:r>
            <a:endParaRPr/>
          </a:p>
          <a:p>
            <a:pPr indent="-342900" lvl="0" marL="342900" rtl="0" algn="l">
              <a:spcBef>
                <a:spcPts val="400"/>
              </a:spcBef>
              <a:spcAft>
                <a:spcPts val="0"/>
              </a:spcAft>
              <a:buClr>
                <a:schemeClr val="dk1"/>
              </a:buClr>
              <a:buSzPts val="2000"/>
              <a:buChar char="•"/>
            </a:pPr>
            <a:r>
              <a:rPr lang="en-US" sz="2000"/>
              <a:t>The polynomial models can be used in those situations where the relationship between study and explanatory variables is curvilinear.</a:t>
            </a:r>
            <a:endParaRPr/>
          </a:p>
        </p:txBody>
      </p:sp>
      <p:pic>
        <p:nvPicPr>
          <p:cNvPr id="330" name="Google Shape;330;p49"/>
          <p:cNvPicPr preferRelativeResize="0"/>
          <p:nvPr/>
        </p:nvPicPr>
        <p:blipFill rotWithShape="1">
          <a:blip r:embed="rId3">
            <a:alphaModFix/>
          </a:blip>
          <a:srcRect b="0" l="0" r="0" t="0"/>
          <a:stretch/>
        </p:blipFill>
        <p:spPr>
          <a:xfrm>
            <a:off x="2209800" y="1704145"/>
            <a:ext cx="5082772" cy="1295608"/>
          </a:xfrm>
          <a:prstGeom prst="rect">
            <a:avLst/>
          </a:prstGeom>
          <a:noFill/>
          <a:ln>
            <a:noFill/>
          </a:ln>
        </p:spPr>
      </p:pic>
      <p:pic>
        <p:nvPicPr>
          <p:cNvPr id="331" name="Google Shape;331;p49"/>
          <p:cNvPicPr preferRelativeResize="0"/>
          <p:nvPr/>
        </p:nvPicPr>
        <p:blipFill rotWithShape="1">
          <a:blip r:embed="rId4">
            <a:alphaModFix/>
          </a:blip>
          <a:srcRect b="0" l="0" r="0" t="0"/>
          <a:stretch/>
        </p:blipFill>
        <p:spPr>
          <a:xfrm>
            <a:off x="533400" y="4500562"/>
            <a:ext cx="3129996" cy="2357438"/>
          </a:xfrm>
          <a:prstGeom prst="rect">
            <a:avLst/>
          </a:prstGeom>
          <a:noFill/>
          <a:ln>
            <a:noFill/>
          </a:ln>
        </p:spPr>
      </p:pic>
      <p:pic>
        <p:nvPicPr>
          <p:cNvPr id="332" name="Google Shape;332;p49"/>
          <p:cNvPicPr preferRelativeResize="0"/>
          <p:nvPr/>
        </p:nvPicPr>
        <p:blipFill rotWithShape="1">
          <a:blip r:embed="rId5">
            <a:alphaModFix/>
          </a:blip>
          <a:srcRect b="0" l="0" r="0" t="0"/>
          <a:stretch/>
        </p:blipFill>
        <p:spPr>
          <a:xfrm>
            <a:off x="4953000" y="4496071"/>
            <a:ext cx="3276599" cy="236192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Polynomial Regression</a:t>
            </a:r>
            <a:endParaRPr/>
          </a:p>
        </p:txBody>
      </p:sp>
      <p:pic>
        <p:nvPicPr>
          <p:cNvPr id="338" name="Google Shape;338;p50"/>
          <p:cNvPicPr preferRelativeResize="0"/>
          <p:nvPr/>
        </p:nvPicPr>
        <p:blipFill rotWithShape="1">
          <a:blip r:embed="rId3">
            <a:alphaModFix/>
          </a:blip>
          <a:srcRect b="0" l="0" r="0" t="0"/>
          <a:stretch/>
        </p:blipFill>
        <p:spPr>
          <a:xfrm>
            <a:off x="-2419" y="1602548"/>
            <a:ext cx="4535727" cy="3579052"/>
          </a:xfrm>
          <a:prstGeom prst="rect">
            <a:avLst/>
          </a:prstGeom>
          <a:noFill/>
          <a:ln>
            <a:noFill/>
          </a:ln>
        </p:spPr>
      </p:pic>
      <p:cxnSp>
        <p:nvCxnSpPr>
          <p:cNvPr id="339" name="Google Shape;339;p50"/>
          <p:cNvCxnSpPr/>
          <p:nvPr/>
        </p:nvCxnSpPr>
        <p:spPr>
          <a:xfrm flipH="1" rot="-5400000">
            <a:off x="2314708" y="3859820"/>
            <a:ext cx="4572000" cy="52760"/>
          </a:xfrm>
          <a:prstGeom prst="straightConnector1">
            <a:avLst/>
          </a:prstGeom>
          <a:noFill/>
          <a:ln cap="flat" cmpd="sng" w="9525">
            <a:solidFill>
              <a:srgbClr val="4A7DBA"/>
            </a:solidFill>
            <a:prstDash val="solid"/>
            <a:round/>
            <a:headEnd len="sm" w="sm" type="none"/>
            <a:tailEnd len="sm" w="sm" type="none"/>
          </a:ln>
        </p:spPr>
      </p:cxnSp>
      <p:sp>
        <p:nvSpPr>
          <p:cNvPr id="340" name="Google Shape;340;p50"/>
          <p:cNvSpPr txBox="1"/>
          <p:nvPr/>
        </p:nvSpPr>
        <p:spPr>
          <a:xfrm>
            <a:off x="91432" y="5410200"/>
            <a:ext cx="4419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fitting linear, quadratic and cubic curves on the dataset.</a:t>
            </a:r>
            <a:endParaRPr/>
          </a:p>
        </p:txBody>
      </p:sp>
      <p:pic>
        <p:nvPicPr>
          <p:cNvPr id="341" name="Google Shape;341;p50"/>
          <p:cNvPicPr preferRelativeResize="0"/>
          <p:nvPr/>
        </p:nvPicPr>
        <p:blipFill rotWithShape="1">
          <a:blip r:embed="rId4">
            <a:alphaModFix/>
          </a:blip>
          <a:srcRect b="0" l="0" r="0" t="0"/>
          <a:stretch/>
        </p:blipFill>
        <p:spPr>
          <a:xfrm>
            <a:off x="4648200" y="1752600"/>
            <a:ext cx="4525329" cy="3226756"/>
          </a:xfrm>
          <a:prstGeom prst="rect">
            <a:avLst/>
          </a:prstGeom>
          <a:noFill/>
          <a:ln>
            <a:noFill/>
          </a:ln>
        </p:spPr>
      </p:pic>
      <p:sp>
        <p:nvSpPr>
          <p:cNvPr id="342" name="Google Shape;342;p50"/>
          <p:cNvSpPr/>
          <p:nvPr/>
        </p:nvSpPr>
        <p:spPr>
          <a:xfrm>
            <a:off x="5397316" y="5486400"/>
            <a:ext cx="31983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curves for degree 3 and 20.</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Model Interpretability</a:t>
            </a:r>
            <a:endParaRPr/>
          </a:p>
        </p:txBody>
      </p:sp>
      <p:sp>
        <p:nvSpPr>
          <p:cNvPr id="348" name="Google Shape;348;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When we have a large number of attributes in the model, there will generally be many that have little or no effect on the response</a:t>
            </a:r>
            <a:endParaRPr/>
          </a:p>
          <a:p>
            <a:pPr indent="-185420" lvl="0" marL="342900" rtl="0" algn="l">
              <a:spcBef>
                <a:spcPts val="496"/>
              </a:spcBef>
              <a:spcAft>
                <a:spcPts val="0"/>
              </a:spcAft>
              <a:buClr>
                <a:schemeClr val="dk1"/>
              </a:buClr>
              <a:buSzPct val="100000"/>
              <a:buNone/>
            </a:pPr>
            <a:r>
              <a:t/>
            </a:r>
            <a:endParaRPr/>
          </a:p>
          <a:p>
            <a:pPr indent="-342900" lvl="0" marL="342900" rtl="0" algn="l">
              <a:spcBef>
                <a:spcPts val="496"/>
              </a:spcBef>
              <a:spcAft>
                <a:spcPts val="0"/>
              </a:spcAft>
              <a:buClr>
                <a:schemeClr val="dk1"/>
              </a:buClr>
              <a:buSzPct val="100000"/>
              <a:buChar char="•"/>
            </a:pPr>
            <a:r>
              <a:rPr lang="en-US"/>
              <a:t>Including such irrelevant variable leads to unnecessary complexity</a:t>
            </a:r>
            <a:endParaRPr/>
          </a:p>
          <a:p>
            <a:pPr indent="-185420" lvl="0" marL="342900" rtl="0" algn="l">
              <a:spcBef>
                <a:spcPts val="496"/>
              </a:spcBef>
              <a:spcAft>
                <a:spcPts val="0"/>
              </a:spcAft>
              <a:buClr>
                <a:schemeClr val="dk1"/>
              </a:buClr>
              <a:buSzPct val="100000"/>
              <a:buNone/>
            </a:pPr>
            <a:r>
              <a:t/>
            </a:r>
            <a:endParaRPr/>
          </a:p>
          <a:p>
            <a:pPr indent="-342900" lvl="0" marL="342900" rtl="0" algn="l">
              <a:spcBef>
                <a:spcPts val="496"/>
              </a:spcBef>
              <a:spcAft>
                <a:spcPts val="0"/>
              </a:spcAft>
              <a:buClr>
                <a:schemeClr val="dk1"/>
              </a:buClr>
              <a:buSzPct val="100000"/>
              <a:buChar char="•"/>
            </a:pPr>
            <a:r>
              <a:rPr lang="en-US"/>
              <a:t>Leaving these variables in the model makes it harder to see the effect of the important variables</a:t>
            </a:r>
            <a:endParaRPr/>
          </a:p>
          <a:p>
            <a:pPr indent="-185420" lvl="0" marL="342900" rtl="0" algn="l">
              <a:spcBef>
                <a:spcPts val="496"/>
              </a:spcBef>
              <a:spcAft>
                <a:spcPts val="0"/>
              </a:spcAft>
              <a:buClr>
                <a:schemeClr val="dk1"/>
              </a:buClr>
              <a:buSzPct val="100000"/>
              <a:buNone/>
            </a:pPr>
            <a:r>
              <a:t/>
            </a:r>
            <a:endParaRPr/>
          </a:p>
          <a:p>
            <a:pPr indent="-342900" lvl="0" marL="342900" rtl="0" algn="l">
              <a:spcBef>
                <a:spcPts val="496"/>
              </a:spcBef>
              <a:spcAft>
                <a:spcPts val="0"/>
              </a:spcAft>
              <a:buClr>
                <a:schemeClr val="dk1"/>
              </a:buClr>
              <a:buSzPct val="100000"/>
              <a:buChar char="•"/>
            </a:pPr>
            <a:r>
              <a:rPr lang="en-US"/>
              <a:t>The model would be easier to interpret by removing (i.e. setting the coefficients to zero) the unimportant variables</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2"/>
          <p:cNvSpPr txBox="1"/>
          <p:nvPr>
            <p:ph idx="1" type="body"/>
          </p:nvPr>
        </p:nvSpPr>
        <p:spPr>
          <a:xfrm>
            <a:off x="66851" y="908720"/>
            <a:ext cx="4343400" cy="2895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Carefully selected features can improve model accuracy, but adding too many can lead to overfitting</a:t>
            </a:r>
            <a:endParaRPr/>
          </a:p>
          <a:p>
            <a:pPr indent="-285750" lvl="1" marL="742950" rtl="0" algn="l">
              <a:spcBef>
                <a:spcPts val="320"/>
              </a:spcBef>
              <a:spcAft>
                <a:spcPts val="0"/>
              </a:spcAft>
              <a:buClr>
                <a:schemeClr val="dk1"/>
              </a:buClr>
              <a:buSzPts val="1600"/>
              <a:buChar char="–"/>
            </a:pPr>
            <a:r>
              <a:rPr lang="en-US" sz="1600"/>
              <a:t>Overfitted models describe random error or noise instead of any underlying relationship</a:t>
            </a:r>
            <a:endParaRPr/>
          </a:p>
          <a:p>
            <a:pPr indent="-285750" lvl="1" marL="742950" rtl="0" algn="l">
              <a:spcBef>
                <a:spcPts val="320"/>
              </a:spcBef>
              <a:spcAft>
                <a:spcPts val="0"/>
              </a:spcAft>
              <a:buClr>
                <a:schemeClr val="dk1"/>
              </a:buClr>
              <a:buSzPts val="1600"/>
              <a:buChar char="–"/>
            </a:pPr>
            <a:r>
              <a:rPr lang="en-US" sz="1600"/>
              <a:t>They generally have poor predictive performance on test data</a:t>
            </a:r>
            <a:endParaRPr/>
          </a:p>
        </p:txBody>
      </p:sp>
      <p:sp>
        <p:nvSpPr>
          <p:cNvPr id="354" name="Google Shape;354;p52"/>
          <p:cNvSpPr txBox="1"/>
          <p:nvPr>
            <p:ph type="title"/>
          </p:nvPr>
        </p:nvSpPr>
        <p:spPr>
          <a:xfrm>
            <a:off x="76200" y="167394"/>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Feature/Variable Selection</a:t>
            </a:r>
            <a:endParaRPr/>
          </a:p>
        </p:txBody>
      </p:sp>
      <p:pic>
        <p:nvPicPr>
          <p:cNvPr id="355" name="Google Shape;355;p52"/>
          <p:cNvPicPr preferRelativeResize="0"/>
          <p:nvPr/>
        </p:nvPicPr>
        <p:blipFill rotWithShape="1">
          <a:blip r:embed="rId3">
            <a:alphaModFix/>
          </a:blip>
          <a:srcRect b="0" l="0" r="0" t="0"/>
          <a:stretch/>
        </p:blipFill>
        <p:spPr>
          <a:xfrm>
            <a:off x="4410251" y="791308"/>
            <a:ext cx="4673872" cy="2942492"/>
          </a:xfrm>
          <a:prstGeom prst="rect">
            <a:avLst/>
          </a:prstGeom>
          <a:noFill/>
          <a:ln>
            <a:noFill/>
          </a:ln>
        </p:spPr>
      </p:pic>
      <p:sp>
        <p:nvSpPr>
          <p:cNvPr id="356" name="Google Shape;356;p52"/>
          <p:cNvSpPr txBox="1"/>
          <p:nvPr/>
        </p:nvSpPr>
        <p:spPr>
          <a:xfrm>
            <a:off x="0" y="3841486"/>
            <a:ext cx="9067800" cy="1447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540"/>
              <a:buFont typeface="Noto Sans Symbols"/>
              <a:buChar char="▪"/>
            </a:pPr>
            <a:r>
              <a:rPr lang="en-US" sz="2200">
                <a:solidFill>
                  <a:schemeClr val="dk2"/>
                </a:solidFill>
                <a:latin typeface="Calibri"/>
                <a:ea typeface="Calibri"/>
                <a:cs typeface="Calibri"/>
                <a:sym typeface="Calibri"/>
              </a:rPr>
              <a:t>For instance, we can use a 15-degree polynomial function to fit the following data so that the fitted curve goes nicely through the data points</a:t>
            </a:r>
            <a:endParaRPr/>
          </a:p>
          <a:p>
            <a:pPr indent="-342900" lvl="0" marL="342900" marR="0" rtl="0" algn="l">
              <a:spcBef>
                <a:spcPts val="440"/>
              </a:spcBef>
              <a:spcAft>
                <a:spcPts val="0"/>
              </a:spcAft>
              <a:buClr>
                <a:schemeClr val="dk2"/>
              </a:buClr>
              <a:buSzPts val="1540"/>
              <a:buFont typeface="Noto Sans Symbols"/>
              <a:buChar char="▪"/>
            </a:pPr>
            <a:r>
              <a:rPr lang="en-US" sz="2200">
                <a:solidFill>
                  <a:schemeClr val="dk2"/>
                </a:solidFill>
                <a:latin typeface="Calibri"/>
                <a:ea typeface="Calibri"/>
                <a:cs typeface="Calibri"/>
                <a:sym typeface="Calibri"/>
              </a:rPr>
              <a:t>However, a brand new dataset collected from the same population may not fit this particular curve well at all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Examples</a:t>
            </a:r>
            <a:endParaRPr/>
          </a:p>
        </p:txBody>
      </p:sp>
      <p:sp>
        <p:nvSpPr>
          <p:cNvPr id="111" name="Google Shape;1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Predicting House Value</a:t>
            </a:r>
            <a:endParaRPr/>
          </a:p>
          <a:p>
            <a:pPr indent="-285750" lvl="1" marL="742950" rtl="0" algn="l">
              <a:spcBef>
                <a:spcPts val="560"/>
              </a:spcBef>
              <a:spcAft>
                <a:spcPts val="0"/>
              </a:spcAft>
              <a:buClr>
                <a:schemeClr val="dk1"/>
              </a:buClr>
              <a:buSzPts val="2800"/>
              <a:buChar char="–"/>
            </a:pPr>
            <a:r>
              <a:rPr lang="en-US"/>
              <a:t>Actual Price: £100,000</a:t>
            </a:r>
            <a:endParaRPr/>
          </a:p>
          <a:p>
            <a:pPr indent="-285750" lvl="1" marL="742950" rtl="0" algn="l">
              <a:spcBef>
                <a:spcPts val="560"/>
              </a:spcBef>
              <a:spcAft>
                <a:spcPts val="0"/>
              </a:spcAft>
              <a:buClr>
                <a:schemeClr val="dk1"/>
              </a:buClr>
              <a:buSzPts val="2800"/>
              <a:buChar char="–"/>
            </a:pPr>
            <a:r>
              <a:rPr lang="en-US"/>
              <a:t>Predicted 1: £99,950 (Very Good Prediction)</a:t>
            </a:r>
            <a:endParaRPr/>
          </a:p>
          <a:p>
            <a:pPr indent="-285750" lvl="1" marL="742950" rtl="0" algn="l">
              <a:spcBef>
                <a:spcPts val="560"/>
              </a:spcBef>
              <a:spcAft>
                <a:spcPts val="0"/>
              </a:spcAft>
              <a:buClr>
                <a:schemeClr val="dk1"/>
              </a:buClr>
              <a:buSzPts val="2800"/>
              <a:buChar char="–"/>
            </a:pPr>
            <a:r>
              <a:rPr lang="en-US"/>
              <a:t>Predicted 2: £50,000 (Very Bad Prediction)</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Predicting Car Premium</a:t>
            </a:r>
            <a:endParaRPr/>
          </a:p>
          <a:p>
            <a:pPr indent="-285750" lvl="1" marL="742950" rtl="0" algn="l">
              <a:spcBef>
                <a:spcPts val="560"/>
              </a:spcBef>
              <a:spcAft>
                <a:spcPts val="0"/>
              </a:spcAft>
              <a:buClr>
                <a:schemeClr val="dk1"/>
              </a:buClr>
              <a:buSzPts val="2800"/>
              <a:buChar char="–"/>
            </a:pPr>
            <a:r>
              <a:rPr lang="en-US"/>
              <a:t>Using Location, Age, History etc</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idx="1" type="body"/>
          </p:nvPr>
        </p:nvSpPr>
        <p:spPr>
          <a:xfrm>
            <a:off x="0" y="609600"/>
            <a:ext cx="8953500" cy="4114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sz="2400" u="sng"/>
              <a:t>Subset Selection</a:t>
            </a:r>
            <a:endParaRPr/>
          </a:p>
          <a:p>
            <a:pPr indent="-285750" lvl="1" marL="742950" rtl="0" algn="l">
              <a:spcBef>
                <a:spcPts val="370"/>
              </a:spcBef>
              <a:spcAft>
                <a:spcPts val="0"/>
              </a:spcAft>
              <a:buClr>
                <a:schemeClr val="dk1"/>
              </a:buClr>
              <a:buSzPct val="100000"/>
              <a:buChar char="–"/>
            </a:pPr>
            <a:r>
              <a:rPr lang="en-US" sz="2000"/>
              <a:t>Identify a subset of the </a:t>
            </a:r>
            <a:r>
              <a:rPr i="1" lang="en-US" sz="2000"/>
              <a:t>p</a:t>
            </a:r>
            <a:r>
              <a:rPr lang="en-US" sz="2000"/>
              <a:t> predictors that we believe to be related to the response; then, fit a model using OLS on the reduced set.</a:t>
            </a:r>
            <a:endParaRPr/>
          </a:p>
          <a:p>
            <a:pPr indent="-285750" lvl="1" marL="742950" rtl="0" algn="l">
              <a:spcBef>
                <a:spcPts val="370"/>
              </a:spcBef>
              <a:spcAft>
                <a:spcPts val="0"/>
              </a:spcAft>
              <a:buClr>
                <a:schemeClr val="dk1"/>
              </a:buClr>
              <a:buSzPct val="100000"/>
              <a:buChar char="–"/>
            </a:pPr>
            <a:r>
              <a:rPr lang="en-US" sz="2000"/>
              <a:t>Methods: best subset selection, stepwise selection</a:t>
            </a:r>
            <a:endParaRPr/>
          </a:p>
          <a:p>
            <a:pPr indent="-215265" lvl="1" marL="742950" rtl="0" algn="l">
              <a:spcBef>
                <a:spcPts val="222"/>
              </a:spcBef>
              <a:spcAft>
                <a:spcPts val="0"/>
              </a:spcAft>
              <a:buClr>
                <a:schemeClr val="dk1"/>
              </a:buClr>
              <a:buSzPct val="100000"/>
              <a:buNone/>
            </a:pPr>
            <a:r>
              <a:t/>
            </a:r>
            <a:endParaRPr sz="1200"/>
          </a:p>
          <a:p>
            <a:pPr indent="-342900" lvl="0" marL="342900" rtl="0" algn="l">
              <a:spcBef>
                <a:spcPts val="444"/>
              </a:spcBef>
              <a:spcAft>
                <a:spcPts val="0"/>
              </a:spcAft>
              <a:buClr>
                <a:schemeClr val="dk1"/>
              </a:buClr>
              <a:buSzPct val="100000"/>
              <a:buChar char="•"/>
            </a:pPr>
            <a:r>
              <a:rPr lang="en-US" sz="2400" u="sng"/>
              <a:t>Shrinkage (Regularization)</a:t>
            </a:r>
            <a:endParaRPr/>
          </a:p>
          <a:p>
            <a:pPr indent="-285750" lvl="1" marL="742950" rtl="0" algn="l">
              <a:spcBef>
                <a:spcPts val="370"/>
              </a:spcBef>
              <a:spcAft>
                <a:spcPts val="0"/>
              </a:spcAft>
              <a:buClr>
                <a:schemeClr val="dk1"/>
              </a:buClr>
              <a:buSzPct val="100000"/>
              <a:buChar char="–"/>
            </a:pPr>
            <a:r>
              <a:rPr lang="en-US" sz="2000"/>
              <a:t>Involves shrinking the estimated coefficients toward zero relative to the OLS estimates; has the effect of reducing variance and performs variable selection.</a:t>
            </a:r>
            <a:endParaRPr/>
          </a:p>
          <a:p>
            <a:pPr indent="-285750" lvl="1" marL="742950" rtl="0" algn="l">
              <a:spcBef>
                <a:spcPts val="370"/>
              </a:spcBef>
              <a:spcAft>
                <a:spcPts val="0"/>
              </a:spcAft>
              <a:buClr>
                <a:schemeClr val="dk1"/>
              </a:buClr>
              <a:buSzPct val="100000"/>
              <a:buChar char="–"/>
            </a:pPr>
            <a:r>
              <a:rPr lang="en-US" sz="2000"/>
              <a:t>Methods: ridge regression, lasso</a:t>
            </a:r>
            <a:endParaRPr/>
          </a:p>
          <a:p>
            <a:pPr indent="-272415" lvl="0" marL="342900" rtl="0" algn="l">
              <a:spcBef>
                <a:spcPts val="222"/>
              </a:spcBef>
              <a:spcAft>
                <a:spcPts val="0"/>
              </a:spcAft>
              <a:buClr>
                <a:schemeClr val="dk1"/>
              </a:buClr>
              <a:buSzPct val="100000"/>
              <a:buNone/>
            </a:pPr>
            <a:r>
              <a:t/>
            </a:r>
            <a:endParaRPr sz="1200"/>
          </a:p>
          <a:p>
            <a:pPr indent="-342900" lvl="0" marL="342900" rtl="0" algn="l">
              <a:spcBef>
                <a:spcPts val="444"/>
              </a:spcBef>
              <a:spcAft>
                <a:spcPts val="0"/>
              </a:spcAft>
              <a:buClr>
                <a:schemeClr val="dk1"/>
              </a:buClr>
              <a:buSzPct val="100000"/>
              <a:buChar char="•"/>
            </a:pPr>
            <a:r>
              <a:rPr lang="en-US" sz="2400" u="sng"/>
              <a:t>Dimension Reduction</a:t>
            </a:r>
            <a:endParaRPr/>
          </a:p>
          <a:p>
            <a:pPr indent="-285750" lvl="1" marL="742950" rtl="0" algn="l">
              <a:spcBef>
                <a:spcPts val="370"/>
              </a:spcBef>
              <a:spcAft>
                <a:spcPts val="0"/>
              </a:spcAft>
              <a:buClr>
                <a:schemeClr val="dk1"/>
              </a:buClr>
              <a:buSzPct val="100000"/>
              <a:buChar char="–"/>
            </a:pPr>
            <a:r>
              <a:rPr lang="en-US" sz="2000"/>
              <a:t>Involves projecting the </a:t>
            </a:r>
            <a:r>
              <a:rPr i="1" lang="en-US" sz="2000"/>
              <a:t>p</a:t>
            </a:r>
            <a:r>
              <a:rPr lang="en-US" sz="2000"/>
              <a:t> predictors into a </a:t>
            </a:r>
            <a:r>
              <a:rPr i="1" lang="en-US" sz="2000"/>
              <a:t>M</a:t>
            </a:r>
            <a:r>
              <a:rPr lang="en-US" sz="2000"/>
              <a:t>-dimensional subspace, where </a:t>
            </a:r>
            <a:r>
              <a:rPr i="1" lang="en-US" sz="2000"/>
              <a:t>M </a:t>
            </a:r>
            <a:r>
              <a:rPr lang="en-US" sz="2000"/>
              <a:t>&lt; </a:t>
            </a:r>
            <a:r>
              <a:rPr i="1" lang="en-US" sz="2000"/>
              <a:t>p, </a:t>
            </a:r>
            <a:r>
              <a:rPr lang="en-US" sz="2000"/>
              <a:t>and fit the linear regression model using the </a:t>
            </a:r>
            <a:r>
              <a:rPr i="1" lang="en-US" sz="2000"/>
              <a:t>M</a:t>
            </a:r>
            <a:r>
              <a:rPr lang="en-US" sz="2000"/>
              <a:t> projections as predictors.</a:t>
            </a:r>
            <a:endParaRPr/>
          </a:p>
          <a:p>
            <a:pPr indent="-285750" lvl="1" marL="742950" rtl="0" algn="l">
              <a:spcBef>
                <a:spcPts val="370"/>
              </a:spcBef>
              <a:spcAft>
                <a:spcPts val="0"/>
              </a:spcAft>
              <a:buClr>
                <a:schemeClr val="dk1"/>
              </a:buClr>
              <a:buSzPct val="100000"/>
              <a:buChar char="–"/>
            </a:pPr>
            <a:r>
              <a:rPr lang="en-US" sz="2000"/>
              <a:t>Methods: principal components regression, partial least squares</a:t>
            </a:r>
            <a:endParaRPr/>
          </a:p>
        </p:txBody>
      </p:sp>
      <p:sp>
        <p:nvSpPr>
          <p:cNvPr id="362" name="Google Shape;362;p53"/>
          <p:cNvSpPr txBox="1"/>
          <p:nvPr>
            <p:ph type="title"/>
          </p:nvPr>
        </p:nvSpPr>
        <p:spPr>
          <a:xfrm>
            <a:off x="76200" y="0"/>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Feature/Variable Selection (cont.)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Regularization</a:t>
            </a:r>
            <a:endParaRPr/>
          </a:p>
        </p:txBody>
      </p:sp>
      <p:sp>
        <p:nvSpPr>
          <p:cNvPr id="368" name="Google Shape;368;p54"/>
          <p:cNvSpPr txBox="1"/>
          <p:nvPr>
            <p:ph idx="1" type="body"/>
          </p:nvPr>
        </p:nvSpPr>
        <p:spPr>
          <a:xfrm>
            <a:off x="457200" y="1411456"/>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Regularizations are techniques used to reduce the error by fitting a function appropriately on the given training set and avoid overfitting. </a:t>
            </a:r>
            <a:endParaRPr/>
          </a:p>
        </p:txBody>
      </p:sp>
      <p:pic>
        <p:nvPicPr>
          <p:cNvPr id="369" name="Google Shape;369;p54"/>
          <p:cNvPicPr preferRelativeResize="0"/>
          <p:nvPr/>
        </p:nvPicPr>
        <p:blipFill rotWithShape="1">
          <a:blip r:embed="rId3">
            <a:alphaModFix/>
          </a:blip>
          <a:srcRect b="0" l="0" r="0" t="0"/>
          <a:stretch/>
        </p:blipFill>
        <p:spPr>
          <a:xfrm>
            <a:off x="4019550" y="2743201"/>
            <a:ext cx="5124450" cy="4114800"/>
          </a:xfrm>
          <a:prstGeom prst="rect">
            <a:avLst/>
          </a:prstGeom>
          <a:noFill/>
          <a:ln>
            <a:noFill/>
          </a:ln>
        </p:spPr>
      </p:pic>
      <p:sp>
        <p:nvSpPr>
          <p:cNvPr id="370" name="Google Shape;370;p54"/>
          <p:cNvSpPr txBox="1"/>
          <p:nvPr/>
        </p:nvSpPr>
        <p:spPr>
          <a:xfrm>
            <a:off x="457200" y="2819400"/>
            <a:ext cx="3733800" cy="3985706"/>
          </a:xfrm>
          <a:prstGeom prst="rect">
            <a:avLst/>
          </a:prstGeom>
          <a:noFill/>
          <a:ln>
            <a:noFill/>
          </a:ln>
        </p:spPr>
        <p:txBody>
          <a:bodyPr anchorCtr="0" anchor="t" bIns="45700" lIns="91425" spcFirstLastPara="1" rIns="91425" wrap="square" tIns="45700">
            <a:spAutoFit/>
          </a:bodyPr>
          <a:lstStyle/>
          <a:p>
            <a:pPr indent="-139700" lvl="0" marL="0" marR="0" rtl="0" algn="just">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  </a:t>
            </a:r>
            <a:r>
              <a:rPr lang="en-US" sz="2300">
                <a:solidFill>
                  <a:schemeClr val="dk1"/>
                </a:solidFill>
                <a:latin typeface="Calibri"/>
                <a:ea typeface="Calibri"/>
                <a:cs typeface="Calibri"/>
                <a:sym typeface="Calibri"/>
              </a:rPr>
              <a:t>The graph of target variable vs input variable i.e y= sin(2πx). Blue circles are the training data-points. Green curve is the expected polynomial function which fits the training data set and red curve is the polynomial function of various degrees (given by variable M) that are trained to fit the data set.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Regularization</a:t>
            </a:r>
            <a:endParaRPr/>
          </a:p>
        </p:txBody>
      </p:sp>
      <p:sp>
        <p:nvSpPr>
          <p:cNvPr id="376" name="Google Shape;376;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The dataset with a target variable </a:t>
            </a:r>
            <a:r>
              <a:rPr b="1" i="1" lang="en-US"/>
              <a:t>t</a:t>
            </a:r>
            <a:r>
              <a:rPr lang="en-US"/>
              <a:t> consisting of actual value with some added Gaussian noise.</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The sum of square error for the above dataset is defined by:</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the regularization co-efficient, our overall cost function becomes</a:t>
            </a:r>
            <a:endParaRPr/>
          </a:p>
        </p:txBody>
      </p:sp>
      <p:pic>
        <p:nvPicPr>
          <p:cNvPr id="377" name="Google Shape;377;p55"/>
          <p:cNvPicPr preferRelativeResize="0"/>
          <p:nvPr/>
        </p:nvPicPr>
        <p:blipFill rotWithShape="1">
          <a:blip r:embed="rId3">
            <a:alphaModFix/>
          </a:blip>
          <a:srcRect b="0" l="0" r="0" t="0"/>
          <a:stretch/>
        </p:blipFill>
        <p:spPr>
          <a:xfrm>
            <a:off x="2743200" y="2819400"/>
            <a:ext cx="3901587" cy="571500"/>
          </a:xfrm>
          <a:prstGeom prst="rect">
            <a:avLst/>
          </a:prstGeom>
          <a:noFill/>
          <a:ln>
            <a:noFill/>
          </a:ln>
        </p:spPr>
      </p:pic>
      <p:pic>
        <p:nvPicPr>
          <p:cNvPr id="378" name="Google Shape;378;p55"/>
          <p:cNvPicPr preferRelativeResize="0"/>
          <p:nvPr/>
        </p:nvPicPr>
        <p:blipFill rotWithShape="1">
          <a:blip r:embed="rId4">
            <a:alphaModFix/>
          </a:blip>
          <a:srcRect b="0" l="0" r="0" t="0"/>
          <a:stretch/>
        </p:blipFill>
        <p:spPr>
          <a:xfrm>
            <a:off x="3505199" y="4038600"/>
            <a:ext cx="3326459" cy="990600"/>
          </a:xfrm>
          <a:prstGeom prst="rect">
            <a:avLst/>
          </a:prstGeom>
          <a:noFill/>
          <a:ln>
            <a:noFill/>
          </a:ln>
        </p:spPr>
      </p:pic>
      <p:pic>
        <p:nvPicPr>
          <p:cNvPr id="379" name="Google Shape;379;p55"/>
          <p:cNvPicPr preferRelativeResize="0"/>
          <p:nvPr/>
        </p:nvPicPr>
        <p:blipFill rotWithShape="1">
          <a:blip r:embed="rId5">
            <a:alphaModFix/>
          </a:blip>
          <a:srcRect b="0" l="0" r="0" t="0"/>
          <a:stretch/>
        </p:blipFill>
        <p:spPr>
          <a:xfrm>
            <a:off x="3743915" y="5486400"/>
            <a:ext cx="3932729" cy="1371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Regularization</a:t>
            </a:r>
            <a:endParaRPr/>
          </a:p>
        </p:txBody>
      </p:sp>
      <p:sp>
        <p:nvSpPr>
          <p:cNvPr id="385" name="Google Shape;385;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Where, if q=1, then it is termed </a:t>
            </a:r>
            <a:r>
              <a:rPr b="1" lang="en-US" u="sng"/>
              <a:t>as lasso regression or L1 </a:t>
            </a:r>
            <a:r>
              <a:rPr lang="en-US"/>
              <a:t>regularization, and if q=2, then it is called </a:t>
            </a:r>
            <a:r>
              <a:rPr b="1" lang="en-US" u="sng"/>
              <a:t>ridge regression or L2 </a:t>
            </a:r>
            <a:r>
              <a:rPr lang="en-US"/>
              <a:t>regularization. If both the terms L1 regularization and L2 regularization are introduced simultaneously in our cost function, then it is termed as </a:t>
            </a:r>
            <a:r>
              <a:rPr b="1" lang="en-US" u="sng"/>
              <a:t>elastic net regularization</a:t>
            </a:r>
            <a:r>
              <a:rPr lang="en-US"/>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7"/>
          <p:cNvSpPr txBox="1"/>
          <p:nvPr>
            <p:ph idx="1" type="body"/>
          </p:nvPr>
        </p:nvSpPr>
        <p:spPr>
          <a:xfrm>
            <a:off x="190500" y="977876"/>
            <a:ext cx="8763000" cy="5803923"/>
          </a:xfrm>
          <a:prstGeom prst="rect">
            <a:avLst/>
          </a:prstGeom>
          <a:blipFill rotWithShape="1">
            <a:blip r:embed="rId3">
              <a:alphaModFix/>
            </a:blip>
            <a:stretch>
              <a:fillRect b="-1995" l="-903" r="0" t="-126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391" name="Google Shape;391;p57"/>
          <p:cNvSpPr txBox="1"/>
          <p:nvPr>
            <p:ph type="title"/>
          </p:nvPr>
        </p:nvSpPr>
        <p:spPr>
          <a:xfrm>
            <a:off x="251180" y="168645"/>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Ridge Regression</a:t>
            </a:r>
            <a:endParaRPr/>
          </a:p>
        </p:txBody>
      </p:sp>
      <p:pic>
        <p:nvPicPr>
          <p:cNvPr id="392" name="Google Shape;392;p57"/>
          <p:cNvPicPr preferRelativeResize="0"/>
          <p:nvPr/>
        </p:nvPicPr>
        <p:blipFill rotWithShape="1">
          <a:blip r:embed="rId4">
            <a:alphaModFix/>
          </a:blip>
          <a:srcRect b="0" l="0" r="0" t="0"/>
          <a:stretch/>
        </p:blipFill>
        <p:spPr>
          <a:xfrm>
            <a:off x="2165293" y="1982725"/>
            <a:ext cx="4419600" cy="1352265"/>
          </a:xfrm>
          <a:prstGeom prst="rect">
            <a:avLst/>
          </a:prstGeom>
          <a:noFill/>
          <a:ln>
            <a:noFill/>
          </a:ln>
        </p:spPr>
      </p:pic>
      <p:pic>
        <p:nvPicPr>
          <p:cNvPr id="393" name="Google Shape;393;p57"/>
          <p:cNvPicPr preferRelativeResize="0"/>
          <p:nvPr/>
        </p:nvPicPr>
        <p:blipFill rotWithShape="1">
          <a:blip r:embed="rId5">
            <a:alphaModFix/>
          </a:blip>
          <a:srcRect b="0" l="0" r="0" t="0"/>
          <a:stretch/>
        </p:blipFill>
        <p:spPr>
          <a:xfrm>
            <a:off x="1524000" y="4700352"/>
            <a:ext cx="6096000" cy="1047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8"/>
          <p:cNvSpPr txBox="1"/>
          <p:nvPr>
            <p:ph idx="1" type="body"/>
          </p:nvPr>
        </p:nvSpPr>
        <p:spPr>
          <a:xfrm>
            <a:off x="190500" y="980728"/>
            <a:ext cx="8763000" cy="4248472"/>
          </a:xfrm>
          <a:prstGeom prst="rect">
            <a:avLst/>
          </a:prstGeom>
          <a:blipFill rotWithShape="1">
            <a:blip r:embed="rId3">
              <a:alphaModFix/>
            </a:blip>
            <a:stretch>
              <a:fillRect b="0" l="-416" r="-416" t="-1147"/>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399" name="Google Shape;399;p58"/>
          <p:cNvSpPr txBox="1"/>
          <p:nvPr>
            <p:ph type="title"/>
          </p:nvPr>
        </p:nvSpPr>
        <p:spPr>
          <a:xfrm>
            <a:off x="228600" y="205556"/>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Ridge Regression (cont.)</a:t>
            </a:r>
            <a:endParaRPr/>
          </a:p>
        </p:txBody>
      </p:sp>
      <p:pic>
        <p:nvPicPr>
          <p:cNvPr id="400" name="Google Shape;400;p58"/>
          <p:cNvPicPr preferRelativeResize="0"/>
          <p:nvPr/>
        </p:nvPicPr>
        <p:blipFill rotWithShape="1">
          <a:blip r:embed="rId4">
            <a:alphaModFix/>
          </a:blip>
          <a:srcRect b="0" l="0" r="0" t="0"/>
          <a:stretch/>
        </p:blipFill>
        <p:spPr>
          <a:xfrm>
            <a:off x="1547664" y="2924944"/>
            <a:ext cx="6216926" cy="2571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9"/>
          <p:cNvSpPr txBox="1"/>
          <p:nvPr>
            <p:ph idx="1" type="body"/>
          </p:nvPr>
        </p:nvSpPr>
        <p:spPr>
          <a:xfrm>
            <a:off x="395536" y="722373"/>
            <a:ext cx="7693025" cy="4029075"/>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sz="2400"/>
              <a:t>The effect of this equation is to add a shrinkage penalty of the form </a:t>
            </a:r>
            <a:endParaRPr/>
          </a:p>
          <a:p>
            <a:pPr indent="-201930" lvl="0" marL="342900" rtl="0" algn="l">
              <a:spcBef>
                <a:spcPts val="444"/>
              </a:spcBef>
              <a:spcAft>
                <a:spcPts val="0"/>
              </a:spcAft>
              <a:buClr>
                <a:schemeClr val="dk1"/>
              </a:buClr>
              <a:buSzPct val="100000"/>
              <a:buNone/>
            </a:pPr>
            <a:r>
              <a:t/>
            </a:r>
            <a:endParaRPr sz="2400"/>
          </a:p>
          <a:p>
            <a:pPr indent="0" lvl="0" marL="0" rtl="0" algn="l">
              <a:spcBef>
                <a:spcPts val="444"/>
              </a:spcBef>
              <a:spcAft>
                <a:spcPts val="0"/>
              </a:spcAft>
              <a:buClr>
                <a:schemeClr val="dk1"/>
              </a:buClr>
              <a:buSzPct val="100000"/>
              <a:buNone/>
            </a:pPr>
            <a:r>
              <a:t/>
            </a:r>
            <a:endParaRPr sz="2400"/>
          </a:p>
          <a:p>
            <a:pPr indent="0" lvl="0" marL="0" rtl="0" algn="l">
              <a:spcBef>
                <a:spcPts val="444"/>
              </a:spcBef>
              <a:spcAft>
                <a:spcPts val="0"/>
              </a:spcAft>
              <a:buClr>
                <a:schemeClr val="dk1"/>
              </a:buClr>
              <a:buSzPct val="100000"/>
              <a:buNone/>
            </a:pPr>
            <a:r>
              <a:rPr lang="en-US" sz="2400"/>
              <a:t>where the tuning parameter λ is a positive value. </a:t>
            </a:r>
            <a:endParaRPr/>
          </a:p>
          <a:p>
            <a:pPr indent="-342900" lvl="0" marL="342900" rtl="0" algn="l">
              <a:spcBef>
                <a:spcPts val="444"/>
              </a:spcBef>
              <a:spcAft>
                <a:spcPts val="0"/>
              </a:spcAft>
              <a:buClr>
                <a:schemeClr val="dk1"/>
              </a:buClr>
              <a:buSzPct val="100000"/>
              <a:buChar char="•"/>
            </a:pPr>
            <a:r>
              <a:rPr lang="en-US" sz="2400"/>
              <a:t>This has the effect of shrinking the estimated beta coefficients towards zero. It turns out that such a constraint should improve the fit, because shrinking the coefficients can significantly reduce their variance.</a:t>
            </a:r>
            <a:endParaRPr/>
          </a:p>
          <a:p>
            <a:pPr indent="-278320" lvl="0" marL="342900" rtl="0" algn="l">
              <a:spcBef>
                <a:spcPts val="203"/>
              </a:spcBef>
              <a:spcAft>
                <a:spcPts val="0"/>
              </a:spcAft>
              <a:buClr>
                <a:schemeClr val="dk1"/>
              </a:buClr>
              <a:buSzPct val="100000"/>
              <a:buNone/>
            </a:pPr>
            <a:r>
              <a:t/>
            </a:r>
            <a:endParaRPr sz="1100"/>
          </a:p>
          <a:p>
            <a:pPr indent="-342900" lvl="0" marL="342900" rtl="0" algn="l">
              <a:spcBef>
                <a:spcPts val="444"/>
              </a:spcBef>
              <a:spcAft>
                <a:spcPts val="0"/>
              </a:spcAft>
              <a:buClr>
                <a:schemeClr val="dk1"/>
              </a:buClr>
              <a:buSzPct val="100000"/>
              <a:buChar char="•"/>
            </a:pPr>
            <a:r>
              <a:rPr lang="en-US" sz="2400"/>
              <a:t>Note that when λ = 0, the penalty term as no effect, and ridge regression will procedure the OLS estimates. Thus, selecting a good value for λ is critical (can use cross-validation for this).</a:t>
            </a:r>
            <a:endParaRPr/>
          </a:p>
          <a:p>
            <a:pPr indent="-201930" lvl="0" marL="342900" rtl="0" algn="l">
              <a:spcBef>
                <a:spcPts val="444"/>
              </a:spcBef>
              <a:spcAft>
                <a:spcPts val="0"/>
              </a:spcAft>
              <a:buClr>
                <a:schemeClr val="dk1"/>
              </a:buClr>
              <a:buSzPct val="100000"/>
              <a:buNone/>
            </a:pPr>
            <a:r>
              <a:t/>
            </a:r>
            <a:endParaRPr sz="2400"/>
          </a:p>
        </p:txBody>
      </p:sp>
      <p:sp>
        <p:nvSpPr>
          <p:cNvPr id="406" name="Google Shape;406;p59"/>
          <p:cNvSpPr txBox="1"/>
          <p:nvPr>
            <p:ph type="title"/>
          </p:nvPr>
        </p:nvSpPr>
        <p:spPr>
          <a:xfrm>
            <a:off x="395536" y="116632"/>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Ridge Regression (cont.)</a:t>
            </a:r>
            <a:endParaRPr/>
          </a:p>
        </p:txBody>
      </p:sp>
      <p:pic>
        <p:nvPicPr>
          <p:cNvPr id="407" name="Google Shape;407;p59"/>
          <p:cNvPicPr preferRelativeResize="0"/>
          <p:nvPr/>
        </p:nvPicPr>
        <p:blipFill rotWithShape="1">
          <a:blip r:embed="rId3">
            <a:alphaModFix/>
          </a:blip>
          <a:srcRect b="0" l="0" r="0" t="0"/>
          <a:stretch/>
        </p:blipFill>
        <p:spPr>
          <a:xfrm>
            <a:off x="3563888" y="1095802"/>
            <a:ext cx="1172600" cy="9860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0"/>
          <p:cNvSpPr txBox="1"/>
          <p:nvPr>
            <p:ph idx="1" type="body"/>
          </p:nvPr>
        </p:nvSpPr>
        <p:spPr>
          <a:xfrm>
            <a:off x="228600" y="1052736"/>
            <a:ext cx="4800600" cy="4114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As λ increases, the standardized ridge regression coefficients shrinks towards zero. </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Thus, when λ is extremely large, then all of the ridge coefficient estimates are basically zero; this corresponds to the </a:t>
            </a:r>
            <a:r>
              <a:rPr i="1" lang="en-US" sz="2400"/>
              <a:t>null model</a:t>
            </a:r>
            <a:r>
              <a:rPr lang="en-US" sz="2400"/>
              <a:t> that contains no predictors.</a:t>
            </a:r>
            <a:endParaRPr/>
          </a:p>
        </p:txBody>
      </p:sp>
      <p:sp>
        <p:nvSpPr>
          <p:cNvPr id="413" name="Google Shape;413;p60"/>
          <p:cNvSpPr txBox="1"/>
          <p:nvPr>
            <p:ph type="title"/>
          </p:nvPr>
        </p:nvSpPr>
        <p:spPr>
          <a:xfrm>
            <a:off x="228600" y="188640"/>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Ridge Regression (cont.)</a:t>
            </a:r>
            <a:endParaRPr/>
          </a:p>
        </p:txBody>
      </p:sp>
      <p:pic>
        <p:nvPicPr>
          <p:cNvPr descr="6.4.pdf" id="414" name="Google Shape;414;p60"/>
          <p:cNvPicPr preferRelativeResize="0"/>
          <p:nvPr/>
        </p:nvPicPr>
        <p:blipFill rotWithShape="1">
          <a:blip r:embed="rId3">
            <a:alphaModFix/>
          </a:blip>
          <a:srcRect b="0" l="0" r="50366" t="0"/>
          <a:stretch/>
        </p:blipFill>
        <p:spPr>
          <a:xfrm>
            <a:off x="5148064" y="692696"/>
            <a:ext cx="3700044" cy="373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1"/>
          <p:cNvSpPr txBox="1"/>
          <p:nvPr>
            <p:ph idx="1" type="body"/>
          </p:nvPr>
        </p:nvSpPr>
        <p:spPr>
          <a:xfrm>
            <a:off x="483295" y="967241"/>
            <a:ext cx="8553201" cy="33258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The standard OLS coefficient estimates are </a:t>
            </a:r>
            <a:r>
              <a:rPr i="1" lang="en-US" sz="2400"/>
              <a:t>scale equivariant</a:t>
            </a:r>
            <a:endParaRPr sz="2400"/>
          </a:p>
          <a:p>
            <a:pPr indent="-342900" lvl="0" marL="342900" rtl="0" algn="l">
              <a:spcBef>
                <a:spcPts val="480"/>
              </a:spcBef>
              <a:spcAft>
                <a:spcPts val="0"/>
              </a:spcAft>
              <a:buClr>
                <a:schemeClr val="dk1"/>
              </a:buClr>
              <a:buSzPts val="2400"/>
              <a:buChar char="•"/>
            </a:pPr>
            <a:r>
              <a:rPr lang="en-US" sz="2400"/>
              <a:t>However, the ridge regression coefficient estimates can change </a:t>
            </a:r>
            <a:r>
              <a:rPr i="1" lang="en-US" sz="2400"/>
              <a:t>substantially</a:t>
            </a:r>
            <a:r>
              <a:rPr lang="en-US" sz="2400"/>
              <a:t> when multiplying a given predictor by a constant, due to the sum of squared coefficients term in the penalty part of the ridge regression objective function</a:t>
            </a:r>
            <a:endParaRPr/>
          </a:p>
          <a:p>
            <a:pPr indent="-342900" lvl="0" marL="342900" rtl="0" algn="l">
              <a:spcBef>
                <a:spcPts val="480"/>
              </a:spcBef>
              <a:spcAft>
                <a:spcPts val="0"/>
              </a:spcAft>
              <a:buClr>
                <a:schemeClr val="dk1"/>
              </a:buClr>
              <a:buSzPts val="2400"/>
              <a:buChar char="•"/>
            </a:pPr>
            <a:r>
              <a:rPr lang="en-US" sz="2400"/>
              <a:t>Thus, it is best to apply ridge regression after </a:t>
            </a:r>
            <a:r>
              <a:rPr i="1" lang="en-US" sz="2400"/>
              <a:t>standardizing the predictors</a:t>
            </a:r>
            <a:r>
              <a:rPr lang="en-US" sz="2400"/>
              <a:t>:</a:t>
            </a:r>
            <a:endParaRPr/>
          </a:p>
        </p:txBody>
      </p:sp>
      <p:sp>
        <p:nvSpPr>
          <p:cNvPr id="420" name="Google Shape;420;p61"/>
          <p:cNvSpPr txBox="1"/>
          <p:nvPr>
            <p:ph type="title"/>
          </p:nvPr>
        </p:nvSpPr>
        <p:spPr>
          <a:xfrm>
            <a:off x="251520" y="198454"/>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Ridge Regression (cont.)</a:t>
            </a:r>
            <a:endParaRPr/>
          </a:p>
        </p:txBody>
      </p:sp>
      <p:pic>
        <p:nvPicPr>
          <p:cNvPr id="421" name="Google Shape;421;p61"/>
          <p:cNvPicPr preferRelativeResize="0"/>
          <p:nvPr/>
        </p:nvPicPr>
        <p:blipFill rotWithShape="1">
          <a:blip r:embed="rId3">
            <a:alphaModFix/>
          </a:blip>
          <a:srcRect b="0" l="0" r="0" t="0"/>
          <a:stretch/>
        </p:blipFill>
        <p:spPr>
          <a:xfrm>
            <a:off x="2915816" y="3861048"/>
            <a:ext cx="3067050" cy="971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2"/>
          <p:cNvSpPr txBox="1"/>
          <p:nvPr>
            <p:ph idx="1" type="body"/>
          </p:nvPr>
        </p:nvSpPr>
        <p:spPr>
          <a:xfrm>
            <a:off x="295399" y="980728"/>
            <a:ext cx="7693025" cy="40290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It turns out that the OLS estimates generally have low bias but can be highly variable. In particular when </a:t>
            </a:r>
            <a:r>
              <a:rPr i="1" lang="en-US" sz="2400"/>
              <a:t>n</a:t>
            </a:r>
            <a:r>
              <a:rPr lang="en-US" sz="2400"/>
              <a:t> and </a:t>
            </a:r>
            <a:r>
              <a:rPr i="1" lang="en-US" sz="2400"/>
              <a:t>p</a:t>
            </a:r>
            <a:r>
              <a:rPr lang="en-US" sz="2400"/>
              <a:t> are of similar size or when </a:t>
            </a:r>
            <a:r>
              <a:rPr i="1" lang="en-US" sz="2400"/>
              <a:t>n</a:t>
            </a:r>
            <a:r>
              <a:rPr lang="en-US" sz="2400"/>
              <a:t> &lt; </a:t>
            </a:r>
            <a:r>
              <a:rPr i="1" lang="en-US" sz="2400"/>
              <a:t>p</a:t>
            </a:r>
            <a:r>
              <a:rPr lang="en-US" sz="2400"/>
              <a:t>, then the OLS estimates will be extremely variable </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The penalty term makes the ridge regression estimates </a:t>
            </a:r>
            <a:r>
              <a:rPr i="1" lang="en-US" sz="2400"/>
              <a:t>biased</a:t>
            </a:r>
            <a:r>
              <a:rPr lang="en-US" sz="2400"/>
              <a:t> but can also substantially reduce variance</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As a result, there is a bias/variance trade-off.</a:t>
            </a:r>
            <a:endParaRPr/>
          </a:p>
          <a:p>
            <a:pPr indent="-190500" lvl="0" marL="342900" rtl="0" algn="l">
              <a:spcBef>
                <a:spcPts val="480"/>
              </a:spcBef>
              <a:spcAft>
                <a:spcPts val="0"/>
              </a:spcAft>
              <a:buClr>
                <a:schemeClr val="dk1"/>
              </a:buClr>
              <a:buSzPts val="2400"/>
              <a:buNone/>
            </a:pPr>
            <a:r>
              <a:t/>
            </a:r>
            <a:endParaRPr sz="2400"/>
          </a:p>
        </p:txBody>
      </p:sp>
      <p:sp>
        <p:nvSpPr>
          <p:cNvPr id="427" name="Google Shape;427;p62"/>
          <p:cNvSpPr txBox="1"/>
          <p:nvPr>
            <p:ph type="title"/>
          </p:nvPr>
        </p:nvSpPr>
        <p:spPr>
          <a:xfrm>
            <a:off x="179512" y="161925"/>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Ridge Regression (cont.)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Regression Techniques</a:t>
            </a:r>
            <a:endParaRPr/>
          </a:p>
        </p:txBody>
      </p:sp>
      <p:sp>
        <p:nvSpPr>
          <p:cNvPr id="117" name="Google Shape;11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Linear Regression</a:t>
            </a:r>
            <a:endParaRPr/>
          </a:p>
          <a:p>
            <a:pPr indent="-342900" lvl="0" marL="342900" rtl="0" algn="l">
              <a:spcBef>
                <a:spcPts val="640"/>
              </a:spcBef>
              <a:spcAft>
                <a:spcPts val="0"/>
              </a:spcAft>
              <a:buClr>
                <a:schemeClr val="dk1"/>
              </a:buClr>
              <a:buSzPts val="3200"/>
              <a:buChar char="•"/>
            </a:pPr>
            <a:r>
              <a:rPr lang="en-US"/>
              <a:t>Polynomial Regression</a:t>
            </a:r>
            <a:endParaRPr/>
          </a:p>
          <a:p>
            <a:pPr indent="-342900" lvl="0" marL="342900" rtl="0" algn="l">
              <a:spcBef>
                <a:spcPts val="640"/>
              </a:spcBef>
              <a:spcAft>
                <a:spcPts val="0"/>
              </a:spcAft>
              <a:buClr>
                <a:schemeClr val="dk1"/>
              </a:buClr>
              <a:buSzPts val="3200"/>
              <a:buChar char="•"/>
            </a:pPr>
            <a:r>
              <a:rPr lang="en-US"/>
              <a:t>Logistic Regression</a:t>
            </a:r>
            <a:endParaRPr/>
          </a:p>
          <a:p>
            <a:pPr indent="-342900" lvl="0" marL="342900" rtl="0" algn="l">
              <a:spcBef>
                <a:spcPts val="640"/>
              </a:spcBef>
              <a:spcAft>
                <a:spcPts val="0"/>
              </a:spcAft>
              <a:buClr>
                <a:schemeClr val="dk1"/>
              </a:buClr>
              <a:buSzPts val="3200"/>
              <a:buChar char="•"/>
            </a:pPr>
            <a:r>
              <a:rPr lang="en-US"/>
              <a:t>Ridge Regression</a:t>
            </a:r>
            <a:endParaRPr/>
          </a:p>
          <a:p>
            <a:pPr indent="-342900" lvl="0" marL="342900" rtl="0" algn="l">
              <a:spcBef>
                <a:spcPts val="640"/>
              </a:spcBef>
              <a:spcAft>
                <a:spcPts val="0"/>
              </a:spcAft>
              <a:buClr>
                <a:schemeClr val="dk1"/>
              </a:buClr>
              <a:buSzPts val="3200"/>
              <a:buChar char="•"/>
            </a:pPr>
            <a:r>
              <a:rPr lang="en-US"/>
              <a:t>Lasso Regression</a:t>
            </a:r>
            <a:endParaRPr/>
          </a:p>
          <a:p>
            <a:pPr indent="-342900" lvl="0" marL="342900" rtl="0" algn="l">
              <a:spcBef>
                <a:spcPts val="640"/>
              </a:spcBef>
              <a:spcAft>
                <a:spcPts val="0"/>
              </a:spcAft>
              <a:buClr>
                <a:schemeClr val="dk1"/>
              </a:buClr>
              <a:buSzPts val="3200"/>
              <a:buChar char="•"/>
            </a:pPr>
            <a:r>
              <a:rPr lang="en-US"/>
              <a:t>And many more</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3"/>
          <p:cNvSpPr txBox="1"/>
          <p:nvPr>
            <p:ph idx="1" type="body"/>
          </p:nvPr>
        </p:nvSpPr>
        <p:spPr>
          <a:xfrm>
            <a:off x="5076056" y="1124744"/>
            <a:ext cx="3733800" cy="4114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Black = Bias</a:t>
            </a:r>
            <a:endParaRPr/>
          </a:p>
          <a:p>
            <a:pPr indent="-342900" lvl="0" marL="342900" rtl="0" algn="l">
              <a:spcBef>
                <a:spcPts val="480"/>
              </a:spcBef>
              <a:spcAft>
                <a:spcPts val="0"/>
              </a:spcAft>
              <a:buClr>
                <a:schemeClr val="dk1"/>
              </a:buClr>
              <a:buSzPts val="2400"/>
              <a:buChar char="•"/>
            </a:pPr>
            <a:r>
              <a:rPr lang="en-US" sz="2400"/>
              <a:t>Green = Variance</a:t>
            </a:r>
            <a:endParaRPr/>
          </a:p>
          <a:p>
            <a:pPr indent="-342900" lvl="0" marL="342900" rtl="0" algn="l">
              <a:spcBef>
                <a:spcPts val="480"/>
              </a:spcBef>
              <a:spcAft>
                <a:spcPts val="0"/>
              </a:spcAft>
              <a:buClr>
                <a:schemeClr val="dk1"/>
              </a:buClr>
              <a:buSzPts val="2400"/>
              <a:buChar char="•"/>
            </a:pPr>
            <a:r>
              <a:rPr lang="en-US" sz="2400"/>
              <a:t>Purple = MSE</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Increased λ leads to increased bias but decreased variance</a:t>
            </a:r>
            <a:endParaRPr/>
          </a:p>
        </p:txBody>
      </p:sp>
      <p:sp>
        <p:nvSpPr>
          <p:cNvPr id="433" name="Google Shape;433;p63"/>
          <p:cNvSpPr txBox="1"/>
          <p:nvPr>
            <p:ph type="title"/>
          </p:nvPr>
        </p:nvSpPr>
        <p:spPr>
          <a:xfrm>
            <a:off x="107504" y="228600"/>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Ridge Regression (cont.)</a:t>
            </a:r>
            <a:endParaRPr/>
          </a:p>
        </p:txBody>
      </p:sp>
      <p:pic>
        <p:nvPicPr>
          <p:cNvPr descr="6.5.pdf" id="434" name="Google Shape;434;p63"/>
          <p:cNvPicPr preferRelativeResize="0"/>
          <p:nvPr/>
        </p:nvPicPr>
        <p:blipFill rotWithShape="1">
          <a:blip r:embed="rId3">
            <a:alphaModFix/>
          </a:blip>
          <a:srcRect b="0" l="0" r="50508" t="0"/>
          <a:stretch/>
        </p:blipFill>
        <p:spPr>
          <a:xfrm>
            <a:off x="262984" y="551482"/>
            <a:ext cx="4219668" cy="3886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4"/>
          <p:cNvSpPr txBox="1"/>
          <p:nvPr>
            <p:ph idx="1" type="body"/>
          </p:nvPr>
        </p:nvSpPr>
        <p:spPr>
          <a:xfrm>
            <a:off x="4618016" y="1187902"/>
            <a:ext cx="4267200" cy="4114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In general, the ridge regression estimates will be more biased than the OLS ones but have lower variance.</a:t>
            </a:r>
            <a:endParaRPr/>
          </a:p>
          <a:p>
            <a:pPr indent="0" lvl="0" marL="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Ridge regression will work best in situations where the OLS estimates have high variance.</a:t>
            </a:r>
            <a:endParaRPr/>
          </a:p>
          <a:p>
            <a:pPr indent="-190500" lvl="0" marL="342900" rtl="0" algn="l">
              <a:spcBef>
                <a:spcPts val="480"/>
              </a:spcBef>
              <a:spcAft>
                <a:spcPts val="0"/>
              </a:spcAft>
              <a:buClr>
                <a:schemeClr val="dk1"/>
              </a:buClr>
              <a:buSzPts val="2400"/>
              <a:buNone/>
            </a:pPr>
            <a:r>
              <a:t/>
            </a:r>
            <a:endParaRPr sz="2400"/>
          </a:p>
        </p:txBody>
      </p:sp>
      <p:sp>
        <p:nvSpPr>
          <p:cNvPr id="440" name="Google Shape;440;p64"/>
          <p:cNvSpPr txBox="1"/>
          <p:nvPr>
            <p:ph type="title"/>
          </p:nvPr>
        </p:nvSpPr>
        <p:spPr>
          <a:xfrm>
            <a:off x="251520" y="318766"/>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Ridge Regression (cont.)</a:t>
            </a:r>
            <a:endParaRPr/>
          </a:p>
        </p:txBody>
      </p:sp>
      <p:pic>
        <p:nvPicPr>
          <p:cNvPr id="441" name="Google Shape;441;p64"/>
          <p:cNvPicPr preferRelativeResize="0"/>
          <p:nvPr/>
        </p:nvPicPr>
        <p:blipFill rotWithShape="1">
          <a:blip r:embed="rId3">
            <a:alphaModFix/>
          </a:blip>
          <a:srcRect b="37546" l="21053" r="15087" t="32217"/>
          <a:stretch/>
        </p:blipFill>
        <p:spPr>
          <a:xfrm>
            <a:off x="182586" y="1196752"/>
            <a:ext cx="4343400" cy="291149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5"/>
          <p:cNvSpPr txBox="1"/>
          <p:nvPr>
            <p:ph idx="1" type="body"/>
          </p:nvPr>
        </p:nvSpPr>
        <p:spPr>
          <a:xfrm>
            <a:off x="367407" y="836712"/>
            <a:ext cx="8381057" cy="4029075"/>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sz="2400"/>
              <a:t>One significant problem of ridge regression is that the penalty term will never force any of the coefficients to be exactly zero. </a:t>
            </a:r>
            <a:endParaRPr/>
          </a:p>
          <a:p>
            <a:pPr indent="-201930" lvl="0" marL="342900" rtl="0" algn="l">
              <a:spcBef>
                <a:spcPts val="444"/>
              </a:spcBef>
              <a:spcAft>
                <a:spcPts val="0"/>
              </a:spcAft>
              <a:buClr>
                <a:schemeClr val="dk1"/>
              </a:buClr>
              <a:buSzPct val="100000"/>
              <a:buNone/>
            </a:pPr>
            <a:r>
              <a:t/>
            </a:r>
            <a:endParaRPr sz="2400"/>
          </a:p>
          <a:p>
            <a:pPr indent="-342900" lvl="0" marL="342900" rtl="0" algn="l">
              <a:spcBef>
                <a:spcPts val="444"/>
              </a:spcBef>
              <a:spcAft>
                <a:spcPts val="0"/>
              </a:spcAft>
              <a:buClr>
                <a:schemeClr val="dk1"/>
              </a:buClr>
              <a:buSzPct val="100000"/>
              <a:buChar char="•"/>
            </a:pPr>
            <a:r>
              <a:rPr lang="en-US" sz="2400"/>
              <a:t>Thus, the final model will include all </a:t>
            </a:r>
            <a:r>
              <a:rPr i="1" lang="en-US" sz="2400"/>
              <a:t>p</a:t>
            </a:r>
            <a:r>
              <a:rPr lang="en-US" sz="2400"/>
              <a:t> predictors, which creates a challenge in model interpretation</a:t>
            </a:r>
            <a:endParaRPr/>
          </a:p>
          <a:p>
            <a:pPr indent="-201930" lvl="0" marL="342900" rtl="0" algn="l">
              <a:spcBef>
                <a:spcPts val="444"/>
              </a:spcBef>
              <a:spcAft>
                <a:spcPts val="0"/>
              </a:spcAft>
              <a:buClr>
                <a:schemeClr val="dk1"/>
              </a:buClr>
              <a:buSzPct val="100000"/>
              <a:buNone/>
            </a:pPr>
            <a:r>
              <a:t/>
            </a:r>
            <a:endParaRPr sz="2400"/>
          </a:p>
          <a:p>
            <a:pPr indent="-342900" lvl="0" marL="342900" rtl="0" algn="l">
              <a:spcBef>
                <a:spcPts val="444"/>
              </a:spcBef>
              <a:spcAft>
                <a:spcPts val="0"/>
              </a:spcAft>
              <a:buClr>
                <a:schemeClr val="dk1"/>
              </a:buClr>
              <a:buSzPct val="100000"/>
              <a:buChar char="•"/>
            </a:pPr>
            <a:r>
              <a:rPr lang="en-US" sz="2400"/>
              <a:t>A more modern machine learning alternative is the </a:t>
            </a:r>
            <a:r>
              <a:rPr i="1" lang="en-US" sz="2400"/>
              <a:t>lasso</a:t>
            </a:r>
            <a:r>
              <a:rPr lang="en-US" sz="2400"/>
              <a:t>.</a:t>
            </a:r>
            <a:endParaRPr i="1" sz="2400"/>
          </a:p>
          <a:p>
            <a:pPr indent="-201930" lvl="0" marL="342900" rtl="0" algn="l">
              <a:spcBef>
                <a:spcPts val="444"/>
              </a:spcBef>
              <a:spcAft>
                <a:spcPts val="0"/>
              </a:spcAft>
              <a:buClr>
                <a:schemeClr val="dk1"/>
              </a:buClr>
              <a:buSzPct val="100000"/>
              <a:buNone/>
            </a:pPr>
            <a:r>
              <a:t/>
            </a:r>
            <a:endParaRPr sz="2400"/>
          </a:p>
          <a:p>
            <a:pPr indent="-342900" lvl="0" marL="342900" rtl="0" algn="l">
              <a:spcBef>
                <a:spcPts val="444"/>
              </a:spcBef>
              <a:spcAft>
                <a:spcPts val="0"/>
              </a:spcAft>
              <a:buClr>
                <a:schemeClr val="dk1"/>
              </a:buClr>
              <a:buSzPct val="100000"/>
              <a:buChar char="•"/>
            </a:pPr>
            <a:r>
              <a:rPr lang="en-US" sz="2400"/>
              <a:t>The lasso works in a similar way to ridge regression, except it uses a different penalty term that shrinks some of the coefficients exactly to zero.</a:t>
            </a:r>
            <a:endParaRPr/>
          </a:p>
          <a:p>
            <a:pPr indent="-201930" lvl="0" marL="342900" rtl="0" algn="l">
              <a:spcBef>
                <a:spcPts val="444"/>
              </a:spcBef>
              <a:spcAft>
                <a:spcPts val="0"/>
              </a:spcAft>
              <a:buClr>
                <a:schemeClr val="dk1"/>
              </a:buClr>
              <a:buSzPct val="100000"/>
              <a:buNone/>
            </a:pPr>
            <a:r>
              <a:t/>
            </a:r>
            <a:endParaRPr sz="2400"/>
          </a:p>
        </p:txBody>
      </p:sp>
      <p:sp>
        <p:nvSpPr>
          <p:cNvPr id="447" name="Google Shape;447;p65"/>
          <p:cNvSpPr txBox="1"/>
          <p:nvPr>
            <p:ph type="title"/>
          </p:nvPr>
        </p:nvSpPr>
        <p:spPr>
          <a:xfrm>
            <a:off x="251520" y="161925"/>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The Lasso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6"/>
          <p:cNvSpPr txBox="1"/>
          <p:nvPr>
            <p:ph idx="1" type="body"/>
          </p:nvPr>
        </p:nvSpPr>
        <p:spPr>
          <a:xfrm>
            <a:off x="295399" y="836712"/>
            <a:ext cx="7693025" cy="4029075"/>
          </a:xfrm>
          <a:prstGeom prst="rect">
            <a:avLst/>
          </a:prstGeom>
          <a:blipFill rotWithShape="1">
            <a:blip r:embed="rId3">
              <a:alphaModFix/>
            </a:blip>
            <a:stretch>
              <a:fillRect b="-2873" l="-1029" r="0" t="-2117"/>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453" name="Google Shape;453;p66"/>
          <p:cNvSpPr txBox="1"/>
          <p:nvPr>
            <p:ph type="title"/>
          </p:nvPr>
        </p:nvSpPr>
        <p:spPr>
          <a:xfrm>
            <a:off x="179512" y="91083"/>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The Lasso (cont.)</a:t>
            </a:r>
            <a:endParaRPr/>
          </a:p>
        </p:txBody>
      </p:sp>
      <p:pic>
        <p:nvPicPr>
          <p:cNvPr id="454" name="Google Shape;454;p66"/>
          <p:cNvPicPr preferRelativeResize="0"/>
          <p:nvPr/>
        </p:nvPicPr>
        <p:blipFill rotWithShape="1">
          <a:blip r:embed="rId4">
            <a:alphaModFix/>
          </a:blip>
          <a:srcRect b="0" l="0" r="0" t="0"/>
          <a:stretch/>
        </p:blipFill>
        <p:spPr>
          <a:xfrm>
            <a:off x="683418" y="1498699"/>
            <a:ext cx="7777163" cy="1352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67"/>
          <p:cNvPicPr preferRelativeResize="0"/>
          <p:nvPr>
            <p:ph idx="1" type="body"/>
          </p:nvPr>
        </p:nvPicPr>
        <p:blipFill rotWithShape="1">
          <a:blip r:embed="rId3">
            <a:alphaModFix/>
          </a:blip>
          <a:srcRect b="0" l="0" r="0" t="0"/>
          <a:stretch/>
        </p:blipFill>
        <p:spPr>
          <a:xfrm>
            <a:off x="665110" y="1524000"/>
            <a:ext cx="7869290" cy="3505200"/>
          </a:xfrm>
          <a:prstGeom prst="rect">
            <a:avLst/>
          </a:prstGeom>
          <a:noFill/>
          <a:ln>
            <a:noFill/>
          </a:ln>
        </p:spPr>
      </p:pic>
      <p:sp>
        <p:nvSpPr>
          <p:cNvPr id="460" name="Google Shape;460;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The Lasso (cont.)</a:t>
            </a:r>
            <a:endParaRPr/>
          </a:p>
        </p:txBody>
      </p:sp>
      <p:sp>
        <p:nvSpPr>
          <p:cNvPr id="461" name="Google Shape;461;p67"/>
          <p:cNvSpPr txBox="1"/>
          <p:nvPr/>
        </p:nvSpPr>
        <p:spPr>
          <a:xfrm>
            <a:off x="228600" y="5029200"/>
            <a:ext cx="8763000" cy="1219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680"/>
              <a:buFont typeface="Noto Sans Symbols"/>
              <a:buChar char="▪"/>
            </a:pPr>
            <a:r>
              <a:rPr lang="en-US" sz="2400">
                <a:solidFill>
                  <a:schemeClr val="dk2"/>
                </a:solidFill>
                <a:latin typeface="Calibri"/>
                <a:ea typeface="Calibri"/>
                <a:cs typeface="Calibri"/>
                <a:sym typeface="Calibri"/>
              </a:rPr>
              <a:t>When λ = 0, then the lasso simply gives the OLS fit.</a:t>
            </a:r>
            <a:endParaRPr/>
          </a:p>
          <a:p>
            <a:pPr indent="-342900" lvl="0" marL="342900" marR="0" rtl="0" algn="l">
              <a:spcBef>
                <a:spcPts val="480"/>
              </a:spcBef>
              <a:spcAft>
                <a:spcPts val="0"/>
              </a:spcAft>
              <a:buClr>
                <a:schemeClr val="dk2"/>
              </a:buClr>
              <a:buSzPts val="1680"/>
              <a:buFont typeface="Noto Sans Symbols"/>
              <a:buChar char="▪"/>
            </a:pPr>
            <a:r>
              <a:rPr lang="en-US" sz="2400">
                <a:solidFill>
                  <a:schemeClr val="dk2"/>
                </a:solidFill>
                <a:latin typeface="Calibri"/>
                <a:ea typeface="Calibri"/>
                <a:cs typeface="Calibri"/>
                <a:sym typeface="Calibri"/>
              </a:rPr>
              <a:t>When λ becomes sufficiently large, the lasso gives the null model in which all coefficient estimates equal zero.</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8"/>
          <p:cNvSpPr txBox="1"/>
          <p:nvPr>
            <p:ph idx="1" type="body"/>
          </p:nvPr>
        </p:nvSpPr>
        <p:spPr>
          <a:xfrm>
            <a:off x="440679" y="980728"/>
            <a:ext cx="7693025" cy="40290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One can show that the lasso and ridge regression coefficient estimates solves the problems:</a:t>
            </a:r>
            <a:endParaRPr/>
          </a:p>
        </p:txBody>
      </p:sp>
      <p:sp>
        <p:nvSpPr>
          <p:cNvPr id="467" name="Google Shape;467;p68"/>
          <p:cNvSpPr txBox="1"/>
          <p:nvPr>
            <p:ph type="title"/>
          </p:nvPr>
        </p:nvSpPr>
        <p:spPr>
          <a:xfrm>
            <a:off x="179512" y="161925"/>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The Lasso (cont.)</a:t>
            </a:r>
            <a:endParaRPr/>
          </a:p>
        </p:txBody>
      </p:sp>
      <p:pic>
        <p:nvPicPr>
          <p:cNvPr id="468" name="Google Shape;468;p68"/>
          <p:cNvPicPr preferRelativeResize="0"/>
          <p:nvPr/>
        </p:nvPicPr>
        <p:blipFill rotWithShape="1">
          <a:blip r:embed="rId3">
            <a:alphaModFix/>
          </a:blip>
          <a:srcRect b="0" l="0" r="0" t="0"/>
          <a:stretch/>
        </p:blipFill>
        <p:spPr>
          <a:xfrm>
            <a:off x="475556" y="2016918"/>
            <a:ext cx="7628756" cy="282416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9"/>
          <p:cNvSpPr txBox="1"/>
          <p:nvPr>
            <p:ph idx="1" type="body"/>
          </p:nvPr>
        </p:nvSpPr>
        <p:spPr>
          <a:xfrm>
            <a:off x="457200" y="138918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The lasso and ridge regression coefficient estimates are given by the first point at which an ellipse contacts the constraint region.</a:t>
            </a:r>
            <a:endParaRPr/>
          </a:p>
        </p:txBody>
      </p:sp>
      <p:sp>
        <p:nvSpPr>
          <p:cNvPr id="474" name="Google Shape;474;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The Lasso (cont.)</a:t>
            </a:r>
            <a:endParaRPr/>
          </a:p>
        </p:txBody>
      </p:sp>
      <p:pic>
        <p:nvPicPr>
          <p:cNvPr id="475" name="Google Shape;475;p69"/>
          <p:cNvPicPr preferRelativeResize="0"/>
          <p:nvPr/>
        </p:nvPicPr>
        <p:blipFill rotWithShape="1">
          <a:blip r:embed="rId3">
            <a:alphaModFix/>
          </a:blip>
          <a:srcRect b="0" l="0" r="0" t="0"/>
          <a:stretch/>
        </p:blipFill>
        <p:spPr>
          <a:xfrm>
            <a:off x="1287647" y="2472398"/>
            <a:ext cx="6267450" cy="3695700"/>
          </a:xfrm>
          <a:prstGeom prst="rect">
            <a:avLst/>
          </a:prstGeom>
          <a:noFill/>
          <a:ln>
            <a:noFill/>
          </a:ln>
        </p:spPr>
      </p:pic>
      <p:sp>
        <p:nvSpPr>
          <p:cNvPr id="476" name="Google Shape;476;p69"/>
          <p:cNvSpPr txBox="1"/>
          <p:nvPr/>
        </p:nvSpPr>
        <p:spPr>
          <a:xfrm>
            <a:off x="4396780" y="2936633"/>
            <a:ext cx="15240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OLS Solution</a:t>
            </a:r>
            <a:endParaRPr/>
          </a:p>
        </p:txBody>
      </p:sp>
      <p:cxnSp>
        <p:nvCxnSpPr>
          <p:cNvPr id="477" name="Google Shape;477;p69"/>
          <p:cNvCxnSpPr/>
          <p:nvPr/>
        </p:nvCxnSpPr>
        <p:spPr>
          <a:xfrm flipH="1">
            <a:off x="3202172" y="3276600"/>
            <a:ext cx="1371600" cy="457200"/>
          </a:xfrm>
          <a:prstGeom prst="straightConnector1">
            <a:avLst/>
          </a:prstGeom>
          <a:solidFill>
            <a:schemeClr val="accent1"/>
          </a:solidFill>
          <a:ln cap="flat" cmpd="sng" w="9525">
            <a:solidFill>
              <a:schemeClr val="dk1"/>
            </a:solidFill>
            <a:prstDash val="solid"/>
            <a:round/>
            <a:headEnd len="sm" w="sm" type="none"/>
            <a:tailEnd len="med" w="med" type="triangle"/>
          </a:ln>
        </p:spPr>
      </p:cxnSp>
      <p:cxnSp>
        <p:nvCxnSpPr>
          <p:cNvPr id="478" name="Google Shape;478;p69"/>
          <p:cNvCxnSpPr/>
          <p:nvPr/>
        </p:nvCxnSpPr>
        <p:spPr>
          <a:xfrm>
            <a:off x="5716772" y="3276600"/>
            <a:ext cx="685800" cy="457200"/>
          </a:xfrm>
          <a:prstGeom prst="straightConnector1">
            <a:avLst/>
          </a:prstGeom>
          <a:solidFill>
            <a:schemeClr val="accent1"/>
          </a:solidFill>
          <a:ln cap="flat" cmpd="sng" w="9525">
            <a:solidFill>
              <a:schemeClr val="dk1"/>
            </a:solidFill>
            <a:prstDash val="solid"/>
            <a:round/>
            <a:headEnd len="sm" w="sm" type="none"/>
            <a:tailEnd len="med" w="med" type="triangle"/>
          </a:ln>
        </p:spPr>
      </p:cxnSp>
      <p:sp>
        <p:nvSpPr>
          <p:cNvPr id="479" name="Google Shape;479;p69"/>
          <p:cNvSpPr txBox="1"/>
          <p:nvPr/>
        </p:nvSpPr>
        <p:spPr>
          <a:xfrm>
            <a:off x="533400" y="5410200"/>
            <a:ext cx="142099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Lasso</a:t>
            </a:r>
            <a:endParaRPr/>
          </a:p>
        </p:txBody>
      </p:sp>
      <p:sp>
        <p:nvSpPr>
          <p:cNvPr id="480" name="Google Shape;480;p69"/>
          <p:cNvSpPr txBox="1"/>
          <p:nvPr/>
        </p:nvSpPr>
        <p:spPr>
          <a:xfrm>
            <a:off x="7013501" y="5225533"/>
            <a:ext cx="157073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Ridge Regression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0"/>
          <p:cNvSpPr txBox="1"/>
          <p:nvPr>
            <p:ph idx="1" type="body"/>
          </p:nvPr>
        </p:nvSpPr>
        <p:spPr>
          <a:xfrm>
            <a:off x="561407" y="1052736"/>
            <a:ext cx="7693025" cy="4029075"/>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sz="2400"/>
              <a:t>The lasso has a major advantage over ridge regression, in that it produces simpler and more interpretable models that involved only a subset of predictors.</a:t>
            </a:r>
            <a:endParaRPr/>
          </a:p>
          <a:p>
            <a:pPr indent="-272415" lvl="0" marL="342900" rtl="0" algn="l">
              <a:spcBef>
                <a:spcPts val="222"/>
              </a:spcBef>
              <a:spcAft>
                <a:spcPts val="0"/>
              </a:spcAft>
              <a:buClr>
                <a:schemeClr val="dk1"/>
              </a:buClr>
              <a:buSzPct val="100000"/>
              <a:buNone/>
            </a:pPr>
            <a:r>
              <a:t/>
            </a:r>
            <a:endParaRPr sz="1200"/>
          </a:p>
          <a:p>
            <a:pPr indent="-342900" lvl="0" marL="342900" rtl="0" algn="l">
              <a:spcBef>
                <a:spcPts val="444"/>
              </a:spcBef>
              <a:spcAft>
                <a:spcPts val="0"/>
              </a:spcAft>
              <a:buClr>
                <a:schemeClr val="dk1"/>
              </a:buClr>
              <a:buSzPct val="100000"/>
              <a:buChar char="•"/>
            </a:pPr>
            <a:r>
              <a:rPr lang="en-US" sz="2400"/>
              <a:t>The lasso leads to qualitatively similar behavior to ridge regression, in that as λ increases, the variance decreases and the bias increases.</a:t>
            </a:r>
            <a:endParaRPr/>
          </a:p>
          <a:p>
            <a:pPr indent="-272415" lvl="0" marL="342900" rtl="0" algn="l">
              <a:spcBef>
                <a:spcPts val="222"/>
              </a:spcBef>
              <a:spcAft>
                <a:spcPts val="0"/>
              </a:spcAft>
              <a:buClr>
                <a:schemeClr val="dk1"/>
              </a:buClr>
              <a:buSzPct val="100000"/>
              <a:buNone/>
            </a:pPr>
            <a:r>
              <a:t/>
            </a:r>
            <a:endParaRPr sz="1200"/>
          </a:p>
          <a:p>
            <a:pPr indent="-342900" lvl="0" marL="342900" rtl="0" algn="l">
              <a:spcBef>
                <a:spcPts val="444"/>
              </a:spcBef>
              <a:spcAft>
                <a:spcPts val="0"/>
              </a:spcAft>
              <a:buClr>
                <a:schemeClr val="dk1"/>
              </a:buClr>
              <a:buSzPct val="100000"/>
              <a:buChar char="•"/>
            </a:pPr>
            <a:r>
              <a:rPr lang="en-US" sz="2400"/>
              <a:t>The lasso can generate more accurate predictions compared to ridge regression.</a:t>
            </a:r>
            <a:endParaRPr/>
          </a:p>
          <a:p>
            <a:pPr indent="-272415" lvl="0" marL="342900" rtl="0" algn="l">
              <a:spcBef>
                <a:spcPts val="222"/>
              </a:spcBef>
              <a:spcAft>
                <a:spcPts val="0"/>
              </a:spcAft>
              <a:buClr>
                <a:schemeClr val="dk1"/>
              </a:buClr>
              <a:buSzPct val="100000"/>
              <a:buNone/>
            </a:pPr>
            <a:r>
              <a:t/>
            </a:r>
            <a:endParaRPr sz="1200"/>
          </a:p>
          <a:p>
            <a:pPr indent="-342900" lvl="0" marL="342900" rtl="0" algn="l">
              <a:spcBef>
                <a:spcPts val="444"/>
              </a:spcBef>
              <a:spcAft>
                <a:spcPts val="0"/>
              </a:spcAft>
              <a:buClr>
                <a:schemeClr val="dk1"/>
              </a:buClr>
              <a:buSzPct val="100000"/>
              <a:buChar char="•"/>
            </a:pPr>
            <a:r>
              <a:rPr lang="en-US" sz="2400"/>
              <a:t>Cross-validation can be used in order to determine which approach is better on a particular data set.</a:t>
            </a:r>
            <a:endParaRPr/>
          </a:p>
        </p:txBody>
      </p:sp>
      <p:sp>
        <p:nvSpPr>
          <p:cNvPr id="486" name="Google Shape;486;p70"/>
          <p:cNvSpPr txBox="1"/>
          <p:nvPr>
            <p:ph type="title"/>
          </p:nvPr>
        </p:nvSpPr>
        <p:spPr>
          <a:xfrm>
            <a:off x="323528" y="161925"/>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Lasso vs. Ridge Regression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1"/>
          <p:cNvSpPr txBox="1"/>
          <p:nvPr>
            <p:ph idx="1" type="body"/>
          </p:nvPr>
        </p:nvSpPr>
        <p:spPr>
          <a:xfrm>
            <a:off x="411287" y="980728"/>
            <a:ext cx="7693025" cy="4029075"/>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sz="2400"/>
              <a:t>As for subset selection, for ridge regression and lasso we require a method to determine which of the models under consideration in best; thus, we required a method selecting a value for the tuning parameter λ or equivalently, the value of the constraint </a:t>
            </a:r>
            <a:r>
              <a:rPr i="1" lang="en-US" sz="2400"/>
              <a:t>s</a:t>
            </a:r>
            <a:r>
              <a:rPr lang="en-US" sz="2400"/>
              <a:t>.</a:t>
            </a:r>
            <a:endParaRPr/>
          </a:p>
          <a:p>
            <a:pPr indent="-201930" lvl="0" marL="342900" rtl="0" algn="l">
              <a:spcBef>
                <a:spcPts val="444"/>
              </a:spcBef>
              <a:spcAft>
                <a:spcPts val="0"/>
              </a:spcAft>
              <a:buClr>
                <a:schemeClr val="dk1"/>
              </a:buClr>
              <a:buSzPct val="100000"/>
              <a:buNone/>
            </a:pPr>
            <a:r>
              <a:t/>
            </a:r>
            <a:endParaRPr sz="2400"/>
          </a:p>
          <a:p>
            <a:pPr indent="-342900" lvl="0" marL="342900" rtl="0" algn="l">
              <a:spcBef>
                <a:spcPts val="444"/>
              </a:spcBef>
              <a:spcAft>
                <a:spcPts val="0"/>
              </a:spcAft>
              <a:buClr>
                <a:schemeClr val="dk1"/>
              </a:buClr>
              <a:buSzPct val="100000"/>
              <a:buChar char="•"/>
            </a:pPr>
            <a:r>
              <a:rPr lang="en-US" sz="2400"/>
              <a:t>Select a grid of potential values; use cross-validation to estimate the error rate on test data (for each value of λ) and select the value that gives the smallest error rate.</a:t>
            </a:r>
            <a:endParaRPr/>
          </a:p>
          <a:p>
            <a:pPr indent="-201930" lvl="0" marL="342900" rtl="0" algn="l">
              <a:spcBef>
                <a:spcPts val="444"/>
              </a:spcBef>
              <a:spcAft>
                <a:spcPts val="0"/>
              </a:spcAft>
              <a:buClr>
                <a:schemeClr val="dk1"/>
              </a:buClr>
              <a:buSzPct val="100000"/>
              <a:buNone/>
            </a:pPr>
            <a:r>
              <a:t/>
            </a:r>
            <a:endParaRPr sz="2400"/>
          </a:p>
          <a:p>
            <a:pPr indent="-342900" lvl="0" marL="342900" rtl="0" algn="l">
              <a:spcBef>
                <a:spcPts val="444"/>
              </a:spcBef>
              <a:spcAft>
                <a:spcPts val="0"/>
              </a:spcAft>
              <a:buClr>
                <a:schemeClr val="dk1"/>
              </a:buClr>
              <a:buSzPct val="100000"/>
              <a:buChar char="•"/>
            </a:pPr>
            <a:r>
              <a:rPr lang="en-US" sz="2400"/>
              <a:t>Finally, the model is re-fit using all of the variable observations and the selected value of the tuning parameter λ.</a:t>
            </a:r>
            <a:endParaRPr/>
          </a:p>
          <a:p>
            <a:pPr indent="-201930" lvl="0" marL="342900" rtl="0" algn="l">
              <a:spcBef>
                <a:spcPts val="444"/>
              </a:spcBef>
              <a:spcAft>
                <a:spcPts val="0"/>
              </a:spcAft>
              <a:buClr>
                <a:schemeClr val="dk1"/>
              </a:buClr>
              <a:buSzPct val="100000"/>
              <a:buNone/>
            </a:pPr>
            <a:r>
              <a:t/>
            </a:r>
            <a:endParaRPr sz="2400"/>
          </a:p>
        </p:txBody>
      </p:sp>
      <p:sp>
        <p:nvSpPr>
          <p:cNvPr id="492" name="Google Shape;492;p71"/>
          <p:cNvSpPr txBox="1"/>
          <p:nvPr>
            <p:ph type="title"/>
          </p:nvPr>
        </p:nvSpPr>
        <p:spPr>
          <a:xfrm>
            <a:off x="179512" y="161925"/>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Selecting the Tuning Parameter λ</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72"/>
          <p:cNvPicPr preferRelativeResize="0"/>
          <p:nvPr>
            <p:ph idx="1" type="body"/>
          </p:nvPr>
        </p:nvPicPr>
        <p:blipFill rotWithShape="1">
          <a:blip r:embed="rId3">
            <a:alphaModFix/>
          </a:blip>
          <a:srcRect b="0" l="0" r="0" t="0"/>
          <a:stretch/>
        </p:blipFill>
        <p:spPr>
          <a:xfrm>
            <a:off x="423532" y="1600200"/>
            <a:ext cx="8315553" cy="4719638"/>
          </a:xfrm>
          <a:prstGeom prst="rect">
            <a:avLst/>
          </a:prstGeom>
          <a:noFill/>
          <a:ln>
            <a:noFill/>
          </a:ln>
        </p:spPr>
      </p:pic>
      <p:sp>
        <p:nvSpPr>
          <p:cNvPr id="498" name="Google Shape;498;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Selecting the Tuning Parameter λ: Credit Data Example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Recall the Learning Pipeline</a:t>
            </a:r>
            <a:endParaRPr/>
          </a:p>
        </p:txBody>
      </p:sp>
      <p:sp>
        <p:nvSpPr>
          <p:cNvPr id="123" name="Google Shape;123;p19"/>
          <p:cNvSpPr txBox="1"/>
          <p:nvPr/>
        </p:nvSpPr>
        <p:spPr>
          <a:xfrm>
            <a:off x="3352800" y="1905000"/>
            <a:ext cx="2057400" cy="52322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Training Set</a:t>
            </a:r>
            <a:endParaRPr/>
          </a:p>
        </p:txBody>
      </p:sp>
      <p:sp>
        <p:nvSpPr>
          <p:cNvPr id="124" name="Google Shape;124;p19"/>
          <p:cNvSpPr txBox="1"/>
          <p:nvPr/>
        </p:nvSpPr>
        <p:spPr>
          <a:xfrm>
            <a:off x="3408218" y="3373592"/>
            <a:ext cx="2057400" cy="95410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Learning Algorithm</a:t>
            </a:r>
            <a:endParaRPr/>
          </a:p>
        </p:txBody>
      </p:sp>
      <p:sp>
        <p:nvSpPr>
          <p:cNvPr id="125" name="Google Shape;125;p19"/>
          <p:cNvSpPr txBox="1"/>
          <p:nvPr/>
        </p:nvSpPr>
        <p:spPr>
          <a:xfrm>
            <a:off x="3408216" y="5424051"/>
            <a:ext cx="2057400" cy="52322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Hypothesis</a:t>
            </a:r>
            <a:endParaRPr/>
          </a:p>
        </p:txBody>
      </p:sp>
      <p:sp>
        <p:nvSpPr>
          <p:cNvPr id="126" name="Google Shape;126;p19"/>
          <p:cNvSpPr txBox="1"/>
          <p:nvPr/>
        </p:nvSpPr>
        <p:spPr>
          <a:xfrm>
            <a:off x="512613" y="5424051"/>
            <a:ext cx="2057400" cy="52322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Test Set</a:t>
            </a:r>
            <a:endParaRPr/>
          </a:p>
        </p:txBody>
      </p:sp>
      <p:sp>
        <p:nvSpPr>
          <p:cNvPr id="127" name="Google Shape;127;p19"/>
          <p:cNvSpPr txBox="1"/>
          <p:nvPr/>
        </p:nvSpPr>
        <p:spPr>
          <a:xfrm>
            <a:off x="6276117" y="5424044"/>
            <a:ext cx="2057400" cy="52322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Prediction</a:t>
            </a:r>
            <a:endParaRPr/>
          </a:p>
        </p:txBody>
      </p:sp>
      <p:sp>
        <p:nvSpPr>
          <p:cNvPr id="128" name="Google Shape;128;p19"/>
          <p:cNvSpPr/>
          <p:nvPr/>
        </p:nvSpPr>
        <p:spPr>
          <a:xfrm>
            <a:off x="4191000" y="2469785"/>
            <a:ext cx="381000" cy="862242"/>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19"/>
          <p:cNvSpPr/>
          <p:nvPr/>
        </p:nvSpPr>
        <p:spPr>
          <a:xfrm>
            <a:off x="4218706" y="4423261"/>
            <a:ext cx="353294" cy="862242"/>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19"/>
          <p:cNvSpPr/>
          <p:nvPr/>
        </p:nvSpPr>
        <p:spPr>
          <a:xfrm>
            <a:off x="2618331" y="5583372"/>
            <a:ext cx="720790" cy="2286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19"/>
          <p:cNvSpPr/>
          <p:nvPr/>
        </p:nvSpPr>
        <p:spPr>
          <a:xfrm>
            <a:off x="5507002" y="5548736"/>
            <a:ext cx="720790" cy="2286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Selecting the Tuning Parameter λ: Simulated Data Example</a:t>
            </a:r>
            <a:endParaRPr/>
          </a:p>
        </p:txBody>
      </p:sp>
      <p:pic>
        <p:nvPicPr>
          <p:cNvPr id="504" name="Google Shape;504;p73"/>
          <p:cNvPicPr preferRelativeResize="0"/>
          <p:nvPr>
            <p:ph idx="1" type="body"/>
          </p:nvPr>
        </p:nvPicPr>
        <p:blipFill rotWithShape="1">
          <a:blip r:embed="rId3">
            <a:alphaModFix/>
          </a:blip>
          <a:srcRect b="0" l="0" r="0" t="0"/>
          <a:stretch/>
        </p:blipFill>
        <p:spPr>
          <a:xfrm>
            <a:off x="762000" y="1524000"/>
            <a:ext cx="7675797" cy="47244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Logistic Regression</a:t>
            </a:r>
            <a:endParaRPr/>
          </a:p>
        </p:txBody>
      </p:sp>
      <p:sp>
        <p:nvSpPr>
          <p:cNvPr id="510" name="Google Shape;510;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285750" lvl="1" marL="742950" rtl="0" algn="l">
              <a:spcBef>
                <a:spcPts val="0"/>
              </a:spcBef>
              <a:spcAft>
                <a:spcPts val="0"/>
              </a:spcAft>
              <a:buClr>
                <a:schemeClr val="dk1"/>
              </a:buClr>
              <a:buSzPct val="100000"/>
              <a:buChar char="–"/>
            </a:pPr>
            <a:r>
              <a:rPr lang="en-US"/>
              <a:t>Recall that linear regression assumes the response is quantitative</a:t>
            </a:r>
            <a:endParaRPr/>
          </a:p>
          <a:p>
            <a:pPr indent="-285750" lvl="1" marL="742950" rtl="0" algn="l">
              <a:spcBef>
                <a:spcPts val="476"/>
              </a:spcBef>
              <a:spcAft>
                <a:spcPts val="0"/>
              </a:spcAft>
              <a:buClr>
                <a:schemeClr val="dk1"/>
              </a:buClr>
              <a:buSzPct val="100000"/>
              <a:buChar char="–"/>
            </a:pPr>
            <a:r>
              <a:rPr lang="en-US"/>
              <a:t>In many cases, the response is qualitative (categorical). </a:t>
            </a:r>
            <a:endParaRPr/>
          </a:p>
          <a:p>
            <a:pPr indent="-342900" lvl="0" marL="342900" rtl="0" algn="l">
              <a:spcBef>
                <a:spcPts val="544"/>
              </a:spcBef>
              <a:spcAft>
                <a:spcPts val="0"/>
              </a:spcAft>
              <a:buClr>
                <a:schemeClr val="dk1"/>
              </a:buClr>
              <a:buSzPct val="100000"/>
              <a:buNone/>
            </a:pPr>
            <a:r>
              <a:t/>
            </a:r>
            <a:endParaRPr/>
          </a:p>
          <a:p>
            <a:pPr indent="-342900" lvl="0" marL="342900" rtl="0" algn="just">
              <a:spcBef>
                <a:spcPts val="544"/>
              </a:spcBef>
              <a:spcAft>
                <a:spcPts val="0"/>
              </a:spcAft>
              <a:buClr>
                <a:schemeClr val="dk1"/>
              </a:buClr>
              <a:buSzPct val="100000"/>
              <a:buNone/>
            </a:pPr>
            <a:r>
              <a:rPr lang="en-US"/>
              <a:t>	Here, we study approaches for predicting qualitative responses, a process that is known as classification. </a:t>
            </a:r>
            <a:endParaRPr/>
          </a:p>
          <a:p>
            <a:pPr indent="-342900" lvl="0" marL="342900" rtl="0" algn="just">
              <a:spcBef>
                <a:spcPts val="544"/>
              </a:spcBef>
              <a:spcAft>
                <a:spcPts val="0"/>
              </a:spcAft>
              <a:buClr>
                <a:schemeClr val="dk1"/>
              </a:buClr>
              <a:buSzPct val="100000"/>
              <a:buNone/>
            </a:pPr>
            <a:r>
              <a:rPr lang="en-US"/>
              <a:t>	</a:t>
            </a:r>
            <a:endParaRPr/>
          </a:p>
          <a:p>
            <a:pPr indent="-342900" lvl="0" marL="342900" rtl="0" algn="just">
              <a:spcBef>
                <a:spcPts val="544"/>
              </a:spcBef>
              <a:spcAft>
                <a:spcPts val="0"/>
              </a:spcAft>
              <a:buClr>
                <a:schemeClr val="dk1"/>
              </a:buClr>
              <a:buSzPct val="100000"/>
              <a:buNone/>
            </a:pPr>
            <a:r>
              <a:rPr lang="en-US"/>
              <a:t>	Predicting a qualitative response for an observation can be referred to as classifying that observation, since it involves assigning the observation to a category, or class.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Why not Linear Regression in Classification Problem</a:t>
            </a:r>
            <a:endParaRPr/>
          </a:p>
        </p:txBody>
      </p:sp>
      <p:sp>
        <p:nvSpPr>
          <p:cNvPr id="516" name="Google Shape;516;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Linear regression is unbounded</a:t>
            </a:r>
            <a:endParaRPr/>
          </a:p>
        </p:txBody>
      </p:sp>
      <p:pic>
        <p:nvPicPr>
          <p:cNvPr id="517" name="Google Shape;517;p75"/>
          <p:cNvPicPr preferRelativeResize="0"/>
          <p:nvPr/>
        </p:nvPicPr>
        <p:blipFill rotWithShape="1">
          <a:blip r:embed="rId3">
            <a:alphaModFix/>
          </a:blip>
          <a:srcRect b="0" l="0" r="0" t="0"/>
          <a:stretch/>
        </p:blipFill>
        <p:spPr>
          <a:xfrm>
            <a:off x="26582" y="2362200"/>
            <a:ext cx="9117418" cy="37338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Logistic Regression Model</a:t>
            </a:r>
            <a:endParaRPr/>
          </a:p>
        </p:txBody>
      </p:sp>
      <p:sp>
        <p:nvSpPr>
          <p:cNvPr id="523" name="Google Shape;523;p76"/>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fontScale="85000" lnSpcReduction="10000"/>
          </a:bodyPr>
          <a:lstStyle/>
          <a:p>
            <a:pPr indent="-170180" lvl="0" marL="342900" rtl="0" algn="l">
              <a:spcBef>
                <a:spcPts val="0"/>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Char char="•"/>
            </a:pPr>
            <a:r>
              <a:rPr lang="en-US"/>
              <a:t>The hypothesis of linear regression h</a:t>
            </a:r>
            <a:r>
              <a:rPr lang="en-US" sz="1800"/>
              <a:t>θ</a:t>
            </a:r>
            <a:r>
              <a:rPr lang="en-US"/>
              <a:t>(x) could produce probabilities less than zero or greater than one.</a:t>
            </a:r>
            <a:endParaRPr/>
          </a:p>
          <a:p>
            <a:pPr indent="-342900" lvl="0" marL="342900" rtl="0" algn="l">
              <a:spcBef>
                <a:spcPts val="544"/>
              </a:spcBef>
              <a:spcAft>
                <a:spcPts val="0"/>
              </a:spcAft>
              <a:buClr>
                <a:schemeClr val="dk1"/>
              </a:buClr>
              <a:buSzPct val="100000"/>
              <a:buChar char="•"/>
            </a:pPr>
            <a:r>
              <a:rPr lang="en-US"/>
              <a:t>To fix this, let’s change the form for our hypotheses hθ(x). We will choose</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Char char="•"/>
            </a:pPr>
            <a:r>
              <a:rPr lang="en-US"/>
              <a:t>is called the </a:t>
            </a:r>
            <a:r>
              <a:rPr b="1" lang="en-US"/>
              <a:t>logistic function</a:t>
            </a:r>
            <a:r>
              <a:rPr lang="en-US"/>
              <a:t> or the </a:t>
            </a:r>
            <a:r>
              <a:rPr b="1" lang="en-US"/>
              <a:t>sigmoid function</a:t>
            </a:r>
            <a:r>
              <a:rPr lang="en-US"/>
              <a:t>.</a:t>
            </a:r>
            <a:endParaRPr/>
          </a:p>
        </p:txBody>
      </p:sp>
      <p:pic>
        <p:nvPicPr>
          <p:cNvPr id="524" name="Google Shape;524;p76"/>
          <p:cNvPicPr preferRelativeResize="0"/>
          <p:nvPr/>
        </p:nvPicPr>
        <p:blipFill rotWithShape="1">
          <a:blip r:embed="rId3">
            <a:alphaModFix/>
          </a:blip>
          <a:srcRect b="0" l="0" r="0" t="0"/>
          <a:stretch/>
        </p:blipFill>
        <p:spPr>
          <a:xfrm>
            <a:off x="762000" y="1371600"/>
            <a:ext cx="3276600" cy="624114"/>
          </a:xfrm>
          <a:prstGeom prst="rect">
            <a:avLst/>
          </a:prstGeom>
          <a:noFill/>
          <a:ln>
            <a:noFill/>
          </a:ln>
        </p:spPr>
      </p:pic>
      <p:pic>
        <p:nvPicPr>
          <p:cNvPr id="525" name="Google Shape;525;p76"/>
          <p:cNvPicPr preferRelativeResize="0"/>
          <p:nvPr/>
        </p:nvPicPr>
        <p:blipFill rotWithShape="1">
          <a:blip r:embed="rId4">
            <a:alphaModFix/>
          </a:blip>
          <a:srcRect b="0" l="0" r="0" t="0"/>
          <a:stretch/>
        </p:blipFill>
        <p:spPr>
          <a:xfrm>
            <a:off x="2362200" y="3657600"/>
            <a:ext cx="5309782" cy="21336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Standard logistic function</a:t>
            </a:r>
            <a:endParaRPr/>
          </a:p>
        </p:txBody>
      </p:sp>
      <p:pic>
        <p:nvPicPr>
          <p:cNvPr id="531" name="Google Shape;531;p77"/>
          <p:cNvPicPr preferRelativeResize="0"/>
          <p:nvPr>
            <p:ph idx="1" type="body"/>
          </p:nvPr>
        </p:nvPicPr>
        <p:blipFill rotWithShape="1">
          <a:blip r:embed="rId3">
            <a:alphaModFix/>
          </a:blip>
          <a:srcRect b="0" l="0" r="0" t="0"/>
          <a:stretch/>
        </p:blipFill>
        <p:spPr>
          <a:xfrm>
            <a:off x="797841" y="1676400"/>
            <a:ext cx="6931706" cy="480059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a logistic regression model</a:t>
            </a:r>
            <a:endParaRPr/>
          </a:p>
        </p:txBody>
      </p:sp>
      <p:pic>
        <p:nvPicPr>
          <p:cNvPr id="537" name="Google Shape;537;p78"/>
          <p:cNvPicPr preferRelativeResize="0"/>
          <p:nvPr>
            <p:ph idx="1" type="body"/>
          </p:nvPr>
        </p:nvPicPr>
        <p:blipFill rotWithShape="1">
          <a:blip r:embed="rId3">
            <a:alphaModFix/>
          </a:blip>
          <a:srcRect b="0" l="0" r="0" t="0"/>
          <a:stretch/>
        </p:blipFill>
        <p:spPr>
          <a:xfrm>
            <a:off x="252271" y="1600199"/>
            <a:ext cx="8510729" cy="514974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543" name="Google Shape;543;p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544" name="Google Shape;544;p79"/>
          <p:cNvPicPr preferRelativeResize="0"/>
          <p:nvPr/>
        </p:nvPicPr>
        <p:blipFill rotWithShape="1">
          <a:blip r:embed="rId3">
            <a:alphaModFix/>
          </a:blip>
          <a:srcRect b="0" l="0" r="0" t="0"/>
          <a:stretch/>
        </p:blipFill>
        <p:spPr>
          <a:xfrm>
            <a:off x="0" y="381000"/>
            <a:ext cx="9315450" cy="58674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550" name="Google Shape;550;p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551" name="Google Shape;551;p80"/>
          <p:cNvPicPr preferRelativeResize="0"/>
          <p:nvPr/>
        </p:nvPicPr>
        <p:blipFill rotWithShape="1">
          <a:blip r:embed="rId3">
            <a:alphaModFix/>
          </a:blip>
          <a:srcRect b="0" l="0" r="0" t="0"/>
          <a:stretch/>
        </p:blipFill>
        <p:spPr>
          <a:xfrm>
            <a:off x="23813" y="381000"/>
            <a:ext cx="9096375" cy="60960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557" name="Google Shape;557;p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558" name="Google Shape;558;p81"/>
          <p:cNvPicPr preferRelativeResize="0"/>
          <p:nvPr/>
        </p:nvPicPr>
        <p:blipFill rotWithShape="1">
          <a:blip r:embed="rId3">
            <a:alphaModFix/>
          </a:blip>
          <a:srcRect b="0" l="0" r="0" t="0"/>
          <a:stretch/>
        </p:blipFill>
        <p:spPr>
          <a:xfrm>
            <a:off x="209550" y="304800"/>
            <a:ext cx="8724900" cy="60102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564" name="Google Shape;564;p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565" name="Google Shape;565;p82"/>
          <p:cNvPicPr preferRelativeResize="0"/>
          <p:nvPr/>
        </p:nvPicPr>
        <p:blipFill rotWithShape="1">
          <a:blip r:embed="rId3">
            <a:alphaModFix/>
          </a:blip>
          <a:srcRect b="0" l="0" r="0" t="0"/>
          <a:stretch/>
        </p:blipFill>
        <p:spPr>
          <a:xfrm>
            <a:off x="167819" y="304800"/>
            <a:ext cx="8700944" cy="617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Regression Lingo</a:t>
            </a:r>
            <a:endParaRPr/>
          </a:p>
        </p:txBody>
      </p:sp>
      <p:pic>
        <p:nvPicPr>
          <p:cNvPr id="137" name="Google Shape;137;p20"/>
          <p:cNvPicPr preferRelativeResize="0"/>
          <p:nvPr>
            <p:ph idx="1" type="body"/>
          </p:nvPr>
        </p:nvPicPr>
        <p:blipFill rotWithShape="1">
          <a:blip r:embed="rId3">
            <a:alphaModFix/>
          </a:blip>
          <a:srcRect b="0" l="0" r="0" t="0"/>
          <a:stretch/>
        </p:blipFill>
        <p:spPr>
          <a:xfrm>
            <a:off x="304800" y="1600200"/>
            <a:ext cx="8171986" cy="4353927"/>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571" name="Google Shape;571;p8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572" name="Google Shape;572;p83"/>
          <p:cNvPicPr preferRelativeResize="0"/>
          <p:nvPr/>
        </p:nvPicPr>
        <p:blipFill rotWithShape="1">
          <a:blip r:embed="rId3">
            <a:alphaModFix/>
          </a:blip>
          <a:srcRect b="0" l="0" r="0" t="0"/>
          <a:stretch/>
        </p:blipFill>
        <p:spPr>
          <a:xfrm>
            <a:off x="228600" y="304799"/>
            <a:ext cx="8719985" cy="620098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Types of Logistic Regression</a:t>
            </a:r>
            <a:endParaRPr/>
          </a:p>
        </p:txBody>
      </p:sp>
      <p:sp>
        <p:nvSpPr>
          <p:cNvPr id="578" name="Google Shape;578;p8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Binary Logistic Regression</a:t>
            </a:r>
            <a:endParaRPr/>
          </a:p>
          <a:p>
            <a:pPr indent="-285750" lvl="1" marL="742950" rtl="0" algn="l">
              <a:spcBef>
                <a:spcPts val="518"/>
              </a:spcBef>
              <a:spcAft>
                <a:spcPts val="0"/>
              </a:spcAft>
              <a:buClr>
                <a:schemeClr val="dk1"/>
              </a:buClr>
              <a:buSzPct val="100000"/>
              <a:buChar char="–"/>
            </a:pPr>
            <a:r>
              <a:rPr lang="en-US"/>
              <a:t>The categorical response has only two 2 possible outcomes. Example: Spam or Not</a:t>
            </a:r>
            <a:endParaRPr/>
          </a:p>
          <a:p>
            <a:pPr indent="-342900" lvl="0" marL="342900" rtl="0" algn="l">
              <a:spcBef>
                <a:spcPts val="592"/>
              </a:spcBef>
              <a:spcAft>
                <a:spcPts val="0"/>
              </a:spcAft>
              <a:buClr>
                <a:schemeClr val="dk1"/>
              </a:buClr>
              <a:buSzPct val="100000"/>
              <a:buChar char="•"/>
            </a:pPr>
            <a:r>
              <a:rPr lang="en-US"/>
              <a:t>Multinomial Logistic Regression</a:t>
            </a:r>
            <a:endParaRPr/>
          </a:p>
          <a:p>
            <a:pPr indent="-285750" lvl="1" marL="742950" rtl="0" algn="l">
              <a:spcBef>
                <a:spcPts val="518"/>
              </a:spcBef>
              <a:spcAft>
                <a:spcPts val="0"/>
              </a:spcAft>
              <a:buClr>
                <a:schemeClr val="dk1"/>
              </a:buClr>
              <a:buSzPct val="100000"/>
              <a:buChar char="–"/>
            </a:pPr>
            <a:r>
              <a:rPr lang="en-US"/>
              <a:t>Three or more categories without ordering. Example: Predicting which food is preferred more (Veg, Non-Veg, Vegan)</a:t>
            </a:r>
            <a:endParaRPr/>
          </a:p>
          <a:p>
            <a:pPr indent="-342900" lvl="0" marL="342900" rtl="0" algn="l">
              <a:spcBef>
                <a:spcPts val="592"/>
              </a:spcBef>
              <a:spcAft>
                <a:spcPts val="0"/>
              </a:spcAft>
              <a:buClr>
                <a:schemeClr val="dk1"/>
              </a:buClr>
              <a:buSzPct val="100000"/>
              <a:buChar char="•"/>
            </a:pPr>
            <a:r>
              <a:rPr lang="en-US"/>
              <a:t>Ordinal Logistic Regression</a:t>
            </a:r>
            <a:endParaRPr/>
          </a:p>
          <a:p>
            <a:pPr indent="-285750" lvl="1" marL="742950" rtl="0" algn="l">
              <a:spcBef>
                <a:spcPts val="518"/>
              </a:spcBef>
              <a:spcAft>
                <a:spcPts val="0"/>
              </a:spcAft>
              <a:buClr>
                <a:schemeClr val="dk1"/>
              </a:buClr>
              <a:buSzPct val="100000"/>
              <a:buChar char="–"/>
            </a:pPr>
            <a:r>
              <a:rPr lang="en-US"/>
              <a:t>Three or more categories with ordering. Example: Movie rating from 1 to 5</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Decision Boundary</a:t>
            </a:r>
            <a:endParaRPr/>
          </a:p>
        </p:txBody>
      </p:sp>
      <p:sp>
        <p:nvSpPr>
          <p:cNvPr id="584" name="Google Shape;584;p8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To predict which class a data belongs, a threshold can be set. Based upon this threshold, the obtained estimated probability is classified into classes.</a:t>
            </a:r>
            <a:endParaRPr/>
          </a:p>
          <a:p>
            <a:pPr indent="-342900" lvl="0" marL="342900" rtl="0" algn="l">
              <a:spcBef>
                <a:spcPts val="592"/>
              </a:spcBef>
              <a:spcAft>
                <a:spcPts val="0"/>
              </a:spcAft>
              <a:buClr>
                <a:schemeClr val="dk1"/>
              </a:buClr>
              <a:buSzPct val="100000"/>
              <a:buChar char="•"/>
            </a:pPr>
            <a:r>
              <a:rPr lang="en-US"/>
              <a:t>Say, if predicted_value ≥ 0.5, then classify email as spam else as not spam.</a:t>
            </a:r>
            <a:endParaRPr/>
          </a:p>
          <a:p>
            <a:pPr indent="-342900" lvl="0" marL="342900" rtl="0" algn="l">
              <a:spcBef>
                <a:spcPts val="592"/>
              </a:spcBef>
              <a:spcAft>
                <a:spcPts val="0"/>
              </a:spcAft>
              <a:buClr>
                <a:schemeClr val="dk1"/>
              </a:buClr>
              <a:buSzPct val="100000"/>
              <a:buChar char="•"/>
            </a:pPr>
            <a:r>
              <a:rPr lang="en-US"/>
              <a:t>Decision boundary can be </a:t>
            </a:r>
            <a:r>
              <a:rPr b="1" lang="en-US"/>
              <a:t>linear</a:t>
            </a:r>
            <a:r>
              <a:rPr lang="en-US"/>
              <a:t> or </a:t>
            </a:r>
            <a:r>
              <a:rPr b="1" lang="en-US"/>
              <a:t>non-linear</a:t>
            </a:r>
            <a:r>
              <a:rPr lang="en-US"/>
              <a:t>. </a:t>
            </a:r>
            <a:endParaRPr/>
          </a:p>
          <a:p>
            <a:pPr indent="-342900" lvl="0" marL="342900" rtl="0" algn="l">
              <a:spcBef>
                <a:spcPts val="592"/>
              </a:spcBef>
              <a:spcAft>
                <a:spcPts val="0"/>
              </a:spcAft>
              <a:buClr>
                <a:schemeClr val="dk1"/>
              </a:buClr>
              <a:buSzPct val="100000"/>
              <a:buChar char="•"/>
            </a:pPr>
            <a:r>
              <a:rPr lang="en-US" u="sng"/>
              <a:t>Polynomial order can be increased to get complex decision boundary.</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590" name="Google Shape;590;p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591" name="Google Shape;591;p86"/>
          <p:cNvPicPr preferRelativeResize="0"/>
          <p:nvPr/>
        </p:nvPicPr>
        <p:blipFill rotWithShape="1">
          <a:blip r:embed="rId3">
            <a:alphaModFix/>
          </a:blip>
          <a:srcRect b="0" l="0" r="0" t="0"/>
          <a:stretch/>
        </p:blipFill>
        <p:spPr>
          <a:xfrm>
            <a:off x="504728" y="533400"/>
            <a:ext cx="8669714" cy="61722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597" name="Google Shape;597;p8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598" name="Google Shape;598;p87"/>
          <p:cNvPicPr preferRelativeResize="0"/>
          <p:nvPr/>
        </p:nvPicPr>
        <p:blipFill rotWithShape="1">
          <a:blip r:embed="rId3">
            <a:alphaModFix/>
          </a:blip>
          <a:srcRect b="0" l="0" r="0" t="0"/>
          <a:stretch/>
        </p:blipFill>
        <p:spPr>
          <a:xfrm>
            <a:off x="104275" y="381000"/>
            <a:ext cx="8600373" cy="58674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GDA for Logistic Regression</a:t>
            </a:r>
            <a:endParaRPr/>
          </a:p>
        </p:txBody>
      </p:sp>
      <p:sp>
        <p:nvSpPr>
          <p:cNvPr id="604" name="Google Shape;604;p8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605" name="Google Shape;605;p88"/>
          <p:cNvPicPr preferRelativeResize="0"/>
          <p:nvPr/>
        </p:nvPicPr>
        <p:blipFill rotWithShape="1">
          <a:blip r:embed="rId3">
            <a:alphaModFix/>
          </a:blip>
          <a:srcRect b="0" l="0" r="0" t="0"/>
          <a:stretch/>
        </p:blipFill>
        <p:spPr>
          <a:xfrm>
            <a:off x="1295400" y="1524000"/>
            <a:ext cx="6340231" cy="53340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611" name="Google Shape;611;p8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612" name="Google Shape;612;p89"/>
          <p:cNvPicPr preferRelativeResize="0"/>
          <p:nvPr/>
        </p:nvPicPr>
        <p:blipFill rotWithShape="1">
          <a:blip r:embed="rId3">
            <a:alphaModFix/>
          </a:blip>
          <a:srcRect b="0" l="0" r="0" t="0"/>
          <a:stretch/>
        </p:blipFill>
        <p:spPr>
          <a:xfrm>
            <a:off x="533400" y="-22412"/>
            <a:ext cx="8153400" cy="6902823"/>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90"/>
          <p:cNvSpPr txBox="1"/>
          <p:nvPr>
            <p:ph type="title"/>
          </p:nvPr>
        </p:nvSpPr>
        <p:spPr>
          <a:xfrm>
            <a:off x="381000" y="381000"/>
            <a:ext cx="82804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References</a:t>
            </a:r>
            <a:endParaRPr/>
          </a:p>
        </p:txBody>
      </p:sp>
      <p:sp>
        <p:nvSpPr>
          <p:cNvPr id="618" name="Google Shape;618;p90"/>
          <p:cNvSpPr txBox="1"/>
          <p:nvPr>
            <p:ph idx="1" type="body"/>
          </p:nvPr>
        </p:nvSpPr>
        <p:spPr>
          <a:xfrm>
            <a:off x="437698" y="921632"/>
            <a:ext cx="8229600" cy="5181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folHlink"/>
              </a:buClr>
              <a:buSzPts val="1920"/>
              <a:buChar char="•"/>
            </a:pPr>
            <a:r>
              <a:rPr lang="en-US" u="sng">
                <a:solidFill>
                  <a:schemeClr val="hlink"/>
                </a:solidFill>
                <a:hlinkClick r:id="rId3"/>
              </a:rPr>
              <a:t>https://people.eecs.berkeley.edu/~jordan/courses/294-fall09/lectures/regression/slides.pdf</a:t>
            </a:r>
            <a:endParaRPr/>
          </a:p>
          <a:p>
            <a:pPr indent="-342900" lvl="0" marL="342900" rtl="0" algn="l">
              <a:spcBef>
                <a:spcPts val="480"/>
              </a:spcBef>
              <a:spcAft>
                <a:spcPts val="0"/>
              </a:spcAft>
              <a:buClr>
                <a:schemeClr val="folHlink"/>
              </a:buClr>
              <a:buSzPts val="1440"/>
              <a:buChar char="•"/>
            </a:pPr>
            <a:r>
              <a:rPr lang="en-US" sz="2400" u="sng">
                <a:solidFill>
                  <a:schemeClr val="hlink"/>
                </a:solidFill>
                <a:hlinkClick r:id="rId4"/>
              </a:rPr>
              <a:t>https://www.easycalculation.com/analytical/learn-least-square-regression.php</a:t>
            </a:r>
            <a:endParaRPr sz="2400"/>
          </a:p>
          <a:p>
            <a:pPr indent="-342900" lvl="0" marL="342900" rtl="0" algn="l">
              <a:spcBef>
                <a:spcPts val="480"/>
              </a:spcBef>
              <a:spcAft>
                <a:spcPts val="0"/>
              </a:spcAft>
              <a:buClr>
                <a:schemeClr val="folHlink"/>
              </a:buClr>
              <a:buSzPts val="1440"/>
              <a:buChar char="•"/>
            </a:pPr>
            <a:r>
              <a:rPr lang="en-US" sz="2400" u="sng">
                <a:solidFill>
                  <a:schemeClr val="hlink"/>
                </a:solidFill>
                <a:hlinkClick r:id="rId5"/>
              </a:rPr>
              <a:t>http://courses.washington.edu/css490</a:t>
            </a:r>
            <a:endParaRPr sz="2400"/>
          </a:p>
          <a:p>
            <a:pPr indent="-139700" lvl="0" marL="342900" rtl="0" algn="l">
              <a:spcBef>
                <a:spcPts val="640"/>
              </a:spcBef>
              <a:spcAft>
                <a:spcPts val="0"/>
              </a:spcAft>
              <a:buClr>
                <a:schemeClr val="dk1"/>
              </a:buClr>
              <a:buSzPts val="3200"/>
              <a:buNone/>
            </a:pPr>
            <a:r>
              <a:t/>
            </a:r>
            <a:endParaRPr/>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Linear Regression</a:t>
            </a:r>
            <a:endParaRPr/>
          </a:p>
        </p:txBody>
      </p:sp>
      <p:sp>
        <p:nvSpPr>
          <p:cNvPr id="143" name="Google Shape;14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Linear Equation:</a:t>
            </a:r>
            <a:r>
              <a:rPr lang="en-US"/>
              <a:t> An </a:t>
            </a:r>
            <a:r>
              <a:rPr b="1" lang="en-US"/>
              <a:t>equation</a:t>
            </a:r>
            <a:r>
              <a:rPr lang="en-US"/>
              <a:t> that makes a straight line when it is graphed. Often written in the form y = mx+b. </a:t>
            </a:r>
            <a:r>
              <a:rPr b="1" lang="en-US"/>
              <a:t>Equation</a:t>
            </a:r>
            <a:r>
              <a:rPr lang="en-US"/>
              <a:t> of a Straight Line. </a:t>
            </a:r>
            <a:endParaRPr/>
          </a:p>
          <a:p>
            <a:pPr indent="-342900" lvl="0" marL="342900" rtl="0" algn="l">
              <a:spcBef>
                <a:spcPts val="640"/>
              </a:spcBef>
              <a:spcAft>
                <a:spcPts val="0"/>
              </a:spcAft>
              <a:buClr>
                <a:schemeClr val="dk1"/>
              </a:buClr>
              <a:buSzPts val="3200"/>
              <a:buChar char="•"/>
            </a:pPr>
            <a:r>
              <a:rPr b="1" lang="en-US"/>
              <a:t>Linear regression</a:t>
            </a:r>
            <a:r>
              <a:rPr lang="en-US"/>
              <a:t> attempts to model the relationship between two variables by fitting a linear equation to observed data.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Wrong Interpretation!</a:t>
            </a:r>
            <a:endParaRPr/>
          </a:p>
        </p:txBody>
      </p:sp>
      <p:sp>
        <p:nvSpPr>
          <p:cNvPr id="149" name="Google Shape;14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Char char="•"/>
            </a:pPr>
            <a:r>
              <a:rPr b="1" lang="en-US" u="sng">
                <a:solidFill>
                  <a:srgbClr val="FF0000"/>
                </a:solidFill>
              </a:rPr>
              <a:t>Wrong!!</a:t>
            </a:r>
            <a:endParaRPr/>
          </a:p>
          <a:p>
            <a:pPr indent="0" lvl="0" marL="0" rtl="0" algn="l">
              <a:spcBef>
                <a:spcPts val="640"/>
              </a:spcBef>
              <a:spcAft>
                <a:spcPts val="0"/>
              </a:spcAft>
              <a:buClr>
                <a:srgbClr val="FF0000"/>
              </a:buClr>
              <a:buSzPts val="3200"/>
              <a:buNone/>
            </a:pPr>
            <a:r>
              <a:rPr lang="en-US">
                <a:solidFill>
                  <a:srgbClr val="FF0000"/>
                </a:solidFill>
              </a:rPr>
              <a:t>A linear regression model assumes that the relationship between the </a:t>
            </a:r>
            <a:r>
              <a:rPr b="1" lang="en-US">
                <a:solidFill>
                  <a:srgbClr val="FF0000"/>
                </a:solidFill>
              </a:rPr>
              <a:t>dependent variable</a:t>
            </a:r>
            <a:r>
              <a:rPr lang="en-US">
                <a:solidFill>
                  <a:srgbClr val="FF0000"/>
                </a:solidFill>
              </a:rPr>
              <a:t> y</a:t>
            </a:r>
            <a:r>
              <a:rPr baseline="-25000" lang="en-US">
                <a:solidFill>
                  <a:srgbClr val="FF0000"/>
                </a:solidFill>
              </a:rPr>
              <a:t>i</a:t>
            </a:r>
            <a:r>
              <a:rPr lang="en-US">
                <a:solidFill>
                  <a:srgbClr val="FF0000"/>
                </a:solidFill>
              </a:rPr>
              <a:t> and the </a:t>
            </a:r>
            <a:r>
              <a:rPr b="1" lang="en-US">
                <a:solidFill>
                  <a:srgbClr val="FF0000"/>
                </a:solidFill>
              </a:rPr>
              <a:t>independent variables</a:t>
            </a:r>
            <a:r>
              <a:rPr lang="en-US">
                <a:solidFill>
                  <a:srgbClr val="FF0000"/>
                </a:solidFill>
              </a:rPr>
              <a:t> x</a:t>
            </a:r>
            <a:r>
              <a:rPr baseline="-25000" lang="en-US">
                <a:solidFill>
                  <a:srgbClr val="FF0000"/>
                </a:solidFill>
              </a:rPr>
              <a:t>i</a:t>
            </a:r>
            <a:r>
              <a:rPr lang="en-US">
                <a:solidFill>
                  <a:srgbClr val="FF0000"/>
                </a:solidFill>
              </a:rPr>
              <a:t> is linear.</a:t>
            </a:r>
            <a:endParaRPr/>
          </a:p>
          <a:p>
            <a:pPr indent="0" lvl="0" marL="0" rtl="0" algn="l">
              <a:spcBef>
                <a:spcPts val="640"/>
              </a:spcBef>
              <a:spcAft>
                <a:spcPts val="0"/>
              </a:spcAft>
              <a:buClr>
                <a:schemeClr val="dk1"/>
              </a:buClr>
              <a:buSzPts val="3200"/>
              <a:buNone/>
            </a:pPr>
            <a:r>
              <a:t/>
            </a:r>
            <a:endParaRPr>
              <a:solidFill>
                <a:srgbClr val="FF0000"/>
              </a:solidFill>
            </a:endParaRPr>
          </a:p>
          <a:p>
            <a:pPr indent="-342900" lvl="0" marL="342900" rtl="0" algn="l">
              <a:spcBef>
                <a:spcPts val="640"/>
              </a:spcBef>
              <a:spcAft>
                <a:spcPts val="0"/>
              </a:spcAft>
              <a:buClr>
                <a:schemeClr val="dk2"/>
              </a:buClr>
              <a:buSzPts val="3200"/>
              <a:buChar char="•"/>
            </a:pPr>
            <a:r>
              <a:rPr b="1" lang="en-US" u="sng">
                <a:solidFill>
                  <a:schemeClr val="dk2"/>
                </a:solidFill>
              </a:rPr>
              <a:t>Correct!!</a:t>
            </a:r>
            <a:endParaRPr/>
          </a:p>
          <a:p>
            <a:pPr indent="0" lvl="0" marL="0" rtl="0" algn="l">
              <a:spcBef>
                <a:spcPts val="640"/>
              </a:spcBef>
              <a:spcAft>
                <a:spcPts val="0"/>
              </a:spcAft>
              <a:buClr>
                <a:schemeClr val="dk2"/>
              </a:buClr>
              <a:buSzPts val="3200"/>
              <a:buNone/>
            </a:pPr>
            <a:r>
              <a:rPr lang="en-US">
                <a:solidFill>
                  <a:schemeClr val="dk2"/>
                </a:solidFill>
              </a:rPr>
              <a:t>The linearity is </a:t>
            </a:r>
            <a:r>
              <a:rPr b="1" lang="en-US">
                <a:solidFill>
                  <a:schemeClr val="dk2"/>
                </a:solidFill>
              </a:rPr>
              <a:t>NOT</a:t>
            </a:r>
            <a:r>
              <a:rPr lang="en-US">
                <a:solidFill>
                  <a:schemeClr val="dk2"/>
                </a:solidFill>
              </a:rPr>
              <a:t> in terms of </a:t>
            </a:r>
            <a:r>
              <a:rPr b="1" lang="en-US">
                <a:solidFill>
                  <a:schemeClr val="dk2"/>
                </a:solidFill>
              </a:rPr>
              <a:t>x</a:t>
            </a:r>
            <a:r>
              <a:rPr lang="en-US">
                <a:solidFill>
                  <a:schemeClr val="dk2"/>
                </a:solidFill>
              </a:rPr>
              <a:t> but the </a:t>
            </a:r>
            <a:r>
              <a:rPr b="1" lang="en-US">
                <a:solidFill>
                  <a:schemeClr val="dk2"/>
                </a:solidFill>
              </a:rPr>
              <a:t>parameters (coefficients)</a:t>
            </a:r>
            <a:r>
              <a:rPr lang="en-US">
                <a:solidFill>
                  <a:schemeClr val="dk2"/>
                </a:solidFill>
              </a:rPr>
              <a: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