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brownmath.com/stat/shape.htm" TargetMode="Externa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7.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9.png"/><Relationship Id="rId4" Type="http://schemas.openxmlformats.org/officeDocument/2006/relationships/image" Target="../media/image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2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2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hyperlink" Target="http://www.stat.yale.edu/Courses/1997-98/101/catdat.htm" TargetMode="External"/><Relationship Id="rId4" Type="http://schemas.openxmlformats.org/officeDocument/2006/relationships/hyperlink" Target="https://stattrek.com/statistics/dictionary.aspx?definition=categorical%20variable" TargetMode="External"/><Relationship Id="rId10" Type="http://schemas.openxmlformats.org/officeDocument/2006/relationships/hyperlink" Target="https://www.spcforexcel.com/knowledge/basic-statistics/are-skewness-and-kurtosis-useful-statistics" TargetMode="External"/><Relationship Id="rId9" Type="http://schemas.openxmlformats.org/officeDocument/2006/relationships/hyperlink" Target="https://blog.modeanalytics.com/pareto-chart-101/" TargetMode="External"/><Relationship Id="rId5" Type="http://schemas.openxmlformats.org/officeDocument/2006/relationships/hyperlink" Target="https://socratic.org/questions/what-is-the-difference-between-categorical-qualitative-data-and-numerical-quanti" TargetMode="External"/><Relationship Id="rId6" Type="http://schemas.openxmlformats.org/officeDocument/2006/relationships/hyperlink" Target="https://www.mymarketresearchmethods.com/types-of-data-nominal-ordinal-interval-ratio/" TargetMode="External"/><Relationship Id="rId7" Type="http://schemas.openxmlformats.org/officeDocument/2006/relationships/hyperlink" Target="https://www.investopedia.com/" TargetMode="External"/><Relationship Id="rId8" Type="http://schemas.openxmlformats.org/officeDocument/2006/relationships/hyperlink" Target="https://www.researchgate.net/publication/308007227_Exploratory_Data_Analysi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Exploratory Data Analysis</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Categorical data</a:t>
            </a:r>
            <a:endParaRPr/>
          </a:p>
        </p:txBody>
      </p:sp>
      <p:sp>
        <p:nvSpPr>
          <p:cNvPr id="141" name="Google Shape;14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Categorical (aka, qualitative) or quantitative (aka, numerical).</a:t>
            </a:r>
            <a:endParaRPr/>
          </a:p>
          <a:p>
            <a:pPr indent="-228600" lvl="0" marL="228600" rtl="0" algn="l">
              <a:lnSpc>
                <a:spcPct val="90000"/>
              </a:lnSpc>
              <a:spcBef>
                <a:spcPts val="1000"/>
              </a:spcBef>
              <a:spcAft>
                <a:spcPts val="0"/>
              </a:spcAft>
              <a:buClr>
                <a:schemeClr val="dk1"/>
              </a:buClr>
              <a:buSzPts val="2800"/>
              <a:buChar char="•"/>
            </a:pPr>
            <a:r>
              <a:rPr lang="en-US"/>
              <a:t>Qualitative or categorical data have no logical order, and can't be translated into a numerical value. Eye colour is an example, because 'brown' is not higher or lower than 'blue'.</a:t>
            </a:r>
            <a:endParaRPr/>
          </a:p>
          <a:p>
            <a:pPr indent="-228600" lvl="0" marL="228600" rtl="0" algn="l">
              <a:lnSpc>
                <a:spcPct val="90000"/>
              </a:lnSpc>
              <a:spcBef>
                <a:spcPts val="1000"/>
              </a:spcBef>
              <a:spcAft>
                <a:spcPts val="0"/>
              </a:spcAft>
              <a:buClr>
                <a:schemeClr val="dk1"/>
              </a:buClr>
              <a:buSzPts val="2800"/>
              <a:buChar char="•"/>
            </a:pPr>
            <a:r>
              <a:rPr lang="en-US"/>
              <a:t>Quantitative or numerical data are numbers, and that way they 'impose' an order. Examples are age, height, weight.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Qualitative</a:t>
            </a:r>
            <a:endParaRPr/>
          </a:p>
        </p:txBody>
      </p:sp>
      <p:sp>
        <p:nvSpPr>
          <p:cNvPr id="147" name="Google Shape;14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Categorical variables represent types of data which may be divided into groups.</a:t>
            </a:r>
            <a:endParaRPr/>
          </a:p>
          <a:p>
            <a:pPr indent="-228600" lvl="0" marL="228600" rtl="0" algn="l">
              <a:lnSpc>
                <a:spcPct val="90000"/>
              </a:lnSpc>
              <a:spcBef>
                <a:spcPts val="1000"/>
              </a:spcBef>
              <a:spcAft>
                <a:spcPts val="0"/>
              </a:spcAft>
              <a:buClr>
                <a:schemeClr val="dk1"/>
              </a:buClr>
              <a:buSzPts val="2800"/>
              <a:buChar char="•"/>
            </a:pPr>
            <a:r>
              <a:rPr lang="en-US"/>
              <a:t>Analysis of categorical data generally involves the use of data tables.</a:t>
            </a:r>
            <a:endParaRPr/>
          </a:p>
          <a:p>
            <a:pPr indent="-228600" lvl="0" marL="228600" rtl="0" algn="l">
              <a:lnSpc>
                <a:spcPct val="90000"/>
              </a:lnSpc>
              <a:spcBef>
                <a:spcPts val="1000"/>
              </a:spcBef>
              <a:spcAft>
                <a:spcPts val="0"/>
              </a:spcAft>
              <a:buClr>
                <a:schemeClr val="dk1"/>
              </a:buClr>
              <a:buSzPts val="2800"/>
              <a:buChar char="•"/>
            </a:pPr>
            <a:r>
              <a:rPr lang="en-US"/>
              <a:t>E.g. Hair color, eye color, course feedback</a:t>
            </a:r>
            <a:endParaRPr/>
          </a:p>
        </p:txBody>
      </p:sp>
      <p:pic>
        <p:nvPicPr>
          <p:cNvPr id="148" name="Google Shape;148;p23"/>
          <p:cNvPicPr preferRelativeResize="0"/>
          <p:nvPr/>
        </p:nvPicPr>
        <p:blipFill rotWithShape="1">
          <a:blip r:embed="rId3">
            <a:alphaModFix/>
          </a:blip>
          <a:srcRect b="0" l="0" r="0" t="0"/>
          <a:stretch/>
        </p:blipFill>
        <p:spPr>
          <a:xfrm>
            <a:off x="2957240" y="4001294"/>
            <a:ext cx="5517618" cy="20498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4"/>
          <p:cNvPicPr preferRelativeResize="0"/>
          <p:nvPr/>
        </p:nvPicPr>
        <p:blipFill rotWithShape="1">
          <a:blip r:embed="rId3">
            <a:alphaModFix/>
          </a:blip>
          <a:srcRect b="0" l="0" r="0" t="0"/>
          <a:stretch/>
        </p:blipFill>
        <p:spPr>
          <a:xfrm>
            <a:off x="2078218" y="1670138"/>
            <a:ext cx="7410862" cy="15433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Nominal scales </a:t>
            </a:r>
            <a:r>
              <a:rPr lang="en-US"/>
              <a:t>are used for labeling variables, without any quantitative value.  “Nominal” scales could simply be called “labels.”</a:t>
            </a:r>
            <a:endParaRPr/>
          </a:p>
          <a:p>
            <a:pPr indent="-228600" lvl="0" marL="228600" rtl="0" algn="l">
              <a:lnSpc>
                <a:spcPct val="90000"/>
              </a:lnSpc>
              <a:spcBef>
                <a:spcPts val="1000"/>
              </a:spcBef>
              <a:spcAft>
                <a:spcPts val="0"/>
              </a:spcAft>
              <a:buClr>
                <a:schemeClr val="dk1"/>
              </a:buClr>
              <a:buSzPts val="2800"/>
              <a:buChar char="•"/>
            </a:pPr>
            <a:r>
              <a:rPr lang="en-US"/>
              <a:t>E.g. Gender, Hair color</a:t>
            </a:r>
            <a:endParaRPr/>
          </a:p>
          <a:p>
            <a:pPr indent="-228600" lvl="0" marL="228600" rtl="0" algn="l">
              <a:lnSpc>
                <a:spcPct val="90000"/>
              </a:lnSpc>
              <a:spcBef>
                <a:spcPts val="1000"/>
              </a:spcBef>
              <a:spcAft>
                <a:spcPts val="0"/>
              </a:spcAft>
              <a:buClr>
                <a:schemeClr val="dk1"/>
              </a:buClr>
              <a:buSzPts val="2800"/>
              <a:buChar char="•"/>
            </a:pPr>
            <a:r>
              <a:rPr lang="en-US"/>
              <a:t>There is no agreed way to order these from highest to lowest. </a:t>
            </a:r>
            <a:endParaRPr/>
          </a:p>
          <a:p>
            <a:pPr indent="-228600" lvl="0" marL="228600" rtl="0" algn="l">
              <a:lnSpc>
                <a:spcPct val="90000"/>
              </a:lnSpc>
              <a:spcBef>
                <a:spcPts val="1000"/>
              </a:spcBef>
              <a:spcAft>
                <a:spcPts val="0"/>
              </a:spcAft>
              <a:buClr>
                <a:schemeClr val="dk1"/>
              </a:buClr>
              <a:buSzPts val="2800"/>
              <a:buChar char="•"/>
            </a:pPr>
            <a:r>
              <a:rPr lang="en-US"/>
              <a:t>In </a:t>
            </a:r>
            <a:r>
              <a:rPr b="1" lang="en-US"/>
              <a:t>Ordinal variables</a:t>
            </a:r>
            <a:r>
              <a:rPr lang="en-US"/>
              <a:t> there is a clear ordering of the variables. </a:t>
            </a:r>
            <a:endParaRPr/>
          </a:p>
          <a:p>
            <a:pPr indent="-228600" lvl="0" marL="228600" rtl="0" algn="l">
              <a:lnSpc>
                <a:spcPct val="90000"/>
              </a:lnSpc>
              <a:spcBef>
                <a:spcPts val="1000"/>
              </a:spcBef>
              <a:spcAft>
                <a:spcPts val="0"/>
              </a:spcAft>
              <a:buClr>
                <a:schemeClr val="dk1"/>
              </a:buClr>
              <a:buSzPts val="2800"/>
              <a:buChar char="•"/>
            </a:pPr>
            <a:r>
              <a:rPr lang="en-US"/>
              <a:t>E.g. Education, Strictly disagree-Strictly agree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Quantitative</a:t>
            </a:r>
            <a:endParaRPr/>
          </a:p>
        </p:txBody>
      </p:sp>
      <p:sp>
        <p:nvSpPr>
          <p:cNvPr id="164" name="Google Shape;164;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The characteristics of the population distribution of a quantitative variable are its center, spread, modality (number of peaks in the pdf), shape (including \heaviness of the tails"), and outliers.</a:t>
            </a:r>
            <a:endParaRPr/>
          </a:p>
          <a:p>
            <a:pPr indent="-228600" lvl="0" marL="228600" rtl="0" algn="l">
              <a:lnSpc>
                <a:spcPct val="90000"/>
              </a:lnSpc>
              <a:spcBef>
                <a:spcPts val="1000"/>
              </a:spcBef>
              <a:spcAft>
                <a:spcPts val="0"/>
              </a:spcAft>
              <a:buClr>
                <a:schemeClr val="dk1"/>
              </a:buClr>
              <a:buSzPts val="2800"/>
              <a:buChar char="•"/>
            </a:pPr>
            <a:r>
              <a:rPr lang="en-US"/>
              <a:t>Our observed data represent just one sample out of an infinite number of possible samples. The characteristics of our randomly observed sample are not inherently interesting, except to the degree that they represent the population that it came from. This would be different each time we might repeat the same experiment, due to selection of a different random sample. But sample statistics are generally thought of as estimates of the corresponding population parameters.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0" name="Google Shape;170;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is no generally recognized formal definition for outlier, but roughly it means values that are outside of the areas of a distribution that would commonly occur. This can also be thought of as sample data values which correspond to areas of the population pdf (or pmf) with low density (or probability).</a:t>
            </a:r>
            <a:endParaRPr/>
          </a:p>
          <a:p>
            <a:pPr indent="-228600" lvl="0" marL="228600" rtl="0" algn="l">
              <a:lnSpc>
                <a:spcPct val="90000"/>
              </a:lnSpc>
              <a:spcBef>
                <a:spcPts val="1000"/>
              </a:spcBef>
              <a:spcAft>
                <a:spcPts val="0"/>
              </a:spcAft>
              <a:buClr>
                <a:schemeClr val="dk1"/>
              </a:buClr>
              <a:buSzPts val="2800"/>
              <a:buChar char="•"/>
            </a:pPr>
            <a:r>
              <a:rPr lang="en-US"/>
              <a:t>Another common definition of “outlier" consider any point more than a fixed number of standard deviations from the mean to be an “outlier"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6" name="Google Shape;176;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For quantitative variables (and possibly for ordinal variables) it is worthwhile looking at the central tendency, spread, skewness, and kurtosis of the data for a particular variable from an experiment. But for categorical variables, none of these make any sense.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Central tendency</a:t>
            </a:r>
            <a:endParaRPr/>
          </a:p>
        </p:txBody>
      </p:sp>
      <p:sp>
        <p:nvSpPr>
          <p:cNvPr id="182" name="Google Shape;182;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central tendency or “location" of a distribution has to do with typical or middle values. The common, useful measures of central tendency are the statistics called (arithmetic) mean, median, and sometimes mode.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Mean</a:t>
            </a:r>
            <a:endParaRPr/>
          </a:p>
        </p:txBody>
      </p:sp>
      <p:sp>
        <p:nvSpPr>
          <p:cNvPr id="188" name="Google Shape;188;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For any symmetrically shaped distribution (i.e., one with a symmetric histogram or pdf or pmf) the mean is the point around which the symmetry holds.</a:t>
            </a:r>
            <a:endParaRPr/>
          </a:p>
          <a:p>
            <a:pPr indent="-228600" lvl="0" marL="228600" rtl="0" algn="l">
              <a:lnSpc>
                <a:spcPct val="90000"/>
              </a:lnSpc>
              <a:spcBef>
                <a:spcPts val="1000"/>
              </a:spcBef>
              <a:spcAft>
                <a:spcPts val="0"/>
              </a:spcAft>
              <a:buClr>
                <a:schemeClr val="dk1"/>
              </a:buClr>
              <a:buSzPts val="2800"/>
              <a:buChar char="•"/>
            </a:pPr>
            <a:r>
              <a:rPr lang="en-US"/>
              <a:t>For non-symmetric distributions, the mean is the “balance point": if the histogram is cut out of some homogeneous stiff material such as cardboard, it will balance on a fulcrum placed at the mean.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4" name="Google Shape;194;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For a fixed finite population or for a theoretic infinite population described by a pmf or pdf, there is a single population mean which is a fixed, often unknown, value called the mean parameter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On the other hand, the “sample mean" will vary from sample to sample as different samples are taken, and so is a random variable. The probability distribution of the sample mean is referred to as its sampling distribution.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Reasons</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detection of mistakes</a:t>
            </a:r>
            <a:endParaRPr/>
          </a:p>
          <a:p>
            <a:pPr indent="-228600" lvl="0" marL="228600" rtl="0" algn="l">
              <a:lnSpc>
                <a:spcPct val="90000"/>
              </a:lnSpc>
              <a:spcBef>
                <a:spcPts val="1000"/>
              </a:spcBef>
              <a:spcAft>
                <a:spcPts val="0"/>
              </a:spcAft>
              <a:buClr>
                <a:schemeClr val="dk1"/>
              </a:buClr>
              <a:buSzPts val="2800"/>
              <a:buChar char="•"/>
            </a:pPr>
            <a:r>
              <a:rPr lang="en-US"/>
              <a:t> checking of assumptions</a:t>
            </a:r>
            <a:endParaRPr/>
          </a:p>
          <a:p>
            <a:pPr indent="-228600" lvl="0" marL="228600" rtl="0" algn="l">
              <a:lnSpc>
                <a:spcPct val="90000"/>
              </a:lnSpc>
              <a:spcBef>
                <a:spcPts val="1000"/>
              </a:spcBef>
              <a:spcAft>
                <a:spcPts val="0"/>
              </a:spcAft>
              <a:buClr>
                <a:schemeClr val="dk1"/>
              </a:buClr>
              <a:buSzPts val="2800"/>
              <a:buChar char="•"/>
            </a:pPr>
            <a:r>
              <a:rPr lang="en-US"/>
              <a:t> preliminary selection of appropriate models</a:t>
            </a:r>
            <a:endParaRPr/>
          </a:p>
          <a:p>
            <a:pPr indent="-228600" lvl="0" marL="228600" rtl="0" algn="l">
              <a:lnSpc>
                <a:spcPct val="90000"/>
              </a:lnSpc>
              <a:spcBef>
                <a:spcPts val="1000"/>
              </a:spcBef>
              <a:spcAft>
                <a:spcPts val="0"/>
              </a:spcAft>
              <a:buClr>
                <a:schemeClr val="dk1"/>
              </a:buClr>
              <a:buSzPts val="2800"/>
              <a:buChar char="•"/>
            </a:pPr>
            <a:r>
              <a:rPr lang="en-US"/>
              <a:t> determining relationships among the explanatory variables, and</a:t>
            </a:r>
            <a:endParaRPr/>
          </a:p>
          <a:p>
            <a:pPr indent="-228600" lvl="0" marL="228600" rtl="0" algn="l">
              <a:lnSpc>
                <a:spcPct val="90000"/>
              </a:lnSpc>
              <a:spcBef>
                <a:spcPts val="1000"/>
              </a:spcBef>
              <a:spcAft>
                <a:spcPts val="0"/>
              </a:spcAft>
              <a:buClr>
                <a:schemeClr val="dk1"/>
              </a:buClr>
              <a:buSzPts val="2800"/>
              <a:buChar char="•"/>
            </a:pPr>
            <a:r>
              <a:rPr lang="en-US"/>
              <a:t> assessing the direction and rough size of relationships between explanatory and outcome variables.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Median</a:t>
            </a:r>
            <a:endParaRPr/>
          </a:p>
        </p:txBody>
      </p:sp>
      <p:sp>
        <p:nvSpPr>
          <p:cNvPr id="200" name="Google Shape;200;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sample median is the middle value after all of the values are put in an ordered list.</a:t>
            </a:r>
            <a:endParaRPr/>
          </a:p>
          <a:p>
            <a:pPr indent="-228600" lvl="0" marL="228600" rtl="0" algn="l">
              <a:lnSpc>
                <a:spcPct val="90000"/>
              </a:lnSpc>
              <a:spcBef>
                <a:spcPts val="1000"/>
              </a:spcBef>
              <a:spcAft>
                <a:spcPts val="0"/>
              </a:spcAft>
              <a:buClr>
                <a:schemeClr val="dk1"/>
              </a:buClr>
              <a:buSzPts val="2800"/>
              <a:buChar char="•"/>
            </a:pPr>
            <a:r>
              <a:rPr lang="en-US"/>
              <a:t>List: 3, 13, 2, 34, 11, 26, 47</a:t>
            </a:r>
            <a:endParaRPr/>
          </a:p>
          <a:p>
            <a:pPr indent="-228600" lvl="0" marL="228600" rtl="0" algn="l">
              <a:lnSpc>
                <a:spcPct val="90000"/>
              </a:lnSpc>
              <a:spcBef>
                <a:spcPts val="1000"/>
              </a:spcBef>
              <a:spcAft>
                <a:spcPts val="0"/>
              </a:spcAft>
              <a:buClr>
                <a:schemeClr val="dk1"/>
              </a:buClr>
              <a:buSzPts val="2800"/>
              <a:buChar char="•"/>
            </a:pPr>
            <a:r>
              <a:rPr lang="en-US"/>
              <a:t>Arranged in order, the list becomes: 2, 3, 11, 13, 26, 34, 47</a:t>
            </a:r>
            <a:endParaRPr/>
          </a:p>
          <a:p>
            <a:pPr indent="-228600" lvl="0" marL="228600" rtl="0" algn="l">
              <a:lnSpc>
                <a:spcPct val="90000"/>
              </a:lnSpc>
              <a:spcBef>
                <a:spcPts val="1000"/>
              </a:spcBef>
              <a:spcAft>
                <a:spcPts val="0"/>
              </a:spcAft>
              <a:buClr>
                <a:schemeClr val="dk1"/>
              </a:buClr>
              <a:buSzPts val="2800"/>
              <a:buChar char="•"/>
            </a:pPr>
            <a:r>
              <a:rPr lang="en-US"/>
              <a:t>The median is the number in the middle: 2, 3, 11, 13, 26, 34, 47</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If there are an even number of values, take the average of the two middle values.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List: 3, 13, 2, 34, 11, 26, 47, 17</a:t>
            </a:r>
            <a:endParaRPr/>
          </a:p>
          <a:p>
            <a:pPr indent="-228600" lvl="0" marL="228600" rtl="0" algn="l">
              <a:lnSpc>
                <a:spcPct val="90000"/>
              </a:lnSpc>
              <a:spcBef>
                <a:spcPts val="1000"/>
              </a:spcBef>
              <a:spcAft>
                <a:spcPts val="0"/>
              </a:spcAft>
              <a:buClr>
                <a:schemeClr val="dk1"/>
              </a:buClr>
              <a:buSzPts val="2800"/>
              <a:buChar char="•"/>
            </a:pPr>
            <a:r>
              <a:rPr lang="en-US"/>
              <a:t>Arranged in order, the list becomes: 2, 3, 11, 13, 17, 26, 34, 47</a:t>
            </a:r>
            <a:endParaRPr/>
          </a:p>
          <a:p>
            <a:pPr indent="-228600" lvl="0" marL="228600" rtl="0" algn="l">
              <a:lnSpc>
                <a:spcPct val="90000"/>
              </a:lnSpc>
              <a:spcBef>
                <a:spcPts val="1000"/>
              </a:spcBef>
              <a:spcAft>
                <a:spcPts val="0"/>
              </a:spcAft>
              <a:buClr>
                <a:schemeClr val="dk1"/>
              </a:buClr>
              <a:buSzPts val="2800"/>
              <a:buChar char="•"/>
            </a:pPr>
            <a:r>
              <a:rPr lang="en-US"/>
              <a:t>The median is the </a:t>
            </a:r>
            <a:r>
              <a:rPr b="1" lang="en-US"/>
              <a:t>average</a:t>
            </a:r>
            <a:r>
              <a:rPr lang="en-US"/>
              <a:t> of the two numbers in the middle: 2, 3, 11, </a:t>
            </a:r>
            <a:r>
              <a:rPr b="1" lang="en-US"/>
              <a:t>13</a:t>
            </a:r>
            <a:r>
              <a:rPr lang="en-US"/>
              <a:t>, </a:t>
            </a:r>
            <a:r>
              <a:rPr b="1" lang="en-US"/>
              <a:t>17</a:t>
            </a:r>
            <a:r>
              <a:rPr lang="en-US"/>
              <a:t>, 26, 34, 47</a:t>
            </a:r>
            <a:endParaRPr/>
          </a:p>
          <a:p>
            <a:pPr indent="-228600" lvl="0" marL="228600" rtl="0" algn="l">
              <a:lnSpc>
                <a:spcPct val="90000"/>
              </a:lnSpc>
              <a:spcBef>
                <a:spcPts val="1000"/>
              </a:spcBef>
              <a:spcAft>
                <a:spcPts val="0"/>
              </a:spcAft>
              <a:buClr>
                <a:schemeClr val="dk1"/>
              </a:buClr>
              <a:buSzPts val="2800"/>
              <a:buChar char="•"/>
            </a:pPr>
            <a:r>
              <a:rPr lang="en-US"/>
              <a:t>13 + 17 = 30 30/ 2 = 15.</a:t>
            </a:r>
            <a:endParaRPr/>
          </a:p>
          <a:p>
            <a:pPr indent="0" lvl="0" marL="0" rtl="0" algn="l">
              <a:lnSpc>
                <a:spcPct val="90000"/>
              </a:lnSpc>
              <a:spcBef>
                <a:spcPts val="1000"/>
              </a:spcBef>
              <a:spcAft>
                <a:spcPts val="0"/>
              </a:spcAft>
              <a:buClr>
                <a:schemeClr val="dk1"/>
              </a:buClr>
              <a:buSzPts val="2800"/>
              <a:buNone/>
            </a:pPr>
            <a:br>
              <a:rPr lang="en-US"/>
            </a:b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idx="1" type="body"/>
          </p:nvPr>
        </p:nvSpPr>
        <p:spPr>
          <a:xfrm>
            <a:off x="838200" y="404949"/>
            <a:ext cx="10515600" cy="577201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For symmetric distributions, the mean and the median coincide. </a:t>
            </a:r>
            <a:endParaRPr/>
          </a:p>
          <a:p>
            <a:pPr indent="-228600" lvl="0" marL="228600" rtl="0" algn="l">
              <a:lnSpc>
                <a:spcPct val="90000"/>
              </a:lnSpc>
              <a:spcBef>
                <a:spcPts val="1000"/>
              </a:spcBef>
              <a:spcAft>
                <a:spcPts val="0"/>
              </a:spcAft>
              <a:buClr>
                <a:schemeClr val="dk1"/>
              </a:buClr>
              <a:buSzPts val="2800"/>
              <a:buChar char="•"/>
            </a:pPr>
            <a:r>
              <a:rPr lang="en-US"/>
              <a:t>For unimodal skewed (asymmetric) distributions, the mean is farther in the direction of the “pulled out tail" of the distribution than the median is.</a:t>
            </a:r>
            <a:endParaRPr/>
          </a:p>
          <a:p>
            <a:pPr indent="-228600" lvl="0" marL="228600" rtl="0" algn="l">
              <a:lnSpc>
                <a:spcPct val="90000"/>
              </a:lnSpc>
              <a:spcBef>
                <a:spcPts val="1000"/>
              </a:spcBef>
              <a:spcAft>
                <a:spcPts val="0"/>
              </a:spcAft>
              <a:buClr>
                <a:schemeClr val="dk1"/>
              </a:buClr>
              <a:buSzPts val="2800"/>
              <a:buChar char="•"/>
            </a:pPr>
            <a:r>
              <a:rPr lang="en-US"/>
              <a:t>For many cases of skewed distributions, the median is preferred as a measure of central tendency.</a:t>
            </a:r>
            <a:endParaRPr/>
          </a:p>
          <a:p>
            <a:pPr indent="-228600" lvl="0" marL="228600" rtl="0" algn="l">
              <a:lnSpc>
                <a:spcPct val="90000"/>
              </a:lnSpc>
              <a:spcBef>
                <a:spcPts val="1000"/>
              </a:spcBef>
              <a:spcAft>
                <a:spcPts val="0"/>
              </a:spcAft>
              <a:buClr>
                <a:schemeClr val="dk1"/>
              </a:buClr>
              <a:buSzPts val="2800"/>
              <a:buChar char="•"/>
            </a:pPr>
            <a:r>
              <a:rPr lang="en-US"/>
              <a:t>The median has a very special property called robustness. A sample statistic is “robust" if moving some data tends not to change the value of the statistic. The median is highly robust, because you can move nearly all of the upper half and/or lower half of the data values any distance away from the median without changing the median. More practically, a few very high values or very low values usually have no effect on the median.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Mode</a:t>
            </a:r>
            <a:endParaRPr/>
          </a:p>
        </p:txBody>
      </p:sp>
      <p:sp>
        <p:nvSpPr>
          <p:cNvPr id="216" name="Google Shape;216;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most likely or frequently occurring value.</a:t>
            </a:r>
            <a:endParaRPr/>
          </a:p>
          <a:p>
            <a:pPr indent="-228600" lvl="0" marL="228600" rtl="0" algn="l">
              <a:lnSpc>
                <a:spcPct val="90000"/>
              </a:lnSpc>
              <a:spcBef>
                <a:spcPts val="1000"/>
              </a:spcBef>
              <a:spcAft>
                <a:spcPts val="0"/>
              </a:spcAft>
              <a:buClr>
                <a:schemeClr val="dk1"/>
              </a:buClr>
              <a:buSzPts val="2800"/>
              <a:buChar char="•"/>
            </a:pPr>
            <a:r>
              <a:rPr lang="en-US"/>
              <a:t> “mode“ describes whether a distribution has a single peak (unimodal) or two or more peaks (bimodal or multi-modal).</a:t>
            </a:r>
            <a:endParaRPr/>
          </a:p>
          <a:p>
            <a:pPr indent="-228600" lvl="0" marL="228600" rtl="0" algn="l">
              <a:lnSpc>
                <a:spcPct val="90000"/>
              </a:lnSpc>
              <a:spcBef>
                <a:spcPts val="1000"/>
              </a:spcBef>
              <a:spcAft>
                <a:spcPts val="0"/>
              </a:spcAft>
              <a:buClr>
                <a:schemeClr val="dk1"/>
              </a:buClr>
              <a:buSzPts val="2800"/>
              <a:buChar char="•"/>
            </a:pPr>
            <a:r>
              <a:rPr lang="en-US"/>
              <a:t>In symmetric, unimodal distributions, the mode equals both the mean and the median.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22" name="Google Shape;222;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most common measure of central tendency is the mean. For skewed distribution or when there is concern about outliers, the median may be preferred.</a:t>
            </a:r>
            <a:endParaRPr/>
          </a:p>
        </p:txBody>
      </p:sp>
      <p:pic>
        <p:nvPicPr>
          <p:cNvPr id="223" name="Google Shape;223;p36"/>
          <p:cNvPicPr preferRelativeResize="0"/>
          <p:nvPr/>
        </p:nvPicPr>
        <p:blipFill rotWithShape="1">
          <a:blip r:embed="rId3">
            <a:alphaModFix/>
          </a:blip>
          <a:srcRect b="0" l="0" r="0" t="0"/>
          <a:stretch/>
        </p:blipFill>
        <p:spPr>
          <a:xfrm>
            <a:off x="3224212" y="3183662"/>
            <a:ext cx="5743575" cy="3286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Spread</a:t>
            </a:r>
            <a:endParaRPr/>
          </a:p>
        </p:txBody>
      </p:sp>
      <p:sp>
        <p:nvSpPr>
          <p:cNvPr id="229" name="Google Shape;229;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Spread can be measure by variance, standard deviation, and interquartile range.</a:t>
            </a:r>
            <a:endParaRPr/>
          </a:p>
          <a:p>
            <a:pPr indent="-228600" lvl="0" marL="228600" rtl="0" algn="l">
              <a:lnSpc>
                <a:spcPct val="90000"/>
              </a:lnSpc>
              <a:spcBef>
                <a:spcPts val="1000"/>
              </a:spcBef>
              <a:spcAft>
                <a:spcPts val="0"/>
              </a:spcAft>
              <a:buClr>
                <a:schemeClr val="dk1"/>
              </a:buClr>
              <a:buSzPts val="2800"/>
              <a:buChar char="•"/>
            </a:pPr>
            <a:r>
              <a:rPr lang="en-US"/>
              <a:t>Spread is an indicator of how far away from the center we are still likely to find data values.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720634"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Variance</a:t>
            </a:r>
            <a:endParaRPr/>
          </a:p>
        </p:txBody>
      </p:sp>
      <p:sp>
        <p:nvSpPr>
          <p:cNvPr id="235" name="Google Shape;235;p38"/>
          <p:cNvSpPr txBox="1"/>
          <p:nvPr>
            <p:ph idx="1" type="body"/>
          </p:nvPr>
        </p:nvSpPr>
        <p:spPr>
          <a:xfrm>
            <a:off x="838200" y="1097280"/>
            <a:ext cx="10515600" cy="507968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variance is a standard measure of spread.</a:t>
            </a:r>
            <a:endParaRPr/>
          </a:p>
          <a:p>
            <a:pPr indent="-228600" lvl="0" marL="228600" rtl="0" algn="l">
              <a:lnSpc>
                <a:spcPct val="90000"/>
              </a:lnSpc>
              <a:spcBef>
                <a:spcPts val="1000"/>
              </a:spcBef>
              <a:spcAft>
                <a:spcPts val="0"/>
              </a:spcAft>
              <a:buClr>
                <a:schemeClr val="dk1"/>
              </a:buClr>
              <a:buSzPts val="2800"/>
              <a:buChar char="•"/>
            </a:pPr>
            <a:r>
              <a:rPr lang="en-US"/>
              <a:t>It is calculated for a list of numbers, e.g., the n observations of a particular measurement labeled x1 through xn, based on the n sample deviations (or just “deviations"). </a:t>
            </a:r>
            <a:endParaRPr/>
          </a:p>
          <a:p>
            <a:pPr indent="-228600" lvl="0" marL="228600" rtl="0" algn="l">
              <a:lnSpc>
                <a:spcPct val="90000"/>
              </a:lnSpc>
              <a:spcBef>
                <a:spcPts val="1000"/>
              </a:spcBef>
              <a:spcAft>
                <a:spcPts val="0"/>
              </a:spcAft>
              <a:buClr>
                <a:schemeClr val="dk1"/>
              </a:buClr>
              <a:buSzPts val="2800"/>
              <a:buChar char="•"/>
            </a:pPr>
            <a:r>
              <a:rPr lang="en-US"/>
              <a:t>For any data value, xi, the corresponding deviation is (xi – x(mean)), which is the signed (- for lower and + for higher) distance of the data value from the mean of all of the n data values.</a:t>
            </a:r>
            <a:endParaRPr/>
          </a:p>
          <a:p>
            <a:pPr indent="-228600" lvl="0" marL="228600" rtl="0" algn="l">
              <a:lnSpc>
                <a:spcPct val="90000"/>
              </a:lnSpc>
              <a:spcBef>
                <a:spcPts val="1000"/>
              </a:spcBef>
              <a:spcAft>
                <a:spcPts val="0"/>
              </a:spcAft>
              <a:buClr>
                <a:schemeClr val="dk1"/>
              </a:buClr>
              <a:buSzPts val="2800"/>
              <a:buChar char="•"/>
            </a:pPr>
            <a:r>
              <a:rPr lang="en-US"/>
              <a:t>The variance of a population is defined as the mean squared deviation.</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36" name="Google Shape;236;p38"/>
          <p:cNvPicPr preferRelativeResize="0"/>
          <p:nvPr/>
        </p:nvPicPr>
        <p:blipFill rotWithShape="1">
          <a:blip r:embed="rId3">
            <a:alphaModFix/>
          </a:blip>
          <a:srcRect b="0" l="0" r="0" t="0"/>
          <a:stretch/>
        </p:blipFill>
        <p:spPr>
          <a:xfrm>
            <a:off x="4139021" y="4911497"/>
            <a:ext cx="2965480" cy="94066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Standard Deviation</a:t>
            </a:r>
            <a:endParaRPr/>
          </a:p>
        </p:txBody>
      </p:sp>
      <p:sp>
        <p:nvSpPr>
          <p:cNvPr id="242" name="Google Shape;242;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standard deviation is simply the square root of the variance.</a:t>
            </a:r>
            <a:endParaRPr/>
          </a:p>
          <a:p>
            <a:pPr indent="-228600" lvl="0" marL="228600" rtl="0" algn="l">
              <a:lnSpc>
                <a:spcPct val="90000"/>
              </a:lnSpc>
              <a:spcBef>
                <a:spcPts val="1000"/>
              </a:spcBef>
              <a:spcAft>
                <a:spcPts val="0"/>
              </a:spcAft>
              <a:buClr>
                <a:schemeClr val="dk1"/>
              </a:buClr>
              <a:buSzPts val="2800"/>
              <a:buChar char="•"/>
            </a:pPr>
            <a:r>
              <a:rPr lang="en-US"/>
              <a:t>Because of the square, variances are always non-negative, and they have the somewhat unusual property of having squared units compared to the original data.</a:t>
            </a:r>
            <a:endParaRPr/>
          </a:p>
          <a:p>
            <a:pPr indent="-228600" lvl="0" marL="228600" rtl="0" algn="l">
              <a:lnSpc>
                <a:spcPct val="90000"/>
              </a:lnSpc>
              <a:spcBef>
                <a:spcPts val="1000"/>
              </a:spcBef>
              <a:spcAft>
                <a:spcPts val="0"/>
              </a:spcAft>
              <a:buClr>
                <a:schemeClr val="dk1"/>
              </a:buClr>
              <a:buSzPts val="2800"/>
              <a:buChar char="•"/>
            </a:pPr>
            <a:r>
              <a:rPr lang="en-US"/>
              <a:t>But s.d. has the same units as the original data, which helps make it more interpretable.</a:t>
            </a:r>
            <a:endParaRPr/>
          </a:p>
          <a:p>
            <a:pPr indent="-228600" lvl="0" marL="228600" rtl="0" algn="l">
              <a:lnSpc>
                <a:spcPct val="90000"/>
              </a:lnSpc>
              <a:spcBef>
                <a:spcPts val="1000"/>
              </a:spcBef>
              <a:spcAft>
                <a:spcPts val="0"/>
              </a:spcAft>
              <a:buClr>
                <a:schemeClr val="dk1"/>
              </a:buClr>
              <a:buSzPts val="2800"/>
              <a:buChar char="•"/>
            </a:pPr>
            <a:r>
              <a:rPr lang="en-US"/>
              <a:t>For a theoretical Gaussian distribution, mean plus or minus 1, 2 or 3 standard deviations holds 68.3, 95.4 and 99.7% of the probability respectively, and this should be approximately true for real data from a Normal distribution.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48" name="Google Shape;248;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So in summary:</a:t>
            </a:r>
            <a:endParaRPr/>
          </a:p>
          <a:p>
            <a:pPr indent="-228600" lvl="0" marL="228600" rtl="0" algn="l">
              <a:lnSpc>
                <a:spcPct val="90000"/>
              </a:lnSpc>
              <a:spcBef>
                <a:spcPts val="1000"/>
              </a:spcBef>
              <a:spcAft>
                <a:spcPts val="0"/>
              </a:spcAft>
              <a:buClr>
                <a:schemeClr val="dk1"/>
              </a:buClr>
              <a:buSzPts val="2800"/>
              <a:buChar char="•"/>
            </a:pPr>
            <a:r>
              <a:rPr lang="en-US"/>
              <a:t>The variance and standard deviation are two useful measures of spread. The variance is the mean of the squares of the individual deviations. The standard deviation is the square root of the variance.</a:t>
            </a:r>
            <a:endParaRPr/>
          </a:p>
          <a:p>
            <a:pPr indent="-228600" lvl="0" marL="228600" rtl="0" algn="l">
              <a:lnSpc>
                <a:spcPct val="90000"/>
              </a:lnSpc>
              <a:spcBef>
                <a:spcPts val="1000"/>
              </a:spcBef>
              <a:spcAft>
                <a:spcPts val="0"/>
              </a:spcAft>
              <a:buClr>
                <a:schemeClr val="dk1"/>
              </a:buClr>
              <a:buSzPts val="2800"/>
              <a:buChar char="•"/>
            </a:pPr>
            <a:r>
              <a:rPr lang="en-US"/>
              <a:t>For Normally distributed data, approximately 95% of the values lie within 2 s.d. of the mean.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Interquartile range (IQR)</a:t>
            </a:r>
            <a:endParaRPr/>
          </a:p>
        </p:txBody>
      </p:sp>
      <p:sp>
        <p:nvSpPr>
          <p:cNvPr id="254" name="Google Shape;254;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t>
            </a:r>
            <a:r>
              <a:rPr b="1" lang="en-US"/>
              <a:t>quartiles</a:t>
            </a:r>
            <a:r>
              <a:rPr lang="en-US"/>
              <a:t> of a population or a sample are the three values which divide the distribution or observed data into even fourths.</a:t>
            </a:r>
            <a:endParaRPr/>
          </a:p>
          <a:p>
            <a:pPr indent="-228600" lvl="0" marL="228600" rtl="0" algn="l">
              <a:lnSpc>
                <a:spcPct val="90000"/>
              </a:lnSpc>
              <a:spcBef>
                <a:spcPts val="1000"/>
              </a:spcBef>
              <a:spcAft>
                <a:spcPts val="0"/>
              </a:spcAft>
              <a:buClr>
                <a:schemeClr val="dk1"/>
              </a:buClr>
              <a:buSzPts val="2800"/>
              <a:buChar char="•"/>
            </a:pPr>
            <a:r>
              <a:rPr lang="en-US"/>
              <a:t>One quarter (25%) of the data fall below the first quartile, (Q1); </a:t>
            </a:r>
            <a:endParaRPr/>
          </a:p>
          <a:p>
            <a:pPr indent="-228600" lvl="0" marL="228600" rtl="0" algn="l">
              <a:lnSpc>
                <a:spcPct val="90000"/>
              </a:lnSpc>
              <a:spcBef>
                <a:spcPts val="1000"/>
              </a:spcBef>
              <a:spcAft>
                <a:spcPts val="0"/>
              </a:spcAft>
              <a:buClr>
                <a:schemeClr val="dk1"/>
              </a:buClr>
              <a:buSzPts val="2800"/>
              <a:buChar char="•"/>
            </a:pPr>
            <a:r>
              <a:rPr lang="en-US"/>
              <a:t>one half (50%) fall below the second quartile (Q2); (Q2 is median)</a:t>
            </a:r>
            <a:endParaRPr/>
          </a:p>
          <a:p>
            <a:pPr indent="-228600" lvl="0" marL="228600" rtl="0" algn="l">
              <a:lnSpc>
                <a:spcPct val="90000"/>
              </a:lnSpc>
              <a:spcBef>
                <a:spcPts val="1000"/>
              </a:spcBef>
              <a:spcAft>
                <a:spcPts val="0"/>
              </a:spcAft>
              <a:buClr>
                <a:schemeClr val="dk1"/>
              </a:buClr>
              <a:buSzPts val="2800"/>
              <a:buChar char="•"/>
            </a:pPr>
            <a:r>
              <a:rPr lang="en-US"/>
              <a:t>and three fourths (75%) fall below the third quartile (Q3).</a:t>
            </a:r>
            <a:endParaRPr/>
          </a:p>
          <a:p>
            <a:pPr indent="-228600" lvl="0" marL="228600" rtl="0" algn="l">
              <a:lnSpc>
                <a:spcPct val="90000"/>
              </a:lnSpc>
              <a:spcBef>
                <a:spcPts val="1000"/>
              </a:spcBef>
              <a:spcAft>
                <a:spcPts val="0"/>
              </a:spcAft>
              <a:buClr>
                <a:schemeClr val="dk1"/>
              </a:buClr>
              <a:buSzPts val="2800"/>
              <a:buChar char="•"/>
            </a:pPr>
            <a:r>
              <a:rPr lang="en-US"/>
              <a:t>IQR = Q3 - Q1.</a:t>
            </a:r>
            <a:endParaRPr/>
          </a:p>
          <a:p>
            <a:pPr indent="-228600" lvl="0" marL="228600" rtl="0" algn="l">
              <a:lnSpc>
                <a:spcPct val="90000"/>
              </a:lnSpc>
              <a:spcBef>
                <a:spcPts val="1000"/>
              </a:spcBef>
              <a:spcAft>
                <a:spcPts val="0"/>
              </a:spcAft>
              <a:buClr>
                <a:schemeClr val="dk1"/>
              </a:buClr>
              <a:buSzPts val="2800"/>
              <a:buChar char="•"/>
            </a:pPr>
            <a:r>
              <a:rPr lang="en-US"/>
              <a:t>If the data are more spread out, then the IQR tends to increase, and vice versa.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basic tools of EDA are plots, graphs and summary statisitics.</a:t>
            </a:r>
            <a:endParaRPr/>
          </a:p>
          <a:p>
            <a:pPr indent="-228600" lvl="1" marL="685800" rtl="0" algn="l">
              <a:lnSpc>
                <a:spcPct val="90000"/>
              </a:lnSpc>
              <a:spcBef>
                <a:spcPts val="500"/>
              </a:spcBef>
              <a:spcAft>
                <a:spcPts val="0"/>
              </a:spcAft>
              <a:buClr>
                <a:schemeClr val="dk1"/>
              </a:buClr>
              <a:buSzPts val="2400"/>
              <a:buChar char="•"/>
            </a:pPr>
            <a:r>
              <a:rPr lang="en-US"/>
              <a:t>Plotting distribution of variables</a:t>
            </a:r>
            <a:endParaRPr/>
          </a:p>
          <a:p>
            <a:pPr indent="-228600" lvl="1" marL="685800" rtl="0" algn="l">
              <a:lnSpc>
                <a:spcPct val="90000"/>
              </a:lnSpc>
              <a:spcBef>
                <a:spcPts val="500"/>
              </a:spcBef>
              <a:spcAft>
                <a:spcPts val="0"/>
              </a:spcAft>
              <a:buClr>
                <a:schemeClr val="dk1"/>
              </a:buClr>
              <a:buSzPts val="2400"/>
              <a:buChar char="•"/>
            </a:pPr>
            <a:r>
              <a:rPr lang="en-US"/>
              <a:t>Plotting time series of data</a:t>
            </a:r>
            <a:endParaRPr/>
          </a:p>
          <a:p>
            <a:pPr indent="-228600" lvl="1" marL="685800" rtl="0" algn="l">
              <a:lnSpc>
                <a:spcPct val="90000"/>
              </a:lnSpc>
              <a:spcBef>
                <a:spcPts val="500"/>
              </a:spcBef>
              <a:spcAft>
                <a:spcPts val="0"/>
              </a:spcAft>
              <a:buClr>
                <a:schemeClr val="dk1"/>
              </a:buClr>
              <a:buSzPts val="2400"/>
              <a:buChar char="•"/>
            </a:pPr>
            <a:r>
              <a:rPr lang="en-US"/>
              <a:t>Looking at pairwise relationships by using scatter plots.</a:t>
            </a:r>
            <a:endParaRPr/>
          </a:p>
          <a:p>
            <a:pPr indent="-228600" lvl="1" marL="685800" rtl="0" algn="l">
              <a:lnSpc>
                <a:spcPct val="90000"/>
              </a:lnSpc>
              <a:spcBef>
                <a:spcPts val="500"/>
              </a:spcBef>
              <a:spcAft>
                <a:spcPts val="0"/>
              </a:spcAft>
              <a:buClr>
                <a:schemeClr val="dk1"/>
              </a:buClr>
              <a:buSzPts val="2400"/>
              <a:buChar char="•"/>
            </a:pPr>
            <a:r>
              <a:rPr lang="en-US"/>
              <a:t>Computing mean, minimum, maximum, the upper and lower quartiles and finding the OUTLIERS</a:t>
            </a:r>
            <a:endParaRPr/>
          </a:p>
        </p:txBody>
      </p:sp>
      <p:sp>
        <p:nvSpPr>
          <p:cNvPr id="97" name="Google Shape;9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60" name="Google Shape;260;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IQR is a more robust measure of spread than the variance or standard deviation. Any number of values in the top or bottom quarters of the data can be moved any distance from the median without affecting the IQR at all. More practically, a few extreme outliers have little or no effect on the IQR.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Range of data</a:t>
            </a:r>
            <a:endParaRPr/>
          </a:p>
        </p:txBody>
      </p:sp>
      <p:sp>
        <p:nvSpPr>
          <p:cNvPr id="266" name="Google Shape;266;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maximum – minimum</a:t>
            </a:r>
            <a:endParaRPr/>
          </a:p>
          <a:p>
            <a:pPr indent="-228600" lvl="0" marL="228600" rtl="0" algn="l">
              <a:lnSpc>
                <a:spcPct val="90000"/>
              </a:lnSpc>
              <a:spcBef>
                <a:spcPts val="1000"/>
              </a:spcBef>
              <a:spcAft>
                <a:spcPts val="0"/>
              </a:spcAft>
              <a:buClr>
                <a:schemeClr val="dk1"/>
              </a:buClr>
              <a:buSzPts val="2800"/>
              <a:buChar char="•"/>
            </a:pPr>
            <a:r>
              <a:rPr lang="en-US"/>
              <a:t>May be used for scaling.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72" name="Google Shape;272;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1200"/>
              <a:buChar char="•"/>
            </a:pPr>
            <a:r>
              <a:rPr lang="en-US" sz="1200" u="sng">
                <a:solidFill>
                  <a:schemeClr val="hlink"/>
                </a:solidFill>
                <a:hlinkClick r:id="rId3"/>
              </a:rPr>
              <a:t>https://brownmath.com/stat/shape.htm</a:t>
            </a:r>
            <a:endParaRPr sz="1200"/>
          </a:p>
        </p:txBody>
      </p:sp>
      <p:pic>
        <p:nvPicPr>
          <p:cNvPr id="273" name="Google Shape;273;p44"/>
          <p:cNvPicPr preferRelativeResize="0"/>
          <p:nvPr/>
        </p:nvPicPr>
        <p:blipFill rotWithShape="1">
          <a:blip r:embed="rId4">
            <a:alphaModFix/>
          </a:blip>
          <a:srcRect b="0" l="0" r="0" t="0"/>
          <a:stretch/>
        </p:blipFill>
        <p:spPr>
          <a:xfrm>
            <a:off x="1213139" y="1266031"/>
            <a:ext cx="8823200" cy="432593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Skewness</a:t>
            </a:r>
            <a:endParaRPr/>
          </a:p>
        </p:txBody>
      </p:sp>
      <p:sp>
        <p:nvSpPr>
          <p:cNvPr id="279" name="Google Shape;279;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Skewness is a measure of asymmetry.</a:t>
            </a:r>
            <a:endParaRPr/>
          </a:p>
        </p:txBody>
      </p:sp>
      <p:pic>
        <p:nvPicPr>
          <p:cNvPr id="280" name="Google Shape;280;p45"/>
          <p:cNvPicPr preferRelativeResize="0"/>
          <p:nvPr/>
        </p:nvPicPr>
        <p:blipFill rotWithShape="1">
          <a:blip r:embed="rId3">
            <a:alphaModFix/>
          </a:blip>
          <a:srcRect b="0" l="0" r="0" t="0"/>
          <a:stretch/>
        </p:blipFill>
        <p:spPr>
          <a:xfrm>
            <a:off x="967740" y="2836046"/>
            <a:ext cx="9963179" cy="2330496"/>
          </a:xfrm>
          <a:prstGeom prst="rect">
            <a:avLst/>
          </a:prstGeom>
          <a:noFill/>
          <a:ln>
            <a:noFill/>
          </a:ln>
        </p:spPr>
      </p:pic>
      <p:pic>
        <p:nvPicPr>
          <p:cNvPr id="281" name="Google Shape;281;p45"/>
          <p:cNvPicPr preferRelativeResize="0"/>
          <p:nvPr/>
        </p:nvPicPr>
        <p:blipFill rotWithShape="1">
          <a:blip r:embed="rId4">
            <a:alphaModFix/>
          </a:blip>
          <a:srcRect b="0" l="0" r="0" t="0"/>
          <a:stretch/>
        </p:blipFill>
        <p:spPr>
          <a:xfrm>
            <a:off x="6822885" y="815204"/>
            <a:ext cx="2748788" cy="120756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Kurtosis</a:t>
            </a:r>
            <a:endParaRPr/>
          </a:p>
        </p:txBody>
      </p:sp>
      <p:sp>
        <p:nvSpPr>
          <p:cNvPr id="287" name="Google Shape;287;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Kurtosis is a more subtle measure of peaked-ness compared to a Gaussian distribution.</a:t>
            </a:r>
            <a:endParaRPr/>
          </a:p>
        </p:txBody>
      </p:sp>
      <p:pic>
        <p:nvPicPr>
          <p:cNvPr id="288" name="Google Shape;288;p46"/>
          <p:cNvPicPr preferRelativeResize="0"/>
          <p:nvPr/>
        </p:nvPicPr>
        <p:blipFill rotWithShape="1">
          <a:blip r:embed="rId3">
            <a:alphaModFix/>
          </a:blip>
          <a:srcRect b="0" l="0" r="0" t="0"/>
          <a:stretch/>
        </p:blipFill>
        <p:spPr>
          <a:xfrm>
            <a:off x="3637461" y="3092495"/>
            <a:ext cx="5598241" cy="3084468"/>
          </a:xfrm>
          <a:prstGeom prst="rect">
            <a:avLst/>
          </a:prstGeom>
          <a:noFill/>
          <a:ln>
            <a:noFill/>
          </a:ln>
        </p:spPr>
      </p:pic>
      <p:pic>
        <p:nvPicPr>
          <p:cNvPr id="289" name="Google Shape;289;p46"/>
          <p:cNvPicPr preferRelativeResize="0"/>
          <p:nvPr/>
        </p:nvPicPr>
        <p:blipFill rotWithShape="1">
          <a:blip r:embed="rId4">
            <a:alphaModFix/>
          </a:blip>
          <a:srcRect b="0" l="0" r="0" t="0"/>
          <a:stretch/>
        </p:blipFill>
        <p:spPr>
          <a:xfrm>
            <a:off x="1007336" y="3447889"/>
            <a:ext cx="2837751" cy="104098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95" name="Google Shape;295;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96" name="Google Shape;296;p47"/>
          <p:cNvPicPr preferRelativeResize="0"/>
          <p:nvPr/>
        </p:nvPicPr>
        <p:blipFill rotWithShape="1">
          <a:blip r:embed="rId3">
            <a:alphaModFix/>
          </a:blip>
          <a:srcRect b="0" l="0" r="0" t="0"/>
          <a:stretch/>
        </p:blipFill>
        <p:spPr>
          <a:xfrm>
            <a:off x="2635567" y="1284105"/>
            <a:ext cx="5554844" cy="466979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02" name="Google Shape;302;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03" name="Google Shape;303;p48"/>
          <p:cNvPicPr preferRelativeResize="0"/>
          <p:nvPr/>
        </p:nvPicPr>
        <p:blipFill rotWithShape="1">
          <a:blip r:embed="rId3">
            <a:alphaModFix/>
          </a:blip>
          <a:srcRect b="0" l="0" r="0" t="0"/>
          <a:stretch/>
        </p:blipFill>
        <p:spPr>
          <a:xfrm>
            <a:off x="3619500" y="1481137"/>
            <a:ext cx="4953000" cy="38957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09" name="Google Shape;309;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Higher kurtosis is the result of infrequent extreme deviations (or outliers), as opposed to frequent modestly sized deviations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15" name="Google Shape;315;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228600" rtl="0" algn="l">
              <a:lnSpc>
                <a:spcPct val="90000"/>
              </a:lnSpc>
              <a:spcBef>
                <a:spcPts val="0"/>
              </a:spcBef>
              <a:spcAft>
                <a:spcPts val="0"/>
              </a:spcAft>
              <a:buClr>
                <a:schemeClr val="dk1"/>
              </a:buClr>
              <a:buSzPts val="5400"/>
              <a:buChar char="•"/>
            </a:pPr>
            <a:r>
              <a:rPr lang="en-US" sz="5400"/>
              <a:t>Univariate graphical EDA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Histograms</a:t>
            </a:r>
            <a:endParaRPr/>
          </a:p>
        </p:txBody>
      </p:sp>
      <p:sp>
        <p:nvSpPr>
          <p:cNvPr id="321" name="Google Shape;321;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22" name="Google Shape;322;p51"/>
          <p:cNvPicPr preferRelativeResize="0"/>
          <p:nvPr/>
        </p:nvPicPr>
        <p:blipFill rotWithShape="1">
          <a:blip r:embed="rId3">
            <a:alphaModFix/>
          </a:blip>
          <a:srcRect b="0" l="0" r="0" t="0"/>
          <a:stretch/>
        </p:blipFill>
        <p:spPr>
          <a:xfrm>
            <a:off x="2387781" y="1690688"/>
            <a:ext cx="6860721" cy="45611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3" name="Google Shape;10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People are not very good at looking at a column of numbers or a whole spread-sheet and then determining important characteristics of the data. They find looking at numbers to be tedious, boring, and/or overwhelming.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2"/>
          <p:cNvSpPr txBox="1"/>
          <p:nvPr>
            <p:ph type="title"/>
          </p:nvPr>
        </p:nvSpPr>
        <p:spPr>
          <a:xfrm>
            <a:off x="746760" y="10386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Histograms</a:t>
            </a:r>
            <a:endParaRPr/>
          </a:p>
        </p:txBody>
      </p:sp>
      <p:sp>
        <p:nvSpPr>
          <p:cNvPr id="328" name="Google Shape;328;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The most basic graph is the histogram, which is a barplot in which each bar represents the frequency (count) or proportion (count/total count) of cases for a range of values. </a:t>
            </a:r>
            <a:endParaRPr/>
          </a:p>
          <a:p>
            <a:pPr indent="-228600" lvl="0" marL="228600" rtl="0" algn="l">
              <a:lnSpc>
                <a:spcPct val="90000"/>
              </a:lnSpc>
              <a:spcBef>
                <a:spcPts val="1000"/>
              </a:spcBef>
              <a:spcAft>
                <a:spcPts val="0"/>
              </a:spcAft>
              <a:buClr>
                <a:schemeClr val="dk1"/>
              </a:buClr>
              <a:buSzPct val="100000"/>
              <a:buChar char="•"/>
            </a:pPr>
            <a:r>
              <a:rPr lang="en-US"/>
              <a:t>Typically the bars run vertically with the count (or proportion) axis running vertically. To manually construct a histogram, define the range of data for each bar (called a bin), count how many cases fall in each bin, and draw the bars high enough to indicate the count.</a:t>
            </a:r>
            <a:endParaRPr/>
          </a:p>
          <a:p>
            <a:pPr indent="-228600" lvl="0" marL="228600" rtl="0" algn="l">
              <a:lnSpc>
                <a:spcPct val="90000"/>
              </a:lnSpc>
              <a:spcBef>
                <a:spcPts val="1000"/>
              </a:spcBef>
              <a:spcAft>
                <a:spcPts val="0"/>
              </a:spcAft>
              <a:buClr>
                <a:schemeClr val="dk1"/>
              </a:buClr>
              <a:buSzPct val="100000"/>
              <a:buChar char="•"/>
            </a:pPr>
            <a:r>
              <a:rPr lang="en-US"/>
              <a:t>Generally you will choose between about 5 and 30 bins, depending on the amount of data.</a:t>
            </a:r>
            <a:endParaRPr/>
          </a:p>
          <a:p>
            <a:pPr indent="-228600" lvl="0" marL="228600" rtl="0" algn="l">
              <a:lnSpc>
                <a:spcPct val="90000"/>
              </a:lnSpc>
              <a:spcBef>
                <a:spcPts val="1000"/>
              </a:spcBef>
              <a:spcAft>
                <a:spcPts val="0"/>
              </a:spcAft>
              <a:buClr>
                <a:schemeClr val="dk1"/>
              </a:buClr>
              <a:buSzPct val="100000"/>
              <a:buChar char="•"/>
            </a:pPr>
            <a:r>
              <a:rPr lang="en-US"/>
              <a:t>It is often worthwhile to try a few different bin sizes/numbers because, especially with small samples, there may sometimes be a different shape to the histogram when the bin size changes.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Boxplot (Box and whiskers)</a:t>
            </a:r>
            <a:endParaRPr/>
          </a:p>
        </p:txBody>
      </p:sp>
      <p:sp>
        <p:nvSpPr>
          <p:cNvPr id="334" name="Google Shape;334;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35" name="Google Shape;335;p53"/>
          <p:cNvPicPr preferRelativeResize="0"/>
          <p:nvPr/>
        </p:nvPicPr>
        <p:blipFill rotWithShape="1">
          <a:blip r:embed="rId3">
            <a:alphaModFix/>
          </a:blip>
          <a:srcRect b="0" l="0" r="0" t="0"/>
          <a:stretch/>
        </p:blipFill>
        <p:spPr>
          <a:xfrm>
            <a:off x="2909455" y="1322171"/>
            <a:ext cx="4876800" cy="4610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Boxplot (Box and whiskers)</a:t>
            </a:r>
            <a:endParaRPr/>
          </a:p>
        </p:txBody>
      </p:sp>
      <p:sp>
        <p:nvSpPr>
          <p:cNvPr id="341" name="Google Shape;341;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Boxplots are very good at presenting information about the central tendency, symmetry and skew, as well as outliers, although they can be misleading about aspects such as multimodality. One of the best uses of boxplots is in the form of side-by-side boxplots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47" name="Google Shape;347;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48" name="Google Shape;348;p55"/>
          <p:cNvPicPr preferRelativeResize="0"/>
          <p:nvPr/>
        </p:nvPicPr>
        <p:blipFill rotWithShape="1">
          <a:blip r:embed="rId3">
            <a:alphaModFix/>
          </a:blip>
          <a:srcRect b="0" l="0" r="0" t="0"/>
          <a:stretch/>
        </p:blipFill>
        <p:spPr>
          <a:xfrm>
            <a:off x="1778317" y="688658"/>
            <a:ext cx="7927386" cy="588160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54" name="Google Shape;354;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Any data value more than 1.5 IQRs beyond its corresponding hinge in either direction is considered an “outlier" and is individually plotted. Sometimes values beyond 3.0 IQRs are considered “extreme outliers" and are plotted with a different symbol.</a:t>
            </a:r>
            <a:endParaRPr/>
          </a:p>
          <a:p>
            <a:pPr indent="-228600" lvl="0" marL="228600" rtl="0" algn="l">
              <a:lnSpc>
                <a:spcPct val="90000"/>
              </a:lnSpc>
              <a:spcBef>
                <a:spcPts val="1000"/>
              </a:spcBef>
              <a:spcAft>
                <a:spcPts val="0"/>
              </a:spcAft>
              <a:buClr>
                <a:schemeClr val="dk1"/>
              </a:buClr>
              <a:buSzPts val="2800"/>
              <a:buChar char="•"/>
            </a:pPr>
            <a:r>
              <a:rPr lang="en-US"/>
              <a:t>Each whisker is drawn out to the most extreme data point that is less than 1.5 IQRs beyond the corresponding hinge. Therefore, the whisker ends correspond to the minimum and maximum values of the data excluding the “outliers".</a:t>
            </a:r>
            <a:endParaRPr/>
          </a:p>
          <a:p>
            <a:pPr indent="-228600" lvl="0" marL="228600" rtl="0" algn="l">
              <a:lnSpc>
                <a:spcPct val="90000"/>
              </a:lnSpc>
              <a:spcBef>
                <a:spcPts val="1000"/>
              </a:spcBef>
              <a:spcAft>
                <a:spcPts val="0"/>
              </a:spcAft>
              <a:buClr>
                <a:schemeClr val="dk1"/>
              </a:buClr>
              <a:buSzPts val="2800"/>
              <a:buChar char="•"/>
            </a:pPr>
            <a:r>
              <a:rPr i="1" lang="en-US"/>
              <a:t>Important: The term “outlier" is not well defined in statistics, and the definition varies depending on the purpose and situation.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60" name="Google Shape;360;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Boxplots are excellent EDA plots because they rely on robust statistics like median and IQR rather than more sensitive ones such as mean and standard deviation. With boxplots it is easy to compare distributions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2D line plot</a:t>
            </a:r>
            <a:endParaRPr/>
          </a:p>
        </p:txBody>
      </p:sp>
      <p:sp>
        <p:nvSpPr>
          <p:cNvPr id="366" name="Google Shape;366;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67" name="Google Shape;367;p58"/>
          <p:cNvPicPr preferRelativeResize="0"/>
          <p:nvPr/>
        </p:nvPicPr>
        <p:blipFill rotWithShape="1">
          <a:blip r:embed="rId3">
            <a:alphaModFix/>
          </a:blip>
          <a:srcRect b="0" l="0" r="0" t="0"/>
          <a:stretch/>
        </p:blipFill>
        <p:spPr>
          <a:xfrm>
            <a:off x="2838450" y="2314710"/>
            <a:ext cx="7674144" cy="291043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Multivariate non-graphical EDA</a:t>
            </a:r>
            <a:endParaRPr/>
          </a:p>
        </p:txBody>
      </p:sp>
      <p:sp>
        <p:nvSpPr>
          <p:cNvPr id="373" name="Google Shape;373;p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Multivariate non-graphical EDA techniques generally show the relationship between two or more variables in the form of either cross-tabulation or statistics.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Cross-tabulation</a:t>
            </a:r>
            <a:endParaRPr/>
          </a:p>
        </p:txBody>
      </p:sp>
      <p:sp>
        <p:nvSpPr>
          <p:cNvPr id="379" name="Google Shape;379;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For categorical data (and quantitative data with only a few different values) an extension of tabulation called cross-tabulation is very useful.</a:t>
            </a:r>
            <a:endParaRPr/>
          </a:p>
          <a:p>
            <a:pPr indent="-228600" lvl="0" marL="228600" rtl="0" algn="l">
              <a:lnSpc>
                <a:spcPct val="90000"/>
              </a:lnSpc>
              <a:spcBef>
                <a:spcPts val="1000"/>
              </a:spcBef>
              <a:spcAft>
                <a:spcPts val="0"/>
              </a:spcAft>
              <a:buClr>
                <a:schemeClr val="dk1"/>
              </a:buClr>
              <a:buSzPts val="2800"/>
              <a:buChar char="•"/>
            </a:pPr>
            <a:r>
              <a:rPr lang="en-US"/>
              <a:t>For two variables, cross-tabulation is performed by making a two-way table with column headings that match the levels of one variable and row headings that match the levels of the other variable, then filling in the counts of all subjects that share a pair of levels.</a:t>
            </a:r>
            <a:endParaRPr/>
          </a:p>
        </p:txBody>
      </p:sp>
      <p:pic>
        <p:nvPicPr>
          <p:cNvPr id="380" name="Google Shape;380;p60"/>
          <p:cNvPicPr preferRelativeResize="0"/>
          <p:nvPr/>
        </p:nvPicPr>
        <p:blipFill rotWithShape="1">
          <a:blip r:embed="rId3">
            <a:alphaModFix/>
          </a:blip>
          <a:srcRect b="0" l="0" r="0" t="0"/>
          <a:stretch/>
        </p:blipFill>
        <p:spPr>
          <a:xfrm>
            <a:off x="1454814" y="5213985"/>
            <a:ext cx="9282372" cy="109791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Cross-tabulation (cont…)</a:t>
            </a:r>
            <a:endParaRPr/>
          </a:p>
        </p:txBody>
      </p:sp>
      <p:sp>
        <p:nvSpPr>
          <p:cNvPr id="386" name="Google Shape;386;p6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87" name="Google Shape;387;p61"/>
          <p:cNvPicPr preferRelativeResize="0"/>
          <p:nvPr/>
        </p:nvPicPr>
        <p:blipFill rotWithShape="1">
          <a:blip r:embed="rId3">
            <a:alphaModFix/>
          </a:blip>
          <a:srcRect b="0" l="0" r="0" t="0"/>
          <a:stretch/>
        </p:blipFill>
        <p:spPr>
          <a:xfrm>
            <a:off x="1443173" y="2051411"/>
            <a:ext cx="9659077" cy="36439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9" name="Google Shape;10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Exploratory data analysis is generally cross-classified in two ways.</a:t>
            </a:r>
            <a:endParaRPr/>
          </a:p>
          <a:p>
            <a:pPr indent="-228600" lvl="0" marL="228600" rtl="0" algn="l">
              <a:lnSpc>
                <a:spcPct val="90000"/>
              </a:lnSpc>
              <a:spcBef>
                <a:spcPts val="1000"/>
              </a:spcBef>
              <a:spcAft>
                <a:spcPts val="0"/>
              </a:spcAft>
              <a:buClr>
                <a:schemeClr val="dk1"/>
              </a:buClr>
              <a:buSzPts val="2800"/>
              <a:buChar char="•"/>
            </a:pPr>
            <a:r>
              <a:rPr lang="en-US"/>
              <a:t>Non-graphical or graphical. Non-graphical methods generally involve calculation of summary statistics. Graphical methods obviously summarize the data in a diagrammatic or pictorial way.</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Univariate (look at one variable (data column) at a time) or multivariate (usually just bivariate) (look at two or more variables at a time to explore relationships.)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93" name="Google Shape;393;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Cross-tabulation can be extended to three (and sometimes more) variables by making separate two-way tables for two variables at each level of a third variable.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99" name="Google Shape;399;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00" name="Google Shape;400;p63"/>
          <p:cNvPicPr preferRelativeResize="0"/>
          <p:nvPr/>
        </p:nvPicPr>
        <p:blipFill rotWithShape="1">
          <a:blip r:embed="rId3">
            <a:alphaModFix/>
          </a:blip>
          <a:srcRect b="0" l="0" r="0" t="0"/>
          <a:stretch/>
        </p:blipFill>
        <p:spPr>
          <a:xfrm>
            <a:off x="3481252" y="683214"/>
            <a:ext cx="5375366" cy="575766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4"/>
          <p:cNvSpPr txBox="1"/>
          <p:nvPr>
            <p:ph type="title"/>
          </p:nvPr>
        </p:nvSpPr>
        <p:spPr>
          <a:xfrm>
            <a:off x="569323"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Univariate statistics by category (for multivariate)</a:t>
            </a:r>
            <a:endParaRPr/>
          </a:p>
        </p:txBody>
      </p:sp>
      <p:sp>
        <p:nvSpPr>
          <p:cNvPr id="406" name="Google Shape;406;p64"/>
          <p:cNvSpPr txBox="1"/>
          <p:nvPr>
            <p:ph idx="1" type="body"/>
          </p:nvPr>
        </p:nvSpPr>
        <p:spPr>
          <a:xfrm>
            <a:off x="825137" y="1325563"/>
            <a:ext cx="10515600" cy="522337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For one categorical variable (usually explanatory) and one quantitative variable (usually outcome), it is common to produce some of the standard univariate non-graphical statistics for the quantitative variables separately for each level of the categorical variable, and then compare the statistics across levels of the categorical variable.</a:t>
            </a:r>
            <a:endParaRPr/>
          </a:p>
          <a:p>
            <a:pPr indent="-228600" lvl="0" marL="228600" rtl="0" algn="l">
              <a:lnSpc>
                <a:spcPct val="90000"/>
              </a:lnSpc>
              <a:spcBef>
                <a:spcPts val="1000"/>
              </a:spcBef>
              <a:spcAft>
                <a:spcPts val="0"/>
              </a:spcAft>
              <a:buClr>
                <a:schemeClr val="dk1"/>
              </a:buClr>
              <a:buSzPts val="2800"/>
              <a:buChar char="•"/>
            </a:pPr>
            <a:r>
              <a:rPr lang="en-US"/>
              <a:t>E.g. </a:t>
            </a:r>
            <a:endParaRPr/>
          </a:p>
          <a:p>
            <a:pPr indent="-228600" lvl="0" marL="228600" rtl="0" algn="l">
              <a:lnSpc>
                <a:spcPct val="90000"/>
              </a:lnSpc>
              <a:spcBef>
                <a:spcPts val="1000"/>
              </a:spcBef>
              <a:spcAft>
                <a:spcPts val="0"/>
              </a:spcAft>
              <a:buClr>
                <a:schemeClr val="dk1"/>
              </a:buClr>
              <a:buSzPts val="2800"/>
              <a:buChar char="•"/>
            </a:pPr>
            <a:r>
              <a:rPr lang="en-US"/>
              <a:t>Comparing the means.</a:t>
            </a:r>
            <a:endParaRPr/>
          </a:p>
          <a:p>
            <a:pPr indent="-228600" lvl="0" marL="228600" rtl="0" algn="l">
              <a:lnSpc>
                <a:spcPct val="90000"/>
              </a:lnSpc>
              <a:spcBef>
                <a:spcPts val="1000"/>
              </a:spcBef>
              <a:spcAft>
                <a:spcPts val="0"/>
              </a:spcAft>
              <a:buClr>
                <a:schemeClr val="dk1"/>
              </a:buClr>
              <a:buSzPts val="2800"/>
              <a:buChar char="•"/>
            </a:pPr>
            <a:r>
              <a:rPr lang="en-US"/>
              <a:t>Comparing medians</a:t>
            </a:r>
            <a:endParaRPr/>
          </a:p>
          <a:p>
            <a:pPr indent="-228600" lvl="0" marL="228600" rtl="0" algn="l">
              <a:lnSpc>
                <a:spcPct val="90000"/>
              </a:lnSpc>
              <a:spcBef>
                <a:spcPts val="1000"/>
              </a:spcBef>
              <a:spcAft>
                <a:spcPts val="0"/>
              </a:spcAft>
              <a:buClr>
                <a:schemeClr val="dk1"/>
              </a:buClr>
              <a:buSzPts val="2800"/>
              <a:buChar char="•"/>
            </a:pPr>
            <a:r>
              <a:rPr lang="en-US"/>
              <a:t>Comparing measures of spread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Correlation for categorical data</a:t>
            </a:r>
            <a:endParaRPr/>
          </a:p>
        </p:txBody>
      </p:sp>
      <p:sp>
        <p:nvSpPr>
          <p:cNvPr id="412" name="Google Shape;412;p6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Another statistic that can be calculated for two categorical variables is their correlation.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6"/>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Correlation and covariance</a:t>
            </a:r>
            <a:endParaRPr/>
          </a:p>
        </p:txBody>
      </p:sp>
      <p:sp>
        <p:nvSpPr>
          <p:cNvPr id="418" name="Google Shape;418;p66"/>
          <p:cNvSpPr txBox="1"/>
          <p:nvPr>
            <p:ph idx="1" type="body"/>
          </p:nvPr>
        </p:nvSpPr>
        <p:spPr>
          <a:xfrm>
            <a:off x="838200" y="1175657"/>
            <a:ext cx="10515600" cy="500130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For two quantitative variables, the basic statistics of interest are the sample co-variance and/or sample correlation.</a:t>
            </a:r>
            <a:endParaRPr/>
          </a:p>
          <a:p>
            <a:pPr indent="-228600" lvl="0" marL="228600" rtl="0" algn="l">
              <a:lnSpc>
                <a:spcPct val="90000"/>
              </a:lnSpc>
              <a:spcBef>
                <a:spcPts val="1000"/>
              </a:spcBef>
              <a:spcAft>
                <a:spcPts val="0"/>
              </a:spcAft>
              <a:buClr>
                <a:schemeClr val="dk1"/>
              </a:buClr>
              <a:buSzPts val="2800"/>
              <a:buChar char="•"/>
            </a:pPr>
            <a:r>
              <a:rPr lang="en-US"/>
              <a:t>The sample covariance is a measure of how much two variables “co-vary", i.e., how much (and in what direction) should we expect one variable to change when the other changes.</a:t>
            </a:r>
            <a:endParaRPr/>
          </a:p>
          <a:p>
            <a:pPr indent="-228600" lvl="0" marL="228600" rtl="0" algn="l">
              <a:lnSpc>
                <a:spcPct val="90000"/>
              </a:lnSpc>
              <a:spcBef>
                <a:spcPts val="1000"/>
              </a:spcBef>
              <a:spcAft>
                <a:spcPts val="0"/>
              </a:spcAft>
              <a:buClr>
                <a:schemeClr val="dk1"/>
              </a:buClr>
              <a:buSzPts val="2800"/>
              <a:buChar char="•"/>
            </a:pPr>
            <a:r>
              <a:rPr lang="en-US"/>
              <a:t>Positive covariance values suggest that when one measurement is above the mean the other will probably also be above the mean, and vice versa.</a:t>
            </a:r>
            <a:endParaRPr/>
          </a:p>
          <a:p>
            <a:pPr indent="-228600" lvl="0" marL="228600" rtl="0" algn="l">
              <a:lnSpc>
                <a:spcPct val="90000"/>
              </a:lnSpc>
              <a:spcBef>
                <a:spcPts val="1000"/>
              </a:spcBef>
              <a:spcAft>
                <a:spcPts val="0"/>
              </a:spcAft>
              <a:buClr>
                <a:schemeClr val="dk1"/>
              </a:buClr>
              <a:buSzPts val="2800"/>
              <a:buChar char="•"/>
            </a:pPr>
            <a:r>
              <a:rPr lang="en-US"/>
              <a:t>Negative covariances suggest that when one variable is above its mean, the other is below its mean. </a:t>
            </a:r>
            <a:endParaRPr/>
          </a:p>
          <a:p>
            <a:pPr indent="-228600" lvl="0" marL="228600" rtl="0" algn="l">
              <a:lnSpc>
                <a:spcPct val="90000"/>
              </a:lnSpc>
              <a:spcBef>
                <a:spcPts val="1000"/>
              </a:spcBef>
              <a:spcAft>
                <a:spcPts val="0"/>
              </a:spcAft>
              <a:buClr>
                <a:schemeClr val="dk1"/>
              </a:buClr>
              <a:buSzPts val="2800"/>
              <a:buChar char="•"/>
            </a:pPr>
            <a:r>
              <a:rPr lang="en-US"/>
              <a:t>Covariances near zero suggest that the two variables vary independently of each other.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24" name="Google Shape;424;p6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25" name="Google Shape;425;p67"/>
          <p:cNvPicPr preferRelativeResize="0"/>
          <p:nvPr/>
        </p:nvPicPr>
        <p:blipFill rotWithShape="1">
          <a:blip r:embed="rId3">
            <a:alphaModFix/>
          </a:blip>
          <a:srcRect b="0" l="0" r="0" t="0"/>
          <a:stretch/>
        </p:blipFill>
        <p:spPr>
          <a:xfrm>
            <a:off x="1617752" y="1812313"/>
            <a:ext cx="8294186" cy="218898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31" name="Google Shape;431;p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32" name="Google Shape;432;p68"/>
          <p:cNvPicPr preferRelativeResize="0"/>
          <p:nvPr/>
        </p:nvPicPr>
        <p:blipFill rotWithShape="1">
          <a:blip r:embed="rId3">
            <a:alphaModFix/>
          </a:blip>
          <a:srcRect b="0" l="0" r="0" t="0"/>
          <a:stretch/>
        </p:blipFill>
        <p:spPr>
          <a:xfrm>
            <a:off x="1372280" y="1825625"/>
            <a:ext cx="8746415" cy="333420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6" name="Shape 436"/>
        <p:cNvGrpSpPr/>
        <p:nvPr/>
      </p:nvGrpSpPr>
      <p:grpSpPr>
        <a:xfrm>
          <a:off x="0" y="0"/>
          <a:ext cx="0" cy="0"/>
          <a:chOff x="0" y="0"/>
          <a:chExt cx="0" cy="0"/>
        </a:xfrm>
      </p:grpSpPr>
      <p:sp>
        <p:nvSpPr>
          <p:cNvPr id="437" name="Google Shape;437;p69"/>
          <p:cNvSpPr txBox="1"/>
          <p:nvPr>
            <p:ph idx="1" type="body"/>
          </p:nvPr>
        </p:nvSpPr>
        <p:spPr>
          <a:xfrm>
            <a:off x="838200" y="587829"/>
            <a:ext cx="10515600" cy="558913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Covariances tend to be hard to interpret, so we often use correlation instead.</a:t>
            </a:r>
            <a:endParaRPr/>
          </a:p>
          <a:p>
            <a:pPr indent="-228600" lvl="0" marL="228600" rtl="0" algn="l">
              <a:lnSpc>
                <a:spcPct val="90000"/>
              </a:lnSpc>
              <a:spcBef>
                <a:spcPts val="1000"/>
              </a:spcBef>
              <a:spcAft>
                <a:spcPts val="0"/>
              </a:spcAft>
              <a:buClr>
                <a:schemeClr val="dk1"/>
              </a:buClr>
              <a:buSzPts val="2800"/>
              <a:buChar char="•"/>
            </a:pPr>
            <a:r>
              <a:rPr lang="en-US"/>
              <a:t>The correlation has the nice property that it is always between -1 and +1, </a:t>
            </a:r>
            <a:endParaRPr/>
          </a:p>
          <a:p>
            <a:pPr indent="-228600" lvl="0" marL="228600" rtl="0" algn="l">
              <a:lnSpc>
                <a:spcPct val="90000"/>
              </a:lnSpc>
              <a:spcBef>
                <a:spcPts val="1000"/>
              </a:spcBef>
              <a:spcAft>
                <a:spcPts val="0"/>
              </a:spcAft>
              <a:buClr>
                <a:schemeClr val="dk1"/>
              </a:buClr>
              <a:buSzPts val="2800"/>
              <a:buChar char="•"/>
            </a:pPr>
            <a:r>
              <a:rPr lang="en-US"/>
              <a:t>-1 being a “perfect" negative linear correlation, +1 being a perfect positive linear correlation </a:t>
            </a:r>
            <a:endParaRPr/>
          </a:p>
          <a:p>
            <a:pPr indent="-228600" lvl="0" marL="228600" rtl="0" algn="l">
              <a:lnSpc>
                <a:spcPct val="90000"/>
              </a:lnSpc>
              <a:spcBef>
                <a:spcPts val="1000"/>
              </a:spcBef>
              <a:spcAft>
                <a:spcPts val="0"/>
              </a:spcAft>
              <a:buClr>
                <a:schemeClr val="dk1"/>
              </a:buClr>
              <a:buSzPts val="2800"/>
              <a:buChar char="•"/>
            </a:pPr>
            <a:r>
              <a:rPr lang="en-US"/>
              <a:t>0 indicates that X and Y are uncorrelated. </a:t>
            </a:r>
            <a:endParaRPr/>
          </a:p>
        </p:txBody>
      </p:sp>
      <p:pic>
        <p:nvPicPr>
          <p:cNvPr id="438" name="Google Shape;438;p69"/>
          <p:cNvPicPr preferRelativeResize="0"/>
          <p:nvPr/>
        </p:nvPicPr>
        <p:blipFill rotWithShape="1">
          <a:blip r:embed="rId3">
            <a:alphaModFix/>
          </a:blip>
          <a:srcRect b="0" l="0" r="0" t="0"/>
          <a:stretch/>
        </p:blipFill>
        <p:spPr>
          <a:xfrm>
            <a:off x="2104887" y="3943214"/>
            <a:ext cx="6298496" cy="162156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44" name="Google Shape;444;p7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45" name="Google Shape;445;p70"/>
          <p:cNvPicPr preferRelativeResize="0"/>
          <p:nvPr/>
        </p:nvPicPr>
        <p:blipFill rotWithShape="1">
          <a:blip r:embed="rId3">
            <a:alphaModFix/>
          </a:blip>
          <a:srcRect b="0" l="0" r="0" t="0"/>
          <a:stretch/>
        </p:blipFill>
        <p:spPr>
          <a:xfrm>
            <a:off x="2586989" y="193902"/>
            <a:ext cx="5883477" cy="6298338"/>
          </a:xfrm>
          <a:prstGeom prst="rect">
            <a:avLst/>
          </a:prstGeom>
          <a:noFill/>
          <a:ln>
            <a:noFill/>
          </a:ln>
        </p:spPr>
      </p:pic>
      <p:pic>
        <p:nvPicPr>
          <p:cNvPr id="446" name="Google Shape;446;p70"/>
          <p:cNvPicPr preferRelativeResize="0"/>
          <p:nvPr/>
        </p:nvPicPr>
        <p:blipFill rotWithShape="1">
          <a:blip r:embed="rId4">
            <a:alphaModFix/>
          </a:blip>
          <a:srcRect b="0" l="0" r="0" t="0"/>
          <a:stretch/>
        </p:blipFill>
        <p:spPr>
          <a:xfrm>
            <a:off x="7912008" y="4723971"/>
            <a:ext cx="3060791" cy="158792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Univariate graphs by category</a:t>
            </a:r>
            <a:endParaRPr/>
          </a:p>
        </p:txBody>
      </p:sp>
      <p:pic>
        <p:nvPicPr>
          <p:cNvPr id="452" name="Google Shape;452;p71"/>
          <p:cNvPicPr preferRelativeResize="0"/>
          <p:nvPr>
            <p:ph idx="1" type="body"/>
          </p:nvPr>
        </p:nvPicPr>
        <p:blipFill rotWithShape="1">
          <a:blip r:embed="rId3">
            <a:alphaModFix/>
          </a:blip>
          <a:srcRect b="0" l="0" r="0" t="0"/>
          <a:stretch/>
        </p:blipFill>
        <p:spPr>
          <a:xfrm>
            <a:off x="3345179" y="1994784"/>
            <a:ext cx="5028111" cy="41505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15" name="Google Shape;115;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Although there are guidelines about which EDA techniques are useful in what circumstances, there is an important degree of looseness and art to EDA. Competence and confidence come with practice, experience, and close observation of others.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Side-by-Side Boxplots</a:t>
            </a:r>
            <a:endParaRPr/>
          </a:p>
        </p:txBody>
      </p:sp>
      <p:sp>
        <p:nvSpPr>
          <p:cNvPr id="458" name="Google Shape;458;p7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59" name="Google Shape;459;p72"/>
          <p:cNvPicPr preferRelativeResize="0"/>
          <p:nvPr/>
        </p:nvPicPr>
        <p:blipFill rotWithShape="1">
          <a:blip r:embed="rId3">
            <a:alphaModFix/>
          </a:blip>
          <a:srcRect b="0" l="0" r="0" t="0"/>
          <a:stretch/>
        </p:blipFill>
        <p:spPr>
          <a:xfrm>
            <a:off x="2291715" y="1261770"/>
            <a:ext cx="6943725" cy="559623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Scatterplots</a:t>
            </a:r>
            <a:endParaRPr/>
          </a:p>
        </p:txBody>
      </p:sp>
      <p:sp>
        <p:nvSpPr>
          <p:cNvPr id="465" name="Google Shape;465;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66" name="Google Shape;466;p73"/>
          <p:cNvPicPr preferRelativeResize="0"/>
          <p:nvPr/>
        </p:nvPicPr>
        <p:blipFill rotWithShape="1">
          <a:blip r:embed="rId3">
            <a:alphaModFix/>
          </a:blip>
          <a:srcRect b="0" l="0" r="0" t="0"/>
          <a:stretch/>
        </p:blipFill>
        <p:spPr>
          <a:xfrm>
            <a:off x="3078208" y="1825625"/>
            <a:ext cx="4850946" cy="4803153"/>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Curve fitting</a:t>
            </a:r>
            <a:endParaRPr/>
          </a:p>
        </p:txBody>
      </p:sp>
      <p:sp>
        <p:nvSpPr>
          <p:cNvPr id="472" name="Google Shape;472;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73" name="Google Shape;473;p74"/>
          <p:cNvPicPr preferRelativeResize="0"/>
          <p:nvPr/>
        </p:nvPicPr>
        <p:blipFill rotWithShape="1">
          <a:blip r:embed="rId3">
            <a:alphaModFix/>
          </a:blip>
          <a:srcRect b="0" l="0" r="0" t="0"/>
          <a:stretch/>
        </p:blipFill>
        <p:spPr>
          <a:xfrm>
            <a:off x="3271837" y="1800225"/>
            <a:ext cx="7588905" cy="4376738"/>
          </a:xfrm>
          <a:prstGeom prst="rect">
            <a:avLst/>
          </a:prstGeom>
          <a:noFill/>
          <a:ln>
            <a:noFill/>
          </a:ln>
        </p:spPr>
      </p:pic>
      <p:pic>
        <p:nvPicPr>
          <p:cNvPr id="474" name="Google Shape;474;p74"/>
          <p:cNvPicPr preferRelativeResize="0"/>
          <p:nvPr/>
        </p:nvPicPr>
        <p:blipFill rotWithShape="1">
          <a:blip r:embed="rId3">
            <a:alphaModFix/>
          </a:blip>
          <a:srcRect b="0" l="0" r="0" t="0"/>
          <a:stretch/>
        </p:blipFill>
        <p:spPr>
          <a:xfrm>
            <a:off x="2579505" y="1935162"/>
            <a:ext cx="7588905" cy="4376738"/>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Heat maps</a:t>
            </a:r>
            <a:endParaRPr/>
          </a:p>
        </p:txBody>
      </p:sp>
      <p:sp>
        <p:nvSpPr>
          <p:cNvPr id="480" name="Google Shape;480;p7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81" name="Google Shape;481;p75"/>
          <p:cNvPicPr preferRelativeResize="0"/>
          <p:nvPr/>
        </p:nvPicPr>
        <p:blipFill rotWithShape="1">
          <a:blip r:embed="rId3">
            <a:alphaModFix/>
          </a:blip>
          <a:srcRect b="0" l="0" r="0" t="0"/>
          <a:stretch/>
        </p:blipFill>
        <p:spPr>
          <a:xfrm>
            <a:off x="3742372" y="2024062"/>
            <a:ext cx="5335422" cy="415290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Heat maps (cont..)</a:t>
            </a:r>
            <a:endParaRPr/>
          </a:p>
        </p:txBody>
      </p:sp>
      <p:sp>
        <p:nvSpPr>
          <p:cNvPr id="487" name="Google Shape;487;p7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Heat maps are simply a 2D grid built from a 2D array, whose color depends on the value of each cell. The data set must correspond to a 2D array whose cells contain the values of the outcome variable. This technique is useful when you want to represent the change of an outcome variable (e.g. length of stay) as a function of two other variables (e.g. age and SOFA score).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Pareto Analysis</a:t>
            </a:r>
            <a:endParaRPr/>
          </a:p>
        </p:txBody>
      </p:sp>
      <p:sp>
        <p:nvSpPr>
          <p:cNvPr id="493" name="Google Shape;493;p7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Pareto principle (also known as the 80-20 rule) applies to wide range of fields from natural science to sports.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80% of web traffic comes from 20% of your site’s pages.</a:t>
            </a:r>
            <a:endParaRPr/>
          </a:p>
          <a:p>
            <a:pPr indent="-228600" lvl="0" marL="228600" rtl="0" algn="l">
              <a:lnSpc>
                <a:spcPct val="90000"/>
              </a:lnSpc>
              <a:spcBef>
                <a:spcPts val="1000"/>
              </a:spcBef>
              <a:spcAft>
                <a:spcPts val="0"/>
              </a:spcAft>
              <a:buClr>
                <a:schemeClr val="dk1"/>
              </a:buClr>
              <a:buSzPts val="2800"/>
              <a:buChar char="•"/>
            </a:pPr>
            <a:r>
              <a:rPr lang="en-US"/>
              <a:t>80% of customer complaints are caused by 20% of product defects.</a:t>
            </a:r>
            <a:endParaRPr/>
          </a:p>
          <a:p>
            <a:pPr indent="-228600" lvl="0" marL="228600" rtl="0" algn="l">
              <a:lnSpc>
                <a:spcPct val="90000"/>
              </a:lnSpc>
              <a:spcBef>
                <a:spcPts val="1000"/>
              </a:spcBef>
              <a:spcAft>
                <a:spcPts val="0"/>
              </a:spcAft>
              <a:buClr>
                <a:schemeClr val="dk1"/>
              </a:buClr>
              <a:buSzPts val="2800"/>
              <a:buChar char="•"/>
            </a:pPr>
            <a:r>
              <a:rPr lang="en-US"/>
              <a:t>80% of revenue comes from 20% of your customers.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Pareto analysis</a:t>
            </a:r>
            <a:endParaRPr/>
          </a:p>
        </p:txBody>
      </p:sp>
      <p:sp>
        <p:nvSpPr>
          <p:cNvPr id="499" name="Google Shape;499;p7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500" name="Google Shape;500;p78"/>
          <p:cNvPicPr preferRelativeResize="0"/>
          <p:nvPr/>
        </p:nvPicPr>
        <p:blipFill rotWithShape="1">
          <a:blip r:embed="rId3">
            <a:alphaModFix/>
          </a:blip>
          <a:srcRect b="0" l="0" r="0" t="0"/>
          <a:stretch/>
        </p:blipFill>
        <p:spPr>
          <a:xfrm>
            <a:off x="2162531" y="1994558"/>
            <a:ext cx="7866938" cy="4013472"/>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506" name="Google Shape;506;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Pareto chart is a visual representation of the 80-20 rule, featuring a bar + line chart. The bars represent the value of each item on your list (arranged in descending order), and the line indicates the cumulative percentage of those values.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Probability Distributions</a:t>
            </a:r>
            <a:endParaRPr/>
          </a:p>
        </p:txBody>
      </p:sp>
      <p:sp>
        <p:nvSpPr>
          <p:cNvPr id="512" name="Google Shape;512;p8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If we measure and plot various real world processes, certain shapes appear again and again</a:t>
            </a:r>
            <a:endParaRPr/>
          </a:p>
          <a:p>
            <a:pPr indent="-228600" lvl="0" marL="228600" rtl="0" algn="l">
              <a:lnSpc>
                <a:spcPct val="90000"/>
              </a:lnSpc>
              <a:spcBef>
                <a:spcPts val="1000"/>
              </a:spcBef>
              <a:spcAft>
                <a:spcPts val="0"/>
              </a:spcAft>
              <a:buClr>
                <a:schemeClr val="dk1"/>
              </a:buClr>
              <a:buSzPts val="2800"/>
              <a:buChar char="•"/>
            </a:pPr>
            <a:r>
              <a:rPr lang="en-US"/>
              <a:t>These shapes can be approximated by mathematical functions with few parameters</a:t>
            </a:r>
            <a:endParaRPr/>
          </a:p>
          <a:p>
            <a:pPr indent="-228600" lvl="0" marL="228600" rtl="0" algn="l">
              <a:lnSpc>
                <a:spcPct val="90000"/>
              </a:lnSpc>
              <a:spcBef>
                <a:spcPts val="1000"/>
              </a:spcBef>
              <a:spcAft>
                <a:spcPts val="0"/>
              </a:spcAft>
              <a:buClr>
                <a:schemeClr val="dk1"/>
              </a:buClr>
              <a:buSzPts val="2800"/>
              <a:buChar char="•"/>
            </a:pPr>
            <a:r>
              <a:rPr lang="en-US"/>
              <a:t>We can use these shapes as building blocks of our models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Probability Distributions</a:t>
            </a:r>
            <a:endParaRPr/>
          </a:p>
        </p:txBody>
      </p:sp>
      <p:pic>
        <p:nvPicPr>
          <p:cNvPr id="518" name="Google Shape;518;p81"/>
          <p:cNvPicPr preferRelativeResize="0"/>
          <p:nvPr/>
        </p:nvPicPr>
        <p:blipFill rotWithShape="1">
          <a:blip r:embed="rId3">
            <a:alphaModFix/>
          </a:blip>
          <a:srcRect b="0" l="0" r="0" t="0"/>
          <a:stretch/>
        </p:blipFill>
        <p:spPr>
          <a:xfrm>
            <a:off x="2133600" y="1955801"/>
            <a:ext cx="7924800" cy="37068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1" name="Google Shape;12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22" name="Google Shape;122;p19"/>
          <p:cNvPicPr preferRelativeResize="0"/>
          <p:nvPr/>
        </p:nvPicPr>
        <p:blipFill rotWithShape="1">
          <a:blip r:embed="rId3">
            <a:alphaModFix/>
          </a:blip>
          <a:srcRect b="0" l="0" r="0" t="0"/>
          <a:stretch/>
        </p:blipFill>
        <p:spPr>
          <a:xfrm>
            <a:off x="1231886" y="1825625"/>
            <a:ext cx="9728227" cy="3906611"/>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Probability Distributions</a:t>
            </a:r>
            <a:endParaRPr/>
          </a:p>
        </p:txBody>
      </p:sp>
      <p:pic>
        <p:nvPicPr>
          <p:cNvPr id="524" name="Google Shape;524;p82"/>
          <p:cNvPicPr preferRelativeResize="0"/>
          <p:nvPr/>
        </p:nvPicPr>
        <p:blipFill rotWithShape="1">
          <a:blip r:embed="rId3">
            <a:alphaModFix/>
          </a:blip>
          <a:srcRect b="0" l="0" r="0" t="0"/>
          <a:stretch/>
        </p:blipFill>
        <p:spPr>
          <a:xfrm>
            <a:off x="2884489" y="1600200"/>
            <a:ext cx="6423025" cy="44196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Probability Distributions</a:t>
            </a:r>
            <a:endParaRPr/>
          </a:p>
        </p:txBody>
      </p:sp>
      <p:sp>
        <p:nvSpPr>
          <p:cNvPr id="530" name="Google Shape;530;p8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Probability distribution is </a:t>
            </a:r>
            <a:r>
              <a:rPr b="1" lang="en-US"/>
              <a:t>foundation</a:t>
            </a:r>
            <a:r>
              <a:rPr lang="en-US"/>
              <a:t> of statistical modeling</a:t>
            </a:r>
            <a:endParaRPr/>
          </a:p>
          <a:p>
            <a:pPr indent="-228600" lvl="0" marL="228600" rtl="0" algn="l">
              <a:lnSpc>
                <a:spcPct val="90000"/>
              </a:lnSpc>
              <a:spcBef>
                <a:spcPts val="1000"/>
              </a:spcBef>
              <a:spcAft>
                <a:spcPts val="0"/>
              </a:spcAft>
              <a:buClr>
                <a:schemeClr val="dk1"/>
              </a:buClr>
              <a:buSzPts val="2800"/>
              <a:buChar char="•"/>
            </a:pPr>
            <a:r>
              <a:rPr lang="en-US"/>
              <a:t>These shapes can often be approximated by mathematical functions</a:t>
            </a:r>
            <a:endParaRPr/>
          </a:p>
          <a:p>
            <a:pPr indent="-228600" lvl="0" marL="228600" rtl="0" algn="l">
              <a:lnSpc>
                <a:spcPct val="90000"/>
              </a:lnSpc>
              <a:spcBef>
                <a:spcPts val="1000"/>
              </a:spcBef>
              <a:spcAft>
                <a:spcPts val="0"/>
              </a:spcAft>
              <a:buClr>
                <a:schemeClr val="dk1"/>
              </a:buClr>
              <a:buSzPts val="2800"/>
              <a:buChar char="•"/>
            </a:pPr>
            <a:r>
              <a:rPr lang="en-US"/>
              <a:t>We can use these shapes as building blocks of our models</a:t>
            </a:r>
            <a:endParaRPr/>
          </a:p>
          <a:p>
            <a:pPr indent="-228600" lvl="0" marL="228600" rtl="0" algn="l">
              <a:lnSpc>
                <a:spcPct val="90000"/>
              </a:lnSpc>
              <a:spcBef>
                <a:spcPts val="1000"/>
              </a:spcBef>
              <a:spcAft>
                <a:spcPts val="0"/>
              </a:spcAft>
              <a:buClr>
                <a:schemeClr val="dk1"/>
              </a:buClr>
              <a:buSzPts val="2800"/>
              <a:buChar char="•"/>
            </a:pPr>
            <a:r>
              <a:rPr lang="en-US"/>
              <a:t>“A Probability distribution assigns a probability to a subset of possible outcomes”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a:p>
        </p:txBody>
      </p:sp>
      <p:sp>
        <p:nvSpPr>
          <p:cNvPr id="536" name="Google Shape;536;p8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u="sng">
                <a:solidFill>
                  <a:schemeClr val="hlink"/>
                </a:solidFill>
                <a:hlinkClick r:id="rId3"/>
              </a:rPr>
              <a:t>http://www.stat.yale.edu/Courses/1997-98/101/catdat.htm</a:t>
            </a:r>
            <a:endParaRPr/>
          </a:p>
          <a:p>
            <a:pPr indent="-228600" lvl="0" marL="228600" rtl="0" algn="l">
              <a:lnSpc>
                <a:spcPct val="90000"/>
              </a:lnSpc>
              <a:spcBef>
                <a:spcPts val="1000"/>
              </a:spcBef>
              <a:spcAft>
                <a:spcPts val="0"/>
              </a:spcAft>
              <a:buClr>
                <a:schemeClr val="dk1"/>
              </a:buClr>
              <a:buSzPct val="100000"/>
              <a:buChar char="•"/>
            </a:pPr>
            <a:r>
              <a:rPr lang="en-US" u="sng">
                <a:solidFill>
                  <a:schemeClr val="hlink"/>
                </a:solidFill>
                <a:hlinkClick r:id="rId4"/>
              </a:rPr>
              <a:t>https://stattrek.com/statistics/dictionary.aspx?definition=categorical%20variable</a:t>
            </a:r>
            <a:endParaRPr/>
          </a:p>
          <a:p>
            <a:pPr indent="-228600" lvl="0" marL="228600" rtl="0" algn="l">
              <a:lnSpc>
                <a:spcPct val="90000"/>
              </a:lnSpc>
              <a:spcBef>
                <a:spcPts val="1000"/>
              </a:spcBef>
              <a:spcAft>
                <a:spcPts val="0"/>
              </a:spcAft>
              <a:buClr>
                <a:schemeClr val="dk1"/>
              </a:buClr>
              <a:buSzPct val="100000"/>
              <a:buChar char="•"/>
            </a:pPr>
            <a:r>
              <a:rPr lang="en-US" u="sng">
                <a:solidFill>
                  <a:schemeClr val="hlink"/>
                </a:solidFill>
                <a:hlinkClick r:id="rId5"/>
              </a:rPr>
              <a:t>https://socratic.org/questions/what-is-the-difference-between-categorical-qualitative-data-and-numerical-quanti</a:t>
            </a:r>
            <a:endParaRPr/>
          </a:p>
          <a:p>
            <a:pPr indent="-228600" lvl="0" marL="228600" rtl="0" algn="l">
              <a:lnSpc>
                <a:spcPct val="90000"/>
              </a:lnSpc>
              <a:spcBef>
                <a:spcPts val="1000"/>
              </a:spcBef>
              <a:spcAft>
                <a:spcPts val="0"/>
              </a:spcAft>
              <a:buClr>
                <a:schemeClr val="dk1"/>
              </a:buClr>
              <a:buSzPct val="100000"/>
              <a:buChar char="•"/>
            </a:pPr>
            <a:r>
              <a:rPr lang="en-US" u="sng">
                <a:solidFill>
                  <a:schemeClr val="hlink"/>
                </a:solidFill>
                <a:hlinkClick r:id="rId6"/>
              </a:rPr>
              <a:t>https://www.mymarketresearchmethods.com/types-of-data-nominal-ordinal-interval-ratio/</a:t>
            </a:r>
            <a:endParaRPr/>
          </a:p>
          <a:p>
            <a:pPr indent="-228600" lvl="0" marL="228600" rtl="0" algn="l">
              <a:lnSpc>
                <a:spcPct val="90000"/>
              </a:lnSpc>
              <a:spcBef>
                <a:spcPts val="1000"/>
              </a:spcBef>
              <a:spcAft>
                <a:spcPts val="0"/>
              </a:spcAft>
              <a:buClr>
                <a:schemeClr val="dk1"/>
              </a:buClr>
              <a:buSzPct val="100000"/>
              <a:buChar char="•"/>
            </a:pPr>
            <a:r>
              <a:rPr lang="en-US" u="sng">
                <a:solidFill>
                  <a:schemeClr val="hlink"/>
                </a:solidFill>
                <a:hlinkClick r:id="rId7"/>
              </a:rPr>
              <a:t>https://www.investopedia.com/</a:t>
            </a:r>
            <a:endParaRPr/>
          </a:p>
          <a:p>
            <a:pPr indent="-228600" lvl="0" marL="228600" rtl="0" algn="l">
              <a:lnSpc>
                <a:spcPct val="90000"/>
              </a:lnSpc>
              <a:spcBef>
                <a:spcPts val="1000"/>
              </a:spcBef>
              <a:spcAft>
                <a:spcPts val="0"/>
              </a:spcAft>
              <a:buClr>
                <a:schemeClr val="dk1"/>
              </a:buClr>
              <a:buSzPct val="100000"/>
              <a:buChar char="•"/>
            </a:pPr>
            <a:r>
              <a:rPr lang="en-US" u="sng">
                <a:solidFill>
                  <a:schemeClr val="hlink"/>
                </a:solidFill>
                <a:hlinkClick r:id="rId8"/>
              </a:rPr>
              <a:t>https://www.researchgate.net/publication/308007227_Exploratory_Data_Analysis</a:t>
            </a:r>
            <a:endParaRPr/>
          </a:p>
          <a:p>
            <a:pPr indent="-228600" lvl="0" marL="228600" rtl="0" algn="l">
              <a:lnSpc>
                <a:spcPct val="90000"/>
              </a:lnSpc>
              <a:spcBef>
                <a:spcPts val="1000"/>
              </a:spcBef>
              <a:spcAft>
                <a:spcPts val="0"/>
              </a:spcAft>
              <a:buClr>
                <a:schemeClr val="dk1"/>
              </a:buClr>
              <a:buSzPct val="100000"/>
              <a:buChar char="•"/>
            </a:pPr>
            <a:r>
              <a:rPr lang="en-US" u="sng">
                <a:solidFill>
                  <a:schemeClr val="hlink"/>
                </a:solidFill>
                <a:hlinkClick r:id="rId9"/>
              </a:rPr>
              <a:t>https://blog.modeanalytics.com/pareto-chart-101/</a:t>
            </a:r>
            <a:endParaRPr/>
          </a:p>
          <a:p>
            <a:pPr indent="-228600" lvl="0" marL="228600" rtl="0" algn="l">
              <a:lnSpc>
                <a:spcPct val="90000"/>
              </a:lnSpc>
              <a:spcBef>
                <a:spcPts val="1000"/>
              </a:spcBef>
              <a:spcAft>
                <a:spcPts val="0"/>
              </a:spcAft>
              <a:buClr>
                <a:schemeClr val="dk1"/>
              </a:buClr>
              <a:buSzPct val="100000"/>
              <a:buChar char="•"/>
            </a:pPr>
            <a:r>
              <a:rPr lang="en-US" u="sng">
                <a:solidFill>
                  <a:schemeClr val="hlink"/>
                </a:solidFill>
                <a:hlinkClick r:id="rId10"/>
              </a:rPr>
              <a:t>https://www.spcforexcel.com/knowledge/basic-statistics/are-skewness-and-kurtosis-useful-statistics</a:t>
            </a:r>
            <a:endParaRPr/>
          </a:p>
          <a:p>
            <a:pPr indent="-228600" lvl="0" marL="228600" rtl="0" algn="l">
              <a:lnSpc>
                <a:spcPct val="90000"/>
              </a:lnSpc>
              <a:spcBef>
                <a:spcPts val="1000"/>
              </a:spcBef>
              <a:spcAft>
                <a:spcPts val="0"/>
              </a:spcAft>
              <a:buClr>
                <a:schemeClr val="dk1"/>
              </a:buClr>
              <a:buSzPct val="100000"/>
              <a:buChar char="•"/>
            </a:pPr>
            <a:r>
              <a:rPr lang="en-US"/>
              <a:t>wikipedia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8" name="Google Shape;128;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29" name="Google Shape;129;p20"/>
          <p:cNvPicPr preferRelativeResize="0"/>
          <p:nvPr/>
        </p:nvPicPr>
        <p:blipFill rotWithShape="1">
          <a:blip r:embed="rId3">
            <a:alphaModFix/>
          </a:blip>
          <a:srcRect b="0" l="0" r="0" t="0"/>
          <a:stretch/>
        </p:blipFill>
        <p:spPr>
          <a:xfrm>
            <a:off x="372155" y="1658143"/>
            <a:ext cx="11185043" cy="36061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Univariate non-graphical EDA</a:t>
            </a:r>
            <a:endParaRPr/>
          </a:p>
        </p:txBody>
      </p:sp>
      <p:sp>
        <p:nvSpPr>
          <p:cNvPr id="135" name="Google Shape;13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Represent a “sample distribution" of the variable, which in turn more or less represents the “population distribution" of the variable.</a:t>
            </a:r>
            <a:endParaRPr/>
          </a:p>
          <a:p>
            <a:pPr indent="-228600" lvl="0" marL="228600" rtl="0" algn="l">
              <a:lnSpc>
                <a:spcPct val="90000"/>
              </a:lnSpc>
              <a:spcBef>
                <a:spcPts val="1000"/>
              </a:spcBef>
              <a:spcAft>
                <a:spcPts val="0"/>
              </a:spcAft>
              <a:buClr>
                <a:schemeClr val="dk1"/>
              </a:buClr>
              <a:buSzPts val="2800"/>
              <a:buChar char="•"/>
            </a:pPr>
            <a:r>
              <a:rPr lang="en-US"/>
              <a:t>The usual goal of univariate non-graphical EDA is to better appreciate the “sample distribution“ and also to make some </a:t>
            </a:r>
            <a:r>
              <a:rPr b="1" lang="en-US"/>
              <a:t>tentative conclusions</a:t>
            </a:r>
            <a:r>
              <a:rPr lang="en-US"/>
              <a:t> about what </a:t>
            </a:r>
            <a:r>
              <a:rPr b="1" lang="en-US"/>
              <a:t>population distribution(s) is/are compatible with the sample distribution</a:t>
            </a:r>
            <a:r>
              <a:rPr lang="en-US"/>
              <a:t>. Outlier detection is also a part of this analysis.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